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DM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10">
          <p15:clr>
            <a:srgbClr val="9AA0A6"/>
          </p15:clr>
        </p15:guide>
        <p15:guide id="4" pos="4195">
          <p15:clr>
            <a:srgbClr val="A4A3A4"/>
          </p15:clr>
        </p15:guide>
        <p15:guide id="5" pos="397">
          <p15:clr>
            <a:srgbClr val="A4A3A4"/>
          </p15:clr>
        </p15:guide>
        <p15:guide id="6" pos="35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A1B764A-E22B-431C-A234-406B650397AD}">
  <a:tblStyle styleId="{0A1B764A-E22B-431C-A234-406B650397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5510"/>
        <p:guide pos="4195"/>
        <p:guide pos="397"/>
        <p:guide pos="353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MSans-italic.fntdata"/><Relationship Id="rId20" Type="http://schemas.openxmlformats.org/officeDocument/2006/relationships/slide" Target="slides/slide14.xml"/><Relationship Id="rId41" Type="http://schemas.openxmlformats.org/officeDocument/2006/relationships/font" Target="fonts/DMSans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DMSans-bold.fntdata"/><Relationship Id="rId16" Type="http://schemas.openxmlformats.org/officeDocument/2006/relationships/slide" Target="slides/slide10.xml"/><Relationship Id="rId38" Type="http://schemas.openxmlformats.org/officeDocument/2006/relationships/font" Target="fonts/DMSans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urn.fi/URN:ISBN:978-952-287-601-0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bcdocz.com/doc/4848170/ilmastol%C3%A4ht%C3%B6inen-sosiaalinen-haavoittuvuus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yle.fi/uutiset/3-12349084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ews.cornell.edu/stories/1997/08/us-could-feed-800-million-people-grain-livestock-eat" TargetMode="External"/><Relationship Id="rId3" Type="http://schemas.openxmlformats.org/officeDocument/2006/relationships/hyperlink" Target="https://iopscience.iop.org/article/10.1088/1748-9326/11/10/105002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en.opasnet.org/w/Climate_change_policies_and_health_in_Kuopio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ih.gov/climateandhealth" TargetMode="External"/><Relationship Id="rId3" Type="http://schemas.openxmlformats.org/officeDocument/2006/relationships/hyperlink" Target="https://www.ncbi.nlm.nih.gov/pmc/articles/PMC6165508/" TargetMode="External"/><Relationship Id="rId4" Type="http://schemas.openxmlformats.org/officeDocument/2006/relationships/hyperlink" Target="https://www.who.int/data/global-health-estimates" TargetMode="External"/><Relationship Id="rId5" Type="http://schemas.openxmlformats.org/officeDocument/2006/relationships/hyperlink" Target="https://www.niehs.nih.gov/research/programs/climatechange/health_impacts/asthma/index.cfm" TargetMode="External"/><Relationship Id="rId6" Type="http://schemas.openxmlformats.org/officeDocument/2006/relationships/hyperlink" Target="https://www.thelancet.com/journals/lancet/article/PIIS0140-6736(15)60854-6/fulltext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94b775720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e94b775720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0a7b8b3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0a7b8b3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http://urn.fi/URN:ISBN:978-952-287-601-0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30a7b8b37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30a7b8b37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0a7b8b37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30a7b8b37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30a7b8b37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30a7b8b37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https://abcdocz.com/doc/4848170/ilmastol%C3%A4ht%C3%B6inen-sosiaalinen-haavoittuvuus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30a7b8b37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30a7b8b37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30a7b8b37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30a7b8b37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0a7b8b37e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0a7b8b37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0a7b8b37e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0a7b8b37e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30a7b8b37e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30a7b8b37e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0a7b8b37e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30a7b8b37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2ea1acca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2ea1acca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0a7b8b37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0a7b8b37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30a7b8b37e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30a7b8b37e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30a7b8b37e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30a7b8b37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0a7b8b37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0a7b8b37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30a7b8b37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30a7b8b37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0a7b8b37e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0a7b8b37e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https://yle.fi/uutiset/3-12349084</a:t>
            </a:r>
            <a:r>
              <a:rPr lang="en-GB"/>
              <a:t> Sota synnyttää ruokamarkkinoille tyhjiön, jota on vaikea täyttää – edessä on tutkijan mukaan shokki, joka jakaa maailman voittajiin ja häviäjiin.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30a7b8b37e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30a7b8b37e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Katso myös: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Vanha mutta kiinnostava blogi, josta proteiinimuunnos on otettu. </a:t>
            </a:r>
            <a:r>
              <a:rPr lang="en-GB" u="sng">
                <a:solidFill>
                  <a:schemeClr val="hlink"/>
                </a:solidFill>
                <a:hlinkClick r:id="rId2"/>
              </a:rPr>
              <a:t>https://news.cornell.edu/stories/1997/08/us-could-feed-800-million-people-grain-livestock-eat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https://iopscience.iop.org/article/10.1088/1748-9326/11/10/105002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30a7b8b37e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30a7b8b37e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0a7b8b37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30a7b8b37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546a770d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2546a770d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0a7b8b37e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0a7b8b37e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http://en.opasnet.org/w/Climate_change_policies_and_health_in_Kuopio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30a7b8b37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30a7b8b37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Lisätietoa: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https://www.nih.gov/climateandhealth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Kristie L Ebi et al., 2018. Monitoring and Evaluation Indicators for Climate Change-Related Health Impacts, Risks, Adaptation, and Resilience.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https://www.ncbi.nlm.nih.gov/pmc/articles/PMC6165508/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Global Health Estimates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https://www.who.int/data/global-health-estimates</a:t>
            </a:r>
            <a:r>
              <a:rPr lang="en-GB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NIEHS. Climate change, air pollution and health impacts.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https://www.niehs.nih.gov/research/programs/climatechange/health_impacts/asthma/index.cfm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Watts et al. Lancet 2015. Health and climate change: policy responses to protect public health. </a:t>
            </a:r>
            <a:r>
              <a:rPr lang="en-GB" u="sng">
                <a:solidFill>
                  <a:schemeClr val="hlink"/>
                </a:solidFill>
                <a:hlinkClick r:id="rId6"/>
              </a:rPr>
              <a:t>https://www.thelancet.com/journals/lancet/article/PIIS0140-6736(15)60854-6/fulltext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d0b1a0fcc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ad0b1a0fcc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52753a10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252753a10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28ef1deb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128ef1deb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b2ee6e23b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b2ee6e23b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0a7b8b37e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30a7b8b37e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52753a10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52753a10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 u="sng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0a7b8b37e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0a7b8b37e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328150" y="4720850"/>
            <a:ext cx="4160400" cy="28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Kausal</a:t>
            </a:r>
            <a:r>
              <a:rPr baseline="30000"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Ⓡ</a:t>
            </a:r>
            <a:r>
              <a:rPr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GB" sz="900">
                <a:solidFill>
                  <a:schemeClr val="lt1"/>
                </a:solidFill>
                <a:highlight>
                  <a:schemeClr val="dk2"/>
                </a:highlight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900">
              <a:solidFill>
                <a:schemeClr val="lt1"/>
              </a:solidFill>
              <a:highlight>
                <a:schemeClr val="dk2"/>
              </a:highlight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1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p1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1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" type="body"/>
          </p:nvPr>
        </p:nvSpPr>
        <p:spPr>
          <a:xfrm>
            <a:off x="1585675" y="4230575"/>
            <a:ext cx="70650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reenshot">
  <p:cSld name="BLANK_1">
    <p:bg>
      <p:bgPr>
        <a:solidFill>
          <a:schemeClr val="lt2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flipH="1" rot="-5400000">
            <a:off x="4436463" y="444587"/>
            <a:ext cx="5153475" cy="4261600"/>
          </a:xfrm>
          <a:prstGeom prst="flowChartManualInpu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lt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rrow content">
  <p:cSld name="TITLE_AND_BODY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1268525" y="1000075"/>
            <a:ext cx="647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Font typeface="DM Sans"/>
              <a:buChar char="●"/>
              <a:defRPr sz="1600"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Font typeface="DM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Font typeface="DM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one column">
  <p:cSld name="TITLE_AND_TWO_COLUMNS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0000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M Sans"/>
              <a:buNone/>
              <a:defRPr sz="2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sz="1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328150" y="4720850"/>
            <a:ext cx="5337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Kausal</a:t>
            </a:r>
            <a:r>
              <a:rPr baseline="30000" lang="en-GB" sz="9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Ⓡ</a:t>
            </a:r>
            <a:r>
              <a:rPr lang="en-GB" sz="9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2022   http://fi.opasnet.org/fi/Tiedosto:Ilmastonmuutoksen_terveysvaikutukset.pptx</a:t>
            </a:r>
            <a:endParaRPr sz="900">
              <a:solidFill>
                <a:srgbClr val="99999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who.int/news-room/fact-sheets/detail/climate-change-and-health" TargetMode="External"/><Relationship Id="rId10" Type="http://schemas.openxmlformats.org/officeDocument/2006/relationships/hyperlink" Target="http://urn.fi/URN:ISBN:978-952-287-773-4" TargetMode="External"/><Relationship Id="rId12" Type="http://schemas.openxmlformats.org/officeDocument/2006/relationships/hyperlink" Target="http://apps.who.int/iris/bitstream/handle/10665/134014/9789241507691_eng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urn.fi/URN:ISBN:978-952-287-601-0" TargetMode="External"/><Relationship Id="rId4" Type="http://schemas.openxmlformats.org/officeDocument/2006/relationships/hyperlink" Target="https://thl.fi/fi/web/ymparistoterveys/ilmasto-ja-saa/ilmastonmuutoksen-terveysvaikutukset" TargetMode="External"/><Relationship Id="rId9" Type="http://schemas.openxmlformats.org/officeDocument/2006/relationships/hyperlink" Target="http://fi.opasnet.org/fi/Liikenteen_terveysvaikutukset" TargetMode="External"/><Relationship Id="rId5" Type="http://schemas.openxmlformats.org/officeDocument/2006/relationships/hyperlink" Target="http://urn.fi/URN:ISBN:978-952-00-5410-6" TargetMode="External"/><Relationship Id="rId6" Type="http://schemas.openxmlformats.org/officeDocument/2006/relationships/hyperlink" Target="https://climate-adapt.eea.europa.eu/observatory" TargetMode="External"/><Relationship Id="rId7" Type="http://schemas.openxmlformats.org/officeDocument/2006/relationships/hyperlink" Target="https://yle.fi/uutiset/3-12349084" TargetMode="External"/><Relationship Id="rId8" Type="http://schemas.openxmlformats.org/officeDocument/2006/relationships/hyperlink" Target="https://doi.org/10.1088/1748-9326/8/3/034015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8.png"/><Relationship Id="rId13" Type="http://schemas.openxmlformats.org/officeDocument/2006/relationships/image" Target="../media/image19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8.png"/><Relationship Id="rId1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22.png"/><Relationship Id="rId7" Type="http://schemas.openxmlformats.org/officeDocument/2006/relationships/image" Target="../media/image4.png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23.jpg"/><Relationship Id="rId9" Type="http://schemas.openxmlformats.org/officeDocument/2006/relationships/image" Target="../media/image37.png"/><Relationship Id="rId5" Type="http://schemas.openxmlformats.org/officeDocument/2006/relationships/image" Target="../media/image20.png"/><Relationship Id="rId6" Type="http://schemas.openxmlformats.org/officeDocument/2006/relationships/image" Target="../media/image21.jp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6109225" y="0"/>
            <a:ext cx="2180100" cy="4758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6"/>
          <p:cNvSpPr txBox="1"/>
          <p:nvPr>
            <p:ph idx="1" type="subTitle"/>
          </p:nvPr>
        </p:nvSpPr>
        <p:spPr>
          <a:xfrm>
            <a:off x="311700" y="2681725"/>
            <a:ext cx="50307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Jouni Tuomisto, tutkimusjohtaja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Kausal Oy</a:t>
            </a:r>
            <a:r>
              <a:rPr lang="en-GB"/>
              <a:t> </a:t>
            </a:r>
            <a:endParaRPr/>
          </a:p>
        </p:txBody>
      </p:sp>
      <p:sp>
        <p:nvSpPr>
          <p:cNvPr id="69" name="Google Shape;69;p16"/>
          <p:cNvSpPr txBox="1"/>
          <p:nvPr>
            <p:ph type="ctrTitle"/>
          </p:nvPr>
        </p:nvSpPr>
        <p:spPr>
          <a:xfrm>
            <a:off x="311708" y="211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2CC"/>
                </a:solidFill>
              </a:rPr>
              <a:t>Ilmastonmuutoksen</a:t>
            </a:r>
            <a:endParaRPr>
              <a:solidFill>
                <a:srgbClr val="FFF2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2CC"/>
                </a:solidFill>
              </a:rPr>
              <a:t>terveysvaikutukset</a:t>
            </a:r>
            <a:endParaRPr>
              <a:solidFill>
                <a:srgbClr val="FFF2CC"/>
              </a:solidFill>
            </a:endParaRPr>
          </a:p>
        </p:txBody>
      </p:sp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975" y="3169225"/>
            <a:ext cx="2493826" cy="15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6"/>
          <p:cNvPicPr preferRelativeResize="0"/>
          <p:nvPr/>
        </p:nvPicPr>
        <p:blipFill rotWithShape="1">
          <a:blip r:embed="rId4">
            <a:alphaModFix/>
          </a:blip>
          <a:srcRect b="0" l="0" r="0" t="3577"/>
          <a:stretch/>
        </p:blipFill>
        <p:spPr>
          <a:xfrm>
            <a:off x="5931575" y="0"/>
            <a:ext cx="2433951" cy="469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 rotWithShape="1">
          <a:blip r:embed="rId5">
            <a:alphaModFix/>
          </a:blip>
          <a:srcRect b="1291" l="3101" r="270" t="11456"/>
          <a:stretch/>
        </p:blipFill>
        <p:spPr>
          <a:xfrm>
            <a:off x="5342300" y="0"/>
            <a:ext cx="38016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499" y="292625"/>
            <a:ext cx="7183014" cy="427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5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VNK 43/2018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75" y="189750"/>
            <a:ext cx="8048625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61975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THL 2022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Keskeiset suorat terveysvaikutukset Suomessa</a:t>
            </a:r>
            <a:endParaRPr/>
          </a:p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Helteet (satoja kuolemantapauksia / 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-GB">
                <a:solidFill>
                  <a:srgbClr val="38761D"/>
                </a:solidFill>
              </a:rPr>
              <a:t>Kylmyyden aiheuttamat kuolemat vähenevät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Liukastumistapaturmat (kymmeniätuhansia lääkärikäyntejä / 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Rakennusten kosteusvauriot ja sisäilmaongelmat (satoja M€ / 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Vesiepidemiat (raakavesi, uimavesi) (satoja-tuhansia sairaustapauksia / v)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Vektorivälitteiset taudit (borrelioosi, puutiaisaivokuume, myyräkuume, lintuinfluenssa, malaria)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Siitepölyoireet (marunatuoksukki, jättiputki)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Metsäpalosavut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Pimeät talvet ja mielenterveys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Onnettomuudet myrskyissä, tulvissa ja muissa sään ääri-ilmiöissä</a:t>
            </a:r>
            <a:endParaRPr/>
          </a:p>
        </p:txBody>
      </p:sp>
      <p:sp>
        <p:nvSpPr>
          <p:cNvPr id="172" name="Google Shape;17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3" name="Google Shape;173;p27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VNK 43/2018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Ilmastolähtöinen sosiaalinen haavoittuvuus pääkaupunkiseudulla</a:t>
            </a:r>
            <a:endParaRPr/>
          </a:p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0869" y="1246825"/>
            <a:ext cx="4862257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HSY 2016, THL 2022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Helleaalloille altistuminen Euroopassa</a:t>
            </a:r>
            <a:endParaRPr/>
          </a:p>
        </p:txBody>
      </p:sp>
      <p:sp>
        <p:nvSpPr>
          <p:cNvPr id="188" name="Google Shape;18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1602" y="865325"/>
            <a:ext cx="4960787" cy="370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900" y="4702350"/>
            <a:ext cx="3235000" cy="44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50" y="0"/>
            <a:ext cx="8622901" cy="47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WHO:n arvio ilmastonmuutoksesta ja terveydestä</a:t>
            </a:r>
            <a:endParaRPr/>
          </a:p>
        </p:txBody>
      </p:sp>
      <p:sp>
        <p:nvSpPr>
          <p:cNvPr id="205" name="Google Shape;20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Vuosien 2030 ja 2050 välillä ympäristösyihin kuolee noin 250000 ihmistä vuodessa (huono ravitsemus, malaria, ripuli, kuumuus)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Vuoden 2030 suorat terveyskustannukset arvioidaan 2-4 miljardin USD suuruisiksi.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Heikoimman infrastruktuurin alueilla (pääasiassa kehitysmaissa) on suurimpia vaikeuksia pärjätä ja sopeutua.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Kasvihuonekaasujen vähentäminen paremman liikenteen, ruoan ja energiavaihtoehtojen muodossa parantaa terveyttä, erityisesti ilmansaasteiden vähenemisen ansiosta.</a:t>
            </a:r>
            <a:endParaRPr/>
          </a:p>
        </p:txBody>
      </p:sp>
      <p:sp>
        <p:nvSpPr>
          <p:cNvPr id="206" name="Google Shape;20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7" name="Google Shape;207;p31"/>
          <p:cNvSpPr txBox="1"/>
          <p:nvPr/>
        </p:nvSpPr>
        <p:spPr>
          <a:xfrm>
            <a:off x="62737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WHO</a:t>
            </a: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 2021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Ilmastonmuutoksen globaaleja terveysvaikutuksia</a:t>
            </a:r>
            <a:endParaRPr/>
          </a:p>
        </p:txBody>
      </p:sp>
      <p:sp>
        <p:nvSpPr>
          <p:cNvPr id="213" name="Google Shape;21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5" name="Google Shape;21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08890"/>
            <a:ext cx="9144001" cy="143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45405"/>
            <a:ext cx="9144000" cy="680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26151"/>
            <a:ext cx="9144000" cy="116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0625" y="4294456"/>
            <a:ext cx="9144000" cy="51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Terveyteen liittyviä sopeutumistoimia (yht. 43)</a:t>
            </a:r>
            <a:endParaRPr/>
          </a:p>
        </p:txBody>
      </p:sp>
      <p:sp>
        <p:nvSpPr>
          <p:cNvPr id="224" name="Google Shape;22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269999" lvl="0" marL="269999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15. Ilmastonmuutos ja kestävyys (ml. biodiversiteetti ja ruokaturva) vahvemmin ravitsemussuosituksiin.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21. Kaikilla hyvinvointialueilla (maakunnilla) on sosiaali- ja terveydenhuollon ilmastonmuutokseen sopeutumisen suunnitelmat.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25. Kuntien liikennesuunnittelussa varaudutaan lihasvoimalla ja sähköavusteisesti toimivan liikenteen lisääntymiseen, varmistetaan sujuva kevyen liikenteen kulku ja huolehditaan riittävistä mahdollisuuksista liikkumisrajoitteisille.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26. Terveys- ja virkistysarvot huomioidaan kaupunkien viheralueita ja metsien hiilinieluja suunniteltaessa ja toteutettaessa.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29. Sosiaali- ja terveydenhuollon resilienssiä (muutosjoustavuutta) tulee kasvattaa vastaamaan mahdollisiin toimintaympäristön muutoksiin tai äkillisiin shokkeihin.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/>
              <a:t>34. Valtavirtaistetaan ekososiaalisen sosiaalityön paikalliset käytännöt ja vahvistetaan yhteisötyötä (esim. kaupunkisosiaalityö).</a:t>
            </a:r>
            <a:endParaRPr/>
          </a:p>
          <a:p>
            <a:pPr indent="-269999" lvl="0" marL="269999" rtl="0" algn="l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/>
              <a:t>42. Selvitetään kokonaisvaltaisesti ilmastonmuutokseen liittyviä terveysvaikutuksia, sopeutumistoimien vaikuttavuutta (ml. </a:t>
            </a:r>
            <a:r>
              <a:rPr lang="en-GB"/>
              <a:t>t</a:t>
            </a:r>
            <a:r>
              <a:rPr lang="en-GB"/>
              <a:t>aloudelliset vaikutukset) sekä alan koulutustarvetta.</a:t>
            </a:r>
            <a:endParaRPr/>
          </a:p>
        </p:txBody>
      </p:sp>
      <p:sp>
        <p:nvSpPr>
          <p:cNvPr id="225" name="Google Shape;22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p33"/>
          <p:cNvSpPr txBox="1"/>
          <p:nvPr/>
        </p:nvSpPr>
        <p:spPr>
          <a:xfrm>
            <a:off x="62737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STM 2021:20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Ilmastonmuutoksen hillinnän terveysvaikutukset</a:t>
            </a:r>
            <a:endParaRPr/>
          </a:p>
        </p:txBody>
      </p:sp>
      <p:sp>
        <p:nvSpPr>
          <p:cNvPr id="232" name="Google Shape;23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Runko</a:t>
            </a:r>
            <a:endParaRPr/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Mikä on Kausal, mitä tein THL:ssä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Ilmastonmuutoksen </a:t>
            </a:r>
            <a:r>
              <a:rPr b="1" lang="en-GB"/>
              <a:t>suorat</a:t>
            </a:r>
            <a:r>
              <a:rPr lang="en-GB"/>
              <a:t> terveysvaikutukset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Suomessa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maailmassa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Ilmastonmuutoksen </a:t>
            </a:r>
            <a:r>
              <a:rPr b="1" lang="en-GB"/>
              <a:t>torjunnan</a:t>
            </a:r>
            <a:r>
              <a:rPr lang="en-GB"/>
              <a:t> terveysvaikutukset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Liikkumisen terveysvaikutukset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Ruoan terveysvaikutukset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Ilmastonmuutoksen </a:t>
            </a:r>
            <a:r>
              <a:rPr b="1" lang="en-GB"/>
              <a:t>heijastevaikutukset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yhteisvaikutukset (Ukraina + ruoka)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Kaupalliset terveystekijät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Pärjääminen terveyden perustana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Päätelmiä</a:t>
            </a:r>
            <a:endParaRPr/>
          </a:p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Hillintätoimien terveyshyötyjä Suomessa</a:t>
            </a:r>
            <a:endParaRPr/>
          </a:p>
        </p:txBody>
      </p:sp>
      <p:sp>
        <p:nvSpPr>
          <p:cNvPr id="238" name="Google Shape;23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</a:t>
            </a:r>
            <a:r>
              <a:rPr lang="en-GB"/>
              <a:t>lmastoystävällinen ruoka on usein myös terveellistä.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Siirtyminen moottoroidusta liikenteestä aktiiviseen liikkumiseen parantaa kuntoa.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Fossiilisista polttoaineista pois siirtyminen vähentää ilmansaasteita.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Pienpolton vähentäminen hillitsee mustahiilen ja pienhiukkasten päästöjä.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Kaupunkien viheralueet palvelevat monia sopeutumisen näkökulmia: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hillitsevät lämpösaareketta,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parantavat ilmanlaatua,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hillitsevät hulevesitulvia,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toimivat hiilinieluna ja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tarjoavat virkistysmahdollisuuksia.</a:t>
            </a:r>
            <a:endParaRPr/>
          </a:p>
        </p:txBody>
      </p:sp>
      <p:sp>
        <p:nvSpPr>
          <p:cNvPr id="240" name="Google Shape;240;p35"/>
          <p:cNvSpPr txBox="1"/>
          <p:nvPr/>
        </p:nvSpPr>
        <p:spPr>
          <a:xfrm>
            <a:off x="62737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STM 2021:20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Ruokavaliomuutoksen ilmasto- ja terveysvaikutus</a:t>
            </a:r>
            <a:endParaRPr/>
          </a:p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Vaikutus Suomessa. Terveys mitattu terveinä elinvuosina, päästöt kt CO2e.</a:t>
            </a:r>
            <a:endParaRPr/>
          </a:p>
        </p:txBody>
      </p:sp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8" name="Google Shape;2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44575"/>
            <a:ext cx="4710377" cy="31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0375" y="1644575"/>
            <a:ext cx="4433624" cy="283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Liikenteen terveysvaikutukset</a:t>
            </a:r>
            <a:endParaRPr/>
          </a:p>
        </p:txBody>
      </p:sp>
      <p:sp>
        <p:nvSpPr>
          <p:cNvPr id="255" name="Google Shape;25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7" name="Google Shape;25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712" y="865325"/>
            <a:ext cx="7164567" cy="3797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 txBox="1"/>
          <p:nvPr/>
        </p:nvSpPr>
        <p:spPr>
          <a:xfrm>
            <a:off x="6273725" y="4723650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Syke 2021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Heijastevaikutusten aiheuttamia terveyshaittoja</a:t>
            </a:r>
            <a:endParaRPr/>
          </a:p>
        </p:txBody>
      </p:sp>
      <p:sp>
        <p:nvSpPr>
          <p:cNvPr id="264" name="Google Shape;26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Heijastevaikutusten aiheuttamat terveyshaitat</a:t>
            </a:r>
            <a:endParaRPr/>
          </a:p>
        </p:txBody>
      </p:sp>
      <p:sp>
        <p:nvSpPr>
          <p:cNvPr id="270" name="Google Shape;270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Pitkäaikainen sähkökatko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Ilmastopakolaisuus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Raaka-aineiden saatavuus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Kuljetuskustannusten nousu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Matkailun mukana tarttuvat taudit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→ Vaikea hallita muuten kuin lisäämällä yhteiskunnan yleistä resilienssiä.</a:t>
            </a:r>
            <a:endParaRPr/>
          </a:p>
        </p:txBody>
      </p:sp>
      <p:sp>
        <p:nvSpPr>
          <p:cNvPr id="271" name="Google Shape;27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2" name="Google Shape;272;p39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VNK 43/2018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0" name="Google Shape;28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6600" y="591863"/>
            <a:ext cx="6510799" cy="395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0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Yle 2022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Viljelyslajien energian päätyminen ruoaksi</a:t>
            </a:r>
            <a:endParaRPr/>
          </a:p>
        </p:txBody>
      </p:sp>
      <p:sp>
        <p:nvSpPr>
          <p:cNvPr id="287" name="Google Shape;287;p41"/>
          <p:cNvSpPr txBox="1"/>
          <p:nvPr>
            <p:ph idx="1" type="body"/>
          </p:nvPr>
        </p:nvSpPr>
        <p:spPr>
          <a:xfrm>
            <a:off x="311700" y="1152475"/>
            <a:ext cx="450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Kotieläimille syötetystä 6 kg:sta kasviproteiinia tulee 1 kg eläinproteiinia.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Globaalisti 36 % viljojen energiasta päätyy rehuksi ja ruoaksi 55 %.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Proteiinin osalta vastaavat luvut ovat 53 % ja 40 %.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Rehun</a:t>
            </a:r>
            <a:r>
              <a:rPr lang="en-GB"/>
              <a:t> energiasta vain 12 % päätyy ruoaksi.</a:t>
            </a:r>
            <a:endParaRPr/>
          </a:p>
        </p:txBody>
      </p:sp>
      <p:sp>
        <p:nvSpPr>
          <p:cNvPr id="288" name="Google Shape;28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900" y="865331"/>
            <a:ext cx="4182400" cy="380092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1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Cassidy et al. 2013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Kaupalliset terveystekijät</a:t>
            </a:r>
            <a:endParaRPr/>
          </a:p>
        </p:txBody>
      </p:sp>
      <p:sp>
        <p:nvSpPr>
          <p:cNvPr id="296" name="Google Shape;296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Monilla kaupallisesti tärkeillä tuotteilla on sekä ilmasto- että terveyshaittoja.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⇒Kaupallinen intressi olla ratkaisematta näitä ongelmia.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⇒Joskus parhaat bisnekset liittyvät ihmisten pelkoihin ja riippuvuuksiin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⇒Ovat kaikkein haitallisimpia.</a:t>
            </a:r>
            <a:endParaRPr/>
          </a:p>
        </p:txBody>
      </p:sp>
      <p:sp>
        <p:nvSpPr>
          <p:cNvPr id="297" name="Google Shape;297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Suosituksia sopeutumiseen ja terveysriskeihin liittyen</a:t>
            </a:r>
            <a:endParaRPr/>
          </a:p>
        </p:txBody>
      </p:sp>
      <p:sp>
        <p:nvSpPr>
          <p:cNvPr id="303" name="Google Shape;303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Riskejä on seurattava ja arvioitava tulevia riskejä.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On etsittävä kustannustehokkaita sopeutumis- ja varautumistoimia.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On tuotettava uutta tietoa riskeistä ja sopivista toimista.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Ilmastonmuutoksen hyvinvointi-, terveys- ja eriarvoisuusvaikutuksia on tarkasteltava laajasti.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On varauduttava laajan yhteistyön avulla kaikilla tasoilla: kansainvälisesti, valtioiden, alueiden ja kuntien tasolla.</a:t>
            </a:r>
            <a:endParaRPr/>
          </a:p>
        </p:txBody>
      </p:sp>
      <p:sp>
        <p:nvSpPr>
          <p:cNvPr id="304" name="Google Shape;30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p43"/>
          <p:cNvSpPr txBox="1"/>
          <p:nvPr/>
        </p:nvSpPr>
        <p:spPr>
          <a:xfrm>
            <a:off x="6280500" y="4659925"/>
            <a:ext cx="1854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DM Sans"/>
                <a:ea typeface="DM Sans"/>
                <a:cs typeface="DM Sans"/>
                <a:sym typeface="DM Sans"/>
              </a:rPr>
              <a:t>VNK 43/2018</a:t>
            </a:r>
            <a:endParaRPr sz="13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Oppeja ja evästyksiä ilmastotyöhön ja arviointiin</a:t>
            </a:r>
            <a:endParaRPr/>
          </a:p>
        </p:txBody>
      </p:sp>
      <p:sp>
        <p:nvSpPr>
          <p:cNvPr id="311" name="Google Shape;31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Ilmastonmuutos ja terveys ovat monimutkaisia vyyhtejä, joita pitäisi pyrkiä arvioimaan ja kuvaamaan monipuolisesti.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Päästö- ja vaikutusarviointien yksityiskohdat ovat edelleen yleensä piilossa, mikä vaikeuttaa jatkohyödyntämistä. </a:t>
            </a:r>
            <a:r>
              <a:rPr b="1" lang="en-GB"/>
              <a:t>Avoimen datan ja avoimen laskennan vaatimus</a:t>
            </a:r>
            <a:r>
              <a:rPr lang="en-GB"/>
              <a:t> pitäisi ulottaa kaikkeen julkisrahoitteeseen toimintaan.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Kunnat ja muut organisaatiot voisivat paremmin oppia toisiltaan hyviä käytäntöjä ja toimivia ilmastotoimenpiteitä. Siksi pitäisi systemaattisesti </a:t>
            </a:r>
            <a:r>
              <a:rPr b="1" lang="en-GB"/>
              <a:t>kerätä kuntien tietoja ja jakaa niitä edelleen</a:t>
            </a:r>
            <a:r>
              <a:rPr lang="en-GB"/>
              <a:t>. Tiedon keruuta tulisi vaatia valtion rahoittamissa hankkeissa.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Tätä voidaan edistää myös vaatimalla </a:t>
            </a:r>
            <a:r>
              <a:rPr b="1" lang="en-GB"/>
              <a:t>avointa lähdekoodia ja avoimia rajapintoja</a:t>
            </a:r>
            <a:r>
              <a:rPr lang="en-GB"/>
              <a:t> käytettävissä ohjelmistoratkaisuissa.</a:t>
            </a:r>
            <a:endParaRPr/>
          </a:p>
        </p:txBody>
      </p:sp>
      <p:sp>
        <p:nvSpPr>
          <p:cNvPr id="312" name="Google Shape;31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Oma taustani</a:t>
            </a:r>
            <a:endParaRPr/>
          </a:p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311700" y="1152475"/>
            <a:ext cx="390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Ympäristöterveystutkija THL:ssa 2021 asti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Pysyvien ympäristömyrkkyjen toksikologia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Ilmansaasteet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Päätöksenteon tuki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Avoimet vaikutusarvioinnit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Ilmastonmuutos (ilmastonmuutoksen hillintä ja terveys)</a:t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3575" y="784463"/>
            <a:ext cx="4931651" cy="369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Kirjallisuutta</a:t>
            </a:r>
            <a:endParaRPr/>
          </a:p>
        </p:txBody>
      </p:sp>
      <p:sp>
        <p:nvSpPr>
          <p:cNvPr id="318" name="Google Shape;31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Tuomenvirta, H. ym. </a:t>
            </a:r>
            <a:r>
              <a:rPr lang="en-GB"/>
              <a:t>Sää- ja ilmastoriskit Suomessa - Kansallinen arvio. Valtioneuvoston selvitys- ja tutkimustoiminnan julkaisusarja 43/2018.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http://urn.fi/URN:ISBN:978-952-287-601-0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THL 2022. Ilmastonmuutoksen terveysvaikutukset.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https://thl.fi/fi/web/ymparistoterveys/ilmasto-ja-saa/ilmastonmuutoksen-terveysvaikutukset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Meriläinen, P. ym. Ilmastonmuutos sosiaali- ja terveyssektorilla – Sosiaali- ja terveysministeriön ilmastonmuutokseen sopeutumisen suunnitelma (2021–2031). Sosiaali- ja terveysministeriön julkaisuja 2021:20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http://urn.fi/URN:ISBN:978-952-00-5410-6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European Climate and Health Observatory. </a:t>
            </a:r>
            <a:r>
              <a:rPr lang="en-GB" u="sng">
                <a:solidFill>
                  <a:schemeClr val="hlink"/>
                </a:solidFill>
                <a:hlinkClick r:id="rId6"/>
              </a:rPr>
              <a:t>https://climate-adapt.eea.europa.eu/observatory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Yle 2022. </a:t>
            </a:r>
            <a:r>
              <a:rPr lang="en-GB" u="sng">
                <a:solidFill>
                  <a:schemeClr val="hlink"/>
                </a:solidFill>
                <a:hlinkClick r:id="rId7"/>
              </a:rPr>
              <a:t>https://yle.fi/uutiset/3-12349084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Cassidy, E.S. et al 2013. </a:t>
            </a:r>
            <a:r>
              <a:rPr lang="en-GB"/>
              <a:t>Redefining agricultural yields: from tonnes to people nourished per hectare.</a:t>
            </a:r>
            <a:r>
              <a:rPr lang="en-GB"/>
              <a:t> Environ. Res. Lett. 8 034015 </a:t>
            </a:r>
            <a:r>
              <a:rPr lang="en-GB" u="sng">
                <a:solidFill>
                  <a:schemeClr val="hlink"/>
                </a:solidFill>
                <a:hlinkClick r:id="rId8"/>
              </a:rPr>
              <a:t>https://doi.org/10.1088/1748-9326/8/3/034015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Lehtomäki, H. </a:t>
            </a:r>
            <a:r>
              <a:rPr lang="en-GB"/>
              <a:t>Liikenteen terveysvaikutukset Suomessa ja suurimmissa kaupungeissa. </a:t>
            </a:r>
            <a:r>
              <a:rPr lang="en-GB"/>
              <a:t>Suomen ympäristökeskuksen raportteja 16 / 2021 </a:t>
            </a:r>
            <a:r>
              <a:rPr lang="en-GB" u="sng">
                <a:solidFill>
                  <a:schemeClr val="hlink"/>
                </a:solidFill>
                <a:hlinkClick r:id="rId9"/>
              </a:rPr>
              <a:t>http://fi.opasnet.org/fi/Liikenteen_terveysvaikutukset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Saarinen, M. ym. Ruokavaliomuutoksen vaikutukset ja muutosta tukevat politiikkayhdistelmät : RuokaMinimi-hankkeen loppuraportti. Valtion selvitys- ja tutkimustoiminnan julkaisusarja 2019:47. </a:t>
            </a:r>
            <a:r>
              <a:rPr lang="en-GB" u="sng">
                <a:solidFill>
                  <a:schemeClr val="hlink"/>
                </a:solidFill>
                <a:hlinkClick r:id="rId10"/>
              </a:rPr>
              <a:t>http://urn.fi/URN:ISBN:978-952-287-773-4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2021. </a:t>
            </a:r>
            <a:r>
              <a:rPr lang="en-GB" u="sng">
                <a:solidFill>
                  <a:schemeClr val="hlink"/>
                </a:solidFill>
                <a:hlinkClick r:id="rId11"/>
              </a:rPr>
              <a:t>https://www.who.int/news-room/fact-sheets/detail/climate-change-and-health</a:t>
            </a:r>
            <a:r>
              <a:rPr lang="en-GB"/>
              <a:t> </a:t>
            </a:r>
            <a:endParaRPr/>
          </a:p>
          <a:p>
            <a:pPr indent="-360000" lvl="0" marL="36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WHO 2014. Quantitative risk assessment of the effects of climate change on selected causes of death, 2030s and 2050s.  </a:t>
            </a:r>
            <a:r>
              <a:rPr lang="en-GB" u="sng">
                <a:solidFill>
                  <a:schemeClr val="hlink"/>
                </a:solidFill>
                <a:hlinkClick r:id="rId12"/>
              </a:rPr>
              <a:t>http://apps.who.int/iris/bitstream/handle/10665/134014/9789241507691_eng.pdf</a:t>
            </a:r>
            <a:r>
              <a:rPr lang="en-GB"/>
              <a:t> </a:t>
            </a:r>
            <a:endParaRPr/>
          </a:p>
        </p:txBody>
      </p:sp>
      <p:sp>
        <p:nvSpPr>
          <p:cNvPr id="319" name="Google Shape;31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/>
          <p:nvPr>
            <p:ph type="ctrTitle"/>
          </p:nvPr>
        </p:nvSpPr>
        <p:spPr>
          <a:xfrm>
            <a:off x="311708" y="5921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Autamme kuntia tekemään ilmastotavoitteista totta.</a:t>
            </a:r>
            <a:endParaRPr/>
          </a:p>
        </p:txBody>
      </p:sp>
      <p:sp>
        <p:nvSpPr>
          <p:cNvPr id="325" name="Google Shape;325;p46"/>
          <p:cNvSpPr txBox="1"/>
          <p:nvPr>
            <p:ph idx="1" type="subTitle"/>
          </p:nvPr>
        </p:nvSpPr>
        <p:spPr>
          <a:xfrm>
            <a:off x="311700" y="2834125"/>
            <a:ext cx="8520600" cy="13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Jouni Tuomisto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jouni.tuomisto@kausal.tech</a:t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b="0" l="12881" r="12874" t="0"/>
          <a:stretch/>
        </p:blipFill>
        <p:spPr>
          <a:xfrm>
            <a:off x="5325350" y="0"/>
            <a:ext cx="38186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>
            <p:ph type="title"/>
          </p:nvPr>
        </p:nvSpPr>
        <p:spPr>
          <a:xfrm>
            <a:off x="557075" y="2083225"/>
            <a:ext cx="4237800" cy="11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Autamme kuntia tekemään ilmastotavoitteista totta.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Kausal tiiviisti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Kausal on </a:t>
            </a:r>
            <a:r>
              <a:rPr lang="en-GB"/>
              <a:t>2020 perustettu startup-yritys.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Tarjoamme kuntien ja alueiden ilmastotyöhön teknologisia ratkaisuja palveluna (SaaS).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Keskeiset arvomme ovat avoimuus, yhteistyö ja ketteryys.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Toimintamalli on </a:t>
            </a:r>
            <a:r>
              <a:rPr i="1" lang="en-GB"/>
              <a:t>open core</a:t>
            </a:r>
            <a:r>
              <a:rPr lang="en-GB"/>
              <a:t> eli jaamme ydintuotteemme avoimena koodina.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Pyrimme yhteistyöhön kuntien, tutkimuslaitosten ja ympäristökonsulttien kanssa – ilmastonmuutos ei odota.</a:t>
            </a:r>
            <a:endParaRPr/>
          </a:p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1"/>
          <p:cNvPicPr preferRelativeResize="0"/>
          <p:nvPr/>
        </p:nvPicPr>
        <p:blipFill rotWithShape="1">
          <a:blip r:embed="rId3">
            <a:alphaModFix/>
          </a:blip>
          <a:srcRect b="0" l="12881" r="12874" t="0"/>
          <a:stretch/>
        </p:blipFill>
        <p:spPr>
          <a:xfrm>
            <a:off x="5325350" y="0"/>
            <a:ext cx="38186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/>
          <p:nvPr>
            <p:ph type="title"/>
          </p:nvPr>
        </p:nvSpPr>
        <p:spPr>
          <a:xfrm>
            <a:off x="235500" y="445025"/>
            <a:ext cx="5133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Asiakkaitamme</a:t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99" y="2765569"/>
            <a:ext cx="1121102" cy="28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5178" y="1478853"/>
            <a:ext cx="1121100" cy="52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5318" y="2180612"/>
            <a:ext cx="1197059" cy="84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2273" y="1268494"/>
            <a:ext cx="756150" cy="113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1050" y="1268494"/>
            <a:ext cx="1227100" cy="122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60001" y="3100552"/>
            <a:ext cx="1227099" cy="75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71425" y="2559293"/>
            <a:ext cx="1723834" cy="16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49600" y="3453844"/>
            <a:ext cx="1227100" cy="14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9600" y="4051000"/>
            <a:ext cx="2187303" cy="44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808150" y="4233425"/>
            <a:ext cx="1642356" cy="5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446374" y="266421"/>
            <a:ext cx="1121100" cy="572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5" y="1465200"/>
            <a:ext cx="4493573" cy="245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799" y="1465200"/>
            <a:ext cx="4493578" cy="244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/>
          <p:nvPr/>
        </p:nvSpPr>
        <p:spPr>
          <a:xfrm>
            <a:off x="230575" y="567550"/>
            <a:ext cx="423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latin typeface="DM Sans"/>
                <a:ea typeface="DM Sans"/>
                <a:cs typeface="DM Sans"/>
                <a:sym typeface="DM Sans"/>
              </a:rPr>
              <a:t>Kausal Watch</a:t>
            </a:r>
            <a:endParaRPr sz="2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6243146" y="567550"/>
            <a:ext cx="275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Kausal Paths</a:t>
            </a:r>
            <a:endParaRPr sz="28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3F3F3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Google Shape;131;p23"/>
          <p:cNvGraphicFramePr/>
          <p:nvPr/>
        </p:nvGraphicFramePr>
        <p:xfrm>
          <a:off x="232586" y="9512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{0A1B764A-E22B-431C-A234-406B650397AD}</a:tableStyleId>
              </a:tblPr>
              <a:tblGrid>
                <a:gridCol w="1290050"/>
                <a:gridCol w="1742125"/>
                <a:gridCol w="1143850"/>
                <a:gridCol w="1978350"/>
                <a:gridCol w="858975"/>
                <a:gridCol w="1706675"/>
              </a:tblGrid>
              <a:tr h="125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Sonja-Maria Ignatius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Perustaja</a:t>
                      </a: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TJ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-Strategia &amp; tuotehallinta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-Myynti ja asiakasmenestys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-Talous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Juha Yrjölä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Perustaja</a:t>
                      </a: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Teknologia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-Tuotearkkitehtuuri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-Taustajärjestelmän 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-Teknologian myynti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Timo Tuominen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Vanhempi sovelluskehittäjä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-Taustajärjestelmän ja käyttöliittymän 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-Strateginen kehitystyö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29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Tero Tikkanen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Perustaja</a:t>
                      </a: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Muotoilu</a:t>
                      </a:r>
                      <a:b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</a:b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Brändin 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Tuotemuotoilu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Käyttöliittymäkehitys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Jouni Tuomisto</a:t>
                      </a:r>
                      <a:b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</a:b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Perustaja</a:t>
                      </a: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, Tutkimus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-Vaikutusarviointi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-Tutkimusyhteistyö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-Julkinen rahoitus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Claudia Gottfried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Harjoittelija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-Myynti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8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Bernhard Bliem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Sovelluskehittäjä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-Taustajärjestelmän ja käyttöliittymän kehitys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Joonas Pekkanen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Myyntijohtaja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Myynnin kehitystyö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Asiakastyytyväisyys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 Sopimusvirta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Ida Sihvonen</a:t>
                      </a:r>
                      <a:endParaRPr b="1"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Harjoittelija</a:t>
                      </a:r>
                      <a:endParaRPr sz="12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solidFill>
                            <a:srgbClr val="274E13"/>
                          </a:solidFill>
                          <a:latin typeface="DM Sans"/>
                          <a:ea typeface="DM Sans"/>
                          <a:cs typeface="DM Sans"/>
                          <a:sym typeface="DM Sans"/>
                        </a:rPr>
                        <a:t>-Myynti</a:t>
                      </a:r>
                      <a:endParaRPr sz="1000">
                        <a:solidFill>
                          <a:srgbClr val="274E13"/>
                        </a:solidFill>
                        <a:latin typeface="DM Sans"/>
                        <a:ea typeface="DM Sans"/>
                        <a:cs typeface="DM Sans"/>
                        <a:sym typeface="DM Sans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 b="0" l="406" r="416" t="0"/>
          <a:stretch/>
        </p:blipFill>
        <p:spPr>
          <a:xfrm>
            <a:off x="412050" y="1029925"/>
            <a:ext cx="993404" cy="100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 b="0" l="406" r="416" t="0"/>
          <a:stretch/>
        </p:blipFill>
        <p:spPr>
          <a:xfrm>
            <a:off x="419263" y="2313088"/>
            <a:ext cx="993404" cy="100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 rotWithShape="1">
          <a:blip r:embed="rId5">
            <a:alphaModFix/>
          </a:blip>
          <a:srcRect b="0" l="406" r="416" t="0"/>
          <a:stretch/>
        </p:blipFill>
        <p:spPr>
          <a:xfrm>
            <a:off x="3348333" y="1029925"/>
            <a:ext cx="993404" cy="100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6">
            <a:alphaModFix/>
          </a:blip>
          <a:srcRect b="0" l="406" r="416" t="0"/>
          <a:stretch/>
        </p:blipFill>
        <p:spPr>
          <a:xfrm>
            <a:off x="3348313" y="2313088"/>
            <a:ext cx="993404" cy="100161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3"/>
          <p:cNvSpPr txBox="1"/>
          <p:nvPr>
            <p:ph type="title"/>
          </p:nvPr>
        </p:nvSpPr>
        <p:spPr>
          <a:xfrm>
            <a:off x="311700" y="292625"/>
            <a:ext cx="8640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Kausalin tiimi</a:t>
            </a:r>
            <a:endParaRPr sz="2300"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7">
            <a:alphaModFix/>
          </a:blip>
          <a:srcRect b="5953" l="16403" r="20845" t="0"/>
          <a:stretch/>
        </p:blipFill>
        <p:spPr>
          <a:xfrm>
            <a:off x="412050" y="3599363"/>
            <a:ext cx="993398" cy="101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8">
            <a:alphaModFix/>
          </a:blip>
          <a:srcRect b="13140" l="21703" r="21016" t="466"/>
          <a:stretch/>
        </p:blipFill>
        <p:spPr>
          <a:xfrm>
            <a:off x="3348313" y="3596263"/>
            <a:ext cx="993405" cy="100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 rotWithShape="1">
          <a:blip r:embed="rId9">
            <a:alphaModFix/>
          </a:blip>
          <a:srcRect b="11284" l="20369" r="18460" t="0"/>
          <a:stretch/>
        </p:blipFill>
        <p:spPr>
          <a:xfrm>
            <a:off x="6212383" y="1029925"/>
            <a:ext cx="993408" cy="100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10">
            <a:alphaModFix/>
          </a:blip>
          <a:srcRect b="14719" l="18029" r="23831" t="0"/>
          <a:stretch/>
        </p:blipFill>
        <p:spPr>
          <a:xfrm>
            <a:off x="6212363" y="2313088"/>
            <a:ext cx="993406" cy="100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11">
            <a:alphaModFix/>
          </a:blip>
          <a:srcRect b="11378" l="13551" r="24932" t="0"/>
          <a:stretch/>
        </p:blipFill>
        <p:spPr>
          <a:xfrm>
            <a:off x="6212363" y="3596263"/>
            <a:ext cx="993406" cy="100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Ilmastonmuutoksen suorat terveysvaikutukset</a:t>
            </a:r>
            <a:endParaRPr/>
          </a:p>
        </p:txBody>
      </p:sp>
      <p:sp>
        <p:nvSpPr>
          <p:cNvPr id="147" name="Google Shape;14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latin typeface="Arial"/>
                <a:ea typeface="Arial"/>
                <a:cs typeface="Arial"/>
                <a:sym typeface="Arial"/>
              </a:rPr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usal - beta">
  <a:themeElements>
    <a:clrScheme name="Simple Light">
      <a:dk1>
        <a:srgbClr val="0D0C0C"/>
      </a:dk1>
      <a:lt1>
        <a:srgbClr val="F7F6F3"/>
      </a:lt1>
      <a:dk2>
        <a:srgbClr val="074A35"/>
      </a:dk2>
      <a:lt2>
        <a:srgbClr val="D4EBFF"/>
      </a:lt2>
      <a:accent1>
        <a:srgbClr val="DC9D2A"/>
      </a:accent1>
      <a:accent2>
        <a:srgbClr val="0A384D"/>
      </a:accent2>
      <a:accent3>
        <a:srgbClr val="336D94"/>
      </a:accent3>
      <a:accent4>
        <a:srgbClr val="D46262"/>
      </a:accent4>
      <a:accent5>
        <a:srgbClr val="279A6D"/>
      </a:accent5>
      <a:accent6>
        <a:srgbClr val="FBE6AE"/>
      </a:accent6>
      <a:hlink>
        <a:srgbClr val="336D9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