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9" r:id="rId3"/>
    <p:sldId id="260" r:id="rId4"/>
    <p:sldId id="261" r:id="rId5"/>
    <p:sldId id="264" r:id="rId6"/>
    <p:sldId id="263" r:id="rId7"/>
    <p:sldId id="257" r:id="rId8"/>
    <p:sldId id="262" r:id="rId9"/>
    <p:sldId id="265" r:id="rId10"/>
    <p:sldId id="266" r:id="rId11"/>
    <p:sldId id="267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EF70A-8744-4C0A-B73F-D769C5F001A7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7C7F5-8CF8-49AA-8DB3-8827BCCA69E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85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 txBox="1"/>
          <p:nvPr/>
        </p:nvSpPr>
        <p:spPr>
          <a:xfrm>
            <a:off x="3885054" y="8685934"/>
            <a:ext cx="2972942" cy="4580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0" tIns="45710" rIns="91430" bIns="45710" anchor="b" anchorCtr="0" compatLnSpc="1"/>
          <a:lstStyle/>
          <a:p>
            <a:pPr marL="0" marR="0" lvl="0" indent="0" algn="r" defTabSz="628192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CB82949-94B6-4894-907E-F2BA97F17148}" type="slidenum">
              <a:rPr/>
              <a:pPr marL="0" marR="0" lvl="0" indent="0" algn="r" defTabSz="628192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29000"/>
          </a:xfrm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 txBox="1"/>
          <p:nvPr/>
        </p:nvSpPr>
        <p:spPr>
          <a:xfrm>
            <a:off x="3885054" y="8685934"/>
            <a:ext cx="2972942" cy="4580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0" tIns="45710" rIns="91430" bIns="45710" anchor="b" anchorCtr="0" compatLnSpc="1"/>
          <a:lstStyle/>
          <a:p>
            <a:pPr marL="0" marR="0" lvl="0" indent="0" algn="r" defTabSz="628192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8FC72-2929-4114-9061-4D890CC509E0}" type="slidenum">
              <a:rPr/>
              <a:pPr marL="0" marR="0" lvl="0" indent="0" algn="r" defTabSz="628192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0"/>
          <p:cNvSpPr/>
          <p:nvPr/>
        </p:nvSpPr>
        <p:spPr>
          <a:xfrm>
            <a:off x="8101013" y="0"/>
            <a:ext cx="104298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5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6"/>
          <a:stretch>
            <a:fillRect/>
          </a:stretch>
        </p:blipFill>
        <p:spPr bwMode="auto">
          <a:xfrm>
            <a:off x="8101013" y="3319463"/>
            <a:ext cx="1042987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12" descr="vipuvoimaaEU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3988" y="260350"/>
            <a:ext cx="11636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963" y="6381750"/>
            <a:ext cx="40005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9D691-52BF-410B-9527-5F083976953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1" name="Platshållare för sidfot 4"/>
          <p:cNvSpPr>
            <a:spLocks noGrp="1"/>
          </p:cNvSpPr>
          <p:nvPr userDrawn="1">
            <p:ph type="ftr" sz="quarter" idx="12"/>
          </p:nvPr>
        </p:nvSpPr>
        <p:spPr>
          <a:xfrm>
            <a:off x="250825" y="6357938"/>
            <a:ext cx="63579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pic>
        <p:nvPicPr>
          <p:cNvPr id="12" name="Kuva 11" descr="yhdlogo_fi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08104" y="260648"/>
            <a:ext cx="861839" cy="5096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0A47-E70E-4DEA-B31D-A7B9F133D5AA}" type="datetimeFigureOut">
              <a:rPr lang="fi-FI" smtClean="0"/>
              <a:pPr/>
              <a:t>27.2.2014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C95F-7C77-4E75-880B-FD451BD20EB2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asikasv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980727"/>
            <a:ext cx="9144000" cy="525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 descr="FI_RGB_vip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235" y="260647"/>
            <a:ext cx="2243781" cy="864097"/>
          </a:xfrm>
          <a:prstGeom prst="rect">
            <a:avLst/>
          </a:prstGeom>
        </p:spPr>
      </p:pic>
      <p:sp>
        <p:nvSpPr>
          <p:cNvPr id="3" name="Rectangle 6"/>
          <p:cNvSpPr/>
          <p:nvPr/>
        </p:nvSpPr>
        <p:spPr>
          <a:xfrm>
            <a:off x="0" y="2132856"/>
            <a:ext cx="9144000" cy="280831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900117" y="2192338"/>
            <a:ext cx="7704140" cy="15970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Rahoitamme sellaisten innovaatioiden kehittämistä, jotka tähtäävät kasvun ja uuden liiketoiminnan luomiseen</a:t>
            </a:r>
            <a:endParaRPr lang="en-US" sz="36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</p:txBody>
      </p:sp>
      <p:sp>
        <p:nvSpPr>
          <p:cNvPr id="5" name="Text Box 12"/>
          <p:cNvSpPr txBox="1"/>
          <p:nvPr/>
        </p:nvSpPr>
        <p:spPr>
          <a:xfrm>
            <a:off x="1066803" y="3789365"/>
            <a:ext cx="7140577" cy="1015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9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Yritysten kehitysprojektit</a:t>
            </a:r>
            <a:endParaRPr lang="en-US" sz="20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9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Tutkimusorganisaatioiden sekä yritysten tutkimusprojektit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9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800" b="0" i="0" u="none" strike="noStrike" kern="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</a:t>
            </a:r>
            <a:r>
              <a:rPr lang="fi-FI" sz="1800" b="0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Nuorten yritysten kansainvälinen kasvu </a:t>
            </a:r>
            <a:endParaRPr lang="fi-FI" sz="20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uva 6" descr="FI_RGB_esr-eak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80112" y="260648"/>
            <a:ext cx="1339515" cy="7920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908720"/>
            <a:ext cx="9144000" cy="4824536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107504" y="836613"/>
            <a:ext cx="8784976" cy="1079500"/>
          </a:xfrm>
        </p:spPr>
        <p:txBody>
          <a:bodyPr>
            <a:normAutofit/>
          </a:bodyPr>
          <a:lstStyle/>
          <a:p>
            <a:r>
              <a:rPr lang="fi-FI" sz="3200" dirty="0" smtClean="0">
                <a:solidFill>
                  <a:schemeClr val="bg1"/>
                </a:solidFill>
              </a:rPr>
              <a:t>Hitsaustekniikan laboratorio on koulutus- ja </a:t>
            </a:r>
            <a:r>
              <a:rPr lang="fi-FI" sz="3200" dirty="0" err="1" smtClean="0">
                <a:solidFill>
                  <a:schemeClr val="bg1"/>
                </a:solidFill>
              </a:rPr>
              <a:t>t&amp;k-toimintaa</a:t>
            </a:r>
            <a:r>
              <a:rPr lang="fi-FI" sz="3200" dirty="0" smtClean="0">
                <a:solidFill>
                  <a:schemeClr val="bg1"/>
                </a:solidFill>
              </a:rPr>
              <a:t> toteuttava palveluyksikkö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23528" y="1844675"/>
            <a:ext cx="8496944" cy="3816573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i-FI" sz="2100" dirty="0" smtClean="0">
                <a:solidFill>
                  <a:schemeClr val="bg1"/>
                </a:solidFill>
              </a:rPr>
              <a:t>Tuottaa: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robottijärjestelmien suunnittelussa, kalibroinnissa ja etäohjelmoinnissa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hitsausautomaation käyttöönoton selvityksissä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tuotteiden robottihitsattavuustestauksissa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hitsauskiinnittimien suunnittelussa ja valmistuksessa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prototyyppi- ja nollasarjojen valmistuksessa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tuotteiden lujuusteknisessä analysoinnissa ja mittauksessa 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materiaalien testauksessa</a:t>
            </a:r>
          </a:p>
          <a:p>
            <a:pPr lvl="1"/>
            <a:r>
              <a:rPr lang="fi-FI" sz="2100" dirty="0" smtClean="0">
                <a:solidFill>
                  <a:schemeClr val="bg1"/>
                </a:solidFill>
              </a:rPr>
              <a:t>Rakennerahastorahoitusta  n. 5miljoonaa euroa </a:t>
            </a:r>
          </a:p>
          <a:p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89654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51520" y="1268413"/>
            <a:ext cx="8640960" cy="647700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Biokeskus Kuopio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467544" y="2084388"/>
            <a:ext cx="8280920" cy="3937000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Biokeskus Kuopio on vuonna 2007 perustettu molekyylilääketieteen tutkimuskeskus, johon kuuluu 35 Itä-Suomen yliopiston tutkimusryhmää ja kymmenkunta bioalan yritystä. 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Tavoitteena on nostaa yliopiston sekä Kuopion seudun molekyylilääketieteen kansainvälistä kilpailukykyä ja uusien teknologioiden käyttöönottoa sekä parantaa tutkimustulosten hyödyntämistä ja erityisesti bioalan yritystoimintaa.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Hankkeita on tähän mennessä ollut 13. Tukea rakennerahastovaroista vuosina 2000-2011 n 6,5 miljoonaa euroa</a:t>
            </a:r>
          </a:p>
          <a:p>
            <a:endParaRPr lang="fi-FI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53650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323528" y="1268413"/>
            <a:ext cx="8568952" cy="647700"/>
          </a:xfrm>
        </p:spPr>
        <p:txBody>
          <a:bodyPr/>
          <a:lstStyle/>
          <a:p>
            <a:r>
              <a:rPr lang="fi-FI" sz="2800" dirty="0" smtClean="0">
                <a:solidFill>
                  <a:schemeClr val="bg1"/>
                </a:solidFill>
              </a:rPr>
              <a:t>Ohjelmakausi 2014-2020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95536" y="1939925"/>
            <a:ext cx="8280920" cy="3937000"/>
          </a:xfrm>
        </p:spPr>
        <p:txBody>
          <a:bodyPr>
            <a:noAutofit/>
          </a:bodyPr>
          <a:lstStyle/>
          <a:p>
            <a:r>
              <a:rPr lang="fi-FI" sz="2000" dirty="0" smtClean="0">
                <a:solidFill>
                  <a:schemeClr val="bg1"/>
                </a:solidFill>
              </a:rPr>
              <a:t>Alueellinen </a:t>
            </a:r>
            <a:r>
              <a:rPr lang="fi-FI" sz="2000" dirty="0">
                <a:solidFill>
                  <a:schemeClr val="bg1"/>
                </a:solidFill>
              </a:rPr>
              <a:t>hanketoiminta on pääsääntö molemmissa rahastoissa ohjelmakaudella 2014-2020. </a:t>
            </a:r>
            <a:endParaRPr lang="fi-FI" sz="2000" dirty="0" smtClean="0">
              <a:solidFill>
                <a:schemeClr val="bg1"/>
              </a:solidFill>
            </a:endParaRPr>
          </a:p>
          <a:p>
            <a:r>
              <a:rPr lang="fi-FI" sz="2000" dirty="0" smtClean="0">
                <a:solidFill>
                  <a:schemeClr val="bg1"/>
                </a:solidFill>
              </a:rPr>
              <a:t>Maakunnan </a:t>
            </a:r>
            <a:r>
              <a:rPr lang="fi-FI" sz="2000" dirty="0">
                <a:solidFill>
                  <a:schemeClr val="bg1"/>
                </a:solidFill>
              </a:rPr>
              <a:t>yhteistyöryhmät antavat hankkeista rahoittajaa velvoittavan </a:t>
            </a:r>
            <a:r>
              <a:rPr lang="fi-FI" sz="2000" dirty="0" smtClean="0">
                <a:solidFill>
                  <a:schemeClr val="bg1"/>
                </a:solidFill>
              </a:rPr>
              <a:t>lausunnon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Alueelliset</a:t>
            </a:r>
            <a:r>
              <a:rPr lang="fi-FI" sz="2000" dirty="0">
                <a:solidFill>
                  <a:schemeClr val="bg1"/>
                </a:solidFill>
              </a:rPr>
              <a:t>, yhden tai useamman maakunnan hankkeet, valmistellaan ja toteutetaan </a:t>
            </a:r>
            <a:r>
              <a:rPr lang="fi-FI" sz="2000" dirty="0" smtClean="0">
                <a:solidFill>
                  <a:schemeClr val="bg1"/>
                </a:solidFill>
              </a:rPr>
              <a:t>aluelähtöisesti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Lisätään </a:t>
            </a:r>
            <a:r>
              <a:rPr lang="fi-FI" sz="2000" dirty="0">
                <a:solidFill>
                  <a:schemeClr val="bg1"/>
                </a:solidFill>
              </a:rPr>
              <a:t>tarvelähtöistä yhteistyötä yli maakuntarajojen vaikuttavampien hankkeiden </a:t>
            </a:r>
            <a:r>
              <a:rPr lang="fi-FI" sz="2000" dirty="0" smtClean="0">
                <a:solidFill>
                  <a:schemeClr val="bg1"/>
                </a:solidFill>
              </a:rPr>
              <a:t>aikaansaamiseksi</a:t>
            </a:r>
            <a:r>
              <a:rPr lang="fi-FI" sz="2000" dirty="0">
                <a:solidFill>
                  <a:schemeClr val="bg1"/>
                </a:solidFill>
              </a:rPr>
              <a:t>. </a:t>
            </a:r>
            <a:endParaRPr lang="fi-FI" sz="2000" dirty="0" smtClean="0">
              <a:solidFill>
                <a:schemeClr val="bg1"/>
              </a:solidFill>
            </a:endParaRPr>
          </a:p>
          <a:p>
            <a:r>
              <a:rPr lang="fi-FI" sz="2000" dirty="0" smtClean="0">
                <a:solidFill>
                  <a:schemeClr val="bg1"/>
                </a:solidFill>
              </a:rPr>
              <a:t>Rahoittajien roolit vahvistuvat 17.5</a:t>
            </a:r>
          </a:p>
          <a:p>
            <a:endParaRPr lang="fi-FI" sz="2000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680520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323528" y="1268413"/>
            <a:ext cx="8640960" cy="792162"/>
          </a:xfrm>
        </p:spPr>
        <p:txBody>
          <a:bodyPr>
            <a:normAutofit fontScale="90000"/>
          </a:bodyPr>
          <a:lstStyle/>
          <a:p>
            <a:r>
              <a:rPr lang="fi-FI" sz="3100" b="1" dirty="0" smtClean="0">
                <a:solidFill>
                  <a:schemeClr val="bg1"/>
                </a:solidFill>
              </a:rPr>
              <a:t>Rakennerahasto-ohjelman toimintalinjat</a:t>
            </a:r>
            <a:r>
              <a:rPr lang="fi-FI" sz="4000" b="1" dirty="0" smtClean="0"/>
              <a:t/>
            </a:r>
            <a:br>
              <a:rPr lang="fi-FI" sz="4000" b="1" dirty="0" smtClean="0"/>
            </a:br>
            <a:endParaRPr lang="fi-FI" sz="4000" dirty="0"/>
          </a:p>
        </p:txBody>
      </p:sp>
      <p:sp>
        <p:nvSpPr>
          <p:cNvPr id="3" name="Alaotsikko 2"/>
          <p:cNvSpPr>
            <a:spLocks noGrp="1"/>
          </p:cNvSpPr>
          <p:nvPr>
            <p:ph type="body" sz="quarter" idx="4294967295"/>
          </p:nvPr>
        </p:nvSpPr>
        <p:spPr>
          <a:xfrm>
            <a:off x="323528" y="1916113"/>
            <a:ext cx="8496944" cy="3673127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fi-FI" sz="2400" dirty="0" smtClean="0">
                <a:solidFill>
                  <a:schemeClr val="bg1"/>
                </a:solidFill>
              </a:rPr>
              <a:t>1</a:t>
            </a:r>
            <a:r>
              <a:rPr lang="fi-FI" sz="2400" dirty="0">
                <a:solidFill>
                  <a:schemeClr val="bg1"/>
                </a:solidFill>
              </a:rPr>
              <a:t>. pk-yritysten kilpailukyvyn edistäminen (EAKR), </a:t>
            </a:r>
          </a:p>
          <a:p>
            <a:pPr algn="l">
              <a:buNone/>
            </a:pPr>
            <a:r>
              <a:rPr lang="fi-FI" sz="2400" dirty="0">
                <a:solidFill>
                  <a:schemeClr val="bg1"/>
                </a:solidFill>
              </a:rPr>
              <a:t>2. uusimman tiedon ja osaamisen tuottaminen ja hyödyntäminen (EAKR), </a:t>
            </a:r>
            <a:endParaRPr lang="fi-FI" sz="2400" dirty="0" smtClean="0">
              <a:solidFill>
                <a:schemeClr val="bg1"/>
              </a:solidFill>
            </a:endParaRPr>
          </a:p>
          <a:p>
            <a:pPr algn="l">
              <a:buNone/>
            </a:pPr>
            <a:r>
              <a:rPr lang="fi-FI" sz="2400" dirty="0" smtClean="0">
                <a:solidFill>
                  <a:schemeClr val="bg1"/>
                </a:solidFill>
              </a:rPr>
              <a:t>3</a:t>
            </a:r>
            <a:r>
              <a:rPr lang="fi-FI" sz="2400" dirty="0">
                <a:solidFill>
                  <a:schemeClr val="bg1"/>
                </a:solidFill>
              </a:rPr>
              <a:t>. vähähiilisen talouden edistäminen (EAKR), </a:t>
            </a:r>
          </a:p>
          <a:p>
            <a:pPr algn="l">
              <a:buNone/>
            </a:pPr>
            <a:r>
              <a:rPr lang="fi-FI" sz="2400" dirty="0">
                <a:solidFill>
                  <a:schemeClr val="bg1"/>
                </a:solidFill>
              </a:rPr>
              <a:t>4. alueellisen saavutettavuuden parantaminen (EAKR, vain Itä- ja Pohjois-Suomessa), </a:t>
            </a:r>
          </a:p>
          <a:p>
            <a:pPr algn="l">
              <a:buNone/>
            </a:pPr>
            <a:r>
              <a:rPr lang="fi-FI" sz="2400" dirty="0">
                <a:solidFill>
                  <a:schemeClr val="bg1"/>
                </a:solidFill>
              </a:rPr>
              <a:t>5. työllisyyden ja työvoiman liikkuvuuden parantaminen (ESR), </a:t>
            </a:r>
          </a:p>
          <a:p>
            <a:pPr algn="l">
              <a:buNone/>
            </a:pPr>
            <a:r>
              <a:rPr lang="fi-FI" sz="2400" dirty="0">
                <a:solidFill>
                  <a:schemeClr val="bg1"/>
                </a:solidFill>
              </a:rPr>
              <a:t>6. koulutuksen, ammattitaidon ja elinikäisen oppimisen kehittäminen (ESR) </a:t>
            </a:r>
          </a:p>
          <a:p>
            <a:pPr algn="l">
              <a:buNone/>
            </a:pPr>
            <a:r>
              <a:rPr lang="fi-FI" sz="2400" dirty="0">
                <a:solidFill>
                  <a:schemeClr val="bg1"/>
                </a:solidFill>
              </a:rPr>
              <a:t>7. sosiaalisen osallisuuden lisääminen ja köyhyyden torjunta (ESR). </a:t>
            </a:r>
          </a:p>
          <a:p>
            <a:endParaRPr lang="fi-FI" sz="2400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836712"/>
            <a:ext cx="9144000" cy="4824536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323528" y="981075"/>
            <a:ext cx="8568952" cy="792163"/>
          </a:xfrm>
        </p:spPr>
        <p:txBody>
          <a:bodyPr>
            <a:noAutofit/>
          </a:bodyPr>
          <a:lstStyle/>
          <a:p>
            <a:r>
              <a:rPr lang="fi-FI" sz="3200" dirty="0" smtClean="0">
                <a:solidFill>
                  <a:schemeClr val="bg1"/>
                </a:solidFill>
              </a:rPr>
              <a:t>Kaivosvesien </a:t>
            </a:r>
            <a:r>
              <a:rPr lang="fi-FI" sz="3200" dirty="0" err="1" smtClean="0">
                <a:solidFill>
                  <a:schemeClr val="bg1"/>
                </a:solidFill>
              </a:rPr>
              <a:t>mobiili</a:t>
            </a:r>
            <a:r>
              <a:rPr lang="fi-FI" sz="3200" dirty="0" smtClean="0">
                <a:solidFill>
                  <a:schemeClr val="bg1"/>
                </a:solidFill>
              </a:rPr>
              <a:t> tutkimusympäristö </a:t>
            </a:r>
            <a:br>
              <a:rPr lang="fi-FI" sz="3200" dirty="0" smtClean="0">
                <a:solidFill>
                  <a:schemeClr val="bg1"/>
                </a:solidFill>
              </a:rPr>
            </a:br>
            <a:r>
              <a:rPr lang="fi-FI" sz="3200" dirty="0" smtClean="0">
                <a:solidFill>
                  <a:schemeClr val="bg1"/>
                </a:solidFill>
              </a:rPr>
              <a:t>2012-2013, Geologian tutkimuskeskus</a:t>
            </a:r>
            <a:endParaRPr lang="fi-FI" sz="3200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23528" y="2084388"/>
            <a:ext cx="8496944" cy="3937000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Tavoitteena on kehittää valmiudet kaivosvesien tehokkaaseen puhdistusratkaisujen </a:t>
            </a:r>
            <a:r>
              <a:rPr lang="fi-FI" dirty="0" err="1" smtClean="0">
                <a:solidFill>
                  <a:schemeClr val="bg1"/>
                </a:solidFill>
              </a:rPr>
              <a:t>pilotointiin</a:t>
            </a:r>
            <a:r>
              <a:rPr lang="fi-FI" dirty="0" smtClean="0">
                <a:solidFill>
                  <a:schemeClr val="bg1"/>
                </a:solidFill>
              </a:rPr>
              <a:t>. Kaivoskohteiden vedenpuhdistusinvestoinnit edellyttävät tietoa täyden mittakaavan prosessien toimivuudesta ja todentamiseen prosessipilotein.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Hanke luo edellytykset uuden alueellisen huippuosaamisalan kehittämiselle kaivosvesiin: Kuopion tiedelaakson osaajaverkosto kykenee palvelemaan tehokkaasti itäsuomalaista teollisuutta ja tarjoamaan alan tuotekehitykseen toiminta-alustan.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Hankkeen tuloksena Pohjois-Savoon voi kehittyä kaivosalan tuote- ja palveluyrityksiä. Hankkeen </a:t>
            </a:r>
            <a:r>
              <a:rPr lang="fi-FI" dirty="0" err="1" smtClean="0">
                <a:solidFill>
                  <a:schemeClr val="bg1"/>
                </a:solidFill>
              </a:rPr>
              <a:t>mobiilia</a:t>
            </a:r>
            <a:r>
              <a:rPr lang="fi-FI" dirty="0" smtClean="0">
                <a:solidFill>
                  <a:schemeClr val="bg1"/>
                </a:solidFill>
              </a:rPr>
              <a:t> laitteistoa voidaan hyödyntää ennakoivasti alueellisessa kaivosvesien turvallisuuden hallinnassa.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ELYn</a:t>
            </a:r>
            <a:r>
              <a:rPr lang="fi-FI" dirty="0" smtClean="0">
                <a:solidFill>
                  <a:schemeClr val="bg1"/>
                </a:solidFill>
              </a:rPr>
              <a:t> EAKR tuki 266 000 euroa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692696"/>
            <a:ext cx="9144000" cy="4968552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0" y="908050"/>
            <a:ext cx="9144000" cy="1008063"/>
          </a:xfrm>
        </p:spPr>
        <p:txBody>
          <a:bodyPr>
            <a:no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Kuopion tiedepuiston vesiturvallisuusosaamisen koonti ja liiketoimintamahdollisuuksien tunnistaminen</a:t>
            </a:r>
            <a:br>
              <a:rPr lang="fi-FI" sz="2800" dirty="0" smtClean="0">
                <a:solidFill>
                  <a:schemeClr val="bg1"/>
                </a:solidFill>
              </a:rPr>
            </a:br>
            <a:r>
              <a:rPr lang="fi-FI" sz="2800" dirty="0" smtClean="0">
                <a:solidFill>
                  <a:schemeClr val="bg1"/>
                </a:solidFill>
              </a:rPr>
              <a:t>2012-2014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251520" y="2205038"/>
            <a:ext cx="8568952" cy="3816350"/>
          </a:xfrm>
        </p:spPr>
        <p:txBody>
          <a:bodyPr>
            <a:normAutofit fontScale="550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 Kuopion tiedepuiston vesiturvallisuus-osaaminen kootaan yhteen moduulipohjaiseksi koulutuskokonaisuudeksi. Vesihuollon tekninen suunnittelu (</a:t>
            </a:r>
            <a:r>
              <a:rPr lang="fi-FI" dirty="0" err="1" smtClean="0">
                <a:solidFill>
                  <a:schemeClr val="bg1"/>
                </a:solidFill>
              </a:rPr>
              <a:t>Savonia</a:t>
            </a:r>
            <a:r>
              <a:rPr lang="fi-FI" dirty="0" smtClean="0">
                <a:solidFill>
                  <a:schemeClr val="bg1"/>
                </a:solidFill>
              </a:rPr>
              <a:t>), Vesihygienia (THL), Veden laadun monitorointi ja riskien hallinta (UEF, THL ja </a:t>
            </a:r>
            <a:r>
              <a:rPr lang="fi-FI" dirty="0" err="1" smtClean="0">
                <a:solidFill>
                  <a:schemeClr val="bg1"/>
                </a:solidFill>
              </a:rPr>
              <a:t>Savonia</a:t>
            </a:r>
            <a:r>
              <a:rPr lang="fi-FI" dirty="0" smtClean="0">
                <a:solidFill>
                  <a:schemeClr val="bg1"/>
                </a:solidFill>
              </a:rPr>
              <a:t>),  Vesikemia (UEF), Veden käsittelytekniikat (</a:t>
            </a:r>
            <a:r>
              <a:rPr lang="fi-FI" dirty="0" err="1" smtClean="0">
                <a:solidFill>
                  <a:schemeClr val="bg1"/>
                </a:solidFill>
              </a:rPr>
              <a:t>Savonia</a:t>
            </a:r>
            <a:r>
              <a:rPr lang="fi-FI" dirty="0" smtClean="0">
                <a:solidFill>
                  <a:schemeClr val="bg1"/>
                </a:solidFill>
              </a:rPr>
              <a:t>, UEF) ja Pohja- ja kaivosvedet (GTK). 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Koulutusten toteutus kytketään käytäntöön, kuten </a:t>
            </a:r>
            <a:r>
              <a:rPr lang="fi-FI" dirty="0" err="1" smtClean="0">
                <a:solidFill>
                  <a:schemeClr val="bg1"/>
                </a:solidFill>
              </a:rPr>
              <a:t>pilot-kohteisiin</a:t>
            </a:r>
            <a:r>
              <a:rPr lang="fi-FI" dirty="0" smtClean="0">
                <a:solidFill>
                  <a:schemeClr val="bg1"/>
                </a:solidFill>
              </a:rPr>
              <a:t> sekä monitorointijärjestelmiin aina mahdollisuuksien mukaan.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Hankkeessa toteutetaan koulutusten </a:t>
            </a:r>
            <a:r>
              <a:rPr lang="fi-FI" dirty="0" err="1" smtClean="0">
                <a:solidFill>
                  <a:schemeClr val="bg1"/>
                </a:solidFill>
              </a:rPr>
              <a:t>pilotointijakso</a:t>
            </a: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Hankkeen puitteissa järjestettävissä asiantuntijatyöpajoissa tunnistetaan vesiturvallisuuteen liittyviä uusia liiketoimintamahdollisuuksia alan asiantuntijoiden avustuksella.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Hankkeen aikana kartoitetaan vesiturvallisuus-osaamiseen pohjautuvien </a:t>
            </a:r>
            <a:r>
              <a:rPr lang="fi-FI" dirty="0" err="1" smtClean="0">
                <a:solidFill>
                  <a:schemeClr val="bg1"/>
                </a:solidFill>
              </a:rPr>
              <a:t>kv-vientikoulutusten</a:t>
            </a:r>
            <a:r>
              <a:rPr lang="fi-FI" dirty="0" smtClean="0">
                <a:solidFill>
                  <a:schemeClr val="bg1"/>
                </a:solidFill>
              </a:rPr>
              <a:t> järjestämismahdollisuuksia yhteistyössä ISAT </a:t>
            </a:r>
            <a:r>
              <a:rPr lang="fi-FI" dirty="0" err="1" smtClean="0">
                <a:solidFill>
                  <a:schemeClr val="bg1"/>
                </a:solidFill>
              </a:rPr>
              <a:t>Export</a:t>
            </a:r>
            <a:r>
              <a:rPr lang="fi-FI" dirty="0" smtClean="0">
                <a:solidFill>
                  <a:schemeClr val="bg1"/>
                </a:solidFill>
              </a:rPr>
              <a:t> -hankkeen kanssa.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ELY ESR tuki 353 000 euroa</a:t>
            </a:r>
            <a:endParaRPr 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iStock_000015924111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124747"/>
            <a:ext cx="1512165" cy="1512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14" descr="iStock_000015923969Sm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9" y="1268760"/>
            <a:ext cx="1152125" cy="115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12" descr="iStock_000006242892Small.jpg"/>
          <p:cNvPicPr>
            <a:picLocks noChangeAspect="1"/>
          </p:cNvPicPr>
          <p:nvPr/>
        </p:nvPicPr>
        <p:blipFill>
          <a:blip r:embed="rId5" cstate="print"/>
          <a:srcRect l="16970" r="13776"/>
          <a:stretch>
            <a:fillRect/>
          </a:stretch>
        </p:blipFill>
        <p:spPr>
          <a:xfrm>
            <a:off x="0" y="260649"/>
            <a:ext cx="3231361" cy="31051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6"/>
          <p:cNvSpPr/>
          <p:nvPr/>
        </p:nvSpPr>
        <p:spPr>
          <a:xfrm>
            <a:off x="324575" y="1844824"/>
            <a:ext cx="2736305" cy="3744409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627784" y="260649"/>
            <a:ext cx="6516215" cy="9969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  <a:cs typeface="ＭＳ Ｐゴシック"/>
              </a:rPr>
              <a:t>Kolme </a:t>
            </a:r>
            <a:r>
              <a:rPr lang="fi-FI" sz="3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  <a:cs typeface="ＭＳ Ｐゴシック"/>
              </a:rPr>
              <a:t>projektityyppiä</a:t>
            </a:r>
            <a:r>
              <a:rPr lang="fi-FI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  <a:cs typeface="ＭＳ Ｐゴシック"/>
              </a:rPr>
              <a:t>, joilla vastaamme eri haasteisiin</a:t>
            </a:r>
          </a:p>
        </p:txBody>
      </p:sp>
      <p:pic>
        <p:nvPicPr>
          <p:cNvPr id="7" name="Picture 2" descr="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ikehys 8"/>
          <p:cNvSpPr txBox="1"/>
          <p:nvPr/>
        </p:nvSpPr>
        <p:spPr>
          <a:xfrm>
            <a:off x="251524" y="5924927"/>
            <a:ext cx="6192691" cy="8884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Lisäksi </a:t>
            </a:r>
            <a:r>
              <a:rPr lang="fi-FI" sz="1600" b="0" i="0" u="none" strike="noStrike" kern="0" cap="none" spc="0" baseline="0" dirty="0" err="1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FiDiPro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 (Finland </a:t>
            </a:r>
            <a:r>
              <a:rPr lang="fi-FI" sz="1600" b="0" i="0" u="none" strike="noStrike" kern="0" cap="none" spc="0" baseline="0" dirty="0" err="1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Distinguished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 </a:t>
            </a:r>
            <a:r>
              <a:rPr lang="fi-FI" sz="1600" b="0" i="0" u="none" strike="noStrike" kern="0" cap="none" spc="0" baseline="0" dirty="0" err="1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Professor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 </a:t>
            </a:r>
            <a:r>
              <a:rPr lang="fi-FI" sz="1600" b="0" i="0" u="none" strike="noStrike" kern="0" cap="none" spc="0" baseline="0" dirty="0" err="1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Programme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) </a:t>
            </a:r>
            <a:b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</a:b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- </a:t>
            </a:r>
            <a:r>
              <a:rPr lang="fi-FI" sz="1600" b="0" i="0" u="none" strike="noStrike" kern="0" cap="none" spc="0" baseline="0" dirty="0" smtClean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Vierailevien 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tieteen ja teknologian huippututkijoiden rahoitusohjelma, </a:t>
            </a:r>
            <a:b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</a:b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jossa kaikki </a:t>
            </a:r>
            <a:r>
              <a:rPr lang="fi-FI" sz="1600" b="0" i="0" u="none" strike="noStrike" kern="0" cap="none" spc="0" baseline="0" dirty="0" smtClean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projektityypit</a:t>
            </a:r>
            <a:r>
              <a:rPr lang="fi-FI" sz="1600" b="0" i="0" u="none" strike="noStrike" kern="0" cap="none" spc="0" dirty="0" smtClean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 </a:t>
            </a:r>
            <a:r>
              <a:rPr lang="fi-FI" sz="1600" b="0" i="0" u="none" strike="noStrike" kern="0" cap="none" spc="0" baseline="0" dirty="0" smtClean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ovat </a:t>
            </a:r>
            <a:r>
              <a:rPr lang="fi-FI" sz="1600" b="0" i="0" u="none" strike="noStrike" kern="0" cap="none" spc="0" baseline="0" dirty="0">
                <a:solidFill>
                  <a:srgbClr val="404040"/>
                </a:solidFill>
                <a:uFillTx/>
                <a:latin typeface="Calibri"/>
                <a:ea typeface="ＭＳ Ｐゴシック"/>
                <a:cs typeface="ＭＳ Ｐゴシック"/>
              </a:rPr>
              <a:t>mahdollisia.</a:t>
            </a:r>
          </a:p>
          <a:p>
            <a:pPr marL="0" marR="0" lvl="0" indent="0" algn="l" defTabSz="914400" rtl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600" b="0" i="0" u="none" strike="noStrike" kern="0" cap="none" spc="0" baseline="0" dirty="0">
              <a:solidFill>
                <a:srgbClr val="404040"/>
              </a:solidFill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Text Box 12"/>
          <p:cNvSpPr txBox="1"/>
          <p:nvPr/>
        </p:nvSpPr>
        <p:spPr>
          <a:xfrm>
            <a:off x="396575" y="1916829"/>
            <a:ext cx="2863845" cy="33855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A. Elinkeinoelämän kanssa verkottunut julkinen tutkimus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/>
            </a:r>
            <a:b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</a:b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Ratkaisuja kehittyvän 	elinkeinoelämän tarpeisiin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Tuloksia, jotka hyödynnettävissä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	yritysprojekteissa (ei kuitenkaan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	suoraa tuotekehitystä)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Mitä edellytämme: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Y</a:t>
            </a:r>
            <a:r>
              <a:rPr lang="fi-FI" sz="1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mmärrystä elinkeinoelämän tarpeista ja intoa yritysyhteistyö-verkostojen kehittämiseen.</a:t>
            </a:r>
          </a:p>
        </p:txBody>
      </p:sp>
      <p:sp>
        <p:nvSpPr>
          <p:cNvPr id="10" name="Rectangle 6"/>
          <p:cNvSpPr/>
          <p:nvPr/>
        </p:nvSpPr>
        <p:spPr>
          <a:xfrm>
            <a:off x="3204889" y="1844820"/>
            <a:ext cx="2736305" cy="3744413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Rectangle 6"/>
          <p:cNvSpPr/>
          <p:nvPr/>
        </p:nvSpPr>
        <p:spPr>
          <a:xfrm>
            <a:off x="6085213" y="1844820"/>
            <a:ext cx="2736305" cy="3744413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 Box 12"/>
          <p:cNvSpPr txBox="1"/>
          <p:nvPr/>
        </p:nvSpPr>
        <p:spPr>
          <a:xfrm>
            <a:off x="3420916" y="1916829"/>
            <a:ext cx="2590796" cy="33855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B. Tutkimusideoista uutta tietoa ja liiketoimintaa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•	Uutta liiketoimintaa joko 	olemassa olevaan tai 	perustettavaan yritykseen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b="0" i="0" u="none" strike="noStrike" kern="120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b="0" i="0" u="none" strike="noStrike" kern="0" cap="none" spc="0" baseline="0" dirty="0">
              <a:solidFill>
                <a:srgbClr val="FFFFFF"/>
              </a:solidFill>
              <a:uFillTx/>
              <a:latin typeface="Calibri" pitchFamily="34"/>
              <a:ea typeface="ＭＳ Ｐゴシック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Mitä </a:t>
            </a:r>
            <a:r>
              <a:rPr lang="fi-FI" sz="1400" b="0" i="0" u="none" strike="noStrike" kern="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edellytämme: </a:t>
            </a:r>
            <a: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/>
            </a:r>
            <a:b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</a:br>
            <a: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Tahtoa ja osaamista </a:t>
            </a:r>
            <a:b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</a:br>
            <a: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tutkimuksen </a:t>
            </a:r>
            <a:b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</a:br>
            <a:r>
              <a:rPr lang="fi-FI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ＭＳ Ｐゴシック" pitchFamily="34"/>
              </a:rPr>
              <a:t>kaupallistamiseen.</a:t>
            </a:r>
          </a:p>
        </p:txBody>
      </p:sp>
      <p:sp>
        <p:nvSpPr>
          <p:cNvPr id="14" name="Text Box 12"/>
          <p:cNvSpPr txBox="1"/>
          <p:nvPr/>
        </p:nvSpPr>
        <p:spPr>
          <a:xfrm>
            <a:off x="6156176" y="1916832"/>
            <a:ext cx="2590796" cy="36933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20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C. Strategiset tutkimusavaukset</a:t>
            </a: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dirty="0" smtClean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/>
            </a:r>
            <a:b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</a:b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•	Uusia rohkeita avauksia 	tulevaisuuden osaamis-	tarpeisiin ja uuden 	liiketoiminnan syntymiseen</a:t>
            </a: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dirty="0" smtClean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400" dirty="0" smtClean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/>
            </a:r>
            <a:b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</a:b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Mitä </a:t>
            </a:r>
            <a:r>
              <a:rPr lang="fi-FI" sz="1400" kern="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edellytämme:</a:t>
            </a:r>
            <a:endParaRPr lang="fi-FI" sz="1400" dirty="0" smtClean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400" kern="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V</a:t>
            </a: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isionäärisyyttä, rohkeutta ja</a:t>
            </a:r>
            <a:b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</a:br>
            <a:r>
              <a:rPr lang="fi-FI" sz="1400" dirty="0" smtClean="0">
                <a:solidFill>
                  <a:srgbClr val="FFFFFF"/>
                </a:solidFill>
                <a:latin typeface="Calibri" pitchFamily="34"/>
                <a:ea typeface="ＭＳ Ｐゴシック" pitchFamily="34"/>
              </a:rPr>
              <a:t>monialaisuutta.</a:t>
            </a:r>
            <a:endParaRPr lang="fi-FI" sz="2000" dirty="0" smtClean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  <a:p>
            <a:pPr lvl="0" hangingPunct="0">
              <a:tabLst>
                <a:tab pos="17779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2000" dirty="0">
              <a:solidFill>
                <a:srgbClr val="FFFFFF"/>
              </a:solidFill>
              <a:latin typeface="Calibri" pitchFamily="34"/>
              <a:ea typeface="ＭＳ Ｐゴシック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Effect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Effect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  <p:bldP spid="10" grpId="0" animBg="1"/>
      <p:bldP spid="11" grpId="0" animBg="1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692696"/>
            <a:ext cx="9144000" cy="5328592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0" y="1052513"/>
            <a:ext cx="9036496" cy="792162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EAKR rahoitus osana Tekes tutkimusrahoitusta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467544" y="2084388"/>
            <a:ext cx="8208912" cy="3937000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Euroopan aluekehitysrahaston (EAKR) varat antavat lisämahdollisuuksia tutkimus- ja kehitysprojektien rahoittamiseen.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Tekes myöntää </a:t>
            </a:r>
            <a:r>
              <a:rPr lang="fi-FI" dirty="0" err="1" smtClean="0">
                <a:solidFill>
                  <a:schemeClr val="bg1"/>
                </a:solidFill>
              </a:rPr>
              <a:t>EAKR-rahoitusta</a:t>
            </a:r>
            <a:r>
              <a:rPr lang="fi-FI" dirty="0" smtClean="0">
                <a:solidFill>
                  <a:schemeClr val="bg1"/>
                </a:solidFill>
              </a:rPr>
              <a:t> vain julkisen tutkimuksen projekteihin. 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EAKR-hakemukset</a:t>
            </a:r>
            <a:r>
              <a:rPr lang="fi-FI" dirty="0" smtClean="0">
                <a:solidFill>
                  <a:schemeClr val="bg1"/>
                </a:solidFill>
              </a:rPr>
              <a:t> arvioidaan samoilla arviointikriteereillä kuin Tekesin kansalliset rahoitushakemukset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Rakennerahastot tekevät mahdolliseksi myös joidenkin sellaisten projektien rahoittamisen, jotka jäisivät kansallisista varoista kokonaan tai osittain rahoittamatta.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Projekteja arvioitaessa on mahdollista painottaa teknologian soveltamis- ja käyttöönottohankkeita  </a:t>
            </a:r>
          </a:p>
          <a:p>
            <a:endParaRPr lang="fi-FI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836712"/>
            <a:ext cx="9144000" cy="4968552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323528" y="1196752"/>
            <a:ext cx="8568952" cy="647700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EAKR rahoitus osana Tekes tutkimusrahoitusta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23528" y="2084388"/>
            <a:ext cx="8496944" cy="3937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i-FI" dirty="0" err="1" smtClean="0">
                <a:solidFill>
                  <a:schemeClr val="bg1"/>
                </a:solidFill>
              </a:rPr>
              <a:t>EAKR-projektien</a:t>
            </a:r>
            <a:r>
              <a:rPr lang="fi-FI" dirty="0" smtClean="0">
                <a:solidFill>
                  <a:schemeClr val="bg1"/>
                </a:solidFill>
              </a:rPr>
              <a:t> on täytettävä seuraavat ehdot;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Tekesin kansalliset rahoitusperusteet,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rakennerahasto-ohjelman tavoitteet ja kriteerit, joiden mukaan projektin tulee sisällöllisesti toteuttaa juuri sen alueen rakennerahasto-ohjelman tavoitteita, mistä tukea haetaan.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projektin tulee sopia kohdealueen </a:t>
            </a:r>
            <a:r>
              <a:rPr lang="fi-FI" dirty="0" err="1" smtClean="0">
                <a:solidFill>
                  <a:schemeClr val="bg1"/>
                </a:solidFill>
              </a:rPr>
              <a:t>ELY-keskuksen</a:t>
            </a:r>
            <a:r>
              <a:rPr lang="fi-FI" dirty="0" smtClean="0">
                <a:solidFill>
                  <a:schemeClr val="bg1"/>
                </a:solidFill>
              </a:rPr>
              <a:t>  ja maakunnan strategiaan. 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EAKR-rahoitusta</a:t>
            </a:r>
            <a:r>
              <a:rPr lang="fi-FI" dirty="0" smtClean="0">
                <a:solidFill>
                  <a:schemeClr val="bg1"/>
                </a:solidFill>
              </a:rPr>
              <a:t> voi saada myös useamman osapuolen yhteiseen tutkimushankkeeseen. Yhteishankkeet toteutetaan rinnakkaishankkeina. 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EAKR-rahoitusta</a:t>
            </a:r>
            <a:r>
              <a:rPr lang="fi-FI" dirty="0" smtClean="0">
                <a:solidFill>
                  <a:schemeClr val="bg1"/>
                </a:solidFill>
              </a:rPr>
              <a:t> voi hakea kaikissa Tekesin julkisen tutkimuksen rahoitushauissa. Rahoitusta haetaan Tekesin sähköisellä hakemuksella</a:t>
            </a:r>
            <a:endParaRPr lang="fi-FI" dirty="0">
              <a:solidFill>
                <a:schemeClr val="bg1"/>
              </a:solidFill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5328592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179512" y="1340768"/>
            <a:ext cx="8640960" cy="719138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Alueen painotukset Maakunnan yhteistyöasiakirjassa (MYAK)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23528" y="2516436"/>
            <a:ext cx="8496944" cy="3720876"/>
          </a:xfrm>
        </p:spPr>
        <p:txBody>
          <a:bodyPr>
            <a:normAutofit fontScale="550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Rahoitetaan yrityslähtöisiä kansainväliseen kilpailukykyyn tähtääviä tutkimus-, innovaatio- ja kehityshankkeita yliopistoissa, ammattikorkeakouluissa ja tutkimuslaitoksissa.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Rahoitetaan alueen tarpeita palvelevaa tutkimusta ja nostetaan tutkimuksen ja sen puitteiden tasoa, jotta tutkimusryhmät kykenevät jatkossa saamaan kansallista ja kansainvälistä teknologia-, yritys- ja tiederahoitusta.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Kehitetään yritysten ja tutkimuslaitosten tarvitsemaa </a:t>
            </a:r>
            <a:r>
              <a:rPr lang="fi-FI" dirty="0" err="1" smtClean="0">
                <a:solidFill>
                  <a:schemeClr val="bg1"/>
                </a:solidFill>
              </a:rPr>
              <a:t>tutkimusinfraa</a:t>
            </a:r>
            <a:r>
              <a:rPr lang="fi-FI" dirty="0" smtClean="0">
                <a:solidFill>
                  <a:schemeClr val="bg1"/>
                </a:solidFill>
              </a:rPr>
              <a:t> ja palvelutarjontaa maa-kunnan tarpeisiin sekä muualta tulevien tutkimusryhmien ja yritysten houkuttelemiseksi.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Kehitetään teknologiansiirtoa ja tutkijavaihtoa.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Vahvistetaan tutkimuksen kaupallistamista ja liiketoimintaosaamisen kehittämistä maakunnan painopistealoilla. 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Tuetaan julkisten tutkimus- yms. organisaatioiden tutkimus- ja innovaatiohankkeita, joiden tavoitteena on kehittää tai testata yrityksille mahdollisia teknologisia kehityspolkuja tai luoda perustaa yhteisille teknologisille alustoille. </a:t>
            </a:r>
            <a:endParaRPr lang="fi-FI" dirty="0">
              <a:solidFill>
                <a:schemeClr val="bg1"/>
              </a:solidFill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53650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323528" y="1268413"/>
            <a:ext cx="8568952" cy="647700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Tekes EAKR Pohjois-Savossa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95536" y="2084388"/>
            <a:ext cx="8352928" cy="3937000"/>
          </a:xfrm>
        </p:spPr>
        <p:txBody>
          <a:bodyPr>
            <a:normAutofit/>
          </a:bodyPr>
          <a:lstStyle/>
          <a:p>
            <a:r>
              <a:rPr lang="fi-FI" sz="2400" dirty="0" smtClean="0">
                <a:solidFill>
                  <a:schemeClr val="bg1"/>
                </a:solidFill>
              </a:rPr>
              <a:t>2007-2013 yhteensä 22,7 miljoonaa euroa</a:t>
            </a:r>
          </a:p>
          <a:p>
            <a:r>
              <a:rPr lang="fi-FI" sz="2400" dirty="0" smtClean="0">
                <a:solidFill>
                  <a:schemeClr val="bg1"/>
                </a:solidFill>
              </a:rPr>
              <a:t>Vuonna 4,8 miljoonaa euroa tutkimusrahoitusta, josta 1,7 miljoonaa EAKR tukea</a:t>
            </a:r>
          </a:p>
          <a:p>
            <a:r>
              <a:rPr lang="fi-FI" sz="2400" dirty="0" smtClean="0">
                <a:solidFill>
                  <a:schemeClr val="bg1"/>
                </a:solidFill>
              </a:rPr>
              <a:t>Usein samaan kokonaisuuteen lisäksi Euroopan sosiaalirahaston ja investointeja laitteisiin EAKR rahoituksella</a:t>
            </a:r>
          </a:p>
          <a:p>
            <a:endParaRPr lang="fi-FI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53650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51520" y="1268413"/>
            <a:ext cx="8712968" cy="647700"/>
          </a:xfrm>
        </p:spPr>
        <p:txBody>
          <a:bodyPr/>
          <a:lstStyle/>
          <a:p>
            <a:r>
              <a:rPr lang="fi-FI" sz="2800" dirty="0" smtClean="0">
                <a:solidFill>
                  <a:schemeClr val="bg1"/>
                </a:solidFill>
              </a:rPr>
              <a:t>TEKES EAKR tilanne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95536" y="2084388"/>
            <a:ext cx="8352928" cy="3937000"/>
          </a:xfrm>
        </p:spPr>
        <p:txBody>
          <a:bodyPr>
            <a:normAutofit/>
          </a:bodyPr>
          <a:lstStyle/>
          <a:p>
            <a:r>
              <a:rPr lang="fi-FI" sz="2000" dirty="0" smtClean="0">
                <a:solidFill>
                  <a:schemeClr val="bg1"/>
                </a:solidFill>
              </a:rPr>
              <a:t>Julkisen tutkimuksen hankkeisiin EAKR rahoitusta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Hakemukset jätetään, </a:t>
            </a:r>
          </a:p>
          <a:p>
            <a:pPr lvl="1"/>
            <a:r>
              <a:rPr lang="fi-FI" sz="2000" dirty="0" smtClean="0">
                <a:solidFill>
                  <a:schemeClr val="bg1"/>
                </a:solidFill>
              </a:rPr>
              <a:t>Ohjelmien teemoihin, tai</a:t>
            </a:r>
          </a:p>
          <a:p>
            <a:pPr lvl="1"/>
            <a:r>
              <a:rPr lang="fi-FI" sz="2000" dirty="0" smtClean="0">
                <a:solidFill>
                  <a:schemeClr val="bg1"/>
                </a:solidFill>
              </a:rPr>
              <a:t>Ohjelmien hakuihin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Hankkeiden kesto 2014 kesäkuun loppuun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Rahoituspäätökset keväällä 2013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Rahoitusta käytettävissä</a:t>
            </a:r>
            <a:endParaRPr lang="fi-FI" sz="2000" dirty="0">
              <a:solidFill>
                <a:schemeClr val="bg1"/>
              </a:solidFill>
            </a:endParaRPr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89654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95536" y="1368127"/>
            <a:ext cx="8424936" cy="5229225"/>
          </a:xfrm>
        </p:spPr>
        <p:txBody>
          <a:bodyPr>
            <a:normAutofit fontScale="32500" lnSpcReduction="20000"/>
          </a:bodyPr>
          <a:lstStyle/>
          <a:p>
            <a:r>
              <a:rPr lang="fi-FI" sz="6200" b="1" dirty="0" smtClean="0">
                <a:solidFill>
                  <a:schemeClr val="bg1"/>
                </a:solidFill>
              </a:rPr>
              <a:t>1) energiateknologia (v. 2007-2010 energia- ja ympäristöteknologia)</a:t>
            </a:r>
          </a:p>
          <a:p>
            <a:pPr lvl="1"/>
            <a:r>
              <a:rPr lang="fi-FI" sz="6200" dirty="0" smtClean="0">
                <a:solidFill>
                  <a:schemeClr val="bg1"/>
                </a:solidFill>
              </a:rPr>
              <a:t>2 miljoonaa euroa</a:t>
            </a:r>
            <a:br>
              <a:rPr lang="fi-FI" sz="6200" dirty="0" smtClean="0">
                <a:solidFill>
                  <a:schemeClr val="bg1"/>
                </a:solidFill>
              </a:rPr>
            </a:br>
            <a:endParaRPr lang="fi-FI" sz="6200" dirty="0" smtClean="0">
              <a:solidFill>
                <a:schemeClr val="bg1"/>
              </a:solidFill>
            </a:endParaRPr>
          </a:p>
          <a:p>
            <a:r>
              <a:rPr lang="fi-FI" sz="6200" b="1" dirty="0" smtClean="0">
                <a:solidFill>
                  <a:schemeClr val="bg1"/>
                </a:solidFill>
              </a:rPr>
              <a:t>2) teknologiateollisuuden uudet suunnittelu- ja tuotantomenetelmät</a:t>
            </a:r>
          </a:p>
          <a:p>
            <a:pPr lvl="1"/>
            <a:r>
              <a:rPr lang="fi-FI" sz="6200" dirty="0" smtClean="0">
                <a:solidFill>
                  <a:schemeClr val="bg1"/>
                </a:solidFill>
              </a:rPr>
              <a:t>0,6 miljoonaa euroa</a:t>
            </a:r>
          </a:p>
          <a:p>
            <a:endParaRPr lang="fi-FI" sz="6200" dirty="0" smtClean="0">
              <a:solidFill>
                <a:schemeClr val="bg1"/>
              </a:solidFill>
            </a:endParaRPr>
          </a:p>
          <a:p>
            <a:r>
              <a:rPr lang="fi-FI" sz="6200" b="1" dirty="0" smtClean="0">
                <a:solidFill>
                  <a:schemeClr val="bg1"/>
                </a:solidFill>
              </a:rPr>
              <a:t>3) mittaus- ja sensoritekniikka</a:t>
            </a:r>
          </a:p>
          <a:p>
            <a:pPr lvl="1"/>
            <a:r>
              <a:rPr lang="fi-FI" sz="6200" dirty="0" smtClean="0">
                <a:solidFill>
                  <a:schemeClr val="bg1"/>
                </a:solidFill>
              </a:rPr>
              <a:t>5,7 miljoonaa euroa</a:t>
            </a:r>
            <a:br>
              <a:rPr lang="fi-FI" sz="6200" dirty="0" smtClean="0">
                <a:solidFill>
                  <a:schemeClr val="bg1"/>
                </a:solidFill>
              </a:rPr>
            </a:br>
            <a:r>
              <a:rPr lang="fi-FI" sz="6200" dirty="0" smtClean="0">
                <a:solidFill>
                  <a:schemeClr val="bg1"/>
                </a:solidFill>
              </a:rPr>
              <a:t/>
            </a:r>
            <a:br>
              <a:rPr lang="fi-FI" sz="6200" dirty="0" smtClean="0">
                <a:solidFill>
                  <a:schemeClr val="bg1"/>
                </a:solidFill>
              </a:rPr>
            </a:br>
            <a:endParaRPr lang="fi-FI" sz="6200" dirty="0" smtClean="0">
              <a:solidFill>
                <a:schemeClr val="bg1"/>
              </a:solidFill>
            </a:endParaRPr>
          </a:p>
          <a:p>
            <a:r>
              <a:rPr lang="fi-FI" sz="6200" b="1" dirty="0" smtClean="0">
                <a:solidFill>
                  <a:schemeClr val="bg1"/>
                </a:solidFill>
              </a:rPr>
              <a:t>4) hyvinvointialan yritysten tuotteiden ja palveluiden kaupallistaminen sekä liiketoiminnan kehittäminen</a:t>
            </a:r>
          </a:p>
          <a:p>
            <a:pPr lvl="1"/>
            <a:r>
              <a:rPr lang="fi-FI" sz="6200" dirty="0" smtClean="0">
                <a:solidFill>
                  <a:schemeClr val="bg1"/>
                </a:solidFill>
              </a:rPr>
              <a:t>8,9 miljoonaa euroa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H\Pictures\omenanpuolik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172090"/>
            <a:ext cx="6264696" cy="635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0" y="980728"/>
            <a:ext cx="9144000" cy="4536504"/>
          </a:xfrm>
          <a:prstGeom prst="rect">
            <a:avLst/>
          </a:prstGeom>
          <a:solidFill>
            <a:srgbClr val="0083CD">
              <a:alpha val="79999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51520" y="1268413"/>
            <a:ext cx="8640960" cy="647700"/>
          </a:xfrm>
        </p:spPr>
        <p:txBody>
          <a:bodyPr>
            <a:normAutofit fontScale="90000"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Promis</a:t>
            </a:r>
            <a:r>
              <a:rPr lang="fi-FI" dirty="0" smtClean="0">
                <a:solidFill>
                  <a:schemeClr val="bg1"/>
                </a:solidFill>
              </a:rPr>
              <a:t> keskus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4294967295"/>
          </p:nvPr>
        </p:nvSpPr>
        <p:spPr>
          <a:xfrm>
            <a:off x="323528" y="2084388"/>
            <a:ext cx="8352928" cy="3288828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Hankkeissa on perustettu PROMIS -keskus jonka tarkoitus on lisätä ja kehittää  lääketuotannossa käytetyissä analyysimenetelmissä tarvittavaa osaamista ja teknologiaa. 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Hankekokonaisuudessa tutkitaan annosmittauksessa, biofarmaseuttisen prosessin seuraamisessa, ns. jatkuvan lääketuotannon analysoinnissa ja optimoinnissa, prototyyppien tuotannossa sekä erilaisten sensoreiden ja analysaattoreiden tuotannossa tarvittavia uusia menetelmiä.</a:t>
            </a:r>
          </a:p>
          <a:p>
            <a:endParaRPr lang="fi-FI" dirty="0"/>
          </a:p>
        </p:txBody>
      </p:sp>
      <p:pic>
        <p:nvPicPr>
          <p:cNvPr id="6" name="Picture 2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97802" y="5761040"/>
            <a:ext cx="1022354" cy="679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782</Words>
  <Application>Microsoft Office PowerPoint</Application>
  <PresentationFormat>On-screen Show (4:3)</PresentationFormat>
  <Paragraphs>117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Office-teema</vt:lpstr>
      <vt:lpstr>PowerPoint Presentation</vt:lpstr>
      <vt:lpstr>PowerPoint Presentation</vt:lpstr>
      <vt:lpstr>EAKR rahoitus osana Tekes tutkimusrahoitusta</vt:lpstr>
      <vt:lpstr>EAKR rahoitus osana Tekes tutkimusrahoitusta</vt:lpstr>
      <vt:lpstr>Alueen painotukset Maakunnan yhteistyöasiakirjassa (MYAK)</vt:lpstr>
      <vt:lpstr>Tekes EAKR Pohjois-Savossa</vt:lpstr>
      <vt:lpstr>TEKES EAKR tilanne</vt:lpstr>
      <vt:lpstr>PowerPoint Presentation</vt:lpstr>
      <vt:lpstr>Promis keskus</vt:lpstr>
      <vt:lpstr>Hitsaustekniikan laboratorio on koulutus- ja t&amp;k-toimintaa toteuttava palveluyksikkö</vt:lpstr>
      <vt:lpstr>Biokeskus Kuopio</vt:lpstr>
      <vt:lpstr>Ohjelmakausi 2014-2020</vt:lpstr>
      <vt:lpstr>Rakennerahasto-ohjelman toimintalinjat </vt:lpstr>
      <vt:lpstr>Kaivosvesien mobiili tutkimusympäristö  2012-2013, Geologian tutkimuskeskus</vt:lpstr>
      <vt:lpstr>Kuopion tiedepuiston vesiturvallisuusosaamisen koonti ja liiketoimintamahdollisuuksien tunnistaminen 2012-2014</vt:lpstr>
    </vt:vector>
  </TitlesOfParts>
  <Company>AVI ELY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Timo Ollila</dc:creator>
  <cp:lastModifiedBy>Hiltunen Laura</cp:lastModifiedBy>
  <cp:revision>27</cp:revision>
  <dcterms:created xsi:type="dcterms:W3CDTF">2013-04-15T16:42:19Z</dcterms:created>
  <dcterms:modified xsi:type="dcterms:W3CDTF">2014-02-27T10:49:27Z</dcterms:modified>
</cp:coreProperties>
</file>