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1" r:id="rId4"/>
    <p:sldId id="260" r:id="rId5"/>
    <p:sldId id="274" r:id="rId6"/>
    <p:sldId id="262" r:id="rId7"/>
    <p:sldId id="263" r:id="rId8"/>
    <p:sldId id="264" r:id="rId9"/>
    <p:sldId id="265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7" r:id="rId22"/>
    <p:sldId id="268" r:id="rId23"/>
    <p:sldId id="269" r:id="rId24"/>
    <p:sldId id="270" r:id="rId25"/>
    <p:sldId id="277" r:id="rId26"/>
    <p:sldId id="279" r:id="rId27"/>
    <p:sldId id="290" r:id="rId28"/>
    <p:sldId id="272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80FF"/>
    <a:srgbClr val="FF0000"/>
    <a:srgbClr val="00FFFF"/>
    <a:srgbClr val="ABABAB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85" autoAdjust="0"/>
  </p:normalViewPr>
  <p:slideViewPr>
    <p:cSldViewPr>
      <p:cViewPr>
        <p:scale>
          <a:sx n="104" d="100"/>
          <a:sy n="104" d="100"/>
        </p:scale>
        <p:origin x="-11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8A6E1D-15F6-4FC4-9C3C-31A9694D804E}" type="datetimeFigureOut">
              <a:rPr lang="fi-FI"/>
              <a:pPr>
                <a:defRPr/>
              </a:pPr>
              <a:t>27.2.2014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516D80-F607-4F75-97D9-D6FC7F72A9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36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74EE04-2C28-4307-899B-584E8C97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69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8BD5A-7511-4DEF-B392-41B6480D7B5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72E1D7-3DD2-4E28-8FC0-713042971CE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ian kuvan paikkamerkki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Huomautusten paikkamerkki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23555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4C997-5EC9-4D07-9A13-EBF40ACE02F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41425" y="3951288"/>
            <a:ext cx="6661150" cy="198437"/>
            <a:chOff x="782" y="2489"/>
            <a:chExt cx="4196" cy="125"/>
          </a:xfrm>
        </p:grpSpPr>
        <p:sp>
          <p:nvSpPr>
            <p:cNvPr id="4" name="Freeform 3"/>
            <p:cNvSpPr>
              <a:spLocks noEditPoints="1"/>
            </p:cNvSpPr>
            <p:nvPr/>
          </p:nvSpPr>
          <p:spPr bwMode="auto">
            <a:xfrm>
              <a:off x="2643" y="2489"/>
              <a:ext cx="2335" cy="125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206" y="29"/>
                </a:cxn>
                <a:cxn ang="0">
                  <a:pos x="160" y="0"/>
                </a:cxn>
                <a:cxn ang="0">
                  <a:pos x="107" y="19"/>
                </a:cxn>
                <a:cxn ang="0">
                  <a:pos x="92" y="73"/>
                </a:cxn>
                <a:cxn ang="0">
                  <a:pos x="117" y="122"/>
                </a:cxn>
                <a:cxn ang="0">
                  <a:pos x="173" y="130"/>
                </a:cxn>
                <a:cxn ang="0">
                  <a:pos x="211" y="92"/>
                </a:cxn>
                <a:cxn ang="0">
                  <a:pos x="191" y="90"/>
                </a:cxn>
                <a:cxn ang="0">
                  <a:pos x="158" y="116"/>
                </a:cxn>
                <a:cxn ang="0">
                  <a:pos x="122" y="102"/>
                </a:cxn>
                <a:cxn ang="0">
                  <a:pos x="111" y="61"/>
                </a:cxn>
                <a:cxn ang="0">
                  <a:pos x="136" y="20"/>
                </a:cxn>
                <a:cxn ang="0">
                  <a:pos x="175" y="22"/>
                </a:cxn>
                <a:cxn ang="0">
                  <a:pos x="195" y="56"/>
                </a:cxn>
                <a:cxn ang="0">
                  <a:pos x="325" y="110"/>
                </a:cxn>
                <a:cxn ang="0">
                  <a:pos x="315" y="58"/>
                </a:cxn>
                <a:cxn ang="0">
                  <a:pos x="321" y="19"/>
                </a:cxn>
                <a:cxn ang="0">
                  <a:pos x="242" y="2"/>
                </a:cxn>
                <a:cxn ang="0">
                  <a:pos x="289" y="82"/>
                </a:cxn>
                <a:cxn ang="0">
                  <a:pos x="328" y="130"/>
                </a:cxn>
                <a:cxn ang="0">
                  <a:pos x="291" y="56"/>
                </a:cxn>
                <a:cxn ang="0">
                  <a:pos x="298" y="23"/>
                </a:cxn>
                <a:cxn ang="0">
                  <a:pos x="443" y="55"/>
                </a:cxn>
                <a:cxn ang="0">
                  <a:pos x="632" y="18"/>
                </a:cxn>
                <a:cxn ang="0">
                  <a:pos x="628" y="55"/>
                </a:cxn>
                <a:cxn ang="0">
                  <a:pos x="682" y="98"/>
                </a:cxn>
                <a:cxn ang="0">
                  <a:pos x="870" y="114"/>
                </a:cxn>
                <a:cxn ang="0">
                  <a:pos x="879" y="18"/>
                </a:cxn>
                <a:cxn ang="0">
                  <a:pos x="1078" y="55"/>
                </a:cxn>
                <a:cxn ang="0">
                  <a:pos x="1097" y="130"/>
                </a:cxn>
                <a:cxn ang="0">
                  <a:pos x="1312" y="130"/>
                </a:cxn>
                <a:cxn ang="0">
                  <a:pos x="1413" y="105"/>
                </a:cxn>
                <a:cxn ang="0">
                  <a:pos x="1573" y="60"/>
                </a:cxn>
                <a:cxn ang="0">
                  <a:pos x="1547" y="13"/>
                </a:cxn>
                <a:cxn ang="0">
                  <a:pos x="1511" y="130"/>
                </a:cxn>
                <a:cxn ang="0">
                  <a:pos x="1560" y="107"/>
                </a:cxn>
                <a:cxn ang="0">
                  <a:pos x="1554" y="67"/>
                </a:cxn>
                <a:cxn ang="0">
                  <a:pos x="1536" y="106"/>
                </a:cxn>
                <a:cxn ang="0">
                  <a:pos x="1516" y="19"/>
                </a:cxn>
                <a:cxn ang="0">
                  <a:pos x="1548" y="41"/>
                </a:cxn>
                <a:cxn ang="0">
                  <a:pos x="1784" y="108"/>
                </a:cxn>
                <a:cxn ang="0">
                  <a:pos x="1714" y="130"/>
                </a:cxn>
                <a:cxn ang="0">
                  <a:pos x="1856" y="130"/>
                </a:cxn>
                <a:cxn ang="0">
                  <a:pos x="1929" y="18"/>
                </a:cxn>
                <a:cxn ang="0">
                  <a:pos x="2127" y="2"/>
                </a:cxn>
                <a:cxn ang="0">
                  <a:pos x="2127" y="18"/>
                </a:cxn>
                <a:cxn ang="0">
                  <a:pos x="2262" y="130"/>
                </a:cxn>
                <a:cxn ang="0">
                  <a:pos x="2369" y="113"/>
                </a:cxn>
                <a:cxn ang="0">
                  <a:pos x="2347" y="64"/>
                </a:cxn>
                <a:cxn ang="0">
                  <a:pos x="2365" y="28"/>
                </a:cxn>
                <a:cxn ang="0">
                  <a:pos x="2335" y="3"/>
                </a:cxn>
                <a:cxn ang="0">
                  <a:pos x="2324" y="76"/>
                </a:cxn>
                <a:cxn ang="0">
                  <a:pos x="2362" y="128"/>
                </a:cxn>
                <a:cxn ang="0">
                  <a:pos x="2339" y="51"/>
                </a:cxn>
                <a:cxn ang="0">
                  <a:pos x="2332" y="19"/>
                </a:cxn>
                <a:cxn ang="0">
                  <a:pos x="2404" y="2"/>
                </a:cxn>
                <a:cxn ang="0">
                  <a:pos x="2422" y="18"/>
                </a:cxn>
              </a:cxnLst>
              <a:rect l="0" t="0" r="r" b="b"/>
              <a:pathLst>
                <a:path w="2476" h="133">
                  <a:moveTo>
                    <a:pt x="72" y="18"/>
                  </a:moveTo>
                  <a:lnTo>
                    <a:pt x="72" y="2"/>
                  </a:lnTo>
                  <a:lnTo>
                    <a:pt x="0" y="2"/>
                  </a:lnTo>
                  <a:lnTo>
                    <a:pt x="0" y="130"/>
                  </a:lnTo>
                  <a:lnTo>
                    <a:pt x="18" y="130"/>
                  </a:lnTo>
                  <a:lnTo>
                    <a:pt x="18" y="72"/>
                  </a:lnTo>
                  <a:lnTo>
                    <a:pt x="67" y="72"/>
                  </a:lnTo>
                  <a:lnTo>
                    <a:pt x="67" y="55"/>
                  </a:lnTo>
                  <a:lnTo>
                    <a:pt x="18" y="55"/>
                  </a:lnTo>
                  <a:lnTo>
                    <a:pt x="18" y="18"/>
                  </a:lnTo>
                  <a:lnTo>
                    <a:pt x="72" y="18"/>
                  </a:lnTo>
                  <a:close/>
                  <a:moveTo>
                    <a:pt x="215" y="66"/>
                  </a:moveTo>
                  <a:lnTo>
                    <a:pt x="215" y="59"/>
                  </a:lnTo>
                  <a:lnTo>
                    <a:pt x="214" y="52"/>
                  </a:lnTo>
                  <a:lnTo>
                    <a:pt x="213" y="46"/>
                  </a:lnTo>
                  <a:lnTo>
                    <a:pt x="211" y="40"/>
                  </a:lnTo>
                  <a:lnTo>
                    <a:pt x="209" y="34"/>
                  </a:lnTo>
                  <a:lnTo>
                    <a:pt x="206" y="29"/>
                  </a:lnTo>
                  <a:lnTo>
                    <a:pt x="203" y="24"/>
                  </a:lnTo>
                  <a:lnTo>
                    <a:pt x="199" y="19"/>
                  </a:lnTo>
                  <a:lnTo>
                    <a:pt x="195" y="14"/>
                  </a:lnTo>
                  <a:lnTo>
                    <a:pt x="190" y="11"/>
                  </a:lnTo>
                  <a:lnTo>
                    <a:pt x="185" y="7"/>
                  </a:lnTo>
                  <a:lnTo>
                    <a:pt x="179" y="5"/>
                  </a:lnTo>
                  <a:lnTo>
                    <a:pt x="173" y="2"/>
                  </a:lnTo>
                  <a:lnTo>
                    <a:pt x="167" y="1"/>
                  </a:lnTo>
                  <a:lnTo>
                    <a:pt x="160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9" y="1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2" y="7"/>
                  </a:lnTo>
                  <a:lnTo>
                    <a:pt x="117" y="11"/>
                  </a:lnTo>
                  <a:lnTo>
                    <a:pt x="112" y="14"/>
                  </a:lnTo>
                  <a:lnTo>
                    <a:pt x="107" y="19"/>
                  </a:lnTo>
                  <a:lnTo>
                    <a:pt x="104" y="24"/>
                  </a:lnTo>
                  <a:lnTo>
                    <a:pt x="101" y="29"/>
                  </a:lnTo>
                  <a:lnTo>
                    <a:pt x="98" y="34"/>
                  </a:lnTo>
                  <a:lnTo>
                    <a:pt x="96" y="40"/>
                  </a:lnTo>
                  <a:lnTo>
                    <a:pt x="94" y="46"/>
                  </a:lnTo>
                  <a:lnTo>
                    <a:pt x="93" y="52"/>
                  </a:lnTo>
                  <a:lnTo>
                    <a:pt x="92" y="59"/>
                  </a:lnTo>
                  <a:lnTo>
                    <a:pt x="92" y="66"/>
                  </a:lnTo>
                  <a:lnTo>
                    <a:pt x="92" y="73"/>
                  </a:lnTo>
                  <a:lnTo>
                    <a:pt x="93" y="80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98" y="98"/>
                  </a:lnTo>
                  <a:lnTo>
                    <a:pt x="101" y="104"/>
                  </a:lnTo>
                  <a:lnTo>
                    <a:pt x="104" y="109"/>
                  </a:lnTo>
                  <a:lnTo>
                    <a:pt x="107" y="113"/>
                  </a:lnTo>
                  <a:lnTo>
                    <a:pt x="112" y="118"/>
                  </a:lnTo>
                  <a:lnTo>
                    <a:pt x="117" y="122"/>
                  </a:lnTo>
                  <a:lnTo>
                    <a:pt x="122" y="125"/>
                  </a:lnTo>
                  <a:lnTo>
                    <a:pt x="127" y="128"/>
                  </a:lnTo>
                  <a:lnTo>
                    <a:pt x="133" y="130"/>
                  </a:lnTo>
                  <a:lnTo>
                    <a:pt x="139" y="132"/>
                  </a:lnTo>
                  <a:lnTo>
                    <a:pt x="146" y="132"/>
                  </a:lnTo>
                  <a:lnTo>
                    <a:pt x="153" y="133"/>
                  </a:lnTo>
                  <a:lnTo>
                    <a:pt x="160" y="132"/>
                  </a:lnTo>
                  <a:lnTo>
                    <a:pt x="167" y="132"/>
                  </a:lnTo>
                  <a:lnTo>
                    <a:pt x="173" y="130"/>
                  </a:lnTo>
                  <a:lnTo>
                    <a:pt x="179" y="128"/>
                  </a:lnTo>
                  <a:lnTo>
                    <a:pt x="185" y="125"/>
                  </a:lnTo>
                  <a:lnTo>
                    <a:pt x="190" y="122"/>
                  </a:lnTo>
                  <a:lnTo>
                    <a:pt x="195" y="118"/>
                  </a:lnTo>
                  <a:lnTo>
                    <a:pt x="199" y="113"/>
                  </a:lnTo>
                  <a:lnTo>
                    <a:pt x="203" y="109"/>
                  </a:lnTo>
                  <a:lnTo>
                    <a:pt x="206" y="103"/>
                  </a:lnTo>
                  <a:lnTo>
                    <a:pt x="209" y="98"/>
                  </a:lnTo>
                  <a:lnTo>
                    <a:pt x="211" y="92"/>
                  </a:lnTo>
                  <a:lnTo>
                    <a:pt x="213" y="86"/>
                  </a:lnTo>
                  <a:lnTo>
                    <a:pt x="214" y="80"/>
                  </a:lnTo>
                  <a:lnTo>
                    <a:pt x="215" y="73"/>
                  </a:lnTo>
                  <a:lnTo>
                    <a:pt x="215" y="66"/>
                  </a:lnTo>
                  <a:close/>
                  <a:moveTo>
                    <a:pt x="196" y="66"/>
                  </a:moveTo>
                  <a:lnTo>
                    <a:pt x="195" y="72"/>
                  </a:lnTo>
                  <a:lnTo>
                    <a:pt x="195" y="77"/>
                  </a:lnTo>
                  <a:lnTo>
                    <a:pt x="193" y="86"/>
                  </a:lnTo>
                  <a:lnTo>
                    <a:pt x="191" y="90"/>
                  </a:lnTo>
                  <a:lnTo>
                    <a:pt x="189" y="95"/>
                  </a:lnTo>
                  <a:lnTo>
                    <a:pt x="184" y="102"/>
                  </a:lnTo>
                  <a:lnTo>
                    <a:pt x="181" y="105"/>
                  </a:lnTo>
                  <a:lnTo>
                    <a:pt x="178" y="108"/>
                  </a:lnTo>
                  <a:lnTo>
                    <a:pt x="175" y="111"/>
                  </a:lnTo>
                  <a:lnTo>
                    <a:pt x="171" y="113"/>
                  </a:lnTo>
                  <a:lnTo>
                    <a:pt x="167" y="114"/>
                  </a:lnTo>
                  <a:lnTo>
                    <a:pt x="163" y="115"/>
                  </a:lnTo>
                  <a:lnTo>
                    <a:pt x="158" y="116"/>
                  </a:lnTo>
                  <a:lnTo>
                    <a:pt x="153" y="116"/>
                  </a:lnTo>
                  <a:lnTo>
                    <a:pt x="149" y="116"/>
                  </a:lnTo>
                  <a:lnTo>
                    <a:pt x="144" y="115"/>
                  </a:lnTo>
                  <a:lnTo>
                    <a:pt x="140" y="114"/>
                  </a:lnTo>
                  <a:lnTo>
                    <a:pt x="136" y="113"/>
                  </a:lnTo>
                  <a:lnTo>
                    <a:pt x="132" y="111"/>
                  </a:lnTo>
                  <a:lnTo>
                    <a:pt x="128" y="108"/>
                  </a:lnTo>
                  <a:lnTo>
                    <a:pt x="125" y="105"/>
                  </a:lnTo>
                  <a:lnTo>
                    <a:pt x="122" y="102"/>
                  </a:lnTo>
                  <a:lnTo>
                    <a:pt x="120" y="98"/>
                  </a:lnTo>
                  <a:lnTo>
                    <a:pt x="117" y="95"/>
                  </a:lnTo>
                  <a:lnTo>
                    <a:pt x="115" y="90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12" y="77"/>
                  </a:lnTo>
                  <a:lnTo>
                    <a:pt x="111" y="72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5" y="42"/>
                  </a:lnTo>
                  <a:lnTo>
                    <a:pt x="117" y="38"/>
                  </a:lnTo>
                  <a:lnTo>
                    <a:pt x="122" y="31"/>
                  </a:lnTo>
                  <a:lnTo>
                    <a:pt x="125" y="27"/>
                  </a:lnTo>
                  <a:lnTo>
                    <a:pt x="128" y="24"/>
                  </a:lnTo>
                  <a:lnTo>
                    <a:pt x="132" y="22"/>
                  </a:lnTo>
                  <a:lnTo>
                    <a:pt x="136" y="20"/>
                  </a:lnTo>
                  <a:lnTo>
                    <a:pt x="140" y="18"/>
                  </a:lnTo>
                  <a:lnTo>
                    <a:pt x="144" y="17"/>
                  </a:lnTo>
                  <a:lnTo>
                    <a:pt x="149" y="16"/>
                  </a:lnTo>
                  <a:lnTo>
                    <a:pt x="153" y="16"/>
                  </a:lnTo>
                  <a:lnTo>
                    <a:pt x="158" y="16"/>
                  </a:lnTo>
                  <a:lnTo>
                    <a:pt x="163" y="17"/>
                  </a:lnTo>
                  <a:lnTo>
                    <a:pt x="167" y="18"/>
                  </a:lnTo>
                  <a:lnTo>
                    <a:pt x="171" y="20"/>
                  </a:lnTo>
                  <a:lnTo>
                    <a:pt x="175" y="22"/>
                  </a:lnTo>
                  <a:lnTo>
                    <a:pt x="178" y="24"/>
                  </a:lnTo>
                  <a:lnTo>
                    <a:pt x="181" y="27"/>
                  </a:lnTo>
                  <a:lnTo>
                    <a:pt x="184" y="31"/>
                  </a:lnTo>
                  <a:lnTo>
                    <a:pt x="187" y="34"/>
                  </a:lnTo>
                  <a:lnTo>
                    <a:pt x="189" y="38"/>
                  </a:lnTo>
                  <a:lnTo>
                    <a:pt x="191" y="42"/>
                  </a:lnTo>
                  <a:lnTo>
                    <a:pt x="193" y="46"/>
                  </a:lnTo>
                  <a:lnTo>
                    <a:pt x="194" y="51"/>
                  </a:lnTo>
                  <a:lnTo>
                    <a:pt x="195" y="56"/>
                  </a:lnTo>
                  <a:lnTo>
                    <a:pt x="195" y="61"/>
                  </a:lnTo>
                  <a:lnTo>
                    <a:pt x="196" y="66"/>
                  </a:lnTo>
                  <a:close/>
                  <a:moveTo>
                    <a:pt x="336" y="130"/>
                  </a:moveTo>
                  <a:lnTo>
                    <a:pt x="336" y="114"/>
                  </a:lnTo>
                  <a:lnTo>
                    <a:pt x="332" y="114"/>
                  </a:lnTo>
                  <a:lnTo>
                    <a:pt x="330" y="114"/>
                  </a:lnTo>
                  <a:lnTo>
                    <a:pt x="329" y="113"/>
                  </a:lnTo>
                  <a:lnTo>
                    <a:pt x="327" y="112"/>
                  </a:lnTo>
                  <a:lnTo>
                    <a:pt x="325" y="110"/>
                  </a:lnTo>
                  <a:lnTo>
                    <a:pt x="321" y="104"/>
                  </a:lnTo>
                  <a:lnTo>
                    <a:pt x="317" y="97"/>
                  </a:lnTo>
                  <a:lnTo>
                    <a:pt x="312" y="87"/>
                  </a:lnTo>
                  <a:lnTo>
                    <a:pt x="308" y="78"/>
                  </a:lnTo>
                  <a:lnTo>
                    <a:pt x="304" y="72"/>
                  </a:lnTo>
                  <a:lnTo>
                    <a:pt x="300" y="67"/>
                  </a:lnTo>
                  <a:lnTo>
                    <a:pt x="306" y="64"/>
                  </a:lnTo>
                  <a:lnTo>
                    <a:pt x="311" y="61"/>
                  </a:lnTo>
                  <a:lnTo>
                    <a:pt x="315" y="58"/>
                  </a:lnTo>
                  <a:lnTo>
                    <a:pt x="319" y="54"/>
                  </a:lnTo>
                  <a:lnTo>
                    <a:pt x="322" y="50"/>
                  </a:lnTo>
                  <a:lnTo>
                    <a:pt x="324" y="45"/>
                  </a:lnTo>
                  <a:lnTo>
                    <a:pt x="325" y="40"/>
                  </a:lnTo>
                  <a:lnTo>
                    <a:pt x="325" y="35"/>
                  </a:lnTo>
                  <a:lnTo>
                    <a:pt x="325" y="32"/>
                  </a:lnTo>
                  <a:lnTo>
                    <a:pt x="324" y="28"/>
                  </a:lnTo>
                  <a:lnTo>
                    <a:pt x="322" y="22"/>
                  </a:lnTo>
                  <a:lnTo>
                    <a:pt x="321" y="19"/>
                  </a:lnTo>
                  <a:lnTo>
                    <a:pt x="319" y="16"/>
                  </a:lnTo>
                  <a:lnTo>
                    <a:pt x="317" y="13"/>
                  </a:lnTo>
                  <a:lnTo>
                    <a:pt x="314" y="11"/>
                  </a:lnTo>
                  <a:lnTo>
                    <a:pt x="308" y="7"/>
                  </a:lnTo>
                  <a:lnTo>
                    <a:pt x="305" y="6"/>
                  </a:lnTo>
                  <a:lnTo>
                    <a:pt x="301" y="4"/>
                  </a:lnTo>
                  <a:lnTo>
                    <a:pt x="294" y="3"/>
                  </a:lnTo>
                  <a:lnTo>
                    <a:pt x="286" y="2"/>
                  </a:lnTo>
                  <a:lnTo>
                    <a:pt x="242" y="2"/>
                  </a:lnTo>
                  <a:lnTo>
                    <a:pt x="242" y="130"/>
                  </a:lnTo>
                  <a:lnTo>
                    <a:pt x="262" y="130"/>
                  </a:lnTo>
                  <a:lnTo>
                    <a:pt x="262" y="74"/>
                  </a:lnTo>
                  <a:lnTo>
                    <a:pt x="276" y="74"/>
                  </a:lnTo>
                  <a:lnTo>
                    <a:pt x="278" y="74"/>
                  </a:lnTo>
                  <a:lnTo>
                    <a:pt x="281" y="75"/>
                  </a:lnTo>
                  <a:lnTo>
                    <a:pt x="283" y="76"/>
                  </a:lnTo>
                  <a:lnTo>
                    <a:pt x="285" y="77"/>
                  </a:lnTo>
                  <a:lnTo>
                    <a:pt x="289" y="82"/>
                  </a:lnTo>
                  <a:lnTo>
                    <a:pt x="293" y="88"/>
                  </a:lnTo>
                  <a:lnTo>
                    <a:pt x="307" y="116"/>
                  </a:lnTo>
                  <a:lnTo>
                    <a:pt x="309" y="119"/>
                  </a:lnTo>
                  <a:lnTo>
                    <a:pt x="312" y="122"/>
                  </a:lnTo>
                  <a:lnTo>
                    <a:pt x="315" y="125"/>
                  </a:lnTo>
                  <a:lnTo>
                    <a:pt x="318" y="127"/>
                  </a:lnTo>
                  <a:lnTo>
                    <a:pt x="321" y="128"/>
                  </a:lnTo>
                  <a:lnTo>
                    <a:pt x="324" y="129"/>
                  </a:lnTo>
                  <a:lnTo>
                    <a:pt x="328" y="130"/>
                  </a:lnTo>
                  <a:lnTo>
                    <a:pt x="332" y="130"/>
                  </a:lnTo>
                  <a:lnTo>
                    <a:pt x="336" y="130"/>
                  </a:lnTo>
                  <a:close/>
                  <a:moveTo>
                    <a:pt x="305" y="35"/>
                  </a:moveTo>
                  <a:lnTo>
                    <a:pt x="305" y="40"/>
                  </a:lnTo>
                  <a:lnTo>
                    <a:pt x="304" y="44"/>
                  </a:lnTo>
                  <a:lnTo>
                    <a:pt x="302" y="47"/>
                  </a:lnTo>
                  <a:lnTo>
                    <a:pt x="299" y="51"/>
                  </a:lnTo>
                  <a:lnTo>
                    <a:pt x="295" y="54"/>
                  </a:lnTo>
                  <a:lnTo>
                    <a:pt x="291" y="56"/>
                  </a:lnTo>
                  <a:lnTo>
                    <a:pt x="287" y="57"/>
                  </a:lnTo>
                  <a:lnTo>
                    <a:pt x="283" y="57"/>
                  </a:lnTo>
                  <a:lnTo>
                    <a:pt x="262" y="57"/>
                  </a:lnTo>
                  <a:lnTo>
                    <a:pt x="262" y="18"/>
                  </a:lnTo>
                  <a:lnTo>
                    <a:pt x="283" y="18"/>
                  </a:lnTo>
                  <a:lnTo>
                    <a:pt x="287" y="18"/>
                  </a:lnTo>
                  <a:lnTo>
                    <a:pt x="291" y="19"/>
                  </a:lnTo>
                  <a:lnTo>
                    <a:pt x="295" y="21"/>
                  </a:lnTo>
                  <a:lnTo>
                    <a:pt x="298" y="23"/>
                  </a:lnTo>
                  <a:lnTo>
                    <a:pt x="301" y="25"/>
                  </a:lnTo>
                  <a:lnTo>
                    <a:pt x="304" y="28"/>
                  </a:lnTo>
                  <a:lnTo>
                    <a:pt x="305" y="32"/>
                  </a:lnTo>
                  <a:lnTo>
                    <a:pt x="305" y="35"/>
                  </a:lnTo>
                  <a:close/>
                  <a:moveTo>
                    <a:pt x="524" y="130"/>
                  </a:moveTo>
                  <a:lnTo>
                    <a:pt x="524" y="2"/>
                  </a:lnTo>
                  <a:lnTo>
                    <a:pt x="505" y="2"/>
                  </a:lnTo>
                  <a:lnTo>
                    <a:pt x="505" y="55"/>
                  </a:lnTo>
                  <a:lnTo>
                    <a:pt x="443" y="55"/>
                  </a:lnTo>
                  <a:lnTo>
                    <a:pt x="443" y="2"/>
                  </a:lnTo>
                  <a:lnTo>
                    <a:pt x="425" y="2"/>
                  </a:lnTo>
                  <a:lnTo>
                    <a:pt x="425" y="130"/>
                  </a:lnTo>
                  <a:lnTo>
                    <a:pt x="443" y="130"/>
                  </a:lnTo>
                  <a:lnTo>
                    <a:pt x="443" y="71"/>
                  </a:lnTo>
                  <a:lnTo>
                    <a:pt x="505" y="71"/>
                  </a:lnTo>
                  <a:lnTo>
                    <a:pt x="505" y="130"/>
                  </a:lnTo>
                  <a:lnTo>
                    <a:pt x="524" y="130"/>
                  </a:lnTo>
                  <a:close/>
                  <a:moveTo>
                    <a:pt x="632" y="18"/>
                  </a:moveTo>
                  <a:lnTo>
                    <a:pt x="632" y="2"/>
                  </a:lnTo>
                  <a:lnTo>
                    <a:pt x="560" y="2"/>
                  </a:lnTo>
                  <a:lnTo>
                    <a:pt x="560" y="130"/>
                  </a:lnTo>
                  <a:lnTo>
                    <a:pt x="632" y="130"/>
                  </a:lnTo>
                  <a:lnTo>
                    <a:pt x="632" y="114"/>
                  </a:lnTo>
                  <a:lnTo>
                    <a:pt x="579" y="114"/>
                  </a:lnTo>
                  <a:lnTo>
                    <a:pt x="579" y="72"/>
                  </a:lnTo>
                  <a:lnTo>
                    <a:pt x="628" y="72"/>
                  </a:lnTo>
                  <a:lnTo>
                    <a:pt x="628" y="55"/>
                  </a:lnTo>
                  <a:lnTo>
                    <a:pt x="579" y="55"/>
                  </a:lnTo>
                  <a:lnTo>
                    <a:pt x="579" y="18"/>
                  </a:lnTo>
                  <a:lnTo>
                    <a:pt x="632" y="18"/>
                  </a:lnTo>
                  <a:close/>
                  <a:moveTo>
                    <a:pt x="778" y="130"/>
                  </a:moveTo>
                  <a:lnTo>
                    <a:pt x="722" y="2"/>
                  </a:lnTo>
                  <a:lnTo>
                    <a:pt x="704" y="2"/>
                  </a:lnTo>
                  <a:lnTo>
                    <a:pt x="649" y="130"/>
                  </a:lnTo>
                  <a:lnTo>
                    <a:pt x="669" y="130"/>
                  </a:lnTo>
                  <a:lnTo>
                    <a:pt x="682" y="98"/>
                  </a:lnTo>
                  <a:lnTo>
                    <a:pt x="745" y="98"/>
                  </a:lnTo>
                  <a:lnTo>
                    <a:pt x="758" y="130"/>
                  </a:lnTo>
                  <a:lnTo>
                    <a:pt x="778" y="130"/>
                  </a:lnTo>
                  <a:close/>
                  <a:moveTo>
                    <a:pt x="739" y="83"/>
                  </a:moveTo>
                  <a:lnTo>
                    <a:pt x="688" y="83"/>
                  </a:lnTo>
                  <a:lnTo>
                    <a:pt x="713" y="20"/>
                  </a:lnTo>
                  <a:lnTo>
                    <a:pt x="739" y="83"/>
                  </a:lnTo>
                  <a:close/>
                  <a:moveTo>
                    <a:pt x="870" y="130"/>
                  </a:moveTo>
                  <a:lnTo>
                    <a:pt x="870" y="114"/>
                  </a:lnTo>
                  <a:lnTo>
                    <a:pt x="817" y="114"/>
                  </a:lnTo>
                  <a:lnTo>
                    <a:pt x="817" y="2"/>
                  </a:lnTo>
                  <a:lnTo>
                    <a:pt x="799" y="2"/>
                  </a:lnTo>
                  <a:lnTo>
                    <a:pt x="799" y="130"/>
                  </a:lnTo>
                  <a:lnTo>
                    <a:pt x="870" y="130"/>
                  </a:lnTo>
                  <a:close/>
                  <a:moveTo>
                    <a:pt x="976" y="18"/>
                  </a:moveTo>
                  <a:lnTo>
                    <a:pt x="976" y="2"/>
                  </a:lnTo>
                  <a:lnTo>
                    <a:pt x="879" y="2"/>
                  </a:lnTo>
                  <a:lnTo>
                    <a:pt x="879" y="18"/>
                  </a:lnTo>
                  <a:lnTo>
                    <a:pt x="918" y="18"/>
                  </a:lnTo>
                  <a:lnTo>
                    <a:pt x="918" y="130"/>
                  </a:lnTo>
                  <a:lnTo>
                    <a:pt x="937" y="130"/>
                  </a:lnTo>
                  <a:lnTo>
                    <a:pt x="937" y="18"/>
                  </a:lnTo>
                  <a:lnTo>
                    <a:pt x="976" y="18"/>
                  </a:lnTo>
                  <a:close/>
                  <a:moveTo>
                    <a:pt x="1097" y="130"/>
                  </a:moveTo>
                  <a:lnTo>
                    <a:pt x="1097" y="2"/>
                  </a:lnTo>
                  <a:lnTo>
                    <a:pt x="1078" y="2"/>
                  </a:lnTo>
                  <a:lnTo>
                    <a:pt x="1078" y="55"/>
                  </a:lnTo>
                  <a:lnTo>
                    <a:pt x="1016" y="55"/>
                  </a:lnTo>
                  <a:lnTo>
                    <a:pt x="1016" y="2"/>
                  </a:lnTo>
                  <a:lnTo>
                    <a:pt x="998" y="2"/>
                  </a:lnTo>
                  <a:lnTo>
                    <a:pt x="998" y="130"/>
                  </a:lnTo>
                  <a:lnTo>
                    <a:pt x="1016" y="130"/>
                  </a:lnTo>
                  <a:lnTo>
                    <a:pt x="1016" y="71"/>
                  </a:lnTo>
                  <a:lnTo>
                    <a:pt x="1078" y="71"/>
                  </a:lnTo>
                  <a:lnTo>
                    <a:pt x="1078" y="130"/>
                  </a:lnTo>
                  <a:lnTo>
                    <a:pt x="1097" y="130"/>
                  </a:lnTo>
                  <a:close/>
                  <a:moveTo>
                    <a:pt x="1312" y="130"/>
                  </a:moveTo>
                  <a:lnTo>
                    <a:pt x="1256" y="2"/>
                  </a:lnTo>
                  <a:lnTo>
                    <a:pt x="1238" y="2"/>
                  </a:lnTo>
                  <a:lnTo>
                    <a:pt x="1183" y="130"/>
                  </a:lnTo>
                  <a:lnTo>
                    <a:pt x="1203" y="130"/>
                  </a:lnTo>
                  <a:lnTo>
                    <a:pt x="1216" y="98"/>
                  </a:lnTo>
                  <a:lnTo>
                    <a:pt x="1279" y="98"/>
                  </a:lnTo>
                  <a:lnTo>
                    <a:pt x="1292" y="130"/>
                  </a:lnTo>
                  <a:lnTo>
                    <a:pt x="1312" y="130"/>
                  </a:lnTo>
                  <a:close/>
                  <a:moveTo>
                    <a:pt x="1273" y="83"/>
                  </a:moveTo>
                  <a:lnTo>
                    <a:pt x="1222" y="83"/>
                  </a:lnTo>
                  <a:lnTo>
                    <a:pt x="1247" y="20"/>
                  </a:lnTo>
                  <a:lnTo>
                    <a:pt x="1273" y="83"/>
                  </a:lnTo>
                  <a:close/>
                  <a:moveTo>
                    <a:pt x="1432" y="130"/>
                  </a:moveTo>
                  <a:lnTo>
                    <a:pt x="1432" y="2"/>
                  </a:lnTo>
                  <a:lnTo>
                    <a:pt x="1414" y="2"/>
                  </a:lnTo>
                  <a:lnTo>
                    <a:pt x="1414" y="105"/>
                  </a:lnTo>
                  <a:lnTo>
                    <a:pt x="1413" y="105"/>
                  </a:lnTo>
                  <a:lnTo>
                    <a:pt x="1357" y="2"/>
                  </a:lnTo>
                  <a:lnTo>
                    <a:pt x="1333" y="2"/>
                  </a:lnTo>
                  <a:lnTo>
                    <a:pt x="1333" y="130"/>
                  </a:lnTo>
                  <a:lnTo>
                    <a:pt x="1352" y="130"/>
                  </a:lnTo>
                  <a:lnTo>
                    <a:pt x="1352" y="28"/>
                  </a:lnTo>
                  <a:lnTo>
                    <a:pt x="1408" y="130"/>
                  </a:lnTo>
                  <a:lnTo>
                    <a:pt x="1432" y="130"/>
                  </a:lnTo>
                  <a:close/>
                  <a:moveTo>
                    <a:pt x="1573" y="67"/>
                  </a:moveTo>
                  <a:lnTo>
                    <a:pt x="1573" y="60"/>
                  </a:lnTo>
                  <a:lnTo>
                    <a:pt x="1572" y="54"/>
                  </a:lnTo>
                  <a:lnTo>
                    <a:pt x="1571" y="48"/>
                  </a:lnTo>
                  <a:lnTo>
                    <a:pt x="1569" y="42"/>
                  </a:lnTo>
                  <a:lnTo>
                    <a:pt x="1566" y="36"/>
                  </a:lnTo>
                  <a:lnTo>
                    <a:pt x="1564" y="31"/>
                  </a:lnTo>
                  <a:lnTo>
                    <a:pt x="1560" y="26"/>
                  </a:lnTo>
                  <a:lnTo>
                    <a:pt x="1556" y="21"/>
                  </a:lnTo>
                  <a:lnTo>
                    <a:pt x="1552" y="17"/>
                  </a:lnTo>
                  <a:lnTo>
                    <a:pt x="1547" y="13"/>
                  </a:lnTo>
                  <a:lnTo>
                    <a:pt x="1542" y="10"/>
                  </a:lnTo>
                  <a:lnTo>
                    <a:pt x="1536" y="7"/>
                  </a:lnTo>
                  <a:lnTo>
                    <a:pt x="1531" y="5"/>
                  </a:lnTo>
                  <a:lnTo>
                    <a:pt x="1524" y="3"/>
                  </a:lnTo>
                  <a:lnTo>
                    <a:pt x="1518" y="2"/>
                  </a:lnTo>
                  <a:lnTo>
                    <a:pt x="1511" y="2"/>
                  </a:lnTo>
                  <a:lnTo>
                    <a:pt x="1466" y="2"/>
                  </a:lnTo>
                  <a:lnTo>
                    <a:pt x="1466" y="130"/>
                  </a:lnTo>
                  <a:lnTo>
                    <a:pt x="1511" y="130"/>
                  </a:lnTo>
                  <a:lnTo>
                    <a:pt x="1518" y="130"/>
                  </a:lnTo>
                  <a:lnTo>
                    <a:pt x="1524" y="129"/>
                  </a:lnTo>
                  <a:lnTo>
                    <a:pt x="1531" y="128"/>
                  </a:lnTo>
                  <a:lnTo>
                    <a:pt x="1536" y="126"/>
                  </a:lnTo>
                  <a:lnTo>
                    <a:pt x="1542" y="123"/>
                  </a:lnTo>
                  <a:lnTo>
                    <a:pt x="1547" y="120"/>
                  </a:lnTo>
                  <a:lnTo>
                    <a:pt x="1552" y="116"/>
                  </a:lnTo>
                  <a:lnTo>
                    <a:pt x="1556" y="112"/>
                  </a:lnTo>
                  <a:lnTo>
                    <a:pt x="1560" y="107"/>
                  </a:lnTo>
                  <a:lnTo>
                    <a:pt x="1564" y="102"/>
                  </a:lnTo>
                  <a:lnTo>
                    <a:pt x="1566" y="97"/>
                  </a:lnTo>
                  <a:lnTo>
                    <a:pt x="1568" y="94"/>
                  </a:lnTo>
                  <a:lnTo>
                    <a:pt x="1569" y="91"/>
                  </a:lnTo>
                  <a:lnTo>
                    <a:pt x="1571" y="86"/>
                  </a:lnTo>
                  <a:lnTo>
                    <a:pt x="1572" y="80"/>
                  </a:lnTo>
                  <a:lnTo>
                    <a:pt x="1573" y="73"/>
                  </a:lnTo>
                  <a:lnTo>
                    <a:pt x="1573" y="67"/>
                  </a:lnTo>
                  <a:close/>
                  <a:moveTo>
                    <a:pt x="1554" y="67"/>
                  </a:moveTo>
                  <a:lnTo>
                    <a:pt x="1554" y="72"/>
                  </a:lnTo>
                  <a:lnTo>
                    <a:pt x="1554" y="76"/>
                  </a:lnTo>
                  <a:lnTo>
                    <a:pt x="1553" y="81"/>
                  </a:lnTo>
                  <a:lnTo>
                    <a:pt x="1551" y="85"/>
                  </a:lnTo>
                  <a:lnTo>
                    <a:pt x="1550" y="89"/>
                  </a:lnTo>
                  <a:lnTo>
                    <a:pt x="1548" y="93"/>
                  </a:lnTo>
                  <a:lnTo>
                    <a:pt x="1543" y="100"/>
                  </a:lnTo>
                  <a:lnTo>
                    <a:pt x="1539" y="103"/>
                  </a:lnTo>
                  <a:lnTo>
                    <a:pt x="1536" y="106"/>
                  </a:lnTo>
                  <a:lnTo>
                    <a:pt x="1532" y="109"/>
                  </a:lnTo>
                  <a:lnTo>
                    <a:pt x="1529" y="110"/>
                  </a:lnTo>
                  <a:lnTo>
                    <a:pt x="1525" y="112"/>
                  </a:lnTo>
                  <a:lnTo>
                    <a:pt x="1520" y="113"/>
                  </a:lnTo>
                  <a:lnTo>
                    <a:pt x="1511" y="114"/>
                  </a:lnTo>
                  <a:lnTo>
                    <a:pt x="1485" y="114"/>
                  </a:lnTo>
                  <a:lnTo>
                    <a:pt x="1485" y="18"/>
                  </a:lnTo>
                  <a:lnTo>
                    <a:pt x="1511" y="18"/>
                  </a:lnTo>
                  <a:lnTo>
                    <a:pt x="1516" y="19"/>
                  </a:lnTo>
                  <a:lnTo>
                    <a:pt x="1520" y="19"/>
                  </a:lnTo>
                  <a:lnTo>
                    <a:pt x="1525" y="21"/>
                  </a:lnTo>
                  <a:lnTo>
                    <a:pt x="1529" y="22"/>
                  </a:lnTo>
                  <a:lnTo>
                    <a:pt x="1532" y="24"/>
                  </a:lnTo>
                  <a:lnTo>
                    <a:pt x="1536" y="27"/>
                  </a:lnTo>
                  <a:lnTo>
                    <a:pt x="1539" y="30"/>
                  </a:lnTo>
                  <a:lnTo>
                    <a:pt x="1543" y="33"/>
                  </a:lnTo>
                  <a:lnTo>
                    <a:pt x="1545" y="37"/>
                  </a:lnTo>
                  <a:lnTo>
                    <a:pt x="1548" y="41"/>
                  </a:lnTo>
                  <a:lnTo>
                    <a:pt x="1550" y="44"/>
                  </a:lnTo>
                  <a:lnTo>
                    <a:pt x="1551" y="49"/>
                  </a:lnTo>
                  <a:lnTo>
                    <a:pt x="1553" y="53"/>
                  </a:lnTo>
                  <a:lnTo>
                    <a:pt x="1554" y="57"/>
                  </a:lnTo>
                  <a:lnTo>
                    <a:pt x="1554" y="62"/>
                  </a:lnTo>
                  <a:lnTo>
                    <a:pt x="1554" y="67"/>
                  </a:lnTo>
                  <a:close/>
                  <a:moveTo>
                    <a:pt x="1835" y="2"/>
                  </a:moveTo>
                  <a:lnTo>
                    <a:pt x="1816" y="2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56" y="2"/>
                  </a:lnTo>
                  <a:lnTo>
                    <a:pt x="1730" y="2"/>
                  </a:lnTo>
                  <a:lnTo>
                    <a:pt x="1703" y="108"/>
                  </a:lnTo>
                  <a:lnTo>
                    <a:pt x="1701" y="108"/>
                  </a:lnTo>
                  <a:lnTo>
                    <a:pt x="1670" y="2"/>
                  </a:lnTo>
                  <a:lnTo>
                    <a:pt x="1650" y="2"/>
                  </a:lnTo>
                  <a:lnTo>
                    <a:pt x="1690" y="130"/>
                  </a:lnTo>
                  <a:lnTo>
                    <a:pt x="1714" y="130"/>
                  </a:lnTo>
                  <a:lnTo>
                    <a:pt x="1743" y="19"/>
                  </a:lnTo>
                  <a:lnTo>
                    <a:pt x="1744" y="19"/>
                  </a:lnTo>
                  <a:lnTo>
                    <a:pt x="1772" y="130"/>
                  </a:lnTo>
                  <a:lnTo>
                    <a:pt x="1795" y="130"/>
                  </a:lnTo>
                  <a:lnTo>
                    <a:pt x="1835" y="2"/>
                  </a:lnTo>
                  <a:close/>
                  <a:moveTo>
                    <a:pt x="1929" y="18"/>
                  </a:moveTo>
                  <a:lnTo>
                    <a:pt x="1929" y="2"/>
                  </a:lnTo>
                  <a:lnTo>
                    <a:pt x="1856" y="2"/>
                  </a:lnTo>
                  <a:lnTo>
                    <a:pt x="1856" y="130"/>
                  </a:lnTo>
                  <a:lnTo>
                    <a:pt x="1928" y="130"/>
                  </a:lnTo>
                  <a:lnTo>
                    <a:pt x="1928" y="114"/>
                  </a:lnTo>
                  <a:lnTo>
                    <a:pt x="1875" y="114"/>
                  </a:lnTo>
                  <a:lnTo>
                    <a:pt x="1875" y="72"/>
                  </a:lnTo>
                  <a:lnTo>
                    <a:pt x="1924" y="72"/>
                  </a:lnTo>
                  <a:lnTo>
                    <a:pt x="1924" y="55"/>
                  </a:lnTo>
                  <a:lnTo>
                    <a:pt x="1875" y="55"/>
                  </a:lnTo>
                  <a:lnTo>
                    <a:pt x="1875" y="18"/>
                  </a:lnTo>
                  <a:lnTo>
                    <a:pt x="1929" y="18"/>
                  </a:lnTo>
                  <a:close/>
                  <a:moveTo>
                    <a:pt x="2031" y="130"/>
                  </a:moveTo>
                  <a:lnTo>
                    <a:pt x="2031" y="114"/>
                  </a:lnTo>
                  <a:lnTo>
                    <a:pt x="1978" y="114"/>
                  </a:lnTo>
                  <a:lnTo>
                    <a:pt x="1978" y="2"/>
                  </a:lnTo>
                  <a:lnTo>
                    <a:pt x="1960" y="2"/>
                  </a:lnTo>
                  <a:lnTo>
                    <a:pt x="1960" y="130"/>
                  </a:lnTo>
                  <a:lnTo>
                    <a:pt x="2031" y="130"/>
                  </a:lnTo>
                  <a:close/>
                  <a:moveTo>
                    <a:pt x="2127" y="18"/>
                  </a:moveTo>
                  <a:lnTo>
                    <a:pt x="2127" y="2"/>
                  </a:lnTo>
                  <a:lnTo>
                    <a:pt x="2055" y="2"/>
                  </a:lnTo>
                  <a:lnTo>
                    <a:pt x="2055" y="130"/>
                  </a:lnTo>
                  <a:lnTo>
                    <a:pt x="2073" y="130"/>
                  </a:lnTo>
                  <a:lnTo>
                    <a:pt x="2073" y="72"/>
                  </a:lnTo>
                  <a:lnTo>
                    <a:pt x="2122" y="72"/>
                  </a:lnTo>
                  <a:lnTo>
                    <a:pt x="2122" y="55"/>
                  </a:lnTo>
                  <a:lnTo>
                    <a:pt x="2073" y="55"/>
                  </a:lnTo>
                  <a:lnTo>
                    <a:pt x="2073" y="18"/>
                  </a:lnTo>
                  <a:lnTo>
                    <a:pt x="2127" y="18"/>
                  </a:lnTo>
                  <a:close/>
                  <a:moveTo>
                    <a:pt x="2262" y="130"/>
                  </a:moveTo>
                  <a:lnTo>
                    <a:pt x="2206" y="2"/>
                  </a:lnTo>
                  <a:lnTo>
                    <a:pt x="2188" y="2"/>
                  </a:lnTo>
                  <a:lnTo>
                    <a:pt x="2132" y="130"/>
                  </a:lnTo>
                  <a:lnTo>
                    <a:pt x="2152" y="130"/>
                  </a:lnTo>
                  <a:lnTo>
                    <a:pt x="2165" y="98"/>
                  </a:lnTo>
                  <a:lnTo>
                    <a:pt x="2228" y="98"/>
                  </a:lnTo>
                  <a:lnTo>
                    <a:pt x="2242" y="130"/>
                  </a:lnTo>
                  <a:lnTo>
                    <a:pt x="2262" y="130"/>
                  </a:lnTo>
                  <a:close/>
                  <a:moveTo>
                    <a:pt x="2222" y="83"/>
                  </a:moveTo>
                  <a:lnTo>
                    <a:pt x="2171" y="83"/>
                  </a:lnTo>
                  <a:lnTo>
                    <a:pt x="2197" y="20"/>
                  </a:lnTo>
                  <a:lnTo>
                    <a:pt x="2222" y="83"/>
                  </a:lnTo>
                  <a:close/>
                  <a:moveTo>
                    <a:pt x="2377" y="130"/>
                  </a:moveTo>
                  <a:lnTo>
                    <a:pt x="2377" y="114"/>
                  </a:lnTo>
                  <a:lnTo>
                    <a:pt x="2373" y="114"/>
                  </a:lnTo>
                  <a:lnTo>
                    <a:pt x="2371" y="114"/>
                  </a:lnTo>
                  <a:lnTo>
                    <a:pt x="2369" y="113"/>
                  </a:lnTo>
                  <a:lnTo>
                    <a:pt x="2368" y="112"/>
                  </a:lnTo>
                  <a:lnTo>
                    <a:pt x="2366" y="110"/>
                  </a:lnTo>
                  <a:lnTo>
                    <a:pt x="2362" y="104"/>
                  </a:lnTo>
                  <a:lnTo>
                    <a:pt x="2358" y="97"/>
                  </a:lnTo>
                  <a:lnTo>
                    <a:pt x="2353" y="87"/>
                  </a:lnTo>
                  <a:lnTo>
                    <a:pt x="2349" y="78"/>
                  </a:lnTo>
                  <a:lnTo>
                    <a:pt x="2344" y="72"/>
                  </a:lnTo>
                  <a:lnTo>
                    <a:pt x="2341" y="67"/>
                  </a:lnTo>
                  <a:lnTo>
                    <a:pt x="2347" y="64"/>
                  </a:lnTo>
                  <a:lnTo>
                    <a:pt x="2352" y="61"/>
                  </a:lnTo>
                  <a:lnTo>
                    <a:pt x="2356" y="58"/>
                  </a:lnTo>
                  <a:lnTo>
                    <a:pt x="2360" y="54"/>
                  </a:lnTo>
                  <a:lnTo>
                    <a:pt x="2362" y="50"/>
                  </a:lnTo>
                  <a:lnTo>
                    <a:pt x="2364" y="45"/>
                  </a:lnTo>
                  <a:lnTo>
                    <a:pt x="2366" y="40"/>
                  </a:lnTo>
                  <a:lnTo>
                    <a:pt x="2366" y="35"/>
                  </a:lnTo>
                  <a:lnTo>
                    <a:pt x="2366" y="32"/>
                  </a:lnTo>
                  <a:lnTo>
                    <a:pt x="2365" y="28"/>
                  </a:lnTo>
                  <a:lnTo>
                    <a:pt x="2363" y="22"/>
                  </a:lnTo>
                  <a:lnTo>
                    <a:pt x="2362" y="19"/>
                  </a:lnTo>
                  <a:lnTo>
                    <a:pt x="2360" y="16"/>
                  </a:lnTo>
                  <a:lnTo>
                    <a:pt x="2357" y="13"/>
                  </a:lnTo>
                  <a:lnTo>
                    <a:pt x="2355" y="11"/>
                  </a:lnTo>
                  <a:lnTo>
                    <a:pt x="2349" y="7"/>
                  </a:lnTo>
                  <a:lnTo>
                    <a:pt x="2346" y="6"/>
                  </a:lnTo>
                  <a:lnTo>
                    <a:pt x="2342" y="4"/>
                  </a:lnTo>
                  <a:lnTo>
                    <a:pt x="2335" y="3"/>
                  </a:lnTo>
                  <a:lnTo>
                    <a:pt x="2327" y="2"/>
                  </a:lnTo>
                  <a:lnTo>
                    <a:pt x="2284" y="2"/>
                  </a:lnTo>
                  <a:lnTo>
                    <a:pt x="2284" y="130"/>
                  </a:lnTo>
                  <a:lnTo>
                    <a:pt x="2303" y="130"/>
                  </a:lnTo>
                  <a:lnTo>
                    <a:pt x="2303" y="74"/>
                  </a:lnTo>
                  <a:lnTo>
                    <a:pt x="2317" y="74"/>
                  </a:lnTo>
                  <a:lnTo>
                    <a:pt x="2319" y="74"/>
                  </a:lnTo>
                  <a:lnTo>
                    <a:pt x="2322" y="75"/>
                  </a:lnTo>
                  <a:lnTo>
                    <a:pt x="2324" y="76"/>
                  </a:lnTo>
                  <a:lnTo>
                    <a:pt x="2326" y="77"/>
                  </a:lnTo>
                  <a:lnTo>
                    <a:pt x="2330" y="82"/>
                  </a:lnTo>
                  <a:lnTo>
                    <a:pt x="2334" y="88"/>
                  </a:lnTo>
                  <a:lnTo>
                    <a:pt x="2347" y="116"/>
                  </a:lnTo>
                  <a:lnTo>
                    <a:pt x="2350" y="119"/>
                  </a:lnTo>
                  <a:lnTo>
                    <a:pt x="2353" y="122"/>
                  </a:lnTo>
                  <a:lnTo>
                    <a:pt x="2356" y="125"/>
                  </a:lnTo>
                  <a:lnTo>
                    <a:pt x="2359" y="127"/>
                  </a:lnTo>
                  <a:lnTo>
                    <a:pt x="2362" y="128"/>
                  </a:lnTo>
                  <a:lnTo>
                    <a:pt x="2365" y="129"/>
                  </a:lnTo>
                  <a:lnTo>
                    <a:pt x="2369" y="130"/>
                  </a:lnTo>
                  <a:lnTo>
                    <a:pt x="2373" y="130"/>
                  </a:lnTo>
                  <a:lnTo>
                    <a:pt x="2377" y="130"/>
                  </a:lnTo>
                  <a:close/>
                  <a:moveTo>
                    <a:pt x="2346" y="35"/>
                  </a:moveTo>
                  <a:lnTo>
                    <a:pt x="2346" y="40"/>
                  </a:lnTo>
                  <a:lnTo>
                    <a:pt x="2345" y="44"/>
                  </a:lnTo>
                  <a:lnTo>
                    <a:pt x="2342" y="47"/>
                  </a:lnTo>
                  <a:lnTo>
                    <a:pt x="2339" y="51"/>
                  </a:lnTo>
                  <a:lnTo>
                    <a:pt x="2336" y="54"/>
                  </a:lnTo>
                  <a:lnTo>
                    <a:pt x="2332" y="56"/>
                  </a:lnTo>
                  <a:lnTo>
                    <a:pt x="2328" y="57"/>
                  </a:lnTo>
                  <a:lnTo>
                    <a:pt x="2323" y="57"/>
                  </a:lnTo>
                  <a:lnTo>
                    <a:pt x="2303" y="57"/>
                  </a:lnTo>
                  <a:lnTo>
                    <a:pt x="2303" y="18"/>
                  </a:lnTo>
                  <a:lnTo>
                    <a:pt x="2323" y="18"/>
                  </a:lnTo>
                  <a:lnTo>
                    <a:pt x="2328" y="18"/>
                  </a:lnTo>
                  <a:lnTo>
                    <a:pt x="2332" y="19"/>
                  </a:lnTo>
                  <a:lnTo>
                    <a:pt x="2336" y="21"/>
                  </a:lnTo>
                  <a:lnTo>
                    <a:pt x="2339" y="23"/>
                  </a:lnTo>
                  <a:lnTo>
                    <a:pt x="2342" y="25"/>
                  </a:lnTo>
                  <a:lnTo>
                    <a:pt x="2344" y="28"/>
                  </a:lnTo>
                  <a:lnTo>
                    <a:pt x="2346" y="32"/>
                  </a:lnTo>
                  <a:lnTo>
                    <a:pt x="2346" y="35"/>
                  </a:lnTo>
                  <a:close/>
                  <a:moveTo>
                    <a:pt x="2476" y="18"/>
                  </a:moveTo>
                  <a:lnTo>
                    <a:pt x="2476" y="2"/>
                  </a:lnTo>
                  <a:lnTo>
                    <a:pt x="2404" y="2"/>
                  </a:lnTo>
                  <a:lnTo>
                    <a:pt x="2404" y="130"/>
                  </a:lnTo>
                  <a:lnTo>
                    <a:pt x="2476" y="130"/>
                  </a:lnTo>
                  <a:lnTo>
                    <a:pt x="2476" y="114"/>
                  </a:lnTo>
                  <a:lnTo>
                    <a:pt x="2422" y="114"/>
                  </a:lnTo>
                  <a:lnTo>
                    <a:pt x="2422" y="72"/>
                  </a:lnTo>
                  <a:lnTo>
                    <a:pt x="2471" y="72"/>
                  </a:lnTo>
                  <a:lnTo>
                    <a:pt x="2471" y="55"/>
                  </a:lnTo>
                  <a:lnTo>
                    <a:pt x="2422" y="55"/>
                  </a:lnTo>
                  <a:lnTo>
                    <a:pt x="2422" y="18"/>
                  </a:lnTo>
                  <a:lnTo>
                    <a:pt x="2476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782" y="2489"/>
              <a:ext cx="1777" cy="1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4" y="2"/>
                </a:cxn>
                <a:cxn ang="0">
                  <a:pos x="250" y="131"/>
                </a:cxn>
                <a:cxn ang="0">
                  <a:pos x="245" y="2"/>
                </a:cxn>
                <a:cxn ang="0">
                  <a:pos x="386" y="131"/>
                </a:cxn>
                <a:cxn ang="0">
                  <a:pos x="537" y="53"/>
                </a:cxn>
                <a:cxn ang="0">
                  <a:pos x="518" y="15"/>
                </a:cxn>
                <a:cxn ang="0">
                  <a:pos x="476" y="0"/>
                </a:cxn>
                <a:cxn ang="0">
                  <a:pos x="435" y="15"/>
                </a:cxn>
                <a:cxn ang="0">
                  <a:pos x="416" y="53"/>
                </a:cxn>
                <a:cxn ang="0">
                  <a:pos x="421" y="99"/>
                </a:cxn>
                <a:cxn ang="0">
                  <a:pos x="450" y="128"/>
                </a:cxn>
                <a:cxn ang="0">
                  <a:pos x="496" y="130"/>
                </a:cxn>
                <a:cxn ang="0">
                  <a:pos x="529" y="104"/>
                </a:cxn>
                <a:cxn ang="0">
                  <a:pos x="518" y="67"/>
                </a:cxn>
                <a:cxn ang="0">
                  <a:pos x="504" y="106"/>
                </a:cxn>
                <a:cxn ang="0">
                  <a:pos x="476" y="117"/>
                </a:cxn>
                <a:cxn ang="0">
                  <a:pos x="448" y="106"/>
                </a:cxn>
                <a:cxn ang="0">
                  <a:pos x="434" y="77"/>
                </a:cxn>
                <a:cxn ang="0">
                  <a:pos x="440" y="38"/>
                </a:cxn>
                <a:cxn ang="0">
                  <a:pos x="467" y="17"/>
                </a:cxn>
                <a:cxn ang="0">
                  <a:pos x="497" y="22"/>
                </a:cxn>
                <a:cxn ang="0">
                  <a:pos x="516" y="47"/>
                </a:cxn>
                <a:cxn ang="0">
                  <a:pos x="647" y="2"/>
                </a:cxn>
                <a:cxn ang="0">
                  <a:pos x="585" y="28"/>
                </a:cxn>
                <a:cxn ang="0">
                  <a:pos x="686" y="131"/>
                </a:cxn>
                <a:cxn ang="0">
                  <a:pos x="726" y="83"/>
                </a:cxn>
                <a:cxn ang="0">
                  <a:pos x="837" y="2"/>
                </a:cxn>
                <a:cxn ang="0">
                  <a:pos x="1008" y="131"/>
                </a:cxn>
                <a:cxn ang="0">
                  <a:pos x="1048" y="2"/>
                </a:cxn>
                <a:cxn ang="0">
                  <a:pos x="1255" y="96"/>
                </a:cxn>
                <a:cxn ang="0">
                  <a:pos x="1247" y="72"/>
                </a:cxn>
                <a:cxn ang="0">
                  <a:pos x="1207" y="46"/>
                </a:cxn>
                <a:cxn ang="0">
                  <a:pos x="1201" y="28"/>
                </a:cxn>
                <a:cxn ang="0">
                  <a:pos x="1225" y="16"/>
                </a:cxn>
                <a:cxn ang="0">
                  <a:pos x="1221" y="0"/>
                </a:cxn>
                <a:cxn ang="0">
                  <a:pos x="1193" y="8"/>
                </a:cxn>
                <a:cxn ang="0">
                  <a:pos x="1180" y="30"/>
                </a:cxn>
                <a:cxn ang="0">
                  <a:pos x="1193" y="59"/>
                </a:cxn>
                <a:cxn ang="0">
                  <a:pos x="1232" y="86"/>
                </a:cxn>
                <a:cxn ang="0">
                  <a:pos x="1230" y="109"/>
                </a:cxn>
                <a:cxn ang="0">
                  <a:pos x="1195" y="115"/>
                </a:cxn>
                <a:cxn ang="0">
                  <a:pos x="1208" y="133"/>
                </a:cxn>
                <a:cxn ang="0">
                  <a:pos x="1249" y="116"/>
                </a:cxn>
                <a:cxn ang="0">
                  <a:pos x="1370" y="2"/>
                </a:cxn>
                <a:cxn ang="0">
                  <a:pos x="1370" y="18"/>
                </a:cxn>
                <a:cxn ang="0">
                  <a:pos x="1537" y="2"/>
                </a:cxn>
                <a:cxn ang="0">
                  <a:pos x="1537" y="18"/>
                </a:cxn>
                <a:cxn ang="0">
                  <a:pos x="1642" y="95"/>
                </a:cxn>
                <a:cxn ang="0">
                  <a:pos x="1620" y="116"/>
                </a:cxn>
                <a:cxn ang="0">
                  <a:pos x="1591" y="109"/>
                </a:cxn>
                <a:cxn ang="0">
                  <a:pos x="1563" y="2"/>
                </a:cxn>
                <a:cxn ang="0">
                  <a:pos x="1571" y="112"/>
                </a:cxn>
                <a:cxn ang="0">
                  <a:pos x="1601" y="132"/>
                </a:cxn>
                <a:cxn ang="0">
                  <a:pos x="1640" y="126"/>
                </a:cxn>
                <a:cxn ang="0">
                  <a:pos x="1660" y="99"/>
                </a:cxn>
                <a:cxn ang="0">
                  <a:pos x="1689" y="2"/>
                </a:cxn>
                <a:cxn ang="0">
                  <a:pos x="1885" y="18"/>
                </a:cxn>
                <a:cxn ang="0">
                  <a:pos x="1831" y="72"/>
                </a:cxn>
              </a:cxnLst>
              <a:rect l="0" t="0" r="r" b="b"/>
              <a:pathLst>
                <a:path w="1885" h="133">
                  <a:moveTo>
                    <a:pt x="100" y="131"/>
                  </a:moveTo>
                  <a:lnTo>
                    <a:pt x="100" y="2"/>
                  </a:lnTo>
                  <a:lnTo>
                    <a:pt x="81" y="2"/>
                  </a:lnTo>
                  <a:lnTo>
                    <a:pt x="81" y="105"/>
                  </a:lnTo>
                  <a:lnTo>
                    <a:pt x="80" y="105"/>
                  </a:lnTo>
                  <a:lnTo>
                    <a:pt x="24" y="2"/>
                  </a:lnTo>
                  <a:lnTo>
                    <a:pt x="0" y="2"/>
                  </a:lnTo>
                  <a:lnTo>
                    <a:pt x="0" y="131"/>
                  </a:lnTo>
                  <a:lnTo>
                    <a:pt x="19" y="131"/>
                  </a:lnTo>
                  <a:lnTo>
                    <a:pt x="19" y="28"/>
                  </a:lnTo>
                  <a:lnTo>
                    <a:pt x="76" y="131"/>
                  </a:lnTo>
                  <a:lnTo>
                    <a:pt x="100" y="131"/>
                  </a:lnTo>
                  <a:close/>
                  <a:moveTo>
                    <a:pt x="250" y="131"/>
                  </a:moveTo>
                  <a:lnTo>
                    <a:pt x="194" y="2"/>
                  </a:lnTo>
                  <a:lnTo>
                    <a:pt x="176" y="2"/>
                  </a:lnTo>
                  <a:lnTo>
                    <a:pt x="120" y="131"/>
                  </a:lnTo>
                  <a:lnTo>
                    <a:pt x="140" y="131"/>
                  </a:lnTo>
                  <a:lnTo>
                    <a:pt x="153" y="98"/>
                  </a:lnTo>
                  <a:lnTo>
                    <a:pt x="216" y="98"/>
                  </a:lnTo>
                  <a:lnTo>
                    <a:pt x="230" y="131"/>
                  </a:lnTo>
                  <a:lnTo>
                    <a:pt x="250" y="131"/>
                  </a:lnTo>
                  <a:close/>
                  <a:moveTo>
                    <a:pt x="210" y="83"/>
                  </a:moveTo>
                  <a:lnTo>
                    <a:pt x="160" y="83"/>
                  </a:lnTo>
                  <a:lnTo>
                    <a:pt x="185" y="20"/>
                  </a:lnTo>
                  <a:lnTo>
                    <a:pt x="210" y="83"/>
                  </a:lnTo>
                  <a:close/>
                  <a:moveTo>
                    <a:pt x="342" y="18"/>
                  </a:moveTo>
                  <a:lnTo>
                    <a:pt x="342" y="2"/>
                  </a:lnTo>
                  <a:lnTo>
                    <a:pt x="245" y="2"/>
                  </a:lnTo>
                  <a:lnTo>
                    <a:pt x="245" y="18"/>
                  </a:lnTo>
                  <a:lnTo>
                    <a:pt x="284" y="18"/>
                  </a:lnTo>
                  <a:lnTo>
                    <a:pt x="284" y="131"/>
                  </a:lnTo>
                  <a:lnTo>
                    <a:pt x="303" y="131"/>
                  </a:lnTo>
                  <a:lnTo>
                    <a:pt x="303" y="18"/>
                  </a:lnTo>
                  <a:lnTo>
                    <a:pt x="342" y="18"/>
                  </a:lnTo>
                  <a:close/>
                  <a:moveTo>
                    <a:pt x="386" y="131"/>
                  </a:moveTo>
                  <a:lnTo>
                    <a:pt x="386" y="2"/>
                  </a:lnTo>
                  <a:lnTo>
                    <a:pt x="368" y="2"/>
                  </a:lnTo>
                  <a:lnTo>
                    <a:pt x="368" y="131"/>
                  </a:lnTo>
                  <a:lnTo>
                    <a:pt x="386" y="131"/>
                  </a:lnTo>
                  <a:close/>
                  <a:moveTo>
                    <a:pt x="538" y="67"/>
                  </a:moveTo>
                  <a:lnTo>
                    <a:pt x="537" y="60"/>
                  </a:lnTo>
                  <a:lnTo>
                    <a:pt x="537" y="53"/>
                  </a:lnTo>
                  <a:lnTo>
                    <a:pt x="535" y="46"/>
                  </a:lnTo>
                  <a:lnTo>
                    <a:pt x="534" y="40"/>
                  </a:lnTo>
                  <a:lnTo>
                    <a:pt x="531" y="35"/>
                  </a:lnTo>
                  <a:lnTo>
                    <a:pt x="529" y="29"/>
                  </a:lnTo>
                  <a:lnTo>
                    <a:pt x="526" y="24"/>
                  </a:lnTo>
                  <a:lnTo>
                    <a:pt x="522" y="19"/>
                  </a:lnTo>
                  <a:lnTo>
                    <a:pt x="518" y="15"/>
                  </a:lnTo>
                  <a:lnTo>
                    <a:pt x="513" y="11"/>
                  </a:lnTo>
                  <a:lnTo>
                    <a:pt x="508" y="8"/>
                  </a:lnTo>
                  <a:lnTo>
                    <a:pt x="502" y="5"/>
                  </a:lnTo>
                  <a:lnTo>
                    <a:pt x="496" y="3"/>
                  </a:lnTo>
                  <a:lnTo>
                    <a:pt x="490" y="1"/>
                  </a:lnTo>
                  <a:lnTo>
                    <a:pt x="483" y="0"/>
                  </a:lnTo>
                  <a:lnTo>
                    <a:pt x="476" y="0"/>
                  </a:lnTo>
                  <a:lnTo>
                    <a:pt x="469" y="0"/>
                  </a:lnTo>
                  <a:lnTo>
                    <a:pt x="462" y="1"/>
                  </a:lnTo>
                  <a:lnTo>
                    <a:pt x="456" y="3"/>
                  </a:lnTo>
                  <a:lnTo>
                    <a:pt x="450" y="5"/>
                  </a:lnTo>
                  <a:lnTo>
                    <a:pt x="444" y="8"/>
                  </a:lnTo>
                  <a:lnTo>
                    <a:pt x="439" y="11"/>
                  </a:lnTo>
                  <a:lnTo>
                    <a:pt x="435" y="15"/>
                  </a:lnTo>
                  <a:lnTo>
                    <a:pt x="430" y="19"/>
                  </a:lnTo>
                  <a:lnTo>
                    <a:pt x="427" y="24"/>
                  </a:lnTo>
                  <a:lnTo>
                    <a:pt x="423" y="29"/>
                  </a:lnTo>
                  <a:lnTo>
                    <a:pt x="421" y="35"/>
                  </a:lnTo>
                  <a:lnTo>
                    <a:pt x="419" y="40"/>
                  </a:lnTo>
                  <a:lnTo>
                    <a:pt x="417" y="46"/>
                  </a:lnTo>
                  <a:lnTo>
                    <a:pt x="416" y="53"/>
                  </a:lnTo>
                  <a:lnTo>
                    <a:pt x="415" y="60"/>
                  </a:lnTo>
                  <a:lnTo>
                    <a:pt x="415" y="67"/>
                  </a:lnTo>
                  <a:lnTo>
                    <a:pt x="415" y="74"/>
                  </a:lnTo>
                  <a:lnTo>
                    <a:pt x="416" y="80"/>
                  </a:lnTo>
                  <a:lnTo>
                    <a:pt x="417" y="87"/>
                  </a:lnTo>
                  <a:lnTo>
                    <a:pt x="419" y="93"/>
                  </a:lnTo>
                  <a:lnTo>
                    <a:pt x="421" y="99"/>
                  </a:lnTo>
                  <a:lnTo>
                    <a:pt x="423" y="104"/>
                  </a:lnTo>
                  <a:lnTo>
                    <a:pt x="427" y="109"/>
                  </a:lnTo>
                  <a:lnTo>
                    <a:pt x="430" y="114"/>
                  </a:lnTo>
                  <a:lnTo>
                    <a:pt x="435" y="118"/>
                  </a:lnTo>
                  <a:lnTo>
                    <a:pt x="439" y="122"/>
                  </a:lnTo>
                  <a:lnTo>
                    <a:pt x="444" y="126"/>
                  </a:lnTo>
                  <a:lnTo>
                    <a:pt x="450" y="128"/>
                  </a:lnTo>
                  <a:lnTo>
                    <a:pt x="456" y="130"/>
                  </a:lnTo>
                  <a:lnTo>
                    <a:pt x="462" y="132"/>
                  </a:lnTo>
                  <a:lnTo>
                    <a:pt x="469" y="133"/>
                  </a:lnTo>
                  <a:lnTo>
                    <a:pt x="476" y="133"/>
                  </a:lnTo>
                  <a:lnTo>
                    <a:pt x="483" y="133"/>
                  </a:lnTo>
                  <a:lnTo>
                    <a:pt x="490" y="132"/>
                  </a:lnTo>
                  <a:lnTo>
                    <a:pt x="496" y="130"/>
                  </a:lnTo>
                  <a:lnTo>
                    <a:pt x="502" y="128"/>
                  </a:lnTo>
                  <a:lnTo>
                    <a:pt x="508" y="126"/>
                  </a:lnTo>
                  <a:lnTo>
                    <a:pt x="513" y="122"/>
                  </a:lnTo>
                  <a:lnTo>
                    <a:pt x="518" y="118"/>
                  </a:lnTo>
                  <a:lnTo>
                    <a:pt x="522" y="114"/>
                  </a:lnTo>
                  <a:lnTo>
                    <a:pt x="526" y="109"/>
                  </a:lnTo>
                  <a:lnTo>
                    <a:pt x="529" y="104"/>
                  </a:lnTo>
                  <a:lnTo>
                    <a:pt x="531" y="98"/>
                  </a:lnTo>
                  <a:lnTo>
                    <a:pt x="534" y="93"/>
                  </a:lnTo>
                  <a:lnTo>
                    <a:pt x="535" y="87"/>
                  </a:lnTo>
                  <a:lnTo>
                    <a:pt x="537" y="80"/>
                  </a:lnTo>
                  <a:lnTo>
                    <a:pt x="537" y="74"/>
                  </a:lnTo>
                  <a:lnTo>
                    <a:pt x="538" y="67"/>
                  </a:lnTo>
                  <a:close/>
                  <a:moveTo>
                    <a:pt x="518" y="67"/>
                  </a:moveTo>
                  <a:lnTo>
                    <a:pt x="518" y="72"/>
                  </a:lnTo>
                  <a:lnTo>
                    <a:pt x="518" y="77"/>
                  </a:lnTo>
                  <a:lnTo>
                    <a:pt x="516" y="86"/>
                  </a:lnTo>
                  <a:lnTo>
                    <a:pt x="514" y="91"/>
                  </a:lnTo>
                  <a:lnTo>
                    <a:pt x="512" y="95"/>
                  </a:lnTo>
                  <a:lnTo>
                    <a:pt x="507" y="102"/>
                  </a:lnTo>
                  <a:lnTo>
                    <a:pt x="504" y="106"/>
                  </a:lnTo>
                  <a:lnTo>
                    <a:pt x="501" y="109"/>
                  </a:lnTo>
                  <a:lnTo>
                    <a:pt x="497" y="111"/>
                  </a:lnTo>
                  <a:lnTo>
                    <a:pt x="494" y="113"/>
                  </a:lnTo>
                  <a:lnTo>
                    <a:pt x="490" y="115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6" y="117"/>
                  </a:lnTo>
                  <a:lnTo>
                    <a:pt x="471" y="116"/>
                  </a:lnTo>
                  <a:lnTo>
                    <a:pt x="467" y="116"/>
                  </a:lnTo>
                  <a:lnTo>
                    <a:pt x="462" y="115"/>
                  </a:lnTo>
                  <a:lnTo>
                    <a:pt x="458" y="113"/>
                  </a:lnTo>
                  <a:lnTo>
                    <a:pt x="455" y="111"/>
                  </a:lnTo>
                  <a:lnTo>
                    <a:pt x="451" y="109"/>
                  </a:lnTo>
                  <a:lnTo>
                    <a:pt x="448" y="106"/>
                  </a:lnTo>
                  <a:lnTo>
                    <a:pt x="445" y="102"/>
                  </a:lnTo>
                  <a:lnTo>
                    <a:pt x="442" y="99"/>
                  </a:lnTo>
                  <a:lnTo>
                    <a:pt x="440" y="95"/>
                  </a:lnTo>
                  <a:lnTo>
                    <a:pt x="438" y="91"/>
                  </a:lnTo>
                  <a:lnTo>
                    <a:pt x="436" y="86"/>
                  </a:lnTo>
                  <a:lnTo>
                    <a:pt x="435" y="82"/>
                  </a:lnTo>
                  <a:lnTo>
                    <a:pt x="434" y="77"/>
                  </a:lnTo>
                  <a:lnTo>
                    <a:pt x="434" y="72"/>
                  </a:lnTo>
                  <a:lnTo>
                    <a:pt x="434" y="67"/>
                  </a:lnTo>
                  <a:lnTo>
                    <a:pt x="434" y="61"/>
                  </a:lnTo>
                  <a:lnTo>
                    <a:pt x="434" y="56"/>
                  </a:lnTo>
                  <a:lnTo>
                    <a:pt x="436" y="47"/>
                  </a:lnTo>
                  <a:lnTo>
                    <a:pt x="438" y="43"/>
                  </a:lnTo>
                  <a:lnTo>
                    <a:pt x="440" y="38"/>
                  </a:lnTo>
                  <a:lnTo>
                    <a:pt x="445" y="31"/>
                  </a:lnTo>
                  <a:lnTo>
                    <a:pt x="448" y="28"/>
                  </a:lnTo>
                  <a:lnTo>
                    <a:pt x="451" y="25"/>
                  </a:lnTo>
                  <a:lnTo>
                    <a:pt x="455" y="22"/>
                  </a:lnTo>
                  <a:lnTo>
                    <a:pt x="459" y="20"/>
                  </a:lnTo>
                  <a:lnTo>
                    <a:pt x="463" y="18"/>
                  </a:lnTo>
                  <a:lnTo>
                    <a:pt x="467" y="17"/>
                  </a:lnTo>
                  <a:lnTo>
                    <a:pt x="471" y="17"/>
                  </a:lnTo>
                  <a:lnTo>
                    <a:pt x="476" y="16"/>
                  </a:lnTo>
                  <a:lnTo>
                    <a:pt x="481" y="17"/>
                  </a:lnTo>
                  <a:lnTo>
                    <a:pt x="485" y="17"/>
                  </a:lnTo>
                  <a:lnTo>
                    <a:pt x="490" y="18"/>
                  </a:lnTo>
                  <a:lnTo>
                    <a:pt x="494" y="20"/>
                  </a:lnTo>
                  <a:lnTo>
                    <a:pt x="497" y="22"/>
                  </a:lnTo>
                  <a:lnTo>
                    <a:pt x="501" y="25"/>
                  </a:lnTo>
                  <a:lnTo>
                    <a:pt x="504" y="28"/>
                  </a:lnTo>
                  <a:lnTo>
                    <a:pt x="507" y="31"/>
                  </a:lnTo>
                  <a:lnTo>
                    <a:pt x="510" y="35"/>
                  </a:lnTo>
                  <a:lnTo>
                    <a:pt x="512" y="38"/>
                  </a:lnTo>
                  <a:lnTo>
                    <a:pt x="514" y="43"/>
                  </a:lnTo>
                  <a:lnTo>
                    <a:pt x="516" y="47"/>
                  </a:lnTo>
                  <a:lnTo>
                    <a:pt x="517" y="51"/>
                  </a:lnTo>
                  <a:lnTo>
                    <a:pt x="518" y="56"/>
                  </a:lnTo>
                  <a:lnTo>
                    <a:pt x="518" y="61"/>
                  </a:lnTo>
                  <a:lnTo>
                    <a:pt x="518" y="67"/>
                  </a:lnTo>
                  <a:close/>
                  <a:moveTo>
                    <a:pt x="666" y="131"/>
                  </a:moveTo>
                  <a:lnTo>
                    <a:pt x="666" y="2"/>
                  </a:lnTo>
                  <a:lnTo>
                    <a:pt x="647" y="2"/>
                  </a:lnTo>
                  <a:lnTo>
                    <a:pt x="647" y="105"/>
                  </a:lnTo>
                  <a:lnTo>
                    <a:pt x="646" y="105"/>
                  </a:lnTo>
                  <a:lnTo>
                    <a:pt x="591" y="2"/>
                  </a:lnTo>
                  <a:lnTo>
                    <a:pt x="566" y="2"/>
                  </a:lnTo>
                  <a:lnTo>
                    <a:pt x="566" y="131"/>
                  </a:lnTo>
                  <a:lnTo>
                    <a:pt x="585" y="131"/>
                  </a:lnTo>
                  <a:lnTo>
                    <a:pt x="585" y="28"/>
                  </a:lnTo>
                  <a:lnTo>
                    <a:pt x="586" y="28"/>
                  </a:lnTo>
                  <a:lnTo>
                    <a:pt x="642" y="131"/>
                  </a:lnTo>
                  <a:lnTo>
                    <a:pt x="666" y="131"/>
                  </a:lnTo>
                  <a:close/>
                  <a:moveTo>
                    <a:pt x="817" y="131"/>
                  </a:moveTo>
                  <a:lnTo>
                    <a:pt x="761" y="2"/>
                  </a:lnTo>
                  <a:lnTo>
                    <a:pt x="743" y="2"/>
                  </a:lnTo>
                  <a:lnTo>
                    <a:pt x="686" y="131"/>
                  </a:lnTo>
                  <a:lnTo>
                    <a:pt x="706" y="131"/>
                  </a:lnTo>
                  <a:lnTo>
                    <a:pt x="720" y="98"/>
                  </a:lnTo>
                  <a:lnTo>
                    <a:pt x="783" y="98"/>
                  </a:lnTo>
                  <a:lnTo>
                    <a:pt x="797" y="131"/>
                  </a:lnTo>
                  <a:lnTo>
                    <a:pt x="817" y="131"/>
                  </a:lnTo>
                  <a:close/>
                  <a:moveTo>
                    <a:pt x="778" y="83"/>
                  </a:moveTo>
                  <a:lnTo>
                    <a:pt x="726" y="83"/>
                  </a:lnTo>
                  <a:lnTo>
                    <a:pt x="752" y="20"/>
                  </a:lnTo>
                  <a:lnTo>
                    <a:pt x="778" y="83"/>
                  </a:lnTo>
                  <a:close/>
                  <a:moveTo>
                    <a:pt x="909" y="131"/>
                  </a:moveTo>
                  <a:lnTo>
                    <a:pt x="909" y="114"/>
                  </a:lnTo>
                  <a:lnTo>
                    <a:pt x="856" y="114"/>
                  </a:lnTo>
                  <a:lnTo>
                    <a:pt x="856" y="2"/>
                  </a:lnTo>
                  <a:lnTo>
                    <a:pt x="837" y="2"/>
                  </a:lnTo>
                  <a:lnTo>
                    <a:pt x="837" y="131"/>
                  </a:lnTo>
                  <a:lnTo>
                    <a:pt x="909" y="131"/>
                  </a:lnTo>
                  <a:close/>
                  <a:moveTo>
                    <a:pt x="1008" y="131"/>
                  </a:moveTo>
                  <a:lnTo>
                    <a:pt x="1008" y="2"/>
                  </a:lnTo>
                  <a:lnTo>
                    <a:pt x="990" y="2"/>
                  </a:lnTo>
                  <a:lnTo>
                    <a:pt x="990" y="131"/>
                  </a:lnTo>
                  <a:lnTo>
                    <a:pt x="1008" y="131"/>
                  </a:lnTo>
                  <a:close/>
                  <a:moveTo>
                    <a:pt x="1148" y="131"/>
                  </a:moveTo>
                  <a:lnTo>
                    <a:pt x="1148" y="2"/>
                  </a:lnTo>
                  <a:lnTo>
                    <a:pt x="1129" y="2"/>
                  </a:lnTo>
                  <a:lnTo>
                    <a:pt x="1129" y="105"/>
                  </a:lnTo>
                  <a:lnTo>
                    <a:pt x="1128" y="105"/>
                  </a:lnTo>
                  <a:lnTo>
                    <a:pt x="1072" y="2"/>
                  </a:lnTo>
                  <a:lnTo>
                    <a:pt x="1048" y="2"/>
                  </a:lnTo>
                  <a:lnTo>
                    <a:pt x="1048" y="131"/>
                  </a:lnTo>
                  <a:lnTo>
                    <a:pt x="1067" y="131"/>
                  </a:lnTo>
                  <a:lnTo>
                    <a:pt x="1067" y="28"/>
                  </a:lnTo>
                  <a:lnTo>
                    <a:pt x="1068" y="28"/>
                  </a:lnTo>
                  <a:lnTo>
                    <a:pt x="1124" y="131"/>
                  </a:lnTo>
                  <a:lnTo>
                    <a:pt x="1148" y="131"/>
                  </a:lnTo>
                  <a:close/>
                  <a:moveTo>
                    <a:pt x="1255" y="96"/>
                  </a:moveTo>
                  <a:lnTo>
                    <a:pt x="1254" y="92"/>
                  </a:lnTo>
                  <a:lnTo>
                    <a:pt x="1254" y="89"/>
                  </a:lnTo>
                  <a:lnTo>
                    <a:pt x="1254" y="87"/>
                  </a:lnTo>
                  <a:lnTo>
                    <a:pt x="1253" y="83"/>
                  </a:lnTo>
                  <a:lnTo>
                    <a:pt x="1251" y="79"/>
                  </a:lnTo>
                  <a:lnTo>
                    <a:pt x="1249" y="76"/>
                  </a:lnTo>
                  <a:lnTo>
                    <a:pt x="1247" y="72"/>
                  </a:lnTo>
                  <a:lnTo>
                    <a:pt x="1244" y="69"/>
                  </a:lnTo>
                  <a:lnTo>
                    <a:pt x="1240" y="66"/>
                  </a:lnTo>
                  <a:lnTo>
                    <a:pt x="1237" y="63"/>
                  </a:lnTo>
                  <a:lnTo>
                    <a:pt x="1231" y="60"/>
                  </a:lnTo>
                  <a:lnTo>
                    <a:pt x="1223" y="55"/>
                  </a:lnTo>
                  <a:lnTo>
                    <a:pt x="1214" y="50"/>
                  </a:lnTo>
                  <a:lnTo>
                    <a:pt x="1207" y="46"/>
                  </a:lnTo>
                  <a:lnTo>
                    <a:pt x="1205" y="44"/>
                  </a:lnTo>
                  <a:lnTo>
                    <a:pt x="1203" y="42"/>
                  </a:lnTo>
                  <a:lnTo>
                    <a:pt x="1200" y="38"/>
                  </a:lnTo>
                  <a:lnTo>
                    <a:pt x="1199" y="36"/>
                  </a:lnTo>
                  <a:lnTo>
                    <a:pt x="1199" y="35"/>
                  </a:lnTo>
                  <a:lnTo>
                    <a:pt x="1199" y="31"/>
                  </a:lnTo>
                  <a:lnTo>
                    <a:pt x="1201" y="28"/>
                  </a:lnTo>
                  <a:lnTo>
                    <a:pt x="1203" y="25"/>
                  </a:lnTo>
                  <a:lnTo>
                    <a:pt x="1205" y="22"/>
                  </a:lnTo>
                  <a:lnTo>
                    <a:pt x="1209" y="19"/>
                  </a:lnTo>
                  <a:lnTo>
                    <a:pt x="1212" y="17"/>
                  </a:lnTo>
                  <a:lnTo>
                    <a:pt x="1217" y="16"/>
                  </a:lnTo>
                  <a:lnTo>
                    <a:pt x="1221" y="16"/>
                  </a:lnTo>
                  <a:lnTo>
                    <a:pt x="1225" y="16"/>
                  </a:lnTo>
                  <a:lnTo>
                    <a:pt x="1231" y="18"/>
                  </a:lnTo>
                  <a:lnTo>
                    <a:pt x="1247" y="22"/>
                  </a:lnTo>
                  <a:lnTo>
                    <a:pt x="1250" y="4"/>
                  </a:lnTo>
                  <a:lnTo>
                    <a:pt x="1243" y="2"/>
                  </a:lnTo>
                  <a:lnTo>
                    <a:pt x="1235" y="1"/>
                  </a:lnTo>
                  <a:lnTo>
                    <a:pt x="1228" y="0"/>
                  </a:lnTo>
                  <a:lnTo>
                    <a:pt x="1221" y="0"/>
                  </a:lnTo>
                  <a:lnTo>
                    <a:pt x="1213" y="0"/>
                  </a:lnTo>
                  <a:lnTo>
                    <a:pt x="1210" y="1"/>
                  </a:lnTo>
                  <a:lnTo>
                    <a:pt x="1206" y="2"/>
                  </a:lnTo>
                  <a:lnTo>
                    <a:pt x="1203" y="3"/>
                  </a:lnTo>
                  <a:lnTo>
                    <a:pt x="1199" y="4"/>
                  </a:lnTo>
                  <a:lnTo>
                    <a:pt x="1196" y="6"/>
                  </a:lnTo>
                  <a:lnTo>
                    <a:pt x="1193" y="8"/>
                  </a:lnTo>
                  <a:lnTo>
                    <a:pt x="1190" y="11"/>
                  </a:lnTo>
                  <a:lnTo>
                    <a:pt x="1187" y="13"/>
                  </a:lnTo>
                  <a:lnTo>
                    <a:pt x="1185" y="16"/>
                  </a:lnTo>
                  <a:lnTo>
                    <a:pt x="1183" y="20"/>
                  </a:lnTo>
                  <a:lnTo>
                    <a:pt x="1182" y="23"/>
                  </a:lnTo>
                  <a:lnTo>
                    <a:pt x="1181" y="27"/>
                  </a:lnTo>
                  <a:lnTo>
                    <a:pt x="1180" y="30"/>
                  </a:lnTo>
                  <a:lnTo>
                    <a:pt x="1180" y="35"/>
                  </a:lnTo>
                  <a:lnTo>
                    <a:pt x="1180" y="39"/>
                  </a:lnTo>
                  <a:lnTo>
                    <a:pt x="1181" y="43"/>
                  </a:lnTo>
                  <a:lnTo>
                    <a:pt x="1183" y="48"/>
                  </a:lnTo>
                  <a:lnTo>
                    <a:pt x="1186" y="52"/>
                  </a:lnTo>
                  <a:lnTo>
                    <a:pt x="1189" y="56"/>
                  </a:lnTo>
                  <a:lnTo>
                    <a:pt x="1193" y="59"/>
                  </a:lnTo>
                  <a:lnTo>
                    <a:pt x="1198" y="63"/>
                  </a:lnTo>
                  <a:lnTo>
                    <a:pt x="1204" y="66"/>
                  </a:lnTo>
                  <a:lnTo>
                    <a:pt x="1218" y="73"/>
                  </a:lnTo>
                  <a:lnTo>
                    <a:pt x="1225" y="78"/>
                  </a:lnTo>
                  <a:lnTo>
                    <a:pt x="1228" y="80"/>
                  </a:lnTo>
                  <a:lnTo>
                    <a:pt x="1230" y="82"/>
                  </a:lnTo>
                  <a:lnTo>
                    <a:pt x="1232" y="86"/>
                  </a:lnTo>
                  <a:lnTo>
                    <a:pt x="1234" y="89"/>
                  </a:lnTo>
                  <a:lnTo>
                    <a:pt x="1235" y="92"/>
                  </a:lnTo>
                  <a:lnTo>
                    <a:pt x="1235" y="96"/>
                  </a:lnTo>
                  <a:lnTo>
                    <a:pt x="1235" y="100"/>
                  </a:lnTo>
                  <a:lnTo>
                    <a:pt x="1234" y="104"/>
                  </a:lnTo>
                  <a:lnTo>
                    <a:pt x="1231" y="108"/>
                  </a:lnTo>
                  <a:lnTo>
                    <a:pt x="1230" y="109"/>
                  </a:lnTo>
                  <a:lnTo>
                    <a:pt x="1228" y="111"/>
                  </a:lnTo>
                  <a:lnTo>
                    <a:pt x="1224" y="113"/>
                  </a:lnTo>
                  <a:lnTo>
                    <a:pt x="1219" y="115"/>
                  </a:lnTo>
                  <a:lnTo>
                    <a:pt x="1214" y="116"/>
                  </a:lnTo>
                  <a:lnTo>
                    <a:pt x="1208" y="117"/>
                  </a:lnTo>
                  <a:lnTo>
                    <a:pt x="1201" y="116"/>
                  </a:lnTo>
                  <a:lnTo>
                    <a:pt x="1195" y="115"/>
                  </a:lnTo>
                  <a:lnTo>
                    <a:pt x="1189" y="113"/>
                  </a:lnTo>
                  <a:lnTo>
                    <a:pt x="1184" y="110"/>
                  </a:lnTo>
                  <a:lnTo>
                    <a:pt x="1181" y="128"/>
                  </a:lnTo>
                  <a:lnTo>
                    <a:pt x="1190" y="131"/>
                  </a:lnTo>
                  <a:lnTo>
                    <a:pt x="1195" y="132"/>
                  </a:lnTo>
                  <a:lnTo>
                    <a:pt x="1200" y="133"/>
                  </a:lnTo>
                  <a:lnTo>
                    <a:pt x="1208" y="133"/>
                  </a:lnTo>
                  <a:lnTo>
                    <a:pt x="1217" y="133"/>
                  </a:lnTo>
                  <a:lnTo>
                    <a:pt x="1225" y="131"/>
                  </a:lnTo>
                  <a:lnTo>
                    <a:pt x="1232" y="129"/>
                  </a:lnTo>
                  <a:lnTo>
                    <a:pt x="1239" y="125"/>
                  </a:lnTo>
                  <a:lnTo>
                    <a:pt x="1243" y="122"/>
                  </a:lnTo>
                  <a:lnTo>
                    <a:pt x="1246" y="119"/>
                  </a:lnTo>
                  <a:lnTo>
                    <a:pt x="1249" y="116"/>
                  </a:lnTo>
                  <a:lnTo>
                    <a:pt x="1251" y="113"/>
                  </a:lnTo>
                  <a:lnTo>
                    <a:pt x="1252" y="109"/>
                  </a:lnTo>
                  <a:lnTo>
                    <a:pt x="1254" y="105"/>
                  </a:lnTo>
                  <a:lnTo>
                    <a:pt x="1254" y="101"/>
                  </a:lnTo>
                  <a:lnTo>
                    <a:pt x="1255" y="96"/>
                  </a:lnTo>
                  <a:close/>
                  <a:moveTo>
                    <a:pt x="1370" y="18"/>
                  </a:moveTo>
                  <a:lnTo>
                    <a:pt x="1370" y="2"/>
                  </a:lnTo>
                  <a:lnTo>
                    <a:pt x="1273" y="2"/>
                  </a:lnTo>
                  <a:lnTo>
                    <a:pt x="1273" y="18"/>
                  </a:lnTo>
                  <a:lnTo>
                    <a:pt x="1312" y="18"/>
                  </a:lnTo>
                  <a:lnTo>
                    <a:pt x="1312" y="131"/>
                  </a:lnTo>
                  <a:lnTo>
                    <a:pt x="1331" y="131"/>
                  </a:lnTo>
                  <a:lnTo>
                    <a:pt x="1331" y="18"/>
                  </a:lnTo>
                  <a:lnTo>
                    <a:pt x="1370" y="18"/>
                  </a:lnTo>
                  <a:close/>
                  <a:moveTo>
                    <a:pt x="1414" y="131"/>
                  </a:moveTo>
                  <a:lnTo>
                    <a:pt x="1414" y="2"/>
                  </a:lnTo>
                  <a:lnTo>
                    <a:pt x="1395" y="2"/>
                  </a:lnTo>
                  <a:lnTo>
                    <a:pt x="1395" y="131"/>
                  </a:lnTo>
                  <a:lnTo>
                    <a:pt x="1414" y="131"/>
                  </a:lnTo>
                  <a:close/>
                  <a:moveTo>
                    <a:pt x="1537" y="18"/>
                  </a:moveTo>
                  <a:lnTo>
                    <a:pt x="1537" y="2"/>
                  </a:lnTo>
                  <a:lnTo>
                    <a:pt x="1440" y="2"/>
                  </a:lnTo>
                  <a:lnTo>
                    <a:pt x="1440" y="18"/>
                  </a:lnTo>
                  <a:lnTo>
                    <a:pt x="1479" y="18"/>
                  </a:lnTo>
                  <a:lnTo>
                    <a:pt x="1479" y="131"/>
                  </a:lnTo>
                  <a:lnTo>
                    <a:pt x="1498" y="131"/>
                  </a:lnTo>
                  <a:lnTo>
                    <a:pt x="1498" y="18"/>
                  </a:lnTo>
                  <a:lnTo>
                    <a:pt x="1537" y="18"/>
                  </a:lnTo>
                  <a:close/>
                  <a:moveTo>
                    <a:pt x="1663" y="77"/>
                  </a:moveTo>
                  <a:lnTo>
                    <a:pt x="1663" y="2"/>
                  </a:lnTo>
                  <a:lnTo>
                    <a:pt x="1644" y="2"/>
                  </a:lnTo>
                  <a:lnTo>
                    <a:pt x="1644" y="81"/>
                  </a:lnTo>
                  <a:lnTo>
                    <a:pt x="1643" y="88"/>
                  </a:lnTo>
                  <a:lnTo>
                    <a:pt x="1643" y="92"/>
                  </a:lnTo>
                  <a:lnTo>
                    <a:pt x="1642" y="95"/>
                  </a:lnTo>
                  <a:lnTo>
                    <a:pt x="1641" y="98"/>
                  </a:lnTo>
                  <a:lnTo>
                    <a:pt x="1639" y="101"/>
                  </a:lnTo>
                  <a:lnTo>
                    <a:pt x="1636" y="106"/>
                  </a:lnTo>
                  <a:lnTo>
                    <a:pt x="1634" y="109"/>
                  </a:lnTo>
                  <a:lnTo>
                    <a:pt x="1632" y="111"/>
                  </a:lnTo>
                  <a:lnTo>
                    <a:pt x="1626" y="114"/>
                  </a:lnTo>
                  <a:lnTo>
                    <a:pt x="1620" y="116"/>
                  </a:lnTo>
                  <a:lnTo>
                    <a:pt x="1613" y="117"/>
                  </a:lnTo>
                  <a:lnTo>
                    <a:pt x="1606" y="116"/>
                  </a:lnTo>
                  <a:lnTo>
                    <a:pt x="1602" y="115"/>
                  </a:lnTo>
                  <a:lnTo>
                    <a:pt x="1599" y="114"/>
                  </a:lnTo>
                  <a:lnTo>
                    <a:pt x="1596" y="113"/>
                  </a:lnTo>
                  <a:lnTo>
                    <a:pt x="1594" y="111"/>
                  </a:lnTo>
                  <a:lnTo>
                    <a:pt x="1591" y="109"/>
                  </a:lnTo>
                  <a:lnTo>
                    <a:pt x="1589" y="106"/>
                  </a:lnTo>
                  <a:lnTo>
                    <a:pt x="1586" y="101"/>
                  </a:lnTo>
                  <a:lnTo>
                    <a:pt x="1583" y="95"/>
                  </a:lnTo>
                  <a:lnTo>
                    <a:pt x="1582" y="88"/>
                  </a:lnTo>
                  <a:lnTo>
                    <a:pt x="1582" y="81"/>
                  </a:lnTo>
                  <a:lnTo>
                    <a:pt x="1582" y="2"/>
                  </a:lnTo>
                  <a:lnTo>
                    <a:pt x="1563" y="2"/>
                  </a:lnTo>
                  <a:lnTo>
                    <a:pt x="1563" y="77"/>
                  </a:lnTo>
                  <a:lnTo>
                    <a:pt x="1563" y="83"/>
                  </a:lnTo>
                  <a:lnTo>
                    <a:pt x="1564" y="89"/>
                  </a:lnTo>
                  <a:lnTo>
                    <a:pt x="1566" y="99"/>
                  </a:lnTo>
                  <a:lnTo>
                    <a:pt x="1567" y="104"/>
                  </a:lnTo>
                  <a:lnTo>
                    <a:pt x="1569" y="108"/>
                  </a:lnTo>
                  <a:lnTo>
                    <a:pt x="1571" y="112"/>
                  </a:lnTo>
                  <a:lnTo>
                    <a:pt x="1574" y="116"/>
                  </a:lnTo>
                  <a:lnTo>
                    <a:pt x="1577" y="120"/>
                  </a:lnTo>
                  <a:lnTo>
                    <a:pt x="1581" y="123"/>
                  </a:lnTo>
                  <a:lnTo>
                    <a:pt x="1585" y="126"/>
                  </a:lnTo>
                  <a:lnTo>
                    <a:pt x="1590" y="129"/>
                  </a:lnTo>
                  <a:lnTo>
                    <a:pt x="1595" y="131"/>
                  </a:lnTo>
                  <a:lnTo>
                    <a:pt x="1601" y="132"/>
                  </a:lnTo>
                  <a:lnTo>
                    <a:pt x="1606" y="133"/>
                  </a:lnTo>
                  <a:lnTo>
                    <a:pt x="1613" y="133"/>
                  </a:lnTo>
                  <a:lnTo>
                    <a:pt x="1619" y="133"/>
                  </a:lnTo>
                  <a:lnTo>
                    <a:pt x="1625" y="132"/>
                  </a:lnTo>
                  <a:lnTo>
                    <a:pt x="1630" y="131"/>
                  </a:lnTo>
                  <a:lnTo>
                    <a:pt x="1635" y="129"/>
                  </a:lnTo>
                  <a:lnTo>
                    <a:pt x="1640" y="126"/>
                  </a:lnTo>
                  <a:lnTo>
                    <a:pt x="1644" y="123"/>
                  </a:lnTo>
                  <a:lnTo>
                    <a:pt x="1648" y="120"/>
                  </a:lnTo>
                  <a:lnTo>
                    <a:pt x="1652" y="116"/>
                  </a:lnTo>
                  <a:lnTo>
                    <a:pt x="1654" y="112"/>
                  </a:lnTo>
                  <a:lnTo>
                    <a:pt x="1656" y="108"/>
                  </a:lnTo>
                  <a:lnTo>
                    <a:pt x="1658" y="104"/>
                  </a:lnTo>
                  <a:lnTo>
                    <a:pt x="1660" y="99"/>
                  </a:lnTo>
                  <a:lnTo>
                    <a:pt x="1661" y="94"/>
                  </a:lnTo>
                  <a:lnTo>
                    <a:pt x="1662" y="89"/>
                  </a:lnTo>
                  <a:lnTo>
                    <a:pt x="1662" y="83"/>
                  </a:lnTo>
                  <a:lnTo>
                    <a:pt x="1663" y="77"/>
                  </a:lnTo>
                  <a:close/>
                  <a:moveTo>
                    <a:pt x="1786" y="18"/>
                  </a:moveTo>
                  <a:lnTo>
                    <a:pt x="1786" y="2"/>
                  </a:lnTo>
                  <a:lnTo>
                    <a:pt x="1689" y="2"/>
                  </a:lnTo>
                  <a:lnTo>
                    <a:pt x="1689" y="18"/>
                  </a:lnTo>
                  <a:lnTo>
                    <a:pt x="1728" y="18"/>
                  </a:lnTo>
                  <a:lnTo>
                    <a:pt x="1728" y="131"/>
                  </a:lnTo>
                  <a:lnTo>
                    <a:pt x="1747" y="131"/>
                  </a:lnTo>
                  <a:lnTo>
                    <a:pt x="1747" y="18"/>
                  </a:lnTo>
                  <a:lnTo>
                    <a:pt x="1786" y="18"/>
                  </a:lnTo>
                  <a:close/>
                  <a:moveTo>
                    <a:pt x="1885" y="18"/>
                  </a:moveTo>
                  <a:lnTo>
                    <a:pt x="1885" y="2"/>
                  </a:lnTo>
                  <a:lnTo>
                    <a:pt x="1813" y="2"/>
                  </a:lnTo>
                  <a:lnTo>
                    <a:pt x="1813" y="131"/>
                  </a:lnTo>
                  <a:lnTo>
                    <a:pt x="1885" y="131"/>
                  </a:lnTo>
                  <a:lnTo>
                    <a:pt x="1885" y="114"/>
                  </a:lnTo>
                  <a:lnTo>
                    <a:pt x="1831" y="114"/>
                  </a:lnTo>
                  <a:lnTo>
                    <a:pt x="1831" y="72"/>
                  </a:lnTo>
                  <a:lnTo>
                    <a:pt x="1880" y="72"/>
                  </a:lnTo>
                  <a:lnTo>
                    <a:pt x="1880" y="56"/>
                  </a:lnTo>
                  <a:lnTo>
                    <a:pt x="1831" y="56"/>
                  </a:lnTo>
                  <a:lnTo>
                    <a:pt x="1831" y="18"/>
                  </a:lnTo>
                  <a:lnTo>
                    <a:pt x="1885" y="1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81525"/>
            <a:ext cx="9144000" cy="22764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pic>
        <p:nvPicPr>
          <p:cNvPr id="7" name="Picture 8" descr="THL_helmi_BIG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063" y="568325"/>
            <a:ext cx="366871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4581525"/>
            <a:ext cx="8207375" cy="10795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900113" y="6237288"/>
            <a:ext cx="7488237" cy="6207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Avoin arviointi, THL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1463" y="260350"/>
            <a:ext cx="2054225" cy="561657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1863" cy="561657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9750" y="6308725"/>
            <a:ext cx="3616325" cy="107950"/>
            <a:chOff x="703" y="3816"/>
            <a:chExt cx="2278" cy="68"/>
          </a:xfrm>
        </p:grpSpPr>
        <p:sp>
          <p:nvSpPr>
            <p:cNvPr id="9219" name="Freeform 3"/>
            <p:cNvSpPr>
              <a:spLocks noEditPoints="1"/>
            </p:cNvSpPr>
            <p:nvPr userDrawn="1"/>
          </p:nvSpPr>
          <p:spPr bwMode="auto">
            <a:xfrm>
              <a:off x="1714" y="3816"/>
              <a:ext cx="1267" cy="68"/>
            </a:xfrm>
            <a:custGeom>
              <a:avLst/>
              <a:gdLst/>
              <a:ahLst/>
              <a:cxnLst>
                <a:cxn ang="0">
                  <a:pos x="95" y="285"/>
                </a:cxn>
                <a:cxn ang="0">
                  <a:pos x="1058" y="149"/>
                </a:cxn>
                <a:cxn ang="0">
                  <a:pos x="824" y="1"/>
                </a:cxn>
                <a:cxn ang="0">
                  <a:pos x="552" y="98"/>
                </a:cxn>
                <a:cxn ang="0">
                  <a:pos x="473" y="340"/>
                </a:cxn>
                <a:cxn ang="0">
                  <a:pos x="575" y="604"/>
                </a:cxn>
                <a:cxn ang="0">
                  <a:pos x="824" y="680"/>
                </a:cxn>
                <a:cxn ang="0">
                  <a:pos x="1042" y="557"/>
                </a:cxn>
                <a:cxn ang="0">
                  <a:pos x="1003" y="368"/>
                </a:cxn>
                <a:cxn ang="0">
                  <a:pos x="915" y="556"/>
                </a:cxn>
                <a:cxn ang="0">
                  <a:pos x="729" y="590"/>
                </a:cxn>
                <a:cxn ang="0">
                  <a:pos x="603" y="485"/>
                </a:cxn>
                <a:cxn ang="0">
                  <a:pos x="579" y="263"/>
                </a:cxn>
                <a:cxn ang="0">
                  <a:pos x="698" y="102"/>
                </a:cxn>
                <a:cxn ang="0">
                  <a:pos x="897" y="113"/>
                </a:cxn>
                <a:cxn ang="0">
                  <a:pos x="1001" y="288"/>
                </a:cxn>
                <a:cxn ang="0">
                  <a:pos x="1662" y="563"/>
                </a:cxn>
                <a:cxn ang="0">
                  <a:pos x="1613" y="296"/>
                </a:cxn>
                <a:cxn ang="0">
                  <a:pos x="1649" y="112"/>
                </a:cxn>
                <a:cxn ang="0">
                  <a:pos x="1523" y="18"/>
                </a:cxn>
                <a:cxn ang="0">
                  <a:pos x="1436" y="383"/>
                </a:cxn>
                <a:cxn ang="0">
                  <a:pos x="1594" y="627"/>
                </a:cxn>
                <a:cxn ang="0">
                  <a:pos x="1561" y="205"/>
                </a:cxn>
                <a:cxn ang="0">
                  <a:pos x="1468" y="293"/>
                </a:cxn>
                <a:cxn ang="0">
                  <a:pos x="1541" y="130"/>
                </a:cxn>
                <a:cxn ang="0">
                  <a:pos x="2269" y="12"/>
                </a:cxn>
                <a:cxn ang="0">
                  <a:pos x="3237" y="12"/>
                </a:cxn>
                <a:cxn ang="0">
                  <a:pos x="2962" y="285"/>
                </a:cxn>
                <a:cxn ang="0">
                  <a:pos x="3814" y="501"/>
                </a:cxn>
                <a:cxn ang="0">
                  <a:pos x="4186" y="585"/>
                </a:cxn>
                <a:cxn ang="0">
                  <a:pos x="4700" y="94"/>
                </a:cxn>
                <a:cxn ang="0">
                  <a:pos x="5203" y="281"/>
                </a:cxn>
                <a:cxn ang="0">
                  <a:pos x="6721" y="669"/>
                </a:cxn>
                <a:cxn ang="0">
                  <a:pos x="6519" y="425"/>
                </a:cxn>
                <a:cxn ang="0">
                  <a:pos x="6950" y="12"/>
                </a:cxn>
                <a:cxn ang="0">
                  <a:pos x="8055" y="309"/>
                </a:cxn>
                <a:cxn ang="0">
                  <a:pos x="7923" y="68"/>
                </a:cxn>
                <a:cxn ang="0">
                  <a:pos x="7740" y="669"/>
                </a:cxn>
                <a:cxn ang="0">
                  <a:pos x="7990" y="549"/>
                </a:cxn>
                <a:cxn ang="0">
                  <a:pos x="7960" y="368"/>
                </a:cxn>
                <a:cxn ang="0">
                  <a:pos x="7866" y="545"/>
                </a:cxn>
                <a:cxn ang="0">
                  <a:pos x="7740" y="96"/>
                </a:cxn>
                <a:cxn ang="0">
                  <a:pos x="7927" y="209"/>
                </a:cxn>
                <a:cxn ang="0">
                  <a:pos x="9134" y="554"/>
                </a:cxn>
                <a:cxn ang="0">
                  <a:pos x="8776" y="669"/>
                </a:cxn>
                <a:cxn ang="0">
                  <a:pos x="9503" y="669"/>
                </a:cxn>
                <a:cxn ang="0">
                  <a:pos x="9873" y="94"/>
                </a:cxn>
                <a:cxn ang="0">
                  <a:pos x="10889" y="12"/>
                </a:cxn>
                <a:cxn ang="0">
                  <a:pos x="10889" y="94"/>
                </a:cxn>
                <a:cxn ang="0">
                  <a:pos x="11580" y="669"/>
                </a:cxn>
                <a:cxn ang="0">
                  <a:pos x="12131" y="580"/>
                </a:cxn>
                <a:cxn ang="0">
                  <a:pos x="12014" y="331"/>
                </a:cxn>
                <a:cxn ang="0">
                  <a:pos x="12110" y="145"/>
                </a:cxn>
                <a:cxn ang="0">
                  <a:pos x="12010" y="30"/>
                </a:cxn>
                <a:cxn ang="0">
                  <a:pos x="11861" y="378"/>
                </a:cxn>
                <a:cxn ang="0">
                  <a:pos x="12018" y="593"/>
                </a:cxn>
                <a:cxn ang="0">
                  <a:pos x="12168" y="669"/>
                </a:cxn>
                <a:cxn ang="0">
                  <a:pos x="11951" y="282"/>
                </a:cxn>
                <a:cxn ang="0">
                  <a:pos x="11959" y="106"/>
                </a:cxn>
                <a:cxn ang="0">
                  <a:pos x="12307" y="12"/>
                </a:cxn>
                <a:cxn ang="0">
                  <a:pos x="12402" y="94"/>
                </a:cxn>
              </a:cxnLst>
              <a:rect l="0" t="0" r="r" b="b"/>
              <a:pathLst>
                <a:path w="12677" h="681">
                  <a:moveTo>
                    <a:pt x="371" y="94"/>
                  </a:moveTo>
                  <a:lnTo>
                    <a:pt x="371" y="12"/>
                  </a:lnTo>
                  <a:lnTo>
                    <a:pt x="0" y="12"/>
                  </a:lnTo>
                  <a:lnTo>
                    <a:pt x="0" y="669"/>
                  </a:lnTo>
                  <a:lnTo>
                    <a:pt x="95" y="669"/>
                  </a:lnTo>
                  <a:lnTo>
                    <a:pt x="95" y="369"/>
                  </a:lnTo>
                  <a:lnTo>
                    <a:pt x="346" y="369"/>
                  </a:lnTo>
                  <a:lnTo>
                    <a:pt x="346" y="285"/>
                  </a:lnTo>
                  <a:lnTo>
                    <a:pt x="95" y="285"/>
                  </a:lnTo>
                  <a:lnTo>
                    <a:pt x="95" y="94"/>
                  </a:lnTo>
                  <a:lnTo>
                    <a:pt x="371" y="94"/>
                  </a:lnTo>
                  <a:close/>
                  <a:moveTo>
                    <a:pt x="1104" y="340"/>
                  </a:moveTo>
                  <a:lnTo>
                    <a:pt x="1103" y="304"/>
                  </a:lnTo>
                  <a:lnTo>
                    <a:pt x="1099" y="270"/>
                  </a:lnTo>
                  <a:lnTo>
                    <a:pt x="1092" y="238"/>
                  </a:lnTo>
                  <a:lnTo>
                    <a:pt x="1083" y="207"/>
                  </a:lnTo>
                  <a:lnTo>
                    <a:pt x="1072" y="177"/>
                  </a:lnTo>
                  <a:lnTo>
                    <a:pt x="1058" y="149"/>
                  </a:lnTo>
                  <a:lnTo>
                    <a:pt x="1042" y="123"/>
                  </a:lnTo>
                  <a:lnTo>
                    <a:pt x="1023" y="98"/>
                  </a:lnTo>
                  <a:lnTo>
                    <a:pt x="1000" y="76"/>
                  </a:lnTo>
                  <a:lnTo>
                    <a:pt x="976" y="55"/>
                  </a:lnTo>
                  <a:lnTo>
                    <a:pt x="950" y="39"/>
                  </a:lnTo>
                  <a:lnTo>
                    <a:pt x="921" y="25"/>
                  </a:lnTo>
                  <a:lnTo>
                    <a:pt x="891" y="13"/>
                  </a:lnTo>
                  <a:lnTo>
                    <a:pt x="859" y="6"/>
                  </a:lnTo>
                  <a:lnTo>
                    <a:pt x="824" y="1"/>
                  </a:lnTo>
                  <a:lnTo>
                    <a:pt x="788" y="0"/>
                  </a:lnTo>
                  <a:lnTo>
                    <a:pt x="751" y="1"/>
                  </a:lnTo>
                  <a:lnTo>
                    <a:pt x="717" y="6"/>
                  </a:lnTo>
                  <a:lnTo>
                    <a:pt x="685" y="13"/>
                  </a:lnTo>
                  <a:lnTo>
                    <a:pt x="654" y="25"/>
                  </a:lnTo>
                  <a:lnTo>
                    <a:pt x="626" y="39"/>
                  </a:lnTo>
                  <a:lnTo>
                    <a:pt x="600" y="55"/>
                  </a:lnTo>
                  <a:lnTo>
                    <a:pt x="575" y="76"/>
                  </a:lnTo>
                  <a:lnTo>
                    <a:pt x="552" y="98"/>
                  </a:lnTo>
                  <a:lnTo>
                    <a:pt x="543" y="111"/>
                  </a:lnTo>
                  <a:lnTo>
                    <a:pt x="534" y="123"/>
                  </a:lnTo>
                  <a:lnTo>
                    <a:pt x="518" y="149"/>
                  </a:lnTo>
                  <a:lnTo>
                    <a:pt x="504" y="177"/>
                  </a:lnTo>
                  <a:lnTo>
                    <a:pt x="493" y="206"/>
                  </a:lnTo>
                  <a:lnTo>
                    <a:pt x="485" y="238"/>
                  </a:lnTo>
                  <a:lnTo>
                    <a:pt x="479" y="270"/>
                  </a:lnTo>
                  <a:lnTo>
                    <a:pt x="475" y="304"/>
                  </a:lnTo>
                  <a:lnTo>
                    <a:pt x="473" y="340"/>
                  </a:lnTo>
                  <a:lnTo>
                    <a:pt x="475" y="377"/>
                  </a:lnTo>
                  <a:lnTo>
                    <a:pt x="479" y="412"/>
                  </a:lnTo>
                  <a:lnTo>
                    <a:pt x="485" y="444"/>
                  </a:lnTo>
                  <a:lnTo>
                    <a:pt x="493" y="475"/>
                  </a:lnTo>
                  <a:lnTo>
                    <a:pt x="504" y="504"/>
                  </a:lnTo>
                  <a:lnTo>
                    <a:pt x="519" y="531"/>
                  </a:lnTo>
                  <a:lnTo>
                    <a:pt x="534" y="557"/>
                  </a:lnTo>
                  <a:lnTo>
                    <a:pt x="552" y="581"/>
                  </a:lnTo>
                  <a:lnTo>
                    <a:pt x="575" y="604"/>
                  </a:lnTo>
                  <a:lnTo>
                    <a:pt x="587" y="615"/>
                  </a:lnTo>
                  <a:lnTo>
                    <a:pt x="600" y="625"/>
                  </a:lnTo>
                  <a:lnTo>
                    <a:pt x="626" y="642"/>
                  </a:lnTo>
                  <a:lnTo>
                    <a:pt x="654" y="656"/>
                  </a:lnTo>
                  <a:lnTo>
                    <a:pt x="685" y="668"/>
                  </a:lnTo>
                  <a:lnTo>
                    <a:pt x="717" y="675"/>
                  </a:lnTo>
                  <a:lnTo>
                    <a:pt x="751" y="680"/>
                  </a:lnTo>
                  <a:lnTo>
                    <a:pt x="788" y="681"/>
                  </a:lnTo>
                  <a:lnTo>
                    <a:pt x="824" y="680"/>
                  </a:lnTo>
                  <a:lnTo>
                    <a:pt x="859" y="675"/>
                  </a:lnTo>
                  <a:lnTo>
                    <a:pt x="891" y="668"/>
                  </a:lnTo>
                  <a:lnTo>
                    <a:pt x="921" y="656"/>
                  </a:lnTo>
                  <a:lnTo>
                    <a:pt x="950" y="642"/>
                  </a:lnTo>
                  <a:lnTo>
                    <a:pt x="976" y="625"/>
                  </a:lnTo>
                  <a:lnTo>
                    <a:pt x="1000" y="604"/>
                  </a:lnTo>
                  <a:lnTo>
                    <a:pt x="1023" y="581"/>
                  </a:lnTo>
                  <a:lnTo>
                    <a:pt x="1033" y="569"/>
                  </a:lnTo>
                  <a:lnTo>
                    <a:pt x="1042" y="557"/>
                  </a:lnTo>
                  <a:lnTo>
                    <a:pt x="1058" y="531"/>
                  </a:lnTo>
                  <a:lnTo>
                    <a:pt x="1072" y="504"/>
                  </a:lnTo>
                  <a:lnTo>
                    <a:pt x="1083" y="474"/>
                  </a:lnTo>
                  <a:lnTo>
                    <a:pt x="1092" y="443"/>
                  </a:lnTo>
                  <a:lnTo>
                    <a:pt x="1099" y="411"/>
                  </a:lnTo>
                  <a:lnTo>
                    <a:pt x="1103" y="377"/>
                  </a:lnTo>
                  <a:lnTo>
                    <a:pt x="1104" y="340"/>
                  </a:lnTo>
                  <a:close/>
                  <a:moveTo>
                    <a:pt x="1004" y="340"/>
                  </a:moveTo>
                  <a:lnTo>
                    <a:pt x="1003" y="368"/>
                  </a:lnTo>
                  <a:lnTo>
                    <a:pt x="1001" y="394"/>
                  </a:lnTo>
                  <a:lnTo>
                    <a:pt x="996" y="419"/>
                  </a:lnTo>
                  <a:lnTo>
                    <a:pt x="990" y="442"/>
                  </a:lnTo>
                  <a:lnTo>
                    <a:pt x="982" y="465"/>
                  </a:lnTo>
                  <a:lnTo>
                    <a:pt x="972" y="485"/>
                  </a:lnTo>
                  <a:lnTo>
                    <a:pt x="961" y="505"/>
                  </a:lnTo>
                  <a:lnTo>
                    <a:pt x="948" y="523"/>
                  </a:lnTo>
                  <a:lnTo>
                    <a:pt x="933" y="541"/>
                  </a:lnTo>
                  <a:lnTo>
                    <a:pt x="915" y="556"/>
                  </a:lnTo>
                  <a:lnTo>
                    <a:pt x="898" y="568"/>
                  </a:lnTo>
                  <a:lnTo>
                    <a:pt x="878" y="579"/>
                  </a:lnTo>
                  <a:lnTo>
                    <a:pt x="858" y="587"/>
                  </a:lnTo>
                  <a:lnTo>
                    <a:pt x="835" y="593"/>
                  </a:lnTo>
                  <a:lnTo>
                    <a:pt x="813" y="596"/>
                  </a:lnTo>
                  <a:lnTo>
                    <a:pt x="788" y="597"/>
                  </a:lnTo>
                  <a:lnTo>
                    <a:pt x="763" y="596"/>
                  </a:lnTo>
                  <a:lnTo>
                    <a:pt x="740" y="593"/>
                  </a:lnTo>
                  <a:lnTo>
                    <a:pt x="729" y="590"/>
                  </a:lnTo>
                  <a:lnTo>
                    <a:pt x="718" y="587"/>
                  </a:lnTo>
                  <a:lnTo>
                    <a:pt x="698" y="579"/>
                  </a:lnTo>
                  <a:lnTo>
                    <a:pt x="678" y="568"/>
                  </a:lnTo>
                  <a:lnTo>
                    <a:pt x="660" y="556"/>
                  </a:lnTo>
                  <a:lnTo>
                    <a:pt x="652" y="549"/>
                  </a:lnTo>
                  <a:lnTo>
                    <a:pt x="644" y="541"/>
                  </a:lnTo>
                  <a:lnTo>
                    <a:pt x="628" y="523"/>
                  </a:lnTo>
                  <a:lnTo>
                    <a:pt x="615" y="505"/>
                  </a:lnTo>
                  <a:lnTo>
                    <a:pt x="603" y="485"/>
                  </a:lnTo>
                  <a:lnTo>
                    <a:pt x="593" y="465"/>
                  </a:lnTo>
                  <a:lnTo>
                    <a:pt x="585" y="442"/>
                  </a:lnTo>
                  <a:lnTo>
                    <a:pt x="579" y="419"/>
                  </a:lnTo>
                  <a:lnTo>
                    <a:pt x="574" y="394"/>
                  </a:lnTo>
                  <a:lnTo>
                    <a:pt x="572" y="368"/>
                  </a:lnTo>
                  <a:lnTo>
                    <a:pt x="571" y="340"/>
                  </a:lnTo>
                  <a:lnTo>
                    <a:pt x="572" y="313"/>
                  </a:lnTo>
                  <a:lnTo>
                    <a:pt x="574" y="288"/>
                  </a:lnTo>
                  <a:lnTo>
                    <a:pt x="579" y="263"/>
                  </a:lnTo>
                  <a:lnTo>
                    <a:pt x="585" y="240"/>
                  </a:lnTo>
                  <a:lnTo>
                    <a:pt x="593" y="217"/>
                  </a:lnTo>
                  <a:lnTo>
                    <a:pt x="603" y="197"/>
                  </a:lnTo>
                  <a:lnTo>
                    <a:pt x="615" y="176"/>
                  </a:lnTo>
                  <a:lnTo>
                    <a:pt x="628" y="159"/>
                  </a:lnTo>
                  <a:lnTo>
                    <a:pt x="644" y="140"/>
                  </a:lnTo>
                  <a:lnTo>
                    <a:pt x="661" y="126"/>
                  </a:lnTo>
                  <a:lnTo>
                    <a:pt x="678" y="113"/>
                  </a:lnTo>
                  <a:lnTo>
                    <a:pt x="698" y="102"/>
                  </a:lnTo>
                  <a:lnTo>
                    <a:pt x="718" y="94"/>
                  </a:lnTo>
                  <a:lnTo>
                    <a:pt x="740" y="88"/>
                  </a:lnTo>
                  <a:lnTo>
                    <a:pt x="763" y="85"/>
                  </a:lnTo>
                  <a:lnTo>
                    <a:pt x="788" y="84"/>
                  </a:lnTo>
                  <a:lnTo>
                    <a:pt x="813" y="85"/>
                  </a:lnTo>
                  <a:lnTo>
                    <a:pt x="835" y="88"/>
                  </a:lnTo>
                  <a:lnTo>
                    <a:pt x="857" y="94"/>
                  </a:lnTo>
                  <a:lnTo>
                    <a:pt x="877" y="102"/>
                  </a:lnTo>
                  <a:lnTo>
                    <a:pt x="897" y="113"/>
                  </a:lnTo>
                  <a:lnTo>
                    <a:pt x="915" y="126"/>
                  </a:lnTo>
                  <a:lnTo>
                    <a:pt x="931" y="140"/>
                  </a:lnTo>
                  <a:lnTo>
                    <a:pt x="948" y="159"/>
                  </a:lnTo>
                  <a:lnTo>
                    <a:pt x="961" y="176"/>
                  </a:lnTo>
                  <a:lnTo>
                    <a:pt x="972" y="197"/>
                  </a:lnTo>
                  <a:lnTo>
                    <a:pt x="982" y="217"/>
                  </a:lnTo>
                  <a:lnTo>
                    <a:pt x="990" y="240"/>
                  </a:lnTo>
                  <a:lnTo>
                    <a:pt x="996" y="263"/>
                  </a:lnTo>
                  <a:lnTo>
                    <a:pt x="1001" y="288"/>
                  </a:lnTo>
                  <a:lnTo>
                    <a:pt x="1003" y="313"/>
                  </a:lnTo>
                  <a:lnTo>
                    <a:pt x="1004" y="340"/>
                  </a:lnTo>
                  <a:close/>
                  <a:moveTo>
                    <a:pt x="1717" y="669"/>
                  </a:moveTo>
                  <a:lnTo>
                    <a:pt x="1717" y="585"/>
                  </a:lnTo>
                  <a:lnTo>
                    <a:pt x="1697" y="585"/>
                  </a:lnTo>
                  <a:lnTo>
                    <a:pt x="1689" y="584"/>
                  </a:lnTo>
                  <a:lnTo>
                    <a:pt x="1681" y="580"/>
                  </a:lnTo>
                  <a:lnTo>
                    <a:pt x="1671" y="572"/>
                  </a:lnTo>
                  <a:lnTo>
                    <a:pt x="1662" y="563"/>
                  </a:lnTo>
                  <a:lnTo>
                    <a:pt x="1644" y="536"/>
                  </a:lnTo>
                  <a:lnTo>
                    <a:pt x="1623" y="497"/>
                  </a:lnTo>
                  <a:lnTo>
                    <a:pt x="1598" y="444"/>
                  </a:lnTo>
                  <a:lnTo>
                    <a:pt x="1574" y="402"/>
                  </a:lnTo>
                  <a:lnTo>
                    <a:pt x="1552" y="370"/>
                  </a:lnTo>
                  <a:lnTo>
                    <a:pt x="1533" y="346"/>
                  </a:lnTo>
                  <a:lnTo>
                    <a:pt x="1564" y="331"/>
                  </a:lnTo>
                  <a:lnTo>
                    <a:pt x="1590" y="314"/>
                  </a:lnTo>
                  <a:lnTo>
                    <a:pt x="1613" y="296"/>
                  </a:lnTo>
                  <a:lnTo>
                    <a:pt x="1631" y="276"/>
                  </a:lnTo>
                  <a:lnTo>
                    <a:pt x="1645" y="255"/>
                  </a:lnTo>
                  <a:lnTo>
                    <a:pt x="1655" y="232"/>
                  </a:lnTo>
                  <a:lnTo>
                    <a:pt x="1661" y="208"/>
                  </a:lnTo>
                  <a:lnTo>
                    <a:pt x="1663" y="183"/>
                  </a:lnTo>
                  <a:lnTo>
                    <a:pt x="1662" y="164"/>
                  </a:lnTo>
                  <a:lnTo>
                    <a:pt x="1660" y="145"/>
                  </a:lnTo>
                  <a:lnTo>
                    <a:pt x="1655" y="128"/>
                  </a:lnTo>
                  <a:lnTo>
                    <a:pt x="1649" y="112"/>
                  </a:lnTo>
                  <a:lnTo>
                    <a:pt x="1641" y="97"/>
                  </a:lnTo>
                  <a:lnTo>
                    <a:pt x="1631" y="83"/>
                  </a:lnTo>
                  <a:lnTo>
                    <a:pt x="1619" y="70"/>
                  </a:lnTo>
                  <a:lnTo>
                    <a:pt x="1606" y="58"/>
                  </a:lnTo>
                  <a:lnTo>
                    <a:pt x="1591" y="47"/>
                  </a:lnTo>
                  <a:lnTo>
                    <a:pt x="1576" y="38"/>
                  </a:lnTo>
                  <a:lnTo>
                    <a:pt x="1559" y="30"/>
                  </a:lnTo>
                  <a:lnTo>
                    <a:pt x="1541" y="23"/>
                  </a:lnTo>
                  <a:lnTo>
                    <a:pt x="1523" y="18"/>
                  </a:lnTo>
                  <a:lnTo>
                    <a:pt x="1503" y="14"/>
                  </a:lnTo>
                  <a:lnTo>
                    <a:pt x="1461" y="12"/>
                  </a:lnTo>
                  <a:lnTo>
                    <a:pt x="1242" y="12"/>
                  </a:lnTo>
                  <a:lnTo>
                    <a:pt x="1242" y="669"/>
                  </a:lnTo>
                  <a:lnTo>
                    <a:pt x="1338" y="669"/>
                  </a:lnTo>
                  <a:lnTo>
                    <a:pt x="1338" y="378"/>
                  </a:lnTo>
                  <a:lnTo>
                    <a:pt x="1411" y="378"/>
                  </a:lnTo>
                  <a:lnTo>
                    <a:pt x="1423" y="379"/>
                  </a:lnTo>
                  <a:lnTo>
                    <a:pt x="1436" y="383"/>
                  </a:lnTo>
                  <a:lnTo>
                    <a:pt x="1448" y="389"/>
                  </a:lnTo>
                  <a:lnTo>
                    <a:pt x="1459" y="397"/>
                  </a:lnTo>
                  <a:lnTo>
                    <a:pt x="1470" y="408"/>
                  </a:lnTo>
                  <a:lnTo>
                    <a:pt x="1481" y="421"/>
                  </a:lnTo>
                  <a:lnTo>
                    <a:pt x="1491" y="436"/>
                  </a:lnTo>
                  <a:lnTo>
                    <a:pt x="1500" y="454"/>
                  </a:lnTo>
                  <a:lnTo>
                    <a:pt x="1568" y="593"/>
                  </a:lnTo>
                  <a:lnTo>
                    <a:pt x="1581" y="611"/>
                  </a:lnTo>
                  <a:lnTo>
                    <a:pt x="1594" y="627"/>
                  </a:lnTo>
                  <a:lnTo>
                    <a:pt x="1610" y="639"/>
                  </a:lnTo>
                  <a:lnTo>
                    <a:pt x="1625" y="650"/>
                  </a:lnTo>
                  <a:lnTo>
                    <a:pt x="1642" y="658"/>
                  </a:lnTo>
                  <a:lnTo>
                    <a:pt x="1659" y="665"/>
                  </a:lnTo>
                  <a:lnTo>
                    <a:pt x="1678" y="668"/>
                  </a:lnTo>
                  <a:lnTo>
                    <a:pt x="1697" y="669"/>
                  </a:lnTo>
                  <a:lnTo>
                    <a:pt x="1717" y="669"/>
                  </a:lnTo>
                  <a:close/>
                  <a:moveTo>
                    <a:pt x="1563" y="183"/>
                  </a:moveTo>
                  <a:lnTo>
                    <a:pt x="1561" y="205"/>
                  </a:lnTo>
                  <a:lnTo>
                    <a:pt x="1553" y="225"/>
                  </a:lnTo>
                  <a:lnTo>
                    <a:pt x="1548" y="234"/>
                  </a:lnTo>
                  <a:lnTo>
                    <a:pt x="1543" y="244"/>
                  </a:lnTo>
                  <a:lnTo>
                    <a:pt x="1536" y="253"/>
                  </a:lnTo>
                  <a:lnTo>
                    <a:pt x="1528" y="261"/>
                  </a:lnTo>
                  <a:lnTo>
                    <a:pt x="1509" y="276"/>
                  </a:lnTo>
                  <a:lnTo>
                    <a:pt x="1500" y="282"/>
                  </a:lnTo>
                  <a:lnTo>
                    <a:pt x="1490" y="287"/>
                  </a:lnTo>
                  <a:lnTo>
                    <a:pt x="1468" y="293"/>
                  </a:lnTo>
                  <a:lnTo>
                    <a:pt x="1445" y="295"/>
                  </a:lnTo>
                  <a:lnTo>
                    <a:pt x="1338" y="295"/>
                  </a:lnTo>
                  <a:lnTo>
                    <a:pt x="1338" y="94"/>
                  </a:lnTo>
                  <a:lnTo>
                    <a:pt x="1445" y="94"/>
                  </a:lnTo>
                  <a:lnTo>
                    <a:pt x="1467" y="95"/>
                  </a:lnTo>
                  <a:lnTo>
                    <a:pt x="1489" y="99"/>
                  </a:lnTo>
                  <a:lnTo>
                    <a:pt x="1507" y="106"/>
                  </a:lnTo>
                  <a:lnTo>
                    <a:pt x="1526" y="117"/>
                  </a:lnTo>
                  <a:lnTo>
                    <a:pt x="1541" y="130"/>
                  </a:lnTo>
                  <a:lnTo>
                    <a:pt x="1553" y="145"/>
                  </a:lnTo>
                  <a:lnTo>
                    <a:pt x="1560" y="164"/>
                  </a:lnTo>
                  <a:lnTo>
                    <a:pt x="1563" y="183"/>
                  </a:lnTo>
                  <a:close/>
                  <a:moveTo>
                    <a:pt x="2684" y="669"/>
                  </a:moveTo>
                  <a:lnTo>
                    <a:pt x="2684" y="12"/>
                  </a:lnTo>
                  <a:lnTo>
                    <a:pt x="2586" y="12"/>
                  </a:lnTo>
                  <a:lnTo>
                    <a:pt x="2586" y="281"/>
                  </a:lnTo>
                  <a:lnTo>
                    <a:pt x="2269" y="281"/>
                  </a:lnTo>
                  <a:lnTo>
                    <a:pt x="2269" y="12"/>
                  </a:lnTo>
                  <a:lnTo>
                    <a:pt x="2173" y="12"/>
                  </a:lnTo>
                  <a:lnTo>
                    <a:pt x="2173" y="669"/>
                  </a:lnTo>
                  <a:lnTo>
                    <a:pt x="2269" y="669"/>
                  </a:lnTo>
                  <a:lnTo>
                    <a:pt x="2269" y="365"/>
                  </a:lnTo>
                  <a:lnTo>
                    <a:pt x="2586" y="365"/>
                  </a:lnTo>
                  <a:lnTo>
                    <a:pt x="2586" y="669"/>
                  </a:lnTo>
                  <a:lnTo>
                    <a:pt x="2684" y="669"/>
                  </a:lnTo>
                  <a:close/>
                  <a:moveTo>
                    <a:pt x="3237" y="94"/>
                  </a:moveTo>
                  <a:lnTo>
                    <a:pt x="3237" y="12"/>
                  </a:lnTo>
                  <a:lnTo>
                    <a:pt x="2867" y="12"/>
                  </a:lnTo>
                  <a:lnTo>
                    <a:pt x="2867" y="669"/>
                  </a:lnTo>
                  <a:lnTo>
                    <a:pt x="3235" y="669"/>
                  </a:lnTo>
                  <a:lnTo>
                    <a:pt x="3235" y="585"/>
                  </a:lnTo>
                  <a:lnTo>
                    <a:pt x="2962" y="585"/>
                  </a:lnTo>
                  <a:lnTo>
                    <a:pt x="2962" y="369"/>
                  </a:lnTo>
                  <a:lnTo>
                    <a:pt x="3212" y="369"/>
                  </a:lnTo>
                  <a:lnTo>
                    <a:pt x="3212" y="285"/>
                  </a:lnTo>
                  <a:lnTo>
                    <a:pt x="2962" y="285"/>
                  </a:lnTo>
                  <a:lnTo>
                    <a:pt x="2962" y="94"/>
                  </a:lnTo>
                  <a:lnTo>
                    <a:pt x="3237" y="94"/>
                  </a:lnTo>
                  <a:close/>
                  <a:moveTo>
                    <a:pt x="3985" y="669"/>
                  </a:moveTo>
                  <a:lnTo>
                    <a:pt x="3698" y="12"/>
                  </a:lnTo>
                  <a:lnTo>
                    <a:pt x="3607" y="12"/>
                  </a:lnTo>
                  <a:lnTo>
                    <a:pt x="3320" y="669"/>
                  </a:lnTo>
                  <a:lnTo>
                    <a:pt x="3423" y="669"/>
                  </a:lnTo>
                  <a:lnTo>
                    <a:pt x="3491" y="501"/>
                  </a:lnTo>
                  <a:lnTo>
                    <a:pt x="3814" y="501"/>
                  </a:lnTo>
                  <a:lnTo>
                    <a:pt x="3882" y="669"/>
                  </a:lnTo>
                  <a:lnTo>
                    <a:pt x="3985" y="669"/>
                  </a:lnTo>
                  <a:close/>
                  <a:moveTo>
                    <a:pt x="3783" y="425"/>
                  </a:moveTo>
                  <a:lnTo>
                    <a:pt x="3523" y="425"/>
                  </a:lnTo>
                  <a:lnTo>
                    <a:pt x="3653" y="102"/>
                  </a:lnTo>
                  <a:lnTo>
                    <a:pt x="3783" y="425"/>
                  </a:lnTo>
                  <a:close/>
                  <a:moveTo>
                    <a:pt x="4455" y="669"/>
                  </a:moveTo>
                  <a:lnTo>
                    <a:pt x="4455" y="585"/>
                  </a:lnTo>
                  <a:lnTo>
                    <a:pt x="4186" y="585"/>
                  </a:lnTo>
                  <a:lnTo>
                    <a:pt x="4186" y="12"/>
                  </a:lnTo>
                  <a:lnTo>
                    <a:pt x="4090" y="12"/>
                  </a:lnTo>
                  <a:lnTo>
                    <a:pt x="4090" y="669"/>
                  </a:lnTo>
                  <a:lnTo>
                    <a:pt x="4455" y="669"/>
                  </a:lnTo>
                  <a:close/>
                  <a:moveTo>
                    <a:pt x="4996" y="94"/>
                  </a:moveTo>
                  <a:lnTo>
                    <a:pt x="4996" y="12"/>
                  </a:lnTo>
                  <a:lnTo>
                    <a:pt x="4500" y="12"/>
                  </a:lnTo>
                  <a:lnTo>
                    <a:pt x="4500" y="94"/>
                  </a:lnTo>
                  <a:lnTo>
                    <a:pt x="4700" y="94"/>
                  </a:lnTo>
                  <a:lnTo>
                    <a:pt x="4700" y="669"/>
                  </a:lnTo>
                  <a:lnTo>
                    <a:pt x="4796" y="669"/>
                  </a:lnTo>
                  <a:lnTo>
                    <a:pt x="4796" y="94"/>
                  </a:lnTo>
                  <a:lnTo>
                    <a:pt x="4996" y="94"/>
                  </a:lnTo>
                  <a:close/>
                  <a:moveTo>
                    <a:pt x="5619" y="669"/>
                  </a:moveTo>
                  <a:lnTo>
                    <a:pt x="5619" y="12"/>
                  </a:lnTo>
                  <a:lnTo>
                    <a:pt x="5522" y="12"/>
                  </a:lnTo>
                  <a:lnTo>
                    <a:pt x="5522" y="281"/>
                  </a:lnTo>
                  <a:lnTo>
                    <a:pt x="5203" y="281"/>
                  </a:lnTo>
                  <a:lnTo>
                    <a:pt x="5203" y="12"/>
                  </a:lnTo>
                  <a:lnTo>
                    <a:pt x="5108" y="12"/>
                  </a:lnTo>
                  <a:lnTo>
                    <a:pt x="5108" y="669"/>
                  </a:lnTo>
                  <a:lnTo>
                    <a:pt x="5203" y="669"/>
                  </a:lnTo>
                  <a:lnTo>
                    <a:pt x="5203" y="365"/>
                  </a:lnTo>
                  <a:lnTo>
                    <a:pt x="5522" y="365"/>
                  </a:lnTo>
                  <a:lnTo>
                    <a:pt x="5522" y="669"/>
                  </a:lnTo>
                  <a:lnTo>
                    <a:pt x="5619" y="669"/>
                  </a:lnTo>
                  <a:close/>
                  <a:moveTo>
                    <a:pt x="6721" y="669"/>
                  </a:moveTo>
                  <a:lnTo>
                    <a:pt x="6434" y="12"/>
                  </a:lnTo>
                  <a:lnTo>
                    <a:pt x="6342" y="12"/>
                  </a:lnTo>
                  <a:lnTo>
                    <a:pt x="6056" y="669"/>
                  </a:lnTo>
                  <a:lnTo>
                    <a:pt x="6159" y="669"/>
                  </a:lnTo>
                  <a:lnTo>
                    <a:pt x="6227" y="501"/>
                  </a:lnTo>
                  <a:lnTo>
                    <a:pt x="6549" y="501"/>
                  </a:lnTo>
                  <a:lnTo>
                    <a:pt x="6617" y="669"/>
                  </a:lnTo>
                  <a:lnTo>
                    <a:pt x="6721" y="669"/>
                  </a:lnTo>
                  <a:close/>
                  <a:moveTo>
                    <a:pt x="6519" y="425"/>
                  </a:moveTo>
                  <a:lnTo>
                    <a:pt x="6258" y="425"/>
                  </a:lnTo>
                  <a:lnTo>
                    <a:pt x="6388" y="102"/>
                  </a:lnTo>
                  <a:lnTo>
                    <a:pt x="6519" y="425"/>
                  </a:lnTo>
                  <a:close/>
                  <a:moveTo>
                    <a:pt x="7337" y="669"/>
                  </a:moveTo>
                  <a:lnTo>
                    <a:pt x="7337" y="12"/>
                  </a:lnTo>
                  <a:lnTo>
                    <a:pt x="7240" y="12"/>
                  </a:lnTo>
                  <a:lnTo>
                    <a:pt x="7240" y="538"/>
                  </a:lnTo>
                  <a:lnTo>
                    <a:pt x="7236" y="538"/>
                  </a:lnTo>
                  <a:lnTo>
                    <a:pt x="6950" y="12"/>
                  </a:lnTo>
                  <a:lnTo>
                    <a:pt x="6825" y="12"/>
                  </a:lnTo>
                  <a:lnTo>
                    <a:pt x="6825" y="669"/>
                  </a:lnTo>
                  <a:lnTo>
                    <a:pt x="6922" y="669"/>
                  </a:lnTo>
                  <a:lnTo>
                    <a:pt x="6922" y="142"/>
                  </a:lnTo>
                  <a:lnTo>
                    <a:pt x="6925" y="142"/>
                  </a:lnTo>
                  <a:lnTo>
                    <a:pt x="7212" y="669"/>
                  </a:lnTo>
                  <a:lnTo>
                    <a:pt x="7337" y="669"/>
                  </a:lnTo>
                  <a:close/>
                  <a:moveTo>
                    <a:pt x="8056" y="343"/>
                  </a:moveTo>
                  <a:lnTo>
                    <a:pt x="8055" y="309"/>
                  </a:lnTo>
                  <a:lnTo>
                    <a:pt x="8051" y="277"/>
                  </a:lnTo>
                  <a:lnTo>
                    <a:pt x="8044" y="246"/>
                  </a:lnTo>
                  <a:lnTo>
                    <a:pt x="8034" y="216"/>
                  </a:lnTo>
                  <a:lnTo>
                    <a:pt x="8022" y="188"/>
                  </a:lnTo>
                  <a:lnTo>
                    <a:pt x="8008" y="161"/>
                  </a:lnTo>
                  <a:lnTo>
                    <a:pt x="7990" y="135"/>
                  </a:lnTo>
                  <a:lnTo>
                    <a:pt x="7970" y="111"/>
                  </a:lnTo>
                  <a:lnTo>
                    <a:pt x="7947" y="88"/>
                  </a:lnTo>
                  <a:lnTo>
                    <a:pt x="7923" y="68"/>
                  </a:lnTo>
                  <a:lnTo>
                    <a:pt x="7896" y="51"/>
                  </a:lnTo>
                  <a:lnTo>
                    <a:pt x="7868" y="37"/>
                  </a:lnTo>
                  <a:lnTo>
                    <a:pt x="7839" y="26"/>
                  </a:lnTo>
                  <a:lnTo>
                    <a:pt x="7808" y="18"/>
                  </a:lnTo>
                  <a:lnTo>
                    <a:pt x="7775" y="13"/>
                  </a:lnTo>
                  <a:lnTo>
                    <a:pt x="7740" y="12"/>
                  </a:lnTo>
                  <a:lnTo>
                    <a:pt x="7509" y="12"/>
                  </a:lnTo>
                  <a:lnTo>
                    <a:pt x="7509" y="669"/>
                  </a:lnTo>
                  <a:lnTo>
                    <a:pt x="7740" y="669"/>
                  </a:lnTo>
                  <a:lnTo>
                    <a:pt x="7775" y="668"/>
                  </a:lnTo>
                  <a:lnTo>
                    <a:pt x="7808" y="663"/>
                  </a:lnTo>
                  <a:lnTo>
                    <a:pt x="7839" y="655"/>
                  </a:lnTo>
                  <a:lnTo>
                    <a:pt x="7868" y="645"/>
                  </a:lnTo>
                  <a:lnTo>
                    <a:pt x="7896" y="631"/>
                  </a:lnTo>
                  <a:lnTo>
                    <a:pt x="7923" y="614"/>
                  </a:lnTo>
                  <a:lnTo>
                    <a:pt x="7947" y="595"/>
                  </a:lnTo>
                  <a:lnTo>
                    <a:pt x="7970" y="572"/>
                  </a:lnTo>
                  <a:lnTo>
                    <a:pt x="7990" y="549"/>
                  </a:lnTo>
                  <a:lnTo>
                    <a:pt x="8008" y="523"/>
                  </a:lnTo>
                  <a:lnTo>
                    <a:pt x="8022" y="498"/>
                  </a:lnTo>
                  <a:lnTo>
                    <a:pt x="8034" y="469"/>
                  </a:lnTo>
                  <a:lnTo>
                    <a:pt x="8044" y="440"/>
                  </a:lnTo>
                  <a:lnTo>
                    <a:pt x="8051" y="409"/>
                  </a:lnTo>
                  <a:lnTo>
                    <a:pt x="8055" y="377"/>
                  </a:lnTo>
                  <a:lnTo>
                    <a:pt x="8056" y="343"/>
                  </a:lnTo>
                  <a:close/>
                  <a:moveTo>
                    <a:pt x="7961" y="343"/>
                  </a:moveTo>
                  <a:lnTo>
                    <a:pt x="7960" y="368"/>
                  </a:lnTo>
                  <a:lnTo>
                    <a:pt x="7956" y="391"/>
                  </a:lnTo>
                  <a:lnTo>
                    <a:pt x="7952" y="415"/>
                  </a:lnTo>
                  <a:lnTo>
                    <a:pt x="7945" y="436"/>
                  </a:lnTo>
                  <a:lnTo>
                    <a:pt x="7937" y="457"/>
                  </a:lnTo>
                  <a:lnTo>
                    <a:pt x="7927" y="476"/>
                  </a:lnTo>
                  <a:lnTo>
                    <a:pt x="7914" y="496"/>
                  </a:lnTo>
                  <a:lnTo>
                    <a:pt x="7900" y="513"/>
                  </a:lnTo>
                  <a:lnTo>
                    <a:pt x="7884" y="530"/>
                  </a:lnTo>
                  <a:lnTo>
                    <a:pt x="7866" y="545"/>
                  </a:lnTo>
                  <a:lnTo>
                    <a:pt x="7849" y="557"/>
                  </a:lnTo>
                  <a:lnTo>
                    <a:pt x="7829" y="567"/>
                  </a:lnTo>
                  <a:lnTo>
                    <a:pt x="7809" y="574"/>
                  </a:lnTo>
                  <a:lnTo>
                    <a:pt x="7787" y="581"/>
                  </a:lnTo>
                  <a:lnTo>
                    <a:pt x="7765" y="584"/>
                  </a:lnTo>
                  <a:lnTo>
                    <a:pt x="7740" y="585"/>
                  </a:lnTo>
                  <a:lnTo>
                    <a:pt x="7605" y="585"/>
                  </a:lnTo>
                  <a:lnTo>
                    <a:pt x="7605" y="96"/>
                  </a:lnTo>
                  <a:lnTo>
                    <a:pt x="7740" y="96"/>
                  </a:lnTo>
                  <a:lnTo>
                    <a:pt x="7765" y="97"/>
                  </a:lnTo>
                  <a:lnTo>
                    <a:pt x="7787" y="100"/>
                  </a:lnTo>
                  <a:lnTo>
                    <a:pt x="7809" y="106"/>
                  </a:lnTo>
                  <a:lnTo>
                    <a:pt x="7829" y="115"/>
                  </a:lnTo>
                  <a:lnTo>
                    <a:pt x="7849" y="125"/>
                  </a:lnTo>
                  <a:lnTo>
                    <a:pt x="7866" y="138"/>
                  </a:lnTo>
                  <a:lnTo>
                    <a:pt x="7884" y="154"/>
                  </a:lnTo>
                  <a:lnTo>
                    <a:pt x="7900" y="171"/>
                  </a:lnTo>
                  <a:lnTo>
                    <a:pt x="7927" y="209"/>
                  </a:lnTo>
                  <a:lnTo>
                    <a:pt x="7937" y="229"/>
                  </a:lnTo>
                  <a:lnTo>
                    <a:pt x="7945" y="250"/>
                  </a:lnTo>
                  <a:lnTo>
                    <a:pt x="7952" y="272"/>
                  </a:lnTo>
                  <a:lnTo>
                    <a:pt x="7956" y="295"/>
                  </a:lnTo>
                  <a:lnTo>
                    <a:pt x="7960" y="318"/>
                  </a:lnTo>
                  <a:lnTo>
                    <a:pt x="7961" y="343"/>
                  </a:lnTo>
                  <a:close/>
                  <a:moveTo>
                    <a:pt x="9395" y="12"/>
                  </a:moveTo>
                  <a:lnTo>
                    <a:pt x="9294" y="12"/>
                  </a:lnTo>
                  <a:lnTo>
                    <a:pt x="9134" y="554"/>
                  </a:lnTo>
                  <a:lnTo>
                    <a:pt x="9126" y="554"/>
                  </a:lnTo>
                  <a:lnTo>
                    <a:pt x="8987" y="12"/>
                  </a:lnTo>
                  <a:lnTo>
                    <a:pt x="8858" y="12"/>
                  </a:lnTo>
                  <a:lnTo>
                    <a:pt x="8720" y="554"/>
                  </a:lnTo>
                  <a:lnTo>
                    <a:pt x="8713" y="554"/>
                  </a:lnTo>
                  <a:lnTo>
                    <a:pt x="8552" y="12"/>
                  </a:lnTo>
                  <a:lnTo>
                    <a:pt x="8450" y="12"/>
                  </a:lnTo>
                  <a:lnTo>
                    <a:pt x="8655" y="669"/>
                  </a:lnTo>
                  <a:lnTo>
                    <a:pt x="8776" y="669"/>
                  </a:lnTo>
                  <a:lnTo>
                    <a:pt x="8921" y="98"/>
                  </a:lnTo>
                  <a:lnTo>
                    <a:pt x="8925" y="98"/>
                  </a:lnTo>
                  <a:lnTo>
                    <a:pt x="9069" y="669"/>
                  </a:lnTo>
                  <a:lnTo>
                    <a:pt x="9190" y="669"/>
                  </a:lnTo>
                  <a:lnTo>
                    <a:pt x="9395" y="12"/>
                  </a:lnTo>
                  <a:close/>
                  <a:moveTo>
                    <a:pt x="9873" y="94"/>
                  </a:moveTo>
                  <a:lnTo>
                    <a:pt x="9873" y="12"/>
                  </a:lnTo>
                  <a:lnTo>
                    <a:pt x="9503" y="12"/>
                  </a:lnTo>
                  <a:lnTo>
                    <a:pt x="9503" y="669"/>
                  </a:lnTo>
                  <a:lnTo>
                    <a:pt x="9871" y="669"/>
                  </a:lnTo>
                  <a:lnTo>
                    <a:pt x="9871" y="585"/>
                  </a:lnTo>
                  <a:lnTo>
                    <a:pt x="9598" y="585"/>
                  </a:lnTo>
                  <a:lnTo>
                    <a:pt x="9598" y="369"/>
                  </a:lnTo>
                  <a:lnTo>
                    <a:pt x="9848" y="369"/>
                  </a:lnTo>
                  <a:lnTo>
                    <a:pt x="9848" y="285"/>
                  </a:lnTo>
                  <a:lnTo>
                    <a:pt x="9598" y="285"/>
                  </a:lnTo>
                  <a:lnTo>
                    <a:pt x="9598" y="94"/>
                  </a:lnTo>
                  <a:lnTo>
                    <a:pt x="9873" y="94"/>
                  </a:lnTo>
                  <a:close/>
                  <a:moveTo>
                    <a:pt x="10398" y="669"/>
                  </a:moveTo>
                  <a:lnTo>
                    <a:pt x="10398" y="585"/>
                  </a:lnTo>
                  <a:lnTo>
                    <a:pt x="10129" y="585"/>
                  </a:lnTo>
                  <a:lnTo>
                    <a:pt x="10129" y="12"/>
                  </a:lnTo>
                  <a:lnTo>
                    <a:pt x="10033" y="12"/>
                  </a:lnTo>
                  <a:lnTo>
                    <a:pt x="10033" y="669"/>
                  </a:lnTo>
                  <a:lnTo>
                    <a:pt x="10398" y="669"/>
                  </a:lnTo>
                  <a:close/>
                  <a:moveTo>
                    <a:pt x="10889" y="94"/>
                  </a:moveTo>
                  <a:lnTo>
                    <a:pt x="10889" y="12"/>
                  </a:lnTo>
                  <a:lnTo>
                    <a:pt x="10518" y="12"/>
                  </a:lnTo>
                  <a:lnTo>
                    <a:pt x="10518" y="669"/>
                  </a:lnTo>
                  <a:lnTo>
                    <a:pt x="10613" y="669"/>
                  </a:lnTo>
                  <a:lnTo>
                    <a:pt x="10613" y="369"/>
                  </a:lnTo>
                  <a:lnTo>
                    <a:pt x="10864" y="369"/>
                  </a:lnTo>
                  <a:lnTo>
                    <a:pt x="10864" y="285"/>
                  </a:lnTo>
                  <a:lnTo>
                    <a:pt x="10613" y="285"/>
                  </a:lnTo>
                  <a:lnTo>
                    <a:pt x="10613" y="94"/>
                  </a:lnTo>
                  <a:lnTo>
                    <a:pt x="10889" y="94"/>
                  </a:lnTo>
                  <a:close/>
                  <a:moveTo>
                    <a:pt x="11580" y="669"/>
                  </a:moveTo>
                  <a:lnTo>
                    <a:pt x="11292" y="12"/>
                  </a:lnTo>
                  <a:lnTo>
                    <a:pt x="11201" y="12"/>
                  </a:lnTo>
                  <a:lnTo>
                    <a:pt x="10915" y="669"/>
                  </a:lnTo>
                  <a:lnTo>
                    <a:pt x="11017" y="669"/>
                  </a:lnTo>
                  <a:lnTo>
                    <a:pt x="11085" y="501"/>
                  </a:lnTo>
                  <a:lnTo>
                    <a:pt x="11408" y="501"/>
                  </a:lnTo>
                  <a:lnTo>
                    <a:pt x="11476" y="669"/>
                  </a:lnTo>
                  <a:lnTo>
                    <a:pt x="11580" y="669"/>
                  </a:lnTo>
                  <a:close/>
                  <a:moveTo>
                    <a:pt x="11377" y="425"/>
                  </a:moveTo>
                  <a:lnTo>
                    <a:pt x="11117" y="425"/>
                  </a:lnTo>
                  <a:lnTo>
                    <a:pt x="11247" y="102"/>
                  </a:lnTo>
                  <a:lnTo>
                    <a:pt x="11377" y="425"/>
                  </a:lnTo>
                  <a:close/>
                  <a:moveTo>
                    <a:pt x="12168" y="669"/>
                  </a:moveTo>
                  <a:lnTo>
                    <a:pt x="12168" y="585"/>
                  </a:lnTo>
                  <a:lnTo>
                    <a:pt x="12148" y="585"/>
                  </a:lnTo>
                  <a:lnTo>
                    <a:pt x="12140" y="584"/>
                  </a:lnTo>
                  <a:lnTo>
                    <a:pt x="12131" y="580"/>
                  </a:lnTo>
                  <a:lnTo>
                    <a:pt x="12123" y="572"/>
                  </a:lnTo>
                  <a:lnTo>
                    <a:pt x="12113" y="563"/>
                  </a:lnTo>
                  <a:lnTo>
                    <a:pt x="12094" y="536"/>
                  </a:lnTo>
                  <a:lnTo>
                    <a:pt x="12074" y="497"/>
                  </a:lnTo>
                  <a:lnTo>
                    <a:pt x="12048" y="444"/>
                  </a:lnTo>
                  <a:lnTo>
                    <a:pt x="12024" y="402"/>
                  </a:lnTo>
                  <a:lnTo>
                    <a:pt x="12003" y="370"/>
                  </a:lnTo>
                  <a:lnTo>
                    <a:pt x="11983" y="346"/>
                  </a:lnTo>
                  <a:lnTo>
                    <a:pt x="12014" y="331"/>
                  </a:lnTo>
                  <a:lnTo>
                    <a:pt x="12041" y="314"/>
                  </a:lnTo>
                  <a:lnTo>
                    <a:pt x="12063" y="296"/>
                  </a:lnTo>
                  <a:lnTo>
                    <a:pt x="12082" y="276"/>
                  </a:lnTo>
                  <a:lnTo>
                    <a:pt x="12096" y="255"/>
                  </a:lnTo>
                  <a:lnTo>
                    <a:pt x="12105" y="232"/>
                  </a:lnTo>
                  <a:lnTo>
                    <a:pt x="12111" y="208"/>
                  </a:lnTo>
                  <a:lnTo>
                    <a:pt x="12113" y="183"/>
                  </a:lnTo>
                  <a:lnTo>
                    <a:pt x="12113" y="164"/>
                  </a:lnTo>
                  <a:lnTo>
                    <a:pt x="12110" y="145"/>
                  </a:lnTo>
                  <a:lnTo>
                    <a:pt x="12106" y="128"/>
                  </a:lnTo>
                  <a:lnTo>
                    <a:pt x="12100" y="112"/>
                  </a:lnTo>
                  <a:lnTo>
                    <a:pt x="12092" y="97"/>
                  </a:lnTo>
                  <a:lnTo>
                    <a:pt x="12082" y="83"/>
                  </a:lnTo>
                  <a:lnTo>
                    <a:pt x="12070" y="70"/>
                  </a:lnTo>
                  <a:lnTo>
                    <a:pt x="12056" y="58"/>
                  </a:lnTo>
                  <a:lnTo>
                    <a:pt x="12042" y="47"/>
                  </a:lnTo>
                  <a:lnTo>
                    <a:pt x="12026" y="38"/>
                  </a:lnTo>
                  <a:lnTo>
                    <a:pt x="12010" y="30"/>
                  </a:lnTo>
                  <a:lnTo>
                    <a:pt x="11992" y="23"/>
                  </a:lnTo>
                  <a:lnTo>
                    <a:pt x="11973" y="18"/>
                  </a:lnTo>
                  <a:lnTo>
                    <a:pt x="11954" y="14"/>
                  </a:lnTo>
                  <a:lnTo>
                    <a:pt x="11912" y="12"/>
                  </a:lnTo>
                  <a:lnTo>
                    <a:pt x="11692" y="12"/>
                  </a:lnTo>
                  <a:lnTo>
                    <a:pt x="11692" y="669"/>
                  </a:lnTo>
                  <a:lnTo>
                    <a:pt x="11789" y="669"/>
                  </a:lnTo>
                  <a:lnTo>
                    <a:pt x="11789" y="378"/>
                  </a:lnTo>
                  <a:lnTo>
                    <a:pt x="11861" y="378"/>
                  </a:lnTo>
                  <a:lnTo>
                    <a:pt x="11875" y="379"/>
                  </a:lnTo>
                  <a:lnTo>
                    <a:pt x="11887" y="383"/>
                  </a:lnTo>
                  <a:lnTo>
                    <a:pt x="11898" y="389"/>
                  </a:lnTo>
                  <a:lnTo>
                    <a:pt x="11910" y="397"/>
                  </a:lnTo>
                  <a:lnTo>
                    <a:pt x="11921" y="408"/>
                  </a:lnTo>
                  <a:lnTo>
                    <a:pt x="11931" y="421"/>
                  </a:lnTo>
                  <a:lnTo>
                    <a:pt x="11941" y="436"/>
                  </a:lnTo>
                  <a:lnTo>
                    <a:pt x="11951" y="454"/>
                  </a:lnTo>
                  <a:lnTo>
                    <a:pt x="12018" y="593"/>
                  </a:lnTo>
                  <a:lnTo>
                    <a:pt x="12032" y="611"/>
                  </a:lnTo>
                  <a:lnTo>
                    <a:pt x="12045" y="627"/>
                  </a:lnTo>
                  <a:lnTo>
                    <a:pt x="12060" y="639"/>
                  </a:lnTo>
                  <a:lnTo>
                    <a:pt x="12076" y="650"/>
                  </a:lnTo>
                  <a:lnTo>
                    <a:pt x="12093" y="658"/>
                  </a:lnTo>
                  <a:lnTo>
                    <a:pt x="12110" y="665"/>
                  </a:lnTo>
                  <a:lnTo>
                    <a:pt x="12129" y="668"/>
                  </a:lnTo>
                  <a:lnTo>
                    <a:pt x="12148" y="669"/>
                  </a:lnTo>
                  <a:lnTo>
                    <a:pt x="12168" y="669"/>
                  </a:lnTo>
                  <a:close/>
                  <a:moveTo>
                    <a:pt x="12013" y="183"/>
                  </a:moveTo>
                  <a:lnTo>
                    <a:pt x="12011" y="205"/>
                  </a:lnTo>
                  <a:lnTo>
                    <a:pt x="12004" y="225"/>
                  </a:lnTo>
                  <a:lnTo>
                    <a:pt x="12000" y="234"/>
                  </a:lnTo>
                  <a:lnTo>
                    <a:pt x="11994" y="244"/>
                  </a:lnTo>
                  <a:lnTo>
                    <a:pt x="11986" y="253"/>
                  </a:lnTo>
                  <a:lnTo>
                    <a:pt x="11978" y="261"/>
                  </a:lnTo>
                  <a:lnTo>
                    <a:pt x="11960" y="276"/>
                  </a:lnTo>
                  <a:lnTo>
                    <a:pt x="11951" y="282"/>
                  </a:lnTo>
                  <a:lnTo>
                    <a:pt x="11940" y="287"/>
                  </a:lnTo>
                  <a:lnTo>
                    <a:pt x="11919" y="293"/>
                  </a:lnTo>
                  <a:lnTo>
                    <a:pt x="11896" y="295"/>
                  </a:lnTo>
                  <a:lnTo>
                    <a:pt x="11789" y="295"/>
                  </a:lnTo>
                  <a:lnTo>
                    <a:pt x="11789" y="94"/>
                  </a:lnTo>
                  <a:lnTo>
                    <a:pt x="11896" y="94"/>
                  </a:lnTo>
                  <a:lnTo>
                    <a:pt x="11919" y="95"/>
                  </a:lnTo>
                  <a:lnTo>
                    <a:pt x="11939" y="99"/>
                  </a:lnTo>
                  <a:lnTo>
                    <a:pt x="11959" y="106"/>
                  </a:lnTo>
                  <a:lnTo>
                    <a:pt x="11976" y="117"/>
                  </a:lnTo>
                  <a:lnTo>
                    <a:pt x="11993" y="130"/>
                  </a:lnTo>
                  <a:lnTo>
                    <a:pt x="12004" y="145"/>
                  </a:lnTo>
                  <a:lnTo>
                    <a:pt x="12011" y="164"/>
                  </a:lnTo>
                  <a:lnTo>
                    <a:pt x="12012" y="173"/>
                  </a:lnTo>
                  <a:lnTo>
                    <a:pt x="12013" y="183"/>
                  </a:lnTo>
                  <a:close/>
                  <a:moveTo>
                    <a:pt x="12677" y="94"/>
                  </a:moveTo>
                  <a:lnTo>
                    <a:pt x="12677" y="12"/>
                  </a:lnTo>
                  <a:lnTo>
                    <a:pt x="12307" y="12"/>
                  </a:lnTo>
                  <a:lnTo>
                    <a:pt x="12307" y="669"/>
                  </a:lnTo>
                  <a:lnTo>
                    <a:pt x="12675" y="669"/>
                  </a:lnTo>
                  <a:lnTo>
                    <a:pt x="12675" y="585"/>
                  </a:lnTo>
                  <a:lnTo>
                    <a:pt x="12402" y="585"/>
                  </a:lnTo>
                  <a:lnTo>
                    <a:pt x="12402" y="369"/>
                  </a:lnTo>
                  <a:lnTo>
                    <a:pt x="12652" y="369"/>
                  </a:lnTo>
                  <a:lnTo>
                    <a:pt x="12652" y="285"/>
                  </a:lnTo>
                  <a:lnTo>
                    <a:pt x="12402" y="285"/>
                  </a:lnTo>
                  <a:lnTo>
                    <a:pt x="12402" y="94"/>
                  </a:lnTo>
                  <a:lnTo>
                    <a:pt x="12677" y="9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  <p:sp>
          <p:nvSpPr>
            <p:cNvPr id="9220" name="Freeform 4"/>
            <p:cNvSpPr>
              <a:spLocks noEditPoints="1"/>
            </p:cNvSpPr>
            <p:nvPr userDrawn="1"/>
          </p:nvSpPr>
          <p:spPr bwMode="auto">
            <a:xfrm>
              <a:off x="703" y="3816"/>
              <a:ext cx="965" cy="6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280" y="671"/>
                </a:cxn>
                <a:cxn ang="0">
                  <a:pos x="1176" y="671"/>
                </a:cxn>
                <a:cxn ang="0">
                  <a:pos x="1752" y="14"/>
                </a:cxn>
                <a:cxn ang="0">
                  <a:pos x="1752" y="96"/>
                </a:cxn>
                <a:cxn ang="0">
                  <a:pos x="2752" y="306"/>
                </a:cxn>
                <a:cxn ang="0">
                  <a:pos x="2673" y="100"/>
                </a:cxn>
                <a:cxn ang="0">
                  <a:pos x="2475" y="3"/>
                </a:cxn>
                <a:cxn ang="0">
                  <a:pos x="2250" y="57"/>
                </a:cxn>
                <a:cxn ang="0">
                  <a:pos x="2144" y="208"/>
                </a:cxn>
                <a:cxn ang="0">
                  <a:pos x="2135" y="445"/>
                </a:cxn>
                <a:cxn ang="0">
                  <a:pos x="2238" y="617"/>
                </a:cxn>
                <a:cxn ang="0">
                  <a:pos x="2439" y="683"/>
                </a:cxn>
                <a:cxn ang="0">
                  <a:pos x="2651" y="606"/>
                </a:cxn>
                <a:cxn ang="0">
                  <a:pos x="2743" y="445"/>
                </a:cxn>
                <a:cxn ang="0">
                  <a:pos x="2647" y="421"/>
                </a:cxn>
                <a:cxn ang="0">
                  <a:pos x="2566" y="558"/>
                </a:cxn>
                <a:cxn ang="0">
                  <a:pos x="2414" y="598"/>
                </a:cxn>
                <a:cxn ang="0">
                  <a:pos x="2302" y="551"/>
                </a:cxn>
                <a:cxn ang="0">
                  <a:pos x="2230" y="421"/>
                </a:cxn>
                <a:cxn ang="0">
                  <a:pos x="2236" y="242"/>
                </a:cxn>
                <a:cxn ang="0">
                  <a:pos x="2329" y="115"/>
                </a:cxn>
                <a:cxn ang="0">
                  <a:pos x="2486" y="90"/>
                </a:cxn>
                <a:cxn ang="0">
                  <a:pos x="2612" y="178"/>
                </a:cxn>
                <a:cxn ang="0">
                  <a:pos x="2655" y="342"/>
                </a:cxn>
                <a:cxn ang="0">
                  <a:pos x="2901" y="14"/>
                </a:cxn>
                <a:cxn ang="0">
                  <a:pos x="4180" y="671"/>
                </a:cxn>
                <a:cxn ang="0">
                  <a:pos x="4077" y="671"/>
                </a:cxn>
                <a:cxn ang="0">
                  <a:pos x="4650" y="587"/>
                </a:cxn>
                <a:cxn ang="0">
                  <a:pos x="5160" y="14"/>
                </a:cxn>
                <a:cxn ang="0">
                  <a:pos x="5779" y="540"/>
                </a:cxn>
                <a:cxn ang="0">
                  <a:pos x="5463" y="144"/>
                </a:cxn>
                <a:cxn ang="0">
                  <a:pos x="6411" y="428"/>
                </a:cxn>
                <a:cxn ang="0">
                  <a:pos x="6211" y="257"/>
                </a:cxn>
                <a:cxn ang="0">
                  <a:pos x="6138" y="187"/>
                </a:cxn>
                <a:cxn ang="0">
                  <a:pos x="6186" y="100"/>
                </a:cxn>
                <a:cxn ang="0">
                  <a:pos x="6382" y="115"/>
                </a:cxn>
                <a:cxn ang="0">
                  <a:pos x="6192" y="6"/>
                </a:cxn>
                <a:cxn ang="0">
                  <a:pos x="6065" y="85"/>
                </a:cxn>
                <a:cxn ang="0">
                  <a:pos x="6040" y="202"/>
                </a:cxn>
                <a:cxn ang="0">
                  <a:pos x="6163" y="341"/>
                </a:cxn>
                <a:cxn ang="0">
                  <a:pos x="6302" y="431"/>
                </a:cxn>
                <a:cxn ang="0">
                  <a:pos x="6302" y="553"/>
                </a:cxn>
                <a:cxn ang="0">
                  <a:pos x="6182" y="599"/>
                </a:cxn>
                <a:cxn ang="0">
                  <a:pos x="6116" y="678"/>
                </a:cxn>
                <a:cxn ang="0">
                  <a:pos x="6289" y="667"/>
                </a:cxn>
                <a:cxn ang="0">
                  <a:pos x="6402" y="579"/>
                </a:cxn>
                <a:cxn ang="0">
                  <a:pos x="6516" y="14"/>
                </a:cxn>
                <a:cxn ang="0">
                  <a:pos x="7238" y="671"/>
                </a:cxn>
                <a:cxn ang="0">
                  <a:pos x="7370" y="14"/>
                </a:cxn>
                <a:cxn ang="0">
                  <a:pos x="8512" y="398"/>
                </a:cxn>
                <a:cxn ang="0">
                  <a:pos x="8393" y="519"/>
                </a:cxn>
                <a:cxn ang="0">
                  <a:pos x="8294" y="596"/>
                </a:cxn>
                <a:cxn ang="0">
                  <a:pos x="8160" y="569"/>
                </a:cxn>
                <a:cxn ang="0">
                  <a:pos x="8099" y="454"/>
                </a:cxn>
                <a:cxn ang="0">
                  <a:pos x="8005" y="456"/>
                </a:cxn>
                <a:cxn ang="0">
                  <a:pos x="8074" y="615"/>
                </a:cxn>
                <a:cxn ang="0">
                  <a:pos x="8224" y="682"/>
                </a:cxn>
                <a:cxn ang="0">
                  <a:pos x="8407" y="641"/>
                </a:cxn>
                <a:cxn ang="0">
                  <a:pos x="8490" y="531"/>
                </a:cxn>
                <a:cxn ang="0">
                  <a:pos x="9143" y="14"/>
                </a:cxn>
                <a:cxn ang="0">
                  <a:pos x="9143" y="96"/>
                </a:cxn>
                <a:cxn ang="0">
                  <a:pos x="9377" y="587"/>
                </a:cxn>
              </a:cxnLst>
              <a:rect l="0" t="0" r="r" b="b"/>
              <a:pathLst>
                <a:path w="9651" h="683">
                  <a:moveTo>
                    <a:pt x="511" y="671"/>
                  </a:moveTo>
                  <a:lnTo>
                    <a:pt x="511" y="14"/>
                  </a:lnTo>
                  <a:lnTo>
                    <a:pt x="415" y="14"/>
                  </a:lnTo>
                  <a:lnTo>
                    <a:pt x="415" y="540"/>
                  </a:lnTo>
                  <a:lnTo>
                    <a:pt x="411" y="540"/>
                  </a:lnTo>
                  <a:lnTo>
                    <a:pt x="125" y="14"/>
                  </a:lnTo>
                  <a:lnTo>
                    <a:pt x="0" y="14"/>
                  </a:lnTo>
                  <a:lnTo>
                    <a:pt x="0" y="671"/>
                  </a:lnTo>
                  <a:lnTo>
                    <a:pt x="96" y="671"/>
                  </a:lnTo>
                  <a:lnTo>
                    <a:pt x="96" y="144"/>
                  </a:lnTo>
                  <a:lnTo>
                    <a:pt x="99" y="144"/>
                  </a:lnTo>
                  <a:lnTo>
                    <a:pt x="386" y="671"/>
                  </a:lnTo>
                  <a:lnTo>
                    <a:pt x="511" y="671"/>
                  </a:lnTo>
                  <a:close/>
                  <a:moveTo>
                    <a:pt x="1280" y="671"/>
                  </a:moveTo>
                  <a:lnTo>
                    <a:pt x="993" y="14"/>
                  </a:lnTo>
                  <a:lnTo>
                    <a:pt x="901" y="14"/>
                  </a:lnTo>
                  <a:lnTo>
                    <a:pt x="615" y="671"/>
                  </a:lnTo>
                  <a:lnTo>
                    <a:pt x="717" y="671"/>
                  </a:lnTo>
                  <a:lnTo>
                    <a:pt x="786" y="503"/>
                  </a:lnTo>
                  <a:lnTo>
                    <a:pt x="1108" y="503"/>
                  </a:lnTo>
                  <a:lnTo>
                    <a:pt x="1176" y="671"/>
                  </a:lnTo>
                  <a:lnTo>
                    <a:pt x="1280" y="671"/>
                  </a:lnTo>
                  <a:close/>
                  <a:moveTo>
                    <a:pt x="1078" y="427"/>
                  </a:moveTo>
                  <a:lnTo>
                    <a:pt x="817" y="427"/>
                  </a:lnTo>
                  <a:lnTo>
                    <a:pt x="947" y="104"/>
                  </a:lnTo>
                  <a:lnTo>
                    <a:pt x="1078" y="427"/>
                  </a:lnTo>
                  <a:close/>
                  <a:moveTo>
                    <a:pt x="1752" y="96"/>
                  </a:moveTo>
                  <a:lnTo>
                    <a:pt x="1752" y="14"/>
                  </a:lnTo>
                  <a:lnTo>
                    <a:pt x="1255" y="14"/>
                  </a:lnTo>
                  <a:lnTo>
                    <a:pt x="1255" y="96"/>
                  </a:lnTo>
                  <a:lnTo>
                    <a:pt x="1455" y="96"/>
                  </a:lnTo>
                  <a:lnTo>
                    <a:pt x="1455" y="671"/>
                  </a:lnTo>
                  <a:lnTo>
                    <a:pt x="1551" y="671"/>
                  </a:lnTo>
                  <a:lnTo>
                    <a:pt x="1551" y="96"/>
                  </a:lnTo>
                  <a:lnTo>
                    <a:pt x="1752" y="96"/>
                  </a:lnTo>
                  <a:close/>
                  <a:moveTo>
                    <a:pt x="1978" y="671"/>
                  </a:moveTo>
                  <a:lnTo>
                    <a:pt x="1978" y="14"/>
                  </a:lnTo>
                  <a:lnTo>
                    <a:pt x="1882" y="14"/>
                  </a:lnTo>
                  <a:lnTo>
                    <a:pt x="1882" y="671"/>
                  </a:lnTo>
                  <a:lnTo>
                    <a:pt x="1978" y="671"/>
                  </a:lnTo>
                  <a:close/>
                  <a:moveTo>
                    <a:pt x="2754" y="342"/>
                  </a:moveTo>
                  <a:lnTo>
                    <a:pt x="2752" y="306"/>
                  </a:lnTo>
                  <a:lnTo>
                    <a:pt x="2749" y="272"/>
                  </a:lnTo>
                  <a:lnTo>
                    <a:pt x="2743" y="240"/>
                  </a:lnTo>
                  <a:lnTo>
                    <a:pt x="2734" y="209"/>
                  </a:lnTo>
                  <a:lnTo>
                    <a:pt x="2722" y="179"/>
                  </a:lnTo>
                  <a:lnTo>
                    <a:pt x="2708" y="151"/>
                  </a:lnTo>
                  <a:lnTo>
                    <a:pt x="2693" y="125"/>
                  </a:lnTo>
                  <a:lnTo>
                    <a:pt x="2673" y="100"/>
                  </a:lnTo>
                  <a:lnTo>
                    <a:pt x="2651" y="78"/>
                  </a:lnTo>
                  <a:lnTo>
                    <a:pt x="2626" y="57"/>
                  </a:lnTo>
                  <a:lnTo>
                    <a:pt x="2601" y="40"/>
                  </a:lnTo>
                  <a:lnTo>
                    <a:pt x="2572" y="27"/>
                  </a:lnTo>
                  <a:lnTo>
                    <a:pt x="2541" y="15"/>
                  </a:lnTo>
                  <a:lnTo>
                    <a:pt x="2509" y="8"/>
                  </a:lnTo>
                  <a:lnTo>
                    <a:pt x="2475" y="3"/>
                  </a:lnTo>
                  <a:lnTo>
                    <a:pt x="2439" y="2"/>
                  </a:lnTo>
                  <a:lnTo>
                    <a:pt x="2402" y="3"/>
                  </a:lnTo>
                  <a:lnTo>
                    <a:pt x="2368" y="8"/>
                  </a:lnTo>
                  <a:lnTo>
                    <a:pt x="2335" y="15"/>
                  </a:lnTo>
                  <a:lnTo>
                    <a:pt x="2304" y="27"/>
                  </a:lnTo>
                  <a:lnTo>
                    <a:pt x="2277" y="40"/>
                  </a:lnTo>
                  <a:lnTo>
                    <a:pt x="2250" y="57"/>
                  </a:lnTo>
                  <a:lnTo>
                    <a:pt x="2226" y="78"/>
                  </a:lnTo>
                  <a:lnTo>
                    <a:pt x="2203" y="100"/>
                  </a:lnTo>
                  <a:lnTo>
                    <a:pt x="2194" y="113"/>
                  </a:lnTo>
                  <a:lnTo>
                    <a:pt x="2185" y="125"/>
                  </a:lnTo>
                  <a:lnTo>
                    <a:pt x="2168" y="150"/>
                  </a:lnTo>
                  <a:lnTo>
                    <a:pt x="2155" y="178"/>
                  </a:lnTo>
                  <a:lnTo>
                    <a:pt x="2144" y="208"/>
                  </a:lnTo>
                  <a:lnTo>
                    <a:pt x="2135" y="240"/>
                  </a:lnTo>
                  <a:lnTo>
                    <a:pt x="2129" y="272"/>
                  </a:lnTo>
                  <a:lnTo>
                    <a:pt x="2125" y="306"/>
                  </a:lnTo>
                  <a:lnTo>
                    <a:pt x="2124" y="342"/>
                  </a:lnTo>
                  <a:lnTo>
                    <a:pt x="2125" y="379"/>
                  </a:lnTo>
                  <a:lnTo>
                    <a:pt x="2129" y="413"/>
                  </a:lnTo>
                  <a:lnTo>
                    <a:pt x="2135" y="445"/>
                  </a:lnTo>
                  <a:lnTo>
                    <a:pt x="2144" y="477"/>
                  </a:lnTo>
                  <a:lnTo>
                    <a:pt x="2155" y="506"/>
                  </a:lnTo>
                  <a:lnTo>
                    <a:pt x="2169" y="533"/>
                  </a:lnTo>
                  <a:lnTo>
                    <a:pt x="2185" y="559"/>
                  </a:lnTo>
                  <a:lnTo>
                    <a:pt x="2203" y="583"/>
                  </a:lnTo>
                  <a:lnTo>
                    <a:pt x="2226" y="606"/>
                  </a:lnTo>
                  <a:lnTo>
                    <a:pt x="2238" y="617"/>
                  </a:lnTo>
                  <a:lnTo>
                    <a:pt x="2250" y="627"/>
                  </a:lnTo>
                  <a:lnTo>
                    <a:pt x="2277" y="644"/>
                  </a:lnTo>
                  <a:lnTo>
                    <a:pt x="2304" y="658"/>
                  </a:lnTo>
                  <a:lnTo>
                    <a:pt x="2335" y="669"/>
                  </a:lnTo>
                  <a:lnTo>
                    <a:pt x="2368" y="677"/>
                  </a:lnTo>
                  <a:lnTo>
                    <a:pt x="2402" y="681"/>
                  </a:lnTo>
                  <a:lnTo>
                    <a:pt x="2439" y="683"/>
                  </a:lnTo>
                  <a:lnTo>
                    <a:pt x="2475" y="681"/>
                  </a:lnTo>
                  <a:lnTo>
                    <a:pt x="2509" y="677"/>
                  </a:lnTo>
                  <a:lnTo>
                    <a:pt x="2541" y="669"/>
                  </a:lnTo>
                  <a:lnTo>
                    <a:pt x="2572" y="658"/>
                  </a:lnTo>
                  <a:lnTo>
                    <a:pt x="2601" y="644"/>
                  </a:lnTo>
                  <a:lnTo>
                    <a:pt x="2626" y="627"/>
                  </a:lnTo>
                  <a:lnTo>
                    <a:pt x="2651" y="606"/>
                  </a:lnTo>
                  <a:lnTo>
                    <a:pt x="2673" y="583"/>
                  </a:lnTo>
                  <a:lnTo>
                    <a:pt x="2684" y="571"/>
                  </a:lnTo>
                  <a:lnTo>
                    <a:pt x="2693" y="559"/>
                  </a:lnTo>
                  <a:lnTo>
                    <a:pt x="2708" y="533"/>
                  </a:lnTo>
                  <a:lnTo>
                    <a:pt x="2722" y="506"/>
                  </a:lnTo>
                  <a:lnTo>
                    <a:pt x="2734" y="476"/>
                  </a:lnTo>
                  <a:lnTo>
                    <a:pt x="2743" y="445"/>
                  </a:lnTo>
                  <a:lnTo>
                    <a:pt x="2749" y="413"/>
                  </a:lnTo>
                  <a:lnTo>
                    <a:pt x="2752" y="379"/>
                  </a:lnTo>
                  <a:lnTo>
                    <a:pt x="2754" y="342"/>
                  </a:lnTo>
                  <a:close/>
                  <a:moveTo>
                    <a:pt x="2655" y="342"/>
                  </a:moveTo>
                  <a:lnTo>
                    <a:pt x="2654" y="370"/>
                  </a:lnTo>
                  <a:lnTo>
                    <a:pt x="2651" y="395"/>
                  </a:lnTo>
                  <a:lnTo>
                    <a:pt x="2647" y="421"/>
                  </a:lnTo>
                  <a:lnTo>
                    <a:pt x="2641" y="444"/>
                  </a:lnTo>
                  <a:lnTo>
                    <a:pt x="2632" y="466"/>
                  </a:lnTo>
                  <a:lnTo>
                    <a:pt x="2623" y="487"/>
                  </a:lnTo>
                  <a:lnTo>
                    <a:pt x="2612" y="507"/>
                  </a:lnTo>
                  <a:lnTo>
                    <a:pt x="2599" y="525"/>
                  </a:lnTo>
                  <a:lnTo>
                    <a:pt x="2583" y="543"/>
                  </a:lnTo>
                  <a:lnTo>
                    <a:pt x="2566" y="558"/>
                  </a:lnTo>
                  <a:lnTo>
                    <a:pt x="2548" y="570"/>
                  </a:lnTo>
                  <a:lnTo>
                    <a:pt x="2529" y="581"/>
                  </a:lnTo>
                  <a:lnTo>
                    <a:pt x="2508" y="589"/>
                  </a:lnTo>
                  <a:lnTo>
                    <a:pt x="2486" y="594"/>
                  </a:lnTo>
                  <a:lnTo>
                    <a:pt x="2463" y="598"/>
                  </a:lnTo>
                  <a:lnTo>
                    <a:pt x="2439" y="599"/>
                  </a:lnTo>
                  <a:lnTo>
                    <a:pt x="2414" y="598"/>
                  </a:lnTo>
                  <a:lnTo>
                    <a:pt x="2391" y="594"/>
                  </a:lnTo>
                  <a:lnTo>
                    <a:pt x="2379" y="592"/>
                  </a:lnTo>
                  <a:lnTo>
                    <a:pt x="2369" y="589"/>
                  </a:lnTo>
                  <a:lnTo>
                    <a:pt x="2348" y="581"/>
                  </a:lnTo>
                  <a:lnTo>
                    <a:pt x="2329" y="570"/>
                  </a:lnTo>
                  <a:lnTo>
                    <a:pt x="2311" y="558"/>
                  </a:lnTo>
                  <a:lnTo>
                    <a:pt x="2302" y="551"/>
                  </a:lnTo>
                  <a:lnTo>
                    <a:pt x="2294" y="543"/>
                  </a:lnTo>
                  <a:lnTo>
                    <a:pt x="2279" y="525"/>
                  </a:lnTo>
                  <a:lnTo>
                    <a:pt x="2265" y="507"/>
                  </a:lnTo>
                  <a:lnTo>
                    <a:pt x="2253" y="487"/>
                  </a:lnTo>
                  <a:lnTo>
                    <a:pt x="2244" y="466"/>
                  </a:lnTo>
                  <a:lnTo>
                    <a:pt x="2236" y="444"/>
                  </a:lnTo>
                  <a:lnTo>
                    <a:pt x="2230" y="421"/>
                  </a:lnTo>
                  <a:lnTo>
                    <a:pt x="2225" y="395"/>
                  </a:lnTo>
                  <a:lnTo>
                    <a:pt x="2222" y="370"/>
                  </a:lnTo>
                  <a:lnTo>
                    <a:pt x="2221" y="342"/>
                  </a:lnTo>
                  <a:lnTo>
                    <a:pt x="2222" y="315"/>
                  </a:lnTo>
                  <a:lnTo>
                    <a:pt x="2225" y="290"/>
                  </a:lnTo>
                  <a:lnTo>
                    <a:pt x="2230" y="265"/>
                  </a:lnTo>
                  <a:lnTo>
                    <a:pt x="2236" y="242"/>
                  </a:lnTo>
                  <a:lnTo>
                    <a:pt x="2244" y="219"/>
                  </a:lnTo>
                  <a:lnTo>
                    <a:pt x="2253" y="199"/>
                  </a:lnTo>
                  <a:lnTo>
                    <a:pt x="2265" y="178"/>
                  </a:lnTo>
                  <a:lnTo>
                    <a:pt x="2279" y="160"/>
                  </a:lnTo>
                  <a:lnTo>
                    <a:pt x="2294" y="142"/>
                  </a:lnTo>
                  <a:lnTo>
                    <a:pt x="2312" y="127"/>
                  </a:lnTo>
                  <a:lnTo>
                    <a:pt x="2329" y="115"/>
                  </a:lnTo>
                  <a:lnTo>
                    <a:pt x="2348" y="104"/>
                  </a:lnTo>
                  <a:lnTo>
                    <a:pt x="2369" y="96"/>
                  </a:lnTo>
                  <a:lnTo>
                    <a:pt x="2391" y="90"/>
                  </a:lnTo>
                  <a:lnTo>
                    <a:pt x="2414" y="87"/>
                  </a:lnTo>
                  <a:lnTo>
                    <a:pt x="2439" y="86"/>
                  </a:lnTo>
                  <a:lnTo>
                    <a:pt x="2462" y="87"/>
                  </a:lnTo>
                  <a:lnTo>
                    <a:pt x="2486" y="90"/>
                  </a:lnTo>
                  <a:lnTo>
                    <a:pt x="2507" y="96"/>
                  </a:lnTo>
                  <a:lnTo>
                    <a:pt x="2528" y="104"/>
                  </a:lnTo>
                  <a:lnTo>
                    <a:pt x="2547" y="115"/>
                  </a:lnTo>
                  <a:lnTo>
                    <a:pt x="2566" y="127"/>
                  </a:lnTo>
                  <a:lnTo>
                    <a:pt x="2582" y="142"/>
                  </a:lnTo>
                  <a:lnTo>
                    <a:pt x="2599" y="160"/>
                  </a:lnTo>
                  <a:lnTo>
                    <a:pt x="2612" y="178"/>
                  </a:lnTo>
                  <a:lnTo>
                    <a:pt x="2623" y="199"/>
                  </a:lnTo>
                  <a:lnTo>
                    <a:pt x="2632" y="219"/>
                  </a:lnTo>
                  <a:lnTo>
                    <a:pt x="2641" y="242"/>
                  </a:lnTo>
                  <a:lnTo>
                    <a:pt x="2647" y="265"/>
                  </a:lnTo>
                  <a:lnTo>
                    <a:pt x="2651" y="290"/>
                  </a:lnTo>
                  <a:lnTo>
                    <a:pt x="2654" y="315"/>
                  </a:lnTo>
                  <a:lnTo>
                    <a:pt x="2655" y="342"/>
                  </a:lnTo>
                  <a:close/>
                  <a:moveTo>
                    <a:pt x="3411" y="671"/>
                  </a:moveTo>
                  <a:lnTo>
                    <a:pt x="3411" y="14"/>
                  </a:lnTo>
                  <a:lnTo>
                    <a:pt x="3315" y="14"/>
                  </a:lnTo>
                  <a:lnTo>
                    <a:pt x="3315" y="540"/>
                  </a:lnTo>
                  <a:lnTo>
                    <a:pt x="3311" y="540"/>
                  </a:lnTo>
                  <a:lnTo>
                    <a:pt x="3025" y="14"/>
                  </a:lnTo>
                  <a:lnTo>
                    <a:pt x="2901" y="14"/>
                  </a:lnTo>
                  <a:lnTo>
                    <a:pt x="2901" y="671"/>
                  </a:lnTo>
                  <a:lnTo>
                    <a:pt x="2997" y="671"/>
                  </a:lnTo>
                  <a:lnTo>
                    <a:pt x="2997" y="144"/>
                  </a:lnTo>
                  <a:lnTo>
                    <a:pt x="2999" y="144"/>
                  </a:lnTo>
                  <a:lnTo>
                    <a:pt x="3287" y="671"/>
                  </a:lnTo>
                  <a:lnTo>
                    <a:pt x="3411" y="671"/>
                  </a:lnTo>
                  <a:close/>
                  <a:moveTo>
                    <a:pt x="4180" y="671"/>
                  </a:moveTo>
                  <a:lnTo>
                    <a:pt x="3893" y="14"/>
                  </a:lnTo>
                  <a:lnTo>
                    <a:pt x="3801" y="14"/>
                  </a:lnTo>
                  <a:lnTo>
                    <a:pt x="3516" y="671"/>
                  </a:lnTo>
                  <a:lnTo>
                    <a:pt x="3618" y="671"/>
                  </a:lnTo>
                  <a:lnTo>
                    <a:pt x="3686" y="503"/>
                  </a:lnTo>
                  <a:lnTo>
                    <a:pt x="4008" y="503"/>
                  </a:lnTo>
                  <a:lnTo>
                    <a:pt x="4077" y="671"/>
                  </a:lnTo>
                  <a:lnTo>
                    <a:pt x="4180" y="671"/>
                  </a:lnTo>
                  <a:close/>
                  <a:moveTo>
                    <a:pt x="3978" y="427"/>
                  </a:moveTo>
                  <a:lnTo>
                    <a:pt x="3717" y="427"/>
                  </a:lnTo>
                  <a:lnTo>
                    <a:pt x="3848" y="104"/>
                  </a:lnTo>
                  <a:lnTo>
                    <a:pt x="3978" y="427"/>
                  </a:lnTo>
                  <a:close/>
                  <a:moveTo>
                    <a:pt x="4650" y="671"/>
                  </a:moveTo>
                  <a:lnTo>
                    <a:pt x="4650" y="587"/>
                  </a:lnTo>
                  <a:lnTo>
                    <a:pt x="4380" y="587"/>
                  </a:lnTo>
                  <a:lnTo>
                    <a:pt x="4380" y="14"/>
                  </a:lnTo>
                  <a:lnTo>
                    <a:pt x="4285" y="14"/>
                  </a:lnTo>
                  <a:lnTo>
                    <a:pt x="4285" y="671"/>
                  </a:lnTo>
                  <a:lnTo>
                    <a:pt x="4650" y="671"/>
                  </a:lnTo>
                  <a:close/>
                  <a:moveTo>
                    <a:pt x="5160" y="671"/>
                  </a:moveTo>
                  <a:lnTo>
                    <a:pt x="5160" y="14"/>
                  </a:lnTo>
                  <a:lnTo>
                    <a:pt x="5065" y="14"/>
                  </a:lnTo>
                  <a:lnTo>
                    <a:pt x="5065" y="671"/>
                  </a:lnTo>
                  <a:lnTo>
                    <a:pt x="5160" y="671"/>
                  </a:lnTo>
                  <a:close/>
                  <a:moveTo>
                    <a:pt x="5875" y="671"/>
                  </a:moveTo>
                  <a:lnTo>
                    <a:pt x="5875" y="14"/>
                  </a:lnTo>
                  <a:lnTo>
                    <a:pt x="5779" y="14"/>
                  </a:lnTo>
                  <a:lnTo>
                    <a:pt x="5779" y="540"/>
                  </a:lnTo>
                  <a:lnTo>
                    <a:pt x="5775" y="540"/>
                  </a:lnTo>
                  <a:lnTo>
                    <a:pt x="5489" y="14"/>
                  </a:lnTo>
                  <a:lnTo>
                    <a:pt x="5364" y="14"/>
                  </a:lnTo>
                  <a:lnTo>
                    <a:pt x="5364" y="671"/>
                  </a:lnTo>
                  <a:lnTo>
                    <a:pt x="5460" y="671"/>
                  </a:lnTo>
                  <a:lnTo>
                    <a:pt x="5460" y="144"/>
                  </a:lnTo>
                  <a:lnTo>
                    <a:pt x="5463" y="144"/>
                  </a:lnTo>
                  <a:lnTo>
                    <a:pt x="5750" y="671"/>
                  </a:lnTo>
                  <a:lnTo>
                    <a:pt x="5875" y="671"/>
                  </a:lnTo>
                  <a:close/>
                  <a:moveTo>
                    <a:pt x="6423" y="494"/>
                  </a:moveTo>
                  <a:lnTo>
                    <a:pt x="6420" y="470"/>
                  </a:lnTo>
                  <a:lnTo>
                    <a:pt x="6417" y="448"/>
                  </a:lnTo>
                  <a:lnTo>
                    <a:pt x="6414" y="438"/>
                  </a:lnTo>
                  <a:lnTo>
                    <a:pt x="6411" y="428"/>
                  </a:lnTo>
                  <a:lnTo>
                    <a:pt x="6404" y="408"/>
                  </a:lnTo>
                  <a:lnTo>
                    <a:pt x="6393" y="389"/>
                  </a:lnTo>
                  <a:lnTo>
                    <a:pt x="6380" y="371"/>
                  </a:lnTo>
                  <a:lnTo>
                    <a:pt x="6365" y="353"/>
                  </a:lnTo>
                  <a:lnTo>
                    <a:pt x="6349" y="338"/>
                  </a:lnTo>
                  <a:lnTo>
                    <a:pt x="6302" y="308"/>
                  </a:lnTo>
                  <a:lnTo>
                    <a:pt x="6211" y="257"/>
                  </a:lnTo>
                  <a:lnTo>
                    <a:pt x="6194" y="247"/>
                  </a:lnTo>
                  <a:lnTo>
                    <a:pt x="6179" y="236"/>
                  </a:lnTo>
                  <a:lnTo>
                    <a:pt x="6165" y="227"/>
                  </a:lnTo>
                  <a:lnTo>
                    <a:pt x="6155" y="217"/>
                  </a:lnTo>
                  <a:lnTo>
                    <a:pt x="6147" y="207"/>
                  </a:lnTo>
                  <a:lnTo>
                    <a:pt x="6142" y="198"/>
                  </a:lnTo>
                  <a:lnTo>
                    <a:pt x="6138" y="187"/>
                  </a:lnTo>
                  <a:lnTo>
                    <a:pt x="6137" y="178"/>
                  </a:lnTo>
                  <a:lnTo>
                    <a:pt x="6139" y="160"/>
                  </a:lnTo>
                  <a:lnTo>
                    <a:pt x="6142" y="151"/>
                  </a:lnTo>
                  <a:lnTo>
                    <a:pt x="6145" y="143"/>
                  </a:lnTo>
                  <a:lnTo>
                    <a:pt x="6155" y="128"/>
                  </a:lnTo>
                  <a:lnTo>
                    <a:pt x="6168" y="113"/>
                  </a:lnTo>
                  <a:lnTo>
                    <a:pt x="6186" y="100"/>
                  </a:lnTo>
                  <a:lnTo>
                    <a:pt x="6195" y="95"/>
                  </a:lnTo>
                  <a:lnTo>
                    <a:pt x="6205" y="91"/>
                  </a:lnTo>
                  <a:lnTo>
                    <a:pt x="6227" y="85"/>
                  </a:lnTo>
                  <a:lnTo>
                    <a:pt x="6251" y="84"/>
                  </a:lnTo>
                  <a:lnTo>
                    <a:pt x="6272" y="86"/>
                  </a:lnTo>
                  <a:lnTo>
                    <a:pt x="6301" y="91"/>
                  </a:lnTo>
                  <a:lnTo>
                    <a:pt x="6382" y="115"/>
                  </a:lnTo>
                  <a:lnTo>
                    <a:pt x="6398" y="23"/>
                  </a:lnTo>
                  <a:lnTo>
                    <a:pt x="6361" y="13"/>
                  </a:lnTo>
                  <a:lnTo>
                    <a:pt x="6324" y="6"/>
                  </a:lnTo>
                  <a:lnTo>
                    <a:pt x="6287" y="1"/>
                  </a:lnTo>
                  <a:lnTo>
                    <a:pt x="6251" y="0"/>
                  </a:lnTo>
                  <a:lnTo>
                    <a:pt x="6211" y="2"/>
                  </a:lnTo>
                  <a:lnTo>
                    <a:pt x="6192" y="6"/>
                  </a:lnTo>
                  <a:lnTo>
                    <a:pt x="6174" y="10"/>
                  </a:lnTo>
                  <a:lnTo>
                    <a:pt x="6140" y="23"/>
                  </a:lnTo>
                  <a:lnTo>
                    <a:pt x="6123" y="33"/>
                  </a:lnTo>
                  <a:lnTo>
                    <a:pt x="6108" y="43"/>
                  </a:lnTo>
                  <a:lnTo>
                    <a:pt x="6092" y="56"/>
                  </a:lnTo>
                  <a:lnTo>
                    <a:pt x="6077" y="71"/>
                  </a:lnTo>
                  <a:lnTo>
                    <a:pt x="6065" y="85"/>
                  </a:lnTo>
                  <a:lnTo>
                    <a:pt x="6060" y="93"/>
                  </a:lnTo>
                  <a:lnTo>
                    <a:pt x="6056" y="101"/>
                  </a:lnTo>
                  <a:lnTo>
                    <a:pt x="6049" y="119"/>
                  </a:lnTo>
                  <a:lnTo>
                    <a:pt x="6042" y="138"/>
                  </a:lnTo>
                  <a:lnTo>
                    <a:pt x="6039" y="158"/>
                  </a:lnTo>
                  <a:lnTo>
                    <a:pt x="6038" y="178"/>
                  </a:lnTo>
                  <a:lnTo>
                    <a:pt x="6040" y="202"/>
                  </a:lnTo>
                  <a:lnTo>
                    <a:pt x="6046" y="224"/>
                  </a:lnTo>
                  <a:lnTo>
                    <a:pt x="6056" y="246"/>
                  </a:lnTo>
                  <a:lnTo>
                    <a:pt x="6070" y="267"/>
                  </a:lnTo>
                  <a:lnTo>
                    <a:pt x="6087" y="287"/>
                  </a:lnTo>
                  <a:lnTo>
                    <a:pt x="6109" y="306"/>
                  </a:lnTo>
                  <a:lnTo>
                    <a:pt x="6134" y="325"/>
                  </a:lnTo>
                  <a:lnTo>
                    <a:pt x="6163" y="341"/>
                  </a:lnTo>
                  <a:lnTo>
                    <a:pt x="6198" y="360"/>
                  </a:lnTo>
                  <a:lnTo>
                    <a:pt x="6232" y="377"/>
                  </a:lnTo>
                  <a:lnTo>
                    <a:pt x="6252" y="389"/>
                  </a:lnTo>
                  <a:lnTo>
                    <a:pt x="6270" y="400"/>
                  </a:lnTo>
                  <a:lnTo>
                    <a:pt x="6284" y="412"/>
                  </a:lnTo>
                  <a:lnTo>
                    <a:pt x="6295" y="424"/>
                  </a:lnTo>
                  <a:lnTo>
                    <a:pt x="6302" y="431"/>
                  </a:lnTo>
                  <a:lnTo>
                    <a:pt x="6308" y="439"/>
                  </a:lnTo>
                  <a:lnTo>
                    <a:pt x="6317" y="457"/>
                  </a:lnTo>
                  <a:lnTo>
                    <a:pt x="6322" y="474"/>
                  </a:lnTo>
                  <a:lnTo>
                    <a:pt x="6324" y="494"/>
                  </a:lnTo>
                  <a:lnTo>
                    <a:pt x="6321" y="515"/>
                  </a:lnTo>
                  <a:lnTo>
                    <a:pt x="6314" y="535"/>
                  </a:lnTo>
                  <a:lnTo>
                    <a:pt x="6302" y="553"/>
                  </a:lnTo>
                  <a:lnTo>
                    <a:pt x="6293" y="561"/>
                  </a:lnTo>
                  <a:lnTo>
                    <a:pt x="6284" y="568"/>
                  </a:lnTo>
                  <a:lnTo>
                    <a:pt x="6263" y="582"/>
                  </a:lnTo>
                  <a:lnTo>
                    <a:pt x="6251" y="587"/>
                  </a:lnTo>
                  <a:lnTo>
                    <a:pt x="6239" y="591"/>
                  </a:lnTo>
                  <a:lnTo>
                    <a:pt x="6211" y="597"/>
                  </a:lnTo>
                  <a:lnTo>
                    <a:pt x="6182" y="599"/>
                  </a:lnTo>
                  <a:lnTo>
                    <a:pt x="6149" y="597"/>
                  </a:lnTo>
                  <a:lnTo>
                    <a:pt x="6117" y="591"/>
                  </a:lnTo>
                  <a:lnTo>
                    <a:pt x="6087" y="581"/>
                  </a:lnTo>
                  <a:lnTo>
                    <a:pt x="6060" y="566"/>
                  </a:lnTo>
                  <a:lnTo>
                    <a:pt x="6046" y="656"/>
                  </a:lnTo>
                  <a:lnTo>
                    <a:pt x="6088" y="671"/>
                  </a:lnTo>
                  <a:lnTo>
                    <a:pt x="6116" y="678"/>
                  </a:lnTo>
                  <a:lnTo>
                    <a:pt x="6128" y="680"/>
                  </a:lnTo>
                  <a:lnTo>
                    <a:pt x="6144" y="682"/>
                  </a:lnTo>
                  <a:lnTo>
                    <a:pt x="6182" y="683"/>
                  </a:lnTo>
                  <a:lnTo>
                    <a:pt x="6228" y="680"/>
                  </a:lnTo>
                  <a:lnTo>
                    <a:pt x="6249" y="677"/>
                  </a:lnTo>
                  <a:lnTo>
                    <a:pt x="6270" y="673"/>
                  </a:lnTo>
                  <a:lnTo>
                    <a:pt x="6289" y="667"/>
                  </a:lnTo>
                  <a:lnTo>
                    <a:pt x="6308" y="659"/>
                  </a:lnTo>
                  <a:lnTo>
                    <a:pt x="6325" y="651"/>
                  </a:lnTo>
                  <a:lnTo>
                    <a:pt x="6342" y="641"/>
                  </a:lnTo>
                  <a:lnTo>
                    <a:pt x="6361" y="628"/>
                  </a:lnTo>
                  <a:lnTo>
                    <a:pt x="6377" y="612"/>
                  </a:lnTo>
                  <a:lnTo>
                    <a:pt x="6391" y="596"/>
                  </a:lnTo>
                  <a:lnTo>
                    <a:pt x="6402" y="579"/>
                  </a:lnTo>
                  <a:lnTo>
                    <a:pt x="6411" y="559"/>
                  </a:lnTo>
                  <a:lnTo>
                    <a:pt x="6417" y="539"/>
                  </a:lnTo>
                  <a:lnTo>
                    <a:pt x="6420" y="517"/>
                  </a:lnTo>
                  <a:lnTo>
                    <a:pt x="6423" y="494"/>
                  </a:lnTo>
                  <a:close/>
                  <a:moveTo>
                    <a:pt x="7013" y="96"/>
                  </a:moveTo>
                  <a:lnTo>
                    <a:pt x="7013" y="14"/>
                  </a:lnTo>
                  <a:lnTo>
                    <a:pt x="6516" y="14"/>
                  </a:lnTo>
                  <a:lnTo>
                    <a:pt x="6516" y="96"/>
                  </a:lnTo>
                  <a:lnTo>
                    <a:pt x="6716" y="96"/>
                  </a:lnTo>
                  <a:lnTo>
                    <a:pt x="6716" y="671"/>
                  </a:lnTo>
                  <a:lnTo>
                    <a:pt x="6812" y="671"/>
                  </a:lnTo>
                  <a:lnTo>
                    <a:pt x="6812" y="96"/>
                  </a:lnTo>
                  <a:lnTo>
                    <a:pt x="7013" y="96"/>
                  </a:lnTo>
                  <a:close/>
                  <a:moveTo>
                    <a:pt x="7238" y="671"/>
                  </a:moveTo>
                  <a:lnTo>
                    <a:pt x="7238" y="14"/>
                  </a:lnTo>
                  <a:lnTo>
                    <a:pt x="7143" y="14"/>
                  </a:lnTo>
                  <a:lnTo>
                    <a:pt x="7143" y="671"/>
                  </a:lnTo>
                  <a:lnTo>
                    <a:pt x="7238" y="671"/>
                  </a:lnTo>
                  <a:close/>
                  <a:moveTo>
                    <a:pt x="7867" y="96"/>
                  </a:moveTo>
                  <a:lnTo>
                    <a:pt x="7867" y="14"/>
                  </a:lnTo>
                  <a:lnTo>
                    <a:pt x="7370" y="14"/>
                  </a:lnTo>
                  <a:lnTo>
                    <a:pt x="7370" y="96"/>
                  </a:lnTo>
                  <a:lnTo>
                    <a:pt x="7570" y="96"/>
                  </a:lnTo>
                  <a:lnTo>
                    <a:pt x="7570" y="671"/>
                  </a:lnTo>
                  <a:lnTo>
                    <a:pt x="7666" y="671"/>
                  </a:lnTo>
                  <a:lnTo>
                    <a:pt x="7666" y="96"/>
                  </a:lnTo>
                  <a:lnTo>
                    <a:pt x="7867" y="96"/>
                  </a:lnTo>
                  <a:close/>
                  <a:moveTo>
                    <a:pt x="8512" y="398"/>
                  </a:moveTo>
                  <a:lnTo>
                    <a:pt x="8512" y="14"/>
                  </a:lnTo>
                  <a:lnTo>
                    <a:pt x="8415" y="14"/>
                  </a:lnTo>
                  <a:lnTo>
                    <a:pt x="8415" y="414"/>
                  </a:lnTo>
                  <a:lnTo>
                    <a:pt x="8412" y="454"/>
                  </a:lnTo>
                  <a:lnTo>
                    <a:pt x="8405" y="488"/>
                  </a:lnTo>
                  <a:lnTo>
                    <a:pt x="8400" y="504"/>
                  </a:lnTo>
                  <a:lnTo>
                    <a:pt x="8393" y="519"/>
                  </a:lnTo>
                  <a:lnTo>
                    <a:pt x="8386" y="533"/>
                  </a:lnTo>
                  <a:lnTo>
                    <a:pt x="8377" y="546"/>
                  </a:lnTo>
                  <a:lnTo>
                    <a:pt x="8365" y="559"/>
                  </a:lnTo>
                  <a:lnTo>
                    <a:pt x="8353" y="569"/>
                  </a:lnTo>
                  <a:lnTo>
                    <a:pt x="8340" y="579"/>
                  </a:lnTo>
                  <a:lnTo>
                    <a:pt x="8325" y="586"/>
                  </a:lnTo>
                  <a:lnTo>
                    <a:pt x="8294" y="596"/>
                  </a:lnTo>
                  <a:lnTo>
                    <a:pt x="8275" y="598"/>
                  </a:lnTo>
                  <a:lnTo>
                    <a:pt x="8257" y="599"/>
                  </a:lnTo>
                  <a:lnTo>
                    <a:pt x="8220" y="596"/>
                  </a:lnTo>
                  <a:lnTo>
                    <a:pt x="8203" y="592"/>
                  </a:lnTo>
                  <a:lnTo>
                    <a:pt x="8188" y="586"/>
                  </a:lnTo>
                  <a:lnTo>
                    <a:pt x="8174" y="579"/>
                  </a:lnTo>
                  <a:lnTo>
                    <a:pt x="8160" y="569"/>
                  </a:lnTo>
                  <a:lnTo>
                    <a:pt x="8148" y="558"/>
                  </a:lnTo>
                  <a:lnTo>
                    <a:pt x="8137" y="546"/>
                  </a:lnTo>
                  <a:lnTo>
                    <a:pt x="8119" y="519"/>
                  </a:lnTo>
                  <a:lnTo>
                    <a:pt x="8112" y="504"/>
                  </a:lnTo>
                  <a:lnTo>
                    <a:pt x="8107" y="488"/>
                  </a:lnTo>
                  <a:lnTo>
                    <a:pt x="8102" y="471"/>
                  </a:lnTo>
                  <a:lnTo>
                    <a:pt x="8099" y="454"/>
                  </a:lnTo>
                  <a:lnTo>
                    <a:pt x="8098" y="434"/>
                  </a:lnTo>
                  <a:lnTo>
                    <a:pt x="8097" y="414"/>
                  </a:lnTo>
                  <a:lnTo>
                    <a:pt x="8097" y="14"/>
                  </a:lnTo>
                  <a:lnTo>
                    <a:pt x="8001" y="14"/>
                  </a:lnTo>
                  <a:lnTo>
                    <a:pt x="8001" y="398"/>
                  </a:lnTo>
                  <a:lnTo>
                    <a:pt x="8003" y="427"/>
                  </a:lnTo>
                  <a:lnTo>
                    <a:pt x="8005" y="456"/>
                  </a:lnTo>
                  <a:lnTo>
                    <a:pt x="8010" y="482"/>
                  </a:lnTo>
                  <a:lnTo>
                    <a:pt x="8016" y="508"/>
                  </a:lnTo>
                  <a:lnTo>
                    <a:pt x="8023" y="531"/>
                  </a:lnTo>
                  <a:lnTo>
                    <a:pt x="8033" y="554"/>
                  </a:lnTo>
                  <a:lnTo>
                    <a:pt x="8045" y="574"/>
                  </a:lnTo>
                  <a:lnTo>
                    <a:pt x="8057" y="594"/>
                  </a:lnTo>
                  <a:lnTo>
                    <a:pt x="8074" y="615"/>
                  </a:lnTo>
                  <a:lnTo>
                    <a:pt x="8095" y="633"/>
                  </a:lnTo>
                  <a:lnTo>
                    <a:pt x="8116" y="648"/>
                  </a:lnTo>
                  <a:lnTo>
                    <a:pt x="8129" y="655"/>
                  </a:lnTo>
                  <a:lnTo>
                    <a:pt x="8141" y="660"/>
                  </a:lnTo>
                  <a:lnTo>
                    <a:pt x="8166" y="671"/>
                  </a:lnTo>
                  <a:lnTo>
                    <a:pt x="8194" y="678"/>
                  </a:lnTo>
                  <a:lnTo>
                    <a:pt x="8224" y="682"/>
                  </a:lnTo>
                  <a:lnTo>
                    <a:pt x="8257" y="683"/>
                  </a:lnTo>
                  <a:lnTo>
                    <a:pt x="8288" y="682"/>
                  </a:lnTo>
                  <a:lnTo>
                    <a:pt x="8318" y="678"/>
                  </a:lnTo>
                  <a:lnTo>
                    <a:pt x="8346" y="671"/>
                  </a:lnTo>
                  <a:lnTo>
                    <a:pt x="8372" y="660"/>
                  </a:lnTo>
                  <a:lnTo>
                    <a:pt x="8396" y="648"/>
                  </a:lnTo>
                  <a:lnTo>
                    <a:pt x="8407" y="641"/>
                  </a:lnTo>
                  <a:lnTo>
                    <a:pt x="8417" y="633"/>
                  </a:lnTo>
                  <a:lnTo>
                    <a:pt x="8428" y="625"/>
                  </a:lnTo>
                  <a:lnTo>
                    <a:pt x="8438" y="615"/>
                  </a:lnTo>
                  <a:lnTo>
                    <a:pt x="8455" y="594"/>
                  </a:lnTo>
                  <a:lnTo>
                    <a:pt x="8469" y="574"/>
                  </a:lnTo>
                  <a:lnTo>
                    <a:pt x="8480" y="554"/>
                  </a:lnTo>
                  <a:lnTo>
                    <a:pt x="8490" y="531"/>
                  </a:lnTo>
                  <a:lnTo>
                    <a:pt x="8498" y="508"/>
                  </a:lnTo>
                  <a:lnTo>
                    <a:pt x="8505" y="482"/>
                  </a:lnTo>
                  <a:lnTo>
                    <a:pt x="8509" y="456"/>
                  </a:lnTo>
                  <a:lnTo>
                    <a:pt x="8512" y="427"/>
                  </a:lnTo>
                  <a:lnTo>
                    <a:pt x="8512" y="398"/>
                  </a:lnTo>
                  <a:close/>
                  <a:moveTo>
                    <a:pt x="9143" y="96"/>
                  </a:moveTo>
                  <a:lnTo>
                    <a:pt x="9143" y="14"/>
                  </a:lnTo>
                  <a:lnTo>
                    <a:pt x="8646" y="14"/>
                  </a:lnTo>
                  <a:lnTo>
                    <a:pt x="8646" y="96"/>
                  </a:lnTo>
                  <a:lnTo>
                    <a:pt x="8847" y="96"/>
                  </a:lnTo>
                  <a:lnTo>
                    <a:pt x="8847" y="671"/>
                  </a:lnTo>
                  <a:lnTo>
                    <a:pt x="8943" y="671"/>
                  </a:lnTo>
                  <a:lnTo>
                    <a:pt x="8943" y="96"/>
                  </a:lnTo>
                  <a:lnTo>
                    <a:pt x="9143" y="96"/>
                  </a:lnTo>
                  <a:close/>
                  <a:moveTo>
                    <a:pt x="9651" y="96"/>
                  </a:moveTo>
                  <a:lnTo>
                    <a:pt x="9651" y="14"/>
                  </a:lnTo>
                  <a:lnTo>
                    <a:pt x="9281" y="14"/>
                  </a:lnTo>
                  <a:lnTo>
                    <a:pt x="9281" y="671"/>
                  </a:lnTo>
                  <a:lnTo>
                    <a:pt x="9649" y="671"/>
                  </a:lnTo>
                  <a:lnTo>
                    <a:pt x="9649" y="587"/>
                  </a:lnTo>
                  <a:lnTo>
                    <a:pt x="9377" y="587"/>
                  </a:lnTo>
                  <a:lnTo>
                    <a:pt x="9377" y="371"/>
                  </a:lnTo>
                  <a:lnTo>
                    <a:pt x="9627" y="371"/>
                  </a:lnTo>
                  <a:lnTo>
                    <a:pt x="9627" y="287"/>
                  </a:lnTo>
                  <a:lnTo>
                    <a:pt x="9377" y="287"/>
                  </a:lnTo>
                  <a:lnTo>
                    <a:pt x="9377" y="96"/>
                  </a:lnTo>
                  <a:lnTo>
                    <a:pt x="9651" y="9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i-FI"/>
            </a:p>
          </p:txBody>
        </p:sp>
      </p:grpSp>
      <p:pic>
        <p:nvPicPr>
          <p:cNvPr id="1027" name="Picture 5" descr="THL_helmi_BIG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88288" y="5661025"/>
            <a:ext cx="10763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i-FI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54125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</a:defRPr>
      </a:lvl3pPr>
      <a:lvl4pPr marL="1706563" indent="-273050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51063" indent="-265113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082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fontAlgn="base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Kalanjalostuksen_%C3%B6ljyj%C3%A4te_bioenergian_l%C3%A4hteen%C3%A4" TargetMode="External"/><Relationship Id="rId2" Type="http://schemas.openxmlformats.org/officeDocument/2006/relationships/hyperlink" Target="http://fi.opasnet.org/fi/Jatropan_k%C3%A4ytt%C3%B6_bioenergian_l%C3%A4hteen%C3%A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Jatropan_k%C3%A4ytt%C3%B6_bioenergian_l%C3%A4hteen%C3%A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i.opasnet.org/fi/Biopolttoainearvioinnit" TargetMode="External"/><Relationship Id="rId4" Type="http://schemas.openxmlformats.org/officeDocument/2006/relationships/hyperlink" Target="http://fi.opasnet.org/fi/Kalanjalostuksen_%C3%B6ljyj%C3%A4te_bioenergian_l%C3%A4hteen%C3%A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Keskustelu:Jatropan_viljelyn_sosiaaliset_vaikutukset" TargetMode="External"/><Relationship Id="rId2" Type="http://schemas.openxmlformats.org/officeDocument/2006/relationships/hyperlink" Target="http://fi.opasnet.org/fi/Keskustelu:Jatropan_k%C3%A4ytt%C3%B6_bioenergian_l%C3%A4hteen%C3%A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4724400"/>
            <a:ext cx="8207375" cy="1441450"/>
          </a:xfrm>
        </p:spPr>
        <p:txBody>
          <a:bodyPr/>
          <a:lstStyle/>
          <a:p>
            <a:pPr eaLnBrk="1" hangingPunct="1"/>
            <a:r>
              <a:rPr lang="fi-FI" smtClean="0"/>
              <a:t>Avoin arviointi jatropan ja kalateollisuuden jätteen käytöstä biopolttoaineiden tuotannossa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Mitä hyötyä osallistumisesta?</a:t>
            </a:r>
          </a:p>
        </p:txBody>
      </p:sp>
      <p:sp>
        <p:nvSpPr>
          <p:cNvPr id="27650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Arvioinnissa oli koottu jo aikaisemmin laajasti tietoa aiheesta -&gt; osallistuminen tuotti vain vähän uutta tietoa</a:t>
            </a:r>
          </a:p>
          <a:p>
            <a:pPr eaLnBrk="1" hangingPunct="1"/>
            <a:r>
              <a:rPr lang="fi-FI" smtClean="0"/>
              <a:t>Vahvisti käsitystä tiedon asianmukaisuudesta</a:t>
            </a:r>
          </a:p>
          <a:p>
            <a:pPr eaLnBrk="1" hangingPunct="1"/>
            <a:r>
              <a:rPr lang="fi-FI" smtClean="0"/>
              <a:t>Lisäsi mahdollisesti osallistujien tietämystä aiheesta</a:t>
            </a:r>
          </a:p>
          <a:p>
            <a:pPr eaLnBrk="1" hangingPunct="1"/>
            <a:r>
              <a:rPr lang="fi-FI" smtClean="0"/>
              <a:t>Antoi mahdollisuuden sellaisten asioiden esiin tuloon, jotka arvioijilta olisivat voineet jäädä huomaamatta</a:t>
            </a:r>
          </a:p>
          <a:p>
            <a:pPr eaLnBrk="1" hangingPunct="1"/>
            <a:r>
              <a:rPr lang="fi-FI" smtClean="0"/>
              <a:t>Saatiin selville yleisiä mielipiteitä ja asenteita aiheeseen liittyen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Mallintaminen</a:t>
            </a:r>
          </a:p>
        </p:txBody>
      </p:sp>
      <p:sp>
        <p:nvSpPr>
          <p:cNvPr id="28674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>
                <a:hlinkClick r:id="rId2"/>
              </a:rPr>
              <a:t>http://fi.opasnet.org/fi/Jatropan_k%C3%A4ytt%C3%B6_bioenergian_l%C3%A4hteen%C3%A4</a:t>
            </a:r>
            <a:endParaRPr lang="fi-FI" smtClean="0"/>
          </a:p>
          <a:p>
            <a:pPr eaLnBrk="1" hangingPunct="1"/>
            <a:r>
              <a:rPr lang="fi-FI" smtClean="0">
                <a:hlinkClick r:id="rId3"/>
              </a:rPr>
              <a:t>http://fi.opasnet.org/fi/Kalanjalostuksen_%C3%B6ljyj%C3%A4te_bioenergian_l%C3%A4hteen%C3%A4</a:t>
            </a:r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Jatropa-malli Opasnetissä</a:t>
            </a:r>
          </a:p>
        </p:txBody>
      </p:sp>
      <p:pic>
        <p:nvPicPr>
          <p:cNvPr id="29698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rcRect l="8939" r="8939"/>
          <a:stretch>
            <a:fillRect/>
          </a:stretch>
        </p:blipFill>
        <p:spPr>
          <a:xfrm>
            <a:off x="539750" y="1412875"/>
            <a:ext cx="7704138" cy="4117975"/>
          </a:xfrm>
        </p:spPr>
      </p:pic>
      <p:sp>
        <p:nvSpPr>
          <p:cNvPr id="29699" name="Tekstiruutu 2"/>
          <p:cNvSpPr txBox="1">
            <a:spLocks noChangeArrowheads="1"/>
          </p:cNvSpPr>
          <p:nvPr/>
        </p:nvSpPr>
        <p:spPr bwMode="auto">
          <a:xfrm>
            <a:off x="539750" y="5732463"/>
            <a:ext cx="518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Kuva 1. Mallin koodi jatropa-arvioinnin pääsivulla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Jatropa-malli Opasnetissä esimerkkiajo ja sen tulokset</a:t>
            </a:r>
          </a:p>
        </p:txBody>
      </p:sp>
      <p:pic>
        <p:nvPicPr>
          <p:cNvPr id="30722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rcRect t="-8157" b="-8157"/>
          <a:stretch>
            <a:fillRect/>
          </a:stretch>
        </p:blipFill>
        <p:spPr>
          <a:xfrm>
            <a:off x="684213" y="1341438"/>
            <a:ext cx="7497762" cy="4006850"/>
          </a:xfrm>
        </p:spPr>
      </p:pic>
      <p:sp>
        <p:nvSpPr>
          <p:cNvPr id="30723" name="Tekstiruutu 6"/>
          <p:cNvSpPr txBox="1">
            <a:spLocks noChangeArrowheads="1"/>
          </p:cNvSpPr>
          <p:nvPr/>
        </p:nvSpPr>
        <p:spPr bwMode="auto">
          <a:xfrm>
            <a:off x="611188" y="5229225"/>
            <a:ext cx="81375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200"/>
              <a:t>Kuva 2. Jatropan käytön Ilmastovaikutukset. Yksiköt g CO</a:t>
            </a:r>
            <a:r>
              <a:rPr lang="fi-FI" sz="1200" baseline="-25000"/>
              <a:t>2</a:t>
            </a:r>
            <a:r>
              <a:rPr lang="fi-FI" sz="1200"/>
              <a:t>/MJ tai %. Tässä kasvihuonekaasupäästöihin on laskettu mukaan tuotannon, kuljetuksen, maankäytön muutosten ja käytön päästöt. Kasvihuonekaasupäästöjen vähenemä on laskettu verrattuna fossiilisen dieselin käyttöön.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Jatropa-malli Opasnetissä esimerkkiajo ja sen tulokset</a:t>
            </a:r>
          </a:p>
        </p:txBody>
      </p:sp>
      <p:pic>
        <p:nvPicPr>
          <p:cNvPr id="31746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rcRect l="5173" t="-28224" r="1874" b="-5719"/>
          <a:stretch>
            <a:fillRect/>
          </a:stretch>
        </p:blipFill>
        <p:spPr>
          <a:xfrm>
            <a:off x="468313" y="765175"/>
            <a:ext cx="8218487" cy="4968875"/>
          </a:xfrm>
        </p:spPr>
      </p:pic>
      <p:sp>
        <p:nvSpPr>
          <p:cNvPr id="31747" name="Tekstiruutu 3"/>
          <p:cNvSpPr txBox="1">
            <a:spLocks noChangeArrowheads="1"/>
          </p:cNvSpPr>
          <p:nvPr/>
        </p:nvSpPr>
        <p:spPr bwMode="auto">
          <a:xfrm>
            <a:off x="539750" y="5661025"/>
            <a:ext cx="656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Kuva 3. Jatropan käytön sosiaaliset ja ekosysteemivaikutukset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Jatropa-malli Opasnetissä esimerkkiajo ja sen tulokset</a:t>
            </a:r>
          </a:p>
        </p:txBody>
      </p:sp>
      <p:pic>
        <p:nvPicPr>
          <p:cNvPr id="32770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rcRect l="1208" t="-7132" r="9132" b="-12544"/>
          <a:stretch>
            <a:fillRect/>
          </a:stretch>
        </p:blipFill>
        <p:spPr/>
      </p:pic>
      <p:sp>
        <p:nvSpPr>
          <p:cNvPr id="32771" name="Tekstiruutu 4"/>
          <p:cNvSpPr txBox="1">
            <a:spLocks noChangeArrowheads="1"/>
          </p:cNvSpPr>
          <p:nvPr/>
        </p:nvSpPr>
        <p:spPr bwMode="auto">
          <a:xfrm>
            <a:off x="611188" y="5661025"/>
            <a:ext cx="6407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Kuva 4. Esimerkkitaulukko joistakin riveistä mallilaskennassa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tsikko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1008062"/>
          </a:xfrm>
        </p:spPr>
        <p:txBody>
          <a:bodyPr/>
          <a:lstStyle/>
          <a:p>
            <a:r>
              <a:rPr lang="fi-FI" smtClean="0"/>
              <a:t>Jatropa-malli Opasnetissä esimerkkiajo ja sen tulokset</a:t>
            </a:r>
          </a:p>
        </p:txBody>
      </p:sp>
      <p:pic>
        <p:nvPicPr>
          <p:cNvPr id="3379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rcRect l="-22150" r="-22150"/>
          <a:stretch>
            <a:fillRect/>
          </a:stretch>
        </p:blipFill>
        <p:spPr>
          <a:xfrm>
            <a:off x="88900" y="1196975"/>
            <a:ext cx="8621713" cy="4608513"/>
          </a:xfrm>
        </p:spPr>
      </p:pic>
      <p:sp>
        <p:nvSpPr>
          <p:cNvPr id="33795" name="Tekstiruutu 2"/>
          <p:cNvSpPr txBox="1">
            <a:spLocks noChangeArrowheads="1"/>
          </p:cNvSpPr>
          <p:nvPr/>
        </p:nvSpPr>
        <p:spPr bwMode="auto">
          <a:xfrm>
            <a:off x="395288" y="5805488"/>
            <a:ext cx="8367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Kuva 5. Todennäköisyysjakauma vasteelle viljelyala, jaotteluna muuttuja Kastelu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95513" y="3284538"/>
            <a:ext cx="23749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400"/>
              <a:t>Kastelemalla saadaan haluttu saanto kohtuullisella viljelyalalla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411413" y="4868863"/>
            <a:ext cx="2089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400"/>
              <a:t>Mutta ilman kastelua alaa tarvitaan enemmän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43438" y="4941888"/>
            <a:ext cx="2016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sz="1400"/>
              <a:t>…jopa mahdottomasti.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Kalajäte-malli Opasnetissä</a:t>
            </a:r>
          </a:p>
        </p:txBody>
      </p:sp>
      <p:pic>
        <p:nvPicPr>
          <p:cNvPr id="34818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rcRect t="-24203" b="-24203"/>
          <a:stretch>
            <a:fillRect/>
          </a:stretch>
        </p:blipFill>
        <p:spPr>
          <a:xfrm>
            <a:off x="323850" y="1125538"/>
            <a:ext cx="8351838" cy="4464050"/>
          </a:xfrm>
        </p:spPr>
      </p:pic>
      <p:sp>
        <p:nvSpPr>
          <p:cNvPr id="34819" name="Tekstiruutu 3"/>
          <p:cNvSpPr txBox="1">
            <a:spLocks noChangeArrowheads="1"/>
          </p:cNvSpPr>
          <p:nvPr/>
        </p:nvSpPr>
        <p:spPr bwMode="auto">
          <a:xfrm>
            <a:off x="611188" y="5445125"/>
            <a:ext cx="530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Kuva 6. Mallin koodi Kalajäte-arvioinnin pääsivulla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Kalajäte-malli Opasnetissä esimerkkiajo ja sen tulokset</a:t>
            </a:r>
          </a:p>
        </p:txBody>
      </p:sp>
      <p:pic>
        <p:nvPicPr>
          <p:cNvPr id="35842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rcRect t="2521" b="4718"/>
          <a:stretch>
            <a:fillRect/>
          </a:stretch>
        </p:blipFill>
        <p:spPr>
          <a:xfrm>
            <a:off x="468313" y="1268413"/>
            <a:ext cx="8081962" cy="4221162"/>
          </a:xfrm>
        </p:spPr>
      </p:pic>
      <p:sp>
        <p:nvSpPr>
          <p:cNvPr id="35843" name="Tekstiruutu 2"/>
          <p:cNvSpPr txBox="1">
            <a:spLocks noChangeArrowheads="1"/>
          </p:cNvSpPr>
          <p:nvPr/>
        </p:nvSpPr>
        <p:spPr bwMode="auto">
          <a:xfrm>
            <a:off x="323850" y="5516563"/>
            <a:ext cx="8135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Kuva 7. Lisähinta, joka voi maksaa yhtä kalakiloa kohti bioöljystä: 0.037 €/kg (kalajätekiloa kohti 0.122 €/kg).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Kalajäte-malli Opasnetissä esimerkkiajo ja sen tulokset</a:t>
            </a:r>
          </a:p>
        </p:txBody>
      </p:sp>
      <p:pic>
        <p:nvPicPr>
          <p:cNvPr id="36866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rcRect l="-6595" r="-6595" b="1830"/>
          <a:stretch>
            <a:fillRect/>
          </a:stretch>
        </p:blipFill>
        <p:spPr>
          <a:xfrm>
            <a:off x="395288" y="1196975"/>
            <a:ext cx="7943850" cy="4167188"/>
          </a:xfrm>
        </p:spPr>
      </p:pic>
      <p:sp>
        <p:nvSpPr>
          <p:cNvPr id="36867" name="Tekstiruutu 7"/>
          <p:cNvSpPr txBox="1">
            <a:spLocks noChangeArrowheads="1"/>
          </p:cNvSpPr>
          <p:nvPr/>
        </p:nvSpPr>
        <p:spPr bwMode="auto">
          <a:xfrm>
            <a:off x="395288" y="5445125"/>
            <a:ext cx="763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/>
              <a:t>Kuva 8. Teoreettisesti saatavissa olevien lastien määrä, kalajätteen käytön ilmastovaikutukset ja sosiaaliset vaikutukset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Sisällysluettelo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18487" cy="4392612"/>
          </a:xfrm>
        </p:spPr>
        <p:txBody>
          <a:bodyPr/>
          <a:lstStyle/>
          <a:p>
            <a:pPr marL="514350" indent="-514350" eaLnBrk="1" hangingPunct="1">
              <a:lnSpc>
                <a:spcPct val="75000"/>
              </a:lnSpc>
              <a:buFontTx/>
              <a:buAutoNum type="arabicPeriod"/>
            </a:pPr>
            <a:r>
              <a:rPr lang="fi-FI" sz="2800" smtClean="0"/>
              <a:t>Arvioinnin tavoitteet</a:t>
            </a:r>
          </a:p>
          <a:p>
            <a:pPr marL="514350" indent="-514350" eaLnBrk="1" hangingPunct="1">
              <a:lnSpc>
                <a:spcPct val="75000"/>
              </a:lnSpc>
              <a:buFontTx/>
              <a:buAutoNum type="arabicPeriod"/>
            </a:pPr>
            <a:r>
              <a:rPr lang="fi-FI" sz="2800" smtClean="0"/>
              <a:t>Arvioinnin kulku</a:t>
            </a:r>
          </a:p>
          <a:p>
            <a:pPr marL="1050925" lvl="1" indent="-514350" eaLnBrk="1" hangingPunct="1">
              <a:lnSpc>
                <a:spcPct val="75000"/>
              </a:lnSpc>
            </a:pPr>
            <a:r>
              <a:rPr lang="fi-FI" sz="2800" smtClean="0"/>
              <a:t>Arvioinnin sivujen luonti</a:t>
            </a:r>
          </a:p>
          <a:p>
            <a:pPr marL="1050925" lvl="1" indent="-514350" eaLnBrk="1" hangingPunct="1">
              <a:lnSpc>
                <a:spcPct val="75000"/>
              </a:lnSpc>
            </a:pPr>
            <a:r>
              <a:rPr lang="fi-FI" sz="2800" smtClean="0"/>
              <a:t>Sidosryhmäkontaktit</a:t>
            </a:r>
          </a:p>
          <a:p>
            <a:pPr marL="1050925" lvl="1" indent="-514350" eaLnBrk="1" hangingPunct="1">
              <a:lnSpc>
                <a:spcPct val="75000"/>
              </a:lnSpc>
            </a:pPr>
            <a:r>
              <a:rPr lang="fi-FI" sz="2800" smtClean="0"/>
              <a:t>Kvantitatiivisen mallin luonti</a:t>
            </a:r>
          </a:p>
          <a:p>
            <a:pPr marL="514350" indent="-514350" eaLnBrk="1" hangingPunct="1">
              <a:lnSpc>
                <a:spcPct val="75000"/>
              </a:lnSpc>
              <a:buFontTx/>
              <a:buAutoNum type="arabicPeriod"/>
            </a:pPr>
            <a:r>
              <a:rPr lang="fi-FI" sz="2800" smtClean="0"/>
              <a:t>Tulokset</a:t>
            </a:r>
          </a:p>
          <a:p>
            <a:pPr marL="514350" indent="-514350" eaLnBrk="1" hangingPunct="1">
              <a:lnSpc>
                <a:spcPct val="75000"/>
              </a:lnSpc>
              <a:buFontTx/>
              <a:buAutoNum type="arabicPeriod"/>
            </a:pPr>
            <a:r>
              <a:rPr lang="fi-FI" sz="2800" smtClean="0"/>
              <a:t>Haasteita</a:t>
            </a:r>
          </a:p>
          <a:p>
            <a:pPr marL="514350" indent="-514350" eaLnBrk="1" hangingPunct="1">
              <a:lnSpc>
                <a:spcPct val="75000"/>
              </a:lnSpc>
              <a:buFontTx/>
              <a:buAutoNum type="arabicPeriod"/>
            </a:pPr>
            <a:r>
              <a:rPr lang="fi-FI" sz="2800" smtClean="0"/>
              <a:t>Keskustelua</a:t>
            </a:r>
          </a:p>
          <a:p>
            <a:pPr marL="514350" indent="-514350" eaLnBrk="1" hangingPunct="1">
              <a:lnSpc>
                <a:spcPct val="75000"/>
              </a:lnSpc>
            </a:pPr>
            <a:endParaRPr lang="fi-FI" sz="2200" smtClean="0"/>
          </a:p>
          <a:p>
            <a:pPr marL="514350" indent="-514350" eaLnBrk="1" hangingPunct="1">
              <a:lnSpc>
                <a:spcPct val="75000"/>
              </a:lnSpc>
            </a:pPr>
            <a:endParaRPr lang="fi-FI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Kalajäte-malli Opasnetissä esimerkkiajo ja sen tulokset</a:t>
            </a:r>
          </a:p>
        </p:txBody>
      </p:sp>
      <p:pic>
        <p:nvPicPr>
          <p:cNvPr id="37890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rcRect t="2248" b="2248"/>
          <a:stretch>
            <a:fillRect/>
          </a:stretch>
        </p:blipFill>
        <p:spPr>
          <a:xfrm>
            <a:off x="457200" y="1412875"/>
            <a:ext cx="8002588" cy="4276725"/>
          </a:xfrm>
        </p:spPr>
      </p:pic>
      <p:sp>
        <p:nvSpPr>
          <p:cNvPr id="37891" name="Tekstiruutu 4"/>
          <p:cNvSpPr txBox="1">
            <a:spLocks noChangeArrowheads="1"/>
          </p:cNvSpPr>
          <p:nvPr/>
        </p:nvSpPr>
        <p:spPr bwMode="auto">
          <a:xfrm>
            <a:off x="628650" y="5732463"/>
            <a:ext cx="5457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/>
              <a:t>Kuva 9. Kalajätteen käytön ekosysteemivaikutukset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III Arvioinnin tulokset - jatropa</a:t>
            </a:r>
          </a:p>
        </p:txBody>
      </p:sp>
      <p:sp>
        <p:nvSpPr>
          <p:cNvPr id="38914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fi-FI" sz="2800" smtClean="0"/>
              <a:t>Öljyntuotanto laskee jatropan kasvaessa kuivilla ja ravinneköyhillä mailla</a:t>
            </a:r>
          </a:p>
          <a:p>
            <a:pPr eaLnBrk="1" hangingPunct="1">
              <a:spcAft>
                <a:spcPts val="1200"/>
              </a:spcAft>
            </a:pPr>
            <a:r>
              <a:rPr lang="fi-FI" sz="2800" smtClean="0"/>
              <a:t>Ravinteikkaalla kastellulla maalla kilpailu muun maan käytön kanssa - &gt; suorat ja epäsuorat vaikutukset</a:t>
            </a:r>
          </a:p>
          <a:p>
            <a:pPr eaLnBrk="1" hangingPunct="1">
              <a:spcBef>
                <a:spcPts val="600"/>
              </a:spcBef>
            </a:pPr>
            <a:r>
              <a:rPr lang="fi-FI" sz="2800" smtClean="0"/>
              <a:t>Hajautetusti ja pienimuotoisesti kasvatettu jatropa ei kiinnostavaa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fi-FI" sz="2800" smtClean="0"/>
              <a:t>	Neste Oilin tarpeisiin?</a:t>
            </a:r>
          </a:p>
        </p:txBody>
      </p:sp>
      <p:pic>
        <p:nvPicPr>
          <p:cNvPr id="105474" name="Picture 2" descr="Jatropha curcas -kasvi on lupaava biodieselin raaka-aine. Kuva: Markku Nur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479723"/>
            <a:ext cx="2869087" cy="19016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4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8916" name="Tekstikehys 4"/>
          <p:cNvSpPr txBox="1">
            <a:spLocks noChangeArrowheads="1"/>
          </p:cNvSpPr>
          <p:nvPr/>
        </p:nvSpPr>
        <p:spPr bwMode="auto">
          <a:xfrm>
            <a:off x="6011863" y="6581775"/>
            <a:ext cx="4176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200"/>
              <a:t>Kuva: Markku Nurmi, Global.finland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543925" cy="796925"/>
          </a:xfrm>
        </p:spPr>
        <p:txBody>
          <a:bodyPr/>
          <a:lstStyle/>
          <a:p>
            <a:pPr eaLnBrk="1" hangingPunct="1"/>
            <a:r>
              <a:rPr lang="fi-FI" sz="2800" smtClean="0"/>
              <a:t>Kasvihuonekaasupäästöt fossiiliseen dieseliin verrattuna (ei huomioitu maankäytön muutoksia)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5734050"/>
            <a:ext cx="8191500" cy="62388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fi-FI" sz="3400" dirty="0" smtClean="0"/>
              <a:t>Lähde: Paz and </a:t>
            </a:r>
            <a:r>
              <a:rPr lang="fi-FI" sz="3400" dirty="0" err="1" smtClean="0"/>
              <a:t>Vissers</a:t>
            </a:r>
            <a:r>
              <a:rPr lang="fi-FI" sz="3400" dirty="0" smtClean="0"/>
              <a:t>, 2011. </a:t>
            </a:r>
            <a:r>
              <a:rPr lang="fi-FI" sz="3400" dirty="0" err="1" smtClean="0"/>
              <a:t>Greenhouse</a:t>
            </a:r>
            <a:r>
              <a:rPr lang="fi-FI" sz="3400" dirty="0" smtClean="0"/>
              <a:t> </a:t>
            </a:r>
            <a:r>
              <a:rPr lang="fi-FI" sz="3400" dirty="0" err="1" smtClean="0"/>
              <a:t>gas</a:t>
            </a:r>
            <a:r>
              <a:rPr lang="fi-FI" sz="3400" dirty="0" smtClean="0"/>
              <a:t> </a:t>
            </a:r>
            <a:r>
              <a:rPr lang="fi-FI" sz="3400" dirty="0" err="1" smtClean="0"/>
              <a:t>calculations</a:t>
            </a:r>
            <a:r>
              <a:rPr lang="fi-FI" sz="3400" dirty="0" smtClean="0"/>
              <a:t> </a:t>
            </a:r>
            <a:r>
              <a:rPr lang="fi-FI" sz="3400" dirty="0" err="1" smtClean="0"/>
              <a:t>Jatropha</a:t>
            </a:r>
            <a:r>
              <a:rPr lang="fi-FI" sz="3400" dirty="0" smtClean="0"/>
              <a:t> </a:t>
            </a:r>
            <a:r>
              <a:rPr lang="fi-FI" sz="3400" dirty="0" err="1" smtClean="0"/>
              <a:t>value</a:t>
            </a:r>
            <a:r>
              <a:rPr lang="fi-FI" sz="3400" dirty="0" smtClean="0"/>
              <a:t> </a:t>
            </a:r>
            <a:r>
              <a:rPr lang="fi-FI" sz="3400" dirty="0" err="1" smtClean="0"/>
              <a:t>chain</a:t>
            </a:r>
            <a:r>
              <a:rPr lang="fi-FI" sz="3400" dirty="0" smtClean="0"/>
              <a:t> Sun </a:t>
            </a:r>
            <a:r>
              <a:rPr lang="fi-FI" sz="3400" dirty="0" err="1" smtClean="0"/>
              <a:t>Biofuels</a:t>
            </a:r>
            <a:r>
              <a:rPr lang="fi-FI" sz="3400" dirty="0" smtClean="0"/>
              <a:t> </a:t>
            </a:r>
            <a:r>
              <a:rPr lang="fi-FI" sz="3400" dirty="0" err="1" smtClean="0"/>
              <a:t>Mozambique</a:t>
            </a:r>
            <a:r>
              <a:rPr lang="fi-FI" sz="3400" dirty="0" smtClean="0"/>
              <a:t> SA. (</a:t>
            </a:r>
            <a:r>
              <a:rPr lang="fi-FI" sz="3400" dirty="0" err="1" smtClean="0"/>
              <a:t>Partners</a:t>
            </a:r>
            <a:r>
              <a:rPr lang="fi-FI" sz="3400" dirty="0" smtClean="0"/>
              <a:t> for </a:t>
            </a:r>
            <a:r>
              <a:rPr lang="fi-FI" sz="3400" dirty="0" err="1" smtClean="0"/>
              <a:t>Innovation</a:t>
            </a:r>
            <a:r>
              <a:rPr lang="fi-FI" sz="3400" dirty="0" smtClean="0"/>
              <a:t> BV) </a:t>
            </a:r>
          </a:p>
          <a:p>
            <a:pPr eaLnBrk="1" hangingPunct="1">
              <a:buFontTx/>
              <a:buNone/>
              <a:defRPr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pPr eaLnBrk="1" hangingPunct="1">
              <a:defRPr/>
            </a:pPr>
            <a:endParaRPr lang="fi-FI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68413"/>
            <a:ext cx="545941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800" smtClean="0"/>
              <a:t>Kasvihuonekaasupäästöt </a:t>
            </a:r>
            <a:br>
              <a:rPr lang="fi-FI" sz="2800" smtClean="0"/>
            </a:br>
            <a:r>
              <a:rPr lang="fi-FI" sz="2800" smtClean="0"/>
              <a:t>(maankäytön muutokset huomioitu)</a:t>
            </a:r>
          </a:p>
        </p:txBody>
      </p:sp>
      <p:sp>
        <p:nvSpPr>
          <p:cNvPr id="40962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5429250"/>
            <a:ext cx="8229600" cy="696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i-FI" sz="1100" smtClean="0"/>
              <a:t>Lähde: Paz and Vissers, 2011. Greenhouse gas calculations Jatropha value chain Sun Biofuels Mozambique SA. (Partners for Innovation BV) </a:t>
            </a:r>
          </a:p>
          <a:p>
            <a:pPr eaLnBrk="1" hangingPunct="1"/>
            <a:endParaRPr lang="fi-FI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857375"/>
            <a:ext cx="8953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Arvioinnin tulokset – </a:t>
            </a:r>
            <a:br>
              <a:rPr lang="fi-FI" sz="3600" smtClean="0"/>
            </a:br>
            <a:r>
              <a:rPr lang="fi-FI" sz="3600" smtClean="0"/>
              <a:t>kalateollisuuden jätteet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612775" y="1268413"/>
            <a:ext cx="8153400" cy="4968875"/>
          </a:xfrm>
        </p:spPr>
        <p:txBody>
          <a:bodyPr>
            <a:normAutofit fontScale="92500"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fi-FI" dirty="0"/>
              <a:t>Kalanviljelyn tuottaman öljyjätteen käyttö näyttää lupaavalta energianlähteeltä </a:t>
            </a:r>
            <a:endParaRPr lang="fi-FI" dirty="0" smtClean="0"/>
          </a:p>
          <a:p>
            <a:pPr lvl="1" eaLnBrk="1" hangingPunct="1">
              <a:spcAft>
                <a:spcPts val="600"/>
              </a:spcAft>
              <a:defRPr/>
            </a:pPr>
            <a:r>
              <a:rPr lang="fi-FI" dirty="0" smtClean="0"/>
              <a:t>Vaihtoehtoiset käyttömuodot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fi-FI" dirty="0" smtClean="0"/>
              <a:t>Kuljetusmatkat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fi-FI" dirty="0" smtClean="0"/>
              <a:t>Jätettä synnyttävä prosessi ja sen ympäristö- ja sosiaaliset vaikutukset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fi-FI" dirty="0" smtClean="0"/>
              <a:t>Jätettä syntyy joka tapauksessa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fi-FI" dirty="0" smtClean="0"/>
              <a:t>Jätteen </a:t>
            </a:r>
            <a:r>
              <a:rPr lang="fi-FI" dirty="0"/>
              <a:t>hyödyntäminen </a:t>
            </a:r>
            <a:r>
              <a:rPr lang="fi-FI" dirty="0" smtClean="0"/>
              <a:t>saattaa </a:t>
            </a:r>
            <a:r>
              <a:rPr lang="fi-FI" dirty="0"/>
              <a:t>tehdä kalankasvatuksesta </a:t>
            </a:r>
            <a:r>
              <a:rPr lang="fi-FI" dirty="0" smtClean="0"/>
              <a:t>kannattavampaa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fi-FI" dirty="0" smtClean="0"/>
              <a:t>Kalankasvatuksen </a:t>
            </a:r>
            <a:r>
              <a:rPr lang="fi-FI" dirty="0"/>
              <a:t>ympäristövaikutukset riippuvat suuresti siitä, minkälaista ravintoa kaloille syötetään, ja miten kalankasvatuslaitoksen jätevesipäästöt ovat </a:t>
            </a:r>
            <a:r>
              <a:rPr lang="fi-FI" dirty="0" smtClean="0"/>
              <a:t>puhdistettu </a:t>
            </a:r>
            <a:r>
              <a:rPr lang="fi-FI" sz="1300" dirty="0" smtClean="0"/>
              <a:t>(</a:t>
            </a:r>
            <a:r>
              <a:rPr lang="fi-FI" sz="1300" dirty="0" err="1" smtClean="0"/>
              <a:t>Roel</a:t>
            </a:r>
            <a:r>
              <a:rPr lang="fi-FI" sz="1300" dirty="0" smtClean="0"/>
              <a:t> H. </a:t>
            </a:r>
            <a:r>
              <a:rPr lang="fi-FI" sz="1300" dirty="0" err="1" smtClean="0"/>
              <a:t>Bosma</a:t>
            </a:r>
            <a:r>
              <a:rPr lang="fi-FI" sz="1300" dirty="0" smtClean="0"/>
              <a:t>, </a:t>
            </a:r>
            <a:r>
              <a:rPr lang="fi-FI" sz="1300" dirty="0" err="1" smtClean="0"/>
              <a:t>Chau</a:t>
            </a:r>
            <a:r>
              <a:rPr lang="fi-FI" sz="1300" dirty="0" smtClean="0"/>
              <a:t> TT </a:t>
            </a:r>
            <a:r>
              <a:rPr lang="fi-FI" sz="1300" dirty="0" err="1" smtClean="0"/>
              <a:t>Hanh</a:t>
            </a:r>
            <a:r>
              <a:rPr lang="fi-FI" sz="1300" dirty="0" smtClean="0"/>
              <a:t> and José Potting.2009: </a:t>
            </a:r>
            <a:r>
              <a:rPr lang="fi-FI" sz="1300" dirty="0" err="1" smtClean="0"/>
              <a:t>Environmental</a:t>
            </a:r>
            <a:r>
              <a:rPr lang="fi-FI" sz="1300" dirty="0" smtClean="0"/>
              <a:t> </a:t>
            </a:r>
            <a:r>
              <a:rPr lang="fi-FI" sz="1300" dirty="0" err="1" smtClean="0"/>
              <a:t>Impact</a:t>
            </a:r>
            <a:r>
              <a:rPr lang="fi-FI" sz="1300" dirty="0" smtClean="0"/>
              <a:t> </a:t>
            </a:r>
            <a:r>
              <a:rPr lang="fi-FI" sz="1300" dirty="0" err="1" smtClean="0"/>
              <a:t>Assessment</a:t>
            </a:r>
            <a:r>
              <a:rPr lang="fi-FI" sz="1300" dirty="0" smtClean="0"/>
              <a:t> of the </a:t>
            </a:r>
            <a:r>
              <a:rPr lang="fi-FI" sz="1300" dirty="0" err="1" smtClean="0"/>
              <a:t>pangasius</a:t>
            </a:r>
            <a:r>
              <a:rPr lang="fi-FI" sz="1300" dirty="0" smtClean="0"/>
              <a:t> </a:t>
            </a:r>
            <a:r>
              <a:rPr lang="fi-FI" sz="1300" dirty="0" err="1" smtClean="0"/>
              <a:t>sector</a:t>
            </a:r>
            <a:r>
              <a:rPr lang="fi-FI" sz="1300" dirty="0" smtClean="0"/>
              <a:t> in the Mekong Delta. </a:t>
            </a:r>
            <a:r>
              <a:rPr lang="fi-FI" sz="1300" dirty="0" err="1" smtClean="0"/>
              <a:t>Wageningen</a:t>
            </a:r>
            <a:r>
              <a:rPr lang="fi-FI" sz="1300" dirty="0" smtClean="0"/>
              <a:t> </a:t>
            </a:r>
            <a:r>
              <a:rPr lang="fi-FI" sz="1300" dirty="0" err="1" smtClean="0"/>
              <a:t>University</a:t>
            </a:r>
            <a:r>
              <a:rPr lang="fi-FI" sz="1300" dirty="0" smtClean="0"/>
              <a:t>, The </a:t>
            </a:r>
            <a:r>
              <a:rPr lang="fi-FI" sz="1300" dirty="0" err="1" smtClean="0"/>
              <a:t>Netherlands</a:t>
            </a:r>
            <a:r>
              <a:rPr lang="fi-FI" sz="1300" dirty="0" smtClean="0"/>
              <a:t>)</a:t>
            </a:r>
            <a:endParaRPr lang="fi-FI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Arvioinnin haasteita</a:t>
            </a:r>
          </a:p>
        </p:txBody>
      </p:sp>
      <p:sp>
        <p:nvSpPr>
          <p:cNvPr id="43010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Ei tarpeeksi tarkka arviointikysymyksen asettelu ja tilaajan tarpeen määrittely </a:t>
            </a:r>
          </a:p>
          <a:p>
            <a:pPr eaLnBrk="1" hangingPunct="1"/>
            <a:r>
              <a:rPr lang="fi-FI" smtClean="0"/>
              <a:t>Liian vähäiset resurssit kokemattoman arvioinnin iskuryhmän ohjaamiseen</a:t>
            </a:r>
          </a:p>
          <a:p>
            <a:pPr eaLnBrk="1" hangingPunct="1"/>
            <a:r>
              <a:rPr lang="fi-FI" smtClean="0"/>
              <a:t>Haasteet osallistumiseen liittyen</a:t>
            </a:r>
          </a:p>
          <a:p>
            <a:pPr eaLnBrk="1" hangingPunct="1"/>
            <a:r>
              <a:rPr lang="fi-FI" smtClean="0"/>
              <a:t>Vähäinen osallistuminen tilaajan/käyttäjän puolelta arviointityön ohjaukseen</a:t>
            </a:r>
          </a:p>
          <a:p>
            <a:pPr eaLnBrk="1" hangingPunct="1"/>
            <a:endParaRPr lang="fi-FI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IV. Arviointien evaluointi (alustava)</a:t>
            </a:r>
          </a:p>
        </p:txBody>
      </p:sp>
      <p:sp>
        <p:nvSpPr>
          <p:cNvPr id="44034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Palautekyselyt (tähän mennessä10 vastaajaa)</a:t>
            </a:r>
          </a:p>
          <a:p>
            <a:pPr lvl="1" eaLnBrk="1" hangingPunct="1"/>
            <a:r>
              <a:rPr lang="fi-FI" smtClean="0"/>
              <a:t>Neste Oil</a:t>
            </a:r>
          </a:p>
          <a:p>
            <a:pPr lvl="1" eaLnBrk="1" hangingPunct="1"/>
            <a:r>
              <a:rPr lang="fi-FI" smtClean="0"/>
              <a:t>Sidosryhmien edustajat</a:t>
            </a:r>
          </a:p>
          <a:p>
            <a:pPr lvl="1" eaLnBrk="1" hangingPunct="1"/>
            <a:r>
              <a:rPr lang="fi-FI" smtClean="0"/>
              <a:t>Arviointien ohjaukseen osallistuneet</a:t>
            </a:r>
          </a:p>
          <a:p>
            <a:pPr eaLnBrk="1" hangingPunct="1"/>
            <a:r>
              <a:rPr lang="fi-FI" smtClean="0"/>
              <a:t>Yleisesti ottaen arviointien tuloksia ja tekotapaa pidetty onnistuneina ja hyödyllisinä</a:t>
            </a:r>
          </a:p>
          <a:p>
            <a:pPr eaLnBrk="1" hangingPunct="1"/>
            <a:r>
              <a:rPr lang="fi-FI" smtClean="0"/>
              <a:t>Sidosryhmien ja tilaajien osallistumisaktiivisuus jäi kuitenkin aika vähäiseksi</a:t>
            </a:r>
          </a:p>
          <a:p>
            <a:pPr lvl="1" eaLnBrk="1" hangingPunct="1"/>
            <a:r>
              <a:rPr lang="fi-FI" smtClean="0"/>
              <a:t>Jotkut kokivat arviointisivuston hankalaksi </a:t>
            </a:r>
          </a:p>
          <a:p>
            <a:pPr eaLnBrk="1" hangingPunct="1"/>
            <a:r>
              <a:rPr lang="fi-FI" smtClean="0"/>
              <a:t>Avoin toimintamalli arvioitiin hyväksi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Otsikk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i-FI" smtClean="0"/>
              <a:t>Numeerisen evaluoinnin tuloksia</a:t>
            </a:r>
          </a:p>
        </p:txBody>
      </p:sp>
      <p:graphicFrame>
        <p:nvGraphicFramePr>
          <p:cNvPr id="45108" name="Group 52"/>
          <p:cNvGraphicFramePr>
            <a:graphicFrameLocks noGrp="1"/>
          </p:cNvGraphicFramePr>
          <p:nvPr/>
        </p:nvGraphicFramePr>
        <p:xfrm>
          <a:off x="395288" y="1512888"/>
          <a:ext cx="8351837" cy="4706937"/>
        </p:xfrm>
        <a:graphic>
          <a:graphicData uri="http://schemas.openxmlformats.org/drawingml/2006/table">
            <a:tbl>
              <a:tblPr/>
              <a:tblGrid>
                <a:gridCol w="3313112"/>
                <a:gridCol w="2735263"/>
                <a:gridCol w="230346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Kysymys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(1: huono/ei ollenkaan; </a:t>
                      </a:r>
                      <a:b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fi-F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5: erinomainen/hyvin paljon)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Keskiarvo 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vaihteluväli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Osallistumisen vaikutus sisältöön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Arviointien sisällöllinen laatu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 (8)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Arviointien tarpeellisuus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 (9)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Arviointien tavoittavuus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 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Arviointien vaikuttavuus (tietoon)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 (9)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Arvioinnin toteutustapa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 (7)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Arvioinnin tehokkuus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4,7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smtClean="0"/>
          </a:p>
        </p:txBody>
      </p:sp>
      <p:sp>
        <p:nvSpPr>
          <p:cNvPr id="46082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i-FI" smtClean="0"/>
              <a:t>Kiitos!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Arvioinnin tavoitteet</a:t>
            </a:r>
          </a:p>
        </p:txBody>
      </p:sp>
      <p:sp>
        <p:nvSpPr>
          <p:cNvPr id="19458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eaLnBrk="1" hangingPunct="1">
              <a:spcAft>
                <a:spcPts val="1800"/>
              </a:spcAft>
              <a:buFontTx/>
              <a:buAutoNum type="arabicPeriod"/>
            </a:pPr>
            <a:r>
              <a:rPr lang="fi-FI" sz="2800" smtClean="0"/>
              <a:t>Saada selville jatropan ja kalateollisuuden jätteiden käyttöön liittyviä seikkoja, jotka voisivat heikentää toiminnan kestävyyttä ja hyväksyttävyyttä ihmisten silmissä</a:t>
            </a:r>
          </a:p>
          <a:p>
            <a:pPr marL="514350" indent="-514350" eaLnBrk="1" hangingPunct="1">
              <a:spcAft>
                <a:spcPts val="1800"/>
              </a:spcAft>
              <a:buFontTx/>
              <a:buAutoNum type="arabicPeriod"/>
            </a:pPr>
            <a:r>
              <a:rPr lang="fi-FI" sz="2800" smtClean="0"/>
              <a:t>Kasvattaa yleistä tietoisuutta jatropan ja kalateollisuuden jätteiden käytöstä biopolttoaineiden tuotannossa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Arvioinnin kulku</a:t>
            </a:r>
          </a:p>
        </p:txBody>
      </p:sp>
      <p:sp>
        <p:nvSpPr>
          <p:cNvPr id="20482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fi-FI" sz="2800" smtClean="0"/>
              <a:t>I. Kesä-syyskuu: Arviointisivujen luonti</a:t>
            </a:r>
          </a:p>
          <a:p>
            <a:pPr eaLnBrk="1" hangingPunct="1">
              <a:spcAft>
                <a:spcPts val="1800"/>
              </a:spcAft>
            </a:pPr>
            <a:r>
              <a:rPr lang="fi-FI" sz="2800" smtClean="0"/>
              <a:t>II. Syys-marraskuu: Sidosryhmäkontaktit ja arvioinnin mallintaminen</a:t>
            </a:r>
          </a:p>
          <a:p>
            <a:pPr eaLnBrk="1" hangingPunct="1">
              <a:spcAft>
                <a:spcPts val="1800"/>
              </a:spcAft>
            </a:pPr>
            <a:r>
              <a:rPr lang="fi-FI" sz="2800" smtClean="0"/>
              <a:t>III. Joulukuu: Arvioinnin (loppu/väli)raportti</a:t>
            </a:r>
          </a:p>
          <a:p>
            <a:pPr eaLnBrk="1" hangingPunct="1">
              <a:spcAft>
                <a:spcPts val="1800"/>
              </a:spcAft>
            </a:pPr>
            <a:r>
              <a:rPr lang="fi-FI" sz="2800" smtClean="0"/>
              <a:t>IV. Tammi-maaliskuu: Mallien parantaminen, Arvioinnin arviointi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I. Arviointisivujen luonti</a:t>
            </a:r>
          </a:p>
        </p:txBody>
      </p:sp>
      <p:sp>
        <p:nvSpPr>
          <p:cNvPr id="21506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i-FI" smtClean="0"/>
              <a:t>Erikoistutkija Jouni Tuomisto, tutkija Mikko Pohjola ja ympäristötieteiden opiskelija Vilma Sandström sekä avoimen arvioinnin iskuryhmä (7 kesätyöläistä)</a:t>
            </a:r>
          </a:p>
          <a:p>
            <a:pPr eaLnBrk="1" hangingPunct="1">
              <a:spcAft>
                <a:spcPts val="600"/>
              </a:spcAft>
            </a:pPr>
            <a:r>
              <a:rPr lang="fi-FI" smtClean="0"/>
              <a:t>Mallien kehittäminen (talvityöläiset)</a:t>
            </a:r>
          </a:p>
          <a:p>
            <a:pPr eaLnBrk="1" hangingPunct="1">
              <a:spcAft>
                <a:spcPts val="600"/>
              </a:spcAft>
            </a:pPr>
            <a:r>
              <a:rPr lang="fi-FI" smtClean="0"/>
              <a:t>Tiedon järjestäminen Opasnetiin (kysymykset, rajaukset, vaikutuskaaviot, sivujen/sisällön yhdistelyä ja jakamista, uusien sivujen luomista, puuttuvien tietojen ja kvantitatiivisten estimaattien metsästystä, wikieditointia)</a:t>
            </a:r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Arvioinnin sivut Opasnetissä</a:t>
            </a:r>
          </a:p>
        </p:txBody>
      </p:sp>
      <p:sp>
        <p:nvSpPr>
          <p:cNvPr id="22530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fi-FI" sz="2800" smtClean="0">
                <a:hlinkClick r:id="rId3"/>
              </a:rPr>
              <a:t>http://fi.opasnet.org/fi/Jatropan_k%C3%A4ytt%C3%B6_bioenergian_l%C3%A4hteen%C3%A4</a:t>
            </a:r>
            <a:endParaRPr lang="fi-FI" sz="2800" smtClean="0"/>
          </a:p>
          <a:p>
            <a:pPr eaLnBrk="1" hangingPunct="1"/>
            <a:r>
              <a:rPr lang="fi-FI" sz="2800" smtClean="0">
                <a:hlinkClick r:id="rId4"/>
              </a:rPr>
              <a:t>http://fi.opasnet.org/fi/Kalanjalostuksen_%C3%B6ljyj%C3%A4te_bioenergian_l%C3%A4hteen%C3%A4</a:t>
            </a:r>
            <a:endParaRPr lang="fi-FI" sz="2800" smtClean="0"/>
          </a:p>
          <a:p>
            <a:pPr eaLnBrk="1" hangingPunct="1"/>
            <a:r>
              <a:rPr lang="fi-FI" sz="2800" smtClean="0">
                <a:hlinkClick r:id="rId5"/>
              </a:rPr>
              <a:t>http://fi.opasnet.org/fi/Biopolttoainearvioinnit</a:t>
            </a:r>
            <a:endParaRPr lang="fi-FI" sz="2800" smtClean="0"/>
          </a:p>
          <a:p>
            <a:pPr eaLnBrk="1" hangingPunct="1"/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fi-FI" sz="3600" smtClean="0"/>
              <a:t>II. Sidosryhmäkontaktit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sz="quarter" idx="1"/>
          </p:nvPr>
        </p:nvGraphicFramePr>
        <p:xfrm>
          <a:off x="457200" y="1052513"/>
          <a:ext cx="7499176" cy="5112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316"/>
                <a:gridCol w="5796860"/>
              </a:tblGrid>
              <a:tr h="548227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/>
                        <a:t> 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/>
                        <a:t>Sidosryhmä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/>
                        <a:t>Yritykset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Neste Oil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St1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St1 biofuels Oy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VAPO/Forest Btl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MOTIVA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 smtClean="0"/>
                        <a:t>Ympäristöjärjestöt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smtClean="0"/>
                        <a:t>Suomen</a:t>
                      </a:r>
                      <a:r>
                        <a:rPr lang="fi-FI" sz="1400" u="none" strike="noStrike" baseline="0" dirty="0" smtClean="0"/>
                        <a:t> luonnonsuojeluliitto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Greenpeace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WWF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Maan ystävät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Dodo ry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smtClean="0"/>
                        <a:t>Ihmisoikeusjärjestöt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 smtClean="0"/>
                        <a:t>Amnesty </a:t>
                      </a:r>
                      <a:r>
                        <a:rPr lang="fi-FI" sz="1400" u="none" strike="noStrike" dirty="0"/>
                        <a:t>International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 smtClean="0"/>
                        <a:t>Asiantuntijatahot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SYKE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Ympäristöministeriö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VTT Bioenergia ja biopolttoaineet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Energiateollisuus ry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Bioteknologia.info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RKTL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/>
                        <a:t>MTT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4022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/>
                        <a:t>Paula Tommila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Sidosryhmien osallistumista</a:t>
            </a:r>
          </a:p>
        </p:txBody>
      </p:sp>
      <p:sp>
        <p:nvSpPr>
          <p:cNvPr id="25602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fi-FI" sz="2800" smtClean="0"/>
              <a:t>Kommentteja, omia kokemuksia, lisämateriaalia (artikkeleita, tutkimuksia, raportteja, tutkielmia) </a:t>
            </a:r>
          </a:p>
          <a:p>
            <a:pPr eaLnBrk="1" hangingPunct="1">
              <a:spcAft>
                <a:spcPts val="1800"/>
              </a:spcAft>
            </a:pPr>
            <a:r>
              <a:rPr lang="fi-FI" sz="2800" smtClean="0">
                <a:hlinkClick r:id="rId2"/>
              </a:rPr>
              <a:t>http://fi.opasnet.org/fi/Keskustelu:Jatropan_k%C3%A4ytt%C3%B6_bioenergian_l%C3%A4hteen%C3%A4</a:t>
            </a:r>
            <a:endParaRPr lang="fi-FI" sz="2800" smtClean="0"/>
          </a:p>
          <a:p>
            <a:pPr eaLnBrk="1" hangingPunct="1">
              <a:spcAft>
                <a:spcPts val="1800"/>
              </a:spcAft>
            </a:pPr>
            <a:r>
              <a:rPr lang="fi-FI" sz="2800" smtClean="0">
                <a:hlinkClick r:id="rId3"/>
              </a:rPr>
              <a:t>http://fi.opasnet.org/fi/Keskustelu:Jatropan_viljelyn_sosiaaliset_vaikutukset</a:t>
            </a:r>
            <a:endParaRPr lang="fi-FI" sz="2800" smtClean="0"/>
          </a:p>
          <a:p>
            <a:pPr eaLnBrk="1" hangingPunct="1"/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600" smtClean="0"/>
              <a:t>Sidosryhmien kommentteja osallistumisesta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Mielenkiintoinen ja innostava tapa tehdä arviointeja/ ottaa mukaan eri näkökulmia</a:t>
            </a:r>
          </a:p>
          <a:p>
            <a:pPr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Ei osallistumista, koska:</a:t>
            </a:r>
          </a:p>
          <a:p>
            <a:pPr lvl="1"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Ei aikaa/resursseja osallistumiseen</a:t>
            </a:r>
          </a:p>
          <a:p>
            <a:pPr lvl="1"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Ei asiantuntemusta</a:t>
            </a:r>
          </a:p>
          <a:p>
            <a:pPr lvl="1"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Kilpailija ei halua osallistua</a:t>
            </a:r>
          </a:p>
          <a:p>
            <a:pPr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Onko tämä vain yrityksen ”viherpesua”?</a:t>
            </a:r>
          </a:p>
          <a:p>
            <a:pPr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Opasnet-sivusto hankala, koska</a:t>
            </a:r>
          </a:p>
          <a:p>
            <a:pPr lvl="1"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100" smtClean="0"/>
              <a:t>Liikaa asiaa, teknisesti vaikea</a:t>
            </a:r>
          </a:p>
          <a:p>
            <a:pPr eaLnBrk="1" hangingPunct="1">
              <a:lnSpc>
                <a:spcPct val="65000"/>
              </a:lnSpc>
              <a:spcAft>
                <a:spcPts val="600"/>
              </a:spcAft>
            </a:pPr>
            <a:r>
              <a:rPr lang="fi-FI" sz="2200" smtClean="0"/>
              <a:t>Osallistujien kokemuksia kartutamme vielä arvioinnin viimeisessä vaiheessa evaluoidessamme arvioinnin onnistumista</a:t>
            </a:r>
          </a:p>
          <a:p>
            <a:pPr eaLnBrk="1" hangingPunct="1">
              <a:lnSpc>
                <a:spcPct val="65000"/>
              </a:lnSpc>
              <a:spcAft>
                <a:spcPts val="600"/>
              </a:spcAft>
              <a:buFontTx/>
              <a:buNone/>
            </a:pPr>
            <a:endParaRPr lang="fi-FI" sz="2200" smtClean="0"/>
          </a:p>
          <a:p>
            <a:pPr eaLnBrk="1" hangingPunct="1">
              <a:lnSpc>
                <a:spcPct val="65000"/>
              </a:lnSpc>
            </a:pPr>
            <a:endParaRPr lang="fi-FI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uk">
  <a:themeElements>
    <a:clrScheme name="thl_uk 1">
      <a:dk1>
        <a:srgbClr val="000000"/>
      </a:dk1>
      <a:lt1>
        <a:srgbClr val="FFFFFF"/>
      </a:lt1>
      <a:dk2>
        <a:srgbClr val="807F83"/>
      </a:dk2>
      <a:lt2>
        <a:srgbClr val="EEECE1"/>
      </a:lt2>
      <a:accent1>
        <a:srgbClr val="7BC143"/>
      </a:accent1>
      <a:accent2>
        <a:srgbClr val="6BC9C7"/>
      </a:accent2>
      <a:accent3>
        <a:srgbClr val="FFFFFF"/>
      </a:accent3>
      <a:accent4>
        <a:srgbClr val="000000"/>
      </a:accent4>
      <a:accent5>
        <a:srgbClr val="BFDDB0"/>
      </a:accent5>
      <a:accent6>
        <a:srgbClr val="60B6B4"/>
      </a:accent6>
      <a:hlink>
        <a:srgbClr val="C1DF63"/>
      </a:hlink>
      <a:folHlink>
        <a:srgbClr val="5191CD"/>
      </a:folHlink>
    </a:clrScheme>
    <a:fontScheme name="thl_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_uk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844</Words>
  <Application>Microsoft Office PowerPoint</Application>
  <PresentationFormat>On-screen Show (4:3)</PresentationFormat>
  <Paragraphs>159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thl_uk</vt:lpstr>
      <vt:lpstr>Avoin arviointi jatropan ja kalateollisuuden jätteen käytöstä biopolttoaineiden tuotannossa</vt:lpstr>
      <vt:lpstr>Sisällysluettelo</vt:lpstr>
      <vt:lpstr>Arvioinnin tavoitteet</vt:lpstr>
      <vt:lpstr>Arvioinnin kulku</vt:lpstr>
      <vt:lpstr>I. Arviointisivujen luonti</vt:lpstr>
      <vt:lpstr>Arvioinnin sivut Opasnetissä</vt:lpstr>
      <vt:lpstr>II. Sidosryhmäkontaktit</vt:lpstr>
      <vt:lpstr>Sidosryhmien osallistumista</vt:lpstr>
      <vt:lpstr>Sidosryhmien kommentteja osallistumisesta</vt:lpstr>
      <vt:lpstr>Mitä hyötyä osallistumisesta?</vt:lpstr>
      <vt:lpstr>Mallintaminen</vt:lpstr>
      <vt:lpstr>Jatropa-malli Opasnetissä</vt:lpstr>
      <vt:lpstr>Jatropa-malli Opasnetissä esimerkkiajo ja sen tulokset</vt:lpstr>
      <vt:lpstr>Jatropa-malli Opasnetissä esimerkkiajo ja sen tulokset</vt:lpstr>
      <vt:lpstr>Jatropa-malli Opasnetissä esimerkkiajo ja sen tulokset</vt:lpstr>
      <vt:lpstr>Jatropa-malli Opasnetissä esimerkkiajo ja sen tulokset</vt:lpstr>
      <vt:lpstr>Kalajäte-malli Opasnetissä</vt:lpstr>
      <vt:lpstr>Kalajäte-malli Opasnetissä esimerkkiajo ja sen tulokset</vt:lpstr>
      <vt:lpstr>Kalajäte-malli Opasnetissä esimerkkiajo ja sen tulokset</vt:lpstr>
      <vt:lpstr>Kalajäte-malli Opasnetissä esimerkkiajo ja sen tulokset</vt:lpstr>
      <vt:lpstr>III Arvioinnin tulokset - jatropa</vt:lpstr>
      <vt:lpstr>Kasvihuonekaasupäästöt fossiiliseen dieseliin verrattuna (ei huomioitu maankäytön muutoksia)</vt:lpstr>
      <vt:lpstr>Kasvihuonekaasupäästöt  (maankäytön muutokset huomioitu)</vt:lpstr>
      <vt:lpstr>Arvioinnin tulokset –  kalateollisuuden jätteet</vt:lpstr>
      <vt:lpstr>Arvioinnin haasteita</vt:lpstr>
      <vt:lpstr>IV. Arviointien evaluointi (alustava)</vt:lpstr>
      <vt:lpstr>Numeerisen evaluoinnin tuloksia</vt:lpstr>
      <vt:lpstr>PowerPoint Presentation</vt:lpstr>
    </vt:vector>
  </TitlesOfParts>
  <Company>Kansanterveyslaitos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ktluser</dc:creator>
  <cp:lastModifiedBy>Hiltunen Laura</cp:lastModifiedBy>
  <cp:revision>142</cp:revision>
  <dcterms:created xsi:type="dcterms:W3CDTF">2011-03-17T22:06:43Z</dcterms:created>
  <dcterms:modified xsi:type="dcterms:W3CDTF">2014-02-27T10:31:24Z</dcterms:modified>
</cp:coreProperties>
</file>