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  <p:sldMasterId id="2147483652" r:id="rId3"/>
  </p:sldMasterIdLst>
  <p:notesMasterIdLst>
    <p:notesMasterId r:id="rId19"/>
  </p:notesMasterIdLst>
  <p:handoutMasterIdLst>
    <p:handoutMasterId r:id="rId20"/>
  </p:handoutMasterIdLst>
  <p:sldIdLst>
    <p:sldId id="256" r:id="rId4"/>
    <p:sldId id="284" r:id="rId5"/>
    <p:sldId id="314" r:id="rId6"/>
    <p:sldId id="315" r:id="rId7"/>
    <p:sldId id="307" r:id="rId8"/>
    <p:sldId id="289" r:id="rId9"/>
    <p:sldId id="321" r:id="rId10"/>
    <p:sldId id="316" r:id="rId11"/>
    <p:sldId id="306" r:id="rId12"/>
    <p:sldId id="293" r:id="rId13"/>
    <p:sldId id="317" r:id="rId14"/>
    <p:sldId id="319" r:id="rId15"/>
    <p:sldId id="308" r:id="rId16"/>
    <p:sldId id="311" r:id="rId17"/>
    <p:sldId id="313" r:id="rId1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E54070"/>
    <a:srgbClr val="E60036"/>
    <a:srgbClr val="6AB6C8"/>
    <a:srgbClr val="DAE648"/>
    <a:srgbClr val="E2AB42"/>
    <a:srgbClr val="E7EA73"/>
    <a:srgbClr val="92C9D7"/>
    <a:srgbClr val="F173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61620735-E8C8-45C5-8EFE-2DEC3BC1B1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944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C25535A9-3851-4447-89D9-1138CE3B65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311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C640EC-7B3E-4E8A-9CFF-CED1137EF06F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79772-B7C4-46AA-9136-90EB42EC1BCB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79772-B7C4-46AA-9136-90EB42EC1BCB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79772-B7C4-46AA-9136-90EB42EC1BCB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35CA11-AACE-4D43-8C75-4271EB632622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or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0"/>
            <a:ext cx="8712200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uva 10" descr="UEF_fin_pysty_1_rgb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3863" y="4733925"/>
            <a:ext cx="26939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9138" y="2133600"/>
            <a:ext cx="7705725" cy="1547813"/>
          </a:xfrm>
        </p:spPr>
        <p:txBody>
          <a:bodyPr/>
          <a:lstStyle>
            <a:lvl1pPr>
              <a:lnSpc>
                <a:spcPts val="4200"/>
              </a:lnSpc>
              <a:defRPr sz="33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19138" y="836613"/>
            <a:ext cx="7705725" cy="647700"/>
          </a:xfrm>
        </p:spPr>
        <p:txBody>
          <a:bodyPr rIns="91440"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Muokkaa alaotsikon perustyyliä napsautt.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CABEC-50CC-4B11-B704-F6E0E5B5C952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2BD63-24DA-4E1E-BCD6-CE6E7ECF6E5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715125" y="657225"/>
            <a:ext cx="1997075" cy="5364163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719138" y="657225"/>
            <a:ext cx="5843587" cy="5364163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C4FB1-8870-45EB-ACE2-858AEF7154BE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FA908-E608-41E8-91C2-FA5125921B4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19138" y="657225"/>
            <a:ext cx="7993062" cy="10080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719138" y="1844675"/>
            <a:ext cx="3919537" cy="417671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91075" y="1844675"/>
            <a:ext cx="3921125" cy="417671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65F2B-0241-486B-8B8A-13573E1F74D3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C7B05-029E-4D41-85D4-0415E841B8B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rder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1800"/>
            <a:ext cx="8712200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uva 11" descr="UEF_fin_vaaka_1_rgb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0825" y="5072063"/>
            <a:ext cx="225742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11300" y="1773238"/>
            <a:ext cx="6913563" cy="1908175"/>
          </a:xfrm>
        </p:spPr>
        <p:txBody>
          <a:bodyPr/>
          <a:lstStyle>
            <a:lvl1pPr>
              <a:lnSpc>
                <a:spcPts val="4200"/>
              </a:lnSpc>
              <a:defRPr sz="3400" b="0" i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9114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5229225"/>
            <a:ext cx="3563938" cy="504825"/>
          </a:xfrm>
        </p:spPr>
        <p:txBody>
          <a:bodyPr rIns="91440" anchor="b"/>
          <a:lstStyle>
            <a:lvl1pPr marL="0" indent="0" algn="r">
              <a:buFontTx/>
              <a:buNone/>
              <a:defRPr i="1"/>
            </a:lvl1pPr>
          </a:lstStyle>
          <a:p>
            <a:r>
              <a:rPr lang="fi-FI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52EEF-6144-432D-96DB-37967DDE0D9F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F26B4-FBD1-48CD-B3B4-AF3B03A4B81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73AA8-BA13-4514-BA8A-314D1F20D714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91B25-F345-4CA2-B3A4-C093FFB2195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19138" y="1844675"/>
            <a:ext cx="3919537" cy="4176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91075" y="1844675"/>
            <a:ext cx="3921125" cy="4176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1BF63-4ECC-4EB0-AB2D-33D0D3D49554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4BADB-8EE2-4998-B3AD-982A73E92BD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B0A93-38B1-45BC-BC77-74C422F43F3D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D9C92-D370-4E64-9B59-CAB51B2B239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D0D69-EEFF-4B43-9A89-7181793EA845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77352-A04C-4E1E-9DAC-1CC1F7BE0CC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7368B-3099-490A-AE00-541F937B8BCD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60562-6274-4C89-9E6E-0BE32A0F940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E4A70-679E-4CE1-98CE-C68DDD0FB597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E9263-8C2F-427A-B60A-353F723EB72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DAE64-2ED4-42D9-9C35-639D3D588C27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57E5C-C46E-4A65-8BE7-B8C624FDE02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4F51F-12E5-4DD1-AC93-36973EFF9A3E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80630-5A1B-4D94-9B5F-915E5B7063E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DC4FC-F32F-4C1C-89A1-265247669A31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47812-D572-4AE6-8E5B-55EB7C9E10C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715125" y="657225"/>
            <a:ext cx="1997075" cy="5364163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719138" y="657225"/>
            <a:ext cx="5843587" cy="5364163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D94B2-B80C-459A-8547-EBB3ED29E42A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599CA-C4A9-4242-8521-EAA1A71C928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1800" y="6075363"/>
            <a:ext cx="8277225" cy="53975"/>
          </a:xfrm>
          <a:prstGeom prst="rect">
            <a:avLst/>
          </a:prstGeom>
          <a:solidFill>
            <a:srgbClr val="92C9D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31800" y="368300"/>
            <a:ext cx="8277225" cy="53975"/>
          </a:xfrm>
          <a:prstGeom prst="rect">
            <a:avLst/>
          </a:prstGeom>
          <a:solidFill>
            <a:srgbClr val="F173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9" descr="logo_bw"/>
          <p:cNvPicPr>
            <a:picLocks noChangeAspect="1" noChangeArrowheads="1"/>
          </p:cNvPicPr>
          <p:nvPr userDrawn="1"/>
        </p:nvPicPr>
        <p:blipFill>
          <a:blip r:embed="rId2" cstate="print"/>
          <a:srcRect r="14577"/>
          <a:stretch>
            <a:fillRect/>
          </a:stretch>
        </p:blipFill>
        <p:spPr bwMode="auto">
          <a:xfrm>
            <a:off x="431800" y="6246813"/>
            <a:ext cx="21399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932363" y="2816225"/>
            <a:ext cx="3779837" cy="865188"/>
          </a:xfrm>
          <a:solidFill>
            <a:schemeClr val="bg1"/>
          </a:solidFill>
        </p:spPr>
        <p:txBody>
          <a:bodyPr lIns="270000" tIns="108000" rIns="270000" bIns="108000"/>
          <a:lstStyle>
            <a:lvl1pPr>
              <a:lnSpc>
                <a:spcPts val="2000"/>
              </a:lnSpc>
              <a:defRPr sz="1800" i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31800" y="115888"/>
            <a:ext cx="8280400" cy="217487"/>
          </a:xfrm>
        </p:spPr>
        <p:txBody>
          <a:bodyPr rIns="91440"/>
          <a:lstStyle>
            <a:lvl1pPr marL="0" indent="0">
              <a:buFontTx/>
              <a:buNone/>
              <a:defRPr sz="900" i="1"/>
            </a:lvl1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B159-BF98-48DF-A0CA-15F6FAC91C98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AE6A2-6A4F-41CD-82F7-953C1807956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E926A-5A60-4F22-862B-448DD4E5C76A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BA91B-C797-4662-98E9-F6F45D765E0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77594-D93B-44A4-AA5A-AE581763950A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DB0A6-6574-41CE-A510-C2A2E3E60B2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19138" y="1844675"/>
            <a:ext cx="3919537" cy="4176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91075" y="1844675"/>
            <a:ext cx="3921125" cy="4176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8F842-E602-4FA7-82E3-660938DBD2F3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FF334-AA3F-4E2A-9FD9-A94736A529E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9040E-C136-4C53-A390-A049542EC348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1E95D-1862-4BDC-821C-59D42416989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0AEDF-0921-4FAA-AD3A-FCAD1F3ABA4B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15F6E-3F9B-4038-9025-207B9F5107C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4E708-50A0-4D3D-B58A-4E47353651CB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87FC2-D7FB-478A-896A-4CF50B1A3C1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700E0-F640-49C1-8B91-A2ECE16F58FA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9858E-EC4E-441E-9D21-6DD140087E8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43832-3C44-4F4F-A15E-07E82B2ABB63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DF595-380E-4DD0-A6B7-510F974054F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516EF-DB84-4DEB-8C41-A8CB306C66C3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15A4F-5EDB-47A4-9432-D3A4DE3C370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3B214-A8A3-4347-BC0C-2F820C2CE365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16BBC-C429-40FC-BB7B-A4C4FE632BA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715125" y="657225"/>
            <a:ext cx="1997075" cy="5364163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719138" y="657225"/>
            <a:ext cx="5843587" cy="5364163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248CE-1D8D-46A6-9A18-75CC106AC1D3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03932-AC0D-4530-9538-1C2B7B508B3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19138" y="1844675"/>
            <a:ext cx="3919537" cy="4176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91075" y="1844675"/>
            <a:ext cx="3921125" cy="4176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4C3F1-65A7-45E5-9AF0-45F4A634E7F1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421B7-4DE0-49E5-8D43-AD7B8A8FF64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2BD89-D235-4B05-BAC7-8AAFD2736BFC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F4DED-83D0-4B09-B9D5-2E3BDCF69D0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0B5F4-389B-4916-BFDF-68474C114645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B5593-BFF5-4677-8D5C-B0EEEA05AE3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814A1-9278-475D-B01E-EFA171EBA6B2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73159-53EB-4A40-9575-35D136B518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2AC22-8BD7-4562-9A7A-7BF206058823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B95F7-B453-4C08-BC28-B47D24108EC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98306-27E3-427D-B1F1-4B0CF8B58C21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5F8B7-2BC7-4145-81C6-B2143C1C242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657225"/>
            <a:ext cx="7993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844675"/>
            <a:ext cx="799306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6381750"/>
            <a:ext cx="8747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F0866E3E-B12C-4BE8-B7BB-239B6A7861EB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3" y="6381750"/>
            <a:ext cx="44354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6381750"/>
            <a:ext cx="3603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300" b="1">
                <a:latin typeface="Arial" charset="0"/>
              </a:defRPr>
            </a:lvl1pPr>
          </a:lstStyle>
          <a:p>
            <a:pPr>
              <a:defRPr/>
            </a:pPr>
            <a:fld id="{134833B6-3C65-4878-8854-34B10C42900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31800" y="6075363"/>
            <a:ext cx="8277225" cy="53975"/>
          </a:xfrm>
          <a:prstGeom prst="rect">
            <a:avLst/>
          </a:prstGeom>
          <a:solidFill>
            <a:srgbClr val="92C9D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31800" y="368300"/>
            <a:ext cx="8277225" cy="53975"/>
          </a:xfrm>
          <a:prstGeom prst="rect">
            <a:avLst/>
          </a:prstGeom>
          <a:solidFill>
            <a:srgbClr val="F173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3" name="Picture 9" descr="logo_bw"/>
          <p:cNvPicPr>
            <a:picLocks noChangeAspect="1" noChangeArrowheads="1"/>
          </p:cNvPicPr>
          <p:nvPr userDrawn="1"/>
        </p:nvPicPr>
        <p:blipFill>
          <a:blip r:embed="rId14" cstate="print"/>
          <a:srcRect r="14577"/>
          <a:stretch>
            <a:fillRect/>
          </a:stretch>
        </p:blipFill>
        <p:spPr bwMode="auto">
          <a:xfrm>
            <a:off x="431800" y="6246813"/>
            <a:ext cx="21399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</p:sldLayoutIdLst>
  <p:hf hdr="0"/>
  <p:txStyles>
    <p:titleStyle>
      <a:lvl1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2pPr>
      <a:lvl3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3pPr>
      <a:lvl4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4pPr>
      <a:lvl5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5pPr>
      <a:lvl6pPr marL="4572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6pPr>
      <a:lvl7pPr marL="9144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7pPr>
      <a:lvl8pPr marL="13716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8pPr>
      <a:lvl9pPr marL="18288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9pPr>
    </p:titleStyle>
    <p:bodyStyle>
      <a:lvl1pPr marL="182563" indent="-182563" algn="l" rtl="0" eaLnBrk="0" fontAlgn="base" hangingPunct="0">
        <a:spcBef>
          <a:spcPct val="0"/>
        </a:spcBef>
        <a:spcAft>
          <a:spcPct val="3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rtl="0" eaLnBrk="0" fontAlgn="base" hangingPunct="0">
        <a:spcBef>
          <a:spcPct val="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2pPr>
      <a:lvl3pPr marL="984250" indent="-177800" algn="l" rtl="0" eaLnBrk="0" fontAlgn="base" hangingPunct="0">
        <a:spcBef>
          <a:spcPct val="0"/>
        </a:spcBef>
        <a:spcAft>
          <a:spcPct val="30000"/>
        </a:spcAft>
        <a:buChar char="•"/>
        <a:defRPr sz="1600">
          <a:solidFill>
            <a:schemeClr val="tx1"/>
          </a:solidFill>
          <a:latin typeface="+mn-lt"/>
        </a:defRPr>
      </a:lvl3pPr>
      <a:lvl4pPr marL="1338263" indent="-174625" algn="l" rtl="0" eaLnBrk="0" fontAlgn="base" hangingPunct="0">
        <a:spcBef>
          <a:spcPct val="0"/>
        </a:spcBef>
        <a:spcAft>
          <a:spcPct val="30000"/>
        </a:spcAft>
        <a:buChar char="–"/>
        <a:defRPr sz="1400">
          <a:solidFill>
            <a:schemeClr val="tx1"/>
          </a:solidFill>
          <a:latin typeface="+mn-lt"/>
        </a:defRPr>
      </a:lvl4pPr>
      <a:lvl5pPr marL="1706563" indent="-188913" algn="l" rtl="0" eaLnBrk="0" fontAlgn="base" hangingPunct="0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5pPr>
      <a:lvl6pPr marL="21637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6pPr>
      <a:lvl7pPr marL="26209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7pPr>
      <a:lvl8pPr marL="30781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8pPr>
      <a:lvl9pPr marL="35353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657225"/>
            <a:ext cx="7993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844675"/>
            <a:ext cx="799306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6381750"/>
            <a:ext cx="8747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14A2B16F-12A4-4000-B72E-CCBFB4F5017D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3" y="6381750"/>
            <a:ext cx="44354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6381750"/>
            <a:ext cx="3603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300" b="1">
                <a:latin typeface="Arial" charset="0"/>
              </a:defRPr>
            </a:lvl1pPr>
          </a:lstStyle>
          <a:p>
            <a:pPr>
              <a:defRPr/>
            </a:pPr>
            <a:fld id="{C0E3146A-CF55-46AC-8C64-8B91D1355DD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431800" y="6075363"/>
            <a:ext cx="8277225" cy="53975"/>
          </a:xfrm>
          <a:prstGeom prst="rect">
            <a:avLst/>
          </a:prstGeom>
          <a:solidFill>
            <a:srgbClr val="92C9D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431800" y="368300"/>
            <a:ext cx="8277225" cy="53975"/>
          </a:xfrm>
          <a:prstGeom prst="rect">
            <a:avLst/>
          </a:prstGeom>
          <a:solidFill>
            <a:srgbClr val="F173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057" name="Picture 9" descr="logo_bw"/>
          <p:cNvPicPr>
            <a:picLocks noChangeAspect="1" noChangeArrowheads="1"/>
          </p:cNvPicPr>
          <p:nvPr userDrawn="1"/>
        </p:nvPicPr>
        <p:blipFill>
          <a:blip r:embed="rId13" cstate="print"/>
          <a:srcRect r="14577"/>
          <a:stretch>
            <a:fillRect/>
          </a:stretch>
        </p:blipFill>
        <p:spPr bwMode="auto">
          <a:xfrm>
            <a:off x="431800" y="6246813"/>
            <a:ext cx="21399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hf hdr="0"/>
  <p:txStyles>
    <p:titleStyle>
      <a:lvl1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2pPr>
      <a:lvl3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3pPr>
      <a:lvl4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4pPr>
      <a:lvl5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5pPr>
      <a:lvl6pPr marL="4572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6pPr>
      <a:lvl7pPr marL="9144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7pPr>
      <a:lvl8pPr marL="13716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8pPr>
      <a:lvl9pPr marL="18288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9pPr>
    </p:titleStyle>
    <p:bodyStyle>
      <a:lvl1pPr marL="182563" indent="-182563" algn="l" rtl="0" eaLnBrk="0" fontAlgn="base" hangingPunct="0">
        <a:spcBef>
          <a:spcPct val="0"/>
        </a:spcBef>
        <a:spcAft>
          <a:spcPct val="3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rtl="0" eaLnBrk="0" fontAlgn="base" hangingPunct="0">
        <a:spcBef>
          <a:spcPct val="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2pPr>
      <a:lvl3pPr marL="984250" indent="-177800" algn="l" rtl="0" eaLnBrk="0" fontAlgn="base" hangingPunct="0">
        <a:spcBef>
          <a:spcPct val="0"/>
        </a:spcBef>
        <a:spcAft>
          <a:spcPct val="30000"/>
        </a:spcAft>
        <a:buChar char="•"/>
        <a:defRPr sz="1600">
          <a:solidFill>
            <a:schemeClr val="tx1"/>
          </a:solidFill>
          <a:latin typeface="+mn-lt"/>
        </a:defRPr>
      </a:lvl3pPr>
      <a:lvl4pPr marL="1341438" indent="-177800" algn="l" rtl="0" eaLnBrk="0" fontAlgn="base" hangingPunct="0">
        <a:spcBef>
          <a:spcPct val="0"/>
        </a:spcBef>
        <a:spcAft>
          <a:spcPct val="30000"/>
        </a:spcAft>
        <a:buChar char="–"/>
        <a:defRPr sz="1400">
          <a:solidFill>
            <a:schemeClr val="tx1"/>
          </a:solidFill>
          <a:latin typeface="+mn-lt"/>
        </a:defRPr>
      </a:lvl4pPr>
      <a:lvl5pPr marL="1706563" indent="-182563" algn="l" rtl="0" eaLnBrk="0" fontAlgn="base" hangingPunct="0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5pPr>
      <a:lvl6pPr marL="2163763" indent="-18256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6pPr>
      <a:lvl7pPr marL="2620963" indent="-18256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7pPr>
      <a:lvl8pPr marL="3078163" indent="-18256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8pPr>
      <a:lvl9pPr marL="3535363" indent="-18256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657225"/>
            <a:ext cx="7993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844675"/>
            <a:ext cx="799306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6381750"/>
            <a:ext cx="8747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70CFCB16-F838-4D1F-9FC7-E2DD7E5EBBA0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3" y="6381750"/>
            <a:ext cx="44354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6381750"/>
            <a:ext cx="3603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300" b="1">
                <a:latin typeface="Arial" charset="0"/>
              </a:defRPr>
            </a:lvl1pPr>
          </a:lstStyle>
          <a:p>
            <a:pPr>
              <a:defRPr/>
            </a:pPr>
            <a:fld id="{3D32DC96-C3D3-4AC3-B49A-1194365790E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431800" y="6075363"/>
            <a:ext cx="8277225" cy="53975"/>
          </a:xfrm>
          <a:prstGeom prst="rect">
            <a:avLst/>
          </a:prstGeom>
          <a:solidFill>
            <a:srgbClr val="92C9D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431800" y="368300"/>
            <a:ext cx="8277225" cy="53975"/>
          </a:xfrm>
          <a:prstGeom prst="rect">
            <a:avLst/>
          </a:prstGeom>
          <a:solidFill>
            <a:srgbClr val="F173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081" name="Picture 9" descr="logo_bw"/>
          <p:cNvPicPr>
            <a:picLocks noChangeAspect="1" noChangeArrowheads="1"/>
          </p:cNvPicPr>
          <p:nvPr userDrawn="1"/>
        </p:nvPicPr>
        <p:blipFill>
          <a:blip r:embed="rId13" cstate="print"/>
          <a:srcRect r="14577"/>
          <a:stretch>
            <a:fillRect/>
          </a:stretch>
        </p:blipFill>
        <p:spPr bwMode="auto">
          <a:xfrm>
            <a:off x="431800" y="6246813"/>
            <a:ext cx="21399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hf hdr="0"/>
  <p:txStyles>
    <p:titleStyle>
      <a:lvl1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2pPr>
      <a:lvl3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3pPr>
      <a:lvl4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4pPr>
      <a:lvl5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5pPr>
      <a:lvl6pPr marL="4572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6pPr>
      <a:lvl7pPr marL="9144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7pPr>
      <a:lvl8pPr marL="13716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8pPr>
      <a:lvl9pPr marL="18288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9pPr>
    </p:titleStyle>
    <p:bodyStyle>
      <a:lvl1pPr marL="182563" indent="-182563" algn="l" rtl="0" eaLnBrk="0" fontAlgn="base" hangingPunct="0">
        <a:spcBef>
          <a:spcPct val="0"/>
        </a:spcBef>
        <a:spcAft>
          <a:spcPct val="3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rtl="0" eaLnBrk="0" fontAlgn="base" hangingPunct="0">
        <a:spcBef>
          <a:spcPct val="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2pPr>
      <a:lvl3pPr marL="984250" indent="-177800" algn="l" rtl="0" eaLnBrk="0" fontAlgn="base" hangingPunct="0">
        <a:spcBef>
          <a:spcPct val="0"/>
        </a:spcBef>
        <a:spcAft>
          <a:spcPct val="30000"/>
        </a:spcAft>
        <a:buChar char="•"/>
        <a:defRPr sz="1600">
          <a:solidFill>
            <a:schemeClr val="tx1"/>
          </a:solidFill>
          <a:latin typeface="+mn-lt"/>
        </a:defRPr>
      </a:lvl3pPr>
      <a:lvl4pPr marL="1341438" indent="-177800" algn="l" rtl="0" eaLnBrk="0" fontAlgn="base" hangingPunct="0">
        <a:spcBef>
          <a:spcPct val="0"/>
        </a:spcBef>
        <a:spcAft>
          <a:spcPct val="30000"/>
        </a:spcAft>
        <a:buChar char="–"/>
        <a:defRPr sz="1400">
          <a:solidFill>
            <a:schemeClr val="tx1"/>
          </a:solidFill>
          <a:latin typeface="+mn-lt"/>
        </a:defRPr>
      </a:lvl4pPr>
      <a:lvl5pPr marL="1706563" indent="-185738" algn="l" rtl="0" eaLnBrk="0" fontAlgn="base" hangingPunct="0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5pPr>
      <a:lvl6pPr marL="2163763" indent="-185738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6pPr>
      <a:lvl7pPr marL="2620963" indent="-185738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7pPr>
      <a:lvl8pPr marL="3078163" indent="-185738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8pPr>
      <a:lvl9pPr marL="3535363" indent="-185738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11560" y="1484784"/>
            <a:ext cx="7813303" cy="2664296"/>
          </a:xfrm>
        </p:spPr>
        <p:txBody>
          <a:bodyPr/>
          <a:lstStyle/>
          <a:p>
            <a:pPr eaLnBrk="1" hangingPunct="1"/>
            <a:r>
              <a:rPr lang="fi-FI" sz="3600" dirty="0" err="1" smtClean="0"/>
              <a:t>Nonyylifenolietoksylaatin</a:t>
            </a:r>
            <a:r>
              <a:rPr lang="fi-FI" sz="3600" dirty="0" smtClean="0"/>
              <a:t> kulkeutuminen ja haitallisuuden arviointi </a:t>
            </a:r>
            <a:r>
              <a:rPr lang="fi-FI" sz="3600" dirty="0" err="1" smtClean="0"/>
              <a:t>Yara</a:t>
            </a:r>
            <a:r>
              <a:rPr lang="fi-FI" sz="3600" dirty="0" smtClean="0"/>
              <a:t> Suomi Oy:n Siilinjärven tehdas- ja kaivosalueella </a:t>
            </a:r>
            <a:endParaRPr lang="fi-FI" cap="all" dirty="0" smtClean="0"/>
          </a:p>
        </p:txBody>
      </p:sp>
      <p:sp>
        <p:nvSpPr>
          <p:cNvPr id="7171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i-FI" dirty="0" err="1" smtClean="0"/>
              <a:t>MINERA-hankkeen</a:t>
            </a:r>
            <a:r>
              <a:rPr lang="fi-FI" dirty="0" smtClean="0"/>
              <a:t> loppuseminaari 17.4.2013, Kuopio</a:t>
            </a: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683568" y="4437112"/>
            <a:ext cx="7705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ct val="30000"/>
              </a:spcAft>
              <a:defRPr/>
            </a:pPr>
            <a:r>
              <a:rPr kumimoji="0" lang="fi-FI" sz="14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Merja Lyytikäinen</a:t>
            </a:r>
            <a:r>
              <a:rPr kumimoji="0" lang="fi-FI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fi-FI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fi-FI" kern="0" dirty="0" smtClean="0">
                <a:latin typeface="+mn-lt"/>
              </a:rPr>
              <a:t>Antti Pasanen, Lauri </a:t>
            </a:r>
            <a:r>
              <a:rPr lang="fi-FI" kern="0" dirty="0" err="1" smtClean="0">
                <a:latin typeface="+mn-lt"/>
              </a:rPr>
              <a:t>Solismaa</a:t>
            </a:r>
            <a:r>
              <a:rPr lang="fi-FI" kern="0" dirty="0" smtClean="0">
                <a:latin typeface="+mn-lt"/>
              </a:rPr>
              <a:t> ja Julia Keronen</a:t>
            </a:r>
          </a:p>
        </p:txBody>
      </p:sp>
      <p:pic>
        <p:nvPicPr>
          <p:cNvPr id="5" name="Picture 6" descr="GTK_juhlavuosi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904805"/>
            <a:ext cx="1368152" cy="1404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vipuvoimaaEU_rg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3573016"/>
            <a:ext cx="1440160" cy="554617"/>
          </a:xfrm>
          <a:prstGeom prst="rect">
            <a:avLst/>
          </a:prstGeom>
        </p:spPr>
      </p:pic>
      <p:pic>
        <p:nvPicPr>
          <p:cNvPr id="8" name="Picture 7" descr="yhdlogo_f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2564904"/>
            <a:ext cx="1296144" cy="766441"/>
          </a:xfrm>
          <a:prstGeom prst="rect">
            <a:avLst/>
          </a:prstGeom>
        </p:spPr>
      </p:pic>
      <p:pic>
        <p:nvPicPr>
          <p:cNvPr id="9" name="Picture 8" descr="Minera logo plain lapinakyva (ID 3408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5157192"/>
            <a:ext cx="1996444" cy="987554"/>
          </a:xfrm>
          <a:prstGeom prst="rect">
            <a:avLst/>
          </a:prstGeom>
        </p:spPr>
      </p:pic>
      <p:pic>
        <p:nvPicPr>
          <p:cNvPr id="10" name="Picture 9" descr="Tekes logo vaaka (ID 3329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6256" y="4221088"/>
            <a:ext cx="1676400" cy="4949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Tulokset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755576" y="1556792"/>
            <a:ext cx="3919537" cy="4176713"/>
          </a:xfrm>
        </p:spPr>
        <p:txBody>
          <a:bodyPr/>
          <a:lstStyle/>
          <a:p>
            <a:pPr>
              <a:buNone/>
            </a:pPr>
            <a:r>
              <a:rPr lang="fi-FI" sz="2400" b="1" dirty="0" smtClean="0"/>
              <a:t>Vesinäytteet</a:t>
            </a:r>
          </a:p>
          <a:p>
            <a:r>
              <a:rPr lang="fi-FI" sz="2200" dirty="0" smtClean="0"/>
              <a:t>Hapen kyllästysaste </a:t>
            </a:r>
            <a:r>
              <a:rPr lang="fi-FI" sz="2200" dirty="0" err="1" smtClean="0"/>
              <a:t>Juurusveden</a:t>
            </a:r>
            <a:r>
              <a:rPr lang="fi-FI" sz="2200" dirty="0" smtClean="0"/>
              <a:t> syvänteessä (18 m) 26 % </a:t>
            </a:r>
            <a:endParaRPr lang="fi-FI" sz="2200" dirty="0"/>
          </a:p>
        </p:txBody>
      </p:sp>
      <p:sp>
        <p:nvSpPr>
          <p:cNvPr id="819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53AF2431-54BF-4E67-BB57-BF84A2721045}" type="datetime1">
              <a:rPr lang="fi-FI" smtClean="0"/>
              <a:pPr/>
              <a:t>27.2.2014</a:t>
            </a:fld>
            <a:endParaRPr lang="fi-FI" smtClean="0"/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i-FI" dirty="0" smtClean="0"/>
              <a:t>MINERA loppuseminaari/ Merja Lyytikäinen</a:t>
            </a: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9C1570-0FE0-4799-995B-BE111FD1FA2B}" type="slidenum">
              <a:rPr lang="fi-FI" smtClean="0"/>
              <a:pPr/>
              <a:t>10</a:t>
            </a:fld>
            <a:endParaRPr lang="fi-FI" smtClean="0"/>
          </a:p>
        </p:txBody>
      </p:sp>
      <p:pic>
        <p:nvPicPr>
          <p:cNvPr id="7" name="Picture 4" descr="Kuva 1_alue_näytteet"/>
          <p:cNvPicPr>
            <a:picLocks noChangeAspect="1" noChangeArrowheads="1"/>
          </p:cNvPicPr>
          <p:nvPr/>
        </p:nvPicPr>
        <p:blipFill>
          <a:blip r:embed="rId3" cstate="print"/>
          <a:srcRect t="3012" b="3340"/>
          <a:stretch>
            <a:fillRect/>
          </a:stretch>
        </p:blipFill>
        <p:spPr bwMode="auto">
          <a:xfrm>
            <a:off x="4932040" y="476672"/>
            <a:ext cx="3920972" cy="553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652120" y="1700808"/>
            <a:ext cx="576064" cy="230832"/>
          </a:xfrm>
          <a:prstGeom prst="wedgeRectCallout">
            <a:avLst>
              <a:gd name="adj1" fmla="val 75418"/>
              <a:gd name="adj2" fmla="val 5677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900" dirty="0" smtClean="0">
                <a:latin typeface="Calibri" pitchFamily="34" charset="0"/>
              </a:rPr>
              <a:t>90 µg/l</a:t>
            </a:r>
            <a:endParaRPr lang="fi-FI" sz="9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3501008"/>
            <a:ext cx="576064" cy="230832"/>
          </a:xfrm>
          <a:prstGeom prst="wedgeRectCallout">
            <a:avLst>
              <a:gd name="adj1" fmla="val 75418"/>
              <a:gd name="adj2" fmla="val 5677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900" dirty="0" smtClean="0">
                <a:latin typeface="Calibri" pitchFamily="34" charset="0"/>
              </a:rPr>
              <a:t>103 µg/l</a:t>
            </a:r>
            <a:endParaRPr lang="fi-FI" sz="9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2240" y="3140968"/>
            <a:ext cx="576064" cy="230832"/>
          </a:xfrm>
          <a:prstGeom prst="wedgeRectCallout">
            <a:avLst>
              <a:gd name="adj1" fmla="val -4080"/>
              <a:gd name="adj2" fmla="val 21063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900" dirty="0" smtClean="0">
                <a:latin typeface="Calibri" pitchFamily="34" charset="0"/>
              </a:rPr>
              <a:t>71 µg/l</a:t>
            </a:r>
            <a:endParaRPr lang="fi-FI" sz="9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6336" y="3601322"/>
            <a:ext cx="864096" cy="230832"/>
          </a:xfrm>
          <a:prstGeom prst="wedgeRectCallout">
            <a:avLst>
              <a:gd name="adj1" fmla="val -85472"/>
              <a:gd name="adj2" fmla="val 3658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900" dirty="0" smtClean="0">
                <a:latin typeface="Calibri" pitchFamily="34" charset="0"/>
              </a:rPr>
              <a:t>44 – 136 µg/l</a:t>
            </a:r>
            <a:endParaRPr lang="fi-FI" sz="9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4208" y="4437112"/>
            <a:ext cx="864096" cy="230832"/>
          </a:xfrm>
          <a:prstGeom prst="wedgeRectCallout">
            <a:avLst>
              <a:gd name="adj1" fmla="val 75418"/>
              <a:gd name="adj2" fmla="val 5677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900" dirty="0" smtClean="0">
                <a:latin typeface="Calibri" pitchFamily="34" charset="0"/>
              </a:rPr>
              <a:t>47 – 101 µg/l</a:t>
            </a:r>
            <a:endParaRPr lang="fi-FI" sz="9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12360" y="4365104"/>
            <a:ext cx="864096" cy="230832"/>
          </a:xfrm>
          <a:prstGeom prst="wedgeRectCallout">
            <a:avLst>
              <a:gd name="adj1" fmla="val -58914"/>
              <a:gd name="adj2" fmla="val 5022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900" dirty="0" smtClean="0">
                <a:latin typeface="Calibri" pitchFamily="34" charset="0"/>
              </a:rPr>
              <a:t> 1,2 – 2,1 µg/l</a:t>
            </a:r>
            <a:endParaRPr lang="fi-FI" sz="9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16216" y="4869160"/>
            <a:ext cx="792088" cy="230832"/>
          </a:xfrm>
          <a:prstGeom prst="wedgeRectCallout">
            <a:avLst>
              <a:gd name="adj1" fmla="val 85913"/>
              <a:gd name="adj2" fmla="val 7662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900" dirty="0" smtClean="0">
                <a:latin typeface="Calibri" pitchFamily="34" charset="0"/>
              </a:rPr>
              <a:t>0,2 – 0,8 µg/l</a:t>
            </a:r>
            <a:endParaRPr lang="fi-FI" sz="9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00192" y="1412776"/>
            <a:ext cx="576064" cy="230832"/>
          </a:xfrm>
          <a:prstGeom prst="wedgeRectCallout">
            <a:avLst>
              <a:gd name="adj1" fmla="val -668"/>
              <a:gd name="adj2" fmla="val 125520"/>
            </a:avLst>
          </a:prstGeo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900" dirty="0" smtClean="0">
                <a:latin typeface="Calibri" pitchFamily="34" charset="0"/>
              </a:rPr>
              <a:t>1,2 µg/l</a:t>
            </a:r>
            <a:endParaRPr lang="fi-FI" sz="9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64088" y="4149080"/>
            <a:ext cx="792088" cy="230832"/>
          </a:xfrm>
          <a:prstGeom prst="wedgeRectCallout">
            <a:avLst>
              <a:gd name="adj1" fmla="val 93784"/>
              <a:gd name="adj2" fmla="val 3385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900" dirty="0" smtClean="0">
                <a:latin typeface="Calibri" pitchFamily="34" charset="0"/>
              </a:rPr>
              <a:t>1180  µg/l</a:t>
            </a:r>
            <a:endParaRPr lang="fi-FI" sz="900" dirty="0">
              <a:latin typeface="Calibri" pitchFamily="34" charset="0"/>
            </a:endParaRPr>
          </a:p>
        </p:txBody>
      </p:sp>
      <p:sp>
        <p:nvSpPr>
          <p:cNvPr id="19" name="Tekstiruutu 18"/>
          <p:cNvSpPr txBox="1"/>
          <p:nvPr/>
        </p:nvSpPr>
        <p:spPr>
          <a:xfrm>
            <a:off x="6345314" y="1124744"/>
            <a:ext cx="1063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Mustin RHA</a:t>
            </a:r>
            <a:endParaRPr lang="fi-FI" sz="1200" dirty="0"/>
          </a:p>
        </p:txBody>
      </p:sp>
      <p:sp>
        <p:nvSpPr>
          <p:cNvPr id="20" name="Tekstiruutu 19"/>
          <p:cNvSpPr txBox="1"/>
          <p:nvPr/>
        </p:nvSpPr>
        <p:spPr>
          <a:xfrm>
            <a:off x="6913197" y="2757073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err="1" smtClean="0"/>
              <a:t>Raasion</a:t>
            </a:r>
            <a:r>
              <a:rPr lang="fi-FI" sz="1200" dirty="0" smtClean="0"/>
              <a:t> RHA</a:t>
            </a:r>
            <a:endParaRPr lang="fi-FI" sz="1200" dirty="0"/>
          </a:p>
        </p:txBody>
      </p:sp>
      <p:sp>
        <p:nvSpPr>
          <p:cNvPr id="21" name="Tekstiruutu 20"/>
          <p:cNvSpPr txBox="1"/>
          <p:nvPr/>
        </p:nvSpPr>
        <p:spPr>
          <a:xfrm>
            <a:off x="7467598" y="3368025"/>
            <a:ext cx="1136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Selkeytysallas</a:t>
            </a:r>
            <a:endParaRPr lang="fi-FI" sz="1200" dirty="0"/>
          </a:p>
        </p:txBody>
      </p:sp>
      <p:sp>
        <p:nvSpPr>
          <p:cNvPr id="22" name="Tekstiruutu 21"/>
          <p:cNvSpPr txBox="1"/>
          <p:nvPr/>
        </p:nvSpPr>
        <p:spPr>
          <a:xfrm>
            <a:off x="5796136" y="3140968"/>
            <a:ext cx="1043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err="1" smtClean="0"/>
              <a:t>Jaakonlampi</a:t>
            </a:r>
            <a:endParaRPr lang="fi-FI" sz="1200" dirty="0"/>
          </a:p>
        </p:txBody>
      </p:sp>
      <p:sp>
        <p:nvSpPr>
          <p:cNvPr id="23" name="Tekstiruutu 22"/>
          <p:cNvSpPr txBox="1"/>
          <p:nvPr/>
        </p:nvSpPr>
        <p:spPr>
          <a:xfrm>
            <a:off x="6588224" y="4149080"/>
            <a:ext cx="808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err="1" smtClean="0"/>
              <a:t>Sikopuro</a:t>
            </a:r>
            <a:endParaRPr lang="fi-FI" sz="1200" dirty="0"/>
          </a:p>
        </p:txBody>
      </p:sp>
      <p:sp>
        <p:nvSpPr>
          <p:cNvPr id="24" name="Tekstiruutu 23"/>
          <p:cNvSpPr txBox="1"/>
          <p:nvPr/>
        </p:nvSpPr>
        <p:spPr>
          <a:xfrm>
            <a:off x="5508104" y="3861048"/>
            <a:ext cx="6690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Tehdas</a:t>
            </a:r>
            <a:endParaRPr lang="fi-FI" sz="1200" dirty="0"/>
          </a:p>
        </p:txBody>
      </p:sp>
      <p:sp>
        <p:nvSpPr>
          <p:cNvPr id="25" name="Tekstiruutu 24"/>
          <p:cNvSpPr txBox="1"/>
          <p:nvPr/>
        </p:nvSpPr>
        <p:spPr>
          <a:xfrm>
            <a:off x="7668344" y="4736177"/>
            <a:ext cx="909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err="1" smtClean="0"/>
              <a:t>Juurusvesi</a:t>
            </a:r>
            <a:endParaRPr lang="fi-FI" sz="1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Tulokset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755576" y="1556792"/>
            <a:ext cx="3919537" cy="4176713"/>
          </a:xfrm>
        </p:spPr>
        <p:txBody>
          <a:bodyPr/>
          <a:lstStyle/>
          <a:p>
            <a:pPr>
              <a:buNone/>
            </a:pPr>
            <a:r>
              <a:rPr lang="fi-FI" sz="2400" b="1" dirty="0" smtClean="0"/>
              <a:t>Sedimenttinäytteet</a:t>
            </a:r>
          </a:p>
          <a:p>
            <a:r>
              <a:rPr lang="fi-FI" sz="2100" dirty="0" err="1" smtClean="0"/>
              <a:t>Nonyylifenolietoksylaatteja</a:t>
            </a:r>
            <a:r>
              <a:rPr lang="fi-FI" sz="2100" dirty="0" smtClean="0"/>
              <a:t> löytyi myös syvemmistä sedimenttikerroksista (15 cm).</a:t>
            </a:r>
          </a:p>
          <a:p>
            <a:r>
              <a:rPr lang="fi-FI" sz="2100" dirty="0" err="1"/>
              <a:t>Nonyylifenolia</a:t>
            </a:r>
            <a:r>
              <a:rPr lang="fi-FI" sz="2100" dirty="0"/>
              <a:t> ei havaittu</a:t>
            </a:r>
            <a:r>
              <a:rPr lang="fi-FI" sz="2100" dirty="0" smtClean="0"/>
              <a:t>.</a:t>
            </a:r>
          </a:p>
          <a:p>
            <a:r>
              <a:rPr lang="fi-FI" sz="2100" dirty="0" smtClean="0"/>
              <a:t>Vesiympäristölle haitalliset ja vaaralliset aineet –mietinnössä ehdotetaan haitattomaksi pitoisuustasoksi </a:t>
            </a:r>
            <a:r>
              <a:rPr lang="fi-FI" sz="2100" dirty="0" err="1" smtClean="0"/>
              <a:t>nonyylifenolietoksylaatille</a:t>
            </a:r>
            <a:r>
              <a:rPr lang="fi-FI" sz="2100" dirty="0" smtClean="0"/>
              <a:t> 360 </a:t>
            </a:r>
            <a:r>
              <a:rPr lang="fi-FI" sz="2100" dirty="0" err="1" smtClean="0"/>
              <a:t>ng/g</a:t>
            </a:r>
            <a:r>
              <a:rPr lang="fi-FI" sz="2100" dirty="0" smtClean="0"/>
              <a:t>.</a:t>
            </a:r>
          </a:p>
          <a:p>
            <a:pPr marL="0" indent="0">
              <a:buNone/>
            </a:pPr>
            <a:endParaRPr lang="fi-FI" sz="2200" dirty="0" smtClean="0"/>
          </a:p>
          <a:p>
            <a:pPr>
              <a:buNone/>
            </a:pPr>
            <a:endParaRPr lang="fi-FI" sz="2200" dirty="0" smtClean="0"/>
          </a:p>
          <a:p>
            <a:pPr lvl="1"/>
            <a:endParaRPr lang="fi-FI" sz="2000" dirty="0"/>
          </a:p>
        </p:txBody>
      </p:sp>
      <p:sp>
        <p:nvSpPr>
          <p:cNvPr id="819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53AF2431-54BF-4E67-BB57-BF84A2721045}" type="datetime1">
              <a:rPr lang="fi-FI" smtClean="0"/>
              <a:pPr/>
              <a:t>27.2.2014</a:t>
            </a:fld>
            <a:endParaRPr lang="fi-FI" smtClean="0"/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i-FI" dirty="0" smtClean="0"/>
              <a:t>MINERA loppuseminaari/ Merja Lyytikäinen</a:t>
            </a: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9C1570-0FE0-4799-995B-BE111FD1FA2B}" type="slidenum">
              <a:rPr lang="fi-FI" smtClean="0"/>
              <a:pPr/>
              <a:t>11</a:t>
            </a:fld>
            <a:endParaRPr lang="fi-FI" smtClean="0"/>
          </a:p>
        </p:txBody>
      </p:sp>
      <p:pic>
        <p:nvPicPr>
          <p:cNvPr id="7" name="Picture 4" descr="Kuva 1_alue_näytteet"/>
          <p:cNvPicPr>
            <a:picLocks noChangeAspect="1" noChangeArrowheads="1"/>
          </p:cNvPicPr>
          <p:nvPr/>
        </p:nvPicPr>
        <p:blipFill>
          <a:blip r:embed="rId3" cstate="print"/>
          <a:srcRect t="3012" b="3340"/>
          <a:stretch>
            <a:fillRect/>
          </a:stretch>
        </p:blipFill>
        <p:spPr bwMode="auto">
          <a:xfrm>
            <a:off x="4932040" y="476672"/>
            <a:ext cx="3920972" cy="553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36096" y="1916832"/>
            <a:ext cx="792088" cy="230832"/>
          </a:xfrm>
          <a:prstGeom prst="wedgeRectCallout">
            <a:avLst>
              <a:gd name="adj1" fmla="val 78042"/>
              <a:gd name="adj2" fmla="val 27306"/>
            </a:avLst>
          </a:prstGeom>
          <a:solidFill>
            <a:srgbClr val="FFCC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900" dirty="0" smtClean="0">
                <a:latin typeface="Calibri" pitchFamily="34" charset="0"/>
              </a:rPr>
              <a:t>718 </a:t>
            </a:r>
            <a:r>
              <a:rPr lang="fi-FI" sz="900" dirty="0" err="1" smtClean="0">
                <a:latin typeface="Calibri" pitchFamily="34" charset="0"/>
              </a:rPr>
              <a:t>ng/g</a:t>
            </a:r>
            <a:r>
              <a:rPr lang="fi-FI" sz="900" dirty="0" smtClean="0">
                <a:latin typeface="Calibri" pitchFamily="34" charset="0"/>
              </a:rPr>
              <a:t> </a:t>
            </a:r>
            <a:r>
              <a:rPr lang="fi-FI" sz="900" dirty="0" err="1" smtClean="0">
                <a:latin typeface="Calibri" pitchFamily="34" charset="0"/>
              </a:rPr>
              <a:t>dw</a:t>
            </a:r>
            <a:endParaRPr lang="fi-FI" sz="9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4248" y="1772816"/>
            <a:ext cx="864096" cy="230832"/>
          </a:xfrm>
          <a:prstGeom prst="wedgeRectCallout">
            <a:avLst>
              <a:gd name="adj1" fmla="val -13263"/>
              <a:gd name="adj2" fmla="val 8950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900" dirty="0" smtClean="0">
                <a:latin typeface="Calibri" pitchFamily="34" charset="0"/>
              </a:rPr>
              <a:t>167 </a:t>
            </a:r>
            <a:r>
              <a:rPr lang="fi-FI" sz="900" dirty="0" err="1" smtClean="0">
                <a:latin typeface="Calibri" pitchFamily="34" charset="0"/>
              </a:rPr>
              <a:t>ng/g</a:t>
            </a:r>
            <a:r>
              <a:rPr lang="fi-FI" sz="900" dirty="0" smtClean="0">
                <a:latin typeface="Calibri" pitchFamily="34" charset="0"/>
              </a:rPr>
              <a:t> </a:t>
            </a:r>
            <a:r>
              <a:rPr lang="fi-FI" sz="900" dirty="0" err="1" smtClean="0">
                <a:latin typeface="Calibri" pitchFamily="34" charset="0"/>
              </a:rPr>
              <a:t>dw</a:t>
            </a:r>
            <a:endParaRPr lang="fi-FI" sz="9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08426" y="3646062"/>
            <a:ext cx="1152128" cy="230832"/>
          </a:xfrm>
          <a:prstGeom prst="wedgeRectCallout">
            <a:avLst>
              <a:gd name="adj1" fmla="val -71442"/>
              <a:gd name="adj2" fmla="val 20757"/>
            </a:avLst>
          </a:prstGeom>
          <a:solidFill>
            <a:srgbClr val="FFCC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900" dirty="0" smtClean="0">
                <a:latin typeface="Calibri" pitchFamily="34" charset="0"/>
              </a:rPr>
              <a:t>153 – 921 </a:t>
            </a:r>
            <a:r>
              <a:rPr lang="fi-FI" sz="900" dirty="0" err="1" smtClean="0">
                <a:latin typeface="Calibri" pitchFamily="34" charset="0"/>
              </a:rPr>
              <a:t>ng/g</a:t>
            </a:r>
            <a:r>
              <a:rPr lang="fi-FI" sz="900" dirty="0" smtClean="0">
                <a:latin typeface="Calibri" pitchFamily="34" charset="0"/>
              </a:rPr>
              <a:t> </a:t>
            </a:r>
            <a:r>
              <a:rPr lang="fi-FI" sz="900" dirty="0" err="1" smtClean="0">
                <a:latin typeface="Calibri" pitchFamily="34" charset="0"/>
              </a:rPr>
              <a:t>dw</a:t>
            </a:r>
            <a:endParaRPr lang="fi-FI" sz="9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184" y="4509120"/>
            <a:ext cx="864096" cy="230832"/>
          </a:xfrm>
          <a:prstGeom prst="wedgeRectCallout">
            <a:avLst>
              <a:gd name="adj1" fmla="val 86787"/>
              <a:gd name="adj2" fmla="val 3385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900" dirty="0" smtClean="0">
                <a:latin typeface="Calibri" pitchFamily="34" charset="0"/>
              </a:rPr>
              <a:t>202 </a:t>
            </a:r>
            <a:r>
              <a:rPr lang="fi-FI" sz="900" dirty="0" err="1" smtClean="0">
                <a:latin typeface="Calibri" pitchFamily="34" charset="0"/>
              </a:rPr>
              <a:t>ng/g</a:t>
            </a:r>
            <a:r>
              <a:rPr lang="fi-FI" sz="900" dirty="0" smtClean="0">
                <a:latin typeface="Calibri" pitchFamily="34" charset="0"/>
              </a:rPr>
              <a:t> </a:t>
            </a:r>
            <a:r>
              <a:rPr lang="fi-FI" sz="900" dirty="0" err="1" smtClean="0">
                <a:latin typeface="Calibri" pitchFamily="34" charset="0"/>
              </a:rPr>
              <a:t>dw</a:t>
            </a:r>
            <a:endParaRPr lang="fi-FI" sz="9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12360" y="4581128"/>
            <a:ext cx="936104" cy="230832"/>
          </a:xfrm>
          <a:prstGeom prst="wedgeRectCallout">
            <a:avLst>
              <a:gd name="adj1" fmla="val -70283"/>
              <a:gd name="adj2" fmla="val 3712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900" dirty="0" smtClean="0">
                <a:latin typeface="Calibri" pitchFamily="34" charset="0"/>
              </a:rPr>
              <a:t>29 – 59 </a:t>
            </a:r>
            <a:r>
              <a:rPr lang="fi-FI" sz="900" dirty="0" err="1" smtClean="0">
                <a:latin typeface="Calibri" pitchFamily="34" charset="0"/>
              </a:rPr>
              <a:t>ng/g</a:t>
            </a:r>
            <a:r>
              <a:rPr lang="fi-FI" sz="900" dirty="0" smtClean="0">
                <a:latin typeface="Calibri" pitchFamily="34" charset="0"/>
              </a:rPr>
              <a:t> </a:t>
            </a:r>
            <a:r>
              <a:rPr lang="fi-FI" sz="900" dirty="0" err="1" smtClean="0">
                <a:latin typeface="Calibri" pitchFamily="34" charset="0"/>
              </a:rPr>
              <a:t>dw</a:t>
            </a:r>
            <a:endParaRPr lang="fi-FI" sz="9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2200" y="5013176"/>
            <a:ext cx="936104" cy="230832"/>
          </a:xfrm>
          <a:prstGeom prst="wedgeRectCallout">
            <a:avLst>
              <a:gd name="adj1" fmla="val 85913"/>
              <a:gd name="adj2" fmla="val -44719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900" dirty="0" smtClean="0">
                <a:latin typeface="Calibri" pitchFamily="34" charset="0"/>
              </a:rPr>
              <a:t>7 – 19 </a:t>
            </a:r>
            <a:r>
              <a:rPr lang="fi-FI" sz="900" dirty="0" err="1" smtClean="0">
                <a:latin typeface="Calibri" pitchFamily="34" charset="0"/>
              </a:rPr>
              <a:t>ng/g</a:t>
            </a:r>
            <a:r>
              <a:rPr lang="fi-FI" sz="900" dirty="0" smtClean="0">
                <a:latin typeface="Calibri" pitchFamily="34" charset="0"/>
              </a:rPr>
              <a:t> </a:t>
            </a:r>
            <a:r>
              <a:rPr lang="fi-FI" sz="900" dirty="0" err="1" smtClean="0">
                <a:latin typeface="Calibri" pitchFamily="34" charset="0"/>
              </a:rPr>
              <a:t>dw</a:t>
            </a:r>
            <a:endParaRPr lang="fi-FI" sz="900" dirty="0">
              <a:latin typeface="Calibri" pitchFamily="34" charset="0"/>
            </a:endParaRPr>
          </a:p>
        </p:txBody>
      </p:sp>
      <p:sp>
        <p:nvSpPr>
          <p:cNvPr id="16" name="Tekstiruutu 15"/>
          <p:cNvSpPr txBox="1"/>
          <p:nvPr/>
        </p:nvSpPr>
        <p:spPr>
          <a:xfrm>
            <a:off x="6173184" y="1401743"/>
            <a:ext cx="1063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Mustin RHA</a:t>
            </a:r>
            <a:endParaRPr lang="fi-FI" sz="1200" dirty="0"/>
          </a:p>
        </p:txBody>
      </p:sp>
      <p:sp>
        <p:nvSpPr>
          <p:cNvPr id="19" name="Tekstiruutu 18"/>
          <p:cNvSpPr txBox="1"/>
          <p:nvPr/>
        </p:nvSpPr>
        <p:spPr>
          <a:xfrm>
            <a:off x="7395590" y="3368025"/>
            <a:ext cx="1136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Selkeytysallas</a:t>
            </a:r>
            <a:endParaRPr lang="fi-FI" sz="1200" dirty="0"/>
          </a:p>
        </p:txBody>
      </p:sp>
      <p:sp>
        <p:nvSpPr>
          <p:cNvPr id="21" name="Tekstiruutu 20"/>
          <p:cNvSpPr txBox="1"/>
          <p:nvPr/>
        </p:nvSpPr>
        <p:spPr>
          <a:xfrm>
            <a:off x="7076133" y="4221088"/>
            <a:ext cx="808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err="1" smtClean="0"/>
              <a:t>Sikopuro</a:t>
            </a:r>
            <a:endParaRPr lang="fi-FI" sz="1200" dirty="0"/>
          </a:p>
        </p:txBody>
      </p:sp>
      <p:sp>
        <p:nvSpPr>
          <p:cNvPr id="23" name="Tekstiruutu 22"/>
          <p:cNvSpPr txBox="1"/>
          <p:nvPr/>
        </p:nvSpPr>
        <p:spPr>
          <a:xfrm>
            <a:off x="7668344" y="4880193"/>
            <a:ext cx="909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err="1" smtClean="0"/>
              <a:t>Juurusvesi</a:t>
            </a:r>
            <a:endParaRPr lang="fi-FI" sz="1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Tulokset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755576" y="1556792"/>
            <a:ext cx="3919537" cy="4176713"/>
          </a:xfrm>
        </p:spPr>
        <p:txBody>
          <a:bodyPr/>
          <a:lstStyle/>
          <a:p>
            <a:pPr>
              <a:buNone/>
            </a:pPr>
            <a:r>
              <a:rPr lang="fi-FI" sz="2400" b="1" dirty="0" smtClean="0"/>
              <a:t>Ympäristönlaatunormit</a:t>
            </a:r>
          </a:p>
          <a:p>
            <a:r>
              <a:rPr lang="fi-FI" sz="2200" dirty="0" smtClean="0"/>
              <a:t>MAC = 4 µg/l</a:t>
            </a:r>
          </a:p>
          <a:p>
            <a:pPr>
              <a:buNone/>
            </a:pPr>
            <a:endParaRPr lang="fi-FI" sz="2200" dirty="0" smtClean="0"/>
          </a:p>
          <a:p>
            <a:pPr>
              <a:buNone/>
            </a:pPr>
            <a:r>
              <a:rPr lang="fi-FI" sz="2200" b="1" dirty="0" smtClean="0"/>
              <a:t>Kuormitus</a:t>
            </a:r>
          </a:p>
          <a:p>
            <a:r>
              <a:rPr lang="fi-FI" sz="2200" dirty="0" err="1" smtClean="0"/>
              <a:t>Kuuslahteen</a:t>
            </a:r>
            <a:r>
              <a:rPr lang="fi-FI" sz="2200" dirty="0" smtClean="0"/>
              <a:t> 1,1 t/a</a:t>
            </a:r>
          </a:p>
          <a:p>
            <a:r>
              <a:rPr lang="fi-FI" sz="2200" dirty="0" smtClean="0"/>
              <a:t>Kulutus rikastamolla on n. 400 t/a</a:t>
            </a:r>
          </a:p>
          <a:p>
            <a:pPr marL="0" indent="0">
              <a:buNone/>
            </a:pPr>
            <a:r>
              <a:rPr lang="fi-FI" sz="2200" dirty="0" smtClean="0"/>
              <a:t> </a:t>
            </a:r>
            <a:r>
              <a:rPr lang="fi-FI" sz="2200" dirty="0" smtClean="0">
                <a:sym typeface="Wingdings" pitchFamily="2" charset="2"/>
              </a:rPr>
              <a:t> </a:t>
            </a:r>
            <a:r>
              <a:rPr lang="fi-FI" sz="2200" dirty="0" smtClean="0"/>
              <a:t>0,3 % </a:t>
            </a:r>
          </a:p>
          <a:p>
            <a:pPr>
              <a:buNone/>
            </a:pPr>
            <a:endParaRPr lang="fi-FI" sz="2200" dirty="0" smtClean="0"/>
          </a:p>
          <a:p>
            <a:endParaRPr lang="fi-FI" sz="2200" dirty="0" smtClean="0"/>
          </a:p>
        </p:txBody>
      </p:sp>
      <p:sp>
        <p:nvSpPr>
          <p:cNvPr id="819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53AF2431-54BF-4E67-BB57-BF84A2721045}" type="datetime1">
              <a:rPr lang="fi-FI" smtClean="0"/>
              <a:pPr/>
              <a:t>27.2.2014</a:t>
            </a:fld>
            <a:endParaRPr lang="fi-FI" smtClean="0"/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i-FI" dirty="0" smtClean="0"/>
              <a:t>MINERA loppuseminaari/ Merja Lyytikäinen</a:t>
            </a: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9C1570-0FE0-4799-995B-BE111FD1FA2B}" type="slidenum">
              <a:rPr lang="fi-FI" smtClean="0"/>
              <a:pPr/>
              <a:t>12</a:t>
            </a:fld>
            <a:endParaRPr lang="fi-FI" smtClean="0"/>
          </a:p>
        </p:txBody>
      </p:sp>
      <p:pic>
        <p:nvPicPr>
          <p:cNvPr id="7" name="Picture 4" descr="Kuva 1_alue_näytteet"/>
          <p:cNvPicPr>
            <a:picLocks noChangeAspect="1" noChangeArrowheads="1"/>
          </p:cNvPicPr>
          <p:nvPr/>
        </p:nvPicPr>
        <p:blipFill>
          <a:blip r:embed="rId3" cstate="print"/>
          <a:srcRect t="3012" b="3340"/>
          <a:stretch>
            <a:fillRect/>
          </a:stretch>
        </p:blipFill>
        <p:spPr bwMode="auto">
          <a:xfrm>
            <a:off x="4932040" y="476672"/>
            <a:ext cx="3920972" cy="553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652120" y="1700808"/>
            <a:ext cx="576064" cy="230832"/>
          </a:xfrm>
          <a:prstGeom prst="wedgeRectCallout">
            <a:avLst>
              <a:gd name="adj1" fmla="val 75418"/>
              <a:gd name="adj2" fmla="val 56770"/>
            </a:avLst>
          </a:prstGeom>
          <a:solidFill>
            <a:srgbClr val="FFCC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900" dirty="0" smtClean="0">
                <a:latin typeface="Calibri" pitchFamily="34" charset="0"/>
              </a:rPr>
              <a:t>45 µg/l</a:t>
            </a:r>
            <a:endParaRPr lang="fi-FI" sz="9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3501008"/>
            <a:ext cx="576064" cy="230832"/>
          </a:xfrm>
          <a:prstGeom prst="wedgeRectCallout">
            <a:avLst>
              <a:gd name="adj1" fmla="val 75418"/>
              <a:gd name="adj2" fmla="val 56770"/>
            </a:avLst>
          </a:prstGeom>
          <a:solidFill>
            <a:srgbClr val="FFCC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900" dirty="0" smtClean="0">
                <a:latin typeface="Calibri" pitchFamily="34" charset="0"/>
              </a:rPr>
              <a:t>36 µg/l</a:t>
            </a:r>
            <a:endParaRPr lang="fi-FI" sz="9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2240" y="3140968"/>
            <a:ext cx="576064" cy="230832"/>
          </a:xfrm>
          <a:prstGeom prst="wedgeRectCallout">
            <a:avLst>
              <a:gd name="adj1" fmla="val -4080"/>
              <a:gd name="adj2" fmla="val 210639"/>
            </a:avLst>
          </a:prstGeom>
          <a:solidFill>
            <a:srgbClr val="FFCC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900" dirty="0" smtClean="0">
                <a:latin typeface="Calibri" pitchFamily="34" charset="0"/>
              </a:rPr>
              <a:t>52 µg/l</a:t>
            </a:r>
            <a:endParaRPr lang="fi-FI" sz="9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99954" y="3645024"/>
            <a:ext cx="864096" cy="230832"/>
          </a:xfrm>
          <a:prstGeom prst="wedgeRectCallout">
            <a:avLst>
              <a:gd name="adj1" fmla="val -71042"/>
              <a:gd name="adj2" fmla="val 6571"/>
            </a:avLst>
          </a:prstGeom>
          <a:solidFill>
            <a:srgbClr val="FFCC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900" dirty="0" smtClean="0">
                <a:latin typeface="Calibri" pitchFamily="34" charset="0"/>
              </a:rPr>
              <a:t>22– 68 µg/l</a:t>
            </a:r>
            <a:endParaRPr lang="fi-FI" sz="9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4208" y="4422304"/>
            <a:ext cx="864096" cy="230832"/>
          </a:xfrm>
          <a:prstGeom prst="wedgeRectCallout">
            <a:avLst>
              <a:gd name="adj1" fmla="val 75418"/>
              <a:gd name="adj2" fmla="val 56770"/>
            </a:avLst>
          </a:prstGeom>
          <a:solidFill>
            <a:srgbClr val="FFCC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900" dirty="0" smtClean="0">
                <a:latin typeface="Calibri" pitchFamily="34" charset="0"/>
              </a:rPr>
              <a:t>23 – 51 µg/l</a:t>
            </a:r>
            <a:endParaRPr lang="fi-FI" sz="9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12360" y="4365104"/>
            <a:ext cx="864096" cy="230832"/>
          </a:xfrm>
          <a:prstGeom prst="wedgeRectCallout">
            <a:avLst>
              <a:gd name="adj1" fmla="val -58914"/>
              <a:gd name="adj2" fmla="val 5022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900" dirty="0" smtClean="0">
                <a:latin typeface="Calibri" pitchFamily="34" charset="0"/>
              </a:rPr>
              <a:t> 0,6 – 1,1 µg/l</a:t>
            </a:r>
            <a:endParaRPr lang="fi-FI" sz="9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16216" y="4869160"/>
            <a:ext cx="792088" cy="230832"/>
          </a:xfrm>
          <a:prstGeom prst="wedgeRectCallout">
            <a:avLst>
              <a:gd name="adj1" fmla="val 85913"/>
              <a:gd name="adj2" fmla="val 76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900" dirty="0" smtClean="0">
                <a:latin typeface="Calibri" pitchFamily="34" charset="0"/>
              </a:rPr>
              <a:t>0,1 – 0,4 µg/l</a:t>
            </a:r>
            <a:endParaRPr lang="fi-FI" sz="900" dirty="0">
              <a:latin typeface="Calibri" pitchFamily="34" charset="0"/>
            </a:endParaRPr>
          </a:p>
        </p:txBody>
      </p:sp>
      <p:sp>
        <p:nvSpPr>
          <p:cNvPr id="16" name="Tekstiruutu 15"/>
          <p:cNvSpPr txBox="1"/>
          <p:nvPr/>
        </p:nvSpPr>
        <p:spPr>
          <a:xfrm>
            <a:off x="6345314" y="1124744"/>
            <a:ext cx="1063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Mustin RHA</a:t>
            </a:r>
            <a:endParaRPr lang="fi-FI" sz="1200" dirty="0"/>
          </a:p>
        </p:txBody>
      </p:sp>
      <p:sp>
        <p:nvSpPr>
          <p:cNvPr id="17" name="Tekstiruutu 16"/>
          <p:cNvSpPr txBox="1"/>
          <p:nvPr/>
        </p:nvSpPr>
        <p:spPr>
          <a:xfrm>
            <a:off x="6913197" y="2757073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err="1" smtClean="0"/>
              <a:t>Raasion</a:t>
            </a:r>
            <a:r>
              <a:rPr lang="fi-FI" sz="1200" dirty="0" smtClean="0"/>
              <a:t> RHA</a:t>
            </a:r>
            <a:endParaRPr lang="fi-FI" sz="1200" dirty="0"/>
          </a:p>
        </p:txBody>
      </p:sp>
      <p:sp>
        <p:nvSpPr>
          <p:cNvPr id="19" name="Tekstiruutu 18"/>
          <p:cNvSpPr txBox="1"/>
          <p:nvPr/>
        </p:nvSpPr>
        <p:spPr>
          <a:xfrm>
            <a:off x="7467598" y="3368025"/>
            <a:ext cx="1136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Selkeytysallas</a:t>
            </a:r>
            <a:endParaRPr lang="fi-FI" sz="1200" dirty="0"/>
          </a:p>
        </p:txBody>
      </p:sp>
      <p:sp>
        <p:nvSpPr>
          <p:cNvPr id="20" name="Tekstiruutu 19"/>
          <p:cNvSpPr txBox="1"/>
          <p:nvPr/>
        </p:nvSpPr>
        <p:spPr>
          <a:xfrm>
            <a:off x="5796136" y="3140968"/>
            <a:ext cx="1043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err="1" smtClean="0"/>
              <a:t>Jaakonlampi</a:t>
            </a:r>
            <a:endParaRPr lang="fi-FI" sz="1200" dirty="0"/>
          </a:p>
        </p:txBody>
      </p:sp>
      <p:sp>
        <p:nvSpPr>
          <p:cNvPr id="21" name="Tekstiruutu 20"/>
          <p:cNvSpPr txBox="1"/>
          <p:nvPr/>
        </p:nvSpPr>
        <p:spPr>
          <a:xfrm>
            <a:off x="6588224" y="4149080"/>
            <a:ext cx="808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err="1" smtClean="0"/>
              <a:t>Sikopuro</a:t>
            </a:r>
            <a:endParaRPr lang="fi-FI" sz="1200" dirty="0"/>
          </a:p>
        </p:txBody>
      </p:sp>
      <p:sp>
        <p:nvSpPr>
          <p:cNvPr id="22" name="Tekstiruutu 21"/>
          <p:cNvSpPr txBox="1"/>
          <p:nvPr/>
        </p:nvSpPr>
        <p:spPr>
          <a:xfrm>
            <a:off x="7668344" y="4736177"/>
            <a:ext cx="909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err="1" smtClean="0"/>
              <a:t>Juurusvesi</a:t>
            </a:r>
            <a:endParaRPr lang="fi-FI" sz="1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avut_valilehti_96d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422275"/>
            <a:ext cx="827722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31800" y="417513"/>
            <a:ext cx="8280400" cy="5651500"/>
          </a:xfrm>
          <a:prstGeom prst="rect">
            <a:avLst/>
          </a:prstGeom>
          <a:solidFill>
            <a:schemeClr val="accent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i-FI" dirty="0" smtClean="0"/>
              <a:t>Yhteenveto ja johtopäätökset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Yhteenveto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 dirty="0" smtClean="0"/>
          </a:p>
          <a:p>
            <a:pPr lvl="1"/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55577" y="1484785"/>
            <a:ext cx="7956624" cy="4536604"/>
          </a:xfrm>
        </p:spPr>
        <p:txBody>
          <a:bodyPr/>
          <a:lstStyle/>
          <a:p>
            <a:r>
              <a:rPr lang="fi-FI" sz="2000" dirty="0" err="1" smtClean="0"/>
              <a:t>Juurusveden</a:t>
            </a:r>
            <a:r>
              <a:rPr lang="fi-FI" sz="2000" dirty="0" smtClean="0"/>
              <a:t> </a:t>
            </a:r>
            <a:r>
              <a:rPr lang="fi-FI" sz="2000" dirty="0" err="1" smtClean="0"/>
              <a:t>nonyylifenolietoksylaattipitoisuudet</a:t>
            </a:r>
            <a:r>
              <a:rPr lang="fi-FI" sz="2000" dirty="0" smtClean="0"/>
              <a:t> ovat samaa luokkaa kuin muualta Suomesta mitattujen puhdistettujen jätevesien pitoisuudet ja Euroopassa mitattujen pintavesien pitoisuudet.</a:t>
            </a:r>
          </a:p>
          <a:p>
            <a:r>
              <a:rPr lang="fi-FI" sz="2000" dirty="0" err="1"/>
              <a:t>Nonyylifenolietoksylaatin</a:t>
            </a:r>
            <a:r>
              <a:rPr lang="fi-FI" sz="2000" dirty="0"/>
              <a:t> hajoamiselta </a:t>
            </a:r>
            <a:r>
              <a:rPr lang="fi-FI" sz="2000" dirty="0" err="1"/>
              <a:t>nonyylifenoliksi</a:t>
            </a:r>
            <a:r>
              <a:rPr lang="fi-FI" sz="2000" dirty="0"/>
              <a:t> on säästytty </a:t>
            </a:r>
            <a:r>
              <a:rPr lang="fi-FI" sz="2000" dirty="0" err="1"/>
              <a:t>Yaran</a:t>
            </a:r>
            <a:r>
              <a:rPr lang="fi-FI" sz="2000" dirty="0"/>
              <a:t> tehdasalueella ja sen </a:t>
            </a:r>
            <a:r>
              <a:rPr lang="fi-FI" sz="2000" dirty="0" smtClean="0"/>
              <a:t>ympäristössä mutta periaatteessa hajoamista </a:t>
            </a:r>
            <a:r>
              <a:rPr lang="fi-FI" sz="2000" dirty="0"/>
              <a:t>voi tapahtua </a:t>
            </a:r>
            <a:r>
              <a:rPr lang="fi-FI" sz="2000" dirty="0" err="1" smtClean="0"/>
              <a:t>Juurusveden</a:t>
            </a:r>
            <a:r>
              <a:rPr lang="fi-FI" sz="2000" dirty="0" smtClean="0"/>
              <a:t> pohjassa </a:t>
            </a:r>
            <a:r>
              <a:rPr lang="fi-FI" sz="2000" dirty="0"/>
              <a:t>vähähappisissa olosuhteissa</a:t>
            </a:r>
            <a:r>
              <a:rPr lang="fi-FI" sz="2000" dirty="0" smtClean="0"/>
              <a:t>.</a:t>
            </a:r>
          </a:p>
          <a:p>
            <a:r>
              <a:rPr lang="fi-FI" sz="2000" dirty="0" smtClean="0"/>
              <a:t>Eliöiden altistumista </a:t>
            </a:r>
            <a:r>
              <a:rPr lang="fi-FI" sz="2000" dirty="0" err="1" smtClean="0"/>
              <a:t>nonyylifenolietoksylaatille</a:t>
            </a:r>
            <a:r>
              <a:rPr lang="fi-FI" sz="2000" dirty="0" smtClean="0"/>
              <a:t> voi tapahtua eteläisemmän (</a:t>
            </a:r>
            <a:r>
              <a:rPr lang="fi-FI" sz="2000" dirty="0" err="1" smtClean="0"/>
              <a:t>Raasion</a:t>
            </a:r>
            <a:r>
              <a:rPr lang="fi-FI" sz="2000" dirty="0" smtClean="0"/>
              <a:t>) rikastushiekka-altaan länsiosissa. Tehdasalueen ulkopuolella pitoisuudet ovat haitattomalla tasolla.</a:t>
            </a:r>
          </a:p>
          <a:p>
            <a:r>
              <a:rPr lang="fi-FI" sz="2000" dirty="0" smtClean="0"/>
              <a:t>Pitkästä puoliintumisajasta johtuen </a:t>
            </a:r>
            <a:r>
              <a:rPr lang="fi-FI" sz="2000" dirty="0" err="1" smtClean="0"/>
              <a:t>nonyylifenolietoksylaatin</a:t>
            </a:r>
            <a:r>
              <a:rPr lang="fi-FI" sz="2000" dirty="0" smtClean="0"/>
              <a:t> vaikutus voi jatkua pitkään vaikka kuormitus lakkaisi.</a:t>
            </a:r>
          </a:p>
          <a:p>
            <a:endParaRPr lang="fi-FI" sz="2000" dirty="0"/>
          </a:p>
        </p:txBody>
      </p:sp>
      <p:sp>
        <p:nvSpPr>
          <p:cNvPr id="819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53AF2431-54BF-4E67-BB57-BF84A2721045}" type="datetime1">
              <a:rPr lang="fi-FI" smtClean="0"/>
              <a:pPr/>
              <a:t>27.2.2014</a:t>
            </a:fld>
            <a:endParaRPr lang="fi-FI" smtClean="0"/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i-FI" dirty="0" smtClean="0"/>
              <a:t>MINERA loppuseminaari/ Merja Lyytikäinen</a:t>
            </a: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9C1570-0FE0-4799-995B-BE111FD1FA2B}" type="slidenum">
              <a:rPr lang="fi-FI" smtClean="0"/>
              <a:pPr/>
              <a:t>14</a:t>
            </a:fld>
            <a:endParaRPr lang="fi-FI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564904"/>
            <a:ext cx="7705725" cy="1800200"/>
          </a:xfrm>
        </p:spPr>
        <p:txBody>
          <a:bodyPr/>
          <a:lstStyle/>
          <a:p>
            <a:pPr algn="ctr" eaLnBrk="1" hangingPunct="1"/>
            <a:r>
              <a:rPr lang="fi-FI" dirty="0" smtClean="0"/>
              <a:t>Kiitos mielenkiinnostanne!</a:t>
            </a:r>
            <a:r>
              <a:rPr lang="fi-FI" sz="2800" dirty="0" smtClean="0"/>
              <a:t/>
            </a:r>
            <a:br>
              <a:rPr lang="fi-FI" sz="2800" dirty="0" smtClean="0"/>
            </a:br>
            <a:endParaRPr lang="fi-FI" sz="2800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i-FI" smtClean="0"/>
              <a:t>www.uef.fi</a:t>
            </a:r>
          </a:p>
        </p:txBody>
      </p:sp>
      <p:pic>
        <p:nvPicPr>
          <p:cNvPr id="4" name="Picture 6" descr="GTK_juhlavuosi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645024"/>
            <a:ext cx="1368152" cy="1404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yhdlogo_f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581128"/>
            <a:ext cx="1296144" cy="766441"/>
          </a:xfrm>
          <a:prstGeom prst="rect">
            <a:avLst/>
          </a:prstGeom>
        </p:spPr>
      </p:pic>
      <p:pic>
        <p:nvPicPr>
          <p:cNvPr id="6" name="Picture 5" descr="Minera logo plain lapinakyva (ID 3408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980728"/>
            <a:ext cx="1996444" cy="987554"/>
          </a:xfrm>
          <a:prstGeom prst="rect">
            <a:avLst/>
          </a:prstGeom>
        </p:spPr>
      </p:pic>
      <p:pic>
        <p:nvPicPr>
          <p:cNvPr id="7" name="Picture 6" descr="Tekes logo vaaka (ID 3329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5373216"/>
            <a:ext cx="1676400" cy="494910"/>
          </a:xfrm>
          <a:prstGeom prst="rect">
            <a:avLst/>
          </a:prstGeom>
        </p:spPr>
      </p:pic>
      <p:pic>
        <p:nvPicPr>
          <p:cNvPr id="8" name="Picture 7" descr="vipuvoimaaEU_rg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87624" y="5805264"/>
            <a:ext cx="1440160" cy="554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Johdanto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endParaRPr lang="fi-FI" dirty="0" smtClean="0"/>
          </a:p>
          <a:p>
            <a:endParaRPr lang="fi-FI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55577" y="1268760"/>
            <a:ext cx="7956624" cy="4752629"/>
          </a:xfrm>
        </p:spPr>
        <p:txBody>
          <a:bodyPr/>
          <a:lstStyle/>
          <a:p>
            <a:pPr>
              <a:buNone/>
            </a:pPr>
            <a:r>
              <a:rPr lang="fi-FI" sz="2200" b="1" dirty="0" err="1" smtClean="0"/>
              <a:t>Nonyylifenolietoksylaatit</a:t>
            </a:r>
            <a:endParaRPr lang="fi-FI" sz="2200" b="1" dirty="0" smtClean="0"/>
          </a:p>
          <a:p>
            <a:r>
              <a:rPr lang="fi-FI" sz="2100" dirty="0" smtClean="0"/>
              <a:t>synteettisiä, pinta-aktiivisia, orgaanisia yhdisteitä</a:t>
            </a:r>
          </a:p>
          <a:p>
            <a:r>
              <a:rPr lang="fi-FI" sz="2100" dirty="0" smtClean="0"/>
              <a:t>käytetään mm. rikastuskemikaalina, pesuaineissa, maaleissa, voiteluaineissa, muoveissa ja kosmetiikassa</a:t>
            </a:r>
          </a:p>
          <a:p>
            <a:r>
              <a:rPr lang="fi-FI" sz="2100" dirty="0" smtClean="0"/>
              <a:t>lievästi eliöstöön kertyviä (BCF 0,8 – 300) ja toksisia (NOEC 10 µg/l)</a:t>
            </a:r>
          </a:p>
          <a:p>
            <a:r>
              <a:rPr lang="fi-FI" sz="2100" dirty="0" smtClean="0"/>
              <a:t>kerääntyvät sedimentteihin (K</a:t>
            </a:r>
            <a:r>
              <a:rPr lang="fi-FI" sz="2100" baseline="-25000" dirty="0" smtClean="0"/>
              <a:t>d</a:t>
            </a:r>
            <a:r>
              <a:rPr lang="fi-FI" sz="2100" dirty="0" smtClean="0"/>
              <a:t> 490- 1460),  joissa puoliintumisaika voi olla yli 60 vuotta</a:t>
            </a:r>
          </a:p>
          <a:p>
            <a:r>
              <a:rPr lang="fi-FI" sz="2100" dirty="0" smtClean="0"/>
              <a:t>hajoavat hapettomissa olosuhteissa mm. </a:t>
            </a:r>
            <a:r>
              <a:rPr lang="fi-FI" sz="2100" dirty="0" err="1" smtClean="0"/>
              <a:t>nonyylifenoliksi</a:t>
            </a:r>
            <a:r>
              <a:rPr lang="fi-FI" sz="2100" dirty="0" smtClean="0"/>
              <a:t>, joka kertyy eliöihin ja on sekä myrkyllinen että hormonihäiritsijä.</a:t>
            </a:r>
          </a:p>
          <a:p>
            <a:endParaRPr lang="fi-FI" sz="2200" dirty="0" smtClean="0"/>
          </a:p>
          <a:p>
            <a:endParaRPr lang="fi-FI" sz="2200" dirty="0" smtClean="0"/>
          </a:p>
          <a:p>
            <a:endParaRPr lang="fi-FI" sz="2200" dirty="0"/>
          </a:p>
        </p:txBody>
      </p:sp>
      <p:sp>
        <p:nvSpPr>
          <p:cNvPr id="819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53AF2431-54BF-4E67-BB57-BF84A2721045}" type="datetime1">
              <a:rPr lang="fi-FI" smtClean="0"/>
              <a:pPr/>
              <a:t>27.2.2014</a:t>
            </a:fld>
            <a:endParaRPr lang="fi-FI" smtClean="0"/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i-FI" dirty="0" smtClean="0"/>
              <a:t>MINERA loppuseminaari/ Merja Lyytikäinen</a:t>
            </a: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9C1570-0FE0-4799-995B-BE111FD1FA2B}" type="slidenum">
              <a:rPr lang="fi-FI" smtClean="0"/>
              <a:pPr/>
              <a:t>2</a:t>
            </a:fld>
            <a:endParaRPr lang="fi-FI" smtClean="0"/>
          </a:p>
        </p:txBody>
      </p:sp>
      <p:pic>
        <p:nvPicPr>
          <p:cNvPr id="8" name="Kuva 15" descr="formu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301208"/>
            <a:ext cx="3240360" cy="70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uva 16" descr="nonylphenol formu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7617" y="5409967"/>
            <a:ext cx="2671480" cy="57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4211960" y="5589240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Johdanto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endParaRPr lang="fi-FI" dirty="0" smtClean="0"/>
          </a:p>
          <a:p>
            <a:endParaRPr lang="fi-FI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55577" y="1268760"/>
            <a:ext cx="7956624" cy="4752629"/>
          </a:xfrm>
        </p:spPr>
        <p:txBody>
          <a:bodyPr/>
          <a:lstStyle/>
          <a:p>
            <a:pPr>
              <a:buNone/>
            </a:pPr>
            <a:r>
              <a:rPr lang="fi-FI" sz="2200" b="1" dirty="0" smtClean="0"/>
              <a:t>Valtioneuvoston asetus vesiympäristölle vaarallisista ja haitallisista aineista (</a:t>
            </a:r>
            <a:r>
              <a:rPr lang="fi-FI" sz="2400" b="1" dirty="0" smtClean="0"/>
              <a:t>868/2010)</a:t>
            </a:r>
          </a:p>
          <a:p>
            <a:r>
              <a:rPr lang="fi-FI" sz="2200" dirty="0" err="1" smtClean="0"/>
              <a:t>Nonyylifenoli</a:t>
            </a:r>
            <a:r>
              <a:rPr lang="fi-FI" sz="2200" dirty="0" smtClean="0"/>
              <a:t> ja </a:t>
            </a:r>
            <a:r>
              <a:rPr lang="fi-FI" sz="2200" dirty="0" err="1" smtClean="0"/>
              <a:t>nonyylifenolietoksylaatit</a:t>
            </a:r>
            <a:r>
              <a:rPr lang="fi-FI" sz="2200" dirty="0" smtClean="0"/>
              <a:t> määritelty ympäristölle vaarallisiksi aineiksi</a:t>
            </a:r>
          </a:p>
          <a:p>
            <a:r>
              <a:rPr lang="fi-FI" sz="2200" dirty="0"/>
              <a:t>Pitoisuuksia pintavesissä tarkkailtava kerran kuukaudessa</a:t>
            </a:r>
          </a:p>
          <a:p>
            <a:r>
              <a:rPr lang="fi-FI" sz="2200" dirty="0" smtClean="0"/>
              <a:t>Suurin sallittu pitoisuus (MAC) 2,0 µg TEF/l</a:t>
            </a:r>
          </a:p>
          <a:p>
            <a:r>
              <a:rPr lang="fi-FI" sz="2200" dirty="0"/>
              <a:t>Toksisuusekvivalentit (TEF)</a:t>
            </a:r>
          </a:p>
          <a:p>
            <a:pPr lvl="1"/>
            <a:r>
              <a:rPr lang="fi-FI" sz="1800" dirty="0"/>
              <a:t>TEF (</a:t>
            </a:r>
            <a:r>
              <a:rPr lang="fi-FI" sz="1800" dirty="0" err="1"/>
              <a:t>nonyylifenoli</a:t>
            </a:r>
            <a:r>
              <a:rPr lang="fi-FI" sz="1800" dirty="0"/>
              <a:t>) = 1</a:t>
            </a:r>
          </a:p>
          <a:p>
            <a:pPr lvl="1"/>
            <a:r>
              <a:rPr lang="fi-FI" sz="1800" dirty="0"/>
              <a:t>TEF (</a:t>
            </a:r>
            <a:r>
              <a:rPr lang="fi-FI" sz="1800" dirty="0" err="1"/>
              <a:t>nonyylifenolietoksylaatti</a:t>
            </a:r>
            <a:r>
              <a:rPr lang="fi-FI" sz="1800" dirty="0"/>
              <a:t>) = 0,5</a:t>
            </a:r>
          </a:p>
          <a:p>
            <a:pPr lvl="1">
              <a:buNone/>
            </a:pPr>
            <a:r>
              <a:rPr lang="fi-FI" sz="1800" dirty="0" smtClean="0">
                <a:sym typeface="Wingdings" pitchFamily="2" charset="2"/>
              </a:rPr>
              <a:t> MAC (</a:t>
            </a:r>
            <a:r>
              <a:rPr lang="fi-FI" sz="1800" dirty="0" err="1" smtClean="0">
                <a:sym typeface="Wingdings" pitchFamily="2" charset="2"/>
              </a:rPr>
              <a:t>nonyylifenoli</a:t>
            </a:r>
            <a:r>
              <a:rPr lang="fi-FI" sz="1800" dirty="0" smtClean="0">
                <a:sym typeface="Wingdings" pitchFamily="2" charset="2"/>
              </a:rPr>
              <a:t>) = 2,0 µg/l</a:t>
            </a:r>
          </a:p>
          <a:p>
            <a:pPr lvl="1">
              <a:buFont typeface="Wingdings" pitchFamily="2" charset="2"/>
              <a:buChar char="à"/>
            </a:pPr>
            <a:r>
              <a:rPr lang="fi-FI" sz="1800" dirty="0" smtClean="0">
                <a:sym typeface="Wingdings" pitchFamily="2" charset="2"/>
              </a:rPr>
              <a:t>MAC (</a:t>
            </a:r>
            <a:r>
              <a:rPr lang="fi-FI" sz="1800" dirty="0" err="1" smtClean="0">
                <a:sym typeface="Wingdings" pitchFamily="2" charset="2"/>
              </a:rPr>
              <a:t>nonyylifenolietoksylaatti</a:t>
            </a:r>
            <a:r>
              <a:rPr lang="fi-FI" sz="1800" dirty="0" smtClean="0">
                <a:sym typeface="Wingdings" pitchFamily="2" charset="2"/>
              </a:rPr>
              <a:t>) = 4,0 µg/l</a:t>
            </a:r>
          </a:p>
          <a:p>
            <a:endParaRPr lang="fi-FI" sz="2200" dirty="0" smtClean="0"/>
          </a:p>
          <a:p>
            <a:pPr lvl="1"/>
            <a:endParaRPr lang="fi-FI" sz="1800" dirty="0" smtClean="0"/>
          </a:p>
          <a:p>
            <a:endParaRPr lang="fi-FI" sz="2200" dirty="0" smtClean="0"/>
          </a:p>
          <a:p>
            <a:endParaRPr lang="fi-FI" sz="2200" dirty="0" smtClean="0"/>
          </a:p>
          <a:p>
            <a:endParaRPr lang="fi-FI" sz="2200" dirty="0"/>
          </a:p>
        </p:txBody>
      </p:sp>
      <p:sp>
        <p:nvSpPr>
          <p:cNvPr id="819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53AF2431-54BF-4E67-BB57-BF84A2721045}" type="datetime1">
              <a:rPr lang="fi-FI" smtClean="0"/>
              <a:pPr/>
              <a:t>27.2.2014</a:t>
            </a:fld>
            <a:endParaRPr lang="fi-FI" smtClean="0"/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i-FI" dirty="0" smtClean="0"/>
              <a:t>MINERA loppuseminaari/ Merja Lyytikäinen</a:t>
            </a: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9C1570-0FE0-4799-995B-BE111FD1FA2B}" type="slidenum">
              <a:rPr lang="fi-FI" smtClean="0"/>
              <a:pPr/>
              <a:t>3</a:t>
            </a:fld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Johdanto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endParaRPr lang="fi-FI" dirty="0" smtClean="0"/>
          </a:p>
          <a:p>
            <a:endParaRPr lang="fi-FI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55577" y="1268760"/>
            <a:ext cx="7956624" cy="4752629"/>
          </a:xfrm>
        </p:spPr>
        <p:txBody>
          <a:bodyPr/>
          <a:lstStyle/>
          <a:p>
            <a:pPr>
              <a:buNone/>
            </a:pPr>
            <a:r>
              <a:rPr lang="fi-FI" sz="2200" b="1" dirty="0" smtClean="0"/>
              <a:t>Tutkimuksen tarkoitus</a:t>
            </a:r>
            <a:endParaRPr lang="fi-FI" sz="2400" b="1" dirty="0" smtClean="0"/>
          </a:p>
          <a:p>
            <a:pPr>
              <a:buNone/>
            </a:pPr>
            <a:r>
              <a:rPr lang="fi-FI" sz="2200" dirty="0" smtClean="0"/>
              <a:t>Analysoida </a:t>
            </a:r>
            <a:r>
              <a:rPr lang="fi-FI" sz="2200" dirty="0" err="1" smtClean="0"/>
              <a:t>nonyylifenolietoksylaattien</a:t>
            </a:r>
            <a:r>
              <a:rPr lang="fi-FI" sz="2200" dirty="0" smtClean="0"/>
              <a:t> pitoisuuksia vesi- ja sedimenttinäytteistä </a:t>
            </a:r>
            <a:r>
              <a:rPr lang="fi-FI" sz="2200" dirty="0" err="1" smtClean="0"/>
              <a:t>Yara</a:t>
            </a:r>
            <a:r>
              <a:rPr lang="fi-FI" sz="2200" dirty="0" smtClean="0"/>
              <a:t> Suomi Oy:n Siilinjärven tehdas- ja kaivosalueella ja sen alapuolisissa vesistöissä </a:t>
            </a:r>
          </a:p>
          <a:p>
            <a:pPr>
              <a:buNone/>
            </a:pPr>
            <a:endParaRPr lang="fi-FI" sz="2200" dirty="0" smtClean="0"/>
          </a:p>
          <a:p>
            <a:pPr>
              <a:buNone/>
            </a:pPr>
            <a:r>
              <a:rPr lang="fi-FI" sz="2200" dirty="0" smtClean="0">
                <a:sym typeface="Wingdings" pitchFamily="2" charset="2"/>
              </a:rPr>
              <a:t> </a:t>
            </a:r>
            <a:r>
              <a:rPr lang="fi-FI" sz="2200" dirty="0" smtClean="0"/>
              <a:t>Arvioida </a:t>
            </a:r>
            <a:r>
              <a:rPr lang="fi-FI" sz="2200" dirty="0" err="1" smtClean="0"/>
              <a:t>nonyylifenolietoksylaattien</a:t>
            </a:r>
            <a:r>
              <a:rPr lang="fi-FI" sz="2200" dirty="0" smtClean="0"/>
              <a:t> kulkeutumista ja hajoamista sekä vesistöihin kohdistuvaa kuormitusta ja mahdollisia haittavaikutuksia</a:t>
            </a:r>
          </a:p>
          <a:p>
            <a:pPr lvl="1">
              <a:buNone/>
            </a:pPr>
            <a:endParaRPr lang="fi-FI" sz="1800" dirty="0" smtClean="0"/>
          </a:p>
          <a:p>
            <a:endParaRPr lang="fi-FI" sz="2200" dirty="0" smtClean="0"/>
          </a:p>
          <a:p>
            <a:endParaRPr lang="fi-FI" sz="2200" dirty="0" smtClean="0"/>
          </a:p>
          <a:p>
            <a:endParaRPr lang="fi-FI" sz="2200" dirty="0"/>
          </a:p>
        </p:txBody>
      </p:sp>
      <p:sp>
        <p:nvSpPr>
          <p:cNvPr id="819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53AF2431-54BF-4E67-BB57-BF84A2721045}" type="datetime1">
              <a:rPr lang="fi-FI" smtClean="0"/>
              <a:pPr/>
              <a:t>27.2.2014</a:t>
            </a:fld>
            <a:endParaRPr lang="fi-FI" smtClean="0"/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i-FI" dirty="0" smtClean="0"/>
              <a:t>MINERA loppuseminaari/ Merja Lyytikäinen</a:t>
            </a: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9C1570-0FE0-4799-995B-BE111FD1FA2B}" type="slidenum">
              <a:rPr lang="fi-FI" smtClean="0"/>
              <a:pPr/>
              <a:t>4</a:t>
            </a:fld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avut_valilehti_96d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422275"/>
            <a:ext cx="827722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31800" y="417513"/>
            <a:ext cx="8280400" cy="5651500"/>
          </a:xfrm>
          <a:prstGeom prst="rect">
            <a:avLst/>
          </a:prstGeom>
          <a:solidFill>
            <a:schemeClr val="accent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i-FI" dirty="0" smtClean="0"/>
              <a:t>Menetelmät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Tutkimusalue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719138" y="1412777"/>
            <a:ext cx="3919537" cy="4608612"/>
          </a:xfrm>
        </p:spPr>
        <p:txBody>
          <a:bodyPr/>
          <a:lstStyle/>
          <a:p>
            <a:r>
              <a:rPr lang="fi-FI" sz="2200" dirty="0" smtClean="0"/>
              <a:t>Vesinäytteet (25 kpl)</a:t>
            </a:r>
          </a:p>
          <a:p>
            <a:pPr lvl="1"/>
            <a:r>
              <a:rPr lang="fi-FI" sz="2200" dirty="0" smtClean="0"/>
              <a:t>Prosessivesi (104)</a:t>
            </a:r>
          </a:p>
          <a:p>
            <a:pPr lvl="1"/>
            <a:r>
              <a:rPr lang="fi-FI" sz="2200" dirty="0" err="1" smtClean="0"/>
              <a:t>Suotovesi</a:t>
            </a:r>
            <a:r>
              <a:rPr lang="fi-FI" sz="2200" dirty="0" smtClean="0"/>
              <a:t> </a:t>
            </a:r>
            <a:r>
              <a:rPr lang="fi-FI" sz="2200" dirty="0" err="1" smtClean="0"/>
              <a:t>Rötikönpurolla</a:t>
            </a:r>
            <a:r>
              <a:rPr lang="fi-FI" sz="2200" dirty="0" smtClean="0"/>
              <a:t> (101)</a:t>
            </a:r>
          </a:p>
          <a:p>
            <a:pPr lvl="1"/>
            <a:r>
              <a:rPr lang="fi-FI" sz="2200" dirty="0" smtClean="0"/>
              <a:t>Pohjavesi (110)</a:t>
            </a:r>
          </a:p>
          <a:p>
            <a:pPr lvl="1"/>
            <a:r>
              <a:rPr lang="fi-FI" sz="2200" dirty="0" err="1" smtClean="0"/>
              <a:t>Jaakonlampi</a:t>
            </a:r>
            <a:r>
              <a:rPr lang="fi-FI" sz="2200" dirty="0" smtClean="0"/>
              <a:t> (102-103)</a:t>
            </a:r>
          </a:p>
          <a:p>
            <a:pPr lvl="1"/>
            <a:r>
              <a:rPr lang="fi-FI" sz="2200" dirty="0" smtClean="0"/>
              <a:t>Selkeytysaltaalta </a:t>
            </a:r>
            <a:r>
              <a:rPr lang="fi-FI" sz="2200" dirty="0" err="1" smtClean="0"/>
              <a:t>Sikopuroon</a:t>
            </a:r>
            <a:r>
              <a:rPr lang="fi-FI" sz="2200" dirty="0" smtClean="0"/>
              <a:t> tuleva (105)</a:t>
            </a:r>
          </a:p>
          <a:p>
            <a:pPr lvl="1"/>
            <a:r>
              <a:rPr lang="fi-FI" sz="2200" dirty="0" err="1" smtClean="0"/>
              <a:t>Sikopuro</a:t>
            </a:r>
            <a:r>
              <a:rPr lang="fi-FI" sz="2200" dirty="0" smtClean="0"/>
              <a:t> (108)</a:t>
            </a:r>
          </a:p>
          <a:p>
            <a:pPr lvl="1"/>
            <a:r>
              <a:rPr lang="fi-FI" sz="2200" dirty="0" err="1" smtClean="0"/>
              <a:t>Kuuslahti</a:t>
            </a:r>
            <a:r>
              <a:rPr lang="fi-FI" sz="2200" dirty="0" smtClean="0"/>
              <a:t> (106, 109)</a:t>
            </a:r>
          </a:p>
          <a:p>
            <a:pPr lvl="1"/>
            <a:r>
              <a:rPr lang="fi-FI" sz="2200" dirty="0" err="1" smtClean="0"/>
              <a:t>Juurusvesi</a:t>
            </a:r>
            <a:r>
              <a:rPr lang="fi-FI" sz="2200" dirty="0" smtClean="0"/>
              <a:t> (111 – 113)</a:t>
            </a:r>
          </a:p>
          <a:p>
            <a:endParaRPr lang="fi-FI" sz="2200" dirty="0"/>
          </a:p>
        </p:txBody>
      </p:sp>
      <p:sp>
        <p:nvSpPr>
          <p:cNvPr id="819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53AF2431-54BF-4E67-BB57-BF84A2721045}" type="datetime1">
              <a:rPr lang="fi-FI" smtClean="0"/>
              <a:pPr/>
              <a:t>27.2.2014</a:t>
            </a:fld>
            <a:endParaRPr lang="fi-FI" smtClean="0"/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i-FI" dirty="0" smtClean="0"/>
              <a:t>MINERA loppuseminaari/ Merja Lyytikäinen</a:t>
            </a: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9C1570-0FE0-4799-995B-BE111FD1FA2B}" type="slidenum">
              <a:rPr lang="fi-FI" smtClean="0"/>
              <a:pPr/>
              <a:t>6</a:t>
            </a:fld>
            <a:endParaRPr lang="fi-FI" smtClean="0"/>
          </a:p>
        </p:txBody>
      </p:sp>
      <p:pic>
        <p:nvPicPr>
          <p:cNvPr id="6" name="Picture 4" descr="Kuva 1_alue_näytteet"/>
          <p:cNvPicPr>
            <a:picLocks noChangeAspect="1" noChangeArrowheads="1"/>
          </p:cNvPicPr>
          <p:nvPr/>
        </p:nvPicPr>
        <p:blipFill>
          <a:blip r:embed="rId2" cstate="print"/>
          <a:srcRect t="3012" b="3340"/>
          <a:stretch>
            <a:fillRect/>
          </a:stretch>
        </p:blipFill>
        <p:spPr bwMode="auto">
          <a:xfrm>
            <a:off x="4932040" y="476672"/>
            <a:ext cx="3920972" cy="553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uora nuoliyhdysviiva 2"/>
          <p:cNvCxnSpPr/>
          <p:nvPr/>
        </p:nvCxnSpPr>
        <p:spPr>
          <a:xfrm flipV="1">
            <a:off x="6444208" y="2132856"/>
            <a:ext cx="360040" cy="208823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nuoliyhdysviiva 8"/>
          <p:cNvCxnSpPr/>
          <p:nvPr/>
        </p:nvCxnSpPr>
        <p:spPr>
          <a:xfrm>
            <a:off x="6892526" y="2204864"/>
            <a:ext cx="199754" cy="104087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nuoliyhdysviiva 10"/>
          <p:cNvCxnSpPr/>
          <p:nvPr/>
        </p:nvCxnSpPr>
        <p:spPr>
          <a:xfrm>
            <a:off x="7092280" y="3356992"/>
            <a:ext cx="0" cy="28803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nuoliyhdysviiva 16"/>
          <p:cNvCxnSpPr/>
          <p:nvPr/>
        </p:nvCxnSpPr>
        <p:spPr>
          <a:xfrm>
            <a:off x="7164288" y="3861048"/>
            <a:ext cx="216024" cy="720080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nuoliyhdysviiva 19"/>
          <p:cNvCxnSpPr/>
          <p:nvPr/>
        </p:nvCxnSpPr>
        <p:spPr>
          <a:xfrm>
            <a:off x="7092280" y="3645024"/>
            <a:ext cx="72008" cy="216024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iruutu 20"/>
          <p:cNvSpPr txBox="1"/>
          <p:nvPr/>
        </p:nvSpPr>
        <p:spPr>
          <a:xfrm>
            <a:off x="6345314" y="1474911"/>
            <a:ext cx="1063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Mustin RHA</a:t>
            </a:r>
            <a:endParaRPr lang="fi-FI" sz="1200" dirty="0"/>
          </a:p>
        </p:txBody>
      </p:sp>
      <p:sp>
        <p:nvSpPr>
          <p:cNvPr id="26" name="Tekstiruutu 25"/>
          <p:cNvSpPr txBox="1"/>
          <p:nvPr/>
        </p:nvSpPr>
        <p:spPr>
          <a:xfrm>
            <a:off x="6913197" y="3107240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err="1" smtClean="0"/>
              <a:t>Raasion</a:t>
            </a:r>
            <a:r>
              <a:rPr lang="fi-FI" sz="1200" dirty="0" smtClean="0"/>
              <a:t> RHA</a:t>
            </a:r>
            <a:endParaRPr lang="fi-FI" sz="1200" dirty="0"/>
          </a:p>
        </p:txBody>
      </p:sp>
      <p:sp>
        <p:nvSpPr>
          <p:cNvPr id="27" name="Tekstiruutu 26"/>
          <p:cNvSpPr txBox="1"/>
          <p:nvPr/>
        </p:nvSpPr>
        <p:spPr>
          <a:xfrm>
            <a:off x="7323582" y="3645024"/>
            <a:ext cx="1136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Selkeytysallas</a:t>
            </a:r>
            <a:endParaRPr lang="fi-FI" sz="1200" dirty="0"/>
          </a:p>
        </p:txBody>
      </p:sp>
      <p:sp>
        <p:nvSpPr>
          <p:cNvPr id="28" name="Tekstiruutu 27"/>
          <p:cNvSpPr txBox="1"/>
          <p:nvPr/>
        </p:nvSpPr>
        <p:spPr>
          <a:xfrm>
            <a:off x="5796033" y="3614536"/>
            <a:ext cx="1043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err="1" smtClean="0"/>
              <a:t>Jaakonlampi</a:t>
            </a:r>
            <a:endParaRPr lang="fi-FI" sz="1200" dirty="0"/>
          </a:p>
        </p:txBody>
      </p:sp>
      <p:cxnSp>
        <p:nvCxnSpPr>
          <p:cNvPr id="23" name="Suora nuoliyhdysviiva 22"/>
          <p:cNvCxnSpPr/>
          <p:nvPr/>
        </p:nvCxnSpPr>
        <p:spPr>
          <a:xfrm flipH="1">
            <a:off x="6624228" y="3861048"/>
            <a:ext cx="468052" cy="36004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kstiruutu 30"/>
          <p:cNvSpPr txBox="1"/>
          <p:nvPr/>
        </p:nvSpPr>
        <p:spPr>
          <a:xfrm>
            <a:off x="7253304" y="4088105"/>
            <a:ext cx="808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err="1" smtClean="0"/>
              <a:t>Sikopuro</a:t>
            </a:r>
            <a:endParaRPr lang="fi-FI" sz="1200" dirty="0"/>
          </a:p>
        </p:txBody>
      </p:sp>
      <p:sp>
        <p:nvSpPr>
          <p:cNvPr id="32" name="Tekstiruutu 31"/>
          <p:cNvSpPr txBox="1"/>
          <p:nvPr/>
        </p:nvSpPr>
        <p:spPr>
          <a:xfrm>
            <a:off x="6084168" y="4448145"/>
            <a:ext cx="6690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Tehdas</a:t>
            </a:r>
            <a:endParaRPr lang="fi-FI" sz="1200" dirty="0"/>
          </a:p>
        </p:txBody>
      </p:sp>
      <p:sp>
        <p:nvSpPr>
          <p:cNvPr id="33" name="Tekstiruutu 32"/>
          <p:cNvSpPr txBox="1"/>
          <p:nvPr/>
        </p:nvSpPr>
        <p:spPr>
          <a:xfrm>
            <a:off x="7668344" y="4736177"/>
            <a:ext cx="909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err="1" smtClean="0"/>
              <a:t>Juurusvesi</a:t>
            </a:r>
            <a:endParaRPr lang="fi-FI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Tutkimusalue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719138" y="1412777"/>
            <a:ext cx="3919537" cy="4608612"/>
          </a:xfrm>
        </p:spPr>
        <p:txBody>
          <a:bodyPr/>
          <a:lstStyle/>
          <a:p>
            <a:r>
              <a:rPr lang="fi-FI" sz="2200" dirty="0"/>
              <a:t>Sedimenttinäytteet (7 kpl)</a:t>
            </a:r>
          </a:p>
          <a:p>
            <a:pPr lvl="1"/>
            <a:r>
              <a:rPr lang="fi-FI" sz="2200" dirty="0"/>
              <a:t>Rikastushiekka (RHK1)</a:t>
            </a:r>
          </a:p>
          <a:p>
            <a:pPr lvl="1"/>
            <a:r>
              <a:rPr lang="fi-FI" sz="2200" dirty="0" err="1"/>
              <a:t>Rötikönpuro</a:t>
            </a:r>
            <a:r>
              <a:rPr lang="fi-FI" sz="2200" dirty="0"/>
              <a:t> (Puro 1)</a:t>
            </a:r>
          </a:p>
          <a:p>
            <a:pPr lvl="1"/>
            <a:r>
              <a:rPr lang="fi-FI" sz="2200" dirty="0" smtClean="0"/>
              <a:t>Selkeytysallas (SA 1- 2)</a:t>
            </a:r>
            <a:endParaRPr lang="fi-FI" sz="2200" dirty="0"/>
          </a:p>
          <a:p>
            <a:pPr lvl="1"/>
            <a:r>
              <a:rPr lang="fi-FI" sz="2200" dirty="0" err="1"/>
              <a:t>Sikopuro</a:t>
            </a:r>
            <a:r>
              <a:rPr lang="fi-FI" sz="2200" dirty="0"/>
              <a:t> (SP)</a:t>
            </a:r>
          </a:p>
          <a:p>
            <a:pPr lvl="1"/>
            <a:r>
              <a:rPr lang="fi-FI" sz="2200" dirty="0" err="1"/>
              <a:t>Sikopuron</a:t>
            </a:r>
            <a:r>
              <a:rPr lang="fi-FI" sz="2200" dirty="0"/>
              <a:t> suisto (SS)</a:t>
            </a:r>
          </a:p>
          <a:p>
            <a:pPr lvl="1"/>
            <a:r>
              <a:rPr lang="fi-FI" sz="2200" dirty="0" err="1" smtClean="0"/>
              <a:t>Juurusvesi</a:t>
            </a:r>
            <a:r>
              <a:rPr lang="fi-FI" sz="2200" dirty="0" smtClean="0"/>
              <a:t> (0 – 15 cm)</a:t>
            </a:r>
            <a:endParaRPr lang="fi-FI" sz="2200" dirty="0"/>
          </a:p>
          <a:p>
            <a:pPr marL="0" indent="0">
              <a:buNone/>
            </a:pPr>
            <a:endParaRPr lang="fi-FI" sz="2200" dirty="0"/>
          </a:p>
        </p:txBody>
      </p:sp>
      <p:sp>
        <p:nvSpPr>
          <p:cNvPr id="819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53AF2431-54BF-4E67-BB57-BF84A2721045}" type="datetime1">
              <a:rPr lang="fi-FI" smtClean="0"/>
              <a:pPr/>
              <a:t>27.2.2014</a:t>
            </a:fld>
            <a:endParaRPr lang="fi-FI" smtClean="0"/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i-FI" dirty="0" smtClean="0"/>
              <a:t>MINERA loppuseminaari/ Merja Lyytikäinen</a:t>
            </a: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9C1570-0FE0-4799-995B-BE111FD1FA2B}" type="slidenum">
              <a:rPr lang="fi-FI" smtClean="0"/>
              <a:pPr/>
              <a:t>7</a:t>
            </a:fld>
            <a:endParaRPr lang="fi-FI" smtClean="0"/>
          </a:p>
        </p:txBody>
      </p:sp>
      <p:pic>
        <p:nvPicPr>
          <p:cNvPr id="6" name="Picture 4" descr="Kuva 1_alue_näytteet"/>
          <p:cNvPicPr>
            <a:picLocks noChangeAspect="1" noChangeArrowheads="1"/>
          </p:cNvPicPr>
          <p:nvPr/>
        </p:nvPicPr>
        <p:blipFill>
          <a:blip r:embed="rId2" cstate="print"/>
          <a:srcRect t="3012" b="3340"/>
          <a:stretch>
            <a:fillRect/>
          </a:stretch>
        </p:blipFill>
        <p:spPr bwMode="auto">
          <a:xfrm>
            <a:off x="4932040" y="476672"/>
            <a:ext cx="3920972" cy="553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uora nuoliyhdysviiva 2"/>
          <p:cNvCxnSpPr/>
          <p:nvPr/>
        </p:nvCxnSpPr>
        <p:spPr>
          <a:xfrm flipV="1">
            <a:off x="6444208" y="2132856"/>
            <a:ext cx="360040" cy="208823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nuoliyhdysviiva 8"/>
          <p:cNvCxnSpPr/>
          <p:nvPr/>
        </p:nvCxnSpPr>
        <p:spPr>
          <a:xfrm>
            <a:off x="6892526" y="2204864"/>
            <a:ext cx="199754" cy="104087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nuoliyhdysviiva 10"/>
          <p:cNvCxnSpPr/>
          <p:nvPr/>
        </p:nvCxnSpPr>
        <p:spPr>
          <a:xfrm>
            <a:off x="7092280" y="3356992"/>
            <a:ext cx="0" cy="28803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nuoliyhdysviiva 16"/>
          <p:cNvCxnSpPr/>
          <p:nvPr/>
        </p:nvCxnSpPr>
        <p:spPr>
          <a:xfrm>
            <a:off x="7164288" y="3861048"/>
            <a:ext cx="216024" cy="720080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nuoliyhdysviiva 19"/>
          <p:cNvCxnSpPr/>
          <p:nvPr/>
        </p:nvCxnSpPr>
        <p:spPr>
          <a:xfrm>
            <a:off x="7092280" y="3645024"/>
            <a:ext cx="72008" cy="216024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iruutu 20"/>
          <p:cNvSpPr txBox="1"/>
          <p:nvPr/>
        </p:nvSpPr>
        <p:spPr>
          <a:xfrm>
            <a:off x="6345314" y="1474911"/>
            <a:ext cx="1063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Mustin RHA</a:t>
            </a:r>
            <a:endParaRPr lang="fi-FI" sz="1200" dirty="0"/>
          </a:p>
        </p:txBody>
      </p:sp>
      <p:sp>
        <p:nvSpPr>
          <p:cNvPr id="26" name="Tekstiruutu 25"/>
          <p:cNvSpPr txBox="1"/>
          <p:nvPr/>
        </p:nvSpPr>
        <p:spPr>
          <a:xfrm>
            <a:off x="6913197" y="3107240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err="1" smtClean="0"/>
              <a:t>Raasion</a:t>
            </a:r>
            <a:r>
              <a:rPr lang="fi-FI" sz="1200" dirty="0" smtClean="0"/>
              <a:t> RHA</a:t>
            </a:r>
            <a:endParaRPr lang="fi-FI" sz="1200" dirty="0"/>
          </a:p>
        </p:txBody>
      </p:sp>
      <p:cxnSp>
        <p:nvCxnSpPr>
          <p:cNvPr id="23" name="Suora nuoliyhdysviiva 22"/>
          <p:cNvCxnSpPr/>
          <p:nvPr/>
        </p:nvCxnSpPr>
        <p:spPr>
          <a:xfrm flipH="1">
            <a:off x="6624228" y="3861048"/>
            <a:ext cx="468052" cy="36004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kstiruutu 30"/>
          <p:cNvSpPr txBox="1"/>
          <p:nvPr/>
        </p:nvSpPr>
        <p:spPr>
          <a:xfrm>
            <a:off x="7253304" y="4088105"/>
            <a:ext cx="808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err="1" smtClean="0"/>
              <a:t>Sikopuro</a:t>
            </a:r>
            <a:endParaRPr lang="fi-FI" sz="1200" dirty="0"/>
          </a:p>
        </p:txBody>
      </p:sp>
      <p:sp>
        <p:nvSpPr>
          <p:cNvPr id="32" name="Tekstiruutu 31"/>
          <p:cNvSpPr txBox="1"/>
          <p:nvPr/>
        </p:nvSpPr>
        <p:spPr>
          <a:xfrm>
            <a:off x="6084168" y="4448145"/>
            <a:ext cx="6690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Tehdas</a:t>
            </a:r>
            <a:endParaRPr lang="fi-FI" sz="1200" dirty="0"/>
          </a:p>
        </p:txBody>
      </p:sp>
      <p:sp>
        <p:nvSpPr>
          <p:cNvPr id="22" name="Tekstiruutu 21"/>
          <p:cNvSpPr txBox="1"/>
          <p:nvPr/>
        </p:nvSpPr>
        <p:spPr>
          <a:xfrm>
            <a:off x="7323582" y="3645024"/>
            <a:ext cx="1136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Selkeytysallas</a:t>
            </a:r>
            <a:endParaRPr lang="fi-FI" sz="1200" dirty="0"/>
          </a:p>
        </p:txBody>
      </p:sp>
      <p:sp>
        <p:nvSpPr>
          <p:cNvPr id="24" name="Tekstiruutu 23"/>
          <p:cNvSpPr txBox="1"/>
          <p:nvPr/>
        </p:nvSpPr>
        <p:spPr>
          <a:xfrm>
            <a:off x="5796033" y="3614536"/>
            <a:ext cx="1043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err="1" smtClean="0"/>
              <a:t>Jaakonlampi</a:t>
            </a:r>
            <a:endParaRPr lang="fi-FI" sz="1200" dirty="0"/>
          </a:p>
        </p:txBody>
      </p:sp>
      <p:sp>
        <p:nvSpPr>
          <p:cNvPr id="25" name="Tekstiruutu 24"/>
          <p:cNvSpPr txBox="1"/>
          <p:nvPr/>
        </p:nvSpPr>
        <p:spPr>
          <a:xfrm>
            <a:off x="7668344" y="4736177"/>
            <a:ext cx="909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err="1" smtClean="0"/>
              <a:t>Juurusvesi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51969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Analyysimenetelmät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endParaRPr lang="fi-FI" dirty="0" smtClean="0"/>
          </a:p>
          <a:p>
            <a:endParaRPr lang="fi-FI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55577" y="1484683"/>
            <a:ext cx="7956624" cy="4680621"/>
          </a:xfrm>
        </p:spPr>
        <p:txBody>
          <a:bodyPr/>
          <a:lstStyle/>
          <a:p>
            <a:pPr>
              <a:buNone/>
            </a:pPr>
            <a:r>
              <a:rPr lang="fi-FI" sz="2200" b="1" dirty="0" err="1" smtClean="0"/>
              <a:t>Nonyylifenolietoksylaatti</a:t>
            </a:r>
            <a:endParaRPr lang="fi-FI" sz="2200" b="1" dirty="0" smtClean="0"/>
          </a:p>
          <a:p>
            <a:r>
              <a:rPr lang="fi-FI" sz="2200" dirty="0" smtClean="0"/>
              <a:t>Vesinäytteet: kiinteäfaasiuutto (C18) + määritys </a:t>
            </a:r>
            <a:r>
              <a:rPr lang="fi-FI" sz="2200" dirty="0" err="1" smtClean="0"/>
              <a:t>HPLC:llä</a:t>
            </a:r>
            <a:endParaRPr lang="fi-FI" sz="2200" dirty="0" smtClean="0"/>
          </a:p>
          <a:p>
            <a:r>
              <a:rPr lang="fi-FI" sz="2200" dirty="0" smtClean="0"/>
              <a:t>Sedimenttinäytteet: liuotinuutto </a:t>
            </a:r>
            <a:r>
              <a:rPr lang="fi-FI" sz="2200" dirty="0" err="1" smtClean="0"/>
              <a:t>sonikoimalla</a:t>
            </a:r>
            <a:r>
              <a:rPr lang="fi-FI" sz="2200" dirty="0" smtClean="0"/>
              <a:t> + puhdistus kiinteäfaasiuutolla (CN) + määritys </a:t>
            </a:r>
            <a:r>
              <a:rPr lang="fi-FI" sz="2200" dirty="0" err="1" smtClean="0"/>
              <a:t>HPLC:llä</a:t>
            </a:r>
            <a:endParaRPr lang="fi-FI" sz="2200" dirty="0" smtClean="0"/>
          </a:p>
          <a:p>
            <a:r>
              <a:rPr lang="fi-FI" sz="2200" dirty="0" smtClean="0"/>
              <a:t>Laadunvarmistus: vertailu </a:t>
            </a:r>
            <a:r>
              <a:rPr lang="fi-FI" sz="2200" dirty="0" err="1" smtClean="0"/>
              <a:t>Dr</a:t>
            </a:r>
            <a:r>
              <a:rPr lang="fi-FI" sz="2200" dirty="0" smtClean="0"/>
              <a:t>. U. </a:t>
            </a:r>
            <a:r>
              <a:rPr lang="fi-FI" sz="2200" dirty="0" err="1" smtClean="0"/>
              <a:t>Noack-Laboratorien</a:t>
            </a:r>
            <a:r>
              <a:rPr lang="fi-FI" sz="2200" dirty="0" smtClean="0"/>
              <a:t> tekemien analyysien tuloksiin</a:t>
            </a:r>
          </a:p>
          <a:p>
            <a:pPr>
              <a:buNone/>
            </a:pPr>
            <a:r>
              <a:rPr lang="fi-FI" sz="2200" b="1" dirty="0" smtClean="0"/>
              <a:t>Muut</a:t>
            </a:r>
          </a:p>
          <a:p>
            <a:r>
              <a:rPr lang="fi-FI" sz="2200" dirty="0" smtClean="0"/>
              <a:t>Happipitoisuus, pH ja johtokyky mitattiin YSI 556 MPS ja YSI 600 XLM –sondeilla kentällä</a:t>
            </a:r>
          </a:p>
          <a:p>
            <a:r>
              <a:rPr lang="fi-FI" sz="2200" dirty="0" smtClean="0"/>
              <a:t>Virtausmittaukset tehtiin </a:t>
            </a:r>
            <a:r>
              <a:rPr lang="fi-FI" sz="2200" dirty="0" err="1" smtClean="0"/>
              <a:t>Yaran</a:t>
            </a:r>
            <a:r>
              <a:rPr lang="fi-FI" sz="2200" dirty="0" smtClean="0"/>
              <a:t> toimesta</a:t>
            </a:r>
          </a:p>
          <a:p>
            <a:endParaRPr lang="fi-FI" sz="2200" b="1" dirty="0" smtClean="0"/>
          </a:p>
          <a:p>
            <a:endParaRPr lang="fi-FI" sz="2200" dirty="0" smtClean="0"/>
          </a:p>
          <a:p>
            <a:endParaRPr lang="fi-FI" sz="2200" dirty="0" smtClean="0"/>
          </a:p>
          <a:p>
            <a:endParaRPr lang="fi-FI" sz="2200" dirty="0"/>
          </a:p>
        </p:txBody>
      </p:sp>
      <p:sp>
        <p:nvSpPr>
          <p:cNvPr id="819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53AF2431-54BF-4E67-BB57-BF84A2721045}" type="datetime1">
              <a:rPr lang="fi-FI" smtClean="0"/>
              <a:pPr/>
              <a:t>27.2.2014</a:t>
            </a:fld>
            <a:endParaRPr lang="fi-FI" smtClean="0"/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i-FI" dirty="0" smtClean="0"/>
              <a:t>MINERA loppuseminaari/ Merja Lyytikäinen</a:t>
            </a: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9C1570-0FE0-4799-995B-BE111FD1FA2B}" type="slidenum">
              <a:rPr lang="fi-FI" smtClean="0"/>
              <a:pPr/>
              <a:t>8</a:t>
            </a:fld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avut_valilehti_96d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422275"/>
            <a:ext cx="827722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31800" y="417513"/>
            <a:ext cx="8280400" cy="5651500"/>
          </a:xfrm>
          <a:prstGeom prst="rect">
            <a:avLst/>
          </a:prstGeom>
          <a:solidFill>
            <a:schemeClr val="accent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i-FI" dirty="0" smtClean="0"/>
              <a:t>Tulokset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4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5"/>
</p:tagLst>
</file>

<file path=ppt/theme/theme1.xml><?xml version="1.0" encoding="utf-8"?>
<a:theme xmlns:a="http://schemas.openxmlformats.org/drawingml/2006/main" name="uef_basic_laajamalli-3">
  <a:themeElements>
    <a:clrScheme name="uef_basic_laajamalli-3 1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D4D800"/>
      </a:accent1>
      <a:accent2>
        <a:srgbClr val="006788"/>
      </a:accent2>
      <a:accent3>
        <a:srgbClr val="FFFFFF"/>
      </a:accent3>
      <a:accent4>
        <a:srgbClr val="000000"/>
      </a:accent4>
      <a:accent5>
        <a:srgbClr val="E6E9AA"/>
      </a:accent5>
      <a:accent6>
        <a:srgbClr val="005D7B"/>
      </a:accent6>
      <a:hlink>
        <a:srgbClr val="009FB8"/>
      </a:hlink>
      <a:folHlink>
        <a:srgbClr val="F9B700"/>
      </a:folHlink>
    </a:clrScheme>
    <a:fontScheme name="uef_basic_laajamalli-3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TÄ-SUOMEN YLIOPISTO 2010 : Lopetus">
  <a:themeElements>
    <a:clrScheme name="ITÄ-SUOMEN YLIOPISTO 2010 : Lopetus 1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D4D800"/>
      </a:accent1>
      <a:accent2>
        <a:srgbClr val="006788"/>
      </a:accent2>
      <a:accent3>
        <a:srgbClr val="FFFFFF"/>
      </a:accent3>
      <a:accent4>
        <a:srgbClr val="000000"/>
      </a:accent4>
      <a:accent5>
        <a:srgbClr val="E6E9AA"/>
      </a:accent5>
      <a:accent6>
        <a:srgbClr val="005D7B"/>
      </a:accent6>
      <a:hlink>
        <a:srgbClr val="009FB8"/>
      </a:hlink>
      <a:folHlink>
        <a:srgbClr val="F9B700"/>
      </a:folHlink>
    </a:clrScheme>
    <a:fontScheme name="ITÄ-SUOMEN YLIOPISTO 2010 : Lopetus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TÄ-SUOMEN YLIOPISTO 2010 : Lopetus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TÄ-SUOMEN YLIOPISTO 2010 : Välisivu">
  <a:themeElements>
    <a:clrScheme name="ITÄ-SUOMEN YLIOPISTO 2010 : Välisivu 1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D4D800"/>
      </a:accent1>
      <a:accent2>
        <a:srgbClr val="006788"/>
      </a:accent2>
      <a:accent3>
        <a:srgbClr val="FFFFFF"/>
      </a:accent3>
      <a:accent4>
        <a:srgbClr val="000000"/>
      </a:accent4>
      <a:accent5>
        <a:srgbClr val="E6E9AA"/>
      </a:accent5>
      <a:accent6>
        <a:srgbClr val="005D7B"/>
      </a:accent6>
      <a:hlink>
        <a:srgbClr val="009FB8"/>
      </a:hlink>
      <a:folHlink>
        <a:srgbClr val="F9B700"/>
      </a:folHlink>
    </a:clrScheme>
    <a:fontScheme name="ITÄ-SUOMEN YLIOPISTO 2010 : Välisivu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TÄ-SUOMEN YLIOPISTO 2010 : Välisivu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D4D800"/>
      </a:accent1>
      <a:accent2>
        <a:srgbClr val="006788"/>
      </a:accent2>
      <a:accent3>
        <a:srgbClr val="FFFFFF"/>
      </a:accent3>
      <a:accent4>
        <a:srgbClr val="000000"/>
      </a:accent4>
      <a:accent5>
        <a:srgbClr val="E6E9AA"/>
      </a:accent5>
      <a:accent6>
        <a:srgbClr val="005D7B"/>
      </a:accent6>
      <a:hlink>
        <a:srgbClr val="009FB8"/>
      </a:hlink>
      <a:folHlink>
        <a:srgbClr val="F9B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D4D800"/>
      </a:accent1>
      <a:accent2>
        <a:srgbClr val="006788"/>
      </a:accent2>
      <a:accent3>
        <a:srgbClr val="FFFFFF"/>
      </a:accent3>
      <a:accent4>
        <a:srgbClr val="000000"/>
      </a:accent4>
      <a:accent5>
        <a:srgbClr val="E6E9AA"/>
      </a:accent5>
      <a:accent6>
        <a:srgbClr val="005D7B"/>
      </a:accent6>
      <a:hlink>
        <a:srgbClr val="009FB8"/>
      </a:hlink>
      <a:folHlink>
        <a:srgbClr val="F9B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uef_basic_laajamalli-3</Template>
  <TotalTime>3641</TotalTime>
  <Words>661</Words>
  <Application>Microsoft Office PowerPoint</Application>
  <PresentationFormat>On-screen Show (4:3)</PresentationFormat>
  <Paragraphs>177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uef_basic_laajamalli-3</vt:lpstr>
      <vt:lpstr>ITÄ-SUOMEN YLIOPISTO 2010 : Lopetus</vt:lpstr>
      <vt:lpstr>ITÄ-SUOMEN YLIOPISTO 2010 : Välisivu</vt:lpstr>
      <vt:lpstr>Nonyylifenolietoksylaatin kulkeutuminen ja haitallisuuden arviointi Yara Suomi Oy:n Siilinjärven tehdas- ja kaivosalueella </vt:lpstr>
      <vt:lpstr>Johdanto</vt:lpstr>
      <vt:lpstr>Johdanto</vt:lpstr>
      <vt:lpstr>Johdanto</vt:lpstr>
      <vt:lpstr>Menetelmät</vt:lpstr>
      <vt:lpstr>Tutkimusalue</vt:lpstr>
      <vt:lpstr>Tutkimusalue</vt:lpstr>
      <vt:lpstr>Analyysimenetelmät</vt:lpstr>
      <vt:lpstr>Tulokset</vt:lpstr>
      <vt:lpstr>Tulokset</vt:lpstr>
      <vt:lpstr>Tulokset</vt:lpstr>
      <vt:lpstr>Tulokset</vt:lpstr>
      <vt:lpstr>Yhteenveto ja johtopäätökset</vt:lpstr>
      <vt:lpstr>Yhteenveto</vt:lpstr>
      <vt:lpstr>Kiitos mielenkiinnostanne! </vt:lpstr>
    </vt:vector>
  </TitlesOfParts>
  <Manager>HAHMO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Itä-Suomen yliopisto – tulevaisuuden yliopisto ajassa</dc:title>
  <dc:creator>vuorre</dc:creator>
  <cp:lastModifiedBy>Hiltunen Laura</cp:lastModifiedBy>
  <cp:revision>501</cp:revision>
  <dcterms:created xsi:type="dcterms:W3CDTF">2009-06-01T07:11:23Z</dcterms:created>
  <dcterms:modified xsi:type="dcterms:W3CDTF">2014-02-27T10:48:43Z</dcterms:modified>
</cp:coreProperties>
</file>