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23"/>
  </p:notesMasterIdLst>
  <p:handoutMasterIdLst>
    <p:handoutMasterId r:id="rId24"/>
  </p:handoutMasterIdLst>
  <p:sldIdLst>
    <p:sldId id="264" r:id="rId2"/>
    <p:sldId id="272" r:id="rId3"/>
    <p:sldId id="268" r:id="rId4"/>
    <p:sldId id="270" r:id="rId5"/>
    <p:sldId id="269" r:id="rId6"/>
    <p:sldId id="271" r:id="rId7"/>
    <p:sldId id="266" r:id="rId8"/>
    <p:sldId id="273" r:id="rId9"/>
    <p:sldId id="274" r:id="rId10"/>
    <p:sldId id="285" r:id="rId11"/>
    <p:sldId id="276" r:id="rId12"/>
    <p:sldId id="275" r:id="rId13"/>
    <p:sldId id="277" r:id="rId14"/>
    <p:sldId id="282" r:id="rId15"/>
    <p:sldId id="286" r:id="rId16"/>
    <p:sldId id="283" r:id="rId17"/>
    <p:sldId id="280" r:id="rId18"/>
    <p:sldId id="281" r:id="rId19"/>
    <p:sldId id="284" r:id="rId20"/>
    <p:sldId id="278" r:id="rId21"/>
    <p:sldId id="279" r:id="rId22"/>
  </p:sldIdLst>
  <p:sldSz cx="9144000" cy="5143500" type="screen16x9"/>
  <p:notesSz cx="7099300" cy="102346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042">
          <p15:clr>
            <a:srgbClr val="A4A3A4"/>
          </p15:clr>
        </p15:guide>
        <p15:guide id="2" orient="horz" pos="2614">
          <p15:clr>
            <a:srgbClr val="A4A3A4"/>
          </p15:clr>
        </p15:guide>
        <p15:guide id="3" pos="340">
          <p15:clr>
            <a:srgbClr val="A4A3A4"/>
          </p15:clr>
        </p15:guide>
        <p15:guide id="4" pos="2880">
          <p15:clr>
            <a:srgbClr val="A4A3A4"/>
          </p15:clr>
        </p15:guide>
        <p15:guide id="5" orient="horz" pos="3032">
          <p15:clr>
            <a:srgbClr val="A4A3A4"/>
          </p15:clr>
        </p15:guide>
        <p15:guide id="6" orient="horz" pos="19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ominen Pirkko (Ruokavirasto)" initials="TP("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5191CD"/>
    <a:srgbClr val="FFD204"/>
    <a:srgbClr val="FFE404"/>
    <a:srgbClr val="FFF004"/>
    <a:srgbClr val="85B2DC"/>
    <a:srgbClr val="A8C8E6"/>
    <a:srgbClr val="C0BFC1"/>
    <a:srgbClr val="A6A6A8"/>
    <a:srgbClr val="CAE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5" autoAdjust="0"/>
    <p:restoredTop sz="78721" autoAdjust="0"/>
  </p:normalViewPr>
  <p:slideViewPr>
    <p:cSldViewPr showGuides="1">
      <p:cViewPr>
        <p:scale>
          <a:sx n="87" d="100"/>
          <a:sy n="87" d="100"/>
        </p:scale>
        <p:origin x="-86" y="-134"/>
      </p:cViewPr>
      <p:guideLst>
        <p:guide orient="horz" pos="4042"/>
        <p:guide orient="horz" pos="2614"/>
        <p:guide orient="horz" pos="3032"/>
        <p:guide orient="horz" pos="1961"/>
        <p:guide pos="340"/>
        <p:guide pos="2880"/>
      </p:guideLst>
    </p:cSldViewPr>
  </p:slideViewPr>
  <p:outlineViewPr>
    <p:cViewPr>
      <p:scale>
        <a:sx n="33" d="100"/>
        <a:sy n="33" d="100"/>
      </p:scale>
      <p:origin x="0" y="4243"/>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3T09:40:38.605" idx="2">
    <p:pos x="10" y="10"/>
    <p:text>Muistuta puheessasi/slaidilla, ettei IHME sisällä kaikkia elintarvikkeisiin liittyviä vaaroja, vaan ne liittyvät vain osaan niistä... esim. tyydyttynyt rasva ja kaikki meidän käsittelemät biol. ja kem. vaarat puuttuvat.</p:text>
    <p:extLst>
      <p:ext uri="{C676402C-5697-4E1C-873F-D02D1690AC5C}">
        <p15:threadingInfo xmlns:p15="http://schemas.microsoft.com/office/powerpoint/2012/main" timeZoneBias="-180"/>
      </p:ext>
    </p:extLst>
  </p:cm>
  <p:cm authorId="1" dt="2019-04-23T09:46:53.996" idx="3">
    <p:pos x="10" y="146"/>
    <p:text>Toisin sanoen, saisiko jo tähän alkuun selityksen, mitä tekijöitä on otettu IHME GBD:stä?</p:text>
    <p:extLst>
      <p:ext uri="{C676402C-5697-4E1C-873F-D02D1690AC5C}">
        <p15:threadingInfo xmlns:p15="http://schemas.microsoft.com/office/powerpoint/2012/main" timeZoneBias="-18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23T09:35:57.239" idx="1">
    <p:pos x="10" y="10"/>
    <p:text>Voisiko tyhjät laatikot nimetä, esim. Muut käyttäytymis- ja ravitsemusriskit. Tämänhetkisten Ravitsemus- ja käyttäytymisriskit-otsikoiden alla on nyt tyhjiä, onnistuisitko saamaan niille otsikot jo tähän slaidiin?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23T09:58:04.788" idx="4">
    <p:pos x="10" y="10"/>
    <p:text>Lasketaan projektissa ruoalle samalla tavoin kuin tässä esitetty ympäristöriski?</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23T10:12:58.004" idx="5">
    <p:pos x="10" y="10"/>
    <p:text>Hei,</p:text>
    <p:extLst>
      <p:ext uri="{C676402C-5697-4E1C-873F-D02D1690AC5C}">
        <p15:threadingInfo xmlns:p15="http://schemas.microsoft.com/office/powerpoint/2012/main" timeZoneBias="-180"/>
      </p:ext>
    </p:extLst>
  </p:cm>
  <p:cm authorId="1" dt="2019-04-23T10:13:36.889" idx="7">
    <p:pos x="10" y="146"/>
    <p:text>Onko tarkoituksesi ottaa tämä slaidi pois?</p:text>
    <p:extLst>
      <p:ext uri="{C676402C-5697-4E1C-873F-D02D1690AC5C}">
        <p15:threadingInfo xmlns:p15="http://schemas.microsoft.com/office/powerpoint/2012/main" timeZoneBias="-180">
          <p15:parentCm authorId="1"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23T10:22:04.730" idx="8">
    <p:pos x="10" y="10"/>
    <p:text>Saisiko dioksiinille ja lyijylle luottamusvälit ja norovirukselle palkin ja luottomusvälin näkyviin?</p:text>
    <p:extLst>
      <p:ext uri="{C676402C-5697-4E1C-873F-D02D1690AC5C}">
        <p15:threadingInfo xmlns:p15="http://schemas.microsoft.com/office/powerpoint/2012/main" timeZoneBias="-180"/>
      </p:ext>
    </p:extLst>
  </p:cm>
  <p:cm authorId="1" dt="2019-04-23T10:27:02.209" idx="10">
    <p:pos x="10" y="146"/>
    <p:text>Saisiko samanlaisen kuvan ravitsemuksellisesta tautitaakasta omalle slaidilleen? Biologiset ja kemiallisetkin voisivat olla omina slaideinaan.</p:text>
    <p:extLst>
      <p:ext uri="{C676402C-5697-4E1C-873F-D02D1690AC5C}">
        <p15:threadingInfo xmlns:p15="http://schemas.microsoft.com/office/powerpoint/2012/main" timeZoneBias="-180">
          <p15:parentCm authorId="1"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4-23T10:25:02.004" idx="9">
    <p:pos x="10" y="10"/>
    <p:text>Mistä tutkimuksestatämä kuva on peräisin?</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71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717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951D0073-4171-4740-BF3A-D7E7C2B1D699}" type="slidenum">
              <a:rPr lang="fi-FI"/>
              <a:pPr/>
              <a:t>‹#›</a:t>
            </a:fld>
            <a:endParaRPr lang="fi-FI"/>
          </a:p>
        </p:txBody>
      </p:sp>
    </p:spTree>
    <p:extLst>
      <p:ext uri="{BB962C8B-B14F-4D97-AF65-F5344CB8AC3E}">
        <p14:creationId xmlns:p14="http://schemas.microsoft.com/office/powerpoint/2010/main" val="167243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FA5FCF88-723A-4626-AEF2-9A2369E914CF}" type="slidenum">
              <a:rPr lang="fi-FI"/>
              <a:pPr/>
              <a:t>‹#›</a:t>
            </a:fld>
            <a:endParaRPr lang="fi-FI"/>
          </a:p>
        </p:txBody>
      </p:sp>
    </p:spTree>
    <p:extLst>
      <p:ext uri="{BB962C8B-B14F-4D97-AF65-F5344CB8AC3E}">
        <p14:creationId xmlns:p14="http://schemas.microsoft.com/office/powerpoint/2010/main" val="836414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a:t>Esitetty Ruori-projektin loppuseminaarissa</a:t>
            </a:r>
            <a:r>
              <a:rPr lang="fi-FI" baseline="0" dirty="0"/>
              <a:t> 25.4.2019 Unioninkatu 33. Esitys löytyy myös osoitteesta http</a:t>
            </a:r>
            <a:r>
              <a:rPr lang="fi-FI" baseline="0"/>
              <a:t>://fi.opasnet.org/fi/File:Ruori-hankkeen_tautitaakka-arviot.pptx </a:t>
            </a:r>
            <a:r>
              <a:rPr lang="fi-FI" baseline="0" dirty="0"/>
              <a:t>.</a:t>
            </a:r>
          </a:p>
          <a:p>
            <a:r>
              <a:rPr lang="fi-FI" baseline="0" dirty="0"/>
              <a:t>Esitys perustuu Arja Asikaisen Ruorin ohjausryhmässä esittämään esitykseen.</a:t>
            </a:r>
          </a:p>
        </p:txBody>
      </p:sp>
      <p:sp>
        <p:nvSpPr>
          <p:cNvPr id="4" name="Slide Number Placeholder 3"/>
          <p:cNvSpPr>
            <a:spLocks noGrp="1"/>
          </p:cNvSpPr>
          <p:nvPr>
            <p:ph type="sldNum" sz="quarter" idx="10"/>
          </p:nvPr>
        </p:nvSpPr>
        <p:spPr/>
        <p:txBody>
          <a:bodyPr/>
          <a:lstStyle/>
          <a:p>
            <a:fld id="{FA5FCF88-723A-4626-AEF2-9A2369E914CF}" type="slidenum">
              <a:rPr lang="fi-FI" smtClean="0"/>
              <a:pPr/>
              <a:t>1</a:t>
            </a:fld>
            <a:endParaRPr lang="fi-FI"/>
          </a:p>
        </p:txBody>
      </p:sp>
    </p:spTree>
    <p:extLst>
      <p:ext uri="{BB962C8B-B14F-4D97-AF65-F5344CB8AC3E}">
        <p14:creationId xmlns:p14="http://schemas.microsoft.com/office/powerpoint/2010/main" val="347601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dirty="0"/>
              <a:t>Kuvassa on Itämeren silakan ja lohen syönnistä johtuva tautitaakka neljällä tavalla laskettuna</a:t>
            </a:r>
            <a:r>
              <a:rPr lang="fi-FI" baseline="0" dirty="0"/>
              <a:t> esitettynä </a:t>
            </a:r>
            <a:r>
              <a:rPr lang="fi-FI" baseline="0" dirty="0" err="1"/>
              <a:t>milli-DALYina</a:t>
            </a:r>
            <a:r>
              <a:rPr lang="fi-FI" baseline="0" dirty="0"/>
              <a:t> henkilöä kohti vuodessa. Tautitaakka eli haitta on positiivinen, ja negatiiviset luvut tarkoittavat terveyshyötyjä. Tulos on ilmoitettu koko väestölle neljässä Itämeren ympärysvaltiossa eli Tanskassa (DK), Virossa (EE), Suomessa (FI) ja Ruotsissa (SE). Neljä laskentatapaa ovat seuraavat: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a:t>Net </a:t>
            </a:r>
            <a:r>
              <a:rPr lang="fi-FI" baseline="0" dirty="0" err="1"/>
              <a:t>health</a:t>
            </a:r>
            <a:r>
              <a:rPr lang="fi-FI" baseline="0" dirty="0"/>
              <a:t> </a:t>
            </a:r>
            <a:r>
              <a:rPr lang="fi-FI" baseline="0" dirty="0" err="1"/>
              <a:t>default</a:t>
            </a:r>
            <a:r>
              <a:rPr lang="fi-FI" baseline="0" dirty="0"/>
              <a:t>: edellisen kalvon 13 mukaiset oletukset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a:t>Net </a:t>
            </a:r>
            <a:r>
              <a:rPr lang="fi-FI" baseline="0" dirty="0" err="1"/>
              <a:t>health</a:t>
            </a:r>
            <a:r>
              <a:rPr lang="fi-FI" baseline="0" dirty="0"/>
              <a:t>, no </a:t>
            </a:r>
            <a:r>
              <a:rPr lang="fi-FI" baseline="0" dirty="0" err="1"/>
              <a:t>bg</a:t>
            </a:r>
            <a:r>
              <a:rPr lang="fi-FI" baseline="0" dirty="0"/>
              <a:t>: kuten 1) mutta kalaa pidetään ensisijaisena ravintoaineiden lähteenä eli taustasaantia muista lähteistä ei huomioida.</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a:t>JECFAn</a:t>
            </a:r>
            <a:r>
              <a:rPr lang="fi-FI" baseline="0" dirty="0"/>
              <a:t> määrittelemä siedettävä viikkosaanti (TWI) dioksiineille vuodelta 2001: 14 </a:t>
            </a:r>
            <a:r>
              <a:rPr lang="fi-FI" baseline="0" dirty="0" err="1"/>
              <a:t>pg/kg/wk</a:t>
            </a:r>
            <a:r>
              <a:rPr lang="fi-FI" baseline="0" dirty="0"/>
              <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a:t>EFSAn</a:t>
            </a:r>
            <a:r>
              <a:rPr lang="fi-FI" baseline="0" dirty="0"/>
              <a:t> määrittelemä siedettävä viikkosaanti (TWI) dioksiineille vuodelta 2018: 2 </a:t>
            </a:r>
            <a:r>
              <a:rPr lang="fi-FI" baseline="0" dirty="0" err="1"/>
              <a:t>pg/kg/wk</a:t>
            </a:r>
            <a:r>
              <a:rPr lang="fi-FI" baseline="0" dirty="0"/>
              <a:t>. Kohdissa 3) ja 4) viikkosaannin ylitys tulkitaan terveyshaitaksi riippumatta siitä, mitä terveysvaikutuksia väestössä voitaisiin nähdä.</a:t>
            </a:r>
            <a:endParaRPr lang="fi-FI" dirty="0"/>
          </a:p>
          <a:p>
            <a:pPr marL="0" marR="0" indent="0" algn="l" defTabSz="914400" rtl="0" eaLnBrk="1" fontAlgn="base" latinLnBrk="0" hangingPunct="1">
              <a:lnSpc>
                <a:spcPct val="100000"/>
              </a:lnSpc>
              <a:spcBef>
                <a:spcPct val="30000"/>
              </a:spcBef>
              <a:spcAft>
                <a:spcPct val="0"/>
              </a:spcAft>
              <a:buClrTx/>
              <a:buSzTx/>
              <a:buFontTx/>
              <a:buNone/>
              <a:tabLst/>
              <a:defRPr/>
            </a:pPr>
            <a:r>
              <a:rPr lang="fi-FI" dirty="0" smtClean="0"/>
              <a:t>Laskentakoodi: http://fi.opasnet.org/fi/Ruori</a:t>
            </a:r>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18</a:t>
            </a:fld>
            <a:endParaRPr lang="fi-FI"/>
          </a:p>
        </p:txBody>
      </p:sp>
    </p:spTree>
    <p:extLst>
      <p:ext uri="{BB962C8B-B14F-4D97-AF65-F5344CB8AC3E}">
        <p14:creationId xmlns:p14="http://schemas.microsoft.com/office/powerpoint/2010/main" val="70193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Talouden ja terveyden suhteet ovat monimutkaisia. Ei ole itsestään selvää, että laittamalla paljon rahaa terveydenhuoltoon saadaan paljon terveyshyötyä. Siksi toimenpiteiden marginaalikustannusten ja -hyötyjen tutkiminen on erityisen tärkeää.</a:t>
            </a:r>
          </a:p>
          <a:p>
            <a:r>
              <a:rPr lang="fi-FI" dirty="0" smtClean="0"/>
              <a:t>Tietolähteet:</a:t>
            </a:r>
          </a:p>
          <a:p>
            <a:r>
              <a:rPr lang="fi-FI" dirty="0" smtClean="0"/>
              <a:t>Kokonaistautitaakka per henkilö on </a:t>
            </a:r>
            <a:r>
              <a:rPr lang="fi-FI" dirty="0" err="1" smtClean="0"/>
              <a:t>IHME-instituutin</a:t>
            </a:r>
            <a:r>
              <a:rPr lang="fi-FI" baseline="0" dirty="0" smtClean="0"/>
              <a:t> tieto GBD2017 </a:t>
            </a:r>
          </a:p>
          <a:p>
            <a:r>
              <a:rPr lang="fi-FI" baseline="0" dirty="0" smtClean="0"/>
              <a:t>Terveydenhuollon kustannukset </a:t>
            </a:r>
            <a:r>
              <a:rPr lang="fi-FI" baseline="0" dirty="0" err="1" smtClean="0"/>
              <a:t>Wikipediasta</a:t>
            </a:r>
            <a:r>
              <a:rPr lang="fi-FI" baseline="0" dirty="0" smtClean="0"/>
              <a:t> https://en.wikipedia.org/wiki/List_of_countries_by_total_health_expenditure_per_capita </a:t>
            </a:r>
          </a:p>
          <a:p>
            <a:r>
              <a:rPr lang="fi-FI" dirty="0" smtClean="0"/>
              <a:t>Laskentakoodi: http://fi.opasnet.org/fi/Ruori</a:t>
            </a:r>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19</a:t>
            </a:fld>
            <a:endParaRPr lang="fi-FI"/>
          </a:p>
        </p:txBody>
      </p:sp>
    </p:spTree>
    <p:extLst>
      <p:ext uri="{BB962C8B-B14F-4D97-AF65-F5344CB8AC3E}">
        <p14:creationId xmlns:p14="http://schemas.microsoft.com/office/powerpoint/2010/main" val="250246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A5FCF88-723A-4626-AEF2-9A2369E914CF}" type="slidenum">
              <a:rPr lang="fi-FI" smtClean="0"/>
              <a:pPr/>
              <a:t>3</a:t>
            </a:fld>
            <a:endParaRPr lang="fi-FI"/>
          </a:p>
        </p:txBody>
      </p:sp>
    </p:spTree>
    <p:extLst>
      <p:ext uri="{BB962C8B-B14F-4D97-AF65-F5344CB8AC3E}">
        <p14:creationId xmlns:p14="http://schemas.microsoft.com/office/powerpoint/2010/main" val="297014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A5FCF88-723A-4626-AEF2-9A2369E914CF}" type="slidenum">
              <a:rPr lang="fi-FI" smtClean="0"/>
              <a:pPr/>
              <a:t>5</a:t>
            </a:fld>
            <a:endParaRPr lang="fi-FI"/>
          </a:p>
        </p:txBody>
      </p:sp>
    </p:spTree>
    <p:extLst>
      <p:ext uri="{BB962C8B-B14F-4D97-AF65-F5344CB8AC3E}">
        <p14:creationId xmlns:p14="http://schemas.microsoft.com/office/powerpoint/2010/main" val="7042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a:t>Havainnollistus</a:t>
            </a:r>
            <a:r>
              <a:rPr lang="fi-FI" baseline="0" dirty="0"/>
              <a:t> suhteellisen riskin laskemisesta.</a:t>
            </a:r>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7</a:t>
            </a:fld>
            <a:endParaRPr lang="fi-FI"/>
          </a:p>
        </p:txBody>
      </p:sp>
    </p:spTree>
    <p:extLst>
      <p:ext uri="{BB962C8B-B14F-4D97-AF65-F5344CB8AC3E}">
        <p14:creationId xmlns:p14="http://schemas.microsoft.com/office/powerpoint/2010/main" val="194601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mtClean="0"/>
              <a:t>Alkuperäinen kuva https://docs.google.com/drawings/d/1loHL9x_ZBY90fm0ip8RCEYq7vqez18eNf1AZ4nxqzKI/edit </a:t>
            </a:r>
            <a:endParaRPr lang="fi-FI"/>
          </a:p>
        </p:txBody>
      </p:sp>
      <p:sp>
        <p:nvSpPr>
          <p:cNvPr id="4" name="Slide Number Placeholder 3"/>
          <p:cNvSpPr>
            <a:spLocks noGrp="1"/>
          </p:cNvSpPr>
          <p:nvPr>
            <p:ph type="sldNum" sz="quarter" idx="10"/>
          </p:nvPr>
        </p:nvSpPr>
        <p:spPr/>
        <p:txBody>
          <a:bodyPr/>
          <a:lstStyle/>
          <a:p>
            <a:fld id="{FA5FCF88-723A-4626-AEF2-9A2369E914CF}" type="slidenum">
              <a:rPr lang="fi-FI" smtClean="0"/>
              <a:pPr/>
              <a:t>10</a:t>
            </a:fld>
            <a:endParaRPr lang="fi-FI"/>
          </a:p>
        </p:txBody>
      </p:sp>
    </p:spTree>
    <p:extLst>
      <p:ext uri="{BB962C8B-B14F-4D97-AF65-F5344CB8AC3E}">
        <p14:creationId xmlns:p14="http://schemas.microsoft.com/office/powerpoint/2010/main" val="2614050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A5FCF88-723A-4626-AEF2-9A2369E914CF}" type="slidenum">
              <a:rPr lang="fi-FI" smtClean="0"/>
              <a:pPr/>
              <a:t>12</a:t>
            </a:fld>
            <a:endParaRPr lang="fi-FI"/>
          </a:p>
        </p:txBody>
      </p:sp>
    </p:spTree>
    <p:extLst>
      <p:ext uri="{BB962C8B-B14F-4D97-AF65-F5344CB8AC3E}">
        <p14:creationId xmlns:p14="http://schemas.microsoft.com/office/powerpoint/2010/main" val="177772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A5FCF88-723A-4626-AEF2-9A2369E914CF}" type="slidenum">
              <a:rPr lang="fi-FI" smtClean="0"/>
              <a:pPr/>
              <a:t>14</a:t>
            </a:fld>
            <a:endParaRPr lang="fi-FI"/>
          </a:p>
        </p:txBody>
      </p:sp>
    </p:spTree>
    <p:extLst>
      <p:ext uri="{BB962C8B-B14F-4D97-AF65-F5344CB8AC3E}">
        <p14:creationId xmlns:p14="http://schemas.microsoft.com/office/powerpoint/2010/main" val="348066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dirty="0" smtClean="0"/>
              <a:t>Laskentakoodi: http://fi.opasnet.org/fi/Ruori</a:t>
            </a:r>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16</a:t>
            </a:fld>
            <a:endParaRPr lang="fi-FI"/>
          </a:p>
        </p:txBody>
      </p:sp>
    </p:spTree>
    <p:extLst>
      <p:ext uri="{BB962C8B-B14F-4D97-AF65-F5344CB8AC3E}">
        <p14:creationId xmlns:p14="http://schemas.microsoft.com/office/powerpoint/2010/main" val="13622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a:t>Kuvassa on tautitaakka johtuen Itämeren</a:t>
            </a:r>
            <a:r>
              <a:rPr lang="fi-FI" baseline="0" dirty="0"/>
              <a:t> silakan ja lohen syönnistä esitettynä </a:t>
            </a:r>
            <a:r>
              <a:rPr lang="fi-FI" baseline="0" dirty="0" err="1"/>
              <a:t>milli-DALYina</a:t>
            </a:r>
            <a:r>
              <a:rPr lang="fi-FI" baseline="0" dirty="0"/>
              <a:t> henkilöä kohti vuodessa. Tautitaakka eli haitta on positiivinen, ja negatiiviset luvut tarkoittavat terveyshyötyjä. Tulos on ilmoitettu erikseen neljälle eri väestöryhmälle ja neljälle Itämeren ympärysvaltiolle eli Tanskalle (DK), Virolle (EE), Suomelle (FI) ja Ruotsille (SE</a:t>
            </a:r>
            <a:r>
              <a:rPr lang="fi-FI"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fi-FI" dirty="0" smtClean="0"/>
              <a:t>Laskentakoodi: http://fi.opasnet.org/fi/Ruori</a:t>
            </a:r>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17</a:t>
            </a:fld>
            <a:endParaRPr lang="fi-FI"/>
          </a:p>
        </p:txBody>
      </p:sp>
    </p:spTree>
    <p:extLst>
      <p:ext uri="{BB962C8B-B14F-4D97-AF65-F5344CB8AC3E}">
        <p14:creationId xmlns:p14="http://schemas.microsoft.com/office/powerpoint/2010/main" val="130989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1">
    <p:spTree>
      <p:nvGrpSpPr>
        <p:cNvPr id="1" name=""/>
        <p:cNvGrpSpPr/>
        <p:nvPr/>
      </p:nvGrpSpPr>
      <p:grpSpPr>
        <a:xfrm>
          <a:off x="0" y="0"/>
          <a:ext cx="0" cy="0"/>
          <a:chOff x="0" y="0"/>
          <a:chExt cx="0" cy="0"/>
        </a:xfrm>
      </p:grpSpPr>
      <p:sp>
        <p:nvSpPr>
          <p:cNvPr id="22" name="Suorakulmio 21"/>
          <p:cNvSpPr/>
          <p:nvPr/>
        </p:nvSpPr>
        <p:spPr bwMode="hidden">
          <a:xfrm>
            <a:off x="287999" y="216000"/>
            <a:ext cx="8568000" cy="4721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76710" y="1745364"/>
            <a:ext cx="7223682" cy="1231432"/>
          </a:xfrm>
        </p:spPr>
        <p:txBody>
          <a:bodyPr anchor="b" anchorCtr="0">
            <a:noAutofit/>
          </a:bodyPr>
          <a:lstStyle>
            <a:lvl1pPr algn="l">
              <a:defRPr sz="3400">
                <a:solidFill>
                  <a:srgbClr val="FFFFFF"/>
                </a:solidFill>
              </a:defRPr>
            </a:lvl1pPr>
          </a:lstStyle>
          <a:p>
            <a:r>
              <a:rPr lang="en-US"/>
              <a:t>Click to edit Master title style</a:t>
            </a:r>
            <a:endParaRPr lang="fi-FI" dirty="0"/>
          </a:p>
        </p:txBody>
      </p:sp>
      <p:sp>
        <p:nvSpPr>
          <p:cNvPr id="3" name="Alaotsikko 2"/>
          <p:cNvSpPr>
            <a:spLocks noGrp="1"/>
          </p:cNvSpPr>
          <p:nvPr>
            <p:ph type="subTitle" idx="1"/>
          </p:nvPr>
        </p:nvSpPr>
        <p:spPr>
          <a:xfrm>
            <a:off x="876710" y="3309257"/>
            <a:ext cx="5855530" cy="1075281"/>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grpSp>
        <p:nvGrpSpPr>
          <p:cNvPr id="39" name="Ryhmä 38"/>
          <p:cNvGrpSpPr/>
          <p:nvPr/>
        </p:nvGrpSpPr>
        <p:grpSpPr bwMode="ltGray">
          <a:xfrm>
            <a:off x="288000" y="216000"/>
            <a:ext cx="3738563" cy="1035844"/>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581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25.4.2019</a:t>
            </a:r>
            <a:endParaRPr lang="fi-FI" dirty="0"/>
          </a:p>
        </p:txBody>
      </p:sp>
      <p:sp>
        <p:nvSpPr>
          <p:cNvPr id="3" name="Alatunnisteen paikkamerkki 2"/>
          <p:cNvSpPr>
            <a:spLocks noGrp="1"/>
          </p:cNvSpPr>
          <p:nvPr>
            <p:ph type="ftr" sz="quarter" idx="11"/>
          </p:nvPr>
        </p:nvSpPr>
        <p:spPr/>
        <p:txBody>
          <a:bodyPr/>
          <a:lstStyle/>
          <a:p>
            <a:r>
              <a:rPr lang="fi-FI"/>
              <a:t>RUORI: Tautitaakka 25.4.2019 / Jouni Tuomisto</a:t>
            </a:r>
            <a:endParaRPr lang="fi-FI" dirty="0"/>
          </a:p>
        </p:txBody>
      </p:sp>
      <p:sp>
        <p:nvSpPr>
          <p:cNvPr id="4" name="Dian numeron paikkamerkki 3"/>
          <p:cNvSpPr>
            <a:spLocks noGrp="1"/>
          </p:cNvSpPr>
          <p:nvPr>
            <p:ph type="sldNum" sz="quarter" idx="12"/>
          </p:nvPr>
        </p:nvSpPr>
        <p:spPr/>
        <p:txBody>
          <a:bodyPr/>
          <a:lstStyle/>
          <a:p>
            <a:fld id="{D28B6E41-5D14-4BD8-B322-AC61B067EABD}" type="slidenum">
              <a:rPr lang="fi-FI" smtClean="0"/>
              <a:pPr/>
              <a:t>‹#›</a:t>
            </a:fld>
            <a:endParaRPr lang="fi-FI" dirty="0"/>
          </a:p>
        </p:txBody>
      </p:sp>
    </p:spTree>
    <p:extLst>
      <p:ext uri="{BB962C8B-B14F-4D97-AF65-F5344CB8AC3E}">
        <p14:creationId xmlns:p14="http://schemas.microsoft.com/office/powerpoint/2010/main" val="416384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uvasivu1">
    <p:spTree>
      <p:nvGrpSpPr>
        <p:cNvPr id="1" name=""/>
        <p:cNvGrpSpPr/>
        <p:nvPr/>
      </p:nvGrpSpPr>
      <p:grpSpPr>
        <a:xfrm>
          <a:off x="0" y="0"/>
          <a:ext cx="0" cy="0"/>
          <a:chOff x="0" y="0"/>
          <a:chExt cx="0" cy="0"/>
        </a:xfrm>
      </p:grpSpPr>
      <p:sp>
        <p:nvSpPr>
          <p:cNvPr id="6" name="Kuvan paikkamerkki 5"/>
          <p:cNvSpPr>
            <a:spLocks noGrp="1"/>
          </p:cNvSpPr>
          <p:nvPr>
            <p:ph type="pic" sz="quarter" idx="10" hasCustomPrompt="1"/>
          </p:nvPr>
        </p:nvSpPr>
        <p:spPr>
          <a:xfrm>
            <a:off x="288000" y="216000"/>
            <a:ext cx="8568000" cy="4722300"/>
          </a:xfrm>
          <a:solidFill>
            <a:schemeClr val="bg1">
              <a:lumMod val="85000"/>
            </a:schemeClr>
          </a:solidFill>
        </p:spPr>
        <p:txBody>
          <a:bodyPr anchor="ctr"/>
          <a:lstStyle>
            <a:lvl1pPr marL="0" indent="0" algn="ctr">
              <a:spcBef>
                <a:spcPts val="0"/>
              </a:spcBef>
              <a:buNone/>
              <a:defRPr lang="fi-FI" sz="1800" b="0" i="0" u="none" strike="noStrike" baseline="0" smtClean="0">
                <a:solidFill>
                  <a:schemeClr val="tx1"/>
                </a:solidFill>
              </a:defRPr>
            </a:lvl1pPr>
          </a:lstStyle>
          <a:p>
            <a:r>
              <a:rPr lang="fi-FI" dirty="0"/>
              <a:t>Lisää kuva napsauttamalla kuvaketta.</a:t>
            </a:r>
            <a:br>
              <a:rPr lang="fi-FI" dirty="0"/>
            </a:br>
            <a:r>
              <a:rPr lang="fi-FI" dirty="0"/>
              <a:t/>
            </a:r>
            <a:br>
              <a:rPr lang="fi-FI" dirty="0"/>
            </a:br>
            <a:r>
              <a:rPr lang="fi-FI" dirty="0"/>
              <a:t/>
            </a:r>
            <a:br>
              <a:rPr lang="fi-FI" dirty="0"/>
            </a:br>
            <a:r>
              <a:rPr lang="fi-FI" dirty="0"/>
              <a:t>(Kopioi kuvituselementti ja tunnus tästä sivusta</a:t>
            </a:r>
            <a:br>
              <a:rPr lang="fi-FI" dirty="0"/>
            </a:br>
            <a:r>
              <a:rPr lang="fi-FI" dirty="0"/>
              <a:t>ja varmistu että ne sijoittuvat kuvan päälle)</a:t>
            </a:r>
          </a:p>
        </p:txBody>
      </p:sp>
      <p:pic>
        <p:nvPicPr>
          <p:cNvPr id="14" name="Kuv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spTree>
    <p:extLst>
      <p:ext uri="{BB962C8B-B14F-4D97-AF65-F5344CB8AC3E}">
        <p14:creationId xmlns:p14="http://schemas.microsoft.com/office/powerpoint/2010/main" val="69598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petus">
    <p:spTree>
      <p:nvGrpSpPr>
        <p:cNvPr id="1" name=""/>
        <p:cNvGrpSpPr/>
        <p:nvPr/>
      </p:nvGrpSpPr>
      <p:grpSpPr>
        <a:xfrm>
          <a:off x="0" y="0"/>
          <a:ext cx="0" cy="0"/>
          <a:chOff x="0" y="0"/>
          <a:chExt cx="0" cy="0"/>
        </a:xfrm>
      </p:grpSpPr>
      <p:grpSp>
        <p:nvGrpSpPr>
          <p:cNvPr id="57" name="Ryhmä 56"/>
          <p:cNvGrpSpPr/>
          <p:nvPr/>
        </p:nvGrpSpPr>
        <p:grpSpPr>
          <a:xfrm>
            <a:off x="290514" y="3048000"/>
            <a:ext cx="8566151" cy="1869282"/>
            <a:chOff x="290513" y="4064000"/>
            <a:chExt cx="8566151" cy="2492376"/>
          </a:xfrm>
        </p:grpSpPr>
        <p:sp>
          <p:nvSpPr>
            <p:cNvPr id="47" name="Freeform 20"/>
            <p:cNvSpPr>
              <a:spLocks/>
            </p:cNvSpPr>
            <p:nvPr userDrawn="1"/>
          </p:nvSpPr>
          <p:spPr bwMode="auto">
            <a:xfrm>
              <a:off x="4810126" y="6096000"/>
              <a:ext cx="1703388" cy="460375"/>
            </a:xfrm>
            <a:custGeom>
              <a:avLst/>
              <a:gdLst>
                <a:gd name="T0" fmla="*/ 1073 w 1073"/>
                <a:gd name="T1" fmla="*/ 290 h 290"/>
                <a:gd name="T2" fmla="*/ 952 w 1073"/>
                <a:gd name="T3" fmla="*/ 0 h 290"/>
                <a:gd name="T4" fmla="*/ 0 w 1073"/>
                <a:gd name="T5" fmla="*/ 235 h 290"/>
                <a:gd name="T6" fmla="*/ 132 w 1073"/>
                <a:gd name="T7" fmla="*/ 290 h 290"/>
                <a:gd name="T8" fmla="*/ 1073 w 1073"/>
                <a:gd name="T9" fmla="*/ 290 h 290"/>
              </a:gdLst>
              <a:ahLst/>
              <a:cxnLst>
                <a:cxn ang="0">
                  <a:pos x="T0" y="T1"/>
                </a:cxn>
                <a:cxn ang="0">
                  <a:pos x="T2" y="T3"/>
                </a:cxn>
                <a:cxn ang="0">
                  <a:pos x="T4" y="T5"/>
                </a:cxn>
                <a:cxn ang="0">
                  <a:pos x="T6" y="T7"/>
                </a:cxn>
                <a:cxn ang="0">
                  <a:pos x="T8" y="T9"/>
                </a:cxn>
              </a:cxnLst>
              <a:rect l="0" t="0" r="r" b="b"/>
              <a:pathLst>
                <a:path w="1073" h="290">
                  <a:moveTo>
                    <a:pt x="1073" y="290"/>
                  </a:moveTo>
                  <a:lnTo>
                    <a:pt x="952" y="0"/>
                  </a:lnTo>
                  <a:lnTo>
                    <a:pt x="0" y="235"/>
                  </a:lnTo>
                  <a:lnTo>
                    <a:pt x="132" y="290"/>
                  </a:lnTo>
                  <a:lnTo>
                    <a:pt x="1073" y="29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21"/>
            <p:cNvSpPr>
              <a:spLocks/>
            </p:cNvSpPr>
            <p:nvPr userDrawn="1"/>
          </p:nvSpPr>
          <p:spPr bwMode="auto">
            <a:xfrm>
              <a:off x="7308851" y="5691188"/>
              <a:ext cx="725488" cy="865188"/>
            </a:xfrm>
            <a:custGeom>
              <a:avLst/>
              <a:gdLst>
                <a:gd name="T0" fmla="*/ 344 w 457"/>
                <a:gd name="T1" fmla="*/ 0 h 545"/>
                <a:gd name="T2" fmla="*/ 0 w 457"/>
                <a:gd name="T3" fmla="*/ 545 h 545"/>
                <a:gd name="T4" fmla="*/ 457 w 457"/>
                <a:gd name="T5" fmla="*/ 545 h 545"/>
                <a:gd name="T6" fmla="*/ 344 w 457"/>
                <a:gd name="T7" fmla="*/ 0 h 545"/>
              </a:gdLst>
              <a:ahLst/>
              <a:cxnLst>
                <a:cxn ang="0">
                  <a:pos x="T0" y="T1"/>
                </a:cxn>
                <a:cxn ang="0">
                  <a:pos x="T2" y="T3"/>
                </a:cxn>
                <a:cxn ang="0">
                  <a:pos x="T4" y="T5"/>
                </a:cxn>
                <a:cxn ang="0">
                  <a:pos x="T6" y="T7"/>
                </a:cxn>
              </a:cxnLst>
              <a:rect l="0" t="0" r="r" b="b"/>
              <a:pathLst>
                <a:path w="457" h="545">
                  <a:moveTo>
                    <a:pt x="344" y="0"/>
                  </a:moveTo>
                  <a:lnTo>
                    <a:pt x="0" y="545"/>
                  </a:lnTo>
                  <a:lnTo>
                    <a:pt x="457" y="545"/>
                  </a:lnTo>
                  <a:lnTo>
                    <a:pt x="344"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22"/>
            <p:cNvSpPr>
              <a:spLocks/>
            </p:cNvSpPr>
            <p:nvPr userDrawn="1"/>
          </p:nvSpPr>
          <p:spPr bwMode="auto">
            <a:xfrm>
              <a:off x="7854951" y="5691188"/>
              <a:ext cx="1001713" cy="865188"/>
            </a:xfrm>
            <a:custGeom>
              <a:avLst/>
              <a:gdLst>
                <a:gd name="T0" fmla="*/ 631 w 631"/>
                <a:gd name="T1" fmla="*/ 313 h 545"/>
                <a:gd name="T2" fmla="*/ 0 w 631"/>
                <a:gd name="T3" fmla="*/ 0 h 545"/>
                <a:gd name="T4" fmla="*/ 111 w 631"/>
                <a:gd name="T5" fmla="*/ 545 h 545"/>
                <a:gd name="T6" fmla="*/ 631 w 631"/>
                <a:gd name="T7" fmla="*/ 545 h 545"/>
                <a:gd name="T8" fmla="*/ 631 w 631"/>
                <a:gd name="T9" fmla="*/ 313 h 545"/>
              </a:gdLst>
              <a:ahLst/>
              <a:cxnLst>
                <a:cxn ang="0">
                  <a:pos x="T0" y="T1"/>
                </a:cxn>
                <a:cxn ang="0">
                  <a:pos x="T2" y="T3"/>
                </a:cxn>
                <a:cxn ang="0">
                  <a:pos x="T4" y="T5"/>
                </a:cxn>
                <a:cxn ang="0">
                  <a:pos x="T6" y="T7"/>
                </a:cxn>
                <a:cxn ang="0">
                  <a:pos x="T8" y="T9"/>
                </a:cxn>
              </a:cxnLst>
              <a:rect l="0" t="0" r="r" b="b"/>
              <a:pathLst>
                <a:path w="631" h="545">
                  <a:moveTo>
                    <a:pt x="631" y="313"/>
                  </a:moveTo>
                  <a:lnTo>
                    <a:pt x="0" y="0"/>
                  </a:lnTo>
                  <a:lnTo>
                    <a:pt x="111" y="545"/>
                  </a:lnTo>
                  <a:lnTo>
                    <a:pt x="631" y="545"/>
                  </a:lnTo>
                  <a:lnTo>
                    <a:pt x="631" y="313"/>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23"/>
            <p:cNvSpPr>
              <a:spLocks/>
            </p:cNvSpPr>
            <p:nvPr userDrawn="1"/>
          </p:nvSpPr>
          <p:spPr bwMode="auto">
            <a:xfrm>
              <a:off x="7854951" y="4064000"/>
              <a:ext cx="1001713" cy="1627188"/>
            </a:xfrm>
            <a:custGeom>
              <a:avLst/>
              <a:gdLst>
                <a:gd name="T0" fmla="*/ 631 w 631"/>
                <a:gd name="T1" fmla="*/ 0 h 1025"/>
                <a:gd name="T2" fmla="*/ 0 w 631"/>
                <a:gd name="T3" fmla="*/ 1025 h 1025"/>
                <a:gd name="T4" fmla="*/ 631 w 631"/>
                <a:gd name="T5" fmla="*/ 910 h 1025"/>
                <a:gd name="T6" fmla="*/ 631 w 631"/>
                <a:gd name="T7" fmla="*/ 0 h 1025"/>
              </a:gdLst>
              <a:ahLst/>
              <a:cxnLst>
                <a:cxn ang="0">
                  <a:pos x="T0" y="T1"/>
                </a:cxn>
                <a:cxn ang="0">
                  <a:pos x="T2" y="T3"/>
                </a:cxn>
                <a:cxn ang="0">
                  <a:pos x="T4" y="T5"/>
                </a:cxn>
                <a:cxn ang="0">
                  <a:pos x="T6" y="T7"/>
                </a:cxn>
              </a:cxnLst>
              <a:rect l="0" t="0" r="r" b="b"/>
              <a:pathLst>
                <a:path w="631" h="1025">
                  <a:moveTo>
                    <a:pt x="631" y="0"/>
                  </a:moveTo>
                  <a:lnTo>
                    <a:pt x="0" y="1025"/>
                  </a:lnTo>
                  <a:lnTo>
                    <a:pt x="631" y="910"/>
                  </a:lnTo>
                  <a:lnTo>
                    <a:pt x="631"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24"/>
            <p:cNvSpPr>
              <a:spLocks/>
            </p:cNvSpPr>
            <p:nvPr userDrawn="1"/>
          </p:nvSpPr>
          <p:spPr bwMode="auto">
            <a:xfrm>
              <a:off x="7854951" y="5508625"/>
              <a:ext cx="1001713" cy="682625"/>
            </a:xfrm>
            <a:custGeom>
              <a:avLst/>
              <a:gdLst>
                <a:gd name="T0" fmla="*/ 631 w 631"/>
                <a:gd name="T1" fmla="*/ 0 h 430"/>
                <a:gd name="T2" fmla="*/ 0 w 631"/>
                <a:gd name="T3" fmla="*/ 115 h 430"/>
                <a:gd name="T4" fmla="*/ 631 w 631"/>
                <a:gd name="T5" fmla="*/ 430 h 430"/>
                <a:gd name="T6" fmla="*/ 631 w 631"/>
                <a:gd name="T7" fmla="*/ 0 h 430"/>
              </a:gdLst>
              <a:ahLst/>
              <a:cxnLst>
                <a:cxn ang="0">
                  <a:pos x="T0" y="T1"/>
                </a:cxn>
                <a:cxn ang="0">
                  <a:pos x="T2" y="T3"/>
                </a:cxn>
                <a:cxn ang="0">
                  <a:pos x="T4" y="T5"/>
                </a:cxn>
                <a:cxn ang="0">
                  <a:pos x="T6" y="T7"/>
                </a:cxn>
              </a:cxnLst>
              <a:rect l="0" t="0" r="r" b="b"/>
              <a:pathLst>
                <a:path w="631" h="430">
                  <a:moveTo>
                    <a:pt x="631" y="0"/>
                  </a:moveTo>
                  <a:lnTo>
                    <a:pt x="0" y="115"/>
                  </a:lnTo>
                  <a:lnTo>
                    <a:pt x="631" y="430"/>
                  </a:lnTo>
                  <a:lnTo>
                    <a:pt x="63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25"/>
            <p:cNvSpPr>
              <a:spLocks/>
            </p:cNvSpPr>
            <p:nvPr userDrawn="1"/>
          </p:nvSpPr>
          <p:spPr bwMode="auto">
            <a:xfrm>
              <a:off x="1503363" y="5327650"/>
              <a:ext cx="1219200" cy="1228725"/>
            </a:xfrm>
            <a:custGeom>
              <a:avLst/>
              <a:gdLst>
                <a:gd name="T0" fmla="*/ 357 w 768"/>
                <a:gd name="T1" fmla="*/ 0 h 774"/>
                <a:gd name="T2" fmla="*/ 0 w 768"/>
                <a:gd name="T3" fmla="*/ 774 h 774"/>
                <a:gd name="T4" fmla="*/ 768 w 768"/>
                <a:gd name="T5" fmla="*/ 774 h 774"/>
                <a:gd name="T6" fmla="*/ 357 w 768"/>
                <a:gd name="T7" fmla="*/ 0 h 774"/>
              </a:gdLst>
              <a:ahLst/>
              <a:cxnLst>
                <a:cxn ang="0">
                  <a:pos x="T0" y="T1"/>
                </a:cxn>
                <a:cxn ang="0">
                  <a:pos x="T2" y="T3"/>
                </a:cxn>
                <a:cxn ang="0">
                  <a:pos x="T4" y="T5"/>
                </a:cxn>
                <a:cxn ang="0">
                  <a:pos x="T6" y="T7"/>
                </a:cxn>
              </a:cxnLst>
              <a:rect l="0" t="0" r="r" b="b"/>
              <a:pathLst>
                <a:path w="768" h="774">
                  <a:moveTo>
                    <a:pt x="357" y="0"/>
                  </a:moveTo>
                  <a:lnTo>
                    <a:pt x="0" y="774"/>
                  </a:lnTo>
                  <a:lnTo>
                    <a:pt x="768" y="774"/>
                  </a:lnTo>
                  <a:lnTo>
                    <a:pt x="357"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26"/>
            <p:cNvSpPr>
              <a:spLocks/>
            </p:cNvSpPr>
            <p:nvPr userDrawn="1"/>
          </p:nvSpPr>
          <p:spPr bwMode="auto">
            <a:xfrm>
              <a:off x="290513" y="5327650"/>
              <a:ext cx="1779588" cy="1228725"/>
            </a:xfrm>
            <a:custGeom>
              <a:avLst/>
              <a:gdLst>
                <a:gd name="T0" fmla="*/ 0 w 1121"/>
                <a:gd name="T1" fmla="*/ 774 h 774"/>
                <a:gd name="T2" fmla="*/ 768 w 1121"/>
                <a:gd name="T3" fmla="*/ 774 h 774"/>
                <a:gd name="T4" fmla="*/ 1121 w 1121"/>
                <a:gd name="T5" fmla="*/ 0 h 774"/>
                <a:gd name="T6" fmla="*/ 0 w 1121"/>
                <a:gd name="T7" fmla="*/ 548 h 774"/>
                <a:gd name="T8" fmla="*/ 0 w 1121"/>
                <a:gd name="T9" fmla="*/ 774 h 774"/>
              </a:gdLst>
              <a:ahLst/>
              <a:cxnLst>
                <a:cxn ang="0">
                  <a:pos x="T0" y="T1"/>
                </a:cxn>
                <a:cxn ang="0">
                  <a:pos x="T2" y="T3"/>
                </a:cxn>
                <a:cxn ang="0">
                  <a:pos x="T4" y="T5"/>
                </a:cxn>
                <a:cxn ang="0">
                  <a:pos x="T6" y="T7"/>
                </a:cxn>
                <a:cxn ang="0">
                  <a:pos x="T8" y="T9"/>
                </a:cxn>
              </a:cxnLst>
              <a:rect l="0" t="0" r="r" b="b"/>
              <a:pathLst>
                <a:path w="1121" h="774">
                  <a:moveTo>
                    <a:pt x="0" y="774"/>
                  </a:moveTo>
                  <a:lnTo>
                    <a:pt x="768" y="774"/>
                  </a:lnTo>
                  <a:lnTo>
                    <a:pt x="1121" y="0"/>
                  </a:lnTo>
                  <a:lnTo>
                    <a:pt x="0" y="548"/>
                  </a:lnTo>
                  <a:lnTo>
                    <a:pt x="0" y="774"/>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27"/>
            <p:cNvSpPr>
              <a:spLocks/>
            </p:cNvSpPr>
            <p:nvPr userDrawn="1"/>
          </p:nvSpPr>
          <p:spPr bwMode="auto">
            <a:xfrm>
              <a:off x="2070101" y="5327650"/>
              <a:ext cx="2740025" cy="1228725"/>
            </a:xfrm>
            <a:custGeom>
              <a:avLst/>
              <a:gdLst>
                <a:gd name="T0" fmla="*/ 409 w 1726"/>
                <a:gd name="T1" fmla="*/ 774 h 774"/>
                <a:gd name="T2" fmla="*/ 1628 w 1726"/>
                <a:gd name="T3" fmla="*/ 774 h 774"/>
                <a:gd name="T4" fmla="*/ 1726 w 1726"/>
                <a:gd name="T5" fmla="*/ 719 h 774"/>
                <a:gd name="T6" fmla="*/ 0 w 1726"/>
                <a:gd name="T7" fmla="*/ 0 h 774"/>
                <a:gd name="T8" fmla="*/ 409 w 1726"/>
                <a:gd name="T9" fmla="*/ 774 h 774"/>
              </a:gdLst>
              <a:ahLst/>
              <a:cxnLst>
                <a:cxn ang="0">
                  <a:pos x="T0" y="T1"/>
                </a:cxn>
                <a:cxn ang="0">
                  <a:pos x="T2" y="T3"/>
                </a:cxn>
                <a:cxn ang="0">
                  <a:pos x="T4" y="T5"/>
                </a:cxn>
                <a:cxn ang="0">
                  <a:pos x="T6" y="T7"/>
                </a:cxn>
                <a:cxn ang="0">
                  <a:pos x="T8" y="T9"/>
                </a:cxn>
              </a:cxnLst>
              <a:rect l="0" t="0" r="r" b="b"/>
              <a:pathLst>
                <a:path w="1726" h="774">
                  <a:moveTo>
                    <a:pt x="409" y="774"/>
                  </a:moveTo>
                  <a:lnTo>
                    <a:pt x="1628" y="774"/>
                  </a:lnTo>
                  <a:lnTo>
                    <a:pt x="1726" y="719"/>
                  </a:lnTo>
                  <a:lnTo>
                    <a:pt x="0" y="0"/>
                  </a:lnTo>
                  <a:lnTo>
                    <a:pt x="409" y="774"/>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28"/>
            <p:cNvSpPr>
              <a:spLocks/>
            </p:cNvSpPr>
            <p:nvPr userDrawn="1"/>
          </p:nvSpPr>
          <p:spPr bwMode="auto">
            <a:xfrm>
              <a:off x="4654551" y="6469063"/>
              <a:ext cx="365125" cy="87313"/>
            </a:xfrm>
            <a:custGeom>
              <a:avLst/>
              <a:gdLst>
                <a:gd name="T0" fmla="*/ 98 w 230"/>
                <a:gd name="T1" fmla="*/ 0 h 55"/>
                <a:gd name="T2" fmla="*/ 0 w 230"/>
                <a:gd name="T3" fmla="*/ 55 h 55"/>
                <a:gd name="T4" fmla="*/ 230 w 230"/>
                <a:gd name="T5" fmla="*/ 55 h 55"/>
                <a:gd name="T6" fmla="*/ 98 w 230"/>
                <a:gd name="T7" fmla="*/ 0 h 55"/>
              </a:gdLst>
              <a:ahLst/>
              <a:cxnLst>
                <a:cxn ang="0">
                  <a:pos x="T0" y="T1"/>
                </a:cxn>
                <a:cxn ang="0">
                  <a:pos x="T2" y="T3"/>
                </a:cxn>
                <a:cxn ang="0">
                  <a:pos x="T4" y="T5"/>
                </a:cxn>
                <a:cxn ang="0">
                  <a:pos x="T6" y="T7"/>
                </a:cxn>
              </a:cxnLst>
              <a:rect l="0" t="0" r="r" b="b"/>
              <a:pathLst>
                <a:path w="230" h="55">
                  <a:moveTo>
                    <a:pt x="98" y="0"/>
                  </a:moveTo>
                  <a:lnTo>
                    <a:pt x="0" y="55"/>
                  </a:lnTo>
                  <a:lnTo>
                    <a:pt x="230" y="55"/>
                  </a:lnTo>
                  <a:lnTo>
                    <a:pt x="98"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29"/>
            <p:cNvSpPr>
              <a:spLocks/>
            </p:cNvSpPr>
            <p:nvPr userDrawn="1"/>
          </p:nvSpPr>
          <p:spPr bwMode="auto">
            <a:xfrm>
              <a:off x="6321426" y="5691188"/>
              <a:ext cx="1533525" cy="865188"/>
            </a:xfrm>
            <a:custGeom>
              <a:avLst/>
              <a:gdLst>
                <a:gd name="T0" fmla="*/ 119 w 966"/>
                <a:gd name="T1" fmla="*/ 545 h 545"/>
                <a:gd name="T2" fmla="*/ 624 w 966"/>
                <a:gd name="T3" fmla="*/ 545 h 545"/>
                <a:gd name="T4" fmla="*/ 966 w 966"/>
                <a:gd name="T5" fmla="*/ 0 h 545"/>
                <a:gd name="T6" fmla="*/ 0 w 966"/>
                <a:gd name="T7" fmla="*/ 255 h 545"/>
                <a:gd name="T8" fmla="*/ 119 w 966"/>
                <a:gd name="T9" fmla="*/ 545 h 545"/>
              </a:gdLst>
              <a:ahLst/>
              <a:cxnLst>
                <a:cxn ang="0">
                  <a:pos x="T0" y="T1"/>
                </a:cxn>
                <a:cxn ang="0">
                  <a:pos x="T2" y="T3"/>
                </a:cxn>
                <a:cxn ang="0">
                  <a:pos x="T4" y="T5"/>
                </a:cxn>
                <a:cxn ang="0">
                  <a:pos x="T6" y="T7"/>
                </a:cxn>
                <a:cxn ang="0">
                  <a:pos x="T8" y="T9"/>
                </a:cxn>
              </a:cxnLst>
              <a:rect l="0" t="0" r="r" b="b"/>
              <a:pathLst>
                <a:path w="966" h="545">
                  <a:moveTo>
                    <a:pt x="119" y="545"/>
                  </a:moveTo>
                  <a:lnTo>
                    <a:pt x="624" y="545"/>
                  </a:lnTo>
                  <a:lnTo>
                    <a:pt x="966" y="0"/>
                  </a:lnTo>
                  <a:lnTo>
                    <a:pt x="0" y="255"/>
                  </a:lnTo>
                  <a:lnTo>
                    <a:pt x="119" y="54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otsikko 2"/>
          <p:cNvSpPr>
            <a:spLocks noGrp="1"/>
          </p:cNvSpPr>
          <p:nvPr>
            <p:ph type="subTitle" idx="1"/>
          </p:nvPr>
        </p:nvSpPr>
        <p:spPr>
          <a:xfrm>
            <a:off x="907142" y="2355727"/>
            <a:ext cx="7337265" cy="594066"/>
          </a:xfrm>
        </p:spPr>
        <p:txBody>
          <a:bodyPr>
            <a:norm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5" name="Tekstiruutu 4"/>
          <p:cNvSpPr txBox="1"/>
          <p:nvPr/>
        </p:nvSpPr>
        <p:spPr>
          <a:xfrm>
            <a:off x="894227" y="1761660"/>
            <a:ext cx="3240360" cy="615553"/>
          </a:xfrm>
          <a:prstGeom prst="rect">
            <a:avLst/>
          </a:prstGeom>
          <a:noFill/>
        </p:spPr>
        <p:txBody>
          <a:bodyPr wrap="square" rtlCol="0">
            <a:spAutoFit/>
          </a:bodyPr>
          <a:lstStyle/>
          <a:p>
            <a:r>
              <a:rPr lang="fi-FI" sz="3400" dirty="0">
                <a:solidFill>
                  <a:schemeClr val="tx2"/>
                </a:solidFill>
              </a:rPr>
              <a:t>Kiitos!</a:t>
            </a:r>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
        <p:nvSpPr>
          <p:cNvPr id="7" name="Kuvan paikkamerkki 6"/>
          <p:cNvSpPr>
            <a:spLocks noGrp="1"/>
          </p:cNvSpPr>
          <p:nvPr>
            <p:ph type="pic" sz="quarter" idx="10" hasCustomPrompt="1"/>
          </p:nvPr>
        </p:nvSpPr>
        <p:spPr>
          <a:xfrm>
            <a:off x="971550" y="3165873"/>
            <a:ext cx="6696075" cy="702469"/>
          </a:xfrm>
          <a:noFill/>
          <a:ln w="34925">
            <a:noFill/>
            <a:prstDash val="sysDash"/>
          </a:ln>
        </p:spPr>
        <p:txBody>
          <a:bodyPr anchor="ctr" anchorCtr="0"/>
          <a:lstStyle>
            <a:lvl1pPr marL="0" indent="0" algn="ctr">
              <a:buNone/>
              <a:defRPr lang="fi-FI" sz="1800" b="0" i="0" u="none" strike="noStrike" baseline="0" smtClean="0"/>
            </a:lvl1pPr>
          </a:lstStyle>
          <a:p>
            <a:r>
              <a:rPr lang="fi-FI" sz="1800" b="0" i="0" u="none" strike="noStrike" baseline="0" dirty="0">
                <a:solidFill>
                  <a:srgbClr val="000000"/>
                </a:solidFill>
                <a:latin typeface="+mn-lt"/>
              </a:rPr>
              <a:t>Tälle alueelle sijoitetaan kaikki mahdollisten toimijoiden logot</a:t>
            </a:r>
            <a:endParaRPr lang="fi-FI" dirty="0"/>
          </a:p>
        </p:txBody>
      </p:sp>
    </p:spTree>
    <p:extLst>
      <p:ext uri="{BB962C8B-B14F-4D97-AF65-F5344CB8AC3E}">
        <p14:creationId xmlns:p14="http://schemas.microsoft.com/office/powerpoint/2010/main" val="37204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sp>
        <p:nvSpPr>
          <p:cNvPr id="24" name="Kuvan paikkamerkki 23"/>
          <p:cNvSpPr>
            <a:spLocks noGrp="1"/>
          </p:cNvSpPr>
          <p:nvPr>
            <p:ph type="pic" sz="quarter" idx="14"/>
          </p:nvPr>
        </p:nvSpPr>
        <p:spPr bwMode="auto">
          <a:xfrm>
            <a:off x="0" y="0"/>
            <a:ext cx="9144000" cy="295036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7618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7618"/>
                </a:lnTo>
                <a:lnTo>
                  <a:pt x="0" y="0"/>
                </a:lnTo>
                <a:close/>
              </a:path>
            </a:pathLst>
          </a:custGeom>
          <a:noFill/>
          <a:ln w="9525">
            <a:noFill/>
            <a:miter lim="800000"/>
            <a:headEnd/>
            <a:tailEnd/>
          </a:ln>
          <a:effectLst/>
        </p:spPr>
        <p:txBody>
          <a:bodyPr/>
          <a:lstStyle/>
          <a:p>
            <a:r>
              <a:rPr lang="en-US"/>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äivämäärän paikkamerkki 3"/>
          <p:cNvSpPr>
            <a:spLocks noGrp="1"/>
          </p:cNvSpPr>
          <p:nvPr>
            <p:ph type="dt" sz="half" idx="10"/>
          </p:nvPr>
        </p:nvSpPr>
        <p:spPr/>
        <p:txBody>
          <a:bodyPr/>
          <a:lstStyle/>
          <a:p>
            <a:r>
              <a:rPr lang="fi-FI"/>
              <a:t>25.4.2019</a:t>
            </a:r>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a:t>RUORI: Tautitaakka 25.4.2019 / Jouni Tuomisto</a:t>
            </a:r>
            <a:endParaRPr lang="fi-FI" dirty="0"/>
          </a:p>
        </p:txBody>
      </p:sp>
      <p:grpSp>
        <p:nvGrpSpPr>
          <p:cNvPr id="11" name="Group 29"/>
          <p:cNvGrpSpPr>
            <a:grpSpLocks/>
          </p:cNvGrpSpPr>
          <p:nvPr userDrawn="1"/>
        </p:nvGrpSpPr>
        <p:grpSpPr bwMode="auto">
          <a:xfrm>
            <a:off x="5867401" y="4728379"/>
            <a:ext cx="2773363" cy="78581"/>
            <a:chOff x="340" y="3906"/>
            <a:chExt cx="1747" cy="66"/>
          </a:xfrm>
        </p:grpSpPr>
        <p:sp>
          <p:nvSpPr>
            <p:cNvPr id="12"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3"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äivämäärän paikkamerkki 3"/>
          <p:cNvSpPr>
            <a:spLocks noGrp="1"/>
          </p:cNvSpPr>
          <p:nvPr>
            <p:ph type="dt" sz="half" idx="10"/>
          </p:nvPr>
        </p:nvSpPr>
        <p:spPr/>
        <p:txBody>
          <a:bodyPr/>
          <a:lstStyle/>
          <a:p>
            <a:r>
              <a:rPr lang="fi-FI"/>
              <a:t>25.4.2019</a:t>
            </a:r>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a:t>RUORI: Tautitaakka 25.4.2019 / Jouni Tuomisto</a:t>
            </a:r>
            <a:endParaRPr lang="fi-FI" dirty="0"/>
          </a:p>
        </p:txBody>
      </p:sp>
      <p:sp>
        <p:nvSpPr>
          <p:cNvPr id="28" name="Kuvan paikkamerkki 27"/>
          <p:cNvSpPr>
            <a:spLocks noGrp="1"/>
          </p:cNvSpPr>
          <p:nvPr userDrawn="1">
            <p:ph type="pic" sz="quarter" idx="13"/>
          </p:nvPr>
        </p:nvSpPr>
        <p:spPr bwMode="auto">
          <a:xfrm>
            <a:off x="1" y="-2955"/>
            <a:ext cx="5874160" cy="28416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a:t>Click icon to add picture</a:t>
            </a:r>
            <a:endParaRPr lang="fi-FI"/>
          </a:p>
        </p:txBody>
      </p:sp>
      <p:grpSp>
        <p:nvGrpSpPr>
          <p:cNvPr id="5" name="Ryhmä 15"/>
          <p:cNvGrpSpPr/>
          <p:nvPr userDrawn="1"/>
        </p:nvGrpSpPr>
        <p:grpSpPr>
          <a:xfrm>
            <a:off x="5856887" y="147202"/>
            <a:ext cx="3296755" cy="2816531"/>
            <a:chOff x="5856886" y="196270"/>
            <a:chExt cx="3296755" cy="3755374"/>
          </a:xfrm>
        </p:grpSpPr>
        <p:sp>
          <p:nvSpPr>
            <p:cNvPr id="23" name="Puolivapaa piirto 22"/>
            <p:cNvSpPr/>
            <p:nvPr userDrawn="1"/>
          </p:nvSpPr>
          <p:spPr>
            <a:xfrm>
              <a:off x="6980986" y="201729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a:blip r:embed="rId2" cstate="prin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56886" y="248405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4"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5" cstate="print"/>
              <a:srcRect/>
              <a:stretch>
                <a:fillRect l="-80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6" name="Group 29"/>
          <p:cNvGrpSpPr>
            <a:grpSpLocks/>
          </p:cNvGrpSpPr>
          <p:nvPr userDrawn="1"/>
        </p:nvGrpSpPr>
        <p:grpSpPr bwMode="auto">
          <a:xfrm>
            <a:off x="5867401" y="4728379"/>
            <a:ext cx="2773363" cy="78581"/>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äivämäärän paikkamerkki 3"/>
          <p:cNvSpPr>
            <a:spLocks noGrp="1"/>
          </p:cNvSpPr>
          <p:nvPr>
            <p:ph type="dt" sz="half" idx="10"/>
          </p:nvPr>
        </p:nvSpPr>
        <p:spPr/>
        <p:txBody>
          <a:bodyPr/>
          <a:lstStyle/>
          <a:p>
            <a:r>
              <a:rPr lang="fi-FI"/>
              <a:t>25.4.2019</a:t>
            </a:r>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a:t>RUORI: Tautitaakka 25.4.2019 / Jouni Tuomisto</a:t>
            </a:r>
            <a:endParaRPr lang="fi-FI" dirty="0"/>
          </a:p>
        </p:txBody>
      </p:sp>
      <p:sp>
        <p:nvSpPr>
          <p:cNvPr id="28" name="Kuvan paikkamerkki 27"/>
          <p:cNvSpPr>
            <a:spLocks noGrp="1"/>
          </p:cNvSpPr>
          <p:nvPr userDrawn="1">
            <p:ph type="pic" sz="quarter" idx="13"/>
          </p:nvPr>
        </p:nvSpPr>
        <p:spPr bwMode="auto">
          <a:xfrm>
            <a:off x="1" y="-2955"/>
            <a:ext cx="5874160" cy="28416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a:t>Click icon to add picture</a:t>
            </a:r>
            <a:endParaRPr lang="fi-FI"/>
          </a:p>
        </p:txBody>
      </p:sp>
      <p:grpSp>
        <p:nvGrpSpPr>
          <p:cNvPr id="14" name="Ryhmä 13"/>
          <p:cNvGrpSpPr/>
          <p:nvPr userDrawn="1"/>
        </p:nvGrpSpPr>
        <p:grpSpPr>
          <a:xfrm>
            <a:off x="5863457" y="147202"/>
            <a:ext cx="3290184" cy="2811071"/>
            <a:chOff x="5863457" y="196270"/>
            <a:chExt cx="3290184" cy="3748094"/>
          </a:xfrm>
        </p:grpSpPr>
        <p:sp>
          <p:nvSpPr>
            <p:cNvPr id="23" name="Puolivapaa piirto 22"/>
            <p:cNvSpPr/>
            <p:nvPr userDrawn="1"/>
          </p:nvSpPr>
          <p:spPr>
            <a:xfrm>
              <a:off x="6987557" y="201001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dpi="0" rotWithShape="1">
              <a:blip r:embed="rId2"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63457" y="247677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uolivapaa piirto 8"/>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4"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8" name="Group 29"/>
          <p:cNvGrpSpPr>
            <a:grpSpLocks/>
          </p:cNvGrpSpPr>
          <p:nvPr userDrawn="1"/>
        </p:nvGrpSpPr>
        <p:grpSpPr bwMode="auto">
          <a:xfrm>
            <a:off x="5867401" y="4728379"/>
            <a:ext cx="2773363" cy="78581"/>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grpSp>
        <p:nvGrpSpPr>
          <p:cNvPr id="13" name="Ryhmä 12"/>
          <p:cNvGrpSpPr/>
          <p:nvPr userDrawn="1"/>
        </p:nvGrpSpPr>
        <p:grpSpPr>
          <a:xfrm>
            <a:off x="-5830" y="-3757"/>
            <a:ext cx="3290727" cy="253962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blipFill dpi="0" rotWithShape="1">
              <a:blip r:embed="rId2" cstate="print"/>
              <a:srcRect/>
              <a:stretch>
                <a:fillRect l="-8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89"/>
            <a:ext cx="5881036" cy="28383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äivämäärän paikkamerkki 3"/>
          <p:cNvSpPr>
            <a:spLocks noGrp="1"/>
          </p:cNvSpPr>
          <p:nvPr>
            <p:ph type="dt" sz="half" idx="10"/>
          </p:nvPr>
        </p:nvSpPr>
        <p:spPr/>
        <p:txBody>
          <a:bodyPr/>
          <a:lstStyle/>
          <a:p>
            <a:r>
              <a:rPr lang="fi-FI"/>
              <a:t>25.4.2019</a:t>
            </a:r>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a:t>RUORI: Tautitaakka 25.4.2019 / Jouni Tuomisto</a:t>
            </a:r>
            <a:endParaRPr lang="fi-FI" dirty="0"/>
          </a:p>
        </p:txBody>
      </p:sp>
      <p:grpSp>
        <p:nvGrpSpPr>
          <p:cNvPr id="17" name="Group 29"/>
          <p:cNvGrpSpPr>
            <a:grpSpLocks/>
          </p:cNvGrpSpPr>
          <p:nvPr userDrawn="1"/>
        </p:nvGrpSpPr>
        <p:grpSpPr bwMode="auto">
          <a:xfrm>
            <a:off x="5867401" y="4728379"/>
            <a:ext cx="2773363" cy="78581"/>
            <a:chOff x="340" y="3906"/>
            <a:chExt cx="1747" cy="66"/>
          </a:xfrm>
        </p:grpSpPr>
        <p:sp>
          <p:nvSpPr>
            <p:cNvPr id="18"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9"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äliotsikkodia 2">
    <p:spTree>
      <p:nvGrpSpPr>
        <p:cNvPr id="1" name=""/>
        <p:cNvGrpSpPr/>
        <p:nvPr/>
      </p:nvGrpSpPr>
      <p:grpSpPr>
        <a:xfrm>
          <a:off x="0" y="0"/>
          <a:ext cx="0" cy="0"/>
          <a:chOff x="0" y="0"/>
          <a:chExt cx="0" cy="0"/>
        </a:xfrm>
      </p:grpSpPr>
      <p:grpSp>
        <p:nvGrpSpPr>
          <p:cNvPr id="5" name="Ryhmä 12"/>
          <p:cNvGrpSpPr/>
          <p:nvPr userDrawn="1"/>
        </p:nvGrpSpPr>
        <p:grpSpPr>
          <a:xfrm>
            <a:off x="-5830" y="-3757"/>
            <a:ext cx="3290727" cy="253962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blipFill dpi="0" rotWithShape="0">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89"/>
            <a:ext cx="5881036" cy="28383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äivämäärän paikkamerkki 3"/>
          <p:cNvSpPr>
            <a:spLocks noGrp="1"/>
          </p:cNvSpPr>
          <p:nvPr>
            <p:ph type="dt" sz="half" idx="10"/>
          </p:nvPr>
        </p:nvSpPr>
        <p:spPr/>
        <p:txBody>
          <a:bodyPr/>
          <a:lstStyle/>
          <a:p>
            <a:r>
              <a:rPr lang="fi-FI"/>
              <a:t>25.4.2019</a:t>
            </a:r>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a:t>RUORI: Tautitaakka 25.4.2019 / Jouni Tuomisto</a:t>
            </a:r>
            <a:endParaRPr lang="fi-FI" dirty="0"/>
          </a:p>
        </p:txBody>
      </p:sp>
      <p:grpSp>
        <p:nvGrpSpPr>
          <p:cNvPr id="16" name="Group 29"/>
          <p:cNvGrpSpPr>
            <a:grpSpLocks/>
          </p:cNvGrpSpPr>
          <p:nvPr userDrawn="1"/>
        </p:nvGrpSpPr>
        <p:grpSpPr bwMode="auto">
          <a:xfrm>
            <a:off x="5867401" y="4728379"/>
            <a:ext cx="2773363" cy="78581"/>
            <a:chOff x="340" y="3906"/>
            <a:chExt cx="1747" cy="66"/>
          </a:xfrm>
        </p:grpSpPr>
        <p:sp>
          <p:nvSpPr>
            <p:cNvPr id="17"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8"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lvl1pPr>
              <a:defRPr/>
            </a:lvl1pPr>
          </a:lstStyle>
          <a:p>
            <a:r>
              <a:rPr lang="fi-FI"/>
              <a:t>25.4.2019</a:t>
            </a:r>
          </a:p>
        </p:txBody>
      </p:sp>
      <p:sp>
        <p:nvSpPr>
          <p:cNvPr id="8" name="Footer Placeholder 7"/>
          <p:cNvSpPr>
            <a:spLocks noGrp="1"/>
          </p:cNvSpPr>
          <p:nvPr>
            <p:ph type="ftr" sz="quarter" idx="11"/>
          </p:nvPr>
        </p:nvSpPr>
        <p:spPr/>
        <p:txBody>
          <a:bodyPr/>
          <a:lstStyle>
            <a:lvl1pPr>
              <a:defRPr/>
            </a:lvl1pPr>
          </a:lstStyle>
          <a:p>
            <a:r>
              <a:rPr lang="fi-FI"/>
              <a:t>RUORI: Tautitaakka 25.4.2019 / Jouni Tuomisto</a:t>
            </a:r>
          </a:p>
        </p:txBody>
      </p:sp>
      <p:sp>
        <p:nvSpPr>
          <p:cNvPr id="9" name="Slide Number Placeholder 8"/>
          <p:cNvSpPr>
            <a:spLocks noGrp="1"/>
          </p:cNvSpPr>
          <p:nvPr>
            <p:ph type="sldNum" sz="quarter" idx="12"/>
          </p:nvPr>
        </p:nvSpPr>
        <p:spPr/>
        <p:txBody>
          <a:bodyPr/>
          <a:lstStyle>
            <a:lvl1pPr>
              <a:defRPr/>
            </a:lvl1pPr>
          </a:lstStyle>
          <a:p>
            <a:fld id="{CC54174A-68A3-4748-9195-F5D2476522EF}" type="slidenum">
              <a:rPr lang="fi-FI"/>
              <a:pPr/>
              <a:t>‹#›</a:t>
            </a:fld>
            <a:endParaRPr lang="fi-FI"/>
          </a:p>
        </p:txBody>
      </p:sp>
      <p:sp>
        <p:nvSpPr>
          <p:cNvPr id="10" name="Title 1"/>
          <p:cNvSpPr>
            <a:spLocks noGrp="1"/>
          </p:cNvSpPr>
          <p:nvPr>
            <p:ph type="title"/>
          </p:nvPr>
        </p:nvSpPr>
        <p:spPr>
          <a:xfrm>
            <a:off x="468314" y="195263"/>
            <a:ext cx="8207375" cy="756047"/>
          </a:xfrm>
        </p:spPr>
        <p:txBody>
          <a:bodyPr/>
          <a:lstStyle/>
          <a:p>
            <a:r>
              <a:rPr lang="en-US"/>
              <a:t>Click to edit Master title style</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yhjä2">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ääotsikko2">
    <p:spTree>
      <p:nvGrpSpPr>
        <p:cNvPr id="1" name=""/>
        <p:cNvGrpSpPr/>
        <p:nvPr/>
      </p:nvGrpSpPr>
      <p:grpSpPr>
        <a:xfrm>
          <a:off x="0" y="0"/>
          <a:ext cx="0" cy="0"/>
          <a:chOff x="0" y="0"/>
          <a:chExt cx="0" cy="0"/>
        </a:xfrm>
      </p:grpSpPr>
      <p:sp>
        <p:nvSpPr>
          <p:cNvPr id="2" name="Otsikko 1"/>
          <p:cNvSpPr>
            <a:spLocks noGrp="1"/>
          </p:cNvSpPr>
          <p:nvPr>
            <p:ph type="ctrTitle"/>
          </p:nvPr>
        </p:nvSpPr>
        <p:spPr>
          <a:xfrm>
            <a:off x="876710" y="1745364"/>
            <a:ext cx="7223682" cy="1231432"/>
          </a:xfrm>
        </p:spPr>
        <p:txBody>
          <a:bodyPr anchor="b" anchorCtr="0">
            <a:noAutofit/>
          </a:bodyPr>
          <a:lstStyle>
            <a:lvl1pPr algn="l">
              <a:defRPr sz="3400">
                <a:solidFill>
                  <a:schemeClr val="tx2"/>
                </a:solidFill>
              </a:defRPr>
            </a:lvl1pPr>
          </a:lstStyle>
          <a:p>
            <a:r>
              <a:rPr lang="en-US"/>
              <a:t>Click to edit Master title style</a:t>
            </a:r>
            <a:endParaRPr lang="fi-FI" dirty="0"/>
          </a:p>
        </p:txBody>
      </p:sp>
      <p:sp>
        <p:nvSpPr>
          <p:cNvPr id="3" name="Alaotsikko 2"/>
          <p:cNvSpPr>
            <a:spLocks noGrp="1"/>
          </p:cNvSpPr>
          <p:nvPr>
            <p:ph type="subTitle" idx="1"/>
          </p:nvPr>
        </p:nvSpPr>
        <p:spPr>
          <a:xfrm>
            <a:off x="876710" y="3309257"/>
            <a:ext cx="5855530" cy="1075281"/>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570"/>
            <a:ext cx="2219605" cy="223314"/>
          </a:xfrm>
          <a:prstGeom prst="rect">
            <a:avLst/>
          </a:prstGeom>
        </p:spPr>
      </p:pic>
      <p:grpSp>
        <p:nvGrpSpPr>
          <p:cNvPr id="39" name="Ryhmä 38"/>
          <p:cNvGrpSpPr/>
          <p:nvPr/>
        </p:nvGrpSpPr>
        <p:grpSpPr bwMode="ltGray">
          <a:xfrm>
            <a:off x="288000" y="216000"/>
            <a:ext cx="3738563" cy="1035844"/>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3" name="Kuva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171792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äliotsikkosivu 1">
    <p:spTree>
      <p:nvGrpSpPr>
        <p:cNvPr id="1" name=""/>
        <p:cNvGrpSpPr/>
        <p:nvPr/>
      </p:nvGrpSpPr>
      <p:grpSpPr>
        <a:xfrm>
          <a:off x="0" y="0"/>
          <a:ext cx="0" cy="0"/>
          <a:chOff x="0" y="0"/>
          <a:chExt cx="0" cy="0"/>
        </a:xfrm>
      </p:grpSpPr>
      <p:sp>
        <p:nvSpPr>
          <p:cNvPr id="22" name="Suorakulmio 21"/>
          <p:cNvSpPr/>
          <p:nvPr/>
        </p:nvSpPr>
        <p:spPr bwMode="hidden">
          <a:xfrm>
            <a:off x="287999" y="216000"/>
            <a:ext cx="8568000" cy="4721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4" name="Ryhmä 23"/>
          <p:cNvGrpSpPr/>
          <p:nvPr/>
        </p:nvGrpSpPr>
        <p:grpSpPr bwMode="ltGray">
          <a:xfrm>
            <a:off x="5078413" y="3437335"/>
            <a:ext cx="3778250" cy="1502570"/>
            <a:chOff x="5092700" y="4597400"/>
            <a:chExt cx="3778250" cy="2003426"/>
          </a:xfrm>
        </p:grpSpPr>
        <p:sp>
          <p:nvSpPr>
            <p:cNvPr id="25" name="Freeform 6"/>
            <p:cNvSpPr>
              <a:spLocks/>
            </p:cNvSpPr>
            <p:nvPr userDrawn="1"/>
          </p:nvSpPr>
          <p:spPr bwMode="lt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lt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lt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lt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lt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lt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10" y="2139702"/>
            <a:ext cx="7238591" cy="837093"/>
          </a:xfrm>
        </p:spPr>
        <p:txBody>
          <a:bodyPr anchor="b" anchorCtr="0">
            <a:noAutofit/>
          </a:bodyPr>
          <a:lstStyle>
            <a:lvl1pPr algn="l">
              <a:defRPr sz="3400">
                <a:solidFill>
                  <a:srgbClr val="FFFFFF"/>
                </a:solidFill>
              </a:defRPr>
            </a:lvl1pPr>
          </a:lstStyle>
          <a:p>
            <a:r>
              <a:rPr lang="en-US"/>
              <a:t>Click to edit Master 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spTree>
    <p:extLst>
      <p:ext uri="{BB962C8B-B14F-4D97-AF65-F5344CB8AC3E}">
        <p14:creationId xmlns:p14="http://schemas.microsoft.com/office/powerpoint/2010/main" val="25440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äliotsikkosivu 2">
    <p:spTree>
      <p:nvGrpSpPr>
        <p:cNvPr id="1" name=""/>
        <p:cNvGrpSpPr/>
        <p:nvPr/>
      </p:nvGrpSpPr>
      <p:grpSpPr>
        <a:xfrm>
          <a:off x="0" y="0"/>
          <a:ext cx="0" cy="0"/>
          <a:chOff x="0" y="0"/>
          <a:chExt cx="0" cy="0"/>
        </a:xfrm>
      </p:grpSpPr>
      <p:grpSp>
        <p:nvGrpSpPr>
          <p:cNvPr id="24" name="Ryhmä 23"/>
          <p:cNvGrpSpPr/>
          <p:nvPr/>
        </p:nvGrpSpPr>
        <p:grpSpPr bwMode="gray">
          <a:xfrm>
            <a:off x="5092700" y="3448050"/>
            <a:ext cx="3778250" cy="1502570"/>
            <a:chOff x="5092700" y="4597400"/>
            <a:chExt cx="3778250" cy="2003426"/>
          </a:xfrm>
        </p:grpSpPr>
        <p:sp>
          <p:nvSpPr>
            <p:cNvPr id="25" name="Freeform 6"/>
            <p:cNvSpPr>
              <a:spLocks/>
            </p:cNvSpPr>
            <p:nvPr userDrawn="1"/>
          </p:nvSpPr>
          <p:spPr bwMode="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10" y="2139702"/>
            <a:ext cx="7238591" cy="837093"/>
          </a:xfrm>
        </p:spPr>
        <p:txBody>
          <a:bodyPr anchor="b" anchorCtr="0">
            <a:noAutofit/>
          </a:bodyPr>
          <a:lstStyle>
            <a:lvl1pPr algn="l">
              <a:defRPr sz="3400">
                <a:solidFill>
                  <a:schemeClr val="tx2"/>
                </a:solidFill>
              </a:defRPr>
            </a:lvl1pPr>
          </a:lstStyle>
          <a:p>
            <a:r>
              <a:rPr lang="en-US"/>
              <a:t>Click to edit Master title style</a:t>
            </a:r>
            <a:endParaRPr lang="fi-FI" dirty="0"/>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335624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äivämäärän paikkamerkki 3"/>
          <p:cNvSpPr>
            <a:spLocks noGrp="1"/>
          </p:cNvSpPr>
          <p:nvPr>
            <p:ph type="dt" sz="half" idx="10"/>
          </p:nvPr>
        </p:nvSpPr>
        <p:spPr/>
        <p:txBody>
          <a:bodyPr/>
          <a:lstStyle/>
          <a:p>
            <a:r>
              <a:rPr lang="fi-FI"/>
              <a:t>25.4.2019</a:t>
            </a:r>
          </a:p>
        </p:txBody>
      </p:sp>
      <p:sp>
        <p:nvSpPr>
          <p:cNvPr id="5" name="Alatunnisteen paikkamerkki 4"/>
          <p:cNvSpPr>
            <a:spLocks noGrp="1"/>
          </p:cNvSpPr>
          <p:nvPr>
            <p:ph type="ftr" sz="quarter" idx="11"/>
          </p:nvPr>
        </p:nvSpPr>
        <p:spPr>
          <a:xfrm>
            <a:off x="2771800" y="4677984"/>
            <a:ext cx="3456384" cy="171994"/>
          </a:xfrm>
        </p:spPr>
        <p:txBody>
          <a:bodyPr/>
          <a:lstStyle/>
          <a:p>
            <a:r>
              <a:rPr lang="fi-FI" dirty="0"/>
              <a:t>RUORI: Tautitaakka 25.4.2019 / Jouni </a:t>
            </a:r>
            <a:r>
              <a:rPr lang="fi-FI" dirty="0" err="1"/>
              <a:t>Tuomisto</a:t>
            </a:r>
            <a:endParaRPr lang="fi-FI" dirty="0"/>
          </a:p>
        </p:txBody>
      </p:sp>
      <p:sp>
        <p:nvSpPr>
          <p:cNvPr id="6" name="Dian numeron paikkamerkki 5"/>
          <p:cNvSpPr>
            <a:spLocks noGrp="1"/>
          </p:cNvSpPr>
          <p:nvPr>
            <p:ph type="sldNum" sz="quarter" idx="12"/>
          </p:nvPr>
        </p:nvSpPr>
        <p:spPr/>
        <p:txBody>
          <a:bodyPr/>
          <a:lstStyle/>
          <a:p>
            <a:fld id="{75C47369-19E2-4791-B101-DB9661BC3DFB}" type="slidenum">
              <a:rPr lang="fi-FI" smtClean="0"/>
              <a:pPr/>
              <a:t>‹#›</a:t>
            </a:fld>
            <a:endParaRPr lang="fi-FI"/>
          </a:p>
        </p:txBody>
      </p:sp>
      <p:sp>
        <p:nvSpPr>
          <p:cNvPr id="8" name="Otsikko 7"/>
          <p:cNvSpPr>
            <a:spLocks noGrp="1"/>
          </p:cNvSpPr>
          <p:nvPr>
            <p:ph type="title"/>
          </p:nvPr>
        </p:nvSpPr>
        <p:spPr/>
        <p:txBody>
          <a:bodyPr/>
          <a:lstStyle/>
          <a:p>
            <a:r>
              <a:rPr lang="en-US"/>
              <a:t>Click to edit Master title style</a:t>
            </a:r>
            <a:endParaRPr lang="fi-FI" dirty="0"/>
          </a:p>
        </p:txBody>
      </p:sp>
    </p:spTree>
    <p:extLst>
      <p:ext uri="{BB962C8B-B14F-4D97-AF65-F5344CB8AC3E}">
        <p14:creationId xmlns:p14="http://schemas.microsoft.com/office/powerpoint/2010/main" val="76780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608400" y="1274401"/>
            <a:ext cx="3891592" cy="3349578"/>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274401"/>
            <a:ext cx="4038600" cy="3349578"/>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p:cNvSpPr>
            <a:spLocks noGrp="1"/>
          </p:cNvSpPr>
          <p:nvPr>
            <p:ph type="dt" sz="half" idx="10"/>
          </p:nvPr>
        </p:nvSpPr>
        <p:spPr/>
        <p:txBody>
          <a:bodyPr/>
          <a:lstStyle/>
          <a:p>
            <a:r>
              <a:rPr lang="fi-FI"/>
              <a:t>25.4.2019</a:t>
            </a:r>
          </a:p>
        </p:txBody>
      </p:sp>
      <p:sp>
        <p:nvSpPr>
          <p:cNvPr id="6" name="Alatunnisteen paikkamerkki 5"/>
          <p:cNvSpPr>
            <a:spLocks noGrp="1"/>
          </p:cNvSpPr>
          <p:nvPr>
            <p:ph type="ftr" sz="quarter" idx="11"/>
          </p:nvPr>
        </p:nvSpPr>
        <p:spPr/>
        <p:txBody>
          <a:bodyPr/>
          <a:lstStyle/>
          <a:p>
            <a:r>
              <a:rPr lang="fi-FI"/>
              <a:t>RUORI: Tautitaakka 25.4.2019 / Jouni Tuomisto</a:t>
            </a:r>
          </a:p>
        </p:txBody>
      </p:sp>
      <p:sp>
        <p:nvSpPr>
          <p:cNvPr id="7" name="Dian numeron paikkamerkki 6"/>
          <p:cNvSpPr>
            <a:spLocks noGrp="1"/>
          </p:cNvSpPr>
          <p:nvPr>
            <p:ph type="sldNum" sz="quarter" idx="12"/>
          </p:nvPr>
        </p:nvSpPr>
        <p:spPr/>
        <p:txBody>
          <a:bodyPr/>
          <a:lstStyle/>
          <a:p>
            <a:fld id="{3BFA7374-414B-4D0D-9853-A8432DB7984A}" type="slidenum">
              <a:rPr lang="fi-FI" smtClean="0"/>
              <a:pPr/>
              <a:t>‹#›</a:t>
            </a:fld>
            <a:endParaRPr lang="fi-FI"/>
          </a:p>
        </p:txBody>
      </p:sp>
    </p:spTree>
    <p:extLst>
      <p:ext uri="{BB962C8B-B14F-4D97-AF65-F5344CB8AC3E}">
        <p14:creationId xmlns:p14="http://schemas.microsoft.com/office/powerpoint/2010/main" val="130807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avio ja seli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25.4.2019</a:t>
            </a:r>
            <a:endParaRPr lang="fi-FI" dirty="0"/>
          </a:p>
        </p:txBody>
      </p:sp>
      <p:sp>
        <p:nvSpPr>
          <p:cNvPr id="5" name="Alatunnisteen paikkamerkki 4"/>
          <p:cNvSpPr>
            <a:spLocks noGrp="1"/>
          </p:cNvSpPr>
          <p:nvPr>
            <p:ph type="ftr" sz="quarter" idx="11"/>
          </p:nvPr>
        </p:nvSpPr>
        <p:spPr/>
        <p:txBody>
          <a:bodyPr/>
          <a:lstStyle/>
          <a:p>
            <a:r>
              <a:rPr lang="fi-FI"/>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a:t>Click to edit Master title style</a:t>
            </a:r>
            <a:endParaRPr lang="fi-FI"/>
          </a:p>
        </p:txBody>
      </p:sp>
      <p:sp>
        <p:nvSpPr>
          <p:cNvPr id="7" name="Kaavion paikkamerkki 6"/>
          <p:cNvSpPr>
            <a:spLocks noGrp="1"/>
          </p:cNvSpPr>
          <p:nvPr>
            <p:ph type="chart" sz="quarter" idx="13"/>
          </p:nvPr>
        </p:nvSpPr>
        <p:spPr>
          <a:xfrm>
            <a:off x="608400" y="1760454"/>
            <a:ext cx="7995600" cy="2215452"/>
          </a:xfrm>
        </p:spPr>
        <p:txBody>
          <a:bodyPr>
            <a:normAutofit/>
          </a:bodyPr>
          <a:lstStyle>
            <a:lvl1pPr marL="0" indent="0">
              <a:buFontTx/>
              <a:buNone/>
              <a:defRPr sz="2000"/>
            </a:lvl1pPr>
          </a:lstStyle>
          <a:p>
            <a:r>
              <a:rPr lang="en-US"/>
              <a:t>Click icon to add chart</a:t>
            </a:r>
            <a:endParaRPr lang="fi-FI" dirty="0"/>
          </a:p>
        </p:txBody>
      </p:sp>
      <p:sp>
        <p:nvSpPr>
          <p:cNvPr id="10" name="Tekstin paikkamerkki 9"/>
          <p:cNvSpPr>
            <a:spLocks noGrp="1"/>
          </p:cNvSpPr>
          <p:nvPr>
            <p:ph type="body" sz="quarter" idx="14"/>
          </p:nvPr>
        </p:nvSpPr>
        <p:spPr>
          <a:xfrm>
            <a:off x="435429" y="4064551"/>
            <a:ext cx="8169019" cy="451415"/>
          </a:xfrm>
        </p:spPr>
        <p:txBody>
          <a:bodyPr>
            <a:normAutofit/>
          </a:bodyPr>
          <a:lstStyle>
            <a:lvl1pPr marL="0" indent="0">
              <a:buFontTx/>
              <a:buNone/>
              <a:defRPr sz="1600"/>
            </a:lvl1pPr>
          </a:lstStyle>
          <a:p>
            <a:pPr lvl="0"/>
            <a:r>
              <a:rPr lang="en-US"/>
              <a:t>Click to edit Master text styles</a:t>
            </a:r>
          </a:p>
        </p:txBody>
      </p:sp>
    </p:spTree>
    <p:extLst>
      <p:ext uri="{BB962C8B-B14F-4D97-AF65-F5344CB8AC3E}">
        <p14:creationId xmlns:p14="http://schemas.microsoft.com/office/powerpoint/2010/main" val="362256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afiset elementi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25.4.2019</a:t>
            </a:r>
            <a:endParaRPr lang="fi-FI" dirty="0"/>
          </a:p>
        </p:txBody>
      </p:sp>
      <p:sp>
        <p:nvSpPr>
          <p:cNvPr id="5" name="Alatunnisteen paikkamerkki 4"/>
          <p:cNvSpPr>
            <a:spLocks noGrp="1"/>
          </p:cNvSpPr>
          <p:nvPr>
            <p:ph type="ftr" sz="quarter" idx="11"/>
          </p:nvPr>
        </p:nvSpPr>
        <p:spPr/>
        <p:txBody>
          <a:bodyPr/>
          <a:lstStyle/>
          <a:p>
            <a:r>
              <a:rPr lang="fi-FI"/>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a:t>Click to edit Master title style</a:t>
            </a:r>
            <a:endParaRPr lang="fi-FI"/>
          </a:p>
        </p:txBody>
      </p:sp>
      <p:sp>
        <p:nvSpPr>
          <p:cNvPr id="10" name="Tekstin paikkamerkki 9"/>
          <p:cNvSpPr>
            <a:spLocks noGrp="1"/>
          </p:cNvSpPr>
          <p:nvPr>
            <p:ph type="body" sz="quarter" idx="14"/>
          </p:nvPr>
        </p:nvSpPr>
        <p:spPr>
          <a:xfrm>
            <a:off x="435429" y="4064551"/>
            <a:ext cx="8169019" cy="451415"/>
          </a:xfrm>
        </p:spPr>
        <p:txBody>
          <a:bodyPr>
            <a:normAutofit/>
          </a:bodyPr>
          <a:lstStyle>
            <a:lvl1pPr marL="0" indent="0">
              <a:spcBef>
                <a:spcPts val="0"/>
              </a:spcBef>
              <a:buFontTx/>
              <a:buNone/>
              <a:defRPr sz="1600"/>
            </a:lvl1pPr>
          </a:lstStyle>
          <a:p>
            <a:pPr lvl="0"/>
            <a:r>
              <a:rPr lang="en-US"/>
              <a:t>Click to edit Master text styles</a:t>
            </a:r>
          </a:p>
        </p:txBody>
      </p:sp>
      <p:sp>
        <p:nvSpPr>
          <p:cNvPr id="11" name="ClipArt-paikkamerkki 8"/>
          <p:cNvSpPr>
            <a:spLocks noGrp="1"/>
          </p:cNvSpPr>
          <p:nvPr>
            <p:ph type="clipArt" sz="quarter" idx="15"/>
          </p:nvPr>
        </p:nvSpPr>
        <p:spPr>
          <a:xfrm>
            <a:off x="611188" y="1761661"/>
            <a:ext cx="8064500" cy="2214246"/>
          </a:xfrm>
        </p:spPr>
        <p:txBody>
          <a:bodyPr>
            <a:normAutofit/>
          </a:bodyPr>
          <a:lstStyle>
            <a:lvl1pPr marL="0" indent="0" algn="ctr">
              <a:buFontTx/>
              <a:buNone/>
              <a:defRPr sz="2000"/>
            </a:lvl1pPr>
          </a:lstStyle>
          <a:p>
            <a:r>
              <a:rPr lang="en-US"/>
              <a:t>Click icon to add clip art</a:t>
            </a:r>
            <a:endParaRPr lang="fi-FI"/>
          </a:p>
        </p:txBody>
      </p:sp>
    </p:spTree>
    <p:extLst>
      <p:ext uri="{BB962C8B-B14F-4D97-AF65-F5344CB8AC3E}">
        <p14:creationId xmlns:p14="http://schemas.microsoft.com/office/powerpoint/2010/main" val="3488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25.4.2019</a:t>
            </a:r>
          </a:p>
        </p:txBody>
      </p:sp>
      <p:sp>
        <p:nvSpPr>
          <p:cNvPr id="5" name="Alatunnisteen paikkamerkki 4"/>
          <p:cNvSpPr>
            <a:spLocks noGrp="1"/>
          </p:cNvSpPr>
          <p:nvPr>
            <p:ph type="ftr" sz="quarter" idx="11"/>
          </p:nvPr>
        </p:nvSpPr>
        <p:spPr/>
        <p:txBody>
          <a:bodyPr/>
          <a:lstStyle/>
          <a:p>
            <a:r>
              <a:rPr lang="fi-FI"/>
              <a:t>RUORI: Tautitaakka 25.4.2019 / Jouni Tuomisto</a:t>
            </a:r>
          </a:p>
        </p:txBody>
      </p:sp>
      <p:sp>
        <p:nvSpPr>
          <p:cNvPr id="6" name="Dian numeron paikkamerkki 5"/>
          <p:cNvSpPr>
            <a:spLocks noGrp="1"/>
          </p:cNvSpPr>
          <p:nvPr>
            <p:ph type="sldNum" sz="quarter" idx="12"/>
          </p:nvPr>
        </p:nvSpPr>
        <p:spPr/>
        <p:txBody>
          <a:bodyPr/>
          <a:lstStyle/>
          <a:p>
            <a:fld id="{217E04AA-1142-47DD-90A6-607B23348ECC}" type="slidenum">
              <a:rPr lang="fi-FI" smtClean="0"/>
              <a:pPr/>
              <a:t>‹#›</a:t>
            </a:fld>
            <a:endParaRPr lang="fi-FI"/>
          </a:p>
        </p:txBody>
      </p:sp>
      <p:sp>
        <p:nvSpPr>
          <p:cNvPr id="8" name="Otsikko 7"/>
          <p:cNvSpPr>
            <a:spLocks noGrp="1"/>
          </p:cNvSpPr>
          <p:nvPr>
            <p:ph type="title"/>
          </p:nvPr>
        </p:nvSpPr>
        <p:spPr/>
        <p:txBody>
          <a:bodyPr/>
          <a:lstStyle/>
          <a:p>
            <a:r>
              <a:rPr lang="en-US"/>
              <a:t>Click to edit Master title style</a:t>
            </a:r>
            <a:endParaRPr lang="fi-FI" dirty="0"/>
          </a:p>
        </p:txBody>
      </p:sp>
    </p:spTree>
    <p:extLst>
      <p:ext uri="{BB962C8B-B14F-4D97-AF65-F5344CB8AC3E}">
        <p14:creationId xmlns:p14="http://schemas.microsoft.com/office/powerpoint/2010/main" val="8246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Ryhmä 15"/>
          <p:cNvGrpSpPr/>
          <p:nvPr/>
        </p:nvGrpSpPr>
        <p:grpSpPr bwMode="ltGray">
          <a:xfrm>
            <a:off x="288000" y="216001"/>
            <a:ext cx="2551112" cy="553640"/>
            <a:chOff x="3297238" y="3062288"/>
            <a:chExt cx="2551112" cy="738187"/>
          </a:xfrm>
        </p:grpSpPr>
        <p:sp>
          <p:nvSpPr>
            <p:cNvPr id="11" name="Freeform 8"/>
            <p:cNvSpPr>
              <a:spLocks/>
            </p:cNvSpPr>
            <p:nvPr userDrawn="1"/>
          </p:nvSpPr>
          <p:spPr bwMode="ltGray">
            <a:xfrm>
              <a:off x="4857750" y="3062288"/>
              <a:ext cx="990600" cy="738187"/>
            </a:xfrm>
            <a:custGeom>
              <a:avLst/>
              <a:gdLst>
                <a:gd name="T0" fmla="*/ 624 w 624"/>
                <a:gd name="T1" fmla="*/ 0 h 465"/>
                <a:gd name="T2" fmla="*/ 115 w 624"/>
                <a:gd name="T3" fmla="*/ 0 h 465"/>
                <a:gd name="T4" fmla="*/ 0 w 624"/>
                <a:gd name="T5" fmla="*/ 465 h 465"/>
                <a:gd name="T6" fmla="*/ 624 w 624"/>
                <a:gd name="T7" fmla="*/ 0 h 465"/>
                <a:gd name="connsiteX0" fmla="*/ 10000 w 10000"/>
                <a:gd name="connsiteY0" fmla="*/ 0 h 10000"/>
                <a:gd name="connsiteX1" fmla="*/ 1675 w 10000"/>
                <a:gd name="connsiteY1" fmla="*/ 0 h 10000"/>
                <a:gd name="connsiteX2" fmla="*/ 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lnTo>
                    <a:pt x="1675" y="0"/>
                  </a:lnTo>
                  <a:lnTo>
                    <a:pt x="0" y="10000"/>
                  </a:lnTo>
                  <a:lnTo>
                    <a:pt x="10000" y="0"/>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ltGray">
            <a:xfrm>
              <a:off x="3297238" y="3062288"/>
              <a:ext cx="1560512" cy="738187"/>
            </a:xfrm>
            <a:custGeom>
              <a:avLst/>
              <a:gdLst>
                <a:gd name="T0" fmla="*/ 0 w 983"/>
                <a:gd name="T1" fmla="*/ 257 h 465"/>
                <a:gd name="T2" fmla="*/ 983 w 983"/>
                <a:gd name="T3" fmla="*/ 465 h 465"/>
                <a:gd name="T4" fmla="*/ 612 w 983"/>
                <a:gd name="T5" fmla="*/ 0 h 465"/>
                <a:gd name="T6" fmla="*/ 0 w 983"/>
                <a:gd name="T7" fmla="*/ 0 h 465"/>
                <a:gd name="T8" fmla="*/ 0 w 983"/>
                <a:gd name="T9" fmla="*/ 257 h 465"/>
              </a:gdLst>
              <a:ahLst/>
              <a:cxnLst>
                <a:cxn ang="0">
                  <a:pos x="T0" y="T1"/>
                </a:cxn>
                <a:cxn ang="0">
                  <a:pos x="T2" y="T3"/>
                </a:cxn>
                <a:cxn ang="0">
                  <a:pos x="T4" y="T5"/>
                </a:cxn>
                <a:cxn ang="0">
                  <a:pos x="T6" y="T7"/>
                </a:cxn>
                <a:cxn ang="0">
                  <a:pos x="T8" y="T9"/>
                </a:cxn>
              </a:cxnLst>
              <a:rect l="0" t="0" r="r" b="b"/>
              <a:pathLst>
                <a:path w="983" h="465">
                  <a:moveTo>
                    <a:pt x="0" y="257"/>
                  </a:moveTo>
                  <a:lnTo>
                    <a:pt x="983" y="465"/>
                  </a:lnTo>
                  <a:lnTo>
                    <a:pt x="612" y="0"/>
                  </a:lnTo>
                  <a:lnTo>
                    <a:pt x="0" y="0"/>
                  </a:lnTo>
                  <a:lnTo>
                    <a:pt x="0" y="257"/>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p:cNvSpPr>
            <p:nvPr userDrawn="1"/>
          </p:nvSpPr>
          <p:spPr bwMode="ltGray">
            <a:xfrm>
              <a:off x="4268788" y="3062288"/>
              <a:ext cx="771525" cy="738187"/>
            </a:xfrm>
            <a:custGeom>
              <a:avLst/>
              <a:gdLst>
                <a:gd name="T0" fmla="*/ 486 w 486"/>
                <a:gd name="T1" fmla="*/ 0 h 465"/>
                <a:gd name="T2" fmla="*/ 0 w 486"/>
                <a:gd name="T3" fmla="*/ 0 h 465"/>
                <a:gd name="T4" fmla="*/ 371 w 486"/>
                <a:gd name="T5" fmla="*/ 465 h 465"/>
                <a:gd name="T6" fmla="*/ 486 w 486"/>
                <a:gd name="T7" fmla="*/ 0 h 465"/>
              </a:gdLst>
              <a:ahLst/>
              <a:cxnLst>
                <a:cxn ang="0">
                  <a:pos x="T0" y="T1"/>
                </a:cxn>
                <a:cxn ang="0">
                  <a:pos x="T2" y="T3"/>
                </a:cxn>
                <a:cxn ang="0">
                  <a:pos x="T4" y="T5"/>
                </a:cxn>
                <a:cxn ang="0">
                  <a:pos x="T6" y="T7"/>
                </a:cxn>
              </a:cxnLst>
              <a:rect l="0" t="0" r="r" b="b"/>
              <a:pathLst>
                <a:path w="486" h="465">
                  <a:moveTo>
                    <a:pt x="486" y="0"/>
                  </a:moveTo>
                  <a:lnTo>
                    <a:pt x="0" y="0"/>
                  </a:lnTo>
                  <a:lnTo>
                    <a:pt x="371" y="465"/>
                  </a:lnTo>
                  <a:lnTo>
                    <a:pt x="486"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on paikkamerkki 1"/>
          <p:cNvSpPr>
            <a:spLocks noGrp="1"/>
          </p:cNvSpPr>
          <p:nvPr>
            <p:ph type="title"/>
          </p:nvPr>
        </p:nvSpPr>
        <p:spPr>
          <a:xfrm>
            <a:off x="453542" y="951570"/>
            <a:ext cx="8233257" cy="702078"/>
          </a:xfrm>
          <a:prstGeom prst="rect">
            <a:avLst/>
          </a:prstGeom>
        </p:spPr>
        <p:txBody>
          <a:bodyPr vert="horz" lIns="91440" tIns="45720" rIns="91440" bIns="45720" rtlCol="0" anchor="ctr"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3542" y="1722729"/>
            <a:ext cx="8233257" cy="287189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540000" y="4677984"/>
            <a:ext cx="827112" cy="171994"/>
          </a:xfrm>
          <a:prstGeom prst="rect">
            <a:avLst/>
          </a:prstGeom>
        </p:spPr>
        <p:txBody>
          <a:bodyPr vert="horz" lIns="0" tIns="0" rIns="0" bIns="0" rtlCol="0" anchor="ctr"/>
          <a:lstStyle>
            <a:lvl1pPr algn="l">
              <a:defRPr sz="1000">
                <a:solidFill>
                  <a:schemeClr val="bg2"/>
                </a:solidFill>
              </a:defRPr>
            </a:lvl1pPr>
          </a:lstStyle>
          <a:p>
            <a:r>
              <a:rPr lang="fi-FI"/>
              <a:t>25.4.2019</a:t>
            </a:r>
            <a:endParaRPr lang="fi-FI" dirty="0"/>
          </a:p>
        </p:txBody>
      </p:sp>
      <p:sp>
        <p:nvSpPr>
          <p:cNvPr id="5" name="Alatunnisteen paikkamerkki 4"/>
          <p:cNvSpPr>
            <a:spLocks noGrp="1"/>
          </p:cNvSpPr>
          <p:nvPr>
            <p:ph type="ftr" sz="quarter" idx="3"/>
          </p:nvPr>
        </p:nvSpPr>
        <p:spPr>
          <a:xfrm>
            <a:off x="3203848" y="4677984"/>
            <a:ext cx="2736304" cy="171994"/>
          </a:xfrm>
          <a:prstGeom prst="rect">
            <a:avLst/>
          </a:prstGeom>
        </p:spPr>
        <p:txBody>
          <a:bodyPr vert="horz" lIns="0" tIns="0" rIns="0" bIns="0" rtlCol="0" anchor="ctr"/>
          <a:lstStyle>
            <a:lvl1pPr algn="ctr">
              <a:defRPr sz="1000">
                <a:solidFill>
                  <a:schemeClr val="bg2"/>
                </a:solidFill>
              </a:defRPr>
            </a:lvl1pPr>
          </a:lstStyle>
          <a:p>
            <a:r>
              <a:rPr lang="fi-FI"/>
              <a:t>RUORI: Tautitaakka 25.4.2019 / Jouni Tuomisto</a:t>
            </a:r>
            <a:endParaRPr lang="fi-FI" dirty="0"/>
          </a:p>
        </p:txBody>
      </p:sp>
      <p:sp>
        <p:nvSpPr>
          <p:cNvPr id="6" name="Dian numeron paikkamerkki 5"/>
          <p:cNvSpPr>
            <a:spLocks noGrp="1"/>
          </p:cNvSpPr>
          <p:nvPr>
            <p:ph type="sldNum" sz="quarter" idx="4"/>
          </p:nvPr>
        </p:nvSpPr>
        <p:spPr>
          <a:xfrm>
            <a:off x="8244408" y="4677984"/>
            <a:ext cx="385912" cy="171994"/>
          </a:xfrm>
          <a:prstGeom prst="rect">
            <a:avLst/>
          </a:prstGeom>
        </p:spPr>
        <p:txBody>
          <a:bodyPr vert="horz" lIns="0" tIns="0" rIns="0" bIns="0" rtlCol="0" anchor="ctr"/>
          <a:lstStyle>
            <a:lvl1pPr algn="r">
              <a:defRPr sz="1000">
                <a:solidFill>
                  <a:schemeClr val="bg2"/>
                </a:solidFill>
              </a:defRPr>
            </a:lvl1pPr>
          </a:lstStyle>
          <a:p>
            <a:fld id="{D28B6E41-5D14-4BD8-B322-AC61B067EABD}" type="slidenum">
              <a:rPr lang="fi-FI" smtClean="0"/>
              <a:pPr/>
              <a:t>‹#›</a:t>
            </a:fld>
            <a:endParaRPr lang="fi-FI" dirty="0"/>
          </a:p>
        </p:txBody>
      </p:sp>
      <p:pic>
        <p:nvPicPr>
          <p:cNvPr id="22" name="Kuva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0" r:id="rId13"/>
    <p:sldLayoutId id="2147483665" r:id="rId14"/>
    <p:sldLayoutId id="2147483662" r:id="rId15"/>
    <p:sldLayoutId id="2147483661" r:id="rId16"/>
    <p:sldLayoutId id="2147483663" r:id="rId17"/>
    <p:sldLayoutId id="2147483653" r:id="rId18"/>
    <p:sldLayoutId id="2147483657" r:id="rId19"/>
  </p:sldLayoutIdLst>
  <p:hf hdr="0"/>
  <p:txStyles>
    <p:titleStyle>
      <a:lvl1pPr algn="l" defTabSz="914400" rtl="0" eaLnBrk="1" latinLnBrk="0" hangingPunct="1">
        <a:lnSpc>
          <a:spcPct val="95000"/>
        </a:lnSpc>
        <a:spcBef>
          <a:spcPct val="0"/>
        </a:spcBef>
        <a:buNone/>
        <a:defRPr sz="2800" kern="1200">
          <a:solidFill>
            <a:schemeClr val="tx2"/>
          </a:solidFill>
          <a:latin typeface="+mj-lt"/>
          <a:ea typeface="+mj-ea"/>
          <a:cs typeface="+mj-cs"/>
        </a:defRPr>
      </a:lvl1pPr>
    </p:titleStyle>
    <p:bodyStyle>
      <a:lvl1pPr marL="268288" indent="-268288" algn="l" defTabSz="914400" rtl="0" eaLnBrk="1" latinLnBrk="0" hangingPunct="1">
        <a:spcBef>
          <a:spcPts val="1400"/>
        </a:spcBef>
        <a:buClr>
          <a:srgbClr val="077BC0"/>
        </a:buClr>
        <a:buFont typeface="Calibri" panose="020F0502020204030204" pitchFamily="34" charset="0"/>
        <a:buChar char="•"/>
        <a:defRPr sz="2400" kern="1200">
          <a:solidFill>
            <a:schemeClr val="bg2"/>
          </a:solidFill>
          <a:latin typeface="+mn-lt"/>
          <a:ea typeface="+mn-ea"/>
          <a:cs typeface="+mn-cs"/>
        </a:defRPr>
      </a:lvl1pPr>
      <a:lvl2pPr marL="719138" indent="-261938" algn="l" defTabSz="914400" rtl="0" eaLnBrk="1" latinLnBrk="0" hangingPunct="1">
        <a:spcBef>
          <a:spcPts val="1400"/>
        </a:spcBef>
        <a:buClr>
          <a:srgbClr val="077BC0"/>
        </a:buClr>
        <a:buFont typeface="Calibri" panose="020F0502020204030204" pitchFamily="34" charset="0"/>
        <a:buChar char="•"/>
        <a:defRPr sz="2000" kern="1200">
          <a:solidFill>
            <a:schemeClr val="bg2"/>
          </a:solidFill>
          <a:latin typeface="+mn-lt"/>
          <a:ea typeface="+mn-ea"/>
          <a:cs typeface="+mn-cs"/>
        </a:defRPr>
      </a:lvl2pPr>
      <a:lvl3pPr marL="987425" indent="-182563"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3pPr>
      <a:lvl4pPr marL="1168400" indent="-18097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4pPr>
      <a:lvl5pPr marL="1343025" indent="-17462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healthdata.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http://urn.fi/URN:ISBN:978-952-245-413-3"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ctrTitle"/>
          </p:nvPr>
        </p:nvSpPr>
        <p:spPr>
          <a:xfrm>
            <a:off x="827585" y="1275606"/>
            <a:ext cx="5687863" cy="1782198"/>
          </a:xfrm>
        </p:spPr>
        <p:txBody>
          <a:bodyPr/>
          <a:lstStyle/>
          <a:p>
            <a:r>
              <a:rPr lang="fi-FI" sz="3200" dirty="0">
                <a:solidFill>
                  <a:schemeClr val="bg1"/>
                </a:solidFill>
              </a:rPr>
              <a:t>RUORI/TP 2: Elintarvikkeiden aiheuttamien sairauksien tautitaakka</a:t>
            </a:r>
            <a:endParaRPr lang="fi-FI" dirty="0">
              <a:solidFill>
                <a:schemeClr val="bg1"/>
              </a:solidFill>
            </a:endParaRPr>
          </a:p>
        </p:txBody>
      </p:sp>
      <p:sp>
        <p:nvSpPr>
          <p:cNvPr id="7" name="Alaotsikko 2"/>
          <p:cNvSpPr>
            <a:spLocks noGrp="1"/>
          </p:cNvSpPr>
          <p:nvPr>
            <p:ph type="subTitle" idx="1"/>
          </p:nvPr>
        </p:nvSpPr>
        <p:spPr>
          <a:xfrm>
            <a:off x="876710" y="3309257"/>
            <a:ext cx="5855530" cy="1075281"/>
          </a:xfrm>
        </p:spPr>
        <p:txBody>
          <a:bodyPr/>
          <a:lstStyle/>
          <a:p>
            <a:r>
              <a:rPr lang="fi-FI" dirty="0"/>
              <a:t>25.4.2019    I    Jouni </a:t>
            </a:r>
            <a:r>
              <a:rPr lang="fi-FI" dirty="0" err="1"/>
              <a:t>Tuomisto</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smtClean="0"/>
              <a:t>25.4.2019</a:t>
            </a:r>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10</a:t>
            </a:fld>
            <a:endParaRPr lang="fi-FI"/>
          </a:p>
        </p:txBody>
      </p:sp>
      <p:sp>
        <p:nvSpPr>
          <p:cNvPr id="6" name="Title 5"/>
          <p:cNvSpPr>
            <a:spLocks noGrp="1"/>
          </p:cNvSpPr>
          <p:nvPr>
            <p:ph type="title"/>
          </p:nvPr>
        </p:nvSpPr>
        <p:spPr>
          <a:xfrm>
            <a:off x="5148064" y="3363838"/>
            <a:ext cx="3840769" cy="1152128"/>
          </a:xfrm>
        </p:spPr>
        <p:txBody>
          <a:bodyPr/>
          <a:lstStyle/>
          <a:p>
            <a:r>
              <a:rPr lang="fi-FI" dirty="0" smtClean="0"/>
              <a:t>Tautitaakan laskenta</a:t>
            </a:r>
            <a:endParaRPr lang="fi-FI"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7534"/>
            <a:ext cx="7119270" cy="4226405"/>
          </a:xfrm>
          <a:prstGeom prst="rect">
            <a:avLst/>
          </a:prstGeom>
        </p:spPr>
      </p:pic>
    </p:spTree>
    <p:extLst>
      <p:ext uri="{BB962C8B-B14F-4D97-AF65-F5344CB8AC3E}">
        <p14:creationId xmlns:p14="http://schemas.microsoft.com/office/powerpoint/2010/main" val="97585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652" y="1491631"/>
            <a:ext cx="8218488" cy="2754659"/>
          </a:xfrm>
        </p:spPr>
        <p:txBody>
          <a:bodyPr>
            <a:normAutofit fontScale="85000" lnSpcReduction="20000"/>
          </a:bodyPr>
          <a:lstStyle/>
          <a:p>
            <a:pPr marL="357188" lvl="1" indent="-357188">
              <a:spcBef>
                <a:spcPts val="900"/>
              </a:spcBef>
              <a:buFont typeface="Wingdings" pitchFamily="2" charset="2"/>
              <a:buChar char="§"/>
            </a:pPr>
            <a:r>
              <a:rPr lang="fi-FI" dirty="0"/>
              <a:t>PAF + kokonaistautitaakka (top </a:t>
            </a:r>
            <a:r>
              <a:rPr lang="fi-FI" dirty="0" err="1"/>
              <a:t>down</a:t>
            </a:r>
            <a:r>
              <a:rPr lang="fi-FI" dirty="0"/>
              <a:t>):</a:t>
            </a:r>
          </a:p>
          <a:p>
            <a:pPr lvl="1"/>
            <a:r>
              <a:rPr lang="fi-FI" dirty="0"/>
              <a:t>Ravitsemukselliset tekijät </a:t>
            </a:r>
          </a:p>
          <a:p>
            <a:pPr lvl="2"/>
            <a:r>
              <a:rPr lang="fi-FI" dirty="0"/>
              <a:t>Suola, hedelmät ja vihannekset suoraan IHME GBD</a:t>
            </a:r>
          </a:p>
          <a:p>
            <a:pPr lvl="2"/>
            <a:r>
              <a:rPr lang="fi-FI" dirty="0"/>
              <a:t>Rasva Wang et al. 2016 julkaisusta + päivitetty </a:t>
            </a:r>
            <a:r>
              <a:rPr lang="fi-FI" dirty="0" err="1"/>
              <a:t>Finterveys-tutkimuksen</a:t>
            </a:r>
            <a:r>
              <a:rPr lang="fi-FI" dirty="0"/>
              <a:t> saannilla</a:t>
            </a:r>
          </a:p>
          <a:p>
            <a:pPr lvl="1"/>
            <a:r>
              <a:rPr lang="fi-FI" dirty="0" err="1"/>
              <a:t>Aflatoksiini</a:t>
            </a:r>
            <a:endParaRPr lang="fi-FI" dirty="0"/>
          </a:p>
          <a:p>
            <a:pPr lvl="2"/>
            <a:r>
              <a:rPr lang="fi-FI" dirty="0"/>
              <a:t>Saanti </a:t>
            </a:r>
            <a:r>
              <a:rPr lang="fi-FI" dirty="0" err="1"/>
              <a:t>EFSAn</a:t>
            </a:r>
            <a:r>
              <a:rPr lang="fi-FI" dirty="0"/>
              <a:t> raportista suomalaisten ruoankäyttötietojen perusteella, maksasyöpätapausten määrä syöpärekisteristä</a:t>
            </a:r>
          </a:p>
          <a:p>
            <a:pPr lvl="2"/>
            <a:r>
              <a:rPr lang="fi-FI" dirty="0"/>
              <a:t>PAF yhdistetty IHME GBD maksasyövän kokonaistautitaakan kanssa</a:t>
            </a:r>
            <a:endParaRPr lang="en-US" dirty="0"/>
          </a:p>
          <a:p>
            <a:endParaRPr lang="fi-FI" dirty="0"/>
          </a:p>
        </p:txBody>
      </p:sp>
      <p:sp>
        <p:nvSpPr>
          <p:cNvPr id="6" name="Slide Number Placeholder 5"/>
          <p:cNvSpPr>
            <a:spLocks noGrp="1"/>
          </p:cNvSpPr>
          <p:nvPr>
            <p:ph type="sldNum" sz="quarter" idx="12"/>
          </p:nvPr>
        </p:nvSpPr>
        <p:spPr/>
        <p:txBody>
          <a:bodyPr/>
          <a:lstStyle/>
          <a:p>
            <a:fld id="{75C47369-19E2-4791-B101-DB9661BC3DFB}" type="slidenum">
              <a:rPr lang="fi-FI" smtClean="0"/>
              <a:pPr/>
              <a:t>11</a:t>
            </a:fld>
            <a:endParaRPr lang="fi-FI"/>
          </a:p>
        </p:txBody>
      </p:sp>
      <p:sp>
        <p:nvSpPr>
          <p:cNvPr id="2" name="Title 1"/>
          <p:cNvSpPr>
            <a:spLocks noGrp="1"/>
          </p:cNvSpPr>
          <p:nvPr>
            <p:ph type="title"/>
          </p:nvPr>
        </p:nvSpPr>
        <p:spPr/>
        <p:txBody>
          <a:bodyPr/>
          <a:lstStyle/>
          <a:p>
            <a:r>
              <a:rPr lang="fi-FI" dirty="0" err="1"/>
              <a:t>RUORI-tautitaakat</a:t>
            </a:r>
            <a:r>
              <a:rPr lang="fi-FI" dirty="0"/>
              <a:t> 1/2</a:t>
            </a:r>
            <a:endParaRPr lang="en-US" dirty="0"/>
          </a:p>
        </p:txBody>
      </p:sp>
      <p:sp>
        <p:nvSpPr>
          <p:cNvPr id="7" name="TextBox 6"/>
          <p:cNvSpPr txBox="1"/>
          <p:nvPr/>
        </p:nvSpPr>
        <p:spPr>
          <a:xfrm>
            <a:off x="386652" y="4246290"/>
            <a:ext cx="8424936"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2"/>
                </a:solidFill>
              </a:rPr>
              <a:t>Wang et al. 2016. Impact of </a:t>
            </a:r>
            <a:r>
              <a:rPr lang="en-US" sz="1200" dirty="0" err="1">
                <a:solidFill>
                  <a:schemeClr val="bg2"/>
                </a:solidFill>
              </a:rPr>
              <a:t>Nonoptimal</a:t>
            </a:r>
            <a:r>
              <a:rPr lang="en-US" sz="1200" dirty="0">
                <a:solidFill>
                  <a:schemeClr val="bg2"/>
                </a:solidFill>
              </a:rPr>
              <a:t> Intakes of Saturated, Polyunsaturated, and Trans Fat on Global Burdens of Coronary Heart Disease. J Am Heart Assoc. 2016;5:e002891 </a:t>
            </a:r>
            <a:r>
              <a:rPr lang="en-US" sz="1200" dirty="0" err="1">
                <a:solidFill>
                  <a:schemeClr val="bg2"/>
                </a:solidFill>
              </a:rPr>
              <a:t>doi</a:t>
            </a:r>
            <a:r>
              <a:rPr lang="en-US" sz="1200" dirty="0">
                <a:solidFill>
                  <a:schemeClr val="bg2"/>
                </a:solidFill>
              </a:rPr>
              <a:t>: 10.1161/JAHA.115.002891</a:t>
            </a:r>
          </a:p>
          <a:p>
            <a:pPr marL="171450" indent="-171450">
              <a:buFont typeface="Arial" panose="020B0604020202020204" pitchFamily="34" charset="0"/>
              <a:buChar char="•"/>
            </a:pPr>
            <a:r>
              <a:rPr lang="en-US" sz="1200" dirty="0">
                <a:solidFill>
                  <a:schemeClr val="bg2"/>
                </a:solidFill>
              </a:rPr>
              <a:t>EFSA 2018. </a:t>
            </a:r>
            <a:r>
              <a:rPr lang="en-US" sz="1200" dirty="0" err="1">
                <a:solidFill>
                  <a:schemeClr val="bg2"/>
                </a:solidFill>
              </a:rPr>
              <a:t>doi</a:t>
            </a:r>
            <a:r>
              <a:rPr lang="en-US" sz="1200" dirty="0">
                <a:solidFill>
                  <a:schemeClr val="bg2"/>
                </a:solidFill>
              </a:rPr>
              <a:t> 10.2903/j.efsa.2018.5175 </a:t>
            </a:r>
          </a:p>
          <a:p>
            <a:pPr marL="171450" indent="-171450">
              <a:buFont typeface="Arial" panose="020B0604020202020204" pitchFamily="34" charset="0"/>
              <a:buChar char="•"/>
            </a:pPr>
            <a:r>
              <a:rPr lang="en-US" sz="1200" dirty="0" err="1">
                <a:solidFill>
                  <a:schemeClr val="bg2"/>
                </a:solidFill>
              </a:rPr>
              <a:t>Finravinto</a:t>
            </a:r>
            <a:r>
              <a:rPr lang="en-US" sz="1200" dirty="0">
                <a:solidFill>
                  <a:schemeClr val="bg2"/>
                </a:solidFill>
              </a:rPr>
              <a:t> 2017. ISBN 978-952-343-238-3</a:t>
            </a: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42" y="1491630"/>
            <a:ext cx="8233257" cy="3102991"/>
          </a:xfrm>
        </p:spPr>
        <p:txBody>
          <a:bodyPr>
            <a:normAutofit lnSpcReduction="10000"/>
          </a:bodyPr>
          <a:lstStyle/>
          <a:p>
            <a:r>
              <a:rPr lang="fi-FI" dirty="0" err="1"/>
              <a:t>Bottom</a:t>
            </a:r>
            <a:r>
              <a:rPr lang="fi-FI" dirty="0"/>
              <a:t> </a:t>
            </a:r>
            <a:r>
              <a:rPr lang="fi-FI" dirty="0" err="1"/>
              <a:t>up</a:t>
            </a:r>
            <a:r>
              <a:rPr lang="fi-FI" dirty="0"/>
              <a:t>:</a:t>
            </a:r>
          </a:p>
          <a:p>
            <a:pPr lvl="1"/>
            <a:r>
              <a:rPr lang="fi-FI" dirty="0"/>
              <a:t>Biologiset tekijät (WHO 2015 -raportti ravinnon tautitaakasta)</a:t>
            </a:r>
          </a:p>
          <a:p>
            <a:pPr lvl="2"/>
            <a:r>
              <a:rPr lang="fi-FI" dirty="0"/>
              <a:t>Norovirus ja </a:t>
            </a:r>
            <a:r>
              <a:rPr lang="fi-FI" dirty="0" err="1"/>
              <a:t>listeria</a:t>
            </a:r>
            <a:r>
              <a:rPr lang="fi-FI" dirty="0"/>
              <a:t> tartuntatautirekisterin tapausmäärillä</a:t>
            </a:r>
          </a:p>
          <a:p>
            <a:pPr lvl="2"/>
            <a:r>
              <a:rPr lang="fi-FI" dirty="0" err="1"/>
              <a:t>Toksoplasma</a:t>
            </a:r>
            <a:r>
              <a:rPr lang="fi-FI" dirty="0"/>
              <a:t> suoraan WHO 2015</a:t>
            </a:r>
          </a:p>
          <a:p>
            <a:pPr lvl="1"/>
            <a:r>
              <a:rPr lang="fi-FI" dirty="0"/>
              <a:t>Dioksiini ja lyijy (</a:t>
            </a:r>
            <a:r>
              <a:rPr lang="fi-FI" dirty="0" err="1"/>
              <a:t>THL:n</a:t>
            </a:r>
            <a:r>
              <a:rPr lang="fi-FI" dirty="0"/>
              <a:t> mallit)</a:t>
            </a:r>
          </a:p>
          <a:p>
            <a:pPr lvl="2"/>
            <a:r>
              <a:rPr lang="fi-FI" dirty="0"/>
              <a:t>Dioksiinissa mukana vain tärkein lähde eli Itämeren kala</a:t>
            </a:r>
          </a:p>
          <a:p>
            <a:pPr lvl="2"/>
            <a:r>
              <a:rPr lang="fi-FI" dirty="0"/>
              <a:t>Lyijyn saanti Ruokaviraston tutkimuksista</a:t>
            </a:r>
          </a:p>
        </p:txBody>
      </p:sp>
      <p:sp>
        <p:nvSpPr>
          <p:cNvPr id="2" name="Title 1"/>
          <p:cNvSpPr>
            <a:spLocks noGrp="1"/>
          </p:cNvSpPr>
          <p:nvPr>
            <p:ph type="title"/>
          </p:nvPr>
        </p:nvSpPr>
        <p:spPr/>
        <p:txBody>
          <a:bodyPr/>
          <a:lstStyle/>
          <a:p>
            <a:r>
              <a:rPr lang="fi-FI" dirty="0" err="1"/>
              <a:t>RUORI-tautitaakat</a:t>
            </a:r>
            <a:r>
              <a:rPr lang="fi-FI" dirty="0"/>
              <a:t> 2/2</a:t>
            </a:r>
            <a:endParaRPr lang="en-US" dirty="0"/>
          </a:p>
        </p:txBody>
      </p:sp>
      <p:sp>
        <p:nvSpPr>
          <p:cNvPr id="7" name="TextBox 6"/>
          <p:cNvSpPr txBox="1"/>
          <p:nvPr/>
        </p:nvSpPr>
        <p:spPr>
          <a:xfrm>
            <a:off x="539552" y="4515966"/>
            <a:ext cx="849694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solidFill>
                  <a:schemeClr val="bg2"/>
                </a:solidFill>
              </a:rPr>
              <a:t>WHO 2015. Who estimates of the global burden of foodborne diseases. Foodborne disease burden epidemiology reference group 2007-2015. World Health Organization. ISBN 978 92 4 156516 5.</a:t>
            </a:r>
          </a:p>
          <a:p>
            <a:endParaRPr lang="en-US" sz="1100" dirty="0">
              <a:solidFill>
                <a:schemeClr val="bg2"/>
              </a:solidFill>
            </a:endParaRP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endParaRPr lang="fi-FI" dirty="0"/>
          </a:p>
        </p:txBody>
      </p:sp>
      <p:sp>
        <p:nvSpPr>
          <p:cNvPr id="6" name="Slide Number Placeholder 5"/>
          <p:cNvSpPr>
            <a:spLocks noGrp="1"/>
          </p:cNvSpPr>
          <p:nvPr>
            <p:ph type="sldNum" sz="quarter" idx="12"/>
          </p:nvPr>
        </p:nvSpPr>
        <p:spPr/>
        <p:txBody>
          <a:bodyPr/>
          <a:lstStyle/>
          <a:p>
            <a:fld id="{75C47369-19E2-4791-B101-DB9661BC3DFB}" type="slidenum">
              <a:rPr lang="fi-FI" smtClean="0"/>
              <a:pPr/>
              <a:t>13</a:t>
            </a:fld>
            <a:endParaRPr lang="fi-FI"/>
          </a:p>
        </p:txBody>
      </p:sp>
      <p:sp>
        <p:nvSpPr>
          <p:cNvPr id="2" name="Title 1"/>
          <p:cNvSpPr>
            <a:spLocks noGrp="1"/>
          </p:cNvSpPr>
          <p:nvPr>
            <p:ph type="title"/>
          </p:nvPr>
        </p:nvSpPr>
        <p:spPr/>
        <p:txBody>
          <a:bodyPr/>
          <a:lstStyle/>
          <a:p>
            <a:r>
              <a:rPr lang="fi-FI" dirty="0" err="1"/>
              <a:t>RUORI-altisteiden</a:t>
            </a:r>
            <a:r>
              <a:rPr lang="fi-FI" dirty="0"/>
              <a:t> nykyiset tautitaakat</a:t>
            </a:r>
            <a:endParaRPr lang="en-US" dirty="0"/>
          </a:p>
        </p:txBody>
      </p:sp>
      <p:sp>
        <p:nvSpPr>
          <p:cNvPr id="8" name="TextBox 7"/>
          <p:cNvSpPr txBox="1"/>
          <p:nvPr/>
        </p:nvSpPr>
        <p:spPr>
          <a:xfrm>
            <a:off x="1619672" y="4165507"/>
            <a:ext cx="5027338" cy="430887"/>
          </a:xfrm>
          <a:prstGeom prst="rect">
            <a:avLst/>
          </a:prstGeom>
          <a:noFill/>
        </p:spPr>
        <p:txBody>
          <a:bodyPr wrap="none" rtlCol="0">
            <a:spAutoFit/>
          </a:bodyPr>
          <a:lstStyle/>
          <a:p>
            <a:r>
              <a:rPr lang="fi-FI" sz="1100" dirty="0"/>
              <a:t>Arvion kohdevuosi vaihtelee. Virherajat kuvaavat tuloksen epävarmuutta, joka</a:t>
            </a:r>
          </a:p>
          <a:p>
            <a:r>
              <a:rPr lang="fi-FI" sz="1100" dirty="0"/>
              <a:t>johtuu kunkin arvion lähtöaineistoista.</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545636"/>
            <a:ext cx="5832647"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0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a:t>25.4.2019</a:t>
            </a:r>
            <a:endParaRPr lang="fi-FI" dirty="0"/>
          </a:p>
        </p:txBody>
      </p:sp>
      <p:sp>
        <p:nvSpPr>
          <p:cNvPr id="4" name="Footer Placeholder 3"/>
          <p:cNvSpPr>
            <a:spLocks noGrp="1"/>
          </p:cNvSpPr>
          <p:nvPr>
            <p:ph type="ftr" sz="quarter" idx="11"/>
          </p:nvPr>
        </p:nvSpPr>
        <p:spPr/>
        <p:txBody>
          <a:bodyPr/>
          <a:lstStyle/>
          <a:p>
            <a:r>
              <a:rPr lang="fi-FI" dirty="0"/>
              <a:t>RUORI: Tautitaakka 25.4.2019 / Jouni </a:t>
            </a:r>
            <a:r>
              <a:rPr lang="fi-FI" dirty="0" err="1"/>
              <a:t>Tuomisto</a:t>
            </a:r>
            <a:endParaRPr lang="fi-FI"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007"/>
            <a:ext cx="9144000" cy="494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75C47369-19E2-4791-B101-DB9661BC3DFB}" type="slidenum">
              <a:rPr lang="fi-FI" smtClean="0"/>
              <a:pPr/>
              <a:t>14</a:t>
            </a:fld>
            <a:endParaRPr lang="fi-FI"/>
          </a:p>
        </p:txBody>
      </p:sp>
      <p:sp>
        <p:nvSpPr>
          <p:cNvPr id="8" name="Oval 7"/>
          <p:cNvSpPr/>
          <p:nvPr/>
        </p:nvSpPr>
        <p:spPr>
          <a:xfrm>
            <a:off x="7236296" y="2031690"/>
            <a:ext cx="2016224" cy="26642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p:cNvSpPr/>
          <p:nvPr/>
        </p:nvSpPr>
        <p:spPr>
          <a:xfrm>
            <a:off x="8487544" y="4487044"/>
            <a:ext cx="656456" cy="6564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p:cNvSpPr txBox="1"/>
          <p:nvPr/>
        </p:nvSpPr>
        <p:spPr>
          <a:xfrm>
            <a:off x="5012432" y="3363838"/>
            <a:ext cx="1431776" cy="584775"/>
          </a:xfrm>
          <a:prstGeom prst="rect">
            <a:avLst/>
          </a:prstGeom>
          <a:noFill/>
        </p:spPr>
        <p:txBody>
          <a:bodyPr wrap="square" rtlCol="0">
            <a:spAutoFit/>
          </a:bodyPr>
          <a:lstStyle/>
          <a:p>
            <a:pPr algn="r"/>
            <a:r>
              <a:rPr lang="fi-FI" sz="1600" dirty="0">
                <a:solidFill>
                  <a:schemeClr val="tx2">
                    <a:lumMod val="75000"/>
                  </a:schemeClr>
                </a:solidFill>
              </a:rPr>
              <a:t>Tyydyttyneet rasvat</a:t>
            </a:r>
          </a:p>
        </p:txBody>
      </p:sp>
      <p:cxnSp>
        <p:nvCxnSpPr>
          <p:cNvPr id="12" name="Straight Arrow Connector 11"/>
          <p:cNvCxnSpPr/>
          <p:nvPr/>
        </p:nvCxnSpPr>
        <p:spPr>
          <a:xfrm>
            <a:off x="6444208" y="3795886"/>
            <a:ext cx="2488468" cy="72008"/>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 xmlns:a16="http://schemas.microsoft.com/office/drawing/2014/main" id="{422B06BD-2B78-4F9F-8D4C-56397D6A8DC4}"/>
              </a:ext>
            </a:extLst>
          </p:cNvPr>
          <p:cNvSpPr txBox="1"/>
          <p:nvPr/>
        </p:nvSpPr>
        <p:spPr>
          <a:xfrm>
            <a:off x="755576" y="216972"/>
            <a:ext cx="7488832" cy="338554"/>
          </a:xfrm>
          <a:prstGeom prst="rect">
            <a:avLst/>
          </a:prstGeom>
          <a:solidFill>
            <a:schemeClr val="bg1"/>
          </a:solidFill>
        </p:spPr>
        <p:txBody>
          <a:bodyPr wrap="square" rtlCol="0" anchor="ctr">
            <a:spAutoFit/>
          </a:bodyPr>
          <a:lstStyle/>
          <a:p>
            <a:r>
              <a:rPr lang="fi-FI" sz="1600" b="1" dirty="0"/>
              <a:t>Tunnettujen riskitekijöiden tautitaakka Suomessa 2017 (1 205 000 DALY)</a:t>
            </a:r>
          </a:p>
        </p:txBody>
      </p:sp>
    </p:spTree>
    <p:extLst>
      <p:ext uri="{BB962C8B-B14F-4D97-AF65-F5344CB8AC3E}">
        <p14:creationId xmlns:p14="http://schemas.microsoft.com/office/powerpoint/2010/main" val="151510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r>
              <a:rPr lang="fi-FI" smtClean="0"/>
              <a:t>25.4.2019</a:t>
            </a:r>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15</a:t>
            </a:fld>
            <a:endParaRPr lang="fi-FI"/>
          </a:p>
        </p:txBody>
      </p:sp>
      <p:sp>
        <p:nvSpPr>
          <p:cNvPr id="6" name="Title 5"/>
          <p:cNvSpPr>
            <a:spLocks noGrp="1"/>
          </p:cNvSpPr>
          <p:nvPr>
            <p:ph type="title"/>
          </p:nvPr>
        </p:nvSpPr>
        <p:spPr/>
        <p:txBody>
          <a:bodyPr/>
          <a:lstStyle/>
          <a:p>
            <a:endParaRPr lang="fi-FI"/>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850062"/>
            <a:ext cx="7186776" cy="428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939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C47369-19E2-4791-B101-DB9661BC3DFB}" type="slidenum">
              <a:rPr lang="fi-FI" smtClean="0"/>
              <a:pPr/>
              <a:t>16</a:t>
            </a:fld>
            <a:endParaRPr lang="fi-FI"/>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923998"/>
            <a:ext cx="6644258" cy="392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 xmlns:a16="http://schemas.microsoft.com/office/drawing/2014/main" id="{94B49027-F695-4520-816E-B6D15BE33132}"/>
              </a:ext>
            </a:extLst>
          </p:cNvPr>
          <p:cNvSpPr txBox="1"/>
          <p:nvPr/>
        </p:nvSpPr>
        <p:spPr>
          <a:xfrm>
            <a:off x="1456134" y="1203598"/>
            <a:ext cx="5355890" cy="307777"/>
          </a:xfrm>
          <a:prstGeom prst="rect">
            <a:avLst/>
          </a:prstGeom>
          <a:solidFill>
            <a:schemeClr val="bg1"/>
          </a:solidFill>
        </p:spPr>
        <p:txBody>
          <a:bodyPr wrap="none" rtlCol="0">
            <a:spAutoFit/>
          </a:bodyPr>
          <a:lstStyle/>
          <a:p>
            <a:r>
              <a:rPr lang="fi-FI" sz="1400" dirty="0">
                <a:solidFill>
                  <a:schemeClr val="bg2"/>
                </a:solidFill>
              </a:rPr>
              <a:t>Tautitaakka biologisille ja kemiallisille vaaroille (</a:t>
            </a:r>
            <a:r>
              <a:rPr lang="fi-FI" sz="1400" dirty="0" err="1">
                <a:solidFill>
                  <a:schemeClr val="bg2"/>
                </a:solidFill>
              </a:rPr>
              <a:t>DALYa</a:t>
            </a:r>
            <a:r>
              <a:rPr lang="fi-FI" sz="1400" dirty="0">
                <a:solidFill>
                  <a:schemeClr val="bg2"/>
                </a:solidFill>
              </a:rPr>
              <a:t> vuodessa)</a:t>
            </a:r>
          </a:p>
        </p:txBody>
      </p:sp>
    </p:spTree>
    <p:extLst>
      <p:ext uri="{BB962C8B-B14F-4D97-AF65-F5344CB8AC3E}">
        <p14:creationId xmlns:p14="http://schemas.microsoft.com/office/powerpoint/2010/main" val="4163117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r>
              <a:rPr lang="fi-FI"/>
              <a:t>25.4.2019</a:t>
            </a:r>
          </a:p>
        </p:txBody>
      </p:sp>
      <p:sp>
        <p:nvSpPr>
          <p:cNvPr id="4" name="Footer Placeholder 3"/>
          <p:cNvSpPr>
            <a:spLocks noGrp="1"/>
          </p:cNvSpPr>
          <p:nvPr>
            <p:ph type="ftr" sz="quarter" idx="11"/>
          </p:nvPr>
        </p:nvSpPr>
        <p:spPr/>
        <p:txBody>
          <a:bodyPr/>
          <a:lstStyle/>
          <a:p>
            <a:r>
              <a:rPr lang="fi-FI"/>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17</a:t>
            </a:fld>
            <a:endParaRPr lang="fi-FI"/>
          </a:p>
        </p:txBody>
      </p:sp>
      <p:sp>
        <p:nvSpPr>
          <p:cNvPr id="6" name="Title 5"/>
          <p:cNvSpPr>
            <a:spLocks noGrp="1"/>
          </p:cNvSpPr>
          <p:nvPr>
            <p:ph type="title"/>
          </p:nvPr>
        </p:nvSpPr>
        <p:spPr>
          <a:xfrm>
            <a:off x="1259632" y="789552"/>
            <a:ext cx="7432080" cy="702078"/>
          </a:xfrm>
        </p:spPr>
        <p:txBody>
          <a:bodyPr/>
          <a:lstStyle/>
          <a:p>
            <a:r>
              <a:rPr lang="fi-FI" dirty="0"/>
              <a:t>Itämeren kalan syönnin tautitaakka</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71550"/>
            <a:ext cx="7293011" cy="43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31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r>
              <a:rPr lang="fi-FI"/>
              <a:t>25.4.2019</a:t>
            </a:r>
          </a:p>
        </p:txBody>
      </p:sp>
      <p:sp>
        <p:nvSpPr>
          <p:cNvPr id="4" name="Footer Placeholder 3"/>
          <p:cNvSpPr>
            <a:spLocks noGrp="1"/>
          </p:cNvSpPr>
          <p:nvPr>
            <p:ph type="ftr" sz="quarter" idx="11"/>
          </p:nvPr>
        </p:nvSpPr>
        <p:spPr/>
        <p:txBody>
          <a:bodyPr/>
          <a:lstStyle/>
          <a:p>
            <a:r>
              <a:rPr lang="fi-FI"/>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18</a:t>
            </a:fld>
            <a:endParaRPr lang="fi-FI"/>
          </a:p>
        </p:txBody>
      </p:sp>
      <p:sp>
        <p:nvSpPr>
          <p:cNvPr id="6" name="Title 5"/>
          <p:cNvSpPr>
            <a:spLocks noGrp="1"/>
          </p:cNvSpPr>
          <p:nvPr>
            <p:ph type="title"/>
          </p:nvPr>
        </p:nvSpPr>
        <p:spPr>
          <a:xfrm>
            <a:off x="899592" y="735546"/>
            <a:ext cx="7787127" cy="702078"/>
          </a:xfrm>
        </p:spPr>
        <p:txBody>
          <a:bodyPr/>
          <a:lstStyle/>
          <a:p>
            <a:r>
              <a:rPr lang="fi-FI" sz="2400" dirty="0"/>
              <a:t>Neljä eri tulkintaa Itämeren kalan terveysvaikutuksista</a:t>
            </a:r>
          </a:p>
        </p:txBody>
      </p:sp>
      <p:sp>
        <p:nvSpPr>
          <p:cNvPr id="7" name="Rectangle 6"/>
          <p:cNvSpPr/>
          <p:nvPr/>
        </p:nvSpPr>
        <p:spPr>
          <a:xfrm>
            <a:off x="179512" y="0"/>
            <a:ext cx="8856984" cy="1491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66"/>
            <a:ext cx="7601793" cy="515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52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r>
              <a:rPr lang="fi-FI"/>
              <a:t>25.4.2019</a:t>
            </a:r>
          </a:p>
        </p:txBody>
      </p:sp>
      <p:sp>
        <p:nvSpPr>
          <p:cNvPr id="4" name="Footer Placeholder 3"/>
          <p:cNvSpPr>
            <a:spLocks noGrp="1"/>
          </p:cNvSpPr>
          <p:nvPr>
            <p:ph type="ftr" sz="quarter" idx="11"/>
          </p:nvPr>
        </p:nvSpPr>
        <p:spPr/>
        <p:txBody>
          <a:bodyPr/>
          <a:lstStyle/>
          <a:p>
            <a:r>
              <a:rPr lang="fi-FI"/>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19</a:t>
            </a:fld>
            <a:endParaRPr lang="fi-FI"/>
          </a:p>
        </p:txBody>
      </p:sp>
      <p:sp>
        <p:nvSpPr>
          <p:cNvPr id="6" name="Title 5"/>
          <p:cNvSpPr>
            <a:spLocks noGrp="1"/>
          </p:cNvSpPr>
          <p:nvPr>
            <p:ph type="title"/>
          </p:nvPr>
        </p:nvSpPr>
        <p:spPr/>
        <p:txBody>
          <a:bodyPr/>
          <a:lstStyle/>
          <a:p>
            <a:endParaRPr lang="fi-FI"/>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939"/>
            <a:ext cx="9144000" cy="498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56095" y="4883313"/>
            <a:ext cx="1887905" cy="276999"/>
          </a:xfrm>
          <a:prstGeom prst="rect">
            <a:avLst/>
          </a:prstGeom>
          <a:noFill/>
        </p:spPr>
        <p:txBody>
          <a:bodyPr wrap="square" rtlCol="0">
            <a:spAutoFit/>
          </a:bodyPr>
          <a:lstStyle/>
          <a:p>
            <a:r>
              <a:rPr lang="fi-FI" sz="1200" dirty="0" smtClean="0"/>
              <a:t>Lähde: IHME, </a:t>
            </a:r>
            <a:r>
              <a:rPr lang="fi-FI" sz="1200" dirty="0" err="1" smtClean="0"/>
              <a:t>Wikipedia</a:t>
            </a:r>
            <a:endParaRPr lang="fi-FI" sz="1200" dirty="0" smtClean="0"/>
          </a:p>
        </p:txBody>
      </p:sp>
    </p:spTree>
    <p:extLst>
      <p:ext uri="{BB962C8B-B14F-4D97-AF65-F5344CB8AC3E}">
        <p14:creationId xmlns:p14="http://schemas.microsoft.com/office/powerpoint/2010/main" val="3177682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err="1"/>
              <a:t>Tautitaakka</a:t>
            </a:r>
            <a:r>
              <a:rPr lang="en-US" dirty="0"/>
              <a:t> (burden of disease, </a:t>
            </a:r>
            <a:r>
              <a:rPr lang="en-US" dirty="0" err="1"/>
              <a:t>BoD</a:t>
            </a:r>
            <a:r>
              <a:rPr lang="en-US" dirty="0"/>
              <a:t>) </a:t>
            </a:r>
            <a:r>
              <a:rPr lang="en-US" dirty="0" err="1"/>
              <a:t>yhdistää</a:t>
            </a:r>
            <a:r>
              <a:rPr lang="en-US" dirty="0"/>
              <a:t>:</a:t>
            </a:r>
          </a:p>
          <a:p>
            <a:pPr lvl="1"/>
            <a:r>
              <a:rPr lang="en-US" dirty="0" err="1"/>
              <a:t>sairauden</a:t>
            </a:r>
            <a:r>
              <a:rPr lang="en-US" dirty="0"/>
              <a:t> </a:t>
            </a:r>
            <a:r>
              <a:rPr lang="en-US" dirty="0" err="1"/>
              <a:t>takia</a:t>
            </a:r>
            <a:r>
              <a:rPr lang="en-US" dirty="0"/>
              <a:t> </a:t>
            </a:r>
            <a:r>
              <a:rPr lang="en-US" dirty="0" err="1"/>
              <a:t>menetetyt</a:t>
            </a:r>
            <a:r>
              <a:rPr lang="en-US" dirty="0"/>
              <a:t> </a:t>
            </a:r>
            <a:r>
              <a:rPr lang="en-US" dirty="0" err="1"/>
              <a:t>haittapainotetut</a:t>
            </a:r>
            <a:r>
              <a:rPr lang="en-US" dirty="0"/>
              <a:t> </a:t>
            </a:r>
            <a:r>
              <a:rPr lang="en-US" dirty="0" err="1"/>
              <a:t>elinvuodet</a:t>
            </a:r>
            <a:r>
              <a:rPr lang="en-US" dirty="0"/>
              <a:t> (years lived with disability, YLD) ja</a:t>
            </a:r>
          </a:p>
          <a:p>
            <a:pPr lvl="1"/>
            <a:r>
              <a:rPr lang="en-US" dirty="0" err="1"/>
              <a:t>ennenaikaisen</a:t>
            </a:r>
            <a:r>
              <a:rPr lang="en-US" dirty="0"/>
              <a:t> </a:t>
            </a:r>
            <a:r>
              <a:rPr lang="en-US" dirty="0" err="1"/>
              <a:t>kuoleman</a:t>
            </a:r>
            <a:r>
              <a:rPr lang="en-US" dirty="0"/>
              <a:t> </a:t>
            </a:r>
            <a:r>
              <a:rPr lang="en-US" dirty="0" err="1"/>
              <a:t>takia</a:t>
            </a:r>
            <a:r>
              <a:rPr lang="en-US" dirty="0"/>
              <a:t> </a:t>
            </a:r>
            <a:r>
              <a:rPr lang="en-US" dirty="0" err="1"/>
              <a:t>menetetyt</a:t>
            </a:r>
            <a:r>
              <a:rPr lang="en-US" dirty="0"/>
              <a:t> </a:t>
            </a:r>
            <a:r>
              <a:rPr lang="en-US" dirty="0" err="1"/>
              <a:t>elinvuodet</a:t>
            </a:r>
            <a:r>
              <a:rPr lang="en-US" dirty="0"/>
              <a:t> (years of life lost due to premature mortality, YLL)</a:t>
            </a:r>
          </a:p>
          <a:p>
            <a:pPr marL="360362" lvl="1" indent="0">
              <a:buNone/>
            </a:pPr>
            <a:endParaRPr lang="en-US" dirty="0"/>
          </a:p>
          <a:p>
            <a:pPr marL="360362" lvl="1" indent="0">
              <a:buNone/>
            </a:pPr>
            <a:r>
              <a:rPr lang="en-US" dirty="0"/>
              <a:t>			</a:t>
            </a:r>
            <a:r>
              <a:rPr lang="en-US" dirty="0" err="1"/>
              <a:t>BoD</a:t>
            </a:r>
            <a:r>
              <a:rPr lang="en-US" dirty="0"/>
              <a:t> = YLL + YLD</a:t>
            </a:r>
          </a:p>
          <a:p>
            <a:pPr marL="360362" lvl="1" indent="0">
              <a:buNone/>
            </a:pPr>
            <a:endParaRPr lang="en-US" dirty="0"/>
          </a:p>
          <a:p>
            <a:r>
              <a:rPr lang="en-US" dirty="0" err="1"/>
              <a:t>Tautitaakkaa</a:t>
            </a:r>
            <a:r>
              <a:rPr lang="en-US" dirty="0"/>
              <a:t> </a:t>
            </a:r>
            <a:r>
              <a:rPr lang="en-US" dirty="0" err="1"/>
              <a:t>mitataan</a:t>
            </a:r>
            <a:r>
              <a:rPr lang="en-US" dirty="0"/>
              <a:t> </a:t>
            </a:r>
            <a:r>
              <a:rPr lang="en-US" dirty="0" err="1"/>
              <a:t>haittapainotettuina</a:t>
            </a:r>
            <a:r>
              <a:rPr lang="en-US" dirty="0"/>
              <a:t> </a:t>
            </a:r>
            <a:r>
              <a:rPr lang="en-US" dirty="0" err="1"/>
              <a:t>elinvuosina</a:t>
            </a:r>
            <a:r>
              <a:rPr lang="en-US" dirty="0"/>
              <a:t> (disability adjusted life-years, DALY) 	</a:t>
            </a:r>
          </a:p>
          <a:p>
            <a:endParaRPr lang="en-US" dirty="0"/>
          </a:p>
        </p:txBody>
      </p:sp>
      <p:sp>
        <p:nvSpPr>
          <p:cNvPr id="4" name="Date Placeholder 3"/>
          <p:cNvSpPr>
            <a:spLocks noGrp="1"/>
          </p:cNvSpPr>
          <p:nvPr>
            <p:ph type="dt" sz="half" idx="10"/>
          </p:nvPr>
        </p:nvSpPr>
        <p:spPr/>
        <p:txBody>
          <a:bodyPr/>
          <a:lstStyle/>
          <a:p>
            <a:r>
              <a:rPr lang="fi-FI"/>
              <a:t>25.4.2019</a:t>
            </a:r>
            <a:endParaRPr lang="fi-FI" dirty="0"/>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2</a:t>
            </a:fld>
            <a:endParaRPr lang="fi-FI"/>
          </a:p>
        </p:txBody>
      </p:sp>
      <p:sp>
        <p:nvSpPr>
          <p:cNvPr id="2" name="Title 1"/>
          <p:cNvSpPr>
            <a:spLocks noGrp="1"/>
          </p:cNvSpPr>
          <p:nvPr>
            <p:ph type="title"/>
          </p:nvPr>
        </p:nvSpPr>
        <p:spPr/>
        <p:txBody>
          <a:bodyPr/>
          <a:lstStyle/>
          <a:p>
            <a:r>
              <a:rPr lang="fi-FI" dirty="0"/>
              <a:t>Tautitaakan käsite 1/2</a:t>
            </a:r>
            <a:endParaRPr lang="en-US" dirty="0"/>
          </a:p>
        </p:txBody>
      </p:sp>
    </p:spTree>
    <p:extLst>
      <p:ext uri="{BB962C8B-B14F-4D97-AF65-F5344CB8AC3E}">
        <p14:creationId xmlns:p14="http://schemas.microsoft.com/office/powerpoint/2010/main" val="1927256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i-FI" dirty="0"/>
              <a:t>Tautitaakkalaskentaa voidaan tehdä usealla eri tavalla riippuen käytettävissä olevista lähtötiedoista.</a:t>
            </a:r>
          </a:p>
          <a:p>
            <a:pPr lvl="1"/>
            <a:r>
              <a:rPr lang="fi-FI" dirty="0" err="1"/>
              <a:t>IHME-instituutti</a:t>
            </a:r>
            <a:r>
              <a:rPr lang="fi-FI" dirty="0"/>
              <a:t> tuonut erinomaisen tietolähteen</a:t>
            </a:r>
            <a:r>
              <a:rPr lang="fi-FI" dirty="0" smtClean="0"/>
              <a:t>. </a:t>
            </a:r>
            <a:r>
              <a:rPr lang="fi-FI" dirty="0" smtClean="0">
                <a:hlinkClick r:id="rId2"/>
              </a:rPr>
              <a:t>https://healthdata.org</a:t>
            </a:r>
            <a:r>
              <a:rPr lang="fi-FI" dirty="0" smtClean="0"/>
              <a:t> </a:t>
            </a:r>
            <a:endParaRPr lang="fi-FI" dirty="0"/>
          </a:p>
          <a:p>
            <a:pPr lvl="1"/>
            <a:r>
              <a:rPr lang="fi-FI" dirty="0"/>
              <a:t>Hyvinkin erilaisia asioita voidaan vertailla mielekkäästi.</a:t>
            </a:r>
          </a:p>
          <a:p>
            <a:r>
              <a:rPr lang="fi-FI" dirty="0"/>
              <a:t>Tiedonarvoanalyysi: usein ratkaisevat epävarmuudet koskevat arvokysymyksiä eivätkä tutkimustietoa.</a:t>
            </a:r>
          </a:p>
          <a:p>
            <a:endParaRPr lang="fi-FI" dirty="0"/>
          </a:p>
        </p:txBody>
      </p:sp>
      <p:sp>
        <p:nvSpPr>
          <p:cNvPr id="3" name="Date Placeholder 2"/>
          <p:cNvSpPr>
            <a:spLocks noGrp="1"/>
          </p:cNvSpPr>
          <p:nvPr>
            <p:ph type="dt" sz="half" idx="10"/>
          </p:nvPr>
        </p:nvSpPr>
        <p:spPr/>
        <p:txBody>
          <a:bodyPr/>
          <a:lstStyle/>
          <a:p>
            <a:r>
              <a:rPr lang="fi-FI"/>
              <a:t>25.4.2019</a:t>
            </a:r>
          </a:p>
        </p:txBody>
      </p:sp>
      <p:sp>
        <p:nvSpPr>
          <p:cNvPr id="4" name="Footer Placeholder 3"/>
          <p:cNvSpPr>
            <a:spLocks noGrp="1"/>
          </p:cNvSpPr>
          <p:nvPr>
            <p:ph type="ftr" sz="quarter" idx="11"/>
          </p:nvPr>
        </p:nvSpPr>
        <p:spPr/>
        <p:txBody>
          <a:bodyPr/>
          <a:lstStyle/>
          <a:p>
            <a:r>
              <a:rPr lang="fi-FI"/>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20</a:t>
            </a:fld>
            <a:endParaRPr lang="fi-FI"/>
          </a:p>
        </p:txBody>
      </p:sp>
      <p:sp>
        <p:nvSpPr>
          <p:cNvPr id="6" name="Title 5"/>
          <p:cNvSpPr>
            <a:spLocks noGrp="1"/>
          </p:cNvSpPr>
          <p:nvPr>
            <p:ph type="title"/>
          </p:nvPr>
        </p:nvSpPr>
        <p:spPr/>
        <p:txBody>
          <a:bodyPr/>
          <a:lstStyle/>
          <a:p>
            <a:r>
              <a:rPr lang="fi-FI" dirty="0" err="1"/>
              <a:t>RUORIn</a:t>
            </a:r>
            <a:r>
              <a:rPr lang="fi-FI" dirty="0"/>
              <a:t> opetukset tautitaakasta</a:t>
            </a:r>
          </a:p>
        </p:txBody>
      </p:sp>
    </p:spTree>
    <p:extLst>
      <p:ext uri="{BB962C8B-B14F-4D97-AF65-F5344CB8AC3E}">
        <p14:creationId xmlns:p14="http://schemas.microsoft.com/office/powerpoint/2010/main" val="1174115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a:lstStyle/>
          <a:p>
            <a:r>
              <a:rPr lang="fi-FI" dirty="0"/>
              <a:t>Lisätietoja: </a:t>
            </a:r>
            <a:r>
              <a:rPr lang="fi-FI" dirty="0" err="1"/>
              <a:t>jouni.tuomisto@thl.fi</a:t>
            </a:r>
            <a:endParaRPr lang="fi-FI" dirty="0"/>
          </a:p>
        </p:txBody>
      </p:sp>
      <p:sp>
        <p:nvSpPr>
          <p:cNvPr id="15" name="Kuvan paikkamerkki 14"/>
          <p:cNvSpPr>
            <a:spLocks noGrp="1"/>
          </p:cNvSpPr>
          <p:nvPr>
            <p:ph type="pic" sz="quarter" idx="10"/>
          </p:nvPr>
        </p:nvSpPr>
        <p:spPr/>
      </p:sp>
      <p:pic>
        <p:nvPicPr>
          <p:cNvPr id="7" name="Kuva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735" y="3165816"/>
            <a:ext cx="1172329"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165816"/>
            <a:ext cx="1368152"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136" y="3165816"/>
            <a:ext cx="721935"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1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25.4.2019</a:t>
            </a:r>
          </a:p>
        </p:txBody>
      </p:sp>
      <p:sp>
        <p:nvSpPr>
          <p:cNvPr id="2" name="Title 1"/>
          <p:cNvSpPr>
            <a:spLocks noGrp="1"/>
          </p:cNvSpPr>
          <p:nvPr>
            <p:ph type="title"/>
          </p:nvPr>
        </p:nvSpPr>
        <p:spPr/>
        <p:txBody>
          <a:bodyPr/>
          <a:lstStyle/>
          <a:p>
            <a:r>
              <a:rPr lang="fi-FI" dirty="0"/>
              <a:t>Tautitaakan käsite 2/2</a:t>
            </a:r>
            <a:endParaRPr lang="en-US" dirty="0"/>
          </a:p>
        </p:txBody>
      </p:sp>
      <p:sp>
        <p:nvSpPr>
          <p:cNvPr id="7" name="Text Box 63"/>
          <p:cNvSpPr txBox="1">
            <a:spLocks noChangeArrowheads="1"/>
          </p:cNvSpPr>
          <p:nvPr/>
        </p:nvSpPr>
        <p:spPr bwMode="auto">
          <a:xfrm>
            <a:off x="3059832" y="4485002"/>
            <a:ext cx="3958006" cy="33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p>
            <a:pPr algn="l"/>
            <a:r>
              <a:rPr lang="en-US" sz="1600" dirty="0" err="1"/>
              <a:t>Mukaillen</a:t>
            </a:r>
            <a:r>
              <a:rPr lang="en-US" sz="1600" dirty="0"/>
              <a:t> </a:t>
            </a:r>
            <a:r>
              <a:rPr lang="en-US" sz="1600" dirty="0" err="1"/>
              <a:t>Guus</a:t>
            </a:r>
            <a:r>
              <a:rPr lang="en-US" sz="1600" dirty="0"/>
              <a:t> de Hollander et al., 1999</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815" t="6620" r="4464" b="15464"/>
          <a:stretch/>
        </p:blipFill>
        <p:spPr bwMode="auto">
          <a:xfrm>
            <a:off x="1475656" y="1264422"/>
            <a:ext cx="6344591" cy="3220580"/>
          </a:xfrm>
          <a:prstGeom prst="rect">
            <a:avLst/>
          </a:prstGeom>
          <a:noFill/>
          <a:ln>
            <a:noFill/>
          </a:ln>
          <a:extLst>
            <a:ext uri="{53640926-AAD7-44D8-BBD7-CCE9431645EC}">
              <a14:shadowObscured xmlns:a14="http://schemas.microsoft.com/office/drawing/2010/main"/>
            </a:ext>
          </a:extLst>
        </p:spPr>
      </p:pic>
      <p:sp>
        <p:nvSpPr>
          <p:cNvPr id="3" name="Tekstiruutu 2">
            <a:extLst>
              <a:ext uri="{FF2B5EF4-FFF2-40B4-BE49-F238E27FC236}">
                <a16:creationId xmlns="" xmlns:a16="http://schemas.microsoft.com/office/drawing/2014/main" id="{B7902DA2-6BF7-46C7-9DD2-08AF86B96ABF}"/>
              </a:ext>
            </a:extLst>
          </p:cNvPr>
          <p:cNvSpPr txBox="1"/>
          <p:nvPr/>
        </p:nvSpPr>
        <p:spPr>
          <a:xfrm rot="16200000">
            <a:off x="821305" y="2964480"/>
            <a:ext cx="1635319" cy="307777"/>
          </a:xfrm>
          <a:prstGeom prst="rect">
            <a:avLst/>
          </a:prstGeom>
          <a:solidFill>
            <a:schemeClr val="bg1"/>
          </a:solidFill>
        </p:spPr>
        <p:txBody>
          <a:bodyPr wrap="none" rtlCol="0">
            <a:spAutoFit/>
          </a:bodyPr>
          <a:lstStyle/>
          <a:p>
            <a:r>
              <a:rPr lang="fi-FI" sz="1400" b="1" dirty="0">
                <a:latin typeface="Times New Roman" panose="02020603050405020304" pitchFamily="18" charset="0"/>
                <a:cs typeface="Times New Roman" panose="02020603050405020304" pitchFamily="18" charset="0"/>
              </a:rPr>
              <a:t>haittapainokerroin</a:t>
            </a:r>
          </a:p>
        </p:txBody>
      </p:sp>
    </p:spTree>
    <p:extLst>
      <p:ext uri="{BB962C8B-B14F-4D97-AF65-F5344CB8AC3E}">
        <p14:creationId xmlns:p14="http://schemas.microsoft.com/office/powerpoint/2010/main" val="335216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i-FI" dirty="0"/>
              <a:t>Institute for Health </a:t>
            </a:r>
            <a:r>
              <a:rPr lang="fi-FI" dirty="0" err="1"/>
              <a:t>Metrics</a:t>
            </a:r>
            <a:r>
              <a:rPr lang="fi-FI" dirty="0"/>
              <a:t> and Evaluation (IHME) käynnisti </a:t>
            </a:r>
            <a:r>
              <a:rPr lang="fi-FI" dirty="0" err="1"/>
              <a:t>Global</a:t>
            </a:r>
            <a:r>
              <a:rPr lang="fi-FI" dirty="0"/>
              <a:t> </a:t>
            </a:r>
            <a:r>
              <a:rPr lang="fi-FI" dirty="0" err="1"/>
              <a:t>Burden</a:t>
            </a:r>
            <a:r>
              <a:rPr lang="fi-FI" dirty="0"/>
              <a:t> of </a:t>
            </a:r>
            <a:r>
              <a:rPr lang="fi-FI" dirty="0" err="1"/>
              <a:t>Disease</a:t>
            </a:r>
            <a:r>
              <a:rPr lang="fi-FI" dirty="0"/>
              <a:t> (GBD) -hankkeen 2007.</a:t>
            </a:r>
          </a:p>
          <a:p>
            <a:r>
              <a:rPr lang="fi-FI" dirty="0"/>
              <a:t>Toiminnan alussa maailmanlaajuisia tautitaakka-arvioita vuosille 1990 – 2005 – 2010</a:t>
            </a:r>
          </a:p>
          <a:p>
            <a:r>
              <a:rPr lang="fi-FI" dirty="0"/>
              <a:t>Vuodesta 2015 lähtien maakohtaiset arviot, jotka päivitetään vuosittain</a:t>
            </a:r>
            <a:endParaRPr lang="en-US" dirty="0"/>
          </a:p>
          <a:p>
            <a:r>
              <a:rPr lang="en-US" dirty="0" err="1"/>
              <a:t>Vuoden</a:t>
            </a:r>
            <a:r>
              <a:rPr lang="en-US" dirty="0"/>
              <a:t> 2017 </a:t>
            </a:r>
            <a:r>
              <a:rPr lang="en-US" dirty="0" err="1"/>
              <a:t>arviossa</a:t>
            </a:r>
            <a:endParaRPr lang="en-US" dirty="0"/>
          </a:p>
          <a:p>
            <a:pPr lvl="1"/>
            <a:r>
              <a:rPr lang="en-US" dirty="0"/>
              <a:t>359 </a:t>
            </a:r>
            <a:r>
              <a:rPr lang="en-US" dirty="0" err="1"/>
              <a:t>terveysvastetta</a:t>
            </a:r>
            <a:endParaRPr lang="en-US" dirty="0"/>
          </a:p>
          <a:p>
            <a:pPr lvl="1"/>
            <a:r>
              <a:rPr lang="en-US" dirty="0"/>
              <a:t>84 </a:t>
            </a:r>
            <a:r>
              <a:rPr lang="en-US" dirty="0" err="1" smtClean="0"/>
              <a:t>riskitekijää</a:t>
            </a:r>
            <a:r>
              <a:rPr lang="en-US" dirty="0" smtClean="0"/>
              <a:t> (</a:t>
            </a:r>
            <a:r>
              <a:rPr lang="en-US" dirty="0" err="1" smtClean="0"/>
              <a:t>eri</a:t>
            </a:r>
            <a:r>
              <a:rPr lang="en-US" dirty="0" smtClean="0"/>
              <a:t> </a:t>
            </a:r>
            <a:r>
              <a:rPr lang="en-US" dirty="0" err="1" smtClean="0"/>
              <a:t>luokittelu</a:t>
            </a:r>
            <a:r>
              <a:rPr lang="en-US" dirty="0" smtClean="0"/>
              <a:t> </a:t>
            </a:r>
            <a:r>
              <a:rPr lang="en-US" dirty="0" err="1" smtClean="0"/>
              <a:t>kuin</a:t>
            </a:r>
            <a:r>
              <a:rPr lang="en-US" dirty="0" smtClean="0"/>
              <a:t> </a:t>
            </a:r>
            <a:r>
              <a:rPr lang="en-US" dirty="0" err="1" smtClean="0"/>
              <a:t>RUORIssa</a:t>
            </a:r>
            <a:r>
              <a:rPr lang="en-US" dirty="0" smtClean="0"/>
              <a:t>)</a:t>
            </a:r>
            <a:endParaRPr lang="en-US" dirty="0"/>
          </a:p>
          <a:p>
            <a:pPr lvl="1"/>
            <a:r>
              <a:rPr lang="en-US" dirty="0"/>
              <a:t>195 </a:t>
            </a:r>
            <a:r>
              <a:rPr lang="en-US" dirty="0" err="1"/>
              <a:t>maata</a:t>
            </a:r>
            <a:endParaRPr lang="en-US" dirty="0"/>
          </a:p>
        </p:txBody>
      </p:sp>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4</a:t>
            </a:fld>
            <a:endParaRPr lang="fi-FI"/>
          </a:p>
        </p:txBody>
      </p:sp>
      <p:sp>
        <p:nvSpPr>
          <p:cNvPr id="2" name="Title 1"/>
          <p:cNvSpPr>
            <a:spLocks noGrp="1"/>
          </p:cNvSpPr>
          <p:nvPr>
            <p:ph type="title"/>
          </p:nvPr>
        </p:nvSpPr>
        <p:spPr>
          <a:xfrm>
            <a:off x="479681" y="937288"/>
            <a:ext cx="8233257" cy="702078"/>
          </a:xfrm>
        </p:spPr>
        <p:txBody>
          <a:bodyPr/>
          <a:lstStyle/>
          <a:p>
            <a:r>
              <a:rPr lang="fi-FI" dirty="0"/>
              <a:t>IHME GBD</a:t>
            </a:r>
            <a:endParaRPr lang="en-US" dirty="0"/>
          </a:p>
        </p:txBody>
      </p:sp>
    </p:spTree>
    <p:extLst>
      <p:ext uri="{BB962C8B-B14F-4D97-AF65-F5344CB8AC3E}">
        <p14:creationId xmlns:p14="http://schemas.microsoft.com/office/powerpoint/2010/main" val="197045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5</a:t>
            </a:fld>
            <a:endParaRPr lang="fi-FI"/>
          </a:p>
        </p:txBody>
      </p:sp>
      <p:sp>
        <p:nvSpPr>
          <p:cNvPr id="2" name="Title 1"/>
          <p:cNvSpPr>
            <a:spLocks noGrp="1"/>
          </p:cNvSpPr>
          <p:nvPr>
            <p:ph type="title"/>
          </p:nvPr>
        </p:nvSpPr>
        <p:spPr/>
        <p:txBody>
          <a:bodyPr/>
          <a:lstStyle/>
          <a:p>
            <a:r>
              <a:rPr lang="fi-FI" dirty="0"/>
              <a:t>IHME GBD: </a:t>
            </a:r>
            <a:br>
              <a:rPr lang="fi-FI" dirty="0"/>
            </a:br>
            <a:r>
              <a:rPr lang="fi-FI" dirty="0"/>
              <a:t>Suomen tunnettujen riskitekijöiden tautitaakka 2017</a:t>
            </a:r>
            <a:endParaRPr lang="en-US" dirty="0"/>
          </a:p>
        </p:txBody>
      </p:sp>
      <p:sp>
        <p:nvSpPr>
          <p:cNvPr id="3" name="Content Placeholder 2"/>
          <p:cNvSpPr>
            <a:spLocks noGrp="1"/>
          </p:cNvSpPr>
          <p:nvPr>
            <p:ph idx="1"/>
          </p:nvPr>
        </p:nvSpPr>
        <p:spPr/>
        <p:txBody>
          <a:bodyPr/>
          <a:lstStyle/>
          <a:p>
            <a:endParaRPr lang="fi-FI"/>
          </a:p>
        </p:txBody>
      </p:sp>
      <p:grpSp>
        <p:nvGrpSpPr>
          <p:cNvPr id="8" name="Ryhmä 7">
            <a:extLst>
              <a:ext uri="{FF2B5EF4-FFF2-40B4-BE49-F238E27FC236}">
                <a16:creationId xmlns="" xmlns:a16="http://schemas.microsoft.com/office/drawing/2014/main" id="{AC170E26-6F01-40DE-AC67-666A1BF91927}"/>
              </a:ext>
            </a:extLst>
          </p:cNvPr>
          <p:cNvGrpSpPr/>
          <p:nvPr/>
        </p:nvGrpSpPr>
        <p:grpSpPr>
          <a:xfrm>
            <a:off x="0" y="216972"/>
            <a:ext cx="9144000" cy="4947066"/>
            <a:chOff x="0" y="216972"/>
            <a:chExt cx="9144000" cy="494706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45"/>
              <a:ext cx="9144000" cy="494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 xmlns:a16="http://schemas.microsoft.com/office/drawing/2014/main" id="{F99512DF-0087-4EEE-A458-009B61E43976}"/>
                </a:ext>
              </a:extLst>
            </p:cNvPr>
            <p:cNvSpPr txBox="1"/>
            <p:nvPr/>
          </p:nvSpPr>
          <p:spPr>
            <a:xfrm>
              <a:off x="755576" y="216972"/>
              <a:ext cx="7488832" cy="338554"/>
            </a:xfrm>
            <a:prstGeom prst="rect">
              <a:avLst/>
            </a:prstGeom>
            <a:solidFill>
              <a:schemeClr val="bg1"/>
            </a:solidFill>
          </p:spPr>
          <p:txBody>
            <a:bodyPr wrap="square" rtlCol="0" anchor="ctr">
              <a:spAutoFit/>
            </a:bodyPr>
            <a:lstStyle/>
            <a:p>
              <a:r>
                <a:rPr lang="fi-FI" sz="1600" b="1" dirty="0"/>
                <a:t>Tunnettujen riskitekijöiden tautitaakka Suomessa 2017 (1 205 000 DALY)</a:t>
              </a:r>
            </a:p>
          </p:txBody>
        </p:sp>
      </p:grpSp>
      <p:sp>
        <p:nvSpPr>
          <p:cNvPr id="9" name="TextBox 8"/>
          <p:cNvSpPr txBox="1"/>
          <p:nvPr/>
        </p:nvSpPr>
        <p:spPr>
          <a:xfrm>
            <a:off x="8604448" y="4011909"/>
            <a:ext cx="432048" cy="276999"/>
          </a:xfrm>
          <a:prstGeom prst="rect">
            <a:avLst/>
          </a:prstGeom>
          <a:noFill/>
        </p:spPr>
        <p:txBody>
          <a:bodyPr wrap="square" rtlCol="0">
            <a:spAutoFit/>
          </a:bodyPr>
          <a:lstStyle/>
          <a:p>
            <a:r>
              <a:rPr lang="fi-FI" sz="600" dirty="0" err="1" smtClean="0">
                <a:solidFill>
                  <a:schemeClr val="bg1"/>
                </a:solidFill>
              </a:rPr>
              <a:t>Tyyd</a:t>
            </a:r>
            <a:r>
              <a:rPr lang="fi-FI" sz="600" dirty="0" smtClean="0">
                <a:solidFill>
                  <a:schemeClr val="bg1"/>
                </a:solidFill>
              </a:rPr>
              <a:t> rasva</a:t>
            </a:r>
          </a:p>
        </p:txBody>
      </p:sp>
    </p:spTree>
    <p:extLst>
      <p:ext uri="{BB962C8B-B14F-4D97-AF65-F5344CB8AC3E}">
        <p14:creationId xmlns:p14="http://schemas.microsoft.com/office/powerpoint/2010/main" val="427669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5616" y="1491631"/>
            <a:ext cx="6745464" cy="310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6</a:t>
            </a:fld>
            <a:endParaRPr lang="fi-FI"/>
          </a:p>
        </p:txBody>
      </p:sp>
      <p:sp>
        <p:nvSpPr>
          <p:cNvPr id="2" name="Title 1"/>
          <p:cNvSpPr>
            <a:spLocks noGrp="1"/>
          </p:cNvSpPr>
          <p:nvPr>
            <p:ph type="title"/>
          </p:nvPr>
        </p:nvSpPr>
        <p:spPr/>
        <p:txBody>
          <a:bodyPr/>
          <a:lstStyle/>
          <a:p>
            <a:r>
              <a:rPr lang="fi-FI" dirty="0"/>
              <a:t>IHME GBD</a:t>
            </a:r>
            <a:endParaRPr lang="en-US" dirty="0"/>
          </a:p>
        </p:txBody>
      </p:sp>
      <p:sp>
        <p:nvSpPr>
          <p:cNvPr id="7" name="TextBox 6"/>
          <p:cNvSpPr txBox="1"/>
          <p:nvPr/>
        </p:nvSpPr>
        <p:spPr>
          <a:xfrm>
            <a:off x="7092280" y="4541553"/>
            <a:ext cx="1537600" cy="230832"/>
          </a:xfrm>
          <a:prstGeom prst="rect">
            <a:avLst/>
          </a:prstGeom>
          <a:noFill/>
        </p:spPr>
        <p:txBody>
          <a:bodyPr wrap="none" rtlCol="0">
            <a:spAutoFit/>
          </a:bodyPr>
          <a:lstStyle/>
          <a:p>
            <a:r>
              <a:rPr lang="fi-FI" sz="900" dirty="0"/>
              <a:t>Kuva: Otto Hänninen, THL</a:t>
            </a:r>
            <a:endParaRPr lang="en-US" sz="900" dirty="0"/>
          </a:p>
        </p:txBody>
      </p:sp>
    </p:spTree>
    <p:extLst>
      <p:ext uri="{BB962C8B-B14F-4D97-AF65-F5344CB8AC3E}">
        <p14:creationId xmlns:p14="http://schemas.microsoft.com/office/powerpoint/2010/main" val="338039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7</a:t>
            </a:fld>
            <a:endParaRPr lang="fi-FI"/>
          </a:p>
        </p:txBody>
      </p:sp>
      <p:sp>
        <p:nvSpPr>
          <p:cNvPr id="2" name="Title 1"/>
          <p:cNvSpPr>
            <a:spLocks noGrp="1"/>
          </p:cNvSpPr>
          <p:nvPr>
            <p:ph type="title"/>
          </p:nvPr>
        </p:nvSpPr>
        <p:spPr>
          <a:xfrm>
            <a:off x="458714" y="867712"/>
            <a:ext cx="8233257" cy="702078"/>
          </a:xfrm>
        </p:spPr>
        <p:txBody>
          <a:bodyPr/>
          <a:lstStyle/>
          <a:p>
            <a:r>
              <a:rPr lang="fi-FI" dirty="0"/>
              <a:t>Epidemiologia:</a:t>
            </a:r>
            <a:br>
              <a:rPr lang="fi-FI" dirty="0"/>
            </a:br>
            <a:r>
              <a:rPr lang="fi-FI" dirty="0"/>
              <a:t>Riski (R) ja suhteellinen riski (RR)</a:t>
            </a:r>
            <a:endParaRPr lang="en-US" dirty="0"/>
          </a:p>
        </p:txBody>
      </p:sp>
      <p:grpSp>
        <p:nvGrpSpPr>
          <p:cNvPr id="7" name="Group 6"/>
          <p:cNvGrpSpPr/>
          <p:nvPr/>
        </p:nvGrpSpPr>
        <p:grpSpPr>
          <a:xfrm>
            <a:off x="2726961" y="1542000"/>
            <a:ext cx="4598260" cy="1759312"/>
            <a:chOff x="1331640" y="1328505"/>
            <a:chExt cx="5797220" cy="2345748"/>
          </a:xfrm>
        </p:grpSpPr>
        <p:sp>
          <p:nvSpPr>
            <p:cNvPr id="8" name="Puolivapaa piirto 75"/>
            <p:cNvSpPr/>
            <p:nvPr/>
          </p:nvSpPr>
          <p:spPr>
            <a:xfrm>
              <a:off x="4163447" y="1645706"/>
              <a:ext cx="2443644" cy="2028547"/>
            </a:xfrm>
            <a:custGeom>
              <a:avLst/>
              <a:gdLst>
                <a:gd name="connsiteX0" fmla="*/ 2370142 w 5240342"/>
                <a:gd name="connsiteY0" fmla="*/ 482600 h 5474123"/>
                <a:gd name="connsiteX1" fmla="*/ 2166942 w 5240342"/>
                <a:gd name="connsiteY1" fmla="*/ 317500 h 5474123"/>
                <a:gd name="connsiteX2" fmla="*/ 2103442 w 5240342"/>
                <a:gd name="connsiteY2" fmla="*/ 304800 h 5474123"/>
                <a:gd name="connsiteX3" fmla="*/ 2027242 w 5240342"/>
                <a:gd name="connsiteY3" fmla="*/ 279400 h 5474123"/>
                <a:gd name="connsiteX4" fmla="*/ 1900242 w 5240342"/>
                <a:gd name="connsiteY4" fmla="*/ 254000 h 5474123"/>
                <a:gd name="connsiteX5" fmla="*/ 1836742 w 5240342"/>
                <a:gd name="connsiteY5" fmla="*/ 241300 h 5474123"/>
                <a:gd name="connsiteX6" fmla="*/ 1062042 w 5240342"/>
                <a:gd name="connsiteY6" fmla="*/ 254000 h 5474123"/>
                <a:gd name="connsiteX7" fmla="*/ 973142 w 5240342"/>
                <a:gd name="connsiteY7" fmla="*/ 266700 h 5474123"/>
                <a:gd name="connsiteX8" fmla="*/ 846142 w 5240342"/>
                <a:gd name="connsiteY8" fmla="*/ 317500 h 5474123"/>
                <a:gd name="connsiteX9" fmla="*/ 795342 w 5240342"/>
                <a:gd name="connsiteY9" fmla="*/ 330200 h 5474123"/>
                <a:gd name="connsiteX10" fmla="*/ 719142 w 5240342"/>
                <a:gd name="connsiteY10" fmla="*/ 381000 h 5474123"/>
                <a:gd name="connsiteX11" fmla="*/ 668342 w 5240342"/>
                <a:gd name="connsiteY11" fmla="*/ 419100 h 5474123"/>
                <a:gd name="connsiteX12" fmla="*/ 554042 w 5240342"/>
                <a:gd name="connsiteY12" fmla="*/ 482600 h 5474123"/>
                <a:gd name="connsiteX13" fmla="*/ 452442 w 5240342"/>
                <a:gd name="connsiteY13" fmla="*/ 596900 h 5474123"/>
                <a:gd name="connsiteX14" fmla="*/ 427042 w 5240342"/>
                <a:gd name="connsiteY14" fmla="*/ 647700 h 5474123"/>
                <a:gd name="connsiteX15" fmla="*/ 401642 w 5240342"/>
                <a:gd name="connsiteY15" fmla="*/ 685800 h 5474123"/>
                <a:gd name="connsiteX16" fmla="*/ 363542 w 5240342"/>
                <a:gd name="connsiteY16" fmla="*/ 749300 h 5474123"/>
                <a:gd name="connsiteX17" fmla="*/ 338142 w 5240342"/>
                <a:gd name="connsiteY17" fmla="*/ 787400 h 5474123"/>
                <a:gd name="connsiteX18" fmla="*/ 325442 w 5240342"/>
                <a:gd name="connsiteY18" fmla="*/ 825500 h 5474123"/>
                <a:gd name="connsiteX19" fmla="*/ 300042 w 5240342"/>
                <a:gd name="connsiteY19" fmla="*/ 876300 h 5474123"/>
                <a:gd name="connsiteX20" fmla="*/ 287342 w 5240342"/>
                <a:gd name="connsiteY20" fmla="*/ 927100 h 5474123"/>
                <a:gd name="connsiteX21" fmla="*/ 274642 w 5240342"/>
                <a:gd name="connsiteY21" fmla="*/ 965200 h 5474123"/>
                <a:gd name="connsiteX22" fmla="*/ 223842 w 5240342"/>
                <a:gd name="connsiteY22" fmla="*/ 1104900 h 5474123"/>
                <a:gd name="connsiteX23" fmla="*/ 185742 w 5240342"/>
                <a:gd name="connsiteY23" fmla="*/ 1282700 h 5474123"/>
                <a:gd name="connsiteX24" fmla="*/ 122242 w 5240342"/>
                <a:gd name="connsiteY24" fmla="*/ 1384300 h 5474123"/>
                <a:gd name="connsiteX25" fmla="*/ 96842 w 5240342"/>
                <a:gd name="connsiteY25" fmla="*/ 1447800 h 5474123"/>
                <a:gd name="connsiteX26" fmla="*/ 58742 w 5240342"/>
                <a:gd name="connsiteY26" fmla="*/ 1498600 h 5474123"/>
                <a:gd name="connsiteX27" fmla="*/ 33342 w 5240342"/>
                <a:gd name="connsiteY27" fmla="*/ 1574800 h 5474123"/>
                <a:gd name="connsiteX28" fmla="*/ 33342 w 5240342"/>
                <a:gd name="connsiteY28" fmla="*/ 2895600 h 5474123"/>
                <a:gd name="connsiteX29" fmla="*/ 71442 w 5240342"/>
                <a:gd name="connsiteY29" fmla="*/ 2971800 h 5474123"/>
                <a:gd name="connsiteX30" fmla="*/ 84142 w 5240342"/>
                <a:gd name="connsiteY30" fmla="*/ 3022600 h 5474123"/>
                <a:gd name="connsiteX31" fmla="*/ 109542 w 5240342"/>
                <a:gd name="connsiteY31" fmla="*/ 3073400 h 5474123"/>
                <a:gd name="connsiteX32" fmla="*/ 134942 w 5240342"/>
                <a:gd name="connsiteY32" fmla="*/ 3200400 h 5474123"/>
                <a:gd name="connsiteX33" fmla="*/ 122242 w 5240342"/>
                <a:gd name="connsiteY33" fmla="*/ 3657600 h 5474123"/>
                <a:gd name="connsiteX34" fmla="*/ 109542 w 5240342"/>
                <a:gd name="connsiteY34" fmla="*/ 3771900 h 5474123"/>
                <a:gd name="connsiteX35" fmla="*/ 122242 w 5240342"/>
                <a:gd name="connsiteY35" fmla="*/ 4254500 h 5474123"/>
                <a:gd name="connsiteX36" fmla="*/ 160342 w 5240342"/>
                <a:gd name="connsiteY36" fmla="*/ 4292600 h 5474123"/>
                <a:gd name="connsiteX37" fmla="*/ 198442 w 5240342"/>
                <a:gd name="connsiteY37" fmla="*/ 4343400 h 5474123"/>
                <a:gd name="connsiteX38" fmla="*/ 287342 w 5240342"/>
                <a:gd name="connsiteY38" fmla="*/ 4457700 h 5474123"/>
                <a:gd name="connsiteX39" fmla="*/ 300042 w 5240342"/>
                <a:gd name="connsiteY39" fmla="*/ 4495800 h 5474123"/>
                <a:gd name="connsiteX40" fmla="*/ 388942 w 5240342"/>
                <a:gd name="connsiteY40" fmla="*/ 4597400 h 5474123"/>
                <a:gd name="connsiteX41" fmla="*/ 427042 w 5240342"/>
                <a:gd name="connsiteY41" fmla="*/ 4648200 h 5474123"/>
                <a:gd name="connsiteX42" fmla="*/ 503242 w 5240342"/>
                <a:gd name="connsiteY42" fmla="*/ 4737100 h 5474123"/>
                <a:gd name="connsiteX43" fmla="*/ 528642 w 5240342"/>
                <a:gd name="connsiteY43" fmla="*/ 4800600 h 5474123"/>
                <a:gd name="connsiteX44" fmla="*/ 566742 w 5240342"/>
                <a:gd name="connsiteY44" fmla="*/ 4876800 h 5474123"/>
                <a:gd name="connsiteX45" fmla="*/ 617542 w 5240342"/>
                <a:gd name="connsiteY45" fmla="*/ 5016500 h 5474123"/>
                <a:gd name="connsiteX46" fmla="*/ 744542 w 5240342"/>
                <a:gd name="connsiteY46" fmla="*/ 5105400 h 5474123"/>
                <a:gd name="connsiteX47" fmla="*/ 909642 w 5240342"/>
                <a:gd name="connsiteY47" fmla="*/ 5168900 h 5474123"/>
                <a:gd name="connsiteX48" fmla="*/ 1023942 w 5240342"/>
                <a:gd name="connsiteY48" fmla="*/ 5219700 h 5474123"/>
                <a:gd name="connsiteX49" fmla="*/ 1150942 w 5240342"/>
                <a:gd name="connsiteY49" fmla="*/ 5270500 h 5474123"/>
                <a:gd name="connsiteX50" fmla="*/ 1316042 w 5240342"/>
                <a:gd name="connsiteY50" fmla="*/ 5308600 h 5474123"/>
                <a:gd name="connsiteX51" fmla="*/ 1493842 w 5240342"/>
                <a:gd name="connsiteY51" fmla="*/ 5359400 h 5474123"/>
                <a:gd name="connsiteX52" fmla="*/ 1557342 w 5240342"/>
                <a:gd name="connsiteY52" fmla="*/ 5372100 h 5474123"/>
                <a:gd name="connsiteX53" fmla="*/ 1633542 w 5240342"/>
                <a:gd name="connsiteY53" fmla="*/ 5384800 h 5474123"/>
                <a:gd name="connsiteX54" fmla="*/ 1709742 w 5240342"/>
                <a:gd name="connsiteY54" fmla="*/ 5410200 h 5474123"/>
                <a:gd name="connsiteX55" fmla="*/ 1836742 w 5240342"/>
                <a:gd name="connsiteY55" fmla="*/ 5435600 h 5474123"/>
                <a:gd name="connsiteX56" fmla="*/ 1887542 w 5240342"/>
                <a:gd name="connsiteY56" fmla="*/ 5461000 h 5474123"/>
                <a:gd name="connsiteX57" fmla="*/ 2332042 w 5240342"/>
                <a:gd name="connsiteY57" fmla="*/ 5461000 h 5474123"/>
                <a:gd name="connsiteX58" fmla="*/ 2433642 w 5240342"/>
                <a:gd name="connsiteY58" fmla="*/ 5397500 h 5474123"/>
                <a:gd name="connsiteX59" fmla="*/ 2471742 w 5240342"/>
                <a:gd name="connsiteY59" fmla="*/ 5372100 h 5474123"/>
                <a:gd name="connsiteX60" fmla="*/ 2522542 w 5240342"/>
                <a:gd name="connsiteY60" fmla="*/ 5346700 h 5474123"/>
                <a:gd name="connsiteX61" fmla="*/ 2586042 w 5240342"/>
                <a:gd name="connsiteY61" fmla="*/ 5245100 h 5474123"/>
                <a:gd name="connsiteX62" fmla="*/ 2598742 w 5240342"/>
                <a:gd name="connsiteY62" fmla="*/ 5194300 h 5474123"/>
                <a:gd name="connsiteX63" fmla="*/ 2624142 w 5240342"/>
                <a:gd name="connsiteY63" fmla="*/ 5054600 h 5474123"/>
                <a:gd name="connsiteX64" fmla="*/ 2649542 w 5240342"/>
                <a:gd name="connsiteY64" fmla="*/ 5016500 h 5474123"/>
                <a:gd name="connsiteX65" fmla="*/ 2687642 w 5240342"/>
                <a:gd name="connsiteY65" fmla="*/ 4953000 h 5474123"/>
                <a:gd name="connsiteX66" fmla="*/ 2713042 w 5240342"/>
                <a:gd name="connsiteY66" fmla="*/ 4876800 h 5474123"/>
                <a:gd name="connsiteX67" fmla="*/ 2789242 w 5240342"/>
                <a:gd name="connsiteY67" fmla="*/ 4787900 h 5474123"/>
                <a:gd name="connsiteX68" fmla="*/ 2840042 w 5240342"/>
                <a:gd name="connsiteY68" fmla="*/ 4711700 h 5474123"/>
                <a:gd name="connsiteX69" fmla="*/ 2928942 w 5240342"/>
                <a:gd name="connsiteY69" fmla="*/ 4610100 h 5474123"/>
                <a:gd name="connsiteX70" fmla="*/ 3005142 w 5240342"/>
                <a:gd name="connsiteY70" fmla="*/ 4559300 h 5474123"/>
                <a:gd name="connsiteX71" fmla="*/ 3055942 w 5240342"/>
                <a:gd name="connsiteY71" fmla="*/ 4445000 h 5474123"/>
                <a:gd name="connsiteX72" fmla="*/ 3132142 w 5240342"/>
                <a:gd name="connsiteY72" fmla="*/ 4343400 h 5474123"/>
                <a:gd name="connsiteX73" fmla="*/ 3182942 w 5240342"/>
                <a:gd name="connsiteY73" fmla="*/ 4254500 h 5474123"/>
                <a:gd name="connsiteX74" fmla="*/ 3208342 w 5240342"/>
                <a:gd name="connsiteY74" fmla="*/ 4178300 h 5474123"/>
                <a:gd name="connsiteX75" fmla="*/ 3221042 w 5240342"/>
                <a:gd name="connsiteY75" fmla="*/ 4114800 h 5474123"/>
                <a:gd name="connsiteX76" fmla="*/ 3246442 w 5240342"/>
                <a:gd name="connsiteY76" fmla="*/ 4025900 h 5474123"/>
                <a:gd name="connsiteX77" fmla="*/ 3271842 w 5240342"/>
                <a:gd name="connsiteY77" fmla="*/ 3873500 h 5474123"/>
                <a:gd name="connsiteX78" fmla="*/ 3373442 w 5240342"/>
                <a:gd name="connsiteY78" fmla="*/ 3644900 h 5474123"/>
                <a:gd name="connsiteX79" fmla="*/ 3386142 w 5240342"/>
                <a:gd name="connsiteY79" fmla="*/ 3581400 h 5474123"/>
                <a:gd name="connsiteX80" fmla="*/ 3475042 w 5240342"/>
                <a:gd name="connsiteY80" fmla="*/ 3467100 h 5474123"/>
                <a:gd name="connsiteX81" fmla="*/ 3525842 w 5240342"/>
                <a:gd name="connsiteY81" fmla="*/ 3429000 h 5474123"/>
                <a:gd name="connsiteX82" fmla="*/ 3563942 w 5240342"/>
                <a:gd name="connsiteY82" fmla="*/ 3403600 h 5474123"/>
                <a:gd name="connsiteX83" fmla="*/ 3665542 w 5240342"/>
                <a:gd name="connsiteY83" fmla="*/ 3302000 h 5474123"/>
                <a:gd name="connsiteX84" fmla="*/ 3767142 w 5240342"/>
                <a:gd name="connsiteY84" fmla="*/ 3225800 h 5474123"/>
                <a:gd name="connsiteX85" fmla="*/ 3919542 w 5240342"/>
                <a:gd name="connsiteY85" fmla="*/ 3136900 h 5474123"/>
                <a:gd name="connsiteX86" fmla="*/ 4122742 w 5240342"/>
                <a:gd name="connsiteY86" fmla="*/ 2997200 h 5474123"/>
                <a:gd name="connsiteX87" fmla="*/ 4198942 w 5240342"/>
                <a:gd name="connsiteY87" fmla="*/ 2959100 h 5474123"/>
                <a:gd name="connsiteX88" fmla="*/ 4351342 w 5240342"/>
                <a:gd name="connsiteY88" fmla="*/ 2832100 h 5474123"/>
                <a:gd name="connsiteX89" fmla="*/ 4452942 w 5240342"/>
                <a:gd name="connsiteY89" fmla="*/ 2768600 h 5474123"/>
                <a:gd name="connsiteX90" fmla="*/ 4516442 w 5240342"/>
                <a:gd name="connsiteY90" fmla="*/ 2717800 h 5474123"/>
                <a:gd name="connsiteX91" fmla="*/ 4719642 w 5240342"/>
                <a:gd name="connsiteY91" fmla="*/ 2590800 h 5474123"/>
                <a:gd name="connsiteX92" fmla="*/ 4821242 w 5240342"/>
                <a:gd name="connsiteY92" fmla="*/ 2527300 h 5474123"/>
                <a:gd name="connsiteX93" fmla="*/ 4897442 w 5240342"/>
                <a:gd name="connsiteY93" fmla="*/ 2463800 h 5474123"/>
                <a:gd name="connsiteX94" fmla="*/ 4960942 w 5240342"/>
                <a:gd name="connsiteY94" fmla="*/ 2362200 h 5474123"/>
                <a:gd name="connsiteX95" fmla="*/ 4986342 w 5240342"/>
                <a:gd name="connsiteY95" fmla="*/ 2298700 h 5474123"/>
                <a:gd name="connsiteX96" fmla="*/ 5024442 w 5240342"/>
                <a:gd name="connsiteY96" fmla="*/ 2222500 h 5474123"/>
                <a:gd name="connsiteX97" fmla="*/ 5176842 w 5240342"/>
                <a:gd name="connsiteY97" fmla="*/ 2019300 h 5474123"/>
                <a:gd name="connsiteX98" fmla="*/ 5202242 w 5240342"/>
                <a:gd name="connsiteY98" fmla="*/ 1943100 h 5474123"/>
                <a:gd name="connsiteX99" fmla="*/ 5240342 w 5240342"/>
                <a:gd name="connsiteY99" fmla="*/ 1841500 h 5474123"/>
                <a:gd name="connsiteX100" fmla="*/ 5214942 w 5240342"/>
                <a:gd name="connsiteY100" fmla="*/ 1422400 h 5474123"/>
                <a:gd name="connsiteX101" fmla="*/ 5202242 w 5240342"/>
                <a:gd name="connsiteY101" fmla="*/ 1371600 h 5474123"/>
                <a:gd name="connsiteX102" fmla="*/ 5164142 w 5240342"/>
                <a:gd name="connsiteY102" fmla="*/ 1270000 h 5474123"/>
                <a:gd name="connsiteX103" fmla="*/ 5151442 w 5240342"/>
                <a:gd name="connsiteY103" fmla="*/ 1219200 h 5474123"/>
                <a:gd name="connsiteX104" fmla="*/ 5087942 w 5240342"/>
                <a:gd name="connsiteY104" fmla="*/ 1117600 h 5474123"/>
                <a:gd name="connsiteX105" fmla="*/ 4999042 w 5240342"/>
                <a:gd name="connsiteY105" fmla="*/ 889000 h 5474123"/>
                <a:gd name="connsiteX106" fmla="*/ 4910142 w 5240342"/>
                <a:gd name="connsiteY106" fmla="*/ 749300 h 5474123"/>
                <a:gd name="connsiteX107" fmla="*/ 4833942 w 5240342"/>
                <a:gd name="connsiteY107" fmla="*/ 647700 h 5474123"/>
                <a:gd name="connsiteX108" fmla="*/ 4795842 w 5240342"/>
                <a:gd name="connsiteY108" fmla="*/ 584200 h 5474123"/>
                <a:gd name="connsiteX109" fmla="*/ 4757742 w 5240342"/>
                <a:gd name="connsiteY109" fmla="*/ 546100 h 5474123"/>
                <a:gd name="connsiteX110" fmla="*/ 4719642 w 5240342"/>
                <a:gd name="connsiteY110" fmla="*/ 495300 h 5474123"/>
                <a:gd name="connsiteX111" fmla="*/ 4567242 w 5240342"/>
                <a:gd name="connsiteY111" fmla="*/ 368300 h 5474123"/>
                <a:gd name="connsiteX112" fmla="*/ 4503742 w 5240342"/>
                <a:gd name="connsiteY112" fmla="*/ 304800 h 5474123"/>
                <a:gd name="connsiteX113" fmla="*/ 4414842 w 5240342"/>
                <a:gd name="connsiteY113" fmla="*/ 254000 h 5474123"/>
                <a:gd name="connsiteX114" fmla="*/ 4262442 w 5240342"/>
                <a:gd name="connsiteY114" fmla="*/ 152400 h 5474123"/>
                <a:gd name="connsiteX115" fmla="*/ 4160842 w 5240342"/>
                <a:gd name="connsiteY115" fmla="*/ 127000 h 5474123"/>
                <a:gd name="connsiteX116" fmla="*/ 4021142 w 5240342"/>
                <a:gd name="connsiteY116" fmla="*/ 76200 h 5474123"/>
                <a:gd name="connsiteX117" fmla="*/ 3906842 w 5240342"/>
                <a:gd name="connsiteY117" fmla="*/ 25400 h 5474123"/>
                <a:gd name="connsiteX118" fmla="*/ 3754442 w 5240342"/>
                <a:gd name="connsiteY118" fmla="*/ 0 h 5474123"/>
                <a:gd name="connsiteX119" fmla="*/ 3208342 w 5240342"/>
                <a:gd name="connsiteY119" fmla="*/ 12700 h 5474123"/>
                <a:gd name="connsiteX120" fmla="*/ 3132142 w 5240342"/>
                <a:gd name="connsiteY120" fmla="*/ 63500 h 5474123"/>
                <a:gd name="connsiteX121" fmla="*/ 3055942 w 5240342"/>
                <a:gd name="connsiteY121" fmla="*/ 101600 h 5474123"/>
                <a:gd name="connsiteX122" fmla="*/ 2890842 w 5240342"/>
                <a:gd name="connsiteY122" fmla="*/ 215900 h 5474123"/>
                <a:gd name="connsiteX123" fmla="*/ 2840042 w 5240342"/>
                <a:gd name="connsiteY123" fmla="*/ 241300 h 5474123"/>
                <a:gd name="connsiteX124" fmla="*/ 2725742 w 5240342"/>
                <a:gd name="connsiteY124" fmla="*/ 342900 h 5474123"/>
                <a:gd name="connsiteX125" fmla="*/ 2687642 w 5240342"/>
                <a:gd name="connsiteY125" fmla="*/ 355600 h 5474123"/>
                <a:gd name="connsiteX126" fmla="*/ 2586042 w 5240342"/>
                <a:gd name="connsiteY126" fmla="*/ 406400 h 5474123"/>
                <a:gd name="connsiteX127" fmla="*/ 2535242 w 5240342"/>
                <a:gd name="connsiteY127" fmla="*/ 431800 h 5474123"/>
                <a:gd name="connsiteX128" fmla="*/ 2497142 w 5240342"/>
                <a:gd name="connsiteY128" fmla="*/ 457200 h 5474123"/>
                <a:gd name="connsiteX129" fmla="*/ 2420942 w 5240342"/>
                <a:gd name="connsiteY129" fmla="*/ 482600 h 5474123"/>
                <a:gd name="connsiteX130" fmla="*/ 2319342 w 5240342"/>
                <a:gd name="connsiteY130" fmla="*/ 520700 h 547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240342" h="5474123">
                  <a:moveTo>
                    <a:pt x="2370142" y="482600"/>
                  </a:moveTo>
                  <a:cubicBezTo>
                    <a:pt x="2295997" y="389919"/>
                    <a:pt x="2308571" y="392480"/>
                    <a:pt x="2166942" y="317500"/>
                  </a:cubicBezTo>
                  <a:cubicBezTo>
                    <a:pt x="2147865" y="307400"/>
                    <a:pt x="2124267" y="310480"/>
                    <a:pt x="2103442" y="304800"/>
                  </a:cubicBezTo>
                  <a:cubicBezTo>
                    <a:pt x="2077611" y="297755"/>
                    <a:pt x="2053217" y="285894"/>
                    <a:pt x="2027242" y="279400"/>
                  </a:cubicBezTo>
                  <a:cubicBezTo>
                    <a:pt x="1985359" y="268929"/>
                    <a:pt x="1942575" y="262467"/>
                    <a:pt x="1900242" y="254000"/>
                  </a:cubicBezTo>
                  <a:lnTo>
                    <a:pt x="1836742" y="241300"/>
                  </a:lnTo>
                  <a:lnTo>
                    <a:pt x="1062042" y="254000"/>
                  </a:lnTo>
                  <a:cubicBezTo>
                    <a:pt x="1032121" y="254880"/>
                    <a:pt x="1002310" y="259969"/>
                    <a:pt x="973142" y="266700"/>
                  </a:cubicBezTo>
                  <a:cubicBezTo>
                    <a:pt x="854326" y="294119"/>
                    <a:pt x="938324" y="282932"/>
                    <a:pt x="846142" y="317500"/>
                  </a:cubicBezTo>
                  <a:cubicBezTo>
                    <a:pt x="829799" y="323629"/>
                    <a:pt x="812275" y="325967"/>
                    <a:pt x="795342" y="330200"/>
                  </a:cubicBezTo>
                  <a:cubicBezTo>
                    <a:pt x="769942" y="347133"/>
                    <a:pt x="743564" y="362684"/>
                    <a:pt x="719142" y="381000"/>
                  </a:cubicBezTo>
                  <a:cubicBezTo>
                    <a:pt x="702209" y="393700"/>
                    <a:pt x="686492" y="408210"/>
                    <a:pt x="668342" y="419100"/>
                  </a:cubicBezTo>
                  <a:cubicBezTo>
                    <a:pt x="622016" y="446896"/>
                    <a:pt x="592376" y="450655"/>
                    <a:pt x="554042" y="482600"/>
                  </a:cubicBezTo>
                  <a:cubicBezTo>
                    <a:pt x="525421" y="506451"/>
                    <a:pt x="466951" y="576172"/>
                    <a:pt x="452442" y="596900"/>
                  </a:cubicBezTo>
                  <a:cubicBezTo>
                    <a:pt x="441585" y="612410"/>
                    <a:pt x="436435" y="631262"/>
                    <a:pt x="427042" y="647700"/>
                  </a:cubicBezTo>
                  <a:cubicBezTo>
                    <a:pt x="419469" y="660952"/>
                    <a:pt x="409732" y="672857"/>
                    <a:pt x="401642" y="685800"/>
                  </a:cubicBezTo>
                  <a:cubicBezTo>
                    <a:pt x="388559" y="706732"/>
                    <a:pt x="376625" y="728368"/>
                    <a:pt x="363542" y="749300"/>
                  </a:cubicBezTo>
                  <a:cubicBezTo>
                    <a:pt x="355452" y="762243"/>
                    <a:pt x="344968" y="773748"/>
                    <a:pt x="338142" y="787400"/>
                  </a:cubicBezTo>
                  <a:cubicBezTo>
                    <a:pt x="332155" y="799374"/>
                    <a:pt x="330715" y="813195"/>
                    <a:pt x="325442" y="825500"/>
                  </a:cubicBezTo>
                  <a:cubicBezTo>
                    <a:pt x="317984" y="842901"/>
                    <a:pt x="306689" y="858573"/>
                    <a:pt x="300042" y="876300"/>
                  </a:cubicBezTo>
                  <a:cubicBezTo>
                    <a:pt x="293913" y="892643"/>
                    <a:pt x="292137" y="910317"/>
                    <a:pt x="287342" y="927100"/>
                  </a:cubicBezTo>
                  <a:cubicBezTo>
                    <a:pt x="283664" y="939972"/>
                    <a:pt x="279342" y="952665"/>
                    <a:pt x="274642" y="965200"/>
                  </a:cubicBezTo>
                  <a:cubicBezTo>
                    <a:pt x="221627" y="1106574"/>
                    <a:pt x="277206" y="944809"/>
                    <a:pt x="223842" y="1104900"/>
                  </a:cubicBezTo>
                  <a:cubicBezTo>
                    <a:pt x="202602" y="1317295"/>
                    <a:pt x="233130" y="1164229"/>
                    <a:pt x="185742" y="1282700"/>
                  </a:cubicBezTo>
                  <a:cubicBezTo>
                    <a:pt x="147272" y="1378876"/>
                    <a:pt x="187319" y="1340915"/>
                    <a:pt x="122242" y="1384300"/>
                  </a:cubicBezTo>
                  <a:cubicBezTo>
                    <a:pt x="113775" y="1405467"/>
                    <a:pt x="107913" y="1427872"/>
                    <a:pt x="96842" y="1447800"/>
                  </a:cubicBezTo>
                  <a:cubicBezTo>
                    <a:pt x="86563" y="1466303"/>
                    <a:pt x="68208" y="1479668"/>
                    <a:pt x="58742" y="1498600"/>
                  </a:cubicBezTo>
                  <a:cubicBezTo>
                    <a:pt x="46768" y="1522547"/>
                    <a:pt x="41809" y="1549400"/>
                    <a:pt x="33342" y="1574800"/>
                  </a:cubicBezTo>
                  <a:cubicBezTo>
                    <a:pt x="-16184" y="2070060"/>
                    <a:pt x="-5740" y="1918552"/>
                    <a:pt x="33342" y="2895600"/>
                  </a:cubicBezTo>
                  <a:cubicBezTo>
                    <a:pt x="34477" y="2923975"/>
                    <a:pt x="60895" y="2945433"/>
                    <a:pt x="71442" y="2971800"/>
                  </a:cubicBezTo>
                  <a:cubicBezTo>
                    <a:pt x="77924" y="2988006"/>
                    <a:pt x="78013" y="3006257"/>
                    <a:pt x="84142" y="3022600"/>
                  </a:cubicBezTo>
                  <a:cubicBezTo>
                    <a:pt x="90789" y="3040327"/>
                    <a:pt x="102895" y="3055673"/>
                    <a:pt x="109542" y="3073400"/>
                  </a:cubicBezTo>
                  <a:cubicBezTo>
                    <a:pt x="120909" y="3103713"/>
                    <a:pt x="130552" y="3174063"/>
                    <a:pt x="134942" y="3200400"/>
                  </a:cubicBezTo>
                  <a:cubicBezTo>
                    <a:pt x="130709" y="3352800"/>
                    <a:pt x="129011" y="3505292"/>
                    <a:pt x="122242" y="3657600"/>
                  </a:cubicBezTo>
                  <a:cubicBezTo>
                    <a:pt x="120540" y="3695897"/>
                    <a:pt x="109542" y="3733566"/>
                    <a:pt x="109542" y="3771900"/>
                  </a:cubicBezTo>
                  <a:cubicBezTo>
                    <a:pt x="109542" y="3932822"/>
                    <a:pt x="106616" y="4094338"/>
                    <a:pt x="122242" y="4254500"/>
                  </a:cubicBezTo>
                  <a:cubicBezTo>
                    <a:pt x="123986" y="4272376"/>
                    <a:pt x="148653" y="4278963"/>
                    <a:pt x="160342" y="4292600"/>
                  </a:cubicBezTo>
                  <a:cubicBezTo>
                    <a:pt x="174117" y="4308671"/>
                    <a:pt x="184504" y="4327470"/>
                    <a:pt x="198442" y="4343400"/>
                  </a:cubicBezTo>
                  <a:cubicBezTo>
                    <a:pt x="259050" y="4412666"/>
                    <a:pt x="244803" y="4372623"/>
                    <a:pt x="287342" y="4457700"/>
                  </a:cubicBezTo>
                  <a:cubicBezTo>
                    <a:pt x="293329" y="4469674"/>
                    <a:pt x="292947" y="4484448"/>
                    <a:pt x="300042" y="4495800"/>
                  </a:cubicBezTo>
                  <a:cubicBezTo>
                    <a:pt x="345211" y="4568070"/>
                    <a:pt x="342840" y="4543614"/>
                    <a:pt x="388942" y="4597400"/>
                  </a:cubicBezTo>
                  <a:cubicBezTo>
                    <a:pt x="402717" y="4613471"/>
                    <a:pt x="413104" y="4632270"/>
                    <a:pt x="427042" y="4648200"/>
                  </a:cubicBezTo>
                  <a:cubicBezTo>
                    <a:pt x="463497" y="4689863"/>
                    <a:pt x="480581" y="4691778"/>
                    <a:pt x="503242" y="4737100"/>
                  </a:cubicBezTo>
                  <a:cubicBezTo>
                    <a:pt x="513437" y="4757490"/>
                    <a:pt x="518447" y="4780210"/>
                    <a:pt x="528642" y="4800600"/>
                  </a:cubicBezTo>
                  <a:cubicBezTo>
                    <a:pt x="559682" y="4862681"/>
                    <a:pt x="550781" y="4812956"/>
                    <a:pt x="566742" y="4876800"/>
                  </a:cubicBezTo>
                  <a:cubicBezTo>
                    <a:pt x="581425" y="4935531"/>
                    <a:pt x="574507" y="4963902"/>
                    <a:pt x="617542" y="5016500"/>
                  </a:cubicBezTo>
                  <a:cubicBezTo>
                    <a:pt x="674130" y="5085663"/>
                    <a:pt x="683727" y="5068911"/>
                    <a:pt x="744542" y="5105400"/>
                  </a:cubicBezTo>
                  <a:cubicBezTo>
                    <a:pt x="860393" y="5174911"/>
                    <a:pt x="776063" y="5149817"/>
                    <a:pt x="909642" y="5168900"/>
                  </a:cubicBezTo>
                  <a:cubicBezTo>
                    <a:pt x="1034698" y="5231428"/>
                    <a:pt x="878002" y="5154838"/>
                    <a:pt x="1023942" y="5219700"/>
                  </a:cubicBezTo>
                  <a:cubicBezTo>
                    <a:pt x="1091511" y="5249731"/>
                    <a:pt x="1066934" y="5249498"/>
                    <a:pt x="1150942" y="5270500"/>
                  </a:cubicBezTo>
                  <a:cubicBezTo>
                    <a:pt x="1309875" y="5310233"/>
                    <a:pt x="1139748" y="5249835"/>
                    <a:pt x="1316042" y="5308600"/>
                  </a:cubicBezTo>
                  <a:cubicBezTo>
                    <a:pt x="1492038" y="5367265"/>
                    <a:pt x="1346165" y="5332550"/>
                    <a:pt x="1493842" y="5359400"/>
                  </a:cubicBezTo>
                  <a:cubicBezTo>
                    <a:pt x="1515080" y="5363261"/>
                    <a:pt x="1536104" y="5368239"/>
                    <a:pt x="1557342" y="5372100"/>
                  </a:cubicBezTo>
                  <a:cubicBezTo>
                    <a:pt x="1582677" y="5376706"/>
                    <a:pt x="1608560" y="5378555"/>
                    <a:pt x="1633542" y="5384800"/>
                  </a:cubicBezTo>
                  <a:cubicBezTo>
                    <a:pt x="1659517" y="5391294"/>
                    <a:pt x="1683767" y="5403706"/>
                    <a:pt x="1709742" y="5410200"/>
                  </a:cubicBezTo>
                  <a:cubicBezTo>
                    <a:pt x="1751625" y="5420671"/>
                    <a:pt x="1836742" y="5435600"/>
                    <a:pt x="1836742" y="5435600"/>
                  </a:cubicBezTo>
                  <a:cubicBezTo>
                    <a:pt x="1853675" y="5444067"/>
                    <a:pt x="1869030" y="5457033"/>
                    <a:pt x="1887542" y="5461000"/>
                  </a:cubicBezTo>
                  <a:cubicBezTo>
                    <a:pt x="2015488" y="5488417"/>
                    <a:pt x="2232058" y="5464999"/>
                    <a:pt x="2332042" y="5461000"/>
                  </a:cubicBezTo>
                  <a:cubicBezTo>
                    <a:pt x="2365909" y="5439833"/>
                    <a:pt x="2400412" y="5419653"/>
                    <a:pt x="2433642" y="5397500"/>
                  </a:cubicBezTo>
                  <a:cubicBezTo>
                    <a:pt x="2446342" y="5389033"/>
                    <a:pt x="2458490" y="5379673"/>
                    <a:pt x="2471742" y="5372100"/>
                  </a:cubicBezTo>
                  <a:cubicBezTo>
                    <a:pt x="2488180" y="5362707"/>
                    <a:pt x="2505609" y="5355167"/>
                    <a:pt x="2522542" y="5346700"/>
                  </a:cubicBezTo>
                  <a:cubicBezTo>
                    <a:pt x="2539534" y="5321212"/>
                    <a:pt x="2575830" y="5268077"/>
                    <a:pt x="2586042" y="5245100"/>
                  </a:cubicBezTo>
                  <a:cubicBezTo>
                    <a:pt x="2593131" y="5229150"/>
                    <a:pt x="2595319" y="5211416"/>
                    <a:pt x="2598742" y="5194300"/>
                  </a:cubicBezTo>
                  <a:cubicBezTo>
                    <a:pt x="2608024" y="5147889"/>
                    <a:pt x="2611139" y="5100109"/>
                    <a:pt x="2624142" y="5054600"/>
                  </a:cubicBezTo>
                  <a:cubicBezTo>
                    <a:pt x="2628335" y="5039924"/>
                    <a:pt x="2641452" y="5029443"/>
                    <a:pt x="2649542" y="5016500"/>
                  </a:cubicBezTo>
                  <a:cubicBezTo>
                    <a:pt x="2662625" y="4995568"/>
                    <a:pt x="2677428" y="4975472"/>
                    <a:pt x="2687642" y="4953000"/>
                  </a:cubicBezTo>
                  <a:cubicBezTo>
                    <a:pt x="2698721" y="4928626"/>
                    <a:pt x="2696978" y="4898219"/>
                    <a:pt x="2713042" y="4876800"/>
                  </a:cubicBezTo>
                  <a:cubicBezTo>
                    <a:pt x="2761918" y="4811632"/>
                    <a:pt x="2736175" y="4840967"/>
                    <a:pt x="2789242" y="4787900"/>
                  </a:cubicBezTo>
                  <a:cubicBezTo>
                    <a:pt x="2810349" y="4724580"/>
                    <a:pt x="2788817" y="4770243"/>
                    <a:pt x="2840042" y="4711700"/>
                  </a:cubicBezTo>
                  <a:cubicBezTo>
                    <a:pt x="2867654" y="4680143"/>
                    <a:pt x="2894473" y="4636909"/>
                    <a:pt x="2928942" y="4610100"/>
                  </a:cubicBezTo>
                  <a:cubicBezTo>
                    <a:pt x="2953039" y="4591358"/>
                    <a:pt x="3005142" y="4559300"/>
                    <a:pt x="3005142" y="4559300"/>
                  </a:cubicBezTo>
                  <a:cubicBezTo>
                    <a:pt x="3029938" y="4484913"/>
                    <a:pt x="3018787" y="4496088"/>
                    <a:pt x="3055942" y="4445000"/>
                  </a:cubicBezTo>
                  <a:cubicBezTo>
                    <a:pt x="3080841" y="4410764"/>
                    <a:pt x="3132142" y="4343400"/>
                    <a:pt x="3132142" y="4343400"/>
                  </a:cubicBezTo>
                  <a:cubicBezTo>
                    <a:pt x="3170987" y="4226866"/>
                    <a:pt x="3106055" y="4408274"/>
                    <a:pt x="3182942" y="4254500"/>
                  </a:cubicBezTo>
                  <a:cubicBezTo>
                    <a:pt x="3194916" y="4230553"/>
                    <a:pt x="3203091" y="4204554"/>
                    <a:pt x="3208342" y="4178300"/>
                  </a:cubicBezTo>
                  <a:cubicBezTo>
                    <a:pt x="3212575" y="4157133"/>
                    <a:pt x="3215807" y="4135741"/>
                    <a:pt x="3221042" y="4114800"/>
                  </a:cubicBezTo>
                  <a:cubicBezTo>
                    <a:pt x="3240696" y="4036185"/>
                    <a:pt x="3228625" y="4120922"/>
                    <a:pt x="3246442" y="4025900"/>
                  </a:cubicBezTo>
                  <a:cubicBezTo>
                    <a:pt x="3255933" y="3975281"/>
                    <a:pt x="3256696" y="3922723"/>
                    <a:pt x="3271842" y="3873500"/>
                  </a:cubicBezTo>
                  <a:cubicBezTo>
                    <a:pt x="3294151" y="3800997"/>
                    <a:pt x="3337218" y="3717347"/>
                    <a:pt x="3373442" y="3644900"/>
                  </a:cubicBezTo>
                  <a:cubicBezTo>
                    <a:pt x="3377675" y="3623733"/>
                    <a:pt x="3378125" y="3601442"/>
                    <a:pt x="3386142" y="3581400"/>
                  </a:cubicBezTo>
                  <a:cubicBezTo>
                    <a:pt x="3405294" y="3533520"/>
                    <a:pt x="3437123" y="3500279"/>
                    <a:pt x="3475042" y="3467100"/>
                  </a:cubicBezTo>
                  <a:cubicBezTo>
                    <a:pt x="3490972" y="3453162"/>
                    <a:pt x="3508618" y="3441303"/>
                    <a:pt x="3525842" y="3429000"/>
                  </a:cubicBezTo>
                  <a:cubicBezTo>
                    <a:pt x="3538262" y="3420128"/>
                    <a:pt x="3551242" y="3412067"/>
                    <a:pt x="3563942" y="3403600"/>
                  </a:cubicBezTo>
                  <a:cubicBezTo>
                    <a:pt x="3586440" y="3313607"/>
                    <a:pt x="3558514" y="3373352"/>
                    <a:pt x="3665542" y="3302000"/>
                  </a:cubicBezTo>
                  <a:cubicBezTo>
                    <a:pt x="3700765" y="3278518"/>
                    <a:pt x="3731648" y="3248871"/>
                    <a:pt x="3767142" y="3225800"/>
                  </a:cubicBezTo>
                  <a:cubicBezTo>
                    <a:pt x="3816452" y="3193749"/>
                    <a:pt x="3870071" y="3168703"/>
                    <a:pt x="3919542" y="3136900"/>
                  </a:cubicBezTo>
                  <a:cubicBezTo>
                    <a:pt x="3988684" y="3092452"/>
                    <a:pt x="4049223" y="3033959"/>
                    <a:pt x="4122742" y="2997200"/>
                  </a:cubicBezTo>
                  <a:cubicBezTo>
                    <a:pt x="4148142" y="2984500"/>
                    <a:pt x="4175920" y="2975727"/>
                    <a:pt x="4198942" y="2959100"/>
                  </a:cubicBezTo>
                  <a:cubicBezTo>
                    <a:pt x="4252550" y="2920383"/>
                    <a:pt x="4294639" y="2866122"/>
                    <a:pt x="4351342" y="2832100"/>
                  </a:cubicBezTo>
                  <a:cubicBezTo>
                    <a:pt x="4375246" y="2817757"/>
                    <a:pt x="4426880" y="2788146"/>
                    <a:pt x="4452942" y="2768600"/>
                  </a:cubicBezTo>
                  <a:cubicBezTo>
                    <a:pt x="4474627" y="2752336"/>
                    <a:pt x="4493888" y="2732836"/>
                    <a:pt x="4516442" y="2717800"/>
                  </a:cubicBezTo>
                  <a:cubicBezTo>
                    <a:pt x="4582901" y="2673494"/>
                    <a:pt x="4651909" y="2633133"/>
                    <a:pt x="4719642" y="2590800"/>
                  </a:cubicBezTo>
                  <a:cubicBezTo>
                    <a:pt x="4753509" y="2569633"/>
                    <a:pt x="4790561" y="2552867"/>
                    <a:pt x="4821242" y="2527300"/>
                  </a:cubicBezTo>
                  <a:lnTo>
                    <a:pt x="4897442" y="2463800"/>
                  </a:lnTo>
                  <a:cubicBezTo>
                    <a:pt x="4975393" y="2268922"/>
                    <a:pt x="4870575" y="2506787"/>
                    <a:pt x="4960942" y="2362200"/>
                  </a:cubicBezTo>
                  <a:cubicBezTo>
                    <a:pt x="4973024" y="2342868"/>
                    <a:pt x="4976908" y="2319454"/>
                    <a:pt x="4986342" y="2298700"/>
                  </a:cubicBezTo>
                  <a:cubicBezTo>
                    <a:pt x="4998093" y="2272847"/>
                    <a:pt x="5009278" y="2246510"/>
                    <a:pt x="5024442" y="2222500"/>
                  </a:cubicBezTo>
                  <a:cubicBezTo>
                    <a:pt x="5119317" y="2072281"/>
                    <a:pt x="5099367" y="2096775"/>
                    <a:pt x="5176842" y="2019300"/>
                  </a:cubicBezTo>
                  <a:cubicBezTo>
                    <a:pt x="5185309" y="1993900"/>
                    <a:pt x="5192298" y="1967959"/>
                    <a:pt x="5202242" y="1943100"/>
                  </a:cubicBezTo>
                  <a:cubicBezTo>
                    <a:pt x="5246517" y="1832414"/>
                    <a:pt x="5212846" y="1951486"/>
                    <a:pt x="5240342" y="1841500"/>
                  </a:cubicBezTo>
                  <a:cubicBezTo>
                    <a:pt x="5231875" y="1701800"/>
                    <a:pt x="5226253" y="1561899"/>
                    <a:pt x="5214942" y="1422400"/>
                  </a:cubicBezTo>
                  <a:cubicBezTo>
                    <a:pt x="5213531" y="1405003"/>
                    <a:pt x="5207037" y="1388383"/>
                    <a:pt x="5202242" y="1371600"/>
                  </a:cubicBezTo>
                  <a:cubicBezTo>
                    <a:pt x="5184407" y="1309178"/>
                    <a:pt x="5190982" y="1350519"/>
                    <a:pt x="5164142" y="1270000"/>
                  </a:cubicBezTo>
                  <a:cubicBezTo>
                    <a:pt x="5158622" y="1253441"/>
                    <a:pt x="5159248" y="1234812"/>
                    <a:pt x="5151442" y="1219200"/>
                  </a:cubicBezTo>
                  <a:cubicBezTo>
                    <a:pt x="5091505" y="1099326"/>
                    <a:pt x="5132180" y="1235567"/>
                    <a:pt x="5087942" y="1117600"/>
                  </a:cubicBezTo>
                  <a:cubicBezTo>
                    <a:pt x="5036810" y="981249"/>
                    <a:pt x="5166319" y="1167795"/>
                    <a:pt x="4999042" y="889000"/>
                  </a:cubicBezTo>
                  <a:cubicBezTo>
                    <a:pt x="4971311" y="842781"/>
                    <a:pt x="4942388" y="792295"/>
                    <a:pt x="4910142" y="749300"/>
                  </a:cubicBezTo>
                  <a:cubicBezTo>
                    <a:pt x="4884742" y="715433"/>
                    <a:pt x="4855722" y="684001"/>
                    <a:pt x="4833942" y="647700"/>
                  </a:cubicBezTo>
                  <a:cubicBezTo>
                    <a:pt x="4821242" y="626533"/>
                    <a:pt x="4810653" y="603947"/>
                    <a:pt x="4795842" y="584200"/>
                  </a:cubicBezTo>
                  <a:cubicBezTo>
                    <a:pt x="4785066" y="569832"/>
                    <a:pt x="4769431" y="559737"/>
                    <a:pt x="4757742" y="546100"/>
                  </a:cubicBezTo>
                  <a:cubicBezTo>
                    <a:pt x="4743967" y="530029"/>
                    <a:pt x="4733417" y="511371"/>
                    <a:pt x="4719642" y="495300"/>
                  </a:cubicBezTo>
                  <a:cubicBezTo>
                    <a:pt x="4674047" y="442106"/>
                    <a:pt x="4624140" y="417069"/>
                    <a:pt x="4567242" y="368300"/>
                  </a:cubicBezTo>
                  <a:cubicBezTo>
                    <a:pt x="4544514" y="348819"/>
                    <a:pt x="4526270" y="324512"/>
                    <a:pt x="4503742" y="304800"/>
                  </a:cubicBezTo>
                  <a:cubicBezTo>
                    <a:pt x="4462172" y="268426"/>
                    <a:pt x="4464060" y="286812"/>
                    <a:pt x="4414842" y="254000"/>
                  </a:cubicBezTo>
                  <a:cubicBezTo>
                    <a:pt x="4337020" y="202119"/>
                    <a:pt x="4359353" y="191164"/>
                    <a:pt x="4262442" y="152400"/>
                  </a:cubicBezTo>
                  <a:cubicBezTo>
                    <a:pt x="4230030" y="139435"/>
                    <a:pt x="4194131" y="137512"/>
                    <a:pt x="4160842" y="127000"/>
                  </a:cubicBezTo>
                  <a:cubicBezTo>
                    <a:pt x="4113592" y="112079"/>
                    <a:pt x="4067148" y="94602"/>
                    <a:pt x="4021142" y="76200"/>
                  </a:cubicBezTo>
                  <a:cubicBezTo>
                    <a:pt x="3982431" y="60715"/>
                    <a:pt x="3946931" y="36854"/>
                    <a:pt x="3906842" y="25400"/>
                  </a:cubicBezTo>
                  <a:cubicBezTo>
                    <a:pt x="3857323" y="11252"/>
                    <a:pt x="3754442" y="0"/>
                    <a:pt x="3754442" y="0"/>
                  </a:cubicBezTo>
                  <a:cubicBezTo>
                    <a:pt x="3572409" y="4233"/>
                    <a:pt x="3390253" y="4791"/>
                    <a:pt x="3208342" y="12700"/>
                  </a:cubicBezTo>
                  <a:cubicBezTo>
                    <a:pt x="3165957" y="14543"/>
                    <a:pt x="3162598" y="38120"/>
                    <a:pt x="3132142" y="63500"/>
                  </a:cubicBezTo>
                  <a:cubicBezTo>
                    <a:pt x="3038363" y="141649"/>
                    <a:pt x="3147586" y="44322"/>
                    <a:pt x="3055942" y="101600"/>
                  </a:cubicBezTo>
                  <a:cubicBezTo>
                    <a:pt x="2999181" y="137075"/>
                    <a:pt x="2950710" y="185966"/>
                    <a:pt x="2890842" y="215900"/>
                  </a:cubicBezTo>
                  <a:cubicBezTo>
                    <a:pt x="2873909" y="224367"/>
                    <a:pt x="2854825" y="229473"/>
                    <a:pt x="2840042" y="241300"/>
                  </a:cubicBezTo>
                  <a:cubicBezTo>
                    <a:pt x="2783944" y="286178"/>
                    <a:pt x="2780602" y="315470"/>
                    <a:pt x="2725742" y="342900"/>
                  </a:cubicBezTo>
                  <a:cubicBezTo>
                    <a:pt x="2713768" y="348887"/>
                    <a:pt x="2699829" y="350060"/>
                    <a:pt x="2687642" y="355600"/>
                  </a:cubicBezTo>
                  <a:cubicBezTo>
                    <a:pt x="2653172" y="371268"/>
                    <a:pt x="2619909" y="389467"/>
                    <a:pt x="2586042" y="406400"/>
                  </a:cubicBezTo>
                  <a:cubicBezTo>
                    <a:pt x="2569109" y="414867"/>
                    <a:pt x="2550994" y="421298"/>
                    <a:pt x="2535242" y="431800"/>
                  </a:cubicBezTo>
                  <a:cubicBezTo>
                    <a:pt x="2522542" y="440267"/>
                    <a:pt x="2511090" y="451001"/>
                    <a:pt x="2497142" y="457200"/>
                  </a:cubicBezTo>
                  <a:cubicBezTo>
                    <a:pt x="2472676" y="468074"/>
                    <a:pt x="2446342" y="474133"/>
                    <a:pt x="2420942" y="482600"/>
                  </a:cubicBezTo>
                  <a:cubicBezTo>
                    <a:pt x="2335762" y="510993"/>
                    <a:pt x="2368689" y="496026"/>
                    <a:pt x="2319342" y="520700"/>
                  </a:cubicBezTo>
                </a:path>
              </a:pathLst>
            </a:cu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9" name="Tekstiruutu 77"/>
            <p:cNvSpPr txBox="1"/>
            <p:nvPr/>
          </p:nvSpPr>
          <p:spPr>
            <a:xfrm>
              <a:off x="4211958" y="1328505"/>
              <a:ext cx="2916902" cy="410369"/>
            </a:xfrm>
            <a:prstGeom prst="rect">
              <a:avLst/>
            </a:prstGeom>
            <a:noFill/>
          </p:spPr>
          <p:txBody>
            <a:bodyPr wrap="square" rtlCol="0">
              <a:spAutoFit/>
            </a:bodyPr>
            <a:lstStyle/>
            <a:p>
              <a:pPr fontAlgn="auto">
                <a:spcBef>
                  <a:spcPts val="0"/>
                </a:spcBef>
                <a:spcAft>
                  <a:spcPts val="0"/>
                </a:spcAft>
              </a:pPr>
              <a:r>
                <a:rPr lang="en-GB" sz="1400" dirty="0" err="1">
                  <a:solidFill>
                    <a:prstClr val="black"/>
                  </a:solidFill>
                  <a:latin typeface="Calibri" panose="020F0502020204030204"/>
                </a:rPr>
                <a:t>Altistuva</a:t>
              </a:r>
              <a:r>
                <a:rPr lang="en-GB" sz="1400" dirty="0">
                  <a:solidFill>
                    <a:prstClr val="black"/>
                  </a:solidFill>
                  <a:latin typeface="Calibri" panose="020F0502020204030204"/>
                </a:rPr>
                <a:t> </a:t>
              </a:r>
              <a:r>
                <a:rPr lang="en-GB" sz="1400" dirty="0" err="1">
                  <a:solidFill>
                    <a:prstClr val="black"/>
                  </a:solidFill>
                  <a:latin typeface="Calibri" panose="020F0502020204030204"/>
                </a:rPr>
                <a:t>väestön</a:t>
              </a:r>
              <a:r>
                <a:rPr lang="en-GB" sz="1400" dirty="0">
                  <a:solidFill>
                    <a:prstClr val="black"/>
                  </a:solidFill>
                  <a:latin typeface="Calibri" panose="020F0502020204030204"/>
                </a:rPr>
                <a:t> </a:t>
              </a:r>
              <a:r>
                <a:rPr lang="en-GB" sz="1400" dirty="0" err="1">
                  <a:solidFill>
                    <a:prstClr val="black"/>
                  </a:solidFill>
                  <a:latin typeface="Calibri" panose="020F0502020204030204"/>
                </a:rPr>
                <a:t>osa</a:t>
              </a:r>
              <a:r>
                <a:rPr lang="en-GB" sz="1400" dirty="0">
                  <a:solidFill>
                    <a:prstClr val="black"/>
                  </a:solidFill>
                  <a:latin typeface="Calibri" panose="020F0502020204030204"/>
                </a:rPr>
                <a:t> (20)</a:t>
              </a:r>
            </a:p>
          </p:txBody>
        </p:sp>
        <p:sp>
          <p:nvSpPr>
            <p:cNvPr id="10" name="Tekstiruutu 78"/>
            <p:cNvSpPr txBox="1"/>
            <p:nvPr/>
          </p:nvSpPr>
          <p:spPr>
            <a:xfrm>
              <a:off x="1331640" y="1328506"/>
              <a:ext cx="2369046" cy="410369"/>
            </a:xfrm>
            <a:prstGeom prst="rect">
              <a:avLst/>
            </a:prstGeom>
            <a:noFill/>
          </p:spPr>
          <p:txBody>
            <a:bodyPr wrap="none" rtlCol="0">
              <a:spAutoFit/>
            </a:bodyPr>
            <a:lstStyle>
              <a:defPPr>
                <a:defRPr lang="fi-FI"/>
              </a:defPPr>
              <a:lvl1pPr fontAlgn="auto">
                <a:spcBef>
                  <a:spcPts val="0"/>
                </a:spcBef>
                <a:spcAft>
                  <a:spcPts val="0"/>
                </a:spcAft>
                <a:defRPr sz="1400">
                  <a:solidFill>
                    <a:prstClr val="black"/>
                  </a:solidFill>
                  <a:latin typeface="Calibri" panose="020F0502020204030204"/>
                </a:defRPr>
              </a:lvl1pPr>
            </a:lstStyle>
            <a:p>
              <a:r>
                <a:rPr lang="en-GB" dirty="0" err="1"/>
                <a:t>Altistumaton</a:t>
              </a:r>
              <a:r>
                <a:rPr lang="en-GB" dirty="0"/>
                <a:t> </a:t>
              </a:r>
              <a:r>
                <a:rPr lang="en-GB" dirty="0" err="1"/>
                <a:t>väestön</a:t>
              </a:r>
              <a:r>
                <a:rPr lang="en-GB" dirty="0"/>
                <a:t> </a:t>
              </a:r>
              <a:r>
                <a:rPr lang="en-GB" dirty="0" err="1"/>
                <a:t>osa</a:t>
              </a:r>
              <a:r>
                <a:rPr lang="en-GB" dirty="0"/>
                <a:t> (80)</a:t>
              </a:r>
            </a:p>
          </p:txBody>
        </p:sp>
      </p:grpSp>
      <p:sp>
        <p:nvSpPr>
          <p:cNvPr id="11" name="Ellipsi 3"/>
          <p:cNvSpPr/>
          <p:nvPr/>
        </p:nvSpPr>
        <p:spPr>
          <a:xfrm>
            <a:off x="5133651" y="256780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2" name="Ellipsi 4"/>
          <p:cNvSpPr/>
          <p:nvPr/>
        </p:nvSpPr>
        <p:spPr>
          <a:xfrm>
            <a:off x="5418687" y="253662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3" name="Ellipsi 5"/>
          <p:cNvSpPr/>
          <p:nvPr/>
        </p:nvSpPr>
        <p:spPr>
          <a:xfrm>
            <a:off x="5288046" y="239410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4" name="Ellipsi 6"/>
          <p:cNvSpPr/>
          <p:nvPr/>
        </p:nvSpPr>
        <p:spPr>
          <a:xfrm>
            <a:off x="5846241" y="238520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5" name="Ellipsi 7"/>
          <p:cNvSpPr/>
          <p:nvPr/>
        </p:nvSpPr>
        <p:spPr>
          <a:xfrm>
            <a:off x="5929377" y="257670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6" name="Ellipsi 8"/>
          <p:cNvSpPr/>
          <p:nvPr/>
        </p:nvSpPr>
        <p:spPr>
          <a:xfrm>
            <a:off x="5679970" y="295081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7" name="Ellipsi 9"/>
          <p:cNvSpPr/>
          <p:nvPr/>
        </p:nvSpPr>
        <p:spPr>
          <a:xfrm>
            <a:off x="5549329" y="280830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8" name="Ellipsi 10"/>
          <p:cNvSpPr/>
          <p:nvPr/>
        </p:nvSpPr>
        <p:spPr>
          <a:xfrm>
            <a:off x="6000636" y="283947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19" name="Ellipsi 11"/>
          <p:cNvSpPr/>
          <p:nvPr/>
        </p:nvSpPr>
        <p:spPr>
          <a:xfrm>
            <a:off x="5020824" y="22426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0" name="Ellipsi 12"/>
          <p:cNvSpPr/>
          <p:nvPr/>
        </p:nvSpPr>
        <p:spPr>
          <a:xfrm>
            <a:off x="5394934" y="2171423"/>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1" name="Ellipsi 13"/>
          <p:cNvSpPr/>
          <p:nvPr/>
        </p:nvSpPr>
        <p:spPr>
          <a:xfrm>
            <a:off x="5584958" y="232284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2" name="Ellipsi 14"/>
          <p:cNvSpPr/>
          <p:nvPr/>
        </p:nvSpPr>
        <p:spPr>
          <a:xfrm>
            <a:off x="5656217" y="2585616"/>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3" name="Ellipsi 15"/>
          <p:cNvSpPr/>
          <p:nvPr/>
        </p:nvSpPr>
        <p:spPr>
          <a:xfrm>
            <a:off x="5905624" y="218478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4" name="Ellipsi 16"/>
          <p:cNvSpPr/>
          <p:nvPr/>
        </p:nvSpPr>
        <p:spPr>
          <a:xfrm>
            <a:off x="5774982" y="20422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5" name="Ellipsi 17"/>
          <p:cNvSpPr/>
          <p:nvPr/>
        </p:nvSpPr>
        <p:spPr>
          <a:xfrm>
            <a:off x="6226289" y="2073443"/>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6" name="Ellipsi 18"/>
          <p:cNvSpPr/>
          <p:nvPr/>
        </p:nvSpPr>
        <p:spPr>
          <a:xfrm>
            <a:off x="6190660" y="2512130"/>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7" name="Ellipsi 19"/>
          <p:cNvSpPr/>
          <p:nvPr/>
        </p:nvSpPr>
        <p:spPr>
          <a:xfrm>
            <a:off x="6060018" y="236961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8" name="Ellipsi 20"/>
          <p:cNvSpPr/>
          <p:nvPr/>
        </p:nvSpPr>
        <p:spPr>
          <a:xfrm>
            <a:off x="6511325" y="24007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29" name="Ellipsi 21"/>
          <p:cNvSpPr/>
          <p:nvPr/>
        </p:nvSpPr>
        <p:spPr>
          <a:xfrm>
            <a:off x="5359305" y="196432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0" name="Ellipsi 22"/>
          <p:cNvSpPr/>
          <p:nvPr/>
        </p:nvSpPr>
        <p:spPr>
          <a:xfrm>
            <a:off x="6065956" y="193092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ndParaRPr>
          </a:p>
        </p:txBody>
      </p:sp>
      <p:sp>
        <p:nvSpPr>
          <p:cNvPr id="31" name="Ellipsi 23"/>
          <p:cNvSpPr/>
          <p:nvPr/>
        </p:nvSpPr>
        <p:spPr>
          <a:xfrm rot="10619892">
            <a:off x="2893153" y="305473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2" name="Ellipsi 24"/>
          <p:cNvSpPr/>
          <p:nvPr/>
        </p:nvSpPr>
        <p:spPr>
          <a:xfrm rot="10619892">
            <a:off x="3111772" y="2826155"/>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3" name="Ellipsi 25"/>
          <p:cNvSpPr/>
          <p:nvPr/>
        </p:nvSpPr>
        <p:spPr>
          <a:xfrm rot="10619892">
            <a:off x="2865772" y="26842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4" name="Ellipsi 26"/>
          <p:cNvSpPr/>
          <p:nvPr/>
        </p:nvSpPr>
        <p:spPr>
          <a:xfrm rot="10619892">
            <a:off x="3289979" y="241200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5" name="Ellipsi 27"/>
          <p:cNvSpPr/>
          <p:nvPr/>
        </p:nvSpPr>
        <p:spPr>
          <a:xfrm rot="10419933">
            <a:off x="3582101" y="265605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6" name="Ellipsi 28"/>
          <p:cNvSpPr/>
          <p:nvPr/>
        </p:nvSpPr>
        <p:spPr>
          <a:xfrm rot="10419933">
            <a:off x="3639501" y="292966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7" name="Ellipsi 29"/>
          <p:cNvSpPr/>
          <p:nvPr/>
        </p:nvSpPr>
        <p:spPr>
          <a:xfrm rot="10419933">
            <a:off x="3418008" y="288153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8" name="Ellipsi 30"/>
          <p:cNvSpPr/>
          <p:nvPr/>
        </p:nvSpPr>
        <p:spPr>
          <a:xfrm rot="10419933">
            <a:off x="3793418" y="269110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39" name="Ellipsi 31"/>
          <p:cNvSpPr/>
          <p:nvPr/>
        </p:nvSpPr>
        <p:spPr>
          <a:xfrm rot="10619892">
            <a:off x="2531114" y="269417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0" name="Ellipsi 32"/>
          <p:cNvSpPr/>
          <p:nvPr/>
        </p:nvSpPr>
        <p:spPr>
          <a:xfrm rot="10619892">
            <a:off x="2702929" y="249615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1" name="Ellipsi 33"/>
          <p:cNvSpPr/>
          <p:nvPr/>
        </p:nvSpPr>
        <p:spPr>
          <a:xfrm rot="10619892">
            <a:off x="3035193" y="248799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2" name="Ellipsi 34"/>
          <p:cNvSpPr/>
          <p:nvPr/>
        </p:nvSpPr>
        <p:spPr>
          <a:xfrm rot="10619892">
            <a:off x="3312386" y="26573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3" name="Ellipsi 35"/>
          <p:cNvSpPr/>
          <p:nvPr/>
        </p:nvSpPr>
        <p:spPr>
          <a:xfrm rot="10619892">
            <a:off x="3286980" y="219664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4" name="Ellipsi 36"/>
          <p:cNvSpPr/>
          <p:nvPr/>
        </p:nvSpPr>
        <p:spPr>
          <a:xfrm rot="10619892">
            <a:off x="2970001" y="219251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5" name="Ellipsi 37"/>
          <p:cNvSpPr/>
          <p:nvPr/>
        </p:nvSpPr>
        <p:spPr>
          <a:xfrm rot="10619892">
            <a:off x="3320444" y="199020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6" name="Ellipsi 38"/>
          <p:cNvSpPr/>
          <p:nvPr/>
        </p:nvSpPr>
        <p:spPr>
          <a:xfrm rot="10619892">
            <a:off x="3934966" y="233711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7" name="Ellipsi 39"/>
          <p:cNvSpPr/>
          <p:nvPr/>
        </p:nvSpPr>
        <p:spPr>
          <a:xfrm rot="10619892">
            <a:off x="3442150" y="229831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8" name="Ellipsi 40"/>
          <p:cNvSpPr/>
          <p:nvPr/>
        </p:nvSpPr>
        <p:spPr>
          <a:xfrm rot="10619892">
            <a:off x="3817560" y="21078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49" name="Ellipsi 41"/>
          <p:cNvSpPr/>
          <p:nvPr/>
        </p:nvSpPr>
        <p:spPr>
          <a:xfrm rot="10619892">
            <a:off x="2557659" y="23179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0" name="Ellipsi 42"/>
          <p:cNvSpPr/>
          <p:nvPr/>
        </p:nvSpPr>
        <p:spPr>
          <a:xfrm rot="10619892">
            <a:off x="3075986" y="195619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1" name="Ellipsi 45"/>
          <p:cNvSpPr/>
          <p:nvPr/>
        </p:nvSpPr>
        <p:spPr>
          <a:xfrm rot="10619892">
            <a:off x="4050040" y="349966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2" name="Ellipsi 46"/>
          <p:cNvSpPr/>
          <p:nvPr/>
        </p:nvSpPr>
        <p:spPr>
          <a:xfrm rot="10619892">
            <a:off x="3828547" y="345153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3" name="Ellipsi 47"/>
          <p:cNvSpPr/>
          <p:nvPr/>
        </p:nvSpPr>
        <p:spPr>
          <a:xfrm rot="10619892">
            <a:off x="4252754" y="317928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4" name="Ellipsi 48"/>
          <p:cNvSpPr/>
          <p:nvPr/>
        </p:nvSpPr>
        <p:spPr>
          <a:xfrm rot="10619892">
            <a:off x="4544783" y="342219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5" name="Ellipsi 51"/>
          <p:cNvSpPr/>
          <p:nvPr/>
        </p:nvSpPr>
        <p:spPr>
          <a:xfrm rot="10619892">
            <a:off x="4756100" y="34572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6" name="Ellipsi 52"/>
          <p:cNvSpPr/>
          <p:nvPr/>
        </p:nvSpPr>
        <p:spPr>
          <a:xfrm rot="10619892">
            <a:off x="3493889" y="338650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7" name="Ellipsi 53"/>
          <p:cNvSpPr/>
          <p:nvPr/>
        </p:nvSpPr>
        <p:spPr>
          <a:xfrm rot="10619892">
            <a:off x="3665704" y="326343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8" name="Ellipsi 54"/>
          <p:cNvSpPr/>
          <p:nvPr/>
        </p:nvSpPr>
        <p:spPr>
          <a:xfrm rot="10619892">
            <a:off x="3997969" y="325527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59" name="Ellipsi 55"/>
          <p:cNvSpPr/>
          <p:nvPr/>
        </p:nvSpPr>
        <p:spPr>
          <a:xfrm rot="10619892">
            <a:off x="4275161" y="342463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0" name="Ellipsi 56"/>
          <p:cNvSpPr/>
          <p:nvPr/>
        </p:nvSpPr>
        <p:spPr>
          <a:xfrm rot="10419933">
            <a:off x="4249848" y="29650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1" name="Ellipsi 57"/>
          <p:cNvSpPr/>
          <p:nvPr/>
        </p:nvSpPr>
        <p:spPr>
          <a:xfrm rot="10419933">
            <a:off x="3907902" y="29490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2" name="Ellipsi 58"/>
          <p:cNvSpPr/>
          <p:nvPr/>
        </p:nvSpPr>
        <p:spPr>
          <a:xfrm rot="10419933">
            <a:off x="4283312" y="275862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3" name="Ellipsi 59"/>
          <p:cNvSpPr/>
          <p:nvPr/>
        </p:nvSpPr>
        <p:spPr>
          <a:xfrm rot="10619892">
            <a:off x="4897741" y="310439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4" name="Ellipsi 60"/>
          <p:cNvSpPr/>
          <p:nvPr/>
        </p:nvSpPr>
        <p:spPr>
          <a:xfrm rot="10619892">
            <a:off x="4404925" y="306559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5" name="Ellipsi 61"/>
          <p:cNvSpPr/>
          <p:nvPr/>
        </p:nvSpPr>
        <p:spPr>
          <a:xfrm rot="10619892">
            <a:off x="4720889" y="284644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6" name="Ellipsi 62"/>
          <p:cNvSpPr/>
          <p:nvPr/>
        </p:nvSpPr>
        <p:spPr>
          <a:xfrm rot="10419933">
            <a:off x="3520527" y="308638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7" name="Ellipsi 63"/>
          <p:cNvSpPr/>
          <p:nvPr/>
        </p:nvSpPr>
        <p:spPr>
          <a:xfrm rot="10419933">
            <a:off x="4038854" y="272461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8" name="Ellipsi 64"/>
          <p:cNvSpPr/>
          <p:nvPr/>
        </p:nvSpPr>
        <p:spPr>
          <a:xfrm rot="10619892">
            <a:off x="2155209" y="349708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69" name="Ellipsi 65"/>
          <p:cNvSpPr/>
          <p:nvPr/>
        </p:nvSpPr>
        <p:spPr>
          <a:xfrm rot="10619892">
            <a:off x="2619509" y="323739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0" name="Ellipsi 66"/>
          <p:cNvSpPr/>
          <p:nvPr/>
        </p:nvSpPr>
        <p:spPr>
          <a:xfrm rot="10619892">
            <a:off x="2398016" y="318927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1" name="Ellipsi 67"/>
          <p:cNvSpPr/>
          <p:nvPr/>
        </p:nvSpPr>
        <p:spPr>
          <a:xfrm rot="10619892">
            <a:off x="3114252" y="315992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2" name="Ellipsi 68"/>
          <p:cNvSpPr/>
          <p:nvPr/>
        </p:nvSpPr>
        <p:spPr>
          <a:xfrm rot="10619892">
            <a:off x="3117488" y="349966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3" name="Ellipsi 69"/>
          <p:cNvSpPr/>
          <p:nvPr/>
        </p:nvSpPr>
        <p:spPr>
          <a:xfrm rot="10619892">
            <a:off x="2552839" y="350981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4" name="Ellipsi 70"/>
          <p:cNvSpPr/>
          <p:nvPr/>
        </p:nvSpPr>
        <p:spPr>
          <a:xfrm rot="10619892">
            <a:off x="3307931" y="32927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5" name="Ellipsi 71"/>
          <p:cNvSpPr/>
          <p:nvPr/>
        </p:nvSpPr>
        <p:spPr>
          <a:xfrm rot="10619892">
            <a:off x="2063358" y="31991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6" name="Ellipsi 72"/>
          <p:cNvSpPr/>
          <p:nvPr/>
        </p:nvSpPr>
        <p:spPr>
          <a:xfrm rot="10619892">
            <a:off x="2235173" y="300116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7" name="Ellipsi 73"/>
          <p:cNvSpPr/>
          <p:nvPr/>
        </p:nvSpPr>
        <p:spPr>
          <a:xfrm rot="10619892">
            <a:off x="2567438" y="299300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8" name="Ellipsi 74"/>
          <p:cNvSpPr/>
          <p:nvPr/>
        </p:nvSpPr>
        <p:spPr>
          <a:xfrm rot="10619892">
            <a:off x="2844630" y="330869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79" name="Tekstiruutu 76"/>
          <p:cNvSpPr txBox="1"/>
          <p:nvPr/>
        </p:nvSpPr>
        <p:spPr>
          <a:xfrm>
            <a:off x="6082934" y="2987249"/>
            <a:ext cx="1242288" cy="369332"/>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rPr>
              <a:t>4/20 (20%)</a:t>
            </a:r>
          </a:p>
        </p:txBody>
      </p:sp>
      <p:sp>
        <p:nvSpPr>
          <p:cNvPr id="80" name="Tekstiruutu 79"/>
          <p:cNvSpPr txBox="1"/>
          <p:nvPr/>
        </p:nvSpPr>
        <p:spPr>
          <a:xfrm>
            <a:off x="1763688" y="3697114"/>
            <a:ext cx="1507628" cy="369332"/>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rPr>
              <a:t>1/80 (1.25%)</a:t>
            </a:r>
          </a:p>
        </p:txBody>
      </p:sp>
      <p:sp>
        <p:nvSpPr>
          <p:cNvPr id="81" name="Tekstiruutu 80"/>
          <p:cNvSpPr txBox="1"/>
          <p:nvPr/>
        </p:nvSpPr>
        <p:spPr>
          <a:xfrm>
            <a:off x="6426188" y="3380751"/>
            <a:ext cx="1818220" cy="923330"/>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rPr>
              <a:t>            20%</a:t>
            </a:r>
          </a:p>
          <a:p>
            <a:pPr fontAlgn="auto">
              <a:spcBef>
                <a:spcPts val="0"/>
              </a:spcBef>
              <a:spcAft>
                <a:spcPts val="0"/>
              </a:spcAft>
            </a:pPr>
            <a:r>
              <a:rPr lang="en-GB" dirty="0">
                <a:solidFill>
                  <a:prstClr val="black"/>
                </a:solidFill>
                <a:latin typeface="Calibri" panose="020F0502020204030204"/>
              </a:rPr>
              <a:t>RR = --------- = 16</a:t>
            </a:r>
          </a:p>
          <a:p>
            <a:pPr fontAlgn="auto">
              <a:spcBef>
                <a:spcPts val="0"/>
              </a:spcBef>
              <a:spcAft>
                <a:spcPts val="0"/>
              </a:spcAft>
            </a:pPr>
            <a:r>
              <a:rPr lang="en-GB" dirty="0">
                <a:solidFill>
                  <a:prstClr val="black"/>
                </a:solidFill>
                <a:latin typeface="Calibri" panose="020F0502020204030204"/>
              </a:rPr>
              <a:t>           1.25%</a:t>
            </a:r>
          </a:p>
        </p:txBody>
      </p:sp>
      <p:sp>
        <p:nvSpPr>
          <p:cNvPr id="82" name="Ellipsi 82"/>
          <p:cNvSpPr/>
          <p:nvPr/>
        </p:nvSpPr>
        <p:spPr>
          <a:xfrm rot="10419933">
            <a:off x="3848770" y="253885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3" name="Ellipsi 83"/>
          <p:cNvSpPr/>
          <p:nvPr/>
        </p:nvSpPr>
        <p:spPr>
          <a:xfrm rot="10619892">
            <a:off x="4051391" y="22173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4" name="Ellipsi 84"/>
          <p:cNvSpPr/>
          <p:nvPr/>
        </p:nvSpPr>
        <p:spPr>
          <a:xfrm rot="10619892">
            <a:off x="4343420" y="246024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5" name="Ellipsi 85"/>
          <p:cNvSpPr/>
          <p:nvPr/>
        </p:nvSpPr>
        <p:spPr>
          <a:xfrm rot="10619892">
            <a:off x="4720889" y="249529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6" name="Ellipsi 86"/>
          <p:cNvSpPr/>
          <p:nvPr/>
        </p:nvSpPr>
        <p:spPr>
          <a:xfrm rot="10619892">
            <a:off x="4073799" y="246268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7" name="Ellipsi 87"/>
          <p:cNvSpPr/>
          <p:nvPr/>
        </p:nvSpPr>
        <p:spPr>
          <a:xfrm rot="10619892">
            <a:off x="4048392" y="200198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8" name="Ellipsi 88"/>
          <p:cNvSpPr/>
          <p:nvPr/>
        </p:nvSpPr>
        <p:spPr>
          <a:xfrm rot="10619892">
            <a:off x="4081856" y="179553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89" name="Ellipsi 89"/>
          <p:cNvSpPr/>
          <p:nvPr/>
        </p:nvSpPr>
        <p:spPr>
          <a:xfrm rot="10619892">
            <a:off x="4696378" y="21424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0" name="Ellipsi 90"/>
          <p:cNvSpPr/>
          <p:nvPr/>
        </p:nvSpPr>
        <p:spPr>
          <a:xfrm rot="10619892">
            <a:off x="4203562" y="210365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1" name="Ellipsi 91"/>
          <p:cNvSpPr/>
          <p:nvPr/>
        </p:nvSpPr>
        <p:spPr>
          <a:xfrm rot="10619892">
            <a:off x="4578972" y="191321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2" name="Ellipsi 92"/>
          <p:cNvSpPr/>
          <p:nvPr/>
        </p:nvSpPr>
        <p:spPr>
          <a:xfrm rot="10419933">
            <a:off x="3434444" y="382812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3" name="Ellipsi 93"/>
          <p:cNvSpPr/>
          <p:nvPr/>
        </p:nvSpPr>
        <p:spPr>
          <a:xfrm rot="10419933">
            <a:off x="4517896" y="368258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4" name="Ellipsi 94"/>
          <p:cNvSpPr/>
          <p:nvPr/>
        </p:nvSpPr>
        <p:spPr>
          <a:xfrm rot="10419933">
            <a:off x="4296402" y="363446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5" name="Ellipsi 95"/>
          <p:cNvSpPr/>
          <p:nvPr/>
        </p:nvSpPr>
        <p:spPr>
          <a:xfrm rot="10419933">
            <a:off x="3645762" y="382663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6" name="Ellipsi 96"/>
          <p:cNvSpPr/>
          <p:nvPr/>
        </p:nvSpPr>
        <p:spPr>
          <a:xfrm rot="10419933">
            <a:off x="5110202" y="336878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7" name="Ellipsi 97"/>
          <p:cNvSpPr/>
          <p:nvPr/>
        </p:nvSpPr>
        <p:spPr>
          <a:xfrm rot="10419933">
            <a:off x="4651279" y="323596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8" name="Ellipsi 98"/>
          <p:cNvSpPr/>
          <p:nvPr/>
        </p:nvSpPr>
        <p:spPr>
          <a:xfrm rot="10419933">
            <a:off x="4135655" y="38941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99" name="Ellipsi 99"/>
          <p:cNvSpPr/>
          <p:nvPr/>
        </p:nvSpPr>
        <p:spPr>
          <a:xfrm rot="10419933">
            <a:off x="5088239" y="365791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00" name="Ellipsi 100"/>
          <p:cNvSpPr/>
          <p:nvPr/>
        </p:nvSpPr>
        <p:spPr>
          <a:xfrm rot="10419933">
            <a:off x="3891197" y="38601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01" name="Ellipsi 101"/>
          <p:cNvSpPr/>
          <p:nvPr/>
        </p:nvSpPr>
        <p:spPr>
          <a:xfrm rot="10419933">
            <a:off x="3701114" y="36743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02" name="Tekstiruutu 102"/>
          <p:cNvSpPr txBox="1"/>
          <p:nvPr/>
        </p:nvSpPr>
        <p:spPr>
          <a:xfrm>
            <a:off x="404845" y="1882540"/>
            <a:ext cx="1375761" cy="369332"/>
          </a:xfrm>
          <a:prstGeom prst="rect">
            <a:avLst/>
          </a:prstGeom>
          <a:noFill/>
        </p:spPr>
        <p:txBody>
          <a:bodyPr wrap="none" rtlCol="0">
            <a:spAutoFit/>
          </a:bodyPr>
          <a:lstStyle/>
          <a:p>
            <a:pPr fontAlgn="auto">
              <a:spcBef>
                <a:spcPts val="0"/>
              </a:spcBef>
              <a:spcAft>
                <a:spcPts val="0"/>
              </a:spcAft>
            </a:pPr>
            <a:r>
              <a:rPr lang="en-GB" b="1" dirty="0" err="1">
                <a:solidFill>
                  <a:prstClr val="black"/>
                </a:solidFill>
                <a:latin typeface="Calibri" panose="020F0502020204030204"/>
              </a:rPr>
              <a:t>Väestö</a:t>
            </a:r>
            <a:r>
              <a:rPr lang="en-GB" b="1" dirty="0">
                <a:solidFill>
                  <a:prstClr val="black"/>
                </a:solidFill>
                <a:latin typeface="Calibri" panose="020F0502020204030204"/>
              </a:rPr>
              <a:t> (100)</a:t>
            </a:r>
          </a:p>
        </p:txBody>
      </p:sp>
      <p:sp>
        <p:nvSpPr>
          <p:cNvPr id="103" name="Tekstiruutu 80"/>
          <p:cNvSpPr txBox="1"/>
          <p:nvPr/>
        </p:nvSpPr>
        <p:spPr>
          <a:xfrm>
            <a:off x="3868838" y="4238967"/>
            <a:ext cx="1818220" cy="369332"/>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rPr>
              <a:t>R = 5/100 (5%)</a:t>
            </a:r>
          </a:p>
        </p:txBody>
      </p:sp>
      <p:sp>
        <p:nvSpPr>
          <p:cNvPr id="104" name="TextBox 103"/>
          <p:cNvSpPr txBox="1"/>
          <p:nvPr/>
        </p:nvSpPr>
        <p:spPr>
          <a:xfrm>
            <a:off x="463176" y="2245136"/>
            <a:ext cx="1595309" cy="923330"/>
          </a:xfrm>
          <a:prstGeom prst="rect">
            <a:avLst/>
          </a:prstGeom>
          <a:noFill/>
        </p:spPr>
        <p:txBody>
          <a:bodyPr wrap="none" rtlCol="0">
            <a:spAutoFit/>
          </a:bodyPr>
          <a:lstStyle/>
          <a:p>
            <a:r>
              <a:rPr lang="fi-FI" dirty="0"/>
              <a:t>terve henkilö</a:t>
            </a:r>
          </a:p>
          <a:p>
            <a:endParaRPr lang="fi-FI" dirty="0"/>
          </a:p>
          <a:p>
            <a:r>
              <a:rPr lang="fi-FI" dirty="0"/>
              <a:t>sairas henkilö</a:t>
            </a:r>
          </a:p>
        </p:txBody>
      </p:sp>
      <p:cxnSp>
        <p:nvCxnSpPr>
          <p:cNvPr id="105" name="Straight Arrow Connector 104"/>
          <p:cNvCxnSpPr>
            <a:endCxn id="49" idx="6"/>
          </p:cNvCxnSpPr>
          <p:nvPr/>
        </p:nvCxnSpPr>
        <p:spPr>
          <a:xfrm flipV="1">
            <a:off x="1907705" y="2393173"/>
            <a:ext cx="650057" cy="15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32" idx="6"/>
          </p:cNvCxnSpPr>
          <p:nvPr/>
        </p:nvCxnSpPr>
        <p:spPr>
          <a:xfrm flipV="1">
            <a:off x="2058485" y="2901361"/>
            <a:ext cx="1053390" cy="76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7" name="Ellipsi 94"/>
          <p:cNvSpPr/>
          <p:nvPr/>
        </p:nvSpPr>
        <p:spPr>
          <a:xfrm rot="10419933">
            <a:off x="4038855" y="368783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08" name="Ellipsi 95"/>
          <p:cNvSpPr/>
          <p:nvPr/>
        </p:nvSpPr>
        <p:spPr>
          <a:xfrm rot="10419933">
            <a:off x="3219260" y="370069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09" name="Ellipsi 52"/>
          <p:cNvSpPr/>
          <p:nvPr/>
        </p:nvSpPr>
        <p:spPr>
          <a:xfrm rot="10619892">
            <a:off x="3444446" y="35519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0" name="Ellipsi 35"/>
          <p:cNvSpPr/>
          <p:nvPr/>
        </p:nvSpPr>
        <p:spPr>
          <a:xfrm rot="10619892">
            <a:off x="2880745" y="233711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1" name="Ellipsi 38"/>
          <p:cNvSpPr/>
          <p:nvPr/>
        </p:nvSpPr>
        <p:spPr>
          <a:xfrm rot="10619892">
            <a:off x="2542196" y="201441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2" name="Ellipsi 83"/>
          <p:cNvSpPr/>
          <p:nvPr/>
        </p:nvSpPr>
        <p:spPr>
          <a:xfrm rot="10619892">
            <a:off x="2747491" y="181988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3" name="Ellipsi 86"/>
          <p:cNvSpPr/>
          <p:nvPr/>
        </p:nvSpPr>
        <p:spPr>
          <a:xfrm rot="10619892">
            <a:off x="2681029" y="21399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4" name="Ellipsi 35"/>
          <p:cNvSpPr/>
          <p:nvPr/>
        </p:nvSpPr>
        <p:spPr>
          <a:xfrm rot="10619892">
            <a:off x="2258960" y="21142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5" name="Ellipsi 27"/>
          <p:cNvSpPr/>
          <p:nvPr/>
        </p:nvSpPr>
        <p:spPr>
          <a:xfrm rot="10419933">
            <a:off x="3636920" y="240995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6" name="Ellipsi 87"/>
          <p:cNvSpPr/>
          <p:nvPr/>
        </p:nvSpPr>
        <p:spPr>
          <a:xfrm rot="10619892">
            <a:off x="3651231" y="189046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7" name="Ellipsi 42"/>
          <p:cNvSpPr/>
          <p:nvPr/>
        </p:nvSpPr>
        <p:spPr>
          <a:xfrm rot="10619892">
            <a:off x="3275701" y="181557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8" name="Ellipsi 91"/>
          <p:cNvSpPr/>
          <p:nvPr/>
        </p:nvSpPr>
        <p:spPr>
          <a:xfrm rot="10619892">
            <a:off x="4295347" y="192708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19" name="Ellipsi 89"/>
          <p:cNvSpPr/>
          <p:nvPr/>
        </p:nvSpPr>
        <p:spPr>
          <a:xfrm rot="10619892">
            <a:off x="4442227" y="224898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20" name="Ellipsi 85"/>
          <p:cNvSpPr/>
          <p:nvPr/>
        </p:nvSpPr>
        <p:spPr>
          <a:xfrm rot="10619892">
            <a:off x="4509145" y="26763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Calibri" panose="020F0502020204030204"/>
            </a:endParaRPr>
          </a:p>
        </p:txBody>
      </p:sp>
      <p:sp>
        <p:nvSpPr>
          <p:cNvPr id="122" name="TextBox 121"/>
          <p:cNvSpPr txBox="1"/>
          <p:nvPr/>
        </p:nvSpPr>
        <p:spPr>
          <a:xfrm>
            <a:off x="7092280" y="4541553"/>
            <a:ext cx="1537600" cy="230832"/>
          </a:xfrm>
          <a:prstGeom prst="rect">
            <a:avLst/>
          </a:prstGeom>
          <a:noFill/>
        </p:spPr>
        <p:txBody>
          <a:bodyPr wrap="none" rtlCol="0">
            <a:spAutoFit/>
          </a:bodyPr>
          <a:lstStyle/>
          <a:p>
            <a:r>
              <a:rPr lang="fi-FI" sz="900" dirty="0"/>
              <a:t>Kuva: Otto Hänninen, THL</a:t>
            </a:r>
            <a:endParaRPr lang="en-US" sz="900" dirty="0"/>
          </a:p>
        </p:txBody>
      </p:sp>
    </p:spTree>
    <p:extLst>
      <p:ext uri="{BB962C8B-B14F-4D97-AF65-F5344CB8AC3E}">
        <p14:creationId xmlns:p14="http://schemas.microsoft.com/office/powerpoint/2010/main" val="2510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down)">
                                      <p:cBhvr>
                                        <p:cTn id="20" dur="580">
                                          <p:stCondLst>
                                            <p:cond delay="0"/>
                                          </p:stCondLst>
                                        </p:cTn>
                                        <p:tgtEl>
                                          <p:spTgt spid="81"/>
                                        </p:tgtEl>
                                      </p:cBhvr>
                                    </p:animEffect>
                                    <p:anim calcmode="lin" valueType="num">
                                      <p:cBhvr>
                                        <p:cTn id="21"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26" dur="26">
                                          <p:stCondLst>
                                            <p:cond delay="650"/>
                                          </p:stCondLst>
                                        </p:cTn>
                                        <p:tgtEl>
                                          <p:spTgt spid="81"/>
                                        </p:tgtEl>
                                      </p:cBhvr>
                                      <p:to x="100000" y="60000"/>
                                    </p:animScale>
                                    <p:animScale>
                                      <p:cBhvr>
                                        <p:cTn id="27" dur="166" decel="50000">
                                          <p:stCondLst>
                                            <p:cond delay="676"/>
                                          </p:stCondLst>
                                        </p:cTn>
                                        <p:tgtEl>
                                          <p:spTgt spid="81"/>
                                        </p:tgtEl>
                                      </p:cBhvr>
                                      <p:to x="100000" y="100000"/>
                                    </p:animScale>
                                    <p:animScale>
                                      <p:cBhvr>
                                        <p:cTn id="28" dur="26">
                                          <p:stCondLst>
                                            <p:cond delay="1312"/>
                                          </p:stCondLst>
                                        </p:cTn>
                                        <p:tgtEl>
                                          <p:spTgt spid="81"/>
                                        </p:tgtEl>
                                      </p:cBhvr>
                                      <p:to x="100000" y="80000"/>
                                    </p:animScale>
                                    <p:animScale>
                                      <p:cBhvr>
                                        <p:cTn id="29" dur="166" decel="50000">
                                          <p:stCondLst>
                                            <p:cond delay="1338"/>
                                          </p:stCondLst>
                                        </p:cTn>
                                        <p:tgtEl>
                                          <p:spTgt spid="81"/>
                                        </p:tgtEl>
                                      </p:cBhvr>
                                      <p:to x="100000" y="100000"/>
                                    </p:animScale>
                                    <p:animScale>
                                      <p:cBhvr>
                                        <p:cTn id="30" dur="26">
                                          <p:stCondLst>
                                            <p:cond delay="1642"/>
                                          </p:stCondLst>
                                        </p:cTn>
                                        <p:tgtEl>
                                          <p:spTgt spid="81"/>
                                        </p:tgtEl>
                                      </p:cBhvr>
                                      <p:to x="100000" y="90000"/>
                                    </p:animScale>
                                    <p:animScale>
                                      <p:cBhvr>
                                        <p:cTn id="31" dur="166" decel="50000">
                                          <p:stCondLst>
                                            <p:cond delay="1668"/>
                                          </p:stCondLst>
                                        </p:cTn>
                                        <p:tgtEl>
                                          <p:spTgt spid="81"/>
                                        </p:tgtEl>
                                      </p:cBhvr>
                                      <p:to x="100000" y="100000"/>
                                    </p:animScale>
                                    <p:animScale>
                                      <p:cBhvr>
                                        <p:cTn id="32" dur="26">
                                          <p:stCondLst>
                                            <p:cond delay="1808"/>
                                          </p:stCondLst>
                                        </p:cTn>
                                        <p:tgtEl>
                                          <p:spTgt spid="81"/>
                                        </p:tgtEl>
                                      </p:cBhvr>
                                      <p:to x="100000" y="95000"/>
                                    </p:animScale>
                                    <p:animScale>
                                      <p:cBhvr>
                                        <p:cTn id="33" dur="166" decel="50000">
                                          <p:stCondLst>
                                            <p:cond delay="1834"/>
                                          </p:stCondLst>
                                        </p:cTn>
                                        <p:tgtEl>
                                          <p:spTgt spid="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8</a:t>
            </a:fld>
            <a:endParaRPr lang="fi-FI"/>
          </a:p>
        </p:txBody>
      </p:sp>
      <p:sp>
        <p:nvSpPr>
          <p:cNvPr id="2" name="Title 1"/>
          <p:cNvSpPr>
            <a:spLocks noGrp="1"/>
          </p:cNvSpPr>
          <p:nvPr>
            <p:ph type="title"/>
          </p:nvPr>
        </p:nvSpPr>
        <p:spPr/>
        <p:txBody>
          <a:bodyPr/>
          <a:lstStyle/>
          <a:p>
            <a:r>
              <a:rPr lang="fi-FI" dirty="0"/>
              <a:t>Tautitaakan </a:t>
            </a:r>
            <a:r>
              <a:rPr lang="fi-FI" dirty="0" smtClean="0"/>
              <a:t>laskenta: </a:t>
            </a:r>
            <a:r>
              <a:rPr lang="fi-FI" dirty="0"/>
              <a:t>väestösyyosuus</a:t>
            </a:r>
            <a:endParaRPr lang="en-US" sz="2000" dirty="0">
              <a:solidFill>
                <a:schemeClr val="tx1"/>
              </a:solidFill>
            </a:endParaRPr>
          </a:p>
        </p:txBody>
      </p:sp>
      <p:sp>
        <p:nvSpPr>
          <p:cNvPr id="9" name="TextBox 8"/>
          <p:cNvSpPr txBox="1"/>
          <p:nvPr/>
        </p:nvSpPr>
        <p:spPr>
          <a:xfrm>
            <a:off x="4587655" y="4376355"/>
            <a:ext cx="4249881" cy="230832"/>
          </a:xfrm>
          <a:prstGeom prst="rect">
            <a:avLst/>
          </a:prstGeom>
          <a:noFill/>
        </p:spPr>
        <p:txBody>
          <a:bodyPr wrap="none" rtlCol="0">
            <a:spAutoFit/>
          </a:bodyPr>
          <a:lstStyle/>
          <a:p>
            <a:r>
              <a:rPr lang="fi-FI" sz="900" dirty="0" smtClean="0"/>
              <a:t>Lisätietoja: </a:t>
            </a:r>
            <a:r>
              <a:rPr lang="fi-FI" sz="900" dirty="0"/>
              <a:t>Hänninen and </a:t>
            </a:r>
            <a:r>
              <a:rPr lang="fi-FI" sz="900" dirty="0" err="1"/>
              <a:t>Knol</a:t>
            </a:r>
            <a:r>
              <a:rPr lang="fi-FI" sz="900" dirty="0"/>
              <a:t> 2011: </a:t>
            </a:r>
            <a:r>
              <a:rPr lang="en-US" sz="900" dirty="0" smtClean="0">
                <a:hlinkClick r:id="rId2"/>
              </a:rPr>
              <a:t>http</a:t>
            </a:r>
            <a:r>
              <a:rPr lang="en-US" sz="900" dirty="0">
                <a:hlinkClick r:id="rId2"/>
              </a:rPr>
              <a:t>://urn.fi/URN:ISBN:978-952-245-413-3</a:t>
            </a:r>
            <a:endParaRPr lang="en-US" sz="900" dirty="0"/>
          </a:p>
        </p:txBody>
      </p:sp>
      <p:sp>
        <p:nvSpPr>
          <p:cNvPr id="8" name="Content Placeholder 7"/>
          <p:cNvSpPr>
            <a:spLocks noGrp="1"/>
          </p:cNvSpPr>
          <p:nvPr>
            <p:ph idx="1"/>
          </p:nvPr>
        </p:nvSpPr>
        <p:spPr>
          <a:xfrm>
            <a:off x="453542" y="1788090"/>
            <a:ext cx="8233257" cy="2480494"/>
          </a:xfrm>
        </p:spPr>
        <p:txBody>
          <a:bodyPr>
            <a:normAutofit fontScale="92500" lnSpcReduction="10000"/>
          </a:bodyPr>
          <a:lstStyle/>
          <a:p>
            <a:r>
              <a:rPr lang="fi-FI" dirty="0"/>
              <a:t>engl. </a:t>
            </a:r>
            <a:r>
              <a:rPr lang="fi-FI" dirty="0" err="1"/>
              <a:t>population</a:t>
            </a:r>
            <a:r>
              <a:rPr lang="fi-FI" dirty="0"/>
              <a:t> </a:t>
            </a:r>
            <a:r>
              <a:rPr lang="fi-FI" dirty="0" err="1"/>
              <a:t>attributable</a:t>
            </a:r>
            <a:r>
              <a:rPr lang="fi-FI" dirty="0"/>
              <a:t> </a:t>
            </a:r>
            <a:r>
              <a:rPr lang="fi-FI" dirty="0" err="1"/>
              <a:t>fraction</a:t>
            </a:r>
            <a:r>
              <a:rPr lang="fi-FI" dirty="0"/>
              <a:t> (PAF)</a:t>
            </a:r>
          </a:p>
          <a:p>
            <a:r>
              <a:rPr lang="fi-FI" dirty="0"/>
              <a:t>Kuinka suuri osuus taudista aiheutuu väestötasolla tietystä riskitekijästä</a:t>
            </a:r>
            <a:r>
              <a:rPr lang="fi-FI" dirty="0" smtClean="0"/>
              <a:t>?</a:t>
            </a:r>
          </a:p>
          <a:p>
            <a:pPr lvl="1"/>
            <a:r>
              <a:rPr lang="fi-FI" dirty="0" smtClean="0"/>
              <a:t>Joudutaan tekemään yksinkertaistavia oletuksia mekanismeista.</a:t>
            </a:r>
            <a:endParaRPr lang="fi-FI" dirty="0"/>
          </a:p>
          <a:p>
            <a:r>
              <a:rPr lang="fi-FI" dirty="0"/>
              <a:t>Voidaan yhdistää taudin kokonaistautitaakan tai taudin ilmaantuvuuden </a:t>
            </a:r>
            <a:r>
              <a:rPr lang="fi-FI" dirty="0" smtClean="0"/>
              <a:t>kanssa</a:t>
            </a:r>
            <a:endParaRPr lang="fi-FI" dirty="0"/>
          </a:p>
        </p:txBody>
      </p:sp>
    </p:spTree>
    <p:extLst>
      <p:ext uri="{BB962C8B-B14F-4D97-AF65-F5344CB8AC3E}">
        <p14:creationId xmlns:p14="http://schemas.microsoft.com/office/powerpoint/2010/main" val="289398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i-FI" dirty="0"/>
              <a:t>Jos taudin kokonaistautitaakkaa ei ole </a:t>
            </a:r>
            <a:r>
              <a:rPr lang="fi-FI" dirty="0" smtClean="0"/>
              <a:t>saatavilla </a:t>
            </a:r>
            <a:r>
              <a:rPr lang="fi-FI" dirty="0" err="1" smtClean="0"/>
              <a:t>top-down-laskentaan</a:t>
            </a:r>
            <a:r>
              <a:rPr lang="fi-FI" dirty="0" smtClean="0"/>
              <a:t>, </a:t>
            </a:r>
            <a:r>
              <a:rPr lang="fi-FI" dirty="0"/>
              <a:t>käytetään taudin ilmaantuvuus- tai esiintyvyysaineistoja</a:t>
            </a:r>
          </a:p>
          <a:p>
            <a:r>
              <a:rPr lang="fi-FI" dirty="0"/>
              <a:t>Riskitekijään yhdistyvien tapausten määrä voidaan arvioida käyttäen </a:t>
            </a:r>
            <a:r>
              <a:rPr lang="fi-FI" dirty="0" err="1"/>
              <a:t>PAF:ia</a:t>
            </a:r>
            <a:r>
              <a:rPr lang="fi-FI" dirty="0"/>
              <a:t>, yksikköriskiä (UR) tai suoraa tietoa riskitekijöiden aiheuttamasta tapausmäärästä</a:t>
            </a:r>
          </a:p>
          <a:p>
            <a:r>
              <a:rPr lang="fi-FI" dirty="0"/>
              <a:t>Tautitaakka lasketaan </a:t>
            </a:r>
            <a:r>
              <a:rPr lang="fi-FI" dirty="0" err="1"/>
              <a:t>bottom</a:t>
            </a:r>
            <a:r>
              <a:rPr lang="fi-FI" dirty="0"/>
              <a:t> </a:t>
            </a:r>
            <a:r>
              <a:rPr lang="fi-FI" dirty="0" err="1"/>
              <a:t>up</a:t>
            </a:r>
            <a:r>
              <a:rPr lang="fi-FI" dirty="0"/>
              <a:t> -lähestymisellä näin:</a:t>
            </a:r>
          </a:p>
          <a:p>
            <a:pPr marL="625475" lvl="2" indent="0">
              <a:buNone/>
            </a:pPr>
            <a:r>
              <a:rPr lang="fi-FI" dirty="0"/>
              <a:t>	</a:t>
            </a:r>
          </a:p>
          <a:p>
            <a:pPr marL="625475" lvl="2" indent="0">
              <a:buNone/>
            </a:pPr>
            <a:r>
              <a:rPr lang="fi-FI" dirty="0"/>
              <a:t>		</a:t>
            </a:r>
            <a:r>
              <a:rPr lang="fi-FI" sz="2200" dirty="0" err="1" smtClean="0"/>
              <a:t>BoD</a:t>
            </a:r>
            <a:r>
              <a:rPr lang="fi-FI" sz="2200" dirty="0" smtClean="0"/>
              <a:t> </a:t>
            </a:r>
            <a:r>
              <a:rPr lang="fi-FI" sz="2200" dirty="0"/>
              <a:t>= </a:t>
            </a:r>
            <a:r>
              <a:rPr lang="fi-FI" sz="2200" dirty="0" smtClean="0"/>
              <a:t>I * </a:t>
            </a:r>
            <a:r>
              <a:rPr lang="fi-FI" sz="2200" dirty="0" smtClean="0"/>
              <a:t>P * L </a:t>
            </a:r>
            <a:r>
              <a:rPr lang="fi-FI" sz="2200" dirty="0" smtClean="0"/>
              <a:t>* DW</a:t>
            </a:r>
            <a:endParaRPr lang="fi-FI" sz="2200" dirty="0"/>
          </a:p>
          <a:p>
            <a:pPr marL="625475" lvl="2" indent="0">
              <a:buNone/>
            </a:pPr>
            <a:r>
              <a:rPr lang="fi-FI" dirty="0"/>
              <a:t>Missä DW on haittapainokerroin, L on sairauden kesto tai menetetty elinikä ja </a:t>
            </a:r>
            <a:r>
              <a:rPr lang="fi-FI" dirty="0" smtClean="0"/>
              <a:t>I * P </a:t>
            </a:r>
            <a:r>
              <a:rPr lang="fi-FI" dirty="0"/>
              <a:t>on </a:t>
            </a:r>
            <a:r>
              <a:rPr lang="fi-FI" dirty="0" smtClean="0"/>
              <a:t>tapausten </a:t>
            </a:r>
            <a:r>
              <a:rPr lang="fi-FI" dirty="0"/>
              <a:t>määrä</a:t>
            </a:r>
          </a:p>
          <a:p>
            <a:endParaRPr lang="en-US" dirty="0"/>
          </a:p>
        </p:txBody>
      </p:sp>
      <p:sp>
        <p:nvSpPr>
          <p:cNvPr id="4" name="Date Placeholder 3"/>
          <p:cNvSpPr>
            <a:spLocks noGrp="1"/>
          </p:cNvSpPr>
          <p:nvPr>
            <p:ph type="dt" sz="half" idx="10"/>
          </p:nvPr>
        </p:nvSpPr>
        <p:spPr/>
        <p:txBody>
          <a:bodyPr/>
          <a:lstStyle/>
          <a:p>
            <a:r>
              <a:rPr lang="fi-FI"/>
              <a:t>25.4.2019</a:t>
            </a:r>
          </a:p>
        </p:txBody>
      </p:sp>
      <p:sp>
        <p:nvSpPr>
          <p:cNvPr id="5" name="Footer Placeholder 4"/>
          <p:cNvSpPr>
            <a:spLocks noGrp="1"/>
          </p:cNvSpPr>
          <p:nvPr>
            <p:ph type="ftr" sz="quarter" idx="11"/>
          </p:nvPr>
        </p:nvSpPr>
        <p:spPr/>
        <p:txBody>
          <a:bodyPr/>
          <a:lstStyle/>
          <a:p>
            <a:r>
              <a:rPr lang="fi-FI"/>
              <a:t>RUORI: Tautitaakka 25.4.2019 / Jouni Tuomisto</a:t>
            </a:r>
          </a:p>
        </p:txBody>
      </p:sp>
      <p:sp>
        <p:nvSpPr>
          <p:cNvPr id="6" name="Slide Number Placeholder 5"/>
          <p:cNvSpPr>
            <a:spLocks noGrp="1"/>
          </p:cNvSpPr>
          <p:nvPr>
            <p:ph type="sldNum" sz="quarter" idx="12"/>
          </p:nvPr>
        </p:nvSpPr>
        <p:spPr/>
        <p:txBody>
          <a:bodyPr/>
          <a:lstStyle/>
          <a:p>
            <a:fld id="{75C47369-19E2-4791-B101-DB9661BC3DFB}" type="slidenum">
              <a:rPr lang="fi-FI" smtClean="0"/>
              <a:pPr/>
              <a:t>9</a:t>
            </a:fld>
            <a:endParaRPr lang="fi-FI"/>
          </a:p>
        </p:txBody>
      </p:sp>
      <p:sp>
        <p:nvSpPr>
          <p:cNvPr id="2" name="Title 1"/>
          <p:cNvSpPr>
            <a:spLocks noGrp="1"/>
          </p:cNvSpPr>
          <p:nvPr>
            <p:ph type="title"/>
          </p:nvPr>
        </p:nvSpPr>
        <p:spPr/>
        <p:txBody>
          <a:bodyPr/>
          <a:lstStyle/>
          <a:p>
            <a:r>
              <a:rPr lang="fi-FI" dirty="0"/>
              <a:t>Tautitaakan laskenta: </a:t>
            </a:r>
            <a:r>
              <a:rPr lang="fi-FI" dirty="0" err="1"/>
              <a:t>bottom</a:t>
            </a:r>
            <a:r>
              <a:rPr lang="fi-FI" dirty="0"/>
              <a:t> </a:t>
            </a:r>
            <a:r>
              <a:rPr lang="fi-FI" dirty="0" err="1"/>
              <a:t>up</a:t>
            </a:r>
            <a:r>
              <a:rPr lang="fi-FI" dirty="0"/>
              <a:t>  </a:t>
            </a:r>
            <a:endParaRPr lang="en-US" dirty="0"/>
          </a:p>
        </p:txBody>
      </p:sp>
    </p:spTree>
    <p:extLst>
      <p:ext uri="{BB962C8B-B14F-4D97-AF65-F5344CB8AC3E}">
        <p14:creationId xmlns:p14="http://schemas.microsoft.com/office/powerpoint/2010/main" val="409451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S_FI-teema">
  <a:themeElements>
    <a:clrScheme name="Valtioneuvosto">
      <a:dk1>
        <a:sysClr val="windowText" lastClr="000000"/>
      </a:dk1>
      <a:lt1>
        <a:sysClr val="window" lastClr="FFFFFF"/>
      </a:lt1>
      <a:dk2>
        <a:srgbClr val="006FB9"/>
      </a:dk2>
      <a:lt2>
        <a:srgbClr val="7A8A90"/>
      </a:lt2>
      <a:accent1>
        <a:srgbClr val="0ABBEF"/>
      </a:accent1>
      <a:accent2>
        <a:srgbClr val="006FB9"/>
      </a:accent2>
      <a:accent3>
        <a:srgbClr val="82C4D9"/>
      </a:accent3>
      <a:accent4>
        <a:srgbClr val="BAE0EB"/>
      </a:accent4>
      <a:accent5>
        <a:srgbClr val="F7AD29"/>
      </a:accent5>
      <a:accent6>
        <a:srgbClr val="FB701D"/>
      </a:accent6>
      <a:hlink>
        <a:srgbClr val="0000FF"/>
      </a:hlink>
      <a:folHlink>
        <a:srgbClr val="800080"/>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 TEAS_pohja_FI</Template>
  <TotalTime>2692</TotalTime>
  <Words>1003</Words>
  <Application>Microsoft Office PowerPoint</Application>
  <PresentationFormat>On-screen Show (16:9)</PresentationFormat>
  <Paragraphs>166</Paragraphs>
  <Slides>21</Slides>
  <Notes>11</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TEAS_FI-teema</vt:lpstr>
      <vt:lpstr>RUORI/TP 2: Elintarvikkeiden aiheuttamien sairauksien tautitaakka</vt:lpstr>
      <vt:lpstr>Tautitaakan käsite 1/2</vt:lpstr>
      <vt:lpstr>Tautitaakan käsite 2/2</vt:lpstr>
      <vt:lpstr>IHME GBD</vt:lpstr>
      <vt:lpstr>IHME GBD:  Suomen tunnettujen riskitekijöiden tautitaakka 2017</vt:lpstr>
      <vt:lpstr>IHME GBD</vt:lpstr>
      <vt:lpstr>Epidemiologia: Riski (R) ja suhteellinen riski (RR)</vt:lpstr>
      <vt:lpstr>Tautitaakan laskenta: väestösyyosuus</vt:lpstr>
      <vt:lpstr>Tautitaakan laskenta: bottom up  </vt:lpstr>
      <vt:lpstr>Tautitaakan laskenta</vt:lpstr>
      <vt:lpstr>RUORI-tautitaakat 1/2</vt:lpstr>
      <vt:lpstr>RUORI-tautitaakat 2/2</vt:lpstr>
      <vt:lpstr>RUORI-altisteiden nykyiset tautitaakat</vt:lpstr>
      <vt:lpstr>PowerPoint Presentation</vt:lpstr>
      <vt:lpstr>PowerPoint Presentation</vt:lpstr>
      <vt:lpstr>PowerPoint Presentation</vt:lpstr>
      <vt:lpstr>Itämeren kalan syönnin tautitaakka</vt:lpstr>
      <vt:lpstr>Neljä eri tulkintaa Itämeren kalan terveysvaikutuksista</vt:lpstr>
      <vt:lpstr>PowerPoint Presentation</vt:lpstr>
      <vt:lpstr>RUORIn opetukset tautitaakasta</vt:lpstr>
      <vt:lpstr>PowerPoint Presentation</vt:lpstr>
    </vt:vector>
  </TitlesOfParts>
  <Manager>Recommended Finland</Manager>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LUOTETTAVAA TIETOA sosiaali- ja terveysalan  päätöksenteon ja  toiminnan tueksi</dc:title>
  <dc:subject>suomi</dc:subject>
  <dc:creator>Asikainen Arja</dc:creator>
  <cp:lastModifiedBy>Tuomisto Jouni</cp:lastModifiedBy>
  <cp:revision>74</cp:revision>
  <dcterms:created xsi:type="dcterms:W3CDTF">2019-02-26T09:01:05Z</dcterms:created>
  <dcterms:modified xsi:type="dcterms:W3CDTF">2019-04-24T20:20:36Z</dcterms:modified>
</cp:coreProperties>
</file>