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42808525" cy="30279975"/>
  <p:notesSz cx="7099300" cy="10234613"/>
  <p:defaultTextStyle>
    <a:defPPr>
      <a:defRPr lang="fi-FI"/>
    </a:defPPr>
    <a:lvl1pPr algn="l" rtl="0" fontAlgn="base">
      <a:spcBef>
        <a:spcPct val="0"/>
      </a:spcBef>
      <a:spcAft>
        <a:spcPct val="0"/>
      </a:spcAft>
      <a:defRPr sz="3600" kern="1200">
        <a:solidFill>
          <a:schemeClr val="tx1"/>
        </a:solidFill>
        <a:latin typeface="Arial" charset="0"/>
        <a:ea typeface="+mn-ea"/>
        <a:cs typeface="+mn-cs"/>
      </a:defRPr>
    </a:lvl1pPr>
    <a:lvl2pPr marL="457200" algn="l" rtl="0" fontAlgn="base">
      <a:spcBef>
        <a:spcPct val="0"/>
      </a:spcBef>
      <a:spcAft>
        <a:spcPct val="0"/>
      </a:spcAft>
      <a:defRPr sz="3600" kern="1200">
        <a:solidFill>
          <a:schemeClr val="tx1"/>
        </a:solidFill>
        <a:latin typeface="Arial" charset="0"/>
        <a:ea typeface="+mn-ea"/>
        <a:cs typeface="+mn-cs"/>
      </a:defRPr>
    </a:lvl2pPr>
    <a:lvl3pPr marL="914400" algn="l" rtl="0" fontAlgn="base">
      <a:spcBef>
        <a:spcPct val="0"/>
      </a:spcBef>
      <a:spcAft>
        <a:spcPct val="0"/>
      </a:spcAft>
      <a:defRPr sz="3600" kern="1200">
        <a:solidFill>
          <a:schemeClr val="tx1"/>
        </a:solidFill>
        <a:latin typeface="Arial" charset="0"/>
        <a:ea typeface="+mn-ea"/>
        <a:cs typeface="+mn-cs"/>
      </a:defRPr>
    </a:lvl3pPr>
    <a:lvl4pPr marL="1371600" algn="l" rtl="0" fontAlgn="base">
      <a:spcBef>
        <a:spcPct val="0"/>
      </a:spcBef>
      <a:spcAft>
        <a:spcPct val="0"/>
      </a:spcAft>
      <a:defRPr sz="3600" kern="1200">
        <a:solidFill>
          <a:schemeClr val="tx1"/>
        </a:solidFill>
        <a:latin typeface="Arial" charset="0"/>
        <a:ea typeface="+mn-ea"/>
        <a:cs typeface="+mn-cs"/>
      </a:defRPr>
    </a:lvl4pPr>
    <a:lvl5pPr marL="1828800" algn="l" rtl="0" fontAlgn="base">
      <a:spcBef>
        <a:spcPct val="0"/>
      </a:spcBef>
      <a:spcAft>
        <a:spcPct val="0"/>
      </a:spcAft>
      <a:defRPr sz="3600" kern="1200">
        <a:solidFill>
          <a:schemeClr val="tx1"/>
        </a:solidFill>
        <a:latin typeface="Arial" charset="0"/>
        <a:ea typeface="+mn-ea"/>
        <a:cs typeface="+mn-cs"/>
      </a:defRPr>
    </a:lvl5pPr>
    <a:lvl6pPr marL="2286000" algn="l" defTabSz="914400" rtl="0" eaLnBrk="1" latinLnBrk="0" hangingPunct="1">
      <a:defRPr sz="3600" kern="1200">
        <a:solidFill>
          <a:schemeClr val="tx1"/>
        </a:solidFill>
        <a:latin typeface="Arial" charset="0"/>
        <a:ea typeface="+mn-ea"/>
        <a:cs typeface="+mn-cs"/>
      </a:defRPr>
    </a:lvl6pPr>
    <a:lvl7pPr marL="2743200" algn="l" defTabSz="914400" rtl="0" eaLnBrk="1" latinLnBrk="0" hangingPunct="1">
      <a:defRPr sz="3600" kern="1200">
        <a:solidFill>
          <a:schemeClr val="tx1"/>
        </a:solidFill>
        <a:latin typeface="Arial" charset="0"/>
        <a:ea typeface="+mn-ea"/>
        <a:cs typeface="+mn-cs"/>
      </a:defRPr>
    </a:lvl7pPr>
    <a:lvl8pPr marL="3200400" algn="l" defTabSz="914400" rtl="0" eaLnBrk="1" latinLnBrk="0" hangingPunct="1">
      <a:defRPr sz="3600" kern="1200">
        <a:solidFill>
          <a:schemeClr val="tx1"/>
        </a:solidFill>
        <a:latin typeface="Arial" charset="0"/>
        <a:ea typeface="+mn-ea"/>
        <a:cs typeface="+mn-cs"/>
      </a:defRPr>
    </a:lvl8pPr>
    <a:lvl9pPr marL="3657600" algn="l" defTabSz="914400" rtl="0" eaLnBrk="1" latinLnBrk="0" hangingPunct="1">
      <a:defRPr sz="36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kajärvi Anna-Maria" initials="H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20077"/>
    <a:srgbClr val="A8C8E6"/>
    <a:srgbClr val="85B2DC"/>
    <a:srgbClr val="C0BFC1"/>
    <a:srgbClr val="A6A6A8"/>
    <a:srgbClr val="CAE7B4"/>
    <a:srgbClr val="A3D47B"/>
    <a:srgbClr val="B19A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59" autoAdjust="0"/>
    <p:restoredTop sz="99095" autoAdjust="0"/>
  </p:normalViewPr>
  <p:slideViewPr>
    <p:cSldViewPr>
      <p:cViewPr>
        <p:scale>
          <a:sx n="66" d="100"/>
          <a:sy n="66" d="100"/>
        </p:scale>
        <p:origin x="342" y="7086"/>
      </p:cViewPr>
      <p:guideLst>
        <p:guide orient="horz" pos="9537"/>
        <p:guide pos="134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5" rIns="99048" bIns="49525" numCol="1" anchor="t" anchorCtr="0" compatLnSpc="1">
            <a:prstTxWarp prst="textNoShape">
              <a:avLst/>
            </a:prstTxWarp>
          </a:bodyPr>
          <a:lstStyle>
            <a:lvl1pPr defTabSz="990600">
              <a:defRPr sz="900" smtClean="0"/>
            </a:lvl1pPr>
          </a:lstStyle>
          <a:p>
            <a:pPr>
              <a:defRPr/>
            </a:pPr>
            <a:endParaRPr lang="fi-FI"/>
          </a:p>
        </p:txBody>
      </p:sp>
      <p:sp>
        <p:nvSpPr>
          <p:cNvPr id="7171"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5" rIns="99048" bIns="49525" numCol="1" anchor="t" anchorCtr="0" compatLnSpc="1">
            <a:prstTxWarp prst="textNoShape">
              <a:avLst/>
            </a:prstTxWarp>
          </a:bodyPr>
          <a:lstStyle>
            <a:lvl1pPr algn="r" defTabSz="990600">
              <a:defRPr sz="900" smtClean="0"/>
            </a:lvl1pPr>
          </a:lstStyle>
          <a:p>
            <a:pPr>
              <a:defRPr/>
            </a:pPr>
            <a:endParaRPr lang="fi-FI"/>
          </a:p>
        </p:txBody>
      </p:sp>
      <p:sp>
        <p:nvSpPr>
          <p:cNvPr id="7172"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5" rIns="99048" bIns="49525" numCol="1" anchor="b" anchorCtr="0" compatLnSpc="1">
            <a:prstTxWarp prst="textNoShape">
              <a:avLst/>
            </a:prstTxWarp>
          </a:bodyPr>
          <a:lstStyle>
            <a:lvl1pPr defTabSz="990600">
              <a:defRPr sz="900" smtClean="0"/>
            </a:lvl1pPr>
          </a:lstStyle>
          <a:p>
            <a:pPr>
              <a:defRPr/>
            </a:pPr>
            <a:endParaRPr lang="fi-FI"/>
          </a:p>
        </p:txBody>
      </p:sp>
      <p:sp>
        <p:nvSpPr>
          <p:cNvPr id="7173"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5" rIns="99048" bIns="49525" numCol="1" anchor="b" anchorCtr="0" compatLnSpc="1">
            <a:prstTxWarp prst="textNoShape">
              <a:avLst/>
            </a:prstTxWarp>
          </a:bodyPr>
          <a:lstStyle>
            <a:lvl1pPr algn="r" defTabSz="990600">
              <a:defRPr sz="900" smtClean="0"/>
            </a:lvl1pPr>
          </a:lstStyle>
          <a:p>
            <a:pPr>
              <a:defRPr/>
            </a:pPr>
            <a:fld id="{B8CCF4F0-7D29-435E-AF01-5ED5FFF686E5}" type="slidenum">
              <a:rPr lang="fi-FI"/>
              <a:pPr>
                <a:defRPr/>
              </a:pPr>
              <a:t>‹#›</a:t>
            </a:fld>
            <a:endParaRPr lang="fi-FI"/>
          </a:p>
        </p:txBody>
      </p:sp>
    </p:spTree>
    <p:extLst>
      <p:ext uri="{BB962C8B-B14F-4D97-AF65-F5344CB8AC3E}">
        <p14:creationId xmlns:p14="http://schemas.microsoft.com/office/powerpoint/2010/main" val="3663399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5" rIns="99048" bIns="49525" numCol="1" anchor="t" anchorCtr="0" compatLnSpc="1">
            <a:prstTxWarp prst="textNoShape">
              <a:avLst/>
            </a:prstTxWarp>
          </a:bodyPr>
          <a:lstStyle>
            <a:lvl1pPr defTabSz="990600">
              <a:defRPr sz="900" smtClean="0"/>
            </a:lvl1pPr>
          </a:lstStyle>
          <a:p>
            <a:pPr>
              <a:defRPr/>
            </a:pPr>
            <a:endParaRPr lang="fi-FI"/>
          </a:p>
        </p:txBody>
      </p:sp>
      <p:sp>
        <p:nvSpPr>
          <p:cNvPr id="409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5" rIns="99048" bIns="49525" numCol="1" anchor="t" anchorCtr="0" compatLnSpc="1">
            <a:prstTxWarp prst="textNoShape">
              <a:avLst/>
            </a:prstTxWarp>
          </a:bodyPr>
          <a:lstStyle>
            <a:lvl1pPr algn="r" defTabSz="990600">
              <a:defRPr sz="900" smtClean="0"/>
            </a:lvl1pPr>
          </a:lstStyle>
          <a:p>
            <a:pPr>
              <a:defRPr/>
            </a:pPr>
            <a:endParaRPr lang="fi-FI"/>
          </a:p>
        </p:txBody>
      </p:sp>
      <p:sp>
        <p:nvSpPr>
          <p:cNvPr id="3076" name="Rectangle 4"/>
          <p:cNvSpPr>
            <a:spLocks noGrp="1" noRot="1" noChangeAspect="1" noChangeArrowheads="1" noTextEdit="1"/>
          </p:cNvSpPr>
          <p:nvPr>
            <p:ph type="sldImg" idx="2"/>
          </p:nvPr>
        </p:nvSpPr>
        <p:spPr bwMode="auto">
          <a:xfrm>
            <a:off x="838200" y="768350"/>
            <a:ext cx="54229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5" rIns="99048" bIns="49525" numCol="1" anchor="t" anchorCtr="0" compatLnSpc="1">
            <a:prstTxWarp prst="textNoShape">
              <a:avLst/>
            </a:prstTxWarp>
          </a:bodyPr>
          <a:lstStyle/>
          <a:p>
            <a:pPr lvl="0"/>
            <a:r>
              <a:rPr lang="fi-FI" noProof="0" smtClean="0"/>
              <a:t>Click to edit Master text styles</a:t>
            </a:r>
          </a:p>
          <a:p>
            <a:pPr lvl="1"/>
            <a:r>
              <a:rPr lang="fi-FI" noProof="0" smtClean="0"/>
              <a:t>Second level</a:t>
            </a:r>
          </a:p>
          <a:p>
            <a:pPr lvl="2"/>
            <a:r>
              <a:rPr lang="fi-FI" noProof="0" smtClean="0"/>
              <a:t>Third level</a:t>
            </a:r>
          </a:p>
          <a:p>
            <a:pPr lvl="3"/>
            <a:r>
              <a:rPr lang="fi-FI" noProof="0" smtClean="0"/>
              <a:t>Fourth level</a:t>
            </a:r>
          </a:p>
          <a:p>
            <a:pPr lvl="4"/>
            <a:r>
              <a:rPr lang="fi-FI" noProof="0" smtClean="0"/>
              <a:t>Fifth level</a:t>
            </a:r>
          </a:p>
        </p:txBody>
      </p:sp>
      <p:sp>
        <p:nvSpPr>
          <p:cNvPr id="410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5" rIns="99048" bIns="49525" numCol="1" anchor="b" anchorCtr="0" compatLnSpc="1">
            <a:prstTxWarp prst="textNoShape">
              <a:avLst/>
            </a:prstTxWarp>
          </a:bodyPr>
          <a:lstStyle>
            <a:lvl1pPr defTabSz="990600">
              <a:defRPr sz="900" smtClean="0"/>
            </a:lvl1pPr>
          </a:lstStyle>
          <a:p>
            <a:pPr>
              <a:defRPr/>
            </a:pPr>
            <a:endParaRPr lang="fi-FI"/>
          </a:p>
        </p:txBody>
      </p:sp>
      <p:sp>
        <p:nvSpPr>
          <p:cNvPr id="410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5" rIns="99048" bIns="49525" numCol="1" anchor="b" anchorCtr="0" compatLnSpc="1">
            <a:prstTxWarp prst="textNoShape">
              <a:avLst/>
            </a:prstTxWarp>
          </a:bodyPr>
          <a:lstStyle>
            <a:lvl1pPr algn="r" defTabSz="990600">
              <a:defRPr sz="900" smtClean="0"/>
            </a:lvl1pPr>
          </a:lstStyle>
          <a:p>
            <a:pPr>
              <a:defRPr/>
            </a:pPr>
            <a:fld id="{E041A719-F3AF-4546-AECF-B261457C3393}" type="slidenum">
              <a:rPr lang="fi-FI"/>
              <a:pPr>
                <a:defRPr/>
              </a:pPr>
              <a:t>‹#›</a:t>
            </a:fld>
            <a:endParaRPr lang="fi-FI"/>
          </a:p>
        </p:txBody>
      </p:sp>
    </p:spTree>
    <p:extLst>
      <p:ext uri="{BB962C8B-B14F-4D97-AF65-F5344CB8AC3E}">
        <p14:creationId xmlns:p14="http://schemas.microsoft.com/office/powerpoint/2010/main" val="15885284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3209925" y="9405938"/>
            <a:ext cx="36388675" cy="6491287"/>
          </a:xfrm>
        </p:spPr>
        <p:txBody>
          <a:bodyPr/>
          <a:lstStyle/>
          <a:p>
            <a:r>
              <a:rPr lang="en-US" smtClean="0"/>
              <a:t>Click to edit Master title style</a:t>
            </a:r>
            <a:endParaRPr lang="fi-FI"/>
          </a:p>
        </p:txBody>
      </p:sp>
      <p:sp>
        <p:nvSpPr>
          <p:cNvPr id="3" name="Alaotsikko 2"/>
          <p:cNvSpPr>
            <a:spLocks noGrp="1"/>
          </p:cNvSpPr>
          <p:nvPr>
            <p:ph type="subTitle" idx="1"/>
          </p:nvPr>
        </p:nvSpPr>
        <p:spPr>
          <a:xfrm>
            <a:off x="6421438" y="17159288"/>
            <a:ext cx="29965650" cy="77374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i-FI"/>
          </a:p>
        </p:txBody>
      </p:sp>
      <p:sp>
        <p:nvSpPr>
          <p:cNvPr id="4" name="Rectangle 35"/>
          <p:cNvSpPr>
            <a:spLocks noGrp="1" noChangeArrowheads="1"/>
          </p:cNvSpPr>
          <p:nvPr>
            <p:ph type="ftr" sz="quarter" idx="10"/>
          </p:nvPr>
        </p:nvSpPr>
        <p:spPr>
          <a:ln/>
        </p:spPr>
        <p:txBody>
          <a:bodyPr/>
          <a:lstStyle>
            <a:lvl1pPr>
              <a:defRPr/>
            </a:lvl1pPr>
          </a:lstStyle>
          <a:p>
            <a:pPr>
              <a:defRPr/>
            </a:pPr>
            <a:r>
              <a:rPr lang="fi-FI"/>
              <a:t>Tekijän nimi</a:t>
            </a:r>
          </a:p>
        </p:txBody>
      </p:sp>
      <p:sp>
        <p:nvSpPr>
          <p:cNvPr id="5" name="Rectangle 128"/>
          <p:cNvSpPr>
            <a:spLocks noGrp="1" noChangeArrowheads="1"/>
          </p:cNvSpPr>
          <p:nvPr>
            <p:ph type="dt" sz="half" idx="11"/>
          </p:nvPr>
        </p:nvSpPr>
        <p:spPr>
          <a:ln/>
        </p:spPr>
        <p:txBody>
          <a:bodyPr/>
          <a:lstStyle>
            <a:lvl1pPr>
              <a:defRPr/>
            </a:lvl1pPr>
          </a:lstStyle>
          <a:p>
            <a:pPr>
              <a:defRPr/>
            </a:pPr>
            <a:fld id="{64FAD48C-87C3-45D9-B0C9-22622853E7BE}" type="datetime1">
              <a:rPr lang="fi-FI"/>
              <a:pPr>
                <a:defRPr/>
              </a:pPr>
              <a:t>2.5.2017</a:t>
            </a:fld>
            <a:endParaRPr lang="fi-FI"/>
          </a:p>
        </p:txBody>
      </p:sp>
      <p:sp>
        <p:nvSpPr>
          <p:cNvPr id="6" name="Rectangle 129"/>
          <p:cNvSpPr>
            <a:spLocks noGrp="1" noChangeArrowheads="1"/>
          </p:cNvSpPr>
          <p:nvPr>
            <p:ph type="sldNum" sz="quarter" idx="12"/>
          </p:nvPr>
        </p:nvSpPr>
        <p:spPr>
          <a:ln/>
        </p:spPr>
        <p:txBody>
          <a:bodyPr/>
          <a:lstStyle>
            <a:lvl1pPr>
              <a:defRPr/>
            </a:lvl1pPr>
          </a:lstStyle>
          <a:p>
            <a:pPr>
              <a:defRPr/>
            </a:pPr>
            <a:fld id="{3DD0FBFE-CF95-41A6-A184-8F76A0CE59CF}" type="slidenum">
              <a:rPr lang="fi-FI"/>
              <a:pPr>
                <a:defRPr/>
              </a:pPr>
              <a:t>‹#›</a:t>
            </a:fld>
            <a:endParaRPr lang="fi-FI"/>
          </a:p>
        </p:txBody>
      </p:sp>
    </p:spTree>
    <p:extLst>
      <p:ext uri="{BB962C8B-B14F-4D97-AF65-F5344CB8AC3E}">
        <p14:creationId xmlns:p14="http://schemas.microsoft.com/office/powerpoint/2010/main" val="3060057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smtClean="0"/>
              <a:t>Click to edit Master title style</a:t>
            </a:r>
            <a:endParaRPr lang="fi-FI"/>
          </a:p>
        </p:txBody>
      </p:sp>
      <p:sp>
        <p:nvSpPr>
          <p:cNvPr id="3" name="Pystysuoran tekstin paikkamerkki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35"/>
          <p:cNvSpPr>
            <a:spLocks noGrp="1" noChangeArrowheads="1"/>
          </p:cNvSpPr>
          <p:nvPr>
            <p:ph type="ftr" sz="quarter" idx="10"/>
          </p:nvPr>
        </p:nvSpPr>
        <p:spPr>
          <a:ln/>
        </p:spPr>
        <p:txBody>
          <a:bodyPr/>
          <a:lstStyle>
            <a:lvl1pPr>
              <a:defRPr/>
            </a:lvl1pPr>
          </a:lstStyle>
          <a:p>
            <a:pPr>
              <a:defRPr/>
            </a:pPr>
            <a:r>
              <a:rPr lang="fi-FI"/>
              <a:t>Tekijän nimi</a:t>
            </a:r>
          </a:p>
        </p:txBody>
      </p:sp>
      <p:sp>
        <p:nvSpPr>
          <p:cNvPr id="5" name="Rectangle 128"/>
          <p:cNvSpPr>
            <a:spLocks noGrp="1" noChangeArrowheads="1"/>
          </p:cNvSpPr>
          <p:nvPr>
            <p:ph type="dt" sz="half" idx="11"/>
          </p:nvPr>
        </p:nvSpPr>
        <p:spPr>
          <a:ln/>
        </p:spPr>
        <p:txBody>
          <a:bodyPr/>
          <a:lstStyle>
            <a:lvl1pPr>
              <a:defRPr/>
            </a:lvl1pPr>
          </a:lstStyle>
          <a:p>
            <a:pPr>
              <a:defRPr/>
            </a:pPr>
            <a:fld id="{9009AB6E-74CC-466A-B54C-0B923C524866}" type="datetime1">
              <a:rPr lang="fi-FI"/>
              <a:pPr>
                <a:defRPr/>
              </a:pPr>
              <a:t>2.5.2017</a:t>
            </a:fld>
            <a:endParaRPr lang="fi-FI"/>
          </a:p>
        </p:txBody>
      </p:sp>
      <p:sp>
        <p:nvSpPr>
          <p:cNvPr id="6" name="Rectangle 129"/>
          <p:cNvSpPr>
            <a:spLocks noGrp="1" noChangeArrowheads="1"/>
          </p:cNvSpPr>
          <p:nvPr>
            <p:ph type="sldNum" sz="quarter" idx="12"/>
          </p:nvPr>
        </p:nvSpPr>
        <p:spPr>
          <a:ln/>
        </p:spPr>
        <p:txBody>
          <a:bodyPr/>
          <a:lstStyle>
            <a:lvl1pPr>
              <a:defRPr/>
            </a:lvl1pPr>
          </a:lstStyle>
          <a:p>
            <a:pPr>
              <a:defRPr/>
            </a:pPr>
            <a:fld id="{F292EEBF-A80C-41FD-BE18-0B943DBB4C0C}" type="slidenum">
              <a:rPr lang="fi-FI"/>
              <a:pPr>
                <a:defRPr/>
              </a:pPr>
              <a:t>‹#›</a:t>
            </a:fld>
            <a:endParaRPr lang="fi-FI"/>
          </a:p>
        </p:txBody>
      </p:sp>
    </p:spTree>
    <p:extLst>
      <p:ext uri="{BB962C8B-B14F-4D97-AF65-F5344CB8AC3E}">
        <p14:creationId xmlns:p14="http://schemas.microsoft.com/office/powerpoint/2010/main" val="2749015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31864300" y="2033588"/>
            <a:ext cx="10458450" cy="23701375"/>
          </a:xfrm>
        </p:spPr>
        <p:txBody>
          <a:bodyPr vert="eaVert"/>
          <a:lstStyle/>
          <a:p>
            <a:r>
              <a:rPr lang="en-US" smtClean="0"/>
              <a:t>Click to edit Master title style</a:t>
            </a:r>
            <a:endParaRPr lang="fi-FI"/>
          </a:p>
        </p:txBody>
      </p:sp>
      <p:sp>
        <p:nvSpPr>
          <p:cNvPr id="3" name="Pystysuoran tekstin paikkamerkki 2"/>
          <p:cNvSpPr>
            <a:spLocks noGrp="1"/>
          </p:cNvSpPr>
          <p:nvPr>
            <p:ph type="body" orient="vert" idx="1"/>
          </p:nvPr>
        </p:nvSpPr>
        <p:spPr>
          <a:xfrm>
            <a:off x="484188" y="2033588"/>
            <a:ext cx="31227712" cy="23701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35"/>
          <p:cNvSpPr>
            <a:spLocks noGrp="1" noChangeArrowheads="1"/>
          </p:cNvSpPr>
          <p:nvPr>
            <p:ph type="ftr" sz="quarter" idx="10"/>
          </p:nvPr>
        </p:nvSpPr>
        <p:spPr>
          <a:ln/>
        </p:spPr>
        <p:txBody>
          <a:bodyPr/>
          <a:lstStyle>
            <a:lvl1pPr>
              <a:defRPr/>
            </a:lvl1pPr>
          </a:lstStyle>
          <a:p>
            <a:pPr>
              <a:defRPr/>
            </a:pPr>
            <a:r>
              <a:rPr lang="fi-FI"/>
              <a:t>Tekijän nimi</a:t>
            </a:r>
          </a:p>
        </p:txBody>
      </p:sp>
      <p:sp>
        <p:nvSpPr>
          <p:cNvPr id="5" name="Rectangle 128"/>
          <p:cNvSpPr>
            <a:spLocks noGrp="1" noChangeArrowheads="1"/>
          </p:cNvSpPr>
          <p:nvPr>
            <p:ph type="dt" sz="half" idx="11"/>
          </p:nvPr>
        </p:nvSpPr>
        <p:spPr>
          <a:ln/>
        </p:spPr>
        <p:txBody>
          <a:bodyPr/>
          <a:lstStyle>
            <a:lvl1pPr>
              <a:defRPr/>
            </a:lvl1pPr>
          </a:lstStyle>
          <a:p>
            <a:pPr>
              <a:defRPr/>
            </a:pPr>
            <a:fld id="{8DA9AEED-CBF0-4CA8-B989-3D55E3CBC93E}" type="datetime1">
              <a:rPr lang="fi-FI"/>
              <a:pPr>
                <a:defRPr/>
              </a:pPr>
              <a:t>2.5.2017</a:t>
            </a:fld>
            <a:endParaRPr lang="fi-FI"/>
          </a:p>
        </p:txBody>
      </p:sp>
      <p:sp>
        <p:nvSpPr>
          <p:cNvPr id="6" name="Rectangle 129"/>
          <p:cNvSpPr>
            <a:spLocks noGrp="1" noChangeArrowheads="1"/>
          </p:cNvSpPr>
          <p:nvPr>
            <p:ph type="sldNum" sz="quarter" idx="12"/>
          </p:nvPr>
        </p:nvSpPr>
        <p:spPr>
          <a:ln/>
        </p:spPr>
        <p:txBody>
          <a:bodyPr/>
          <a:lstStyle>
            <a:lvl1pPr>
              <a:defRPr/>
            </a:lvl1pPr>
          </a:lstStyle>
          <a:p>
            <a:pPr>
              <a:defRPr/>
            </a:pPr>
            <a:fld id="{FD40CFA9-11D0-4A4D-9789-120C51EF385C}" type="slidenum">
              <a:rPr lang="fi-FI"/>
              <a:pPr>
                <a:defRPr/>
              </a:pPr>
              <a:t>‹#›</a:t>
            </a:fld>
            <a:endParaRPr lang="fi-FI"/>
          </a:p>
        </p:txBody>
      </p:sp>
    </p:spTree>
    <p:extLst>
      <p:ext uri="{BB962C8B-B14F-4D97-AF65-F5344CB8AC3E}">
        <p14:creationId xmlns:p14="http://schemas.microsoft.com/office/powerpoint/2010/main" val="3069275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smtClean="0"/>
              <a:t>Click to edit Master title style</a:t>
            </a:r>
            <a:endParaRPr lang="fi-FI"/>
          </a:p>
        </p:txBody>
      </p:sp>
      <p:sp>
        <p:nvSpPr>
          <p:cNvPr id="3" name="Sisällön paikkamerkki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35"/>
          <p:cNvSpPr>
            <a:spLocks noGrp="1" noChangeArrowheads="1"/>
          </p:cNvSpPr>
          <p:nvPr>
            <p:ph type="ftr" sz="quarter" idx="10"/>
          </p:nvPr>
        </p:nvSpPr>
        <p:spPr>
          <a:ln/>
        </p:spPr>
        <p:txBody>
          <a:bodyPr/>
          <a:lstStyle>
            <a:lvl1pPr>
              <a:defRPr/>
            </a:lvl1pPr>
          </a:lstStyle>
          <a:p>
            <a:pPr>
              <a:defRPr/>
            </a:pPr>
            <a:r>
              <a:rPr lang="fi-FI"/>
              <a:t>Tekijän nimi</a:t>
            </a:r>
          </a:p>
        </p:txBody>
      </p:sp>
      <p:sp>
        <p:nvSpPr>
          <p:cNvPr id="5" name="Rectangle 128"/>
          <p:cNvSpPr>
            <a:spLocks noGrp="1" noChangeArrowheads="1"/>
          </p:cNvSpPr>
          <p:nvPr>
            <p:ph type="dt" sz="half" idx="11"/>
          </p:nvPr>
        </p:nvSpPr>
        <p:spPr>
          <a:ln/>
        </p:spPr>
        <p:txBody>
          <a:bodyPr/>
          <a:lstStyle>
            <a:lvl1pPr>
              <a:defRPr/>
            </a:lvl1pPr>
          </a:lstStyle>
          <a:p>
            <a:pPr>
              <a:defRPr/>
            </a:pPr>
            <a:fld id="{FFBDA488-DB21-42D4-9175-D4E256167E2B}" type="datetime1">
              <a:rPr lang="fi-FI"/>
              <a:pPr>
                <a:defRPr/>
              </a:pPr>
              <a:t>2.5.2017</a:t>
            </a:fld>
            <a:endParaRPr lang="fi-FI"/>
          </a:p>
        </p:txBody>
      </p:sp>
      <p:sp>
        <p:nvSpPr>
          <p:cNvPr id="6" name="Rectangle 129"/>
          <p:cNvSpPr>
            <a:spLocks noGrp="1" noChangeArrowheads="1"/>
          </p:cNvSpPr>
          <p:nvPr>
            <p:ph type="sldNum" sz="quarter" idx="12"/>
          </p:nvPr>
        </p:nvSpPr>
        <p:spPr>
          <a:ln/>
        </p:spPr>
        <p:txBody>
          <a:bodyPr/>
          <a:lstStyle>
            <a:lvl1pPr>
              <a:defRPr/>
            </a:lvl1pPr>
          </a:lstStyle>
          <a:p>
            <a:pPr>
              <a:defRPr/>
            </a:pPr>
            <a:fld id="{BB5654BD-D7D7-4DE2-BF22-8C24C0434BAF}" type="slidenum">
              <a:rPr lang="fi-FI"/>
              <a:pPr>
                <a:defRPr/>
              </a:pPr>
              <a:t>‹#›</a:t>
            </a:fld>
            <a:endParaRPr lang="fi-FI"/>
          </a:p>
        </p:txBody>
      </p:sp>
    </p:spTree>
    <p:extLst>
      <p:ext uri="{BB962C8B-B14F-4D97-AF65-F5344CB8AC3E}">
        <p14:creationId xmlns:p14="http://schemas.microsoft.com/office/powerpoint/2010/main" val="3034861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3381375" y="19457988"/>
            <a:ext cx="36387088" cy="6013450"/>
          </a:xfrm>
        </p:spPr>
        <p:txBody>
          <a:bodyPr/>
          <a:lstStyle>
            <a:lvl1pPr algn="l">
              <a:defRPr sz="4000" b="1" cap="all"/>
            </a:lvl1pPr>
          </a:lstStyle>
          <a:p>
            <a:r>
              <a:rPr lang="en-US" smtClean="0"/>
              <a:t>Click to edit Master title style</a:t>
            </a:r>
            <a:endParaRPr lang="fi-FI"/>
          </a:p>
        </p:txBody>
      </p:sp>
      <p:sp>
        <p:nvSpPr>
          <p:cNvPr id="3" name="Tekstin paikkamerkki 2"/>
          <p:cNvSpPr>
            <a:spLocks noGrp="1"/>
          </p:cNvSpPr>
          <p:nvPr>
            <p:ph type="body" idx="1"/>
          </p:nvPr>
        </p:nvSpPr>
        <p:spPr>
          <a:xfrm>
            <a:off x="3381375" y="12833350"/>
            <a:ext cx="36387088" cy="6624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5"/>
          <p:cNvSpPr>
            <a:spLocks noGrp="1" noChangeArrowheads="1"/>
          </p:cNvSpPr>
          <p:nvPr>
            <p:ph type="ftr" sz="quarter" idx="10"/>
          </p:nvPr>
        </p:nvSpPr>
        <p:spPr>
          <a:ln/>
        </p:spPr>
        <p:txBody>
          <a:bodyPr/>
          <a:lstStyle>
            <a:lvl1pPr>
              <a:defRPr/>
            </a:lvl1pPr>
          </a:lstStyle>
          <a:p>
            <a:pPr>
              <a:defRPr/>
            </a:pPr>
            <a:r>
              <a:rPr lang="fi-FI"/>
              <a:t>Tekijän nimi</a:t>
            </a:r>
          </a:p>
        </p:txBody>
      </p:sp>
      <p:sp>
        <p:nvSpPr>
          <p:cNvPr id="5" name="Rectangle 128"/>
          <p:cNvSpPr>
            <a:spLocks noGrp="1" noChangeArrowheads="1"/>
          </p:cNvSpPr>
          <p:nvPr>
            <p:ph type="dt" sz="half" idx="11"/>
          </p:nvPr>
        </p:nvSpPr>
        <p:spPr>
          <a:ln/>
        </p:spPr>
        <p:txBody>
          <a:bodyPr/>
          <a:lstStyle>
            <a:lvl1pPr>
              <a:defRPr/>
            </a:lvl1pPr>
          </a:lstStyle>
          <a:p>
            <a:pPr>
              <a:defRPr/>
            </a:pPr>
            <a:fld id="{E621F630-A188-43AB-9BC3-C080CB3806C8}" type="datetime1">
              <a:rPr lang="fi-FI"/>
              <a:pPr>
                <a:defRPr/>
              </a:pPr>
              <a:t>2.5.2017</a:t>
            </a:fld>
            <a:endParaRPr lang="fi-FI"/>
          </a:p>
        </p:txBody>
      </p:sp>
      <p:sp>
        <p:nvSpPr>
          <p:cNvPr id="6" name="Rectangle 129"/>
          <p:cNvSpPr>
            <a:spLocks noGrp="1" noChangeArrowheads="1"/>
          </p:cNvSpPr>
          <p:nvPr>
            <p:ph type="sldNum" sz="quarter" idx="12"/>
          </p:nvPr>
        </p:nvSpPr>
        <p:spPr>
          <a:ln/>
        </p:spPr>
        <p:txBody>
          <a:bodyPr/>
          <a:lstStyle>
            <a:lvl1pPr>
              <a:defRPr/>
            </a:lvl1pPr>
          </a:lstStyle>
          <a:p>
            <a:pPr>
              <a:defRPr/>
            </a:pPr>
            <a:fld id="{764E92CB-1C64-4D3F-8C6A-16F613513526}" type="slidenum">
              <a:rPr lang="fi-FI"/>
              <a:pPr>
                <a:defRPr/>
              </a:pPr>
              <a:t>‹#›</a:t>
            </a:fld>
            <a:endParaRPr lang="fi-FI"/>
          </a:p>
        </p:txBody>
      </p:sp>
    </p:spTree>
    <p:extLst>
      <p:ext uri="{BB962C8B-B14F-4D97-AF65-F5344CB8AC3E}">
        <p14:creationId xmlns:p14="http://schemas.microsoft.com/office/powerpoint/2010/main" val="398641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smtClean="0"/>
              <a:t>Click to edit Master title style</a:t>
            </a:r>
            <a:endParaRPr lang="fi-FI"/>
          </a:p>
        </p:txBody>
      </p:sp>
      <p:sp>
        <p:nvSpPr>
          <p:cNvPr id="3" name="Sisällön paikkamerkki 2"/>
          <p:cNvSpPr>
            <a:spLocks noGrp="1"/>
          </p:cNvSpPr>
          <p:nvPr>
            <p:ph sz="half" idx="1"/>
          </p:nvPr>
        </p:nvSpPr>
        <p:spPr>
          <a:xfrm>
            <a:off x="1746250" y="8299450"/>
            <a:ext cx="19581813" cy="17435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Sisällön paikkamerkki 3"/>
          <p:cNvSpPr>
            <a:spLocks noGrp="1"/>
          </p:cNvSpPr>
          <p:nvPr>
            <p:ph sz="half" idx="2"/>
          </p:nvPr>
        </p:nvSpPr>
        <p:spPr>
          <a:xfrm>
            <a:off x="21480463" y="8299450"/>
            <a:ext cx="19581812" cy="17435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Rectangle 35"/>
          <p:cNvSpPr>
            <a:spLocks noGrp="1" noChangeArrowheads="1"/>
          </p:cNvSpPr>
          <p:nvPr>
            <p:ph type="ftr" sz="quarter" idx="10"/>
          </p:nvPr>
        </p:nvSpPr>
        <p:spPr>
          <a:ln/>
        </p:spPr>
        <p:txBody>
          <a:bodyPr/>
          <a:lstStyle>
            <a:lvl1pPr>
              <a:defRPr/>
            </a:lvl1pPr>
          </a:lstStyle>
          <a:p>
            <a:pPr>
              <a:defRPr/>
            </a:pPr>
            <a:r>
              <a:rPr lang="fi-FI"/>
              <a:t>Tekijän nimi</a:t>
            </a:r>
          </a:p>
        </p:txBody>
      </p:sp>
      <p:sp>
        <p:nvSpPr>
          <p:cNvPr id="6" name="Rectangle 128"/>
          <p:cNvSpPr>
            <a:spLocks noGrp="1" noChangeArrowheads="1"/>
          </p:cNvSpPr>
          <p:nvPr>
            <p:ph type="dt" sz="half" idx="11"/>
          </p:nvPr>
        </p:nvSpPr>
        <p:spPr>
          <a:ln/>
        </p:spPr>
        <p:txBody>
          <a:bodyPr/>
          <a:lstStyle>
            <a:lvl1pPr>
              <a:defRPr/>
            </a:lvl1pPr>
          </a:lstStyle>
          <a:p>
            <a:pPr>
              <a:defRPr/>
            </a:pPr>
            <a:fld id="{AD56B50C-6301-4BF0-8F9A-19FA866D334A}" type="datetime1">
              <a:rPr lang="fi-FI"/>
              <a:pPr>
                <a:defRPr/>
              </a:pPr>
              <a:t>2.5.2017</a:t>
            </a:fld>
            <a:endParaRPr lang="fi-FI"/>
          </a:p>
        </p:txBody>
      </p:sp>
      <p:sp>
        <p:nvSpPr>
          <p:cNvPr id="7" name="Rectangle 129"/>
          <p:cNvSpPr>
            <a:spLocks noGrp="1" noChangeArrowheads="1"/>
          </p:cNvSpPr>
          <p:nvPr>
            <p:ph type="sldNum" sz="quarter" idx="12"/>
          </p:nvPr>
        </p:nvSpPr>
        <p:spPr>
          <a:ln/>
        </p:spPr>
        <p:txBody>
          <a:bodyPr/>
          <a:lstStyle>
            <a:lvl1pPr>
              <a:defRPr/>
            </a:lvl1pPr>
          </a:lstStyle>
          <a:p>
            <a:pPr>
              <a:defRPr/>
            </a:pPr>
            <a:fld id="{E5912B1A-8BE0-4909-942C-1D8AE1094476}" type="slidenum">
              <a:rPr lang="fi-FI"/>
              <a:pPr>
                <a:defRPr/>
              </a:pPr>
              <a:t>‹#›</a:t>
            </a:fld>
            <a:endParaRPr lang="fi-FI"/>
          </a:p>
        </p:txBody>
      </p:sp>
    </p:spTree>
    <p:extLst>
      <p:ext uri="{BB962C8B-B14F-4D97-AF65-F5344CB8AC3E}">
        <p14:creationId xmlns:p14="http://schemas.microsoft.com/office/powerpoint/2010/main" val="3046482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2139950" y="1212850"/>
            <a:ext cx="38528625" cy="5046663"/>
          </a:xfrm>
        </p:spPr>
        <p:txBody>
          <a:bodyPr/>
          <a:lstStyle>
            <a:lvl1pPr>
              <a:defRPr/>
            </a:lvl1pPr>
          </a:lstStyle>
          <a:p>
            <a:r>
              <a:rPr lang="en-US" smtClean="0"/>
              <a:t>Click to edit Master title style</a:t>
            </a:r>
            <a:endParaRPr lang="fi-FI"/>
          </a:p>
        </p:txBody>
      </p:sp>
      <p:sp>
        <p:nvSpPr>
          <p:cNvPr id="3" name="Tekstin paikkamerkki 2"/>
          <p:cNvSpPr>
            <a:spLocks noGrp="1"/>
          </p:cNvSpPr>
          <p:nvPr>
            <p:ph type="body" idx="1"/>
          </p:nvPr>
        </p:nvSpPr>
        <p:spPr>
          <a:xfrm>
            <a:off x="2139950" y="6778625"/>
            <a:ext cx="18915063"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Sisällön paikkamerkki 3"/>
          <p:cNvSpPr>
            <a:spLocks noGrp="1"/>
          </p:cNvSpPr>
          <p:nvPr>
            <p:ph sz="half" idx="2"/>
          </p:nvPr>
        </p:nvSpPr>
        <p:spPr>
          <a:xfrm>
            <a:off x="2139950" y="9602788"/>
            <a:ext cx="18915063"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kstin paikkamerkki 4"/>
          <p:cNvSpPr>
            <a:spLocks noGrp="1"/>
          </p:cNvSpPr>
          <p:nvPr>
            <p:ph type="body" sz="quarter" idx="3"/>
          </p:nvPr>
        </p:nvSpPr>
        <p:spPr>
          <a:xfrm>
            <a:off x="21745575" y="6778625"/>
            <a:ext cx="18923000"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Sisällön paikkamerkki 5"/>
          <p:cNvSpPr>
            <a:spLocks noGrp="1"/>
          </p:cNvSpPr>
          <p:nvPr>
            <p:ph sz="quarter" idx="4"/>
          </p:nvPr>
        </p:nvSpPr>
        <p:spPr>
          <a:xfrm>
            <a:off x="21745575" y="9602788"/>
            <a:ext cx="18923000"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Rectangle 35"/>
          <p:cNvSpPr>
            <a:spLocks noGrp="1" noChangeArrowheads="1"/>
          </p:cNvSpPr>
          <p:nvPr>
            <p:ph type="ftr" sz="quarter" idx="10"/>
          </p:nvPr>
        </p:nvSpPr>
        <p:spPr>
          <a:ln/>
        </p:spPr>
        <p:txBody>
          <a:bodyPr/>
          <a:lstStyle>
            <a:lvl1pPr>
              <a:defRPr/>
            </a:lvl1pPr>
          </a:lstStyle>
          <a:p>
            <a:pPr>
              <a:defRPr/>
            </a:pPr>
            <a:r>
              <a:rPr lang="fi-FI"/>
              <a:t>Tekijän nimi</a:t>
            </a:r>
          </a:p>
        </p:txBody>
      </p:sp>
      <p:sp>
        <p:nvSpPr>
          <p:cNvPr id="8" name="Rectangle 128"/>
          <p:cNvSpPr>
            <a:spLocks noGrp="1" noChangeArrowheads="1"/>
          </p:cNvSpPr>
          <p:nvPr>
            <p:ph type="dt" sz="half" idx="11"/>
          </p:nvPr>
        </p:nvSpPr>
        <p:spPr>
          <a:ln/>
        </p:spPr>
        <p:txBody>
          <a:bodyPr/>
          <a:lstStyle>
            <a:lvl1pPr>
              <a:defRPr/>
            </a:lvl1pPr>
          </a:lstStyle>
          <a:p>
            <a:pPr>
              <a:defRPr/>
            </a:pPr>
            <a:fld id="{E33E8DC5-115C-48EA-842A-93F67747C0FD}" type="datetime1">
              <a:rPr lang="fi-FI"/>
              <a:pPr>
                <a:defRPr/>
              </a:pPr>
              <a:t>2.5.2017</a:t>
            </a:fld>
            <a:endParaRPr lang="fi-FI"/>
          </a:p>
        </p:txBody>
      </p:sp>
      <p:sp>
        <p:nvSpPr>
          <p:cNvPr id="9" name="Rectangle 129"/>
          <p:cNvSpPr>
            <a:spLocks noGrp="1" noChangeArrowheads="1"/>
          </p:cNvSpPr>
          <p:nvPr>
            <p:ph type="sldNum" sz="quarter" idx="12"/>
          </p:nvPr>
        </p:nvSpPr>
        <p:spPr>
          <a:ln/>
        </p:spPr>
        <p:txBody>
          <a:bodyPr/>
          <a:lstStyle>
            <a:lvl1pPr>
              <a:defRPr/>
            </a:lvl1pPr>
          </a:lstStyle>
          <a:p>
            <a:pPr>
              <a:defRPr/>
            </a:pPr>
            <a:fld id="{4EDACA45-6C75-4A0B-877B-1E272EA974E9}" type="slidenum">
              <a:rPr lang="fi-FI"/>
              <a:pPr>
                <a:defRPr/>
              </a:pPr>
              <a:t>‹#›</a:t>
            </a:fld>
            <a:endParaRPr lang="fi-FI"/>
          </a:p>
        </p:txBody>
      </p:sp>
    </p:spTree>
    <p:extLst>
      <p:ext uri="{BB962C8B-B14F-4D97-AF65-F5344CB8AC3E}">
        <p14:creationId xmlns:p14="http://schemas.microsoft.com/office/powerpoint/2010/main" val="1929193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smtClean="0"/>
              <a:t>Click to edit Master title style</a:t>
            </a:r>
            <a:endParaRPr lang="fi-FI"/>
          </a:p>
        </p:txBody>
      </p:sp>
      <p:sp>
        <p:nvSpPr>
          <p:cNvPr id="3" name="Rectangle 35"/>
          <p:cNvSpPr>
            <a:spLocks noGrp="1" noChangeArrowheads="1"/>
          </p:cNvSpPr>
          <p:nvPr>
            <p:ph type="ftr" sz="quarter" idx="10"/>
          </p:nvPr>
        </p:nvSpPr>
        <p:spPr>
          <a:ln/>
        </p:spPr>
        <p:txBody>
          <a:bodyPr/>
          <a:lstStyle>
            <a:lvl1pPr>
              <a:defRPr/>
            </a:lvl1pPr>
          </a:lstStyle>
          <a:p>
            <a:pPr>
              <a:defRPr/>
            </a:pPr>
            <a:r>
              <a:rPr lang="fi-FI"/>
              <a:t>Tekijän nimi</a:t>
            </a:r>
          </a:p>
        </p:txBody>
      </p:sp>
      <p:sp>
        <p:nvSpPr>
          <p:cNvPr id="4" name="Rectangle 128"/>
          <p:cNvSpPr>
            <a:spLocks noGrp="1" noChangeArrowheads="1"/>
          </p:cNvSpPr>
          <p:nvPr>
            <p:ph type="dt" sz="half" idx="11"/>
          </p:nvPr>
        </p:nvSpPr>
        <p:spPr>
          <a:ln/>
        </p:spPr>
        <p:txBody>
          <a:bodyPr/>
          <a:lstStyle>
            <a:lvl1pPr>
              <a:defRPr/>
            </a:lvl1pPr>
          </a:lstStyle>
          <a:p>
            <a:pPr>
              <a:defRPr/>
            </a:pPr>
            <a:fld id="{91B96D68-1C41-4E5B-BC0D-7D59E4DF77A0}" type="datetime1">
              <a:rPr lang="fi-FI"/>
              <a:pPr>
                <a:defRPr/>
              </a:pPr>
              <a:t>2.5.2017</a:t>
            </a:fld>
            <a:endParaRPr lang="fi-FI"/>
          </a:p>
        </p:txBody>
      </p:sp>
      <p:sp>
        <p:nvSpPr>
          <p:cNvPr id="5" name="Rectangle 129"/>
          <p:cNvSpPr>
            <a:spLocks noGrp="1" noChangeArrowheads="1"/>
          </p:cNvSpPr>
          <p:nvPr>
            <p:ph type="sldNum" sz="quarter" idx="12"/>
          </p:nvPr>
        </p:nvSpPr>
        <p:spPr>
          <a:ln/>
        </p:spPr>
        <p:txBody>
          <a:bodyPr/>
          <a:lstStyle>
            <a:lvl1pPr>
              <a:defRPr/>
            </a:lvl1pPr>
          </a:lstStyle>
          <a:p>
            <a:pPr>
              <a:defRPr/>
            </a:pPr>
            <a:fld id="{4E4B9954-9A33-4FF9-8C4D-3620B6CFADE1}" type="slidenum">
              <a:rPr lang="fi-FI"/>
              <a:pPr>
                <a:defRPr/>
              </a:pPr>
              <a:t>‹#›</a:t>
            </a:fld>
            <a:endParaRPr lang="fi-FI"/>
          </a:p>
        </p:txBody>
      </p:sp>
    </p:spTree>
    <p:extLst>
      <p:ext uri="{BB962C8B-B14F-4D97-AF65-F5344CB8AC3E}">
        <p14:creationId xmlns:p14="http://schemas.microsoft.com/office/powerpoint/2010/main" val="3560728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35"/>
          <p:cNvSpPr>
            <a:spLocks noGrp="1" noChangeArrowheads="1"/>
          </p:cNvSpPr>
          <p:nvPr>
            <p:ph type="ftr" sz="quarter" idx="10"/>
          </p:nvPr>
        </p:nvSpPr>
        <p:spPr>
          <a:ln/>
        </p:spPr>
        <p:txBody>
          <a:bodyPr/>
          <a:lstStyle>
            <a:lvl1pPr>
              <a:defRPr/>
            </a:lvl1pPr>
          </a:lstStyle>
          <a:p>
            <a:pPr>
              <a:defRPr/>
            </a:pPr>
            <a:r>
              <a:rPr lang="fi-FI"/>
              <a:t>Tekijän nimi</a:t>
            </a:r>
          </a:p>
        </p:txBody>
      </p:sp>
      <p:sp>
        <p:nvSpPr>
          <p:cNvPr id="3" name="Rectangle 128"/>
          <p:cNvSpPr>
            <a:spLocks noGrp="1" noChangeArrowheads="1"/>
          </p:cNvSpPr>
          <p:nvPr>
            <p:ph type="dt" sz="half" idx="11"/>
          </p:nvPr>
        </p:nvSpPr>
        <p:spPr>
          <a:ln/>
        </p:spPr>
        <p:txBody>
          <a:bodyPr/>
          <a:lstStyle>
            <a:lvl1pPr>
              <a:defRPr/>
            </a:lvl1pPr>
          </a:lstStyle>
          <a:p>
            <a:pPr>
              <a:defRPr/>
            </a:pPr>
            <a:fld id="{F2A9BA44-61FC-4E31-B4ED-77966D236194}" type="datetime1">
              <a:rPr lang="fi-FI"/>
              <a:pPr>
                <a:defRPr/>
              </a:pPr>
              <a:t>2.5.2017</a:t>
            </a:fld>
            <a:endParaRPr lang="fi-FI"/>
          </a:p>
        </p:txBody>
      </p:sp>
      <p:sp>
        <p:nvSpPr>
          <p:cNvPr id="4" name="Rectangle 129"/>
          <p:cNvSpPr>
            <a:spLocks noGrp="1" noChangeArrowheads="1"/>
          </p:cNvSpPr>
          <p:nvPr>
            <p:ph type="sldNum" sz="quarter" idx="12"/>
          </p:nvPr>
        </p:nvSpPr>
        <p:spPr>
          <a:ln/>
        </p:spPr>
        <p:txBody>
          <a:bodyPr/>
          <a:lstStyle>
            <a:lvl1pPr>
              <a:defRPr/>
            </a:lvl1pPr>
          </a:lstStyle>
          <a:p>
            <a:pPr>
              <a:defRPr/>
            </a:pPr>
            <a:fld id="{71BE7594-A2FD-4B30-BD49-382E9780BFD5}" type="slidenum">
              <a:rPr lang="fi-FI"/>
              <a:pPr>
                <a:defRPr/>
              </a:pPr>
              <a:t>‹#›</a:t>
            </a:fld>
            <a:endParaRPr lang="fi-FI"/>
          </a:p>
        </p:txBody>
      </p:sp>
    </p:spTree>
    <p:extLst>
      <p:ext uri="{BB962C8B-B14F-4D97-AF65-F5344CB8AC3E}">
        <p14:creationId xmlns:p14="http://schemas.microsoft.com/office/powerpoint/2010/main" val="2144616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2139950" y="1204913"/>
            <a:ext cx="14084300" cy="5130800"/>
          </a:xfrm>
        </p:spPr>
        <p:txBody>
          <a:bodyPr anchor="b"/>
          <a:lstStyle>
            <a:lvl1pPr algn="l">
              <a:defRPr sz="2000" b="1"/>
            </a:lvl1pPr>
          </a:lstStyle>
          <a:p>
            <a:r>
              <a:rPr lang="en-US" smtClean="0"/>
              <a:t>Click to edit Master title style</a:t>
            </a:r>
            <a:endParaRPr lang="fi-FI"/>
          </a:p>
        </p:txBody>
      </p:sp>
      <p:sp>
        <p:nvSpPr>
          <p:cNvPr id="3" name="Sisällön paikkamerkki 2"/>
          <p:cNvSpPr>
            <a:spLocks noGrp="1"/>
          </p:cNvSpPr>
          <p:nvPr>
            <p:ph idx="1"/>
          </p:nvPr>
        </p:nvSpPr>
        <p:spPr>
          <a:xfrm>
            <a:off x="16737013" y="1204913"/>
            <a:ext cx="23931562" cy="258445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kstin paikkamerkki 3"/>
          <p:cNvSpPr>
            <a:spLocks noGrp="1"/>
          </p:cNvSpPr>
          <p:nvPr>
            <p:ph type="body" sz="half" idx="2"/>
          </p:nvPr>
        </p:nvSpPr>
        <p:spPr>
          <a:xfrm>
            <a:off x="2139950" y="6335713"/>
            <a:ext cx="14084300" cy="20713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5"/>
          <p:cNvSpPr>
            <a:spLocks noGrp="1" noChangeArrowheads="1"/>
          </p:cNvSpPr>
          <p:nvPr>
            <p:ph type="ftr" sz="quarter" idx="10"/>
          </p:nvPr>
        </p:nvSpPr>
        <p:spPr>
          <a:ln/>
        </p:spPr>
        <p:txBody>
          <a:bodyPr/>
          <a:lstStyle>
            <a:lvl1pPr>
              <a:defRPr/>
            </a:lvl1pPr>
          </a:lstStyle>
          <a:p>
            <a:pPr>
              <a:defRPr/>
            </a:pPr>
            <a:r>
              <a:rPr lang="fi-FI"/>
              <a:t>Tekijän nimi</a:t>
            </a:r>
          </a:p>
        </p:txBody>
      </p:sp>
      <p:sp>
        <p:nvSpPr>
          <p:cNvPr id="6" name="Rectangle 128"/>
          <p:cNvSpPr>
            <a:spLocks noGrp="1" noChangeArrowheads="1"/>
          </p:cNvSpPr>
          <p:nvPr>
            <p:ph type="dt" sz="half" idx="11"/>
          </p:nvPr>
        </p:nvSpPr>
        <p:spPr>
          <a:ln/>
        </p:spPr>
        <p:txBody>
          <a:bodyPr/>
          <a:lstStyle>
            <a:lvl1pPr>
              <a:defRPr/>
            </a:lvl1pPr>
          </a:lstStyle>
          <a:p>
            <a:pPr>
              <a:defRPr/>
            </a:pPr>
            <a:fld id="{BA843862-234F-4833-926E-B7C25759BDA0}" type="datetime1">
              <a:rPr lang="fi-FI"/>
              <a:pPr>
                <a:defRPr/>
              </a:pPr>
              <a:t>2.5.2017</a:t>
            </a:fld>
            <a:endParaRPr lang="fi-FI"/>
          </a:p>
        </p:txBody>
      </p:sp>
      <p:sp>
        <p:nvSpPr>
          <p:cNvPr id="7" name="Rectangle 129"/>
          <p:cNvSpPr>
            <a:spLocks noGrp="1" noChangeArrowheads="1"/>
          </p:cNvSpPr>
          <p:nvPr>
            <p:ph type="sldNum" sz="quarter" idx="12"/>
          </p:nvPr>
        </p:nvSpPr>
        <p:spPr>
          <a:ln/>
        </p:spPr>
        <p:txBody>
          <a:bodyPr/>
          <a:lstStyle>
            <a:lvl1pPr>
              <a:defRPr/>
            </a:lvl1pPr>
          </a:lstStyle>
          <a:p>
            <a:pPr>
              <a:defRPr/>
            </a:pPr>
            <a:fld id="{5F196592-1529-4A2B-8524-C5A5FE48A2FE}" type="slidenum">
              <a:rPr lang="fi-FI"/>
              <a:pPr>
                <a:defRPr/>
              </a:pPr>
              <a:t>‹#›</a:t>
            </a:fld>
            <a:endParaRPr lang="fi-FI"/>
          </a:p>
        </p:txBody>
      </p:sp>
    </p:spTree>
    <p:extLst>
      <p:ext uri="{BB962C8B-B14F-4D97-AF65-F5344CB8AC3E}">
        <p14:creationId xmlns:p14="http://schemas.microsoft.com/office/powerpoint/2010/main" val="2143058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1525" y="21196300"/>
            <a:ext cx="25684163" cy="2501900"/>
          </a:xfrm>
        </p:spPr>
        <p:txBody>
          <a:bodyPr anchor="b"/>
          <a:lstStyle>
            <a:lvl1pPr algn="l">
              <a:defRPr sz="2000" b="1"/>
            </a:lvl1pPr>
          </a:lstStyle>
          <a:p>
            <a:r>
              <a:rPr lang="en-US" smtClean="0"/>
              <a:t>Click to edit Master title style</a:t>
            </a:r>
            <a:endParaRPr lang="fi-FI"/>
          </a:p>
        </p:txBody>
      </p:sp>
      <p:sp>
        <p:nvSpPr>
          <p:cNvPr id="3" name="Kuvan paikkamerkki 2"/>
          <p:cNvSpPr>
            <a:spLocks noGrp="1"/>
          </p:cNvSpPr>
          <p:nvPr>
            <p:ph type="pic" idx="1"/>
          </p:nvPr>
        </p:nvSpPr>
        <p:spPr>
          <a:xfrm>
            <a:off x="8391525" y="2705100"/>
            <a:ext cx="25684163" cy="181689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i-FI" noProof="0" smtClean="0"/>
          </a:p>
        </p:txBody>
      </p:sp>
      <p:sp>
        <p:nvSpPr>
          <p:cNvPr id="4" name="Tekstin paikkamerkki 3"/>
          <p:cNvSpPr>
            <a:spLocks noGrp="1"/>
          </p:cNvSpPr>
          <p:nvPr>
            <p:ph type="body" sz="half" idx="2"/>
          </p:nvPr>
        </p:nvSpPr>
        <p:spPr>
          <a:xfrm>
            <a:off x="8391525" y="23698200"/>
            <a:ext cx="25684163" cy="3554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5"/>
          <p:cNvSpPr>
            <a:spLocks noGrp="1" noChangeArrowheads="1"/>
          </p:cNvSpPr>
          <p:nvPr>
            <p:ph type="ftr" sz="quarter" idx="10"/>
          </p:nvPr>
        </p:nvSpPr>
        <p:spPr>
          <a:ln/>
        </p:spPr>
        <p:txBody>
          <a:bodyPr/>
          <a:lstStyle>
            <a:lvl1pPr>
              <a:defRPr/>
            </a:lvl1pPr>
          </a:lstStyle>
          <a:p>
            <a:pPr>
              <a:defRPr/>
            </a:pPr>
            <a:r>
              <a:rPr lang="fi-FI"/>
              <a:t>Tekijän nimi</a:t>
            </a:r>
          </a:p>
        </p:txBody>
      </p:sp>
      <p:sp>
        <p:nvSpPr>
          <p:cNvPr id="6" name="Rectangle 128"/>
          <p:cNvSpPr>
            <a:spLocks noGrp="1" noChangeArrowheads="1"/>
          </p:cNvSpPr>
          <p:nvPr>
            <p:ph type="dt" sz="half" idx="11"/>
          </p:nvPr>
        </p:nvSpPr>
        <p:spPr>
          <a:ln/>
        </p:spPr>
        <p:txBody>
          <a:bodyPr/>
          <a:lstStyle>
            <a:lvl1pPr>
              <a:defRPr/>
            </a:lvl1pPr>
          </a:lstStyle>
          <a:p>
            <a:pPr>
              <a:defRPr/>
            </a:pPr>
            <a:fld id="{51DB89A1-27BA-4257-A4C4-846695D195F1}" type="datetime1">
              <a:rPr lang="fi-FI"/>
              <a:pPr>
                <a:defRPr/>
              </a:pPr>
              <a:t>2.5.2017</a:t>
            </a:fld>
            <a:endParaRPr lang="fi-FI"/>
          </a:p>
        </p:txBody>
      </p:sp>
      <p:sp>
        <p:nvSpPr>
          <p:cNvPr id="7" name="Rectangle 129"/>
          <p:cNvSpPr>
            <a:spLocks noGrp="1" noChangeArrowheads="1"/>
          </p:cNvSpPr>
          <p:nvPr>
            <p:ph type="sldNum" sz="quarter" idx="12"/>
          </p:nvPr>
        </p:nvSpPr>
        <p:spPr>
          <a:ln/>
        </p:spPr>
        <p:txBody>
          <a:bodyPr/>
          <a:lstStyle>
            <a:lvl1pPr>
              <a:defRPr/>
            </a:lvl1pPr>
          </a:lstStyle>
          <a:p>
            <a:pPr>
              <a:defRPr/>
            </a:pPr>
            <a:fld id="{1754C63C-36CF-46F6-B8AA-D7E7E1BEA002}" type="slidenum">
              <a:rPr lang="fi-FI"/>
              <a:pPr>
                <a:defRPr/>
              </a:pPr>
              <a:t>‹#›</a:t>
            </a:fld>
            <a:endParaRPr lang="fi-FI"/>
          </a:p>
        </p:txBody>
      </p:sp>
    </p:spTree>
    <p:extLst>
      <p:ext uri="{BB962C8B-B14F-4D97-AF65-F5344CB8AC3E}">
        <p14:creationId xmlns:p14="http://schemas.microsoft.com/office/powerpoint/2010/main" val="3328089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1" name="Freeform 137"/>
          <p:cNvSpPr>
            <a:spLocks/>
          </p:cNvSpPr>
          <p:nvPr/>
        </p:nvSpPr>
        <p:spPr bwMode="auto">
          <a:xfrm>
            <a:off x="496888" y="449263"/>
            <a:ext cx="41813162" cy="29379862"/>
          </a:xfrm>
          <a:custGeom>
            <a:avLst/>
            <a:gdLst/>
            <a:ahLst/>
            <a:cxnLst>
              <a:cxn ang="0">
                <a:pos x="0" y="0"/>
              </a:cxn>
              <a:cxn ang="0">
                <a:pos x="0" y="8346"/>
              </a:cxn>
              <a:cxn ang="0">
                <a:pos x="18506" y="8346"/>
              </a:cxn>
              <a:cxn ang="0">
                <a:pos x="18506" y="0"/>
              </a:cxn>
            </a:cxnLst>
            <a:rect l="0" t="0" r="r" b="b"/>
            <a:pathLst>
              <a:path w="18506" h="8346">
                <a:moveTo>
                  <a:pt x="0" y="0"/>
                </a:moveTo>
                <a:lnTo>
                  <a:pt x="0" y="8346"/>
                </a:lnTo>
                <a:lnTo>
                  <a:pt x="18506" y="8346"/>
                </a:lnTo>
                <a:lnTo>
                  <a:pt x="18506" y="0"/>
                </a:lnTo>
              </a:path>
            </a:pathLst>
          </a:custGeom>
          <a:noFill/>
          <a:ln w="38100" cap="rnd" cmpd="sng">
            <a:solidFill>
              <a:schemeClr val="accent1"/>
            </a:solidFill>
            <a:prstDash val="sysDot"/>
            <a:round/>
            <a:headEnd/>
            <a:tailEnd/>
          </a:ln>
          <a:effectLst/>
        </p:spPr>
        <p:txBody>
          <a:bodyPr/>
          <a:lstStyle/>
          <a:p>
            <a:pPr>
              <a:defRPr/>
            </a:pPr>
            <a:endParaRPr lang="fi-FI"/>
          </a:p>
        </p:txBody>
      </p:sp>
      <p:sp>
        <p:nvSpPr>
          <p:cNvPr id="1155" name="Rectangle 131"/>
          <p:cNvSpPr>
            <a:spLocks noChangeArrowheads="1"/>
          </p:cNvSpPr>
          <p:nvPr/>
        </p:nvSpPr>
        <p:spPr bwMode="auto">
          <a:xfrm>
            <a:off x="484188" y="449263"/>
            <a:ext cx="41838562" cy="1657350"/>
          </a:xfrm>
          <a:prstGeom prst="rect">
            <a:avLst/>
          </a:prstGeom>
          <a:solidFill>
            <a:schemeClr val="accent1"/>
          </a:solidFill>
          <a:ln w="38100">
            <a:solidFill>
              <a:schemeClr val="accent1"/>
            </a:solidFill>
            <a:miter lim="800000"/>
            <a:headEnd/>
            <a:tailEnd/>
          </a:ln>
          <a:effectLst/>
        </p:spPr>
        <p:txBody>
          <a:bodyPr wrap="none" anchor="ctr"/>
          <a:lstStyle/>
          <a:p>
            <a:pPr>
              <a:defRPr/>
            </a:pPr>
            <a:endParaRPr lang="fi-FI"/>
          </a:p>
        </p:txBody>
      </p:sp>
      <p:sp>
        <p:nvSpPr>
          <p:cNvPr id="1028" name="Rectangle 34"/>
          <p:cNvSpPr>
            <a:spLocks noGrp="1" noChangeArrowheads="1"/>
          </p:cNvSpPr>
          <p:nvPr>
            <p:ph type="title"/>
          </p:nvPr>
        </p:nvSpPr>
        <p:spPr bwMode="auto">
          <a:xfrm>
            <a:off x="484188" y="2033588"/>
            <a:ext cx="41838562" cy="3082925"/>
          </a:xfrm>
          <a:prstGeom prst="rect">
            <a:avLst/>
          </a:prstGeom>
          <a:solidFill>
            <a:schemeClr val="accent1"/>
          </a:solidFill>
          <a:ln w="38100">
            <a:solidFill>
              <a:schemeClr val="accent1"/>
            </a:solidFill>
            <a:miter lim="800000"/>
            <a:headEnd/>
            <a:tailEnd/>
          </a:ln>
        </p:spPr>
        <p:txBody>
          <a:bodyPr vert="horz" wrap="square" lIns="900000" tIns="900000" rIns="900000" bIns="900000" numCol="1" anchor="t" anchorCtr="0" compatLnSpc="1">
            <a:prstTxWarp prst="textNoShape">
              <a:avLst/>
            </a:prstTxWarp>
            <a:spAutoFit/>
          </a:bodyPr>
          <a:lstStyle/>
          <a:p>
            <a:pPr lvl="0"/>
            <a:r>
              <a:rPr lang="en-US" altLang="fi-FI" smtClean="0"/>
              <a:t>Click to edit Master title style</a:t>
            </a:r>
            <a:endParaRPr lang="fi-FI" altLang="fi-FI" smtClean="0"/>
          </a:p>
        </p:txBody>
      </p:sp>
      <p:sp>
        <p:nvSpPr>
          <p:cNvPr id="1059" name="Rectangle 35"/>
          <p:cNvSpPr>
            <a:spLocks noGrp="1" noChangeArrowheads="1"/>
          </p:cNvSpPr>
          <p:nvPr>
            <p:ph type="ftr" sz="quarter" idx="3"/>
          </p:nvPr>
        </p:nvSpPr>
        <p:spPr bwMode="auto">
          <a:xfrm>
            <a:off x="1296988" y="1198563"/>
            <a:ext cx="40214550" cy="7635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4600" smtClean="0">
                <a:solidFill>
                  <a:schemeClr val="bg1"/>
                </a:solidFill>
              </a:defRPr>
            </a:lvl1pPr>
          </a:lstStyle>
          <a:p>
            <a:pPr>
              <a:defRPr/>
            </a:pPr>
            <a:r>
              <a:rPr lang="fi-FI"/>
              <a:t>Tekijän nimi</a:t>
            </a:r>
          </a:p>
        </p:txBody>
      </p:sp>
      <p:sp>
        <p:nvSpPr>
          <p:cNvPr id="1103" name="Line 79"/>
          <p:cNvSpPr>
            <a:spLocks noChangeShapeType="1"/>
          </p:cNvSpPr>
          <p:nvPr/>
        </p:nvSpPr>
        <p:spPr bwMode="auto">
          <a:xfrm>
            <a:off x="-1019175" y="8299450"/>
            <a:ext cx="1019175" cy="0"/>
          </a:xfrm>
          <a:prstGeom prst="line">
            <a:avLst/>
          </a:prstGeom>
          <a:noFill/>
          <a:ln w="9525">
            <a:solidFill>
              <a:schemeClr val="bg1"/>
            </a:solidFill>
            <a:prstDash val="dash"/>
            <a:round/>
            <a:headEnd/>
            <a:tailEnd type="triangle" w="med" len="med"/>
          </a:ln>
          <a:effectLst/>
        </p:spPr>
        <p:txBody>
          <a:bodyPr/>
          <a:lstStyle/>
          <a:p>
            <a:pPr>
              <a:defRPr/>
            </a:pPr>
            <a:endParaRPr lang="fi-FI"/>
          </a:p>
        </p:txBody>
      </p:sp>
      <p:sp>
        <p:nvSpPr>
          <p:cNvPr id="1105" name="Line 81"/>
          <p:cNvSpPr>
            <a:spLocks noChangeShapeType="1"/>
          </p:cNvSpPr>
          <p:nvPr/>
        </p:nvSpPr>
        <p:spPr bwMode="auto">
          <a:xfrm>
            <a:off x="-1019175" y="25734963"/>
            <a:ext cx="1019175" cy="0"/>
          </a:xfrm>
          <a:prstGeom prst="line">
            <a:avLst/>
          </a:prstGeom>
          <a:noFill/>
          <a:ln w="9525">
            <a:solidFill>
              <a:schemeClr val="bg1"/>
            </a:solidFill>
            <a:prstDash val="dash"/>
            <a:round/>
            <a:headEnd/>
            <a:tailEnd type="triangle" w="med" len="med"/>
          </a:ln>
          <a:effectLst/>
        </p:spPr>
        <p:txBody>
          <a:bodyPr/>
          <a:lstStyle/>
          <a:p>
            <a:pPr>
              <a:defRPr/>
            </a:pPr>
            <a:endParaRPr lang="fi-FI"/>
          </a:p>
        </p:txBody>
      </p:sp>
      <p:sp>
        <p:nvSpPr>
          <p:cNvPr id="1108" name="Line 84"/>
          <p:cNvSpPr>
            <a:spLocks noChangeShapeType="1"/>
          </p:cNvSpPr>
          <p:nvPr/>
        </p:nvSpPr>
        <p:spPr bwMode="auto">
          <a:xfrm flipH="1">
            <a:off x="42808525" y="25734963"/>
            <a:ext cx="1019175" cy="0"/>
          </a:xfrm>
          <a:prstGeom prst="line">
            <a:avLst/>
          </a:prstGeom>
          <a:noFill/>
          <a:ln w="9525">
            <a:solidFill>
              <a:schemeClr val="bg1"/>
            </a:solidFill>
            <a:prstDash val="dash"/>
            <a:round/>
            <a:headEnd/>
            <a:tailEnd type="triangle" w="med" len="med"/>
          </a:ln>
          <a:effectLst/>
        </p:spPr>
        <p:txBody>
          <a:bodyPr/>
          <a:lstStyle/>
          <a:p>
            <a:pPr>
              <a:defRPr/>
            </a:pPr>
            <a:endParaRPr lang="fi-FI"/>
          </a:p>
        </p:txBody>
      </p:sp>
      <p:sp>
        <p:nvSpPr>
          <p:cNvPr id="1112" name="Line 88"/>
          <p:cNvSpPr>
            <a:spLocks noChangeShapeType="1"/>
          </p:cNvSpPr>
          <p:nvPr/>
        </p:nvSpPr>
        <p:spPr bwMode="auto">
          <a:xfrm rot="5400000" flipH="1">
            <a:off x="40807481" y="30534769"/>
            <a:ext cx="509588" cy="0"/>
          </a:xfrm>
          <a:prstGeom prst="line">
            <a:avLst/>
          </a:prstGeom>
          <a:noFill/>
          <a:ln w="9525">
            <a:solidFill>
              <a:schemeClr val="bg1"/>
            </a:solidFill>
            <a:prstDash val="dash"/>
            <a:round/>
            <a:headEnd/>
            <a:tailEnd type="triangle" w="med" len="med"/>
          </a:ln>
          <a:effectLst/>
        </p:spPr>
        <p:txBody>
          <a:bodyPr/>
          <a:lstStyle/>
          <a:p>
            <a:pPr>
              <a:defRPr/>
            </a:pPr>
            <a:endParaRPr lang="fi-FI"/>
          </a:p>
        </p:txBody>
      </p:sp>
      <p:sp>
        <p:nvSpPr>
          <p:cNvPr id="1113" name="Line 89"/>
          <p:cNvSpPr>
            <a:spLocks noChangeShapeType="1"/>
          </p:cNvSpPr>
          <p:nvPr/>
        </p:nvSpPr>
        <p:spPr bwMode="auto">
          <a:xfrm rot="5400000" flipH="1">
            <a:off x="31374556" y="30534769"/>
            <a:ext cx="509588" cy="0"/>
          </a:xfrm>
          <a:prstGeom prst="line">
            <a:avLst/>
          </a:prstGeom>
          <a:noFill/>
          <a:ln w="9525">
            <a:solidFill>
              <a:schemeClr val="bg1"/>
            </a:solidFill>
            <a:prstDash val="dash"/>
            <a:round/>
            <a:headEnd/>
            <a:tailEnd type="triangle" w="med" len="med"/>
          </a:ln>
          <a:effectLst/>
        </p:spPr>
        <p:txBody>
          <a:bodyPr/>
          <a:lstStyle/>
          <a:p>
            <a:pPr>
              <a:defRPr/>
            </a:pPr>
            <a:endParaRPr lang="fi-FI"/>
          </a:p>
        </p:txBody>
      </p:sp>
      <p:sp>
        <p:nvSpPr>
          <p:cNvPr id="1114" name="Line 90"/>
          <p:cNvSpPr>
            <a:spLocks noChangeShapeType="1"/>
          </p:cNvSpPr>
          <p:nvPr/>
        </p:nvSpPr>
        <p:spPr bwMode="auto">
          <a:xfrm rot="5400000" flipH="1">
            <a:off x="30798294" y="30534769"/>
            <a:ext cx="509588" cy="0"/>
          </a:xfrm>
          <a:prstGeom prst="line">
            <a:avLst/>
          </a:prstGeom>
          <a:noFill/>
          <a:ln w="9525">
            <a:solidFill>
              <a:schemeClr val="bg1"/>
            </a:solidFill>
            <a:prstDash val="dash"/>
            <a:round/>
            <a:headEnd/>
            <a:tailEnd type="triangle" w="med" len="med"/>
          </a:ln>
          <a:effectLst/>
        </p:spPr>
        <p:txBody>
          <a:bodyPr/>
          <a:lstStyle/>
          <a:p>
            <a:pPr>
              <a:defRPr/>
            </a:pPr>
            <a:endParaRPr lang="fi-FI"/>
          </a:p>
        </p:txBody>
      </p:sp>
      <p:sp>
        <p:nvSpPr>
          <p:cNvPr id="1115" name="Line 91"/>
          <p:cNvSpPr>
            <a:spLocks noChangeShapeType="1"/>
          </p:cNvSpPr>
          <p:nvPr/>
        </p:nvSpPr>
        <p:spPr bwMode="auto">
          <a:xfrm rot="5400000" flipH="1">
            <a:off x="10921206" y="30534769"/>
            <a:ext cx="509588" cy="0"/>
          </a:xfrm>
          <a:prstGeom prst="line">
            <a:avLst/>
          </a:prstGeom>
          <a:noFill/>
          <a:ln w="9525">
            <a:solidFill>
              <a:schemeClr val="bg1"/>
            </a:solidFill>
            <a:prstDash val="dash"/>
            <a:round/>
            <a:headEnd/>
            <a:tailEnd type="triangle" w="med" len="med"/>
          </a:ln>
          <a:effectLst/>
        </p:spPr>
        <p:txBody>
          <a:bodyPr/>
          <a:lstStyle/>
          <a:p>
            <a:pPr>
              <a:defRPr/>
            </a:pPr>
            <a:endParaRPr lang="fi-FI"/>
          </a:p>
        </p:txBody>
      </p:sp>
      <p:sp>
        <p:nvSpPr>
          <p:cNvPr id="1116" name="Line 92"/>
          <p:cNvSpPr>
            <a:spLocks noChangeShapeType="1"/>
          </p:cNvSpPr>
          <p:nvPr/>
        </p:nvSpPr>
        <p:spPr bwMode="auto">
          <a:xfrm rot="5400000" flipH="1">
            <a:off x="11500644" y="30534769"/>
            <a:ext cx="509588" cy="0"/>
          </a:xfrm>
          <a:prstGeom prst="line">
            <a:avLst/>
          </a:prstGeom>
          <a:noFill/>
          <a:ln w="9525">
            <a:solidFill>
              <a:schemeClr val="bg1"/>
            </a:solidFill>
            <a:prstDash val="dash"/>
            <a:round/>
            <a:headEnd/>
            <a:tailEnd type="triangle" w="med" len="med"/>
          </a:ln>
          <a:effectLst/>
        </p:spPr>
        <p:txBody>
          <a:bodyPr/>
          <a:lstStyle/>
          <a:p>
            <a:pPr>
              <a:defRPr/>
            </a:pPr>
            <a:endParaRPr lang="fi-FI"/>
          </a:p>
        </p:txBody>
      </p:sp>
      <p:sp>
        <p:nvSpPr>
          <p:cNvPr id="1117" name="Line 93"/>
          <p:cNvSpPr>
            <a:spLocks noChangeShapeType="1"/>
          </p:cNvSpPr>
          <p:nvPr/>
        </p:nvSpPr>
        <p:spPr bwMode="auto">
          <a:xfrm rot="5400000" flipH="1">
            <a:off x="1491456" y="30534769"/>
            <a:ext cx="509588" cy="0"/>
          </a:xfrm>
          <a:prstGeom prst="line">
            <a:avLst/>
          </a:prstGeom>
          <a:noFill/>
          <a:ln w="9525">
            <a:solidFill>
              <a:schemeClr val="bg1"/>
            </a:solidFill>
            <a:prstDash val="dash"/>
            <a:round/>
            <a:headEnd/>
            <a:tailEnd type="triangle" w="med" len="med"/>
          </a:ln>
          <a:effectLst/>
        </p:spPr>
        <p:txBody>
          <a:bodyPr/>
          <a:lstStyle/>
          <a:p>
            <a:pPr>
              <a:defRPr/>
            </a:pPr>
            <a:endParaRPr lang="fi-FI"/>
          </a:p>
        </p:txBody>
      </p:sp>
      <p:sp>
        <p:nvSpPr>
          <p:cNvPr id="1118" name="Text Box 94"/>
          <p:cNvSpPr txBox="1">
            <a:spLocks noChangeArrowheads="1"/>
          </p:cNvSpPr>
          <p:nvPr/>
        </p:nvSpPr>
        <p:spPr bwMode="auto">
          <a:xfrm>
            <a:off x="1952625" y="30522863"/>
            <a:ext cx="862013" cy="396875"/>
          </a:xfrm>
          <a:prstGeom prst="rect">
            <a:avLst/>
          </a:prstGeom>
          <a:noFill/>
          <a:ln w="9525">
            <a:noFill/>
            <a:miter lim="800000"/>
            <a:headEnd/>
            <a:tailEnd/>
          </a:ln>
          <a:effectLst/>
        </p:spPr>
        <p:txBody>
          <a:bodyPr wrap="none">
            <a:spAutoFit/>
          </a:bodyPr>
          <a:lstStyle/>
          <a:p>
            <a:pPr defTabSz="4176713">
              <a:defRPr/>
            </a:pPr>
            <a:r>
              <a:rPr lang="fi-FI" sz="2000">
                <a:solidFill>
                  <a:schemeClr val="bg1"/>
                </a:solidFill>
              </a:rPr>
              <a:t>Guide</a:t>
            </a:r>
          </a:p>
        </p:txBody>
      </p:sp>
      <p:sp>
        <p:nvSpPr>
          <p:cNvPr id="1119" name="Text Box 95"/>
          <p:cNvSpPr txBox="1">
            <a:spLocks noChangeArrowheads="1"/>
          </p:cNvSpPr>
          <p:nvPr/>
        </p:nvSpPr>
        <p:spPr bwMode="auto">
          <a:xfrm>
            <a:off x="11958638" y="30522863"/>
            <a:ext cx="862012" cy="396875"/>
          </a:xfrm>
          <a:prstGeom prst="rect">
            <a:avLst/>
          </a:prstGeom>
          <a:noFill/>
          <a:ln w="9525">
            <a:noFill/>
            <a:miter lim="800000"/>
            <a:headEnd/>
            <a:tailEnd/>
          </a:ln>
          <a:effectLst/>
        </p:spPr>
        <p:txBody>
          <a:bodyPr wrap="none">
            <a:spAutoFit/>
          </a:bodyPr>
          <a:lstStyle/>
          <a:p>
            <a:pPr defTabSz="4176713">
              <a:defRPr/>
            </a:pPr>
            <a:r>
              <a:rPr lang="fi-FI" sz="2000">
                <a:solidFill>
                  <a:schemeClr val="bg1"/>
                </a:solidFill>
              </a:rPr>
              <a:t>Guide</a:t>
            </a:r>
          </a:p>
        </p:txBody>
      </p:sp>
      <p:sp>
        <p:nvSpPr>
          <p:cNvPr id="1120" name="Text Box 96"/>
          <p:cNvSpPr txBox="1">
            <a:spLocks noChangeArrowheads="1"/>
          </p:cNvSpPr>
          <p:nvPr/>
        </p:nvSpPr>
        <p:spPr bwMode="auto">
          <a:xfrm>
            <a:off x="31835725" y="30522863"/>
            <a:ext cx="862013" cy="396875"/>
          </a:xfrm>
          <a:prstGeom prst="rect">
            <a:avLst/>
          </a:prstGeom>
          <a:noFill/>
          <a:ln w="9525">
            <a:noFill/>
            <a:miter lim="800000"/>
            <a:headEnd/>
            <a:tailEnd/>
          </a:ln>
          <a:effectLst/>
        </p:spPr>
        <p:txBody>
          <a:bodyPr wrap="none">
            <a:spAutoFit/>
          </a:bodyPr>
          <a:lstStyle/>
          <a:p>
            <a:pPr defTabSz="4176713">
              <a:defRPr/>
            </a:pPr>
            <a:r>
              <a:rPr lang="fi-FI" sz="2000">
                <a:solidFill>
                  <a:schemeClr val="bg1"/>
                </a:solidFill>
              </a:rPr>
              <a:t>Guide</a:t>
            </a:r>
          </a:p>
        </p:txBody>
      </p:sp>
      <p:sp>
        <p:nvSpPr>
          <p:cNvPr id="1121" name="Text Box 97"/>
          <p:cNvSpPr txBox="1">
            <a:spLocks noChangeArrowheads="1"/>
          </p:cNvSpPr>
          <p:nvPr/>
        </p:nvSpPr>
        <p:spPr bwMode="auto">
          <a:xfrm>
            <a:off x="41267063" y="30522863"/>
            <a:ext cx="862012" cy="396875"/>
          </a:xfrm>
          <a:prstGeom prst="rect">
            <a:avLst/>
          </a:prstGeom>
          <a:noFill/>
          <a:ln w="9525">
            <a:noFill/>
            <a:miter lim="800000"/>
            <a:headEnd/>
            <a:tailEnd/>
          </a:ln>
          <a:effectLst/>
        </p:spPr>
        <p:txBody>
          <a:bodyPr wrap="none">
            <a:spAutoFit/>
          </a:bodyPr>
          <a:lstStyle/>
          <a:p>
            <a:pPr defTabSz="4176713">
              <a:defRPr/>
            </a:pPr>
            <a:r>
              <a:rPr lang="fi-FI" sz="2000">
                <a:solidFill>
                  <a:schemeClr val="bg1"/>
                </a:solidFill>
              </a:rPr>
              <a:t>Guide</a:t>
            </a:r>
          </a:p>
        </p:txBody>
      </p:sp>
      <p:sp>
        <p:nvSpPr>
          <p:cNvPr id="1123" name="Text Box 99"/>
          <p:cNvSpPr txBox="1">
            <a:spLocks noChangeArrowheads="1"/>
          </p:cNvSpPr>
          <p:nvPr/>
        </p:nvSpPr>
        <p:spPr bwMode="auto">
          <a:xfrm rot="5400000">
            <a:off x="-858044" y="26070719"/>
            <a:ext cx="862013" cy="396875"/>
          </a:xfrm>
          <a:prstGeom prst="rect">
            <a:avLst/>
          </a:prstGeom>
          <a:noFill/>
          <a:ln w="9525">
            <a:noFill/>
            <a:miter lim="800000"/>
            <a:headEnd/>
            <a:tailEnd/>
          </a:ln>
          <a:effectLst/>
        </p:spPr>
        <p:txBody>
          <a:bodyPr wrap="none">
            <a:spAutoFit/>
          </a:bodyPr>
          <a:lstStyle/>
          <a:p>
            <a:pPr defTabSz="4176713">
              <a:defRPr/>
            </a:pPr>
            <a:r>
              <a:rPr lang="fi-FI" sz="2000">
                <a:solidFill>
                  <a:schemeClr val="bg1"/>
                </a:solidFill>
              </a:rPr>
              <a:t>Guide</a:t>
            </a:r>
          </a:p>
        </p:txBody>
      </p:sp>
      <p:sp>
        <p:nvSpPr>
          <p:cNvPr id="1126" name="Text Box 102"/>
          <p:cNvSpPr txBox="1">
            <a:spLocks noChangeArrowheads="1"/>
          </p:cNvSpPr>
          <p:nvPr/>
        </p:nvSpPr>
        <p:spPr bwMode="auto">
          <a:xfrm rot="-5400000">
            <a:off x="42956956" y="25816719"/>
            <a:ext cx="862013" cy="396875"/>
          </a:xfrm>
          <a:prstGeom prst="rect">
            <a:avLst/>
          </a:prstGeom>
          <a:noFill/>
          <a:ln w="9525">
            <a:noFill/>
            <a:miter lim="800000"/>
            <a:headEnd/>
            <a:tailEnd/>
          </a:ln>
          <a:effectLst/>
        </p:spPr>
        <p:txBody>
          <a:bodyPr wrap="none">
            <a:spAutoFit/>
          </a:bodyPr>
          <a:lstStyle/>
          <a:p>
            <a:pPr defTabSz="4176713">
              <a:defRPr/>
            </a:pPr>
            <a:r>
              <a:rPr lang="fi-FI" sz="2000">
                <a:solidFill>
                  <a:schemeClr val="bg1"/>
                </a:solidFill>
              </a:rPr>
              <a:t>Guide</a:t>
            </a:r>
          </a:p>
        </p:txBody>
      </p:sp>
      <p:sp>
        <p:nvSpPr>
          <p:cNvPr id="1128" name="Text Box 104"/>
          <p:cNvSpPr txBox="1">
            <a:spLocks noChangeArrowheads="1"/>
          </p:cNvSpPr>
          <p:nvPr/>
        </p:nvSpPr>
        <p:spPr bwMode="auto">
          <a:xfrm>
            <a:off x="10026650" y="30522863"/>
            <a:ext cx="862013" cy="396875"/>
          </a:xfrm>
          <a:prstGeom prst="rect">
            <a:avLst/>
          </a:prstGeom>
          <a:noFill/>
          <a:ln w="9525">
            <a:noFill/>
            <a:miter lim="800000"/>
            <a:headEnd/>
            <a:tailEnd/>
          </a:ln>
          <a:effectLst/>
        </p:spPr>
        <p:txBody>
          <a:bodyPr wrap="none">
            <a:spAutoFit/>
          </a:bodyPr>
          <a:lstStyle/>
          <a:p>
            <a:pPr algn="r" defTabSz="4176713">
              <a:defRPr/>
            </a:pPr>
            <a:r>
              <a:rPr lang="fi-FI" sz="2000">
                <a:solidFill>
                  <a:schemeClr val="bg1"/>
                </a:solidFill>
              </a:rPr>
              <a:t>Guide</a:t>
            </a:r>
          </a:p>
        </p:txBody>
      </p:sp>
      <p:sp>
        <p:nvSpPr>
          <p:cNvPr id="1129" name="Text Box 105"/>
          <p:cNvSpPr txBox="1">
            <a:spLocks noChangeArrowheads="1"/>
          </p:cNvSpPr>
          <p:nvPr/>
        </p:nvSpPr>
        <p:spPr bwMode="auto">
          <a:xfrm>
            <a:off x="29897388" y="30522863"/>
            <a:ext cx="862012" cy="396875"/>
          </a:xfrm>
          <a:prstGeom prst="rect">
            <a:avLst/>
          </a:prstGeom>
          <a:noFill/>
          <a:ln w="9525">
            <a:noFill/>
            <a:miter lim="800000"/>
            <a:headEnd/>
            <a:tailEnd/>
          </a:ln>
          <a:effectLst/>
        </p:spPr>
        <p:txBody>
          <a:bodyPr wrap="none">
            <a:spAutoFit/>
          </a:bodyPr>
          <a:lstStyle/>
          <a:p>
            <a:pPr algn="r" defTabSz="4176713">
              <a:defRPr/>
            </a:pPr>
            <a:r>
              <a:rPr lang="fi-FI" sz="2000">
                <a:solidFill>
                  <a:schemeClr val="bg1"/>
                </a:solidFill>
              </a:rPr>
              <a:t>Guide</a:t>
            </a:r>
          </a:p>
        </p:txBody>
      </p:sp>
      <p:sp>
        <p:nvSpPr>
          <p:cNvPr id="1130" name="Line 106"/>
          <p:cNvSpPr>
            <a:spLocks noChangeShapeType="1"/>
          </p:cNvSpPr>
          <p:nvPr/>
        </p:nvSpPr>
        <p:spPr bwMode="auto">
          <a:xfrm rot="-5400000" flipH="1" flipV="1">
            <a:off x="40806687" y="-268287"/>
            <a:ext cx="511175" cy="0"/>
          </a:xfrm>
          <a:prstGeom prst="line">
            <a:avLst/>
          </a:prstGeom>
          <a:noFill/>
          <a:ln w="9525">
            <a:solidFill>
              <a:schemeClr val="bg1"/>
            </a:solidFill>
            <a:prstDash val="dash"/>
            <a:round/>
            <a:headEnd/>
            <a:tailEnd type="triangle" w="med" len="med"/>
          </a:ln>
          <a:effectLst/>
        </p:spPr>
        <p:txBody>
          <a:bodyPr/>
          <a:lstStyle/>
          <a:p>
            <a:pPr>
              <a:defRPr/>
            </a:pPr>
            <a:endParaRPr lang="fi-FI"/>
          </a:p>
        </p:txBody>
      </p:sp>
      <p:sp>
        <p:nvSpPr>
          <p:cNvPr id="1131" name="Line 107"/>
          <p:cNvSpPr>
            <a:spLocks noChangeShapeType="1"/>
          </p:cNvSpPr>
          <p:nvPr/>
        </p:nvSpPr>
        <p:spPr bwMode="auto">
          <a:xfrm rot="-5400000" flipH="1" flipV="1">
            <a:off x="31373762" y="-268287"/>
            <a:ext cx="511175" cy="0"/>
          </a:xfrm>
          <a:prstGeom prst="line">
            <a:avLst/>
          </a:prstGeom>
          <a:noFill/>
          <a:ln w="9525">
            <a:solidFill>
              <a:schemeClr val="bg1"/>
            </a:solidFill>
            <a:prstDash val="dash"/>
            <a:round/>
            <a:headEnd/>
            <a:tailEnd type="triangle" w="med" len="med"/>
          </a:ln>
          <a:effectLst/>
        </p:spPr>
        <p:txBody>
          <a:bodyPr/>
          <a:lstStyle/>
          <a:p>
            <a:pPr>
              <a:defRPr/>
            </a:pPr>
            <a:endParaRPr lang="fi-FI"/>
          </a:p>
        </p:txBody>
      </p:sp>
      <p:sp>
        <p:nvSpPr>
          <p:cNvPr id="1132" name="Line 108"/>
          <p:cNvSpPr>
            <a:spLocks noChangeShapeType="1"/>
          </p:cNvSpPr>
          <p:nvPr/>
        </p:nvSpPr>
        <p:spPr bwMode="auto">
          <a:xfrm rot="-5400000" flipH="1" flipV="1">
            <a:off x="30797500" y="-268287"/>
            <a:ext cx="511175" cy="0"/>
          </a:xfrm>
          <a:prstGeom prst="line">
            <a:avLst/>
          </a:prstGeom>
          <a:noFill/>
          <a:ln w="9525">
            <a:solidFill>
              <a:schemeClr val="bg1"/>
            </a:solidFill>
            <a:prstDash val="dash"/>
            <a:round/>
            <a:headEnd/>
            <a:tailEnd type="triangle" w="med" len="med"/>
          </a:ln>
          <a:effectLst/>
        </p:spPr>
        <p:txBody>
          <a:bodyPr/>
          <a:lstStyle/>
          <a:p>
            <a:pPr>
              <a:defRPr/>
            </a:pPr>
            <a:endParaRPr lang="fi-FI"/>
          </a:p>
        </p:txBody>
      </p:sp>
      <p:sp>
        <p:nvSpPr>
          <p:cNvPr id="1133" name="Line 109"/>
          <p:cNvSpPr>
            <a:spLocks noChangeShapeType="1"/>
          </p:cNvSpPr>
          <p:nvPr/>
        </p:nvSpPr>
        <p:spPr bwMode="auto">
          <a:xfrm rot="-5400000" flipH="1" flipV="1">
            <a:off x="10920412" y="-268287"/>
            <a:ext cx="511175" cy="0"/>
          </a:xfrm>
          <a:prstGeom prst="line">
            <a:avLst/>
          </a:prstGeom>
          <a:noFill/>
          <a:ln w="9525">
            <a:solidFill>
              <a:schemeClr val="bg1"/>
            </a:solidFill>
            <a:prstDash val="dash"/>
            <a:round/>
            <a:headEnd/>
            <a:tailEnd type="triangle" w="med" len="med"/>
          </a:ln>
          <a:effectLst/>
        </p:spPr>
        <p:txBody>
          <a:bodyPr/>
          <a:lstStyle/>
          <a:p>
            <a:pPr>
              <a:defRPr/>
            </a:pPr>
            <a:endParaRPr lang="fi-FI"/>
          </a:p>
        </p:txBody>
      </p:sp>
      <p:sp>
        <p:nvSpPr>
          <p:cNvPr id="1134" name="Line 110"/>
          <p:cNvSpPr>
            <a:spLocks noChangeShapeType="1"/>
          </p:cNvSpPr>
          <p:nvPr/>
        </p:nvSpPr>
        <p:spPr bwMode="auto">
          <a:xfrm rot="-5400000" flipH="1" flipV="1">
            <a:off x="11499850" y="-268287"/>
            <a:ext cx="511175" cy="0"/>
          </a:xfrm>
          <a:prstGeom prst="line">
            <a:avLst/>
          </a:prstGeom>
          <a:noFill/>
          <a:ln w="9525">
            <a:solidFill>
              <a:schemeClr val="bg1"/>
            </a:solidFill>
            <a:prstDash val="dash"/>
            <a:round/>
            <a:headEnd/>
            <a:tailEnd type="triangle" w="med" len="med"/>
          </a:ln>
          <a:effectLst/>
        </p:spPr>
        <p:txBody>
          <a:bodyPr/>
          <a:lstStyle/>
          <a:p>
            <a:pPr>
              <a:defRPr/>
            </a:pPr>
            <a:endParaRPr lang="fi-FI"/>
          </a:p>
        </p:txBody>
      </p:sp>
      <p:sp>
        <p:nvSpPr>
          <p:cNvPr id="1135" name="Line 111"/>
          <p:cNvSpPr>
            <a:spLocks noChangeShapeType="1"/>
          </p:cNvSpPr>
          <p:nvPr/>
        </p:nvSpPr>
        <p:spPr bwMode="auto">
          <a:xfrm rot="-5400000" flipH="1" flipV="1">
            <a:off x="1490662" y="-268287"/>
            <a:ext cx="511175" cy="0"/>
          </a:xfrm>
          <a:prstGeom prst="line">
            <a:avLst/>
          </a:prstGeom>
          <a:noFill/>
          <a:ln w="9525">
            <a:solidFill>
              <a:schemeClr val="bg1"/>
            </a:solidFill>
            <a:prstDash val="dash"/>
            <a:round/>
            <a:headEnd/>
            <a:tailEnd type="triangle" w="med" len="med"/>
          </a:ln>
          <a:effectLst/>
        </p:spPr>
        <p:txBody>
          <a:bodyPr/>
          <a:lstStyle/>
          <a:p>
            <a:pPr>
              <a:defRPr/>
            </a:pPr>
            <a:endParaRPr lang="fi-FI"/>
          </a:p>
        </p:txBody>
      </p:sp>
      <p:sp>
        <p:nvSpPr>
          <p:cNvPr id="1136" name="Text Box 112"/>
          <p:cNvSpPr txBox="1">
            <a:spLocks noChangeArrowheads="1"/>
          </p:cNvSpPr>
          <p:nvPr/>
        </p:nvSpPr>
        <p:spPr bwMode="auto">
          <a:xfrm>
            <a:off x="1952625" y="-446088"/>
            <a:ext cx="862013" cy="396875"/>
          </a:xfrm>
          <a:prstGeom prst="rect">
            <a:avLst/>
          </a:prstGeom>
          <a:noFill/>
          <a:ln w="9525">
            <a:noFill/>
            <a:miter lim="800000"/>
            <a:headEnd/>
            <a:tailEnd/>
          </a:ln>
          <a:effectLst/>
        </p:spPr>
        <p:txBody>
          <a:bodyPr wrap="none">
            <a:spAutoFit/>
          </a:bodyPr>
          <a:lstStyle/>
          <a:p>
            <a:pPr defTabSz="4176713">
              <a:defRPr/>
            </a:pPr>
            <a:r>
              <a:rPr lang="fi-FI" sz="2000">
                <a:solidFill>
                  <a:schemeClr val="bg1"/>
                </a:solidFill>
              </a:rPr>
              <a:t>Guide</a:t>
            </a:r>
          </a:p>
        </p:txBody>
      </p:sp>
      <p:sp>
        <p:nvSpPr>
          <p:cNvPr id="1137" name="Text Box 113"/>
          <p:cNvSpPr txBox="1">
            <a:spLocks noChangeArrowheads="1"/>
          </p:cNvSpPr>
          <p:nvPr/>
        </p:nvSpPr>
        <p:spPr bwMode="auto">
          <a:xfrm>
            <a:off x="11958638" y="-446088"/>
            <a:ext cx="862012" cy="396875"/>
          </a:xfrm>
          <a:prstGeom prst="rect">
            <a:avLst/>
          </a:prstGeom>
          <a:noFill/>
          <a:ln w="9525">
            <a:noFill/>
            <a:miter lim="800000"/>
            <a:headEnd/>
            <a:tailEnd/>
          </a:ln>
          <a:effectLst/>
        </p:spPr>
        <p:txBody>
          <a:bodyPr wrap="none">
            <a:spAutoFit/>
          </a:bodyPr>
          <a:lstStyle/>
          <a:p>
            <a:pPr defTabSz="4176713">
              <a:defRPr/>
            </a:pPr>
            <a:r>
              <a:rPr lang="fi-FI" sz="2000">
                <a:solidFill>
                  <a:schemeClr val="bg1"/>
                </a:solidFill>
              </a:rPr>
              <a:t>Guide</a:t>
            </a:r>
          </a:p>
        </p:txBody>
      </p:sp>
      <p:sp>
        <p:nvSpPr>
          <p:cNvPr id="1138" name="Text Box 114"/>
          <p:cNvSpPr txBox="1">
            <a:spLocks noChangeArrowheads="1"/>
          </p:cNvSpPr>
          <p:nvPr/>
        </p:nvSpPr>
        <p:spPr bwMode="auto">
          <a:xfrm>
            <a:off x="31835725" y="-446088"/>
            <a:ext cx="862013" cy="396875"/>
          </a:xfrm>
          <a:prstGeom prst="rect">
            <a:avLst/>
          </a:prstGeom>
          <a:noFill/>
          <a:ln w="9525">
            <a:noFill/>
            <a:miter lim="800000"/>
            <a:headEnd/>
            <a:tailEnd/>
          </a:ln>
          <a:effectLst/>
        </p:spPr>
        <p:txBody>
          <a:bodyPr wrap="none">
            <a:spAutoFit/>
          </a:bodyPr>
          <a:lstStyle/>
          <a:p>
            <a:pPr defTabSz="4176713">
              <a:defRPr/>
            </a:pPr>
            <a:r>
              <a:rPr lang="fi-FI" sz="2000">
                <a:solidFill>
                  <a:schemeClr val="bg1"/>
                </a:solidFill>
              </a:rPr>
              <a:t>Guide</a:t>
            </a:r>
          </a:p>
        </p:txBody>
      </p:sp>
      <p:sp>
        <p:nvSpPr>
          <p:cNvPr id="1139" name="Text Box 115"/>
          <p:cNvSpPr txBox="1">
            <a:spLocks noChangeArrowheads="1"/>
          </p:cNvSpPr>
          <p:nvPr/>
        </p:nvSpPr>
        <p:spPr bwMode="auto">
          <a:xfrm>
            <a:off x="41267063" y="-446088"/>
            <a:ext cx="862012" cy="396875"/>
          </a:xfrm>
          <a:prstGeom prst="rect">
            <a:avLst/>
          </a:prstGeom>
          <a:noFill/>
          <a:ln w="9525">
            <a:noFill/>
            <a:miter lim="800000"/>
            <a:headEnd/>
            <a:tailEnd/>
          </a:ln>
          <a:effectLst/>
        </p:spPr>
        <p:txBody>
          <a:bodyPr wrap="none">
            <a:spAutoFit/>
          </a:bodyPr>
          <a:lstStyle/>
          <a:p>
            <a:pPr defTabSz="4176713">
              <a:defRPr/>
            </a:pPr>
            <a:r>
              <a:rPr lang="fi-FI" sz="2000">
                <a:solidFill>
                  <a:schemeClr val="bg1"/>
                </a:solidFill>
              </a:rPr>
              <a:t>Guide</a:t>
            </a:r>
          </a:p>
        </p:txBody>
      </p:sp>
      <p:sp>
        <p:nvSpPr>
          <p:cNvPr id="1140" name="Text Box 116"/>
          <p:cNvSpPr txBox="1">
            <a:spLocks noChangeArrowheads="1"/>
          </p:cNvSpPr>
          <p:nvPr/>
        </p:nvSpPr>
        <p:spPr bwMode="auto">
          <a:xfrm>
            <a:off x="10026650" y="-446088"/>
            <a:ext cx="862013" cy="396875"/>
          </a:xfrm>
          <a:prstGeom prst="rect">
            <a:avLst/>
          </a:prstGeom>
          <a:noFill/>
          <a:ln w="9525">
            <a:noFill/>
            <a:miter lim="800000"/>
            <a:headEnd/>
            <a:tailEnd/>
          </a:ln>
          <a:effectLst/>
        </p:spPr>
        <p:txBody>
          <a:bodyPr wrap="none">
            <a:spAutoFit/>
          </a:bodyPr>
          <a:lstStyle/>
          <a:p>
            <a:pPr algn="r" defTabSz="4176713">
              <a:defRPr/>
            </a:pPr>
            <a:r>
              <a:rPr lang="fi-FI" sz="2000">
                <a:solidFill>
                  <a:schemeClr val="bg1"/>
                </a:solidFill>
              </a:rPr>
              <a:t>Guide</a:t>
            </a:r>
          </a:p>
        </p:txBody>
      </p:sp>
      <p:sp>
        <p:nvSpPr>
          <p:cNvPr id="1141" name="Text Box 117"/>
          <p:cNvSpPr txBox="1">
            <a:spLocks noChangeArrowheads="1"/>
          </p:cNvSpPr>
          <p:nvPr/>
        </p:nvSpPr>
        <p:spPr bwMode="auto">
          <a:xfrm>
            <a:off x="29864050" y="-446088"/>
            <a:ext cx="862013" cy="396875"/>
          </a:xfrm>
          <a:prstGeom prst="rect">
            <a:avLst/>
          </a:prstGeom>
          <a:noFill/>
          <a:ln w="9525">
            <a:noFill/>
            <a:miter lim="800000"/>
            <a:headEnd/>
            <a:tailEnd/>
          </a:ln>
          <a:effectLst/>
        </p:spPr>
        <p:txBody>
          <a:bodyPr wrap="none">
            <a:spAutoFit/>
          </a:bodyPr>
          <a:lstStyle/>
          <a:p>
            <a:pPr algn="r" defTabSz="4176713">
              <a:defRPr/>
            </a:pPr>
            <a:r>
              <a:rPr lang="fi-FI" sz="2000">
                <a:solidFill>
                  <a:schemeClr val="bg1"/>
                </a:solidFill>
              </a:rPr>
              <a:t>Guide</a:t>
            </a:r>
          </a:p>
        </p:txBody>
      </p:sp>
      <p:sp>
        <p:nvSpPr>
          <p:cNvPr id="1142" name="Text Box 118"/>
          <p:cNvSpPr txBox="1">
            <a:spLocks noChangeArrowheads="1"/>
          </p:cNvSpPr>
          <p:nvPr/>
        </p:nvSpPr>
        <p:spPr bwMode="auto">
          <a:xfrm rot="5400000">
            <a:off x="-858044" y="7465219"/>
            <a:ext cx="862013" cy="396875"/>
          </a:xfrm>
          <a:prstGeom prst="rect">
            <a:avLst/>
          </a:prstGeom>
          <a:noFill/>
          <a:ln w="9525">
            <a:noFill/>
            <a:miter lim="800000"/>
            <a:headEnd/>
            <a:tailEnd/>
          </a:ln>
          <a:effectLst/>
        </p:spPr>
        <p:txBody>
          <a:bodyPr wrap="none">
            <a:spAutoFit/>
          </a:bodyPr>
          <a:lstStyle/>
          <a:p>
            <a:pPr algn="r" defTabSz="4176713">
              <a:defRPr/>
            </a:pPr>
            <a:r>
              <a:rPr lang="fi-FI" sz="2000">
                <a:solidFill>
                  <a:schemeClr val="bg1"/>
                </a:solidFill>
              </a:rPr>
              <a:t>Guide</a:t>
            </a:r>
          </a:p>
        </p:txBody>
      </p:sp>
      <p:sp>
        <p:nvSpPr>
          <p:cNvPr id="1060" name="Rectangle 127"/>
          <p:cNvSpPr>
            <a:spLocks noGrp="1" noChangeArrowheads="1"/>
          </p:cNvSpPr>
          <p:nvPr>
            <p:ph type="body" idx="1"/>
          </p:nvPr>
        </p:nvSpPr>
        <p:spPr bwMode="auto">
          <a:xfrm>
            <a:off x="1746250" y="8299450"/>
            <a:ext cx="39316025" cy="1743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smtClean="0"/>
              <a:t>Click to edit Master text styles</a:t>
            </a:r>
          </a:p>
        </p:txBody>
      </p:sp>
      <p:sp>
        <p:nvSpPr>
          <p:cNvPr id="1152" name="Rectangle 128"/>
          <p:cNvSpPr>
            <a:spLocks noGrp="1" noChangeArrowheads="1"/>
          </p:cNvSpPr>
          <p:nvPr>
            <p:ph type="dt" sz="half" idx="2"/>
          </p:nvPr>
        </p:nvSpPr>
        <p:spPr bwMode="auto">
          <a:xfrm>
            <a:off x="38814375" y="30064075"/>
            <a:ext cx="2849563" cy="152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600" smtClean="0">
                <a:solidFill>
                  <a:schemeClr val="tx2"/>
                </a:solidFill>
              </a:defRPr>
            </a:lvl1pPr>
          </a:lstStyle>
          <a:p>
            <a:pPr>
              <a:defRPr/>
            </a:pPr>
            <a:fld id="{F36A59A0-69AB-456B-8368-97FB8B82500A}" type="datetime1">
              <a:rPr lang="fi-FI"/>
              <a:pPr>
                <a:defRPr/>
              </a:pPr>
              <a:t>2.5.2017</a:t>
            </a:fld>
            <a:endParaRPr lang="fi-FI"/>
          </a:p>
        </p:txBody>
      </p:sp>
      <p:sp>
        <p:nvSpPr>
          <p:cNvPr id="1153" name="Rectangle 129"/>
          <p:cNvSpPr>
            <a:spLocks noGrp="1" noChangeArrowheads="1"/>
          </p:cNvSpPr>
          <p:nvPr>
            <p:ph type="sldNum" sz="quarter" idx="4"/>
          </p:nvPr>
        </p:nvSpPr>
        <p:spPr bwMode="auto">
          <a:xfrm>
            <a:off x="41663938" y="30064075"/>
            <a:ext cx="558800" cy="152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600" smtClean="0">
                <a:solidFill>
                  <a:schemeClr val="tx2"/>
                </a:solidFill>
              </a:defRPr>
            </a:lvl1pPr>
          </a:lstStyle>
          <a:p>
            <a:pPr>
              <a:defRPr/>
            </a:pPr>
            <a:fld id="{0EDEF798-C811-455F-B6DC-2DD07579C027}" type="slidenum">
              <a:rPr lang="fi-FI"/>
              <a:pPr>
                <a:defRPr/>
              </a:pPr>
              <a:t>‹#›</a:t>
            </a:fld>
            <a:endParaRPr lang="fi-FI"/>
          </a:p>
        </p:txBody>
      </p:sp>
      <p:pic>
        <p:nvPicPr>
          <p:cNvPr id="1063" name="Picture 135" descr="THL_helmi_HIRES_18c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2650" y="26992263"/>
            <a:ext cx="3024188"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136" descr="poster_footer_RGB"/>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49800" y="27959050"/>
            <a:ext cx="2376011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4" name="Line 140"/>
          <p:cNvSpPr>
            <a:spLocks noChangeShapeType="1"/>
          </p:cNvSpPr>
          <p:nvPr/>
        </p:nvSpPr>
        <p:spPr bwMode="auto">
          <a:xfrm flipH="1">
            <a:off x="42808525" y="8285163"/>
            <a:ext cx="1019175" cy="0"/>
          </a:xfrm>
          <a:prstGeom prst="line">
            <a:avLst/>
          </a:prstGeom>
          <a:noFill/>
          <a:ln w="9525">
            <a:solidFill>
              <a:schemeClr val="bg1"/>
            </a:solidFill>
            <a:prstDash val="dash"/>
            <a:round/>
            <a:headEnd/>
            <a:tailEnd type="triangle" w="med" len="med"/>
          </a:ln>
          <a:effectLst/>
        </p:spPr>
        <p:txBody>
          <a:bodyPr/>
          <a:lstStyle/>
          <a:p>
            <a:pPr>
              <a:defRPr/>
            </a:pPr>
            <a:endParaRPr lang="fi-FI"/>
          </a:p>
        </p:txBody>
      </p:sp>
      <p:sp>
        <p:nvSpPr>
          <p:cNvPr id="1165" name="Text Box 141"/>
          <p:cNvSpPr txBox="1">
            <a:spLocks noChangeArrowheads="1"/>
          </p:cNvSpPr>
          <p:nvPr/>
        </p:nvSpPr>
        <p:spPr bwMode="auto">
          <a:xfrm rot="-5400000">
            <a:off x="42956957" y="7450931"/>
            <a:ext cx="862012" cy="396875"/>
          </a:xfrm>
          <a:prstGeom prst="rect">
            <a:avLst/>
          </a:prstGeom>
          <a:noFill/>
          <a:ln w="9525">
            <a:noFill/>
            <a:miter lim="800000"/>
            <a:headEnd/>
            <a:tailEnd/>
          </a:ln>
          <a:effectLst/>
        </p:spPr>
        <p:txBody>
          <a:bodyPr wrap="none">
            <a:spAutoFit/>
          </a:bodyPr>
          <a:lstStyle/>
          <a:p>
            <a:pPr defTabSz="4176713">
              <a:defRPr/>
            </a:pPr>
            <a:r>
              <a:rPr lang="fi-FI" sz="2000">
                <a:solidFill>
                  <a:schemeClr val="bg1"/>
                </a:solidFill>
              </a:rPr>
              <a:t>Guide</a:t>
            </a: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sldNum="0" hdr="0" dt="0"/>
  <p:txStyles>
    <p:titleStyle>
      <a:lvl1pPr algn="ctr" defTabSz="4176713" rtl="0" eaLnBrk="1" fontAlgn="base" hangingPunct="1">
        <a:lnSpc>
          <a:spcPct val="85000"/>
        </a:lnSpc>
        <a:spcBef>
          <a:spcPct val="0"/>
        </a:spcBef>
        <a:spcAft>
          <a:spcPct val="0"/>
        </a:spcAft>
        <a:defRPr sz="9600" b="1">
          <a:solidFill>
            <a:schemeClr val="bg1"/>
          </a:solidFill>
          <a:latin typeface="+mj-lt"/>
          <a:ea typeface="+mj-ea"/>
          <a:cs typeface="+mj-cs"/>
        </a:defRPr>
      </a:lvl1pPr>
      <a:lvl2pPr algn="ctr" defTabSz="4176713" rtl="0" eaLnBrk="1" fontAlgn="base" hangingPunct="1">
        <a:lnSpc>
          <a:spcPct val="85000"/>
        </a:lnSpc>
        <a:spcBef>
          <a:spcPct val="0"/>
        </a:spcBef>
        <a:spcAft>
          <a:spcPct val="0"/>
        </a:spcAft>
        <a:defRPr sz="9600" b="1">
          <a:solidFill>
            <a:schemeClr val="bg1"/>
          </a:solidFill>
          <a:latin typeface="Arial" charset="0"/>
        </a:defRPr>
      </a:lvl2pPr>
      <a:lvl3pPr algn="ctr" defTabSz="4176713" rtl="0" eaLnBrk="1" fontAlgn="base" hangingPunct="1">
        <a:lnSpc>
          <a:spcPct val="85000"/>
        </a:lnSpc>
        <a:spcBef>
          <a:spcPct val="0"/>
        </a:spcBef>
        <a:spcAft>
          <a:spcPct val="0"/>
        </a:spcAft>
        <a:defRPr sz="9600" b="1">
          <a:solidFill>
            <a:schemeClr val="bg1"/>
          </a:solidFill>
          <a:latin typeface="Arial" charset="0"/>
        </a:defRPr>
      </a:lvl3pPr>
      <a:lvl4pPr algn="ctr" defTabSz="4176713" rtl="0" eaLnBrk="1" fontAlgn="base" hangingPunct="1">
        <a:lnSpc>
          <a:spcPct val="85000"/>
        </a:lnSpc>
        <a:spcBef>
          <a:spcPct val="0"/>
        </a:spcBef>
        <a:spcAft>
          <a:spcPct val="0"/>
        </a:spcAft>
        <a:defRPr sz="9600" b="1">
          <a:solidFill>
            <a:schemeClr val="bg1"/>
          </a:solidFill>
          <a:latin typeface="Arial" charset="0"/>
        </a:defRPr>
      </a:lvl4pPr>
      <a:lvl5pPr algn="ctr" defTabSz="4176713" rtl="0" eaLnBrk="1" fontAlgn="base" hangingPunct="1">
        <a:lnSpc>
          <a:spcPct val="85000"/>
        </a:lnSpc>
        <a:spcBef>
          <a:spcPct val="0"/>
        </a:spcBef>
        <a:spcAft>
          <a:spcPct val="0"/>
        </a:spcAft>
        <a:defRPr sz="9600" b="1">
          <a:solidFill>
            <a:schemeClr val="bg1"/>
          </a:solidFill>
          <a:latin typeface="Arial" charset="0"/>
        </a:defRPr>
      </a:lvl5pPr>
      <a:lvl6pPr marL="457200" algn="ctr" defTabSz="4176713" rtl="0" eaLnBrk="1" fontAlgn="base" hangingPunct="1">
        <a:lnSpc>
          <a:spcPct val="85000"/>
        </a:lnSpc>
        <a:spcBef>
          <a:spcPct val="0"/>
        </a:spcBef>
        <a:spcAft>
          <a:spcPct val="0"/>
        </a:spcAft>
        <a:defRPr sz="9600" b="1">
          <a:solidFill>
            <a:schemeClr val="bg1"/>
          </a:solidFill>
          <a:latin typeface="Arial" charset="0"/>
        </a:defRPr>
      </a:lvl6pPr>
      <a:lvl7pPr marL="914400" algn="ctr" defTabSz="4176713" rtl="0" eaLnBrk="1" fontAlgn="base" hangingPunct="1">
        <a:lnSpc>
          <a:spcPct val="85000"/>
        </a:lnSpc>
        <a:spcBef>
          <a:spcPct val="0"/>
        </a:spcBef>
        <a:spcAft>
          <a:spcPct val="0"/>
        </a:spcAft>
        <a:defRPr sz="9600" b="1">
          <a:solidFill>
            <a:schemeClr val="bg1"/>
          </a:solidFill>
          <a:latin typeface="Arial" charset="0"/>
        </a:defRPr>
      </a:lvl7pPr>
      <a:lvl8pPr marL="1371600" algn="ctr" defTabSz="4176713" rtl="0" eaLnBrk="1" fontAlgn="base" hangingPunct="1">
        <a:lnSpc>
          <a:spcPct val="85000"/>
        </a:lnSpc>
        <a:spcBef>
          <a:spcPct val="0"/>
        </a:spcBef>
        <a:spcAft>
          <a:spcPct val="0"/>
        </a:spcAft>
        <a:defRPr sz="9600" b="1">
          <a:solidFill>
            <a:schemeClr val="bg1"/>
          </a:solidFill>
          <a:latin typeface="Arial" charset="0"/>
        </a:defRPr>
      </a:lvl8pPr>
      <a:lvl9pPr marL="1828800" algn="ctr" defTabSz="4176713" rtl="0" eaLnBrk="1" fontAlgn="base" hangingPunct="1">
        <a:lnSpc>
          <a:spcPct val="85000"/>
        </a:lnSpc>
        <a:spcBef>
          <a:spcPct val="0"/>
        </a:spcBef>
        <a:spcAft>
          <a:spcPct val="0"/>
        </a:spcAft>
        <a:defRPr sz="9600" b="1">
          <a:solidFill>
            <a:schemeClr val="bg1"/>
          </a:solidFill>
          <a:latin typeface="Arial" charset="0"/>
        </a:defRPr>
      </a:lvl9pPr>
    </p:titleStyle>
    <p:bodyStyle>
      <a:lvl1pPr marL="1631950" indent="-1631950" algn="l" defTabSz="4176713" rtl="0" eaLnBrk="1" fontAlgn="base" hangingPunct="1">
        <a:lnSpc>
          <a:spcPts val="4600"/>
        </a:lnSpc>
        <a:spcBef>
          <a:spcPct val="0"/>
        </a:spcBef>
        <a:spcAft>
          <a:spcPct val="0"/>
        </a:spcAft>
        <a:buClr>
          <a:schemeClr val="accent1"/>
        </a:buClr>
        <a:defRPr sz="3600">
          <a:solidFill>
            <a:schemeClr val="tx1"/>
          </a:solidFill>
          <a:latin typeface="+mn-lt"/>
          <a:ea typeface="+mn-ea"/>
          <a:cs typeface="+mn-cs"/>
        </a:defRPr>
      </a:lvl1pPr>
      <a:lvl2pPr marL="3697288" indent="-1246188" algn="l" defTabSz="4176713" rtl="0" eaLnBrk="1" fontAlgn="base" hangingPunct="1">
        <a:lnSpc>
          <a:spcPct val="85000"/>
        </a:lnSpc>
        <a:spcBef>
          <a:spcPct val="25000"/>
        </a:spcBef>
        <a:spcAft>
          <a:spcPct val="0"/>
        </a:spcAft>
        <a:defRPr sz="3600">
          <a:solidFill>
            <a:schemeClr val="tx1"/>
          </a:solidFill>
          <a:latin typeface="+mn-lt"/>
        </a:defRPr>
      </a:lvl2pPr>
      <a:lvl3pPr marL="5727700" indent="-1211263" algn="l" defTabSz="4176713" rtl="0" eaLnBrk="1" fontAlgn="base" hangingPunct="1">
        <a:lnSpc>
          <a:spcPct val="85000"/>
        </a:lnSpc>
        <a:spcBef>
          <a:spcPct val="25000"/>
        </a:spcBef>
        <a:spcAft>
          <a:spcPct val="0"/>
        </a:spcAft>
        <a:buClr>
          <a:schemeClr val="accent1"/>
        </a:buClr>
        <a:defRPr sz="3600">
          <a:solidFill>
            <a:schemeClr val="tx1"/>
          </a:solidFill>
          <a:latin typeface="+mn-lt"/>
        </a:defRPr>
      </a:lvl3pPr>
      <a:lvl4pPr marL="7794625" indent="-1247775" algn="l" defTabSz="4176713" rtl="0" eaLnBrk="1" fontAlgn="base" hangingPunct="1">
        <a:lnSpc>
          <a:spcPct val="85000"/>
        </a:lnSpc>
        <a:spcBef>
          <a:spcPct val="25000"/>
        </a:spcBef>
        <a:spcAft>
          <a:spcPct val="0"/>
        </a:spcAft>
        <a:defRPr sz="3600">
          <a:solidFill>
            <a:schemeClr val="tx1"/>
          </a:solidFill>
          <a:latin typeface="+mn-lt"/>
        </a:defRPr>
      </a:lvl4pPr>
      <a:lvl5pPr marL="9825038" indent="-1211263" algn="l" defTabSz="4176713" rtl="0" eaLnBrk="1" fontAlgn="base" hangingPunct="1">
        <a:lnSpc>
          <a:spcPct val="85000"/>
        </a:lnSpc>
        <a:spcBef>
          <a:spcPct val="25000"/>
        </a:spcBef>
        <a:spcAft>
          <a:spcPct val="0"/>
        </a:spcAft>
        <a:defRPr sz="3600">
          <a:solidFill>
            <a:schemeClr val="tx1"/>
          </a:solidFill>
          <a:latin typeface="+mn-lt"/>
        </a:defRPr>
      </a:lvl5pPr>
      <a:lvl6pPr marL="10282238" indent="-1211263" algn="l" defTabSz="4176713" rtl="0" eaLnBrk="1" fontAlgn="base" hangingPunct="1">
        <a:lnSpc>
          <a:spcPct val="85000"/>
        </a:lnSpc>
        <a:spcBef>
          <a:spcPct val="25000"/>
        </a:spcBef>
        <a:spcAft>
          <a:spcPct val="0"/>
        </a:spcAft>
        <a:defRPr sz="3600">
          <a:solidFill>
            <a:schemeClr val="tx1"/>
          </a:solidFill>
          <a:latin typeface="+mn-lt"/>
        </a:defRPr>
      </a:lvl6pPr>
      <a:lvl7pPr marL="10739438" indent="-1211263" algn="l" defTabSz="4176713" rtl="0" eaLnBrk="1" fontAlgn="base" hangingPunct="1">
        <a:lnSpc>
          <a:spcPct val="85000"/>
        </a:lnSpc>
        <a:spcBef>
          <a:spcPct val="25000"/>
        </a:spcBef>
        <a:spcAft>
          <a:spcPct val="0"/>
        </a:spcAft>
        <a:defRPr sz="3600">
          <a:solidFill>
            <a:schemeClr val="tx1"/>
          </a:solidFill>
          <a:latin typeface="+mn-lt"/>
        </a:defRPr>
      </a:lvl7pPr>
      <a:lvl8pPr marL="11196638" indent="-1211263" algn="l" defTabSz="4176713" rtl="0" eaLnBrk="1" fontAlgn="base" hangingPunct="1">
        <a:lnSpc>
          <a:spcPct val="85000"/>
        </a:lnSpc>
        <a:spcBef>
          <a:spcPct val="25000"/>
        </a:spcBef>
        <a:spcAft>
          <a:spcPct val="0"/>
        </a:spcAft>
        <a:defRPr sz="3600">
          <a:solidFill>
            <a:schemeClr val="tx1"/>
          </a:solidFill>
          <a:latin typeface="+mn-lt"/>
        </a:defRPr>
      </a:lvl8pPr>
      <a:lvl9pPr marL="11653838" indent="-1211263" algn="l" defTabSz="4176713" rtl="0" eaLnBrk="1" fontAlgn="base" hangingPunct="1">
        <a:lnSpc>
          <a:spcPct val="85000"/>
        </a:lnSpc>
        <a:spcBef>
          <a:spcPct val="25000"/>
        </a:spcBef>
        <a:spcAft>
          <a:spcPct val="0"/>
        </a:spcAft>
        <a:defRPr sz="36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latunnisteen paikkamerkki 2"/>
          <p:cNvSpPr>
            <a:spLocks noGrp="1"/>
          </p:cNvSpPr>
          <p:nvPr>
            <p:ph type="ftr" sz="quarter" idx="10"/>
          </p:nvPr>
        </p:nvSpPr>
        <p:spPr>
          <a:xfrm>
            <a:off x="1338445" y="594371"/>
            <a:ext cx="40214550" cy="763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r>
              <a:rPr lang="fi-FI" sz="4800" dirty="0"/>
              <a:t>Päivi </a:t>
            </a:r>
            <a:r>
              <a:rPr lang="fi-FI" sz="4800" dirty="0" smtClean="0"/>
              <a:t>Meriläinen, </a:t>
            </a:r>
            <a:r>
              <a:rPr lang="fi-FI" sz="4800" u="sng" dirty="0"/>
              <a:t>Anna-Maria </a:t>
            </a:r>
            <a:r>
              <a:rPr lang="fi-FI" sz="4800" u="sng" dirty="0" err="1" smtClean="0"/>
              <a:t>Hokajärvi</a:t>
            </a:r>
            <a:r>
              <a:rPr lang="fi-FI" sz="4800" dirty="0" smtClean="0"/>
              <a:t>, </a:t>
            </a:r>
            <a:r>
              <a:rPr lang="fi-FI" sz="4800" dirty="0"/>
              <a:t>Tarja </a:t>
            </a:r>
            <a:r>
              <a:rPr lang="fi-FI" sz="4800" dirty="0" smtClean="0"/>
              <a:t>Pitkänen, </a:t>
            </a:r>
            <a:r>
              <a:rPr lang="fi-FI" sz="4800" dirty="0"/>
              <a:t>Ari </a:t>
            </a:r>
            <a:r>
              <a:rPr lang="fi-FI" sz="4800" dirty="0" smtClean="0"/>
              <a:t>Kauppinen, </a:t>
            </a:r>
            <a:r>
              <a:rPr lang="fi-FI" sz="4800" dirty="0"/>
              <a:t>Ilkka </a:t>
            </a:r>
            <a:r>
              <a:rPr lang="fi-FI" sz="4800" dirty="0" smtClean="0"/>
              <a:t>Miettinen</a:t>
            </a:r>
            <a:endParaRPr lang="fi-FI" sz="4800" dirty="0"/>
          </a:p>
        </p:txBody>
      </p:sp>
      <p:sp>
        <p:nvSpPr>
          <p:cNvPr id="2051" name="Text Box 7"/>
          <p:cNvSpPr txBox="1">
            <a:spLocks noChangeArrowheads="1"/>
          </p:cNvSpPr>
          <p:nvPr/>
        </p:nvSpPr>
        <p:spPr bwMode="auto">
          <a:xfrm>
            <a:off x="1727653" y="5259774"/>
            <a:ext cx="9432925" cy="11176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176713" eaLnBrk="0" hangingPunct="0">
              <a:defRPr sz="3600">
                <a:solidFill>
                  <a:schemeClr val="tx1"/>
                </a:solidFill>
                <a:latin typeface="Arial" charset="0"/>
              </a:defRPr>
            </a:lvl1pPr>
            <a:lvl2pPr marL="742950" indent="-285750" defTabSz="4176713" eaLnBrk="0" hangingPunct="0">
              <a:defRPr sz="3600">
                <a:solidFill>
                  <a:schemeClr val="tx1"/>
                </a:solidFill>
                <a:latin typeface="Arial" charset="0"/>
              </a:defRPr>
            </a:lvl2pPr>
            <a:lvl3pPr marL="1143000" indent="-228600" defTabSz="4176713" eaLnBrk="0" hangingPunct="0">
              <a:defRPr sz="3600">
                <a:solidFill>
                  <a:schemeClr val="tx1"/>
                </a:solidFill>
                <a:latin typeface="Arial" charset="0"/>
              </a:defRPr>
            </a:lvl3pPr>
            <a:lvl4pPr marL="1600200" indent="-228600" defTabSz="4176713" eaLnBrk="0" hangingPunct="0">
              <a:defRPr sz="3600">
                <a:solidFill>
                  <a:schemeClr val="tx1"/>
                </a:solidFill>
                <a:latin typeface="Arial" charset="0"/>
              </a:defRPr>
            </a:lvl4pPr>
            <a:lvl5pPr marL="2057400" indent="-228600" defTabSz="4176713" eaLnBrk="0" hangingPunct="0">
              <a:defRPr sz="3600">
                <a:solidFill>
                  <a:schemeClr val="tx1"/>
                </a:solidFill>
                <a:latin typeface="Arial" charset="0"/>
              </a:defRPr>
            </a:lvl5pPr>
            <a:lvl6pPr marL="2514600" indent="-228600" defTabSz="4176713" eaLnBrk="0" fontAlgn="base" hangingPunct="0">
              <a:spcBef>
                <a:spcPct val="0"/>
              </a:spcBef>
              <a:spcAft>
                <a:spcPct val="0"/>
              </a:spcAft>
              <a:defRPr sz="3600">
                <a:solidFill>
                  <a:schemeClr val="tx1"/>
                </a:solidFill>
                <a:latin typeface="Arial" charset="0"/>
              </a:defRPr>
            </a:lvl6pPr>
            <a:lvl7pPr marL="2971800" indent="-228600" defTabSz="4176713" eaLnBrk="0" fontAlgn="base" hangingPunct="0">
              <a:spcBef>
                <a:spcPct val="0"/>
              </a:spcBef>
              <a:spcAft>
                <a:spcPct val="0"/>
              </a:spcAft>
              <a:defRPr sz="3600">
                <a:solidFill>
                  <a:schemeClr val="tx1"/>
                </a:solidFill>
                <a:latin typeface="Arial" charset="0"/>
              </a:defRPr>
            </a:lvl7pPr>
            <a:lvl8pPr marL="3429000" indent="-228600" defTabSz="4176713" eaLnBrk="0" fontAlgn="base" hangingPunct="0">
              <a:spcBef>
                <a:spcPct val="0"/>
              </a:spcBef>
              <a:spcAft>
                <a:spcPct val="0"/>
              </a:spcAft>
              <a:defRPr sz="3600">
                <a:solidFill>
                  <a:schemeClr val="tx1"/>
                </a:solidFill>
                <a:latin typeface="Arial" charset="0"/>
              </a:defRPr>
            </a:lvl8pPr>
            <a:lvl9pPr marL="3886200" indent="-228600" defTabSz="4176713" eaLnBrk="0" fontAlgn="base" hangingPunct="0">
              <a:spcBef>
                <a:spcPct val="0"/>
              </a:spcBef>
              <a:spcAft>
                <a:spcPct val="0"/>
              </a:spcAft>
              <a:defRPr sz="3600">
                <a:solidFill>
                  <a:schemeClr val="tx1"/>
                </a:solidFill>
                <a:latin typeface="Arial" charset="0"/>
              </a:defRPr>
            </a:lvl9pPr>
          </a:lstStyle>
          <a:p>
            <a:endParaRPr lang="fi-FI" b="1" dirty="0" smtClean="0">
              <a:solidFill>
                <a:schemeClr val="accent1"/>
              </a:solidFill>
            </a:endParaRPr>
          </a:p>
          <a:p>
            <a:r>
              <a:rPr lang="fi-FI" b="1" dirty="0" smtClean="0">
                <a:solidFill>
                  <a:schemeClr val="accent1"/>
                </a:solidFill>
              </a:rPr>
              <a:t>Health </a:t>
            </a:r>
            <a:r>
              <a:rPr lang="fi-FI" b="1" dirty="0" err="1" smtClean="0">
                <a:solidFill>
                  <a:schemeClr val="accent1"/>
                </a:solidFill>
              </a:rPr>
              <a:t>risks</a:t>
            </a:r>
            <a:r>
              <a:rPr lang="fi-FI" b="1" dirty="0" smtClean="0">
                <a:solidFill>
                  <a:schemeClr val="accent1"/>
                </a:solidFill>
              </a:rPr>
              <a:t>  </a:t>
            </a:r>
            <a:r>
              <a:rPr lang="fi-FI" b="1" dirty="0" err="1" smtClean="0">
                <a:solidFill>
                  <a:schemeClr val="accent1"/>
                </a:solidFill>
              </a:rPr>
              <a:t>related</a:t>
            </a:r>
            <a:r>
              <a:rPr lang="fi-FI" b="1" dirty="0" smtClean="0">
                <a:solidFill>
                  <a:schemeClr val="accent1"/>
                </a:solidFill>
              </a:rPr>
              <a:t> to </a:t>
            </a:r>
            <a:r>
              <a:rPr lang="fi-FI" b="1" dirty="0" err="1" smtClean="0">
                <a:solidFill>
                  <a:schemeClr val="accent1"/>
                </a:solidFill>
              </a:rPr>
              <a:t>raw</a:t>
            </a:r>
            <a:r>
              <a:rPr lang="fi-FI" b="1" dirty="0" smtClean="0">
                <a:solidFill>
                  <a:schemeClr val="accent1"/>
                </a:solidFill>
              </a:rPr>
              <a:t> </a:t>
            </a:r>
            <a:r>
              <a:rPr lang="fi-FI" b="1" dirty="0" err="1" smtClean="0">
                <a:solidFill>
                  <a:schemeClr val="accent1"/>
                </a:solidFill>
              </a:rPr>
              <a:t>water</a:t>
            </a:r>
            <a:r>
              <a:rPr lang="fi-FI" b="1" dirty="0" smtClean="0">
                <a:solidFill>
                  <a:schemeClr val="accent1"/>
                </a:solidFill>
              </a:rPr>
              <a:t> </a:t>
            </a:r>
            <a:r>
              <a:rPr lang="fi-FI" b="1" dirty="0" err="1" smtClean="0">
                <a:solidFill>
                  <a:schemeClr val="accent1"/>
                </a:solidFill>
              </a:rPr>
              <a:t>quality</a:t>
            </a:r>
            <a:r>
              <a:rPr lang="fi-FI" b="1" dirty="0" smtClean="0">
                <a:solidFill>
                  <a:schemeClr val="accent1"/>
                </a:solidFill>
              </a:rPr>
              <a:t> in </a:t>
            </a:r>
            <a:r>
              <a:rPr lang="fi-FI" b="1" dirty="0" err="1" smtClean="0">
                <a:solidFill>
                  <a:schemeClr val="accent1"/>
                </a:solidFill>
              </a:rPr>
              <a:t>artificial</a:t>
            </a:r>
            <a:r>
              <a:rPr lang="fi-FI" b="1" dirty="0" smtClean="0">
                <a:solidFill>
                  <a:schemeClr val="accent1"/>
                </a:solidFill>
              </a:rPr>
              <a:t> </a:t>
            </a:r>
            <a:r>
              <a:rPr lang="fi-FI" b="1" dirty="0" err="1" smtClean="0">
                <a:solidFill>
                  <a:schemeClr val="accent1"/>
                </a:solidFill>
              </a:rPr>
              <a:t>groundwater</a:t>
            </a:r>
            <a:r>
              <a:rPr lang="fi-FI" b="1" dirty="0" smtClean="0">
                <a:solidFill>
                  <a:schemeClr val="accent1"/>
                </a:solidFill>
              </a:rPr>
              <a:t> </a:t>
            </a:r>
            <a:r>
              <a:rPr lang="fi-FI" b="1" dirty="0" err="1" smtClean="0">
                <a:solidFill>
                  <a:schemeClr val="accent1"/>
                </a:solidFill>
              </a:rPr>
              <a:t>recharge</a:t>
            </a:r>
            <a:endParaRPr lang="fi-FI" b="1" dirty="0" smtClean="0">
              <a:solidFill>
                <a:schemeClr val="accent1"/>
              </a:solidFill>
            </a:endParaRPr>
          </a:p>
          <a:p>
            <a:pPr algn="just"/>
            <a:r>
              <a:rPr lang="en-US" sz="3100" dirty="0" smtClean="0"/>
              <a:t>Artificial groundwater recharge (AGR) using surface water as raw water is an increasing method to produce drinking water to the communities. </a:t>
            </a:r>
            <a:r>
              <a:rPr lang="fi-FI" sz="3200" dirty="0" smtClean="0"/>
              <a:t>The </a:t>
            </a:r>
            <a:r>
              <a:rPr lang="fi-FI" sz="3200" dirty="0" err="1" smtClean="0"/>
              <a:t>raw</a:t>
            </a:r>
            <a:r>
              <a:rPr lang="fi-FI" sz="3200" dirty="0" smtClean="0"/>
              <a:t> </a:t>
            </a:r>
            <a:r>
              <a:rPr lang="fi-FI" sz="3200" dirty="0" err="1" smtClean="0"/>
              <a:t>water</a:t>
            </a:r>
            <a:r>
              <a:rPr lang="fi-FI" sz="3200" dirty="0" smtClean="0"/>
              <a:t> </a:t>
            </a:r>
            <a:r>
              <a:rPr lang="fi-FI" sz="3200" dirty="0" err="1" smtClean="0"/>
              <a:t>quality</a:t>
            </a:r>
            <a:r>
              <a:rPr lang="fi-FI" sz="3200" dirty="0" smtClean="0"/>
              <a:t> is an </a:t>
            </a:r>
            <a:r>
              <a:rPr lang="fi-FI" sz="3200" dirty="0" err="1" smtClean="0"/>
              <a:t>issue</a:t>
            </a:r>
            <a:r>
              <a:rPr lang="fi-FI" sz="3200" dirty="0" smtClean="0"/>
              <a:t> </a:t>
            </a:r>
            <a:r>
              <a:rPr lang="fi-FI" sz="3200" dirty="0" err="1" smtClean="0"/>
              <a:t>since</a:t>
            </a:r>
            <a:r>
              <a:rPr lang="fi-FI" sz="3200" dirty="0" smtClean="0"/>
              <a:t> </a:t>
            </a:r>
            <a:r>
              <a:rPr lang="fi-FI" sz="3200" dirty="0" err="1" smtClean="0"/>
              <a:t>surface</a:t>
            </a:r>
            <a:r>
              <a:rPr lang="fi-FI" sz="3200" dirty="0" smtClean="0"/>
              <a:t> </a:t>
            </a:r>
            <a:r>
              <a:rPr lang="fi-FI" sz="3200" dirty="0" err="1" smtClean="0"/>
              <a:t>water</a:t>
            </a:r>
            <a:r>
              <a:rPr lang="fi-FI" sz="3200" dirty="0" smtClean="0"/>
              <a:t> </a:t>
            </a:r>
            <a:r>
              <a:rPr lang="fi-FI" sz="3200" dirty="0" err="1" smtClean="0"/>
              <a:t>resources</a:t>
            </a:r>
            <a:r>
              <a:rPr lang="fi-FI" sz="3200" dirty="0" smtClean="0"/>
              <a:t> </a:t>
            </a:r>
            <a:r>
              <a:rPr lang="fi-FI" sz="3200" dirty="0" err="1" smtClean="0"/>
              <a:t>typically</a:t>
            </a:r>
            <a:r>
              <a:rPr lang="fi-FI" sz="3200" dirty="0" smtClean="0"/>
              <a:t> </a:t>
            </a:r>
            <a:r>
              <a:rPr lang="fi-FI" sz="3200" dirty="0" err="1" smtClean="0"/>
              <a:t>receive</a:t>
            </a:r>
            <a:r>
              <a:rPr lang="fi-FI" sz="3200" dirty="0" smtClean="0"/>
              <a:t> </a:t>
            </a:r>
            <a:r>
              <a:rPr lang="fi-FI" sz="3200" dirty="0" err="1" smtClean="0"/>
              <a:t>municipal</a:t>
            </a:r>
            <a:r>
              <a:rPr lang="fi-FI" sz="3200" dirty="0" smtClean="0"/>
              <a:t> </a:t>
            </a:r>
            <a:r>
              <a:rPr lang="fi-FI" sz="3200" dirty="0" err="1" smtClean="0"/>
              <a:t>or</a:t>
            </a:r>
            <a:r>
              <a:rPr lang="fi-FI" sz="3200" dirty="0" smtClean="0"/>
              <a:t> </a:t>
            </a:r>
            <a:r>
              <a:rPr lang="fi-FI" sz="3200" dirty="0" err="1" smtClean="0"/>
              <a:t>industrial</a:t>
            </a:r>
            <a:r>
              <a:rPr lang="fi-FI" sz="3200" dirty="0" smtClean="0"/>
              <a:t> </a:t>
            </a:r>
            <a:r>
              <a:rPr lang="fi-FI" sz="3200" dirty="0" err="1" smtClean="0"/>
              <a:t>waste</a:t>
            </a:r>
            <a:r>
              <a:rPr lang="fi-FI" sz="3200" dirty="0" smtClean="0"/>
              <a:t> </a:t>
            </a:r>
            <a:r>
              <a:rPr lang="fi-FI" sz="3200" dirty="0" err="1" smtClean="0"/>
              <a:t>waters</a:t>
            </a:r>
            <a:r>
              <a:rPr lang="fi-FI" sz="3200" dirty="0" smtClean="0"/>
              <a:t> and </a:t>
            </a:r>
            <a:r>
              <a:rPr lang="fi-FI" sz="3200" dirty="0" err="1" smtClean="0"/>
              <a:t>loads</a:t>
            </a:r>
            <a:r>
              <a:rPr lang="fi-FI" sz="3200" dirty="0" smtClean="0"/>
              <a:t> </a:t>
            </a:r>
            <a:r>
              <a:rPr lang="fi-FI" sz="3200" dirty="0" err="1" smtClean="0"/>
              <a:t>from</a:t>
            </a:r>
            <a:r>
              <a:rPr lang="fi-FI" sz="3200" dirty="0" smtClean="0"/>
              <a:t> </a:t>
            </a:r>
            <a:r>
              <a:rPr lang="fi-FI" sz="3200" dirty="0" err="1" smtClean="0"/>
              <a:t>catchment</a:t>
            </a:r>
            <a:r>
              <a:rPr lang="fi-FI" sz="3200" dirty="0" smtClean="0"/>
              <a:t> </a:t>
            </a:r>
            <a:r>
              <a:rPr lang="fi-FI" sz="3200" dirty="0" err="1" smtClean="0"/>
              <a:t>area</a:t>
            </a:r>
            <a:r>
              <a:rPr lang="fi-FI" sz="3200" dirty="0" smtClean="0"/>
              <a:t>.</a:t>
            </a:r>
            <a:r>
              <a:rPr lang="en-US" sz="3100" dirty="0" smtClean="0"/>
              <a:t> Sewage overflows, draught and floods are the most typical situations causing raw water quality problems and subsequently may pose a risk to human health via drinking water</a:t>
            </a:r>
            <a:r>
              <a:rPr lang="en-US" sz="3000" dirty="0" smtClean="0"/>
              <a:t>. </a:t>
            </a:r>
          </a:p>
          <a:p>
            <a:pPr algn="just"/>
            <a:endParaRPr lang="en-US" sz="3000" b="1" dirty="0"/>
          </a:p>
          <a:p>
            <a:pPr algn="just"/>
            <a:endParaRPr lang="en-US" sz="3000" dirty="0" smtClean="0"/>
          </a:p>
        </p:txBody>
      </p:sp>
      <p:sp>
        <p:nvSpPr>
          <p:cNvPr id="2052" name="Text Box 10"/>
          <p:cNvSpPr txBox="1">
            <a:spLocks noChangeArrowheads="1"/>
          </p:cNvSpPr>
          <p:nvPr/>
        </p:nvSpPr>
        <p:spPr bwMode="auto">
          <a:xfrm>
            <a:off x="11683206" y="5210429"/>
            <a:ext cx="9361015" cy="1057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176713" eaLnBrk="0" hangingPunct="0">
              <a:defRPr sz="3600">
                <a:solidFill>
                  <a:schemeClr val="tx1"/>
                </a:solidFill>
                <a:latin typeface="Arial" charset="0"/>
              </a:defRPr>
            </a:lvl1pPr>
            <a:lvl2pPr marL="742950" indent="-285750" defTabSz="4176713" eaLnBrk="0" hangingPunct="0">
              <a:defRPr sz="3600">
                <a:solidFill>
                  <a:schemeClr val="tx1"/>
                </a:solidFill>
                <a:latin typeface="Arial" charset="0"/>
              </a:defRPr>
            </a:lvl2pPr>
            <a:lvl3pPr marL="1143000" indent="-228600" defTabSz="4176713" eaLnBrk="0" hangingPunct="0">
              <a:defRPr sz="3600">
                <a:solidFill>
                  <a:schemeClr val="tx1"/>
                </a:solidFill>
                <a:latin typeface="Arial" charset="0"/>
              </a:defRPr>
            </a:lvl3pPr>
            <a:lvl4pPr marL="1600200" indent="-228600" defTabSz="4176713" eaLnBrk="0" hangingPunct="0">
              <a:defRPr sz="3600">
                <a:solidFill>
                  <a:schemeClr val="tx1"/>
                </a:solidFill>
                <a:latin typeface="Arial" charset="0"/>
              </a:defRPr>
            </a:lvl4pPr>
            <a:lvl5pPr marL="2057400" indent="-228600" defTabSz="4176713" eaLnBrk="0" hangingPunct="0">
              <a:defRPr sz="3600">
                <a:solidFill>
                  <a:schemeClr val="tx1"/>
                </a:solidFill>
                <a:latin typeface="Arial" charset="0"/>
              </a:defRPr>
            </a:lvl5pPr>
            <a:lvl6pPr marL="2514600" indent="-228600" defTabSz="4176713" eaLnBrk="0" fontAlgn="base" hangingPunct="0">
              <a:spcBef>
                <a:spcPct val="0"/>
              </a:spcBef>
              <a:spcAft>
                <a:spcPct val="0"/>
              </a:spcAft>
              <a:defRPr sz="3600">
                <a:solidFill>
                  <a:schemeClr val="tx1"/>
                </a:solidFill>
                <a:latin typeface="Arial" charset="0"/>
              </a:defRPr>
            </a:lvl6pPr>
            <a:lvl7pPr marL="2971800" indent="-228600" defTabSz="4176713" eaLnBrk="0" fontAlgn="base" hangingPunct="0">
              <a:spcBef>
                <a:spcPct val="0"/>
              </a:spcBef>
              <a:spcAft>
                <a:spcPct val="0"/>
              </a:spcAft>
              <a:defRPr sz="3600">
                <a:solidFill>
                  <a:schemeClr val="tx1"/>
                </a:solidFill>
                <a:latin typeface="Arial" charset="0"/>
              </a:defRPr>
            </a:lvl7pPr>
            <a:lvl8pPr marL="3429000" indent="-228600" defTabSz="4176713" eaLnBrk="0" fontAlgn="base" hangingPunct="0">
              <a:spcBef>
                <a:spcPct val="0"/>
              </a:spcBef>
              <a:spcAft>
                <a:spcPct val="0"/>
              </a:spcAft>
              <a:defRPr sz="3600">
                <a:solidFill>
                  <a:schemeClr val="tx1"/>
                </a:solidFill>
                <a:latin typeface="Arial" charset="0"/>
              </a:defRPr>
            </a:lvl8pPr>
            <a:lvl9pPr marL="3886200" indent="-228600" defTabSz="4176713" eaLnBrk="0" fontAlgn="base" hangingPunct="0">
              <a:spcBef>
                <a:spcPct val="0"/>
              </a:spcBef>
              <a:spcAft>
                <a:spcPct val="0"/>
              </a:spcAft>
              <a:defRPr sz="3600">
                <a:solidFill>
                  <a:schemeClr val="tx1"/>
                </a:solidFill>
                <a:latin typeface="Arial" charset="0"/>
              </a:defRPr>
            </a:lvl9pPr>
          </a:lstStyle>
          <a:p>
            <a:pPr algn="just"/>
            <a:endParaRPr lang="fi-FI" sz="4000" b="1" dirty="0" smtClean="0">
              <a:solidFill>
                <a:schemeClr val="accent1"/>
              </a:solidFill>
            </a:endParaRPr>
          </a:p>
          <a:p>
            <a:r>
              <a:rPr lang="fi-FI" b="1" dirty="0" err="1" smtClean="0">
                <a:solidFill>
                  <a:schemeClr val="accent1"/>
                </a:solidFill>
              </a:rPr>
              <a:t>Material</a:t>
            </a:r>
            <a:r>
              <a:rPr lang="fi-FI" b="1" dirty="0" smtClean="0">
                <a:solidFill>
                  <a:schemeClr val="accent1"/>
                </a:solidFill>
              </a:rPr>
              <a:t> </a:t>
            </a:r>
            <a:r>
              <a:rPr lang="fi-FI" b="1" dirty="0">
                <a:solidFill>
                  <a:schemeClr val="accent1"/>
                </a:solidFill>
              </a:rPr>
              <a:t>and </a:t>
            </a:r>
            <a:r>
              <a:rPr lang="fi-FI" b="1" dirty="0" err="1">
                <a:solidFill>
                  <a:schemeClr val="accent1"/>
                </a:solidFill>
              </a:rPr>
              <a:t>methods</a:t>
            </a:r>
            <a:endParaRPr lang="en-US" b="1" dirty="0">
              <a:solidFill>
                <a:schemeClr val="accent1"/>
              </a:solidFill>
            </a:endParaRPr>
          </a:p>
          <a:p>
            <a:pPr algn="just"/>
            <a:r>
              <a:rPr lang="en-US" sz="3100" dirty="0" smtClean="0"/>
              <a:t>Predictive Monte Carlo Quantitative Microbial Risk Assessment (QMRA) method (Haas 1999) was applied to estimate the probability of infection using </a:t>
            </a:r>
            <a:r>
              <a:rPr lang="en-US" sz="3100" dirty="0" err="1" smtClean="0"/>
              <a:t>Analytica</a:t>
            </a:r>
            <a:r>
              <a:rPr lang="en-US" sz="3100" dirty="0" smtClean="0"/>
              <a:t> software. The estimation was based on measured (in 2012-2014) norovirus (</a:t>
            </a:r>
            <a:r>
              <a:rPr lang="en-US" sz="3100" dirty="0" err="1" smtClean="0"/>
              <a:t>genogroups</a:t>
            </a:r>
            <a:r>
              <a:rPr lang="en-US" sz="3100" dirty="0" smtClean="0"/>
              <a:t> I and II), </a:t>
            </a:r>
            <a:r>
              <a:rPr lang="en-US" sz="3100" i="1" dirty="0" smtClean="0"/>
              <a:t>Campylobacter </a:t>
            </a:r>
            <a:r>
              <a:rPr lang="en-US" sz="3100" dirty="0" smtClean="0"/>
              <a:t>spp. and </a:t>
            </a:r>
            <a:r>
              <a:rPr lang="en-US" sz="3100" i="1" dirty="0" smtClean="0"/>
              <a:t>Salmonella </a:t>
            </a:r>
            <a:r>
              <a:rPr lang="en-US" sz="3100" dirty="0" smtClean="0"/>
              <a:t>spp. </a:t>
            </a:r>
            <a:r>
              <a:rPr lang="en-US" sz="3100" i="1" dirty="0" smtClean="0"/>
              <a:t> </a:t>
            </a:r>
            <a:r>
              <a:rPr lang="en-US" sz="3100" dirty="0" smtClean="0"/>
              <a:t>and modelled </a:t>
            </a:r>
            <a:r>
              <a:rPr lang="en-US" sz="3100" i="1" dirty="0" smtClean="0"/>
              <a:t>Escherichia coli</a:t>
            </a:r>
            <a:r>
              <a:rPr lang="en-US" sz="3100" dirty="0" smtClean="0"/>
              <a:t> and norovirus GII counts in the raw water uptake site in </a:t>
            </a:r>
            <a:r>
              <a:rPr lang="en-US" sz="3100" dirty="0" err="1" smtClean="0"/>
              <a:t>Karhiniemi</a:t>
            </a:r>
            <a:r>
              <a:rPr lang="en-US" sz="3100" dirty="0"/>
              <a:t>.</a:t>
            </a:r>
            <a:r>
              <a:rPr lang="en-US" sz="3100" dirty="0" smtClean="0"/>
              <a:t> The microbial removal efficiency of pre-treatment, AGR</a:t>
            </a:r>
            <a:r>
              <a:rPr lang="en-US" sz="3100" dirty="0" smtClean="0">
                <a:solidFill>
                  <a:srgbClr val="C00000"/>
                </a:solidFill>
              </a:rPr>
              <a:t> </a:t>
            </a:r>
            <a:r>
              <a:rPr lang="en-US" sz="3100" dirty="0" smtClean="0"/>
              <a:t>and  disinfection was mainly assessed based on existing literature. Retention time in the AGR process was not taken into account. Further, dose-response values from literature were utilized taking into account species level information in the raw water uptake site. (</a:t>
            </a:r>
            <a:r>
              <a:rPr lang="en-US" sz="3100" b="1" dirty="0" smtClean="0"/>
              <a:t>Table 1</a:t>
            </a:r>
            <a:r>
              <a:rPr lang="en-US" sz="3100" dirty="0" smtClean="0"/>
              <a:t>). In addition to business as usual (BAU) situation, several scenarios  were assessed: accident in the upstream municipal waste water treatment plant, heavy rain, draught, process </a:t>
            </a:r>
            <a:r>
              <a:rPr lang="en-US" sz="3100" smtClean="0"/>
              <a:t>failure in pre-treatment </a:t>
            </a:r>
            <a:r>
              <a:rPr lang="en-US" sz="3100" dirty="0" smtClean="0"/>
              <a:t>and direct waste water spill into raw water uptake site.</a:t>
            </a:r>
          </a:p>
          <a:p>
            <a:pPr algn="just"/>
            <a:endParaRPr lang="fi-FI" sz="3200" dirty="0">
              <a:solidFill>
                <a:schemeClr val="accent1"/>
              </a:solidFill>
            </a:endParaRPr>
          </a:p>
        </p:txBody>
      </p:sp>
      <p:sp>
        <p:nvSpPr>
          <p:cNvPr id="2053" name="Text Box 11"/>
          <p:cNvSpPr txBox="1">
            <a:spLocks noChangeArrowheads="1"/>
          </p:cNvSpPr>
          <p:nvPr/>
        </p:nvSpPr>
        <p:spPr bwMode="auto">
          <a:xfrm>
            <a:off x="21691600" y="5259776"/>
            <a:ext cx="9361488" cy="2104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176713" eaLnBrk="0" hangingPunct="0">
              <a:defRPr sz="3600">
                <a:solidFill>
                  <a:schemeClr val="tx1"/>
                </a:solidFill>
                <a:latin typeface="Arial" charset="0"/>
              </a:defRPr>
            </a:lvl1pPr>
            <a:lvl2pPr marL="742950" indent="-285750" defTabSz="4176713" eaLnBrk="0" hangingPunct="0">
              <a:defRPr sz="3600">
                <a:solidFill>
                  <a:schemeClr val="tx1"/>
                </a:solidFill>
                <a:latin typeface="Arial" charset="0"/>
              </a:defRPr>
            </a:lvl2pPr>
            <a:lvl3pPr marL="1143000" indent="-228600" defTabSz="4176713" eaLnBrk="0" hangingPunct="0">
              <a:defRPr sz="3600">
                <a:solidFill>
                  <a:schemeClr val="tx1"/>
                </a:solidFill>
                <a:latin typeface="Arial" charset="0"/>
              </a:defRPr>
            </a:lvl3pPr>
            <a:lvl4pPr marL="1600200" indent="-228600" defTabSz="4176713" eaLnBrk="0" hangingPunct="0">
              <a:defRPr sz="3600">
                <a:solidFill>
                  <a:schemeClr val="tx1"/>
                </a:solidFill>
                <a:latin typeface="Arial" charset="0"/>
              </a:defRPr>
            </a:lvl4pPr>
            <a:lvl5pPr marL="2057400" indent="-228600" defTabSz="4176713" eaLnBrk="0" hangingPunct="0">
              <a:defRPr sz="3600">
                <a:solidFill>
                  <a:schemeClr val="tx1"/>
                </a:solidFill>
                <a:latin typeface="Arial" charset="0"/>
              </a:defRPr>
            </a:lvl5pPr>
            <a:lvl6pPr marL="2514600" indent="-228600" defTabSz="4176713" eaLnBrk="0" fontAlgn="base" hangingPunct="0">
              <a:spcBef>
                <a:spcPct val="0"/>
              </a:spcBef>
              <a:spcAft>
                <a:spcPct val="0"/>
              </a:spcAft>
              <a:defRPr sz="3600">
                <a:solidFill>
                  <a:schemeClr val="tx1"/>
                </a:solidFill>
                <a:latin typeface="Arial" charset="0"/>
              </a:defRPr>
            </a:lvl6pPr>
            <a:lvl7pPr marL="2971800" indent="-228600" defTabSz="4176713" eaLnBrk="0" fontAlgn="base" hangingPunct="0">
              <a:spcBef>
                <a:spcPct val="0"/>
              </a:spcBef>
              <a:spcAft>
                <a:spcPct val="0"/>
              </a:spcAft>
              <a:defRPr sz="3600">
                <a:solidFill>
                  <a:schemeClr val="tx1"/>
                </a:solidFill>
                <a:latin typeface="Arial" charset="0"/>
              </a:defRPr>
            </a:lvl7pPr>
            <a:lvl8pPr marL="3429000" indent="-228600" defTabSz="4176713" eaLnBrk="0" fontAlgn="base" hangingPunct="0">
              <a:spcBef>
                <a:spcPct val="0"/>
              </a:spcBef>
              <a:spcAft>
                <a:spcPct val="0"/>
              </a:spcAft>
              <a:defRPr sz="3600">
                <a:solidFill>
                  <a:schemeClr val="tx1"/>
                </a:solidFill>
                <a:latin typeface="Arial" charset="0"/>
              </a:defRPr>
            </a:lvl8pPr>
            <a:lvl9pPr marL="3886200" indent="-228600" defTabSz="4176713" eaLnBrk="0" fontAlgn="base" hangingPunct="0">
              <a:spcBef>
                <a:spcPct val="0"/>
              </a:spcBef>
              <a:spcAft>
                <a:spcPct val="0"/>
              </a:spcAft>
              <a:defRPr sz="3600">
                <a:solidFill>
                  <a:schemeClr val="tx1"/>
                </a:solidFill>
                <a:latin typeface="Arial" charset="0"/>
              </a:defRPr>
            </a:lvl9pPr>
          </a:lstStyle>
          <a:p>
            <a:pPr algn="just"/>
            <a:endParaRPr lang="fi-FI" b="1" dirty="0" smtClean="0">
              <a:solidFill>
                <a:schemeClr val="accent1"/>
              </a:solidFill>
            </a:endParaRPr>
          </a:p>
          <a:p>
            <a:pPr algn="just"/>
            <a:r>
              <a:rPr lang="fi-FI" b="1" dirty="0" err="1" smtClean="0">
                <a:solidFill>
                  <a:schemeClr val="accent1"/>
                </a:solidFill>
              </a:rPr>
              <a:t>Results</a:t>
            </a:r>
            <a:endParaRPr lang="fi-FI" b="1" dirty="0" smtClean="0">
              <a:solidFill>
                <a:schemeClr val="accent1"/>
              </a:solidFill>
            </a:endParaRPr>
          </a:p>
          <a:p>
            <a:pPr algn="just"/>
            <a:endParaRPr lang="en-US" sz="3100" dirty="0"/>
          </a:p>
          <a:p>
            <a:pPr algn="just"/>
            <a:endParaRPr lang="en-US" sz="3100" dirty="0" smtClean="0"/>
          </a:p>
          <a:p>
            <a:pPr algn="just"/>
            <a:endParaRPr lang="en-US" sz="3100" dirty="0"/>
          </a:p>
          <a:p>
            <a:pPr algn="just"/>
            <a:endParaRPr lang="en-US" sz="3100" dirty="0" smtClean="0"/>
          </a:p>
          <a:p>
            <a:pPr algn="just"/>
            <a:endParaRPr lang="en-US" sz="3100" dirty="0"/>
          </a:p>
          <a:p>
            <a:pPr algn="just"/>
            <a:endParaRPr lang="en-US" sz="3100" dirty="0" smtClean="0"/>
          </a:p>
          <a:p>
            <a:pPr algn="just"/>
            <a:endParaRPr lang="en-US" sz="3100" dirty="0"/>
          </a:p>
          <a:p>
            <a:pPr algn="just"/>
            <a:endParaRPr lang="en-US" sz="3100" dirty="0" smtClean="0"/>
          </a:p>
          <a:p>
            <a:pPr algn="just"/>
            <a:endParaRPr lang="en-US" sz="3100" dirty="0"/>
          </a:p>
          <a:p>
            <a:pPr algn="just"/>
            <a:endParaRPr lang="en-US" sz="3100" dirty="0" smtClean="0"/>
          </a:p>
          <a:p>
            <a:pPr algn="just"/>
            <a:endParaRPr lang="en-US" sz="3100" dirty="0"/>
          </a:p>
          <a:p>
            <a:pPr algn="just"/>
            <a:endParaRPr lang="en-US" sz="3100" dirty="0" smtClean="0"/>
          </a:p>
          <a:p>
            <a:pPr algn="just"/>
            <a:endParaRPr lang="en-US" sz="3100" dirty="0"/>
          </a:p>
          <a:p>
            <a:pPr algn="just"/>
            <a:endParaRPr lang="en-US" sz="3100" dirty="0" smtClean="0"/>
          </a:p>
          <a:p>
            <a:pPr algn="just"/>
            <a:endParaRPr lang="en-US" sz="3100" dirty="0"/>
          </a:p>
          <a:p>
            <a:pPr algn="just"/>
            <a:endParaRPr lang="en-US" sz="3100" dirty="0" smtClean="0"/>
          </a:p>
          <a:p>
            <a:pPr algn="just"/>
            <a:endParaRPr lang="en-US" sz="3100" dirty="0"/>
          </a:p>
          <a:p>
            <a:pPr algn="just"/>
            <a:endParaRPr lang="en-US" sz="3100" dirty="0" smtClean="0"/>
          </a:p>
          <a:p>
            <a:pPr algn="just"/>
            <a:r>
              <a:rPr lang="en-US" sz="3100" dirty="0" smtClean="0"/>
              <a:t>Especially </a:t>
            </a:r>
            <a:r>
              <a:rPr lang="en-US" sz="3100" i="1" dirty="0" smtClean="0"/>
              <a:t>Campylobacter</a:t>
            </a:r>
            <a:r>
              <a:rPr lang="en-US" sz="3100" dirty="0" smtClean="0"/>
              <a:t> spp. was commonly detected in raw water uptake site (92 % of samples positive) and </a:t>
            </a:r>
            <a:r>
              <a:rPr lang="en-US" sz="3100" i="1" dirty="0" smtClean="0"/>
              <a:t>Campylobacter </a:t>
            </a:r>
            <a:r>
              <a:rPr lang="en-US" sz="3100" i="1" dirty="0" err="1" smtClean="0"/>
              <a:t>jejuni</a:t>
            </a:r>
            <a:r>
              <a:rPr lang="en-US" sz="3100" i="1" dirty="0" smtClean="0"/>
              <a:t> </a:t>
            </a:r>
            <a:r>
              <a:rPr lang="en-US" sz="3100" dirty="0" smtClean="0"/>
              <a:t>was</a:t>
            </a:r>
            <a:r>
              <a:rPr lang="en-US" sz="3100" i="1" dirty="0" smtClean="0"/>
              <a:t> </a:t>
            </a:r>
            <a:r>
              <a:rPr lang="en-US" sz="3100" dirty="0" smtClean="0"/>
              <a:t>the most common species detected. 15 % of samples were positive for </a:t>
            </a:r>
            <a:r>
              <a:rPr lang="en-US" sz="3100" i="1" dirty="0" smtClean="0"/>
              <a:t>Salmonella</a:t>
            </a:r>
            <a:r>
              <a:rPr lang="en-US" sz="3100" dirty="0" smtClean="0"/>
              <a:t> spp. (S. </a:t>
            </a:r>
            <a:r>
              <a:rPr lang="en-US" sz="3100" i="1" dirty="0" smtClean="0"/>
              <a:t>Typhimurium)</a:t>
            </a:r>
            <a:r>
              <a:rPr lang="en-US" sz="3100" dirty="0" smtClean="0"/>
              <a:t>, 23 % and 39 % for norovirus </a:t>
            </a:r>
            <a:r>
              <a:rPr lang="en-US" sz="3100" dirty="0" err="1" smtClean="0"/>
              <a:t>genogroups</a:t>
            </a:r>
            <a:r>
              <a:rPr lang="en-US" sz="3100" dirty="0" smtClean="0"/>
              <a:t> I and II, respectively.</a:t>
            </a:r>
          </a:p>
          <a:p>
            <a:pPr algn="just"/>
            <a:r>
              <a:rPr lang="en-US" sz="3100" dirty="0" smtClean="0"/>
              <a:t>     As a result from the health risk assessment, the most severe contamination scenario, direct waste water spill into the </a:t>
            </a:r>
            <a:r>
              <a:rPr lang="en-US" sz="3100" dirty="0"/>
              <a:t>raw water </a:t>
            </a:r>
            <a:r>
              <a:rPr lang="en-US" sz="3100" dirty="0" smtClean="0"/>
              <a:t>uptake site in </a:t>
            </a:r>
            <a:r>
              <a:rPr lang="en-US" sz="3100" dirty="0" err="1" smtClean="0"/>
              <a:t>Karhiniemi</a:t>
            </a:r>
            <a:r>
              <a:rPr lang="en-US" sz="3100" dirty="0" smtClean="0"/>
              <a:t> </a:t>
            </a:r>
            <a:r>
              <a:rPr lang="en-US" sz="3100" dirty="0"/>
              <a:t>(</a:t>
            </a:r>
            <a:r>
              <a:rPr lang="en-US" sz="3100" i="1" dirty="0" smtClean="0"/>
              <a:t>Campylobacter</a:t>
            </a:r>
            <a:r>
              <a:rPr lang="en-US" sz="3100" dirty="0" smtClean="0"/>
              <a:t> spp. and </a:t>
            </a:r>
            <a:r>
              <a:rPr lang="en-US" sz="3100" i="1" dirty="0" smtClean="0"/>
              <a:t>Salmonella</a:t>
            </a:r>
            <a:r>
              <a:rPr lang="en-US" sz="3100" dirty="0" smtClean="0"/>
              <a:t> spp. 1000 microbes/L; noroviruses 100 000 microbes/L), caused on average 53 (min:0; max:5988) gastrointestinal illness cases per day among the water consumers (</a:t>
            </a:r>
            <a:r>
              <a:rPr lang="en-US" sz="3100" b="1" dirty="0" smtClean="0"/>
              <a:t>Fig. 2</a:t>
            </a:r>
            <a:r>
              <a:rPr lang="en-US" sz="3100" dirty="0" smtClean="0"/>
              <a:t>.). Illness cases were mostly caused by noroviruses. Additionally </a:t>
            </a:r>
            <a:r>
              <a:rPr lang="en-US" sz="3100" i="1" dirty="0" smtClean="0"/>
              <a:t>Campylobacter</a:t>
            </a:r>
            <a:r>
              <a:rPr lang="en-US" sz="3100" dirty="0" smtClean="0"/>
              <a:t> spp. </a:t>
            </a:r>
            <a:r>
              <a:rPr lang="en-US" sz="3100" dirty="0"/>
              <a:t>e</a:t>
            </a:r>
            <a:r>
              <a:rPr lang="en-US" sz="3100" dirty="0" smtClean="0"/>
              <a:t>xposure in process failure scenario in pre-treatment resulted on average one illness case</a:t>
            </a:r>
            <a:r>
              <a:rPr lang="en-US" sz="3100" dirty="0" smtClean="0">
                <a:solidFill>
                  <a:srgbClr val="C00000"/>
                </a:solidFill>
              </a:rPr>
              <a:t> </a:t>
            </a:r>
            <a:r>
              <a:rPr lang="en-US" sz="3100" dirty="0" smtClean="0"/>
              <a:t>per 300 000 inhabitants. Salmonella did not cause any illness cases in any of the contamination  scenarios.  Based on measured and modelled BAU scenarios, the removal efficiency of drinking water production process was proved to secure the good microbiological quality of the drinking water. </a:t>
            </a:r>
          </a:p>
          <a:p>
            <a:pPr algn="just"/>
            <a:endParaRPr lang="en-US" sz="2800" dirty="0"/>
          </a:p>
          <a:p>
            <a:pPr algn="just"/>
            <a:endParaRPr lang="fi-FI" sz="3200" dirty="0">
              <a:solidFill>
                <a:schemeClr val="accent1"/>
              </a:solidFill>
            </a:endParaRPr>
          </a:p>
          <a:p>
            <a:pPr algn="just"/>
            <a:endParaRPr lang="fi-FI" sz="2800" dirty="0" smtClean="0"/>
          </a:p>
        </p:txBody>
      </p:sp>
      <p:sp>
        <p:nvSpPr>
          <p:cNvPr id="2055" name="Text Box 13"/>
          <p:cNvSpPr txBox="1">
            <a:spLocks noChangeArrowheads="1"/>
          </p:cNvSpPr>
          <p:nvPr/>
        </p:nvSpPr>
        <p:spPr bwMode="auto">
          <a:xfrm>
            <a:off x="11446650" y="17050684"/>
            <a:ext cx="11037732" cy="753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176713" eaLnBrk="0" hangingPunct="0">
              <a:defRPr sz="3600">
                <a:solidFill>
                  <a:schemeClr val="tx1"/>
                </a:solidFill>
                <a:latin typeface="Arial" charset="0"/>
              </a:defRPr>
            </a:lvl1pPr>
            <a:lvl2pPr marL="742950" indent="-285750" defTabSz="4176713" eaLnBrk="0" hangingPunct="0">
              <a:defRPr sz="3600">
                <a:solidFill>
                  <a:schemeClr val="tx1"/>
                </a:solidFill>
                <a:latin typeface="Arial" charset="0"/>
              </a:defRPr>
            </a:lvl2pPr>
            <a:lvl3pPr marL="1143000" indent="-228600" defTabSz="4176713" eaLnBrk="0" hangingPunct="0">
              <a:defRPr sz="3600">
                <a:solidFill>
                  <a:schemeClr val="tx1"/>
                </a:solidFill>
                <a:latin typeface="Arial" charset="0"/>
              </a:defRPr>
            </a:lvl3pPr>
            <a:lvl4pPr marL="1600200" indent="-228600" defTabSz="4176713" eaLnBrk="0" hangingPunct="0">
              <a:defRPr sz="3600">
                <a:solidFill>
                  <a:schemeClr val="tx1"/>
                </a:solidFill>
                <a:latin typeface="Arial" charset="0"/>
              </a:defRPr>
            </a:lvl4pPr>
            <a:lvl5pPr marL="2057400" indent="-228600" defTabSz="4176713" eaLnBrk="0" hangingPunct="0">
              <a:defRPr sz="3600">
                <a:solidFill>
                  <a:schemeClr val="tx1"/>
                </a:solidFill>
                <a:latin typeface="Arial" charset="0"/>
              </a:defRPr>
            </a:lvl5pPr>
            <a:lvl6pPr marL="2514600" indent="-228600" defTabSz="4176713" eaLnBrk="0" fontAlgn="base" hangingPunct="0">
              <a:spcBef>
                <a:spcPct val="0"/>
              </a:spcBef>
              <a:spcAft>
                <a:spcPct val="0"/>
              </a:spcAft>
              <a:defRPr sz="3600">
                <a:solidFill>
                  <a:schemeClr val="tx1"/>
                </a:solidFill>
                <a:latin typeface="Arial" charset="0"/>
              </a:defRPr>
            </a:lvl6pPr>
            <a:lvl7pPr marL="2971800" indent="-228600" defTabSz="4176713" eaLnBrk="0" fontAlgn="base" hangingPunct="0">
              <a:spcBef>
                <a:spcPct val="0"/>
              </a:spcBef>
              <a:spcAft>
                <a:spcPct val="0"/>
              </a:spcAft>
              <a:defRPr sz="3600">
                <a:solidFill>
                  <a:schemeClr val="tx1"/>
                </a:solidFill>
                <a:latin typeface="Arial" charset="0"/>
              </a:defRPr>
            </a:lvl7pPr>
            <a:lvl8pPr marL="3429000" indent="-228600" defTabSz="4176713" eaLnBrk="0" fontAlgn="base" hangingPunct="0">
              <a:spcBef>
                <a:spcPct val="0"/>
              </a:spcBef>
              <a:spcAft>
                <a:spcPct val="0"/>
              </a:spcAft>
              <a:defRPr sz="3600">
                <a:solidFill>
                  <a:schemeClr val="tx1"/>
                </a:solidFill>
                <a:latin typeface="Arial" charset="0"/>
              </a:defRPr>
            </a:lvl8pPr>
            <a:lvl9pPr marL="3886200" indent="-228600" defTabSz="4176713" eaLnBrk="0" fontAlgn="base" hangingPunct="0">
              <a:spcBef>
                <a:spcPct val="0"/>
              </a:spcBef>
              <a:spcAft>
                <a:spcPct val="0"/>
              </a:spcAft>
              <a:defRPr sz="3600">
                <a:solidFill>
                  <a:schemeClr val="tx1"/>
                </a:solidFill>
                <a:latin typeface="Arial" charset="0"/>
              </a:defRPr>
            </a:lvl9pPr>
          </a:lstStyle>
          <a:p>
            <a:pPr eaLnBrk="1" hangingPunct="1">
              <a:lnSpc>
                <a:spcPts val="3600"/>
              </a:lnSpc>
              <a:spcAft>
                <a:spcPts val="3600"/>
              </a:spcAft>
            </a:pPr>
            <a:r>
              <a:rPr lang="fi-FI" sz="2600" b="1" dirty="0" err="1" smtClean="0"/>
              <a:t>Table</a:t>
            </a:r>
            <a:r>
              <a:rPr lang="fi-FI" sz="2600" b="1" dirty="0" smtClean="0"/>
              <a:t> 1. </a:t>
            </a:r>
            <a:r>
              <a:rPr lang="fi-FI" sz="2600" dirty="0" smtClean="0"/>
              <a:t>Key </a:t>
            </a:r>
            <a:r>
              <a:rPr lang="fi-FI" sz="2600" dirty="0" err="1" smtClean="0"/>
              <a:t>variables</a:t>
            </a:r>
            <a:r>
              <a:rPr lang="fi-FI" sz="2600" dirty="0" smtClean="0"/>
              <a:t> in the QMRA; </a:t>
            </a:r>
            <a:r>
              <a:rPr lang="fi-FI" sz="2600" dirty="0" err="1" smtClean="0"/>
              <a:t>distributions</a:t>
            </a:r>
            <a:r>
              <a:rPr lang="fi-FI" sz="2600" dirty="0" smtClean="0"/>
              <a:t> and </a:t>
            </a:r>
            <a:r>
              <a:rPr lang="fi-FI" sz="2600" dirty="0" err="1" smtClean="0"/>
              <a:t>references</a:t>
            </a:r>
            <a:endParaRPr lang="fi-FI" sz="2600" dirty="0" smtClean="0"/>
          </a:p>
          <a:p>
            <a:pPr eaLnBrk="1" hangingPunct="1">
              <a:lnSpc>
                <a:spcPts val="3600"/>
              </a:lnSpc>
              <a:spcAft>
                <a:spcPts val="3600"/>
              </a:spcAft>
            </a:pPr>
            <a:endParaRPr lang="fi-FI" altLang="fi-FI" sz="2600" dirty="0"/>
          </a:p>
        </p:txBody>
      </p:sp>
      <p:sp>
        <p:nvSpPr>
          <p:cNvPr id="2060" name="Line 26"/>
          <p:cNvSpPr>
            <a:spLocks noChangeShapeType="1"/>
          </p:cNvSpPr>
          <p:nvPr/>
        </p:nvSpPr>
        <p:spPr bwMode="auto">
          <a:xfrm>
            <a:off x="1746250" y="26301700"/>
            <a:ext cx="29235400" cy="0"/>
          </a:xfrm>
          <a:prstGeom prst="line">
            <a:avLst/>
          </a:prstGeom>
          <a:noFill/>
          <a:ln w="38100" cap="rnd">
            <a:solidFill>
              <a:schemeClr val="accent1"/>
            </a:solidFill>
            <a:prstDash val="sysDot"/>
            <a:round/>
            <a:headEnd/>
            <a:tailEnd/>
          </a:ln>
          <a:extLst>
            <a:ext uri="{909E8E84-426E-40DD-AFC4-6F175D3DCCD1}">
              <a14:hiddenFill xmlns:a14="http://schemas.microsoft.com/office/drawing/2010/main">
                <a:noFill/>
              </a14:hiddenFill>
            </a:ext>
          </a:extLst>
        </p:spPr>
        <p:txBody>
          <a:bodyPr/>
          <a:lstStyle/>
          <a:p>
            <a:endParaRPr lang="fi-FI"/>
          </a:p>
        </p:txBody>
      </p:sp>
      <p:sp>
        <p:nvSpPr>
          <p:cNvPr id="2061" name="Rectangle 29"/>
          <p:cNvSpPr>
            <a:spLocks noGrp="1" noChangeArrowheads="1"/>
          </p:cNvSpPr>
          <p:nvPr>
            <p:ph type="title"/>
          </p:nvPr>
        </p:nvSpPr>
        <p:spPr>
          <a:xfrm>
            <a:off x="449934" y="1386459"/>
            <a:ext cx="41908656" cy="3576257"/>
          </a:xfrm>
        </p:spPr>
        <p:txBody>
          <a:bodyPr/>
          <a:lstStyle/>
          <a:p>
            <a:pPr hangingPunct="0"/>
            <a:r>
              <a:rPr lang="en-US" kern="0" dirty="0" smtClean="0"/>
              <a:t>Microbiological health risks in drinking water after artificial </a:t>
            </a:r>
            <a:br>
              <a:rPr lang="en-US" kern="0" dirty="0" smtClean="0"/>
            </a:br>
            <a:r>
              <a:rPr lang="en-US" kern="0" dirty="0" smtClean="0"/>
              <a:t>groundwater recharge process</a:t>
            </a:r>
            <a:endParaRPr lang="fi-FI" dirty="0"/>
          </a:p>
        </p:txBody>
      </p:sp>
      <p:graphicFrame>
        <p:nvGraphicFramePr>
          <p:cNvPr id="24" name="Taulukko 8"/>
          <p:cNvGraphicFramePr>
            <a:graphicFrameLocks noGrp="1"/>
          </p:cNvGraphicFramePr>
          <p:nvPr>
            <p:extLst>
              <p:ext uri="{D42A27DB-BD31-4B8C-83A1-F6EECF244321}">
                <p14:modId xmlns:p14="http://schemas.microsoft.com/office/powerpoint/2010/main" val="3128595291"/>
              </p:ext>
            </p:extLst>
          </p:nvPr>
        </p:nvGraphicFramePr>
        <p:xfrm>
          <a:off x="1727181" y="17875081"/>
          <a:ext cx="19317040" cy="9026782"/>
        </p:xfrm>
        <a:graphic>
          <a:graphicData uri="http://schemas.openxmlformats.org/drawingml/2006/table">
            <a:tbl>
              <a:tblPr>
                <a:tableStyleId>{5C22544A-7EE6-4342-B048-85BDC9FD1C3A}</a:tableStyleId>
              </a:tblPr>
              <a:tblGrid>
                <a:gridCol w="2850222"/>
                <a:gridCol w="2919333"/>
                <a:gridCol w="3722178"/>
                <a:gridCol w="9825307"/>
              </a:tblGrid>
              <a:tr h="406941">
                <a:tc>
                  <a:txBody>
                    <a:bodyPr/>
                    <a:lstStyle/>
                    <a:p>
                      <a:pPr algn="ctr" fontAlgn="b"/>
                      <a:r>
                        <a:rPr lang="fi-FI" sz="1800" b="1" u="none" strike="noStrike" dirty="0" err="1">
                          <a:effectLst/>
                        </a:rPr>
                        <a:t>Variable</a:t>
                      </a:r>
                      <a:r>
                        <a:rPr lang="fi-FI" sz="1800" b="1" u="none" strike="noStrike" dirty="0">
                          <a:effectLst/>
                        </a:rPr>
                        <a:t> </a:t>
                      </a:r>
                      <a:endParaRPr lang="fi-FI" sz="1800" b="1" i="0" u="none" strike="noStrike" dirty="0">
                        <a:solidFill>
                          <a:srgbClr val="000000"/>
                        </a:solidFill>
                        <a:effectLst/>
                        <a:latin typeface="Calibri"/>
                      </a:endParaRPr>
                    </a:p>
                  </a:txBody>
                  <a:tcPr marL="7620" marR="7620" marT="7620" marB="0" anchor="ctr">
                    <a:solidFill>
                      <a:schemeClr val="accent6">
                        <a:lumMod val="40000"/>
                        <a:lumOff val="60000"/>
                      </a:schemeClr>
                    </a:solidFill>
                  </a:tcPr>
                </a:tc>
                <a:tc>
                  <a:txBody>
                    <a:bodyPr/>
                    <a:lstStyle/>
                    <a:p>
                      <a:pPr algn="ctr" fontAlgn="b"/>
                      <a:r>
                        <a:rPr lang="fi-FI" sz="1800" b="1" u="none" strike="noStrike" dirty="0" err="1">
                          <a:effectLst/>
                        </a:rPr>
                        <a:t>Microbe</a:t>
                      </a:r>
                      <a:endParaRPr lang="fi-FI" sz="1800" b="1" i="0" u="none" strike="noStrike" dirty="0">
                        <a:solidFill>
                          <a:srgbClr val="000000"/>
                        </a:solidFill>
                        <a:effectLst/>
                        <a:latin typeface="Calibri"/>
                      </a:endParaRPr>
                    </a:p>
                  </a:txBody>
                  <a:tcPr marL="7620" marR="7620" marT="7620" marB="0" anchor="ctr">
                    <a:solidFill>
                      <a:schemeClr val="accent6">
                        <a:lumMod val="40000"/>
                        <a:lumOff val="60000"/>
                      </a:schemeClr>
                    </a:solidFill>
                  </a:tcPr>
                </a:tc>
                <a:tc>
                  <a:txBody>
                    <a:bodyPr/>
                    <a:lstStyle/>
                    <a:p>
                      <a:pPr algn="ctr" fontAlgn="b"/>
                      <a:r>
                        <a:rPr lang="fi-FI" sz="1800" b="1" u="none" strike="noStrike" dirty="0" err="1" smtClean="0">
                          <a:effectLst/>
                        </a:rPr>
                        <a:t>Distribution</a:t>
                      </a:r>
                      <a:r>
                        <a:rPr lang="fi-FI" sz="1800" b="1" u="none" strike="noStrike" dirty="0" smtClean="0">
                          <a:effectLst/>
                        </a:rPr>
                        <a:t> (</a:t>
                      </a:r>
                      <a:r>
                        <a:rPr lang="fi-FI" sz="1800" b="1" u="none" strike="noStrike" dirty="0">
                          <a:effectLst/>
                        </a:rPr>
                        <a:t>min, </a:t>
                      </a:r>
                      <a:r>
                        <a:rPr lang="fi-FI" sz="1800" b="1" u="none" strike="noStrike" dirty="0" err="1">
                          <a:effectLst/>
                        </a:rPr>
                        <a:t>mean</a:t>
                      </a:r>
                      <a:r>
                        <a:rPr lang="fi-FI" sz="1800" b="1" u="none" strike="noStrike" dirty="0">
                          <a:effectLst/>
                        </a:rPr>
                        <a:t>, </a:t>
                      </a:r>
                      <a:r>
                        <a:rPr lang="fi-FI" sz="1800" b="1" u="none" strike="noStrike" dirty="0" err="1">
                          <a:effectLst/>
                        </a:rPr>
                        <a:t>max</a:t>
                      </a:r>
                      <a:r>
                        <a:rPr lang="fi-FI" sz="1800" b="1" u="none" strike="noStrike" dirty="0">
                          <a:effectLst/>
                        </a:rPr>
                        <a:t>)</a:t>
                      </a:r>
                      <a:endParaRPr lang="fi-FI" sz="1800" b="1" i="0" u="none" strike="noStrike" dirty="0">
                        <a:solidFill>
                          <a:srgbClr val="000000"/>
                        </a:solidFill>
                        <a:effectLst/>
                        <a:latin typeface="Calibri"/>
                      </a:endParaRPr>
                    </a:p>
                  </a:txBody>
                  <a:tcPr marL="7620" marR="7620" marT="7620" marB="0" anchor="ctr">
                    <a:solidFill>
                      <a:schemeClr val="accent6">
                        <a:lumMod val="40000"/>
                        <a:lumOff val="60000"/>
                      </a:schemeClr>
                    </a:solidFill>
                  </a:tcPr>
                </a:tc>
                <a:tc>
                  <a:txBody>
                    <a:bodyPr/>
                    <a:lstStyle/>
                    <a:p>
                      <a:pPr algn="l" fontAlgn="b"/>
                      <a:r>
                        <a:rPr lang="fi-FI" sz="1800" b="1" u="none" strike="noStrike" dirty="0" err="1">
                          <a:effectLst/>
                        </a:rPr>
                        <a:t>Reference</a:t>
                      </a:r>
                      <a:endParaRPr lang="fi-FI" sz="1800" b="1" i="0" u="none" strike="noStrike" dirty="0">
                        <a:solidFill>
                          <a:srgbClr val="000000"/>
                        </a:solidFill>
                        <a:effectLst/>
                        <a:latin typeface="Calibri"/>
                      </a:endParaRPr>
                    </a:p>
                  </a:txBody>
                  <a:tcPr marL="7620" marR="7620" marT="7620" marB="0" anchor="ctr">
                    <a:solidFill>
                      <a:schemeClr val="accent6">
                        <a:lumMod val="40000"/>
                        <a:lumOff val="60000"/>
                      </a:schemeClr>
                    </a:solidFill>
                  </a:tcPr>
                </a:tc>
              </a:tr>
              <a:tr h="406941">
                <a:tc rowSpan="4">
                  <a:txBody>
                    <a:bodyPr/>
                    <a:lstStyle/>
                    <a:p>
                      <a:pPr algn="ctr" fontAlgn="b"/>
                      <a:r>
                        <a:rPr lang="fi-FI" sz="1800" u="none" strike="noStrike" dirty="0" err="1" smtClean="0">
                          <a:effectLst/>
                        </a:rPr>
                        <a:t>Numbers</a:t>
                      </a:r>
                      <a:r>
                        <a:rPr lang="fi-FI" sz="1800" u="none" strike="noStrike" dirty="0" smtClean="0">
                          <a:effectLst/>
                        </a:rPr>
                        <a:t> in </a:t>
                      </a:r>
                      <a:r>
                        <a:rPr lang="fi-FI" sz="1800" u="none" strike="noStrike" dirty="0" err="1" smtClean="0">
                          <a:effectLst/>
                        </a:rPr>
                        <a:t>raw</a:t>
                      </a:r>
                      <a:r>
                        <a:rPr lang="fi-FI" sz="1800" u="none" strike="noStrike" dirty="0" smtClean="0">
                          <a:effectLst/>
                        </a:rPr>
                        <a:t> </a:t>
                      </a:r>
                      <a:r>
                        <a:rPr lang="fi-FI" sz="1800" u="none" strike="noStrike" dirty="0" err="1" smtClean="0">
                          <a:effectLst/>
                        </a:rPr>
                        <a:t>water</a:t>
                      </a:r>
                      <a:endParaRPr lang="fi-FI" sz="1800" b="0" i="0" u="none" strike="noStrike" dirty="0">
                        <a:solidFill>
                          <a:srgbClr val="000000"/>
                        </a:solidFill>
                        <a:effectLst/>
                        <a:latin typeface="Calibri"/>
                      </a:endParaRPr>
                    </a:p>
                  </a:txBody>
                  <a:tcPr marL="7620" marR="7620" marT="7620" marB="0" anchor="ctr">
                    <a:solidFill>
                      <a:schemeClr val="accent6">
                        <a:lumMod val="40000"/>
                        <a:lumOff val="60000"/>
                      </a:schemeClr>
                    </a:solidFill>
                  </a:tcPr>
                </a:tc>
                <a:tc>
                  <a:txBody>
                    <a:bodyPr/>
                    <a:lstStyle/>
                    <a:p>
                      <a:pPr algn="ctr" fontAlgn="b"/>
                      <a:r>
                        <a:rPr lang="fi-FI" sz="1800" i="1" u="none" strike="noStrike" dirty="0" err="1" smtClean="0">
                          <a:effectLst/>
                        </a:rPr>
                        <a:t>Campylobacter</a:t>
                      </a:r>
                      <a:r>
                        <a:rPr lang="fi-FI" sz="1800" u="none" strike="noStrike" dirty="0" smtClean="0">
                          <a:effectLst/>
                        </a:rPr>
                        <a:t> </a:t>
                      </a:r>
                      <a:r>
                        <a:rPr lang="fi-FI" sz="1800" u="none" strike="noStrike" dirty="0" err="1" smtClean="0">
                          <a:effectLst/>
                        </a:rPr>
                        <a:t>spp</a:t>
                      </a:r>
                      <a:r>
                        <a:rPr lang="fi-FI" sz="1800" u="none" strike="noStrike" dirty="0" smtClean="0">
                          <a:effectLst/>
                        </a:rPr>
                        <a:t>.</a:t>
                      </a:r>
                      <a:endParaRPr lang="fi-FI" sz="1800" b="0" i="0" u="none" strike="noStrike" dirty="0">
                        <a:solidFill>
                          <a:srgbClr val="000000"/>
                        </a:solidFill>
                        <a:effectLst/>
                        <a:latin typeface="Calibri"/>
                      </a:endParaRPr>
                    </a:p>
                  </a:txBody>
                  <a:tcPr marL="7620" marR="7620" marT="7620" marB="0" anchor="ctr">
                    <a:solidFill>
                      <a:schemeClr val="accent6">
                        <a:lumMod val="40000"/>
                        <a:lumOff val="60000"/>
                      </a:schemeClr>
                    </a:solidFill>
                  </a:tcPr>
                </a:tc>
                <a:tc>
                  <a:txBody>
                    <a:bodyPr/>
                    <a:lstStyle/>
                    <a:p>
                      <a:pPr algn="ctr" fontAlgn="b"/>
                      <a:r>
                        <a:rPr lang="fi-FI" sz="1800" u="none" strike="noStrike" dirty="0" err="1" smtClean="0">
                          <a:effectLst/>
                        </a:rPr>
                        <a:t>Lognormal</a:t>
                      </a:r>
                      <a:r>
                        <a:rPr lang="fi-FI" sz="1800" u="none" strike="noStrike" dirty="0" smtClean="0">
                          <a:effectLst/>
                        </a:rPr>
                        <a:t>  (0.23;</a:t>
                      </a:r>
                      <a:r>
                        <a:rPr lang="fi-FI" sz="1800" u="none" strike="noStrike" baseline="0" dirty="0" smtClean="0">
                          <a:effectLst/>
                        </a:rPr>
                        <a:t> 136;  500)</a:t>
                      </a:r>
                      <a:endParaRPr lang="fi-FI" sz="1800" b="0" i="0" u="none" strike="noStrike" dirty="0">
                        <a:solidFill>
                          <a:srgbClr val="000000"/>
                        </a:solidFill>
                        <a:effectLst/>
                        <a:latin typeface="Calibri"/>
                      </a:endParaRPr>
                    </a:p>
                  </a:txBody>
                  <a:tcPr marL="7620" marR="7620" marT="7620" marB="0" anchor="ctr">
                    <a:solidFill>
                      <a:schemeClr val="accent6">
                        <a:lumMod val="40000"/>
                        <a:lumOff val="6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u="none" strike="noStrike" kern="1200" dirty="0" smtClean="0">
                          <a:solidFill>
                            <a:schemeClr val="dk1"/>
                          </a:solidFill>
                          <a:effectLst/>
                          <a:latin typeface="+mn-lt"/>
                          <a:ea typeface="+mn-ea"/>
                          <a:cs typeface="+mn-cs"/>
                        </a:rPr>
                        <a:t>Unpublished data (this study, </a:t>
                      </a:r>
                      <a:r>
                        <a:rPr lang="en-US" sz="1800" u="none" strike="noStrike" kern="1200" dirty="0" err="1" smtClean="0">
                          <a:solidFill>
                            <a:schemeClr val="dk1"/>
                          </a:solidFill>
                          <a:effectLst/>
                          <a:latin typeface="+mn-lt"/>
                          <a:ea typeface="+mn-ea"/>
                          <a:cs typeface="+mn-cs"/>
                        </a:rPr>
                        <a:t>micobe</a:t>
                      </a:r>
                      <a:r>
                        <a:rPr lang="en-US" sz="1800" u="none" strike="noStrike" kern="1200" baseline="0" dirty="0" smtClean="0">
                          <a:solidFill>
                            <a:schemeClr val="dk1"/>
                          </a:solidFill>
                          <a:effectLst/>
                          <a:latin typeface="+mn-lt"/>
                          <a:ea typeface="+mn-ea"/>
                          <a:cs typeface="+mn-cs"/>
                        </a:rPr>
                        <a:t>/liter)</a:t>
                      </a:r>
                      <a:r>
                        <a:rPr lang="en-US" sz="1800" u="none" strike="noStrike" kern="1200" dirty="0" smtClean="0">
                          <a:solidFill>
                            <a:schemeClr val="dk1"/>
                          </a:solidFill>
                          <a:effectLst/>
                          <a:latin typeface="+mn-lt"/>
                          <a:ea typeface="+mn-ea"/>
                          <a:cs typeface="+mn-cs"/>
                        </a:rPr>
                        <a:t>. </a:t>
                      </a:r>
                    </a:p>
                  </a:txBody>
                  <a:tcPr marL="7620" marR="7620" marT="7620" marB="0" anchor="ctr">
                    <a:solidFill>
                      <a:schemeClr val="accent6">
                        <a:lumMod val="40000"/>
                        <a:lumOff val="60000"/>
                      </a:schemeClr>
                    </a:solidFill>
                  </a:tcPr>
                </a:tc>
              </a:tr>
              <a:tr h="406941">
                <a:tc vMerge="1">
                  <a:txBody>
                    <a:bodyPr/>
                    <a:lstStyle/>
                    <a:p>
                      <a:pPr algn="ctr" fontAlgn="b"/>
                      <a:endParaRPr lang="fi-FI" sz="2000" b="0" i="0" u="none" strike="noStrike" dirty="0">
                        <a:solidFill>
                          <a:srgbClr val="000000"/>
                        </a:solidFill>
                        <a:effectLst/>
                        <a:latin typeface="Calibri"/>
                      </a:endParaRPr>
                    </a:p>
                  </a:txBody>
                  <a:tcPr marL="7620" marR="7620" marT="7620" marB="0" anchor="b">
                    <a:solidFill>
                      <a:schemeClr val="accent6">
                        <a:lumMod val="40000"/>
                        <a:lumOff val="60000"/>
                      </a:schemeClr>
                    </a:solidFill>
                  </a:tcPr>
                </a:tc>
                <a:tc>
                  <a:txBody>
                    <a:bodyPr/>
                    <a:lstStyle/>
                    <a:p>
                      <a:pPr algn="ctr" fontAlgn="b"/>
                      <a:r>
                        <a:rPr lang="fi-FI" sz="1800" u="none" strike="noStrike" dirty="0" smtClean="0">
                          <a:effectLst/>
                        </a:rPr>
                        <a:t>Norovirus </a:t>
                      </a:r>
                      <a:r>
                        <a:rPr lang="fi-FI" sz="1800" u="none" strike="noStrike" baseline="0" dirty="0" smtClean="0">
                          <a:effectLst/>
                        </a:rPr>
                        <a:t> GI</a:t>
                      </a:r>
                      <a:endParaRPr lang="fi-FI" sz="1800" b="0" i="0" u="none" strike="noStrike" dirty="0">
                        <a:solidFill>
                          <a:srgbClr val="000000"/>
                        </a:solidFill>
                        <a:effectLst/>
                        <a:latin typeface="Calibri"/>
                      </a:endParaRPr>
                    </a:p>
                  </a:txBody>
                  <a:tcPr marL="7620" marR="7620" marT="7620" marB="0" anchor="ctr">
                    <a:solidFill>
                      <a:schemeClr val="accent6">
                        <a:lumMod val="40000"/>
                        <a:lumOff val="60000"/>
                      </a:schemeClr>
                    </a:solidFill>
                  </a:tcPr>
                </a:tc>
                <a:tc>
                  <a:txBody>
                    <a:bodyPr/>
                    <a:lstStyle/>
                    <a:p>
                      <a:pPr algn="ctr" fontAlgn="b"/>
                      <a:r>
                        <a:rPr lang="fi-FI" sz="1800" u="none" strike="noStrike" dirty="0" err="1" smtClean="0">
                          <a:effectLst/>
                        </a:rPr>
                        <a:t>Lognormal</a:t>
                      </a:r>
                      <a:r>
                        <a:rPr lang="fi-FI" sz="1800" u="none" strike="noStrike" dirty="0" smtClean="0">
                          <a:effectLst/>
                        </a:rPr>
                        <a:t>  (1.14; 36;</a:t>
                      </a:r>
                      <a:r>
                        <a:rPr lang="fi-FI" sz="1800" u="none" strike="noStrike" baseline="0" dirty="0" smtClean="0">
                          <a:effectLst/>
                        </a:rPr>
                        <a:t> 250)</a:t>
                      </a:r>
                      <a:endParaRPr lang="fi-FI" sz="1800" b="0" i="0" u="none" strike="noStrike" dirty="0">
                        <a:solidFill>
                          <a:srgbClr val="000000"/>
                        </a:solidFill>
                        <a:effectLst/>
                        <a:latin typeface="Calibri"/>
                      </a:endParaRPr>
                    </a:p>
                  </a:txBody>
                  <a:tcPr marL="7620" marR="7620" marT="7620" marB="0" anchor="ctr">
                    <a:solidFill>
                      <a:schemeClr val="accent6">
                        <a:lumMod val="40000"/>
                        <a:lumOff val="6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u="none" strike="noStrike" kern="1200" dirty="0" smtClean="0">
                          <a:solidFill>
                            <a:schemeClr val="dk1"/>
                          </a:solidFill>
                          <a:effectLst/>
                          <a:latin typeface="+mn-lt"/>
                          <a:ea typeface="+mn-ea"/>
                          <a:cs typeface="+mn-cs"/>
                        </a:rPr>
                        <a:t>Unpublished data (this study, </a:t>
                      </a:r>
                      <a:r>
                        <a:rPr lang="en-US" sz="1800" u="none" strike="noStrike" kern="1200" dirty="0" err="1" smtClean="0">
                          <a:solidFill>
                            <a:schemeClr val="dk1"/>
                          </a:solidFill>
                          <a:effectLst/>
                          <a:latin typeface="+mn-lt"/>
                          <a:ea typeface="+mn-ea"/>
                          <a:cs typeface="+mn-cs"/>
                        </a:rPr>
                        <a:t>micobe</a:t>
                      </a:r>
                      <a:r>
                        <a:rPr lang="en-US" sz="1800" u="none" strike="noStrike" kern="1200" baseline="0" dirty="0" smtClean="0">
                          <a:solidFill>
                            <a:schemeClr val="dk1"/>
                          </a:solidFill>
                          <a:effectLst/>
                          <a:latin typeface="+mn-lt"/>
                          <a:ea typeface="+mn-ea"/>
                          <a:cs typeface="+mn-cs"/>
                        </a:rPr>
                        <a:t>/liter)</a:t>
                      </a:r>
                      <a:r>
                        <a:rPr lang="en-US" sz="1800" u="none" strike="noStrike" kern="1200" dirty="0" smtClean="0">
                          <a:solidFill>
                            <a:schemeClr val="dk1"/>
                          </a:solidFill>
                          <a:effectLst/>
                          <a:latin typeface="+mn-lt"/>
                          <a:ea typeface="+mn-ea"/>
                          <a:cs typeface="+mn-cs"/>
                        </a:rPr>
                        <a:t>. </a:t>
                      </a:r>
                    </a:p>
                  </a:txBody>
                  <a:tcPr marL="7620" marR="7620" marT="7620" marB="0" anchor="ctr">
                    <a:solidFill>
                      <a:schemeClr val="accent6">
                        <a:lumMod val="40000"/>
                        <a:lumOff val="60000"/>
                      </a:schemeClr>
                    </a:solidFill>
                  </a:tcPr>
                </a:tc>
              </a:tr>
              <a:tr h="406941">
                <a:tc vMerge="1">
                  <a:txBody>
                    <a:bodyPr/>
                    <a:lstStyle/>
                    <a:p>
                      <a:endParaRPr lang="fi-FI"/>
                    </a:p>
                  </a:txBody>
                  <a:tcPr/>
                </a:tc>
                <a:tc>
                  <a:txBody>
                    <a:bodyPr/>
                    <a:lstStyle/>
                    <a:p>
                      <a:pPr algn="ctr" fontAlgn="b"/>
                      <a:r>
                        <a:rPr lang="fi-FI" sz="1800" u="none" strike="noStrike" dirty="0" smtClean="0">
                          <a:effectLst/>
                        </a:rPr>
                        <a:t>Norovirus </a:t>
                      </a:r>
                      <a:r>
                        <a:rPr lang="fi-FI" sz="1800" u="none" strike="noStrike" baseline="0" dirty="0" smtClean="0">
                          <a:effectLst/>
                        </a:rPr>
                        <a:t> GII</a:t>
                      </a:r>
                      <a:endParaRPr lang="fi-FI" sz="1800" b="0" i="0" u="none" strike="noStrike" dirty="0">
                        <a:solidFill>
                          <a:srgbClr val="000000"/>
                        </a:solidFill>
                        <a:effectLst/>
                        <a:latin typeface="Calibri"/>
                      </a:endParaRPr>
                    </a:p>
                  </a:txBody>
                  <a:tcPr marL="7620" marR="7620" marT="7620" marB="0" anchor="ctr">
                    <a:solidFill>
                      <a:schemeClr val="accent6">
                        <a:lumMod val="40000"/>
                        <a:lumOff val="60000"/>
                      </a:schemeClr>
                    </a:solidFill>
                  </a:tcPr>
                </a:tc>
                <a:tc>
                  <a:txBody>
                    <a:bodyPr/>
                    <a:lstStyle/>
                    <a:p>
                      <a:pPr algn="ctr" fontAlgn="b"/>
                      <a:r>
                        <a:rPr lang="fi-FI" sz="1800" u="none" strike="noStrike" dirty="0" err="1" smtClean="0">
                          <a:effectLst/>
                        </a:rPr>
                        <a:t>Lognormal</a:t>
                      </a:r>
                      <a:r>
                        <a:rPr lang="fi-FI" sz="1800" u="none" strike="noStrike" dirty="0" smtClean="0">
                          <a:effectLst/>
                        </a:rPr>
                        <a:t>  (1.14; 93;</a:t>
                      </a:r>
                      <a:r>
                        <a:rPr lang="fi-FI" sz="1800" u="none" strike="noStrike" baseline="0" dirty="0" smtClean="0">
                          <a:effectLst/>
                        </a:rPr>
                        <a:t> 357)</a:t>
                      </a:r>
                      <a:endParaRPr lang="fi-FI" sz="1800" b="0" i="0" u="none" strike="noStrike" dirty="0">
                        <a:solidFill>
                          <a:srgbClr val="000000"/>
                        </a:solidFill>
                        <a:effectLst/>
                        <a:latin typeface="Calibri"/>
                      </a:endParaRPr>
                    </a:p>
                  </a:txBody>
                  <a:tcPr marL="7620" marR="7620" marT="7620" marB="0" anchor="ctr">
                    <a:solidFill>
                      <a:schemeClr val="accent6">
                        <a:lumMod val="40000"/>
                        <a:lumOff val="6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u="none" strike="noStrike" kern="1200" dirty="0" smtClean="0">
                          <a:solidFill>
                            <a:schemeClr val="dk1"/>
                          </a:solidFill>
                          <a:effectLst/>
                          <a:latin typeface="+mn-lt"/>
                          <a:ea typeface="+mn-ea"/>
                          <a:cs typeface="+mn-cs"/>
                        </a:rPr>
                        <a:t>Unpublished data (this study, </a:t>
                      </a:r>
                      <a:r>
                        <a:rPr lang="en-US" sz="1800" u="none" strike="noStrike" kern="1200" dirty="0" err="1" smtClean="0">
                          <a:solidFill>
                            <a:schemeClr val="dk1"/>
                          </a:solidFill>
                          <a:effectLst/>
                          <a:latin typeface="+mn-lt"/>
                          <a:ea typeface="+mn-ea"/>
                          <a:cs typeface="+mn-cs"/>
                        </a:rPr>
                        <a:t>micobe</a:t>
                      </a:r>
                      <a:r>
                        <a:rPr lang="en-US" sz="1800" u="none" strike="noStrike" kern="1200" baseline="0" dirty="0" smtClean="0">
                          <a:solidFill>
                            <a:schemeClr val="dk1"/>
                          </a:solidFill>
                          <a:effectLst/>
                          <a:latin typeface="+mn-lt"/>
                          <a:ea typeface="+mn-ea"/>
                          <a:cs typeface="+mn-cs"/>
                        </a:rPr>
                        <a:t>/liter)</a:t>
                      </a:r>
                      <a:r>
                        <a:rPr lang="en-US" sz="1800" u="none" strike="noStrike" kern="1200" dirty="0" smtClean="0">
                          <a:solidFill>
                            <a:schemeClr val="dk1"/>
                          </a:solidFill>
                          <a:effectLst/>
                          <a:latin typeface="+mn-lt"/>
                          <a:ea typeface="+mn-ea"/>
                          <a:cs typeface="+mn-cs"/>
                        </a:rPr>
                        <a:t>. </a:t>
                      </a:r>
                    </a:p>
                  </a:txBody>
                  <a:tcPr marL="7620" marR="7620" marT="7620" marB="0" anchor="ctr">
                    <a:solidFill>
                      <a:schemeClr val="accent6">
                        <a:lumMod val="40000"/>
                        <a:lumOff val="60000"/>
                      </a:schemeClr>
                    </a:solidFill>
                  </a:tcPr>
                </a:tc>
              </a:tr>
              <a:tr h="406941">
                <a:tc vMerge="1">
                  <a:txBody>
                    <a:bodyPr/>
                    <a:lstStyle/>
                    <a:p>
                      <a:pPr algn="ctr" fontAlgn="b"/>
                      <a:endParaRPr lang="fi-FI" sz="2000" b="0" i="0" u="none" strike="noStrike" dirty="0">
                        <a:solidFill>
                          <a:srgbClr val="000000"/>
                        </a:solidFill>
                        <a:effectLst/>
                        <a:latin typeface="Calibri"/>
                      </a:endParaRPr>
                    </a:p>
                  </a:txBody>
                  <a:tcPr marL="7620" marR="7620" marT="7620" marB="0" anchor="b">
                    <a:solidFill>
                      <a:schemeClr val="accent6">
                        <a:lumMod val="40000"/>
                        <a:lumOff val="60000"/>
                      </a:schemeClr>
                    </a:solidFill>
                  </a:tcPr>
                </a:tc>
                <a:tc>
                  <a:txBody>
                    <a:bodyPr/>
                    <a:lstStyle/>
                    <a:p>
                      <a:pPr algn="ctr" fontAlgn="b"/>
                      <a:r>
                        <a:rPr lang="fi-FI" sz="1800" i="1" u="none" strike="noStrike" dirty="0" smtClean="0">
                          <a:effectLst/>
                        </a:rPr>
                        <a:t>Salmonella</a:t>
                      </a:r>
                      <a:r>
                        <a:rPr lang="fi-FI" sz="1800" u="none" strike="noStrike" dirty="0" smtClean="0">
                          <a:effectLst/>
                        </a:rPr>
                        <a:t> </a:t>
                      </a:r>
                      <a:r>
                        <a:rPr lang="fi-FI" sz="1800" u="none" strike="noStrike" dirty="0" err="1" smtClean="0">
                          <a:effectLst/>
                        </a:rPr>
                        <a:t>spp</a:t>
                      </a:r>
                      <a:r>
                        <a:rPr lang="fi-FI" sz="1800" u="none" strike="noStrike" dirty="0" smtClean="0">
                          <a:effectLst/>
                        </a:rPr>
                        <a:t>.</a:t>
                      </a:r>
                      <a:endParaRPr lang="fi-FI" sz="1800" b="0" i="0" u="none" strike="noStrike" dirty="0">
                        <a:solidFill>
                          <a:srgbClr val="000000"/>
                        </a:solidFill>
                        <a:effectLst/>
                        <a:latin typeface="Calibri"/>
                      </a:endParaRPr>
                    </a:p>
                  </a:txBody>
                  <a:tcPr marL="7620" marR="7620" marT="7620" marB="0" anchor="ctr">
                    <a:solidFill>
                      <a:schemeClr val="accent6">
                        <a:lumMod val="40000"/>
                        <a:lumOff val="60000"/>
                      </a:schemeClr>
                    </a:solidFill>
                  </a:tcPr>
                </a:tc>
                <a:tc>
                  <a:txBody>
                    <a:bodyPr/>
                    <a:lstStyle/>
                    <a:p>
                      <a:pPr algn="ctr" fontAlgn="b"/>
                      <a:r>
                        <a:rPr lang="fi-FI" sz="1800" u="none" strike="noStrike" dirty="0" err="1" smtClean="0">
                          <a:effectLst/>
                        </a:rPr>
                        <a:t>Lognormal</a:t>
                      </a:r>
                      <a:r>
                        <a:rPr lang="fi-FI" sz="1800" u="none" strike="noStrike" dirty="0" smtClean="0">
                          <a:effectLst/>
                        </a:rPr>
                        <a:t>  (0.12; 0.17; 0.33)</a:t>
                      </a:r>
                      <a:endParaRPr lang="fi-FI" sz="1800" b="0" i="0" u="none" strike="noStrike" dirty="0">
                        <a:solidFill>
                          <a:srgbClr val="000000"/>
                        </a:solidFill>
                        <a:effectLst/>
                        <a:latin typeface="Calibri"/>
                      </a:endParaRPr>
                    </a:p>
                  </a:txBody>
                  <a:tcPr marL="7620" marR="7620" marT="7620" marB="0" anchor="ctr">
                    <a:solidFill>
                      <a:schemeClr val="accent6">
                        <a:lumMod val="40000"/>
                        <a:lumOff val="6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u="none" strike="noStrike" kern="1200" dirty="0" smtClean="0">
                          <a:solidFill>
                            <a:schemeClr val="dk1"/>
                          </a:solidFill>
                          <a:effectLst/>
                          <a:latin typeface="+mn-lt"/>
                          <a:ea typeface="+mn-ea"/>
                          <a:cs typeface="+mn-cs"/>
                        </a:rPr>
                        <a:t>Unpublished data (this study, </a:t>
                      </a:r>
                      <a:r>
                        <a:rPr lang="en-US" sz="1800" u="none" strike="noStrike" kern="1200" dirty="0" err="1" smtClean="0">
                          <a:solidFill>
                            <a:schemeClr val="dk1"/>
                          </a:solidFill>
                          <a:effectLst/>
                          <a:latin typeface="+mn-lt"/>
                          <a:ea typeface="+mn-ea"/>
                          <a:cs typeface="+mn-cs"/>
                        </a:rPr>
                        <a:t>micobe</a:t>
                      </a:r>
                      <a:r>
                        <a:rPr lang="en-US" sz="1800" u="none" strike="noStrike" kern="1200" baseline="0" dirty="0" smtClean="0">
                          <a:solidFill>
                            <a:schemeClr val="dk1"/>
                          </a:solidFill>
                          <a:effectLst/>
                          <a:latin typeface="+mn-lt"/>
                          <a:ea typeface="+mn-ea"/>
                          <a:cs typeface="+mn-cs"/>
                        </a:rPr>
                        <a:t>/liter)</a:t>
                      </a:r>
                      <a:r>
                        <a:rPr lang="en-US" sz="1800" u="none" strike="noStrike" kern="1200" dirty="0" smtClean="0">
                          <a:solidFill>
                            <a:schemeClr val="dk1"/>
                          </a:solidFill>
                          <a:effectLst/>
                          <a:latin typeface="+mn-lt"/>
                          <a:ea typeface="+mn-ea"/>
                          <a:cs typeface="+mn-cs"/>
                        </a:rPr>
                        <a:t>. </a:t>
                      </a:r>
                    </a:p>
                  </a:txBody>
                  <a:tcPr marL="7620" marR="7620" marT="7620" marB="0" anchor="ctr">
                    <a:solidFill>
                      <a:schemeClr val="accent6">
                        <a:lumMod val="40000"/>
                        <a:lumOff val="60000"/>
                      </a:schemeClr>
                    </a:solidFill>
                  </a:tcPr>
                </a:tc>
              </a:tr>
              <a:tr h="576136">
                <a:tc rowSpan="3">
                  <a:txBody>
                    <a:bodyPr/>
                    <a:lstStyle/>
                    <a:p>
                      <a:pPr algn="ctr" fontAlgn="b"/>
                      <a:r>
                        <a:rPr lang="fi-FI" sz="1800" u="none" strike="noStrike" dirty="0" err="1">
                          <a:effectLst/>
                        </a:rPr>
                        <a:t>Pre-treatment</a:t>
                      </a:r>
                      <a:r>
                        <a:rPr lang="fi-FI" sz="1800" u="none" strike="noStrike" dirty="0">
                          <a:effectLst/>
                        </a:rPr>
                        <a:t> </a:t>
                      </a:r>
                      <a:r>
                        <a:rPr lang="fi-FI" sz="1800" u="none" strike="noStrike" dirty="0" err="1" smtClean="0">
                          <a:effectLst/>
                        </a:rPr>
                        <a:t>efficiency</a:t>
                      </a:r>
                      <a:r>
                        <a:rPr lang="fi-FI" sz="1800" u="none" strike="noStrike" dirty="0" smtClean="0">
                          <a:effectLst/>
                        </a:rPr>
                        <a:t> (log</a:t>
                      </a:r>
                      <a:r>
                        <a:rPr lang="fi-FI" sz="1800" u="none" strike="noStrike" baseline="-25000" dirty="0" smtClean="0">
                          <a:effectLst/>
                        </a:rPr>
                        <a:t>10</a:t>
                      </a:r>
                      <a:r>
                        <a:rPr lang="fi-FI" sz="1800" u="none" strike="noStrike" baseline="0" dirty="0" smtClean="0">
                          <a:effectLst/>
                        </a:rPr>
                        <a:t> </a:t>
                      </a:r>
                      <a:r>
                        <a:rPr lang="fi-FI" sz="1800" u="none" strike="noStrike" baseline="0" dirty="0" err="1" smtClean="0">
                          <a:effectLst/>
                        </a:rPr>
                        <a:t>removal</a:t>
                      </a:r>
                      <a:r>
                        <a:rPr lang="fi-FI" sz="1800" u="none" strike="noStrike" baseline="0" dirty="0" smtClean="0">
                          <a:effectLst/>
                        </a:rPr>
                        <a:t>)</a:t>
                      </a:r>
                      <a:endParaRPr lang="fi-FI" sz="1800" b="0" i="0" u="none" strike="noStrike" dirty="0">
                        <a:solidFill>
                          <a:srgbClr val="000000"/>
                        </a:solidFill>
                        <a:effectLst/>
                        <a:latin typeface="Calibri"/>
                      </a:endParaRPr>
                    </a:p>
                  </a:txBody>
                  <a:tcPr marL="7620" marR="7620" marT="7620" marB="0" anchor="ctr">
                    <a:solidFill>
                      <a:schemeClr val="accent6">
                        <a:lumMod val="40000"/>
                        <a:lumOff val="60000"/>
                      </a:schemeClr>
                    </a:solidFill>
                  </a:tcPr>
                </a:tc>
                <a:tc>
                  <a:txBody>
                    <a:bodyPr/>
                    <a:lstStyle/>
                    <a:p>
                      <a:pPr algn="ctr" fontAlgn="b"/>
                      <a:r>
                        <a:rPr lang="fi-FI" sz="1800" i="1" u="none" strike="noStrike" dirty="0" err="1" smtClean="0">
                          <a:effectLst/>
                        </a:rPr>
                        <a:t>Campylobacter</a:t>
                      </a:r>
                      <a:r>
                        <a:rPr lang="fi-FI" sz="1800" u="none" strike="noStrike" dirty="0" smtClean="0">
                          <a:effectLst/>
                        </a:rPr>
                        <a:t> </a:t>
                      </a:r>
                      <a:r>
                        <a:rPr lang="fi-FI" sz="1800" u="none" strike="noStrike" dirty="0" err="1" smtClean="0">
                          <a:effectLst/>
                        </a:rPr>
                        <a:t>spp</a:t>
                      </a:r>
                      <a:r>
                        <a:rPr lang="fi-FI" sz="1800" u="none" strike="noStrike" dirty="0" smtClean="0">
                          <a:effectLst/>
                        </a:rPr>
                        <a:t>.</a:t>
                      </a:r>
                      <a:endParaRPr lang="fi-FI" sz="1800" b="0" i="0" u="none" strike="noStrike" dirty="0">
                        <a:solidFill>
                          <a:srgbClr val="000000"/>
                        </a:solidFill>
                        <a:effectLst/>
                        <a:latin typeface="+mn-lt"/>
                      </a:endParaRPr>
                    </a:p>
                  </a:txBody>
                  <a:tcPr marL="7620" marR="7620" marT="7620" marB="0" anchor="ctr">
                    <a:solidFill>
                      <a:schemeClr val="accent6">
                        <a:lumMod val="40000"/>
                        <a:lumOff val="60000"/>
                      </a:schemeClr>
                    </a:solidFill>
                  </a:tcPr>
                </a:tc>
                <a:tc>
                  <a:txBody>
                    <a:bodyPr/>
                    <a:lstStyle/>
                    <a:p>
                      <a:pPr algn="ctr" fontAlgn="b"/>
                      <a:r>
                        <a:rPr lang="fi-FI" sz="1800" u="none" strike="noStrike" dirty="0" err="1" smtClean="0">
                          <a:effectLst/>
                        </a:rPr>
                        <a:t>Triangular</a:t>
                      </a:r>
                      <a:r>
                        <a:rPr lang="fi-FI" sz="1800" u="none" strike="noStrike" dirty="0" smtClean="0">
                          <a:effectLst/>
                        </a:rPr>
                        <a:t> (</a:t>
                      </a:r>
                      <a:r>
                        <a:rPr lang="fi-FI" sz="1800" u="none" strike="noStrike" dirty="0">
                          <a:effectLst/>
                        </a:rPr>
                        <a:t>1, 2.1, 3,4)</a:t>
                      </a:r>
                      <a:endParaRPr lang="fi-FI" sz="1800" b="0" i="0" u="none" strike="noStrike" dirty="0">
                        <a:solidFill>
                          <a:srgbClr val="000000"/>
                        </a:solidFill>
                        <a:effectLst/>
                        <a:latin typeface="Calibri"/>
                      </a:endParaRPr>
                    </a:p>
                  </a:txBody>
                  <a:tcPr marL="7620" marR="7620" marT="7620" marB="0" anchor="ctr">
                    <a:solidFill>
                      <a:schemeClr val="accent6">
                        <a:lumMod val="40000"/>
                        <a:lumOff val="60000"/>
                      </a:schemeClr>
                    </a:solidFill>
                  </a:tcPr>
                </a:tc>
                <a:tc>
                  <a:txBody>
                    <a:bodyPr/>
                    <a:lstStyle/>
                    <a:p>
                      <a:pPr algn="l" fontAlgn="b"/>
                      <a:r>
                        <a:rPr lang="en-US" sz="1800" u="none" strike="noStrike" dirty="0" err="1">
                          <a:effectLst/>
                        </a:rPr>
                        <a:t>Hijnen</a:t>
                      </a:r>
                      <a:r>
                        <a:rPr lang="en-US" sz="1800" u="none" strike="noStrike" dirty="0">
                          <a:effectLst/>
                        </a:rPr>
                        <a:t> and </a:t>
                      </a:r>
                      <a:r>
                        <a:rPr lang="en-US" sz="1800" u="none" strike="noStrike" dirty="0" err="1">
                          <a:effectLst/>
                        </a:rPr>
                        <a:t>Medema</a:t>
                      </a:r>
                      <a:r>
                        <a:rPr lang="en-US" sz="1800" u="none" strike="noStrike" dirty="0">
                          <a:effectLst/>
                        </a:rPr>
                        <a:t> (2010).  Elimination of micro-organisms by  Drinking Water Treatment  Processes. A review. IWA Publishing, UK.</a:t>
                      </a:r>
                      <a:endParaRPr lang="en-US" sz="1800" b="0" i="0" u="none" strike="noStrike" dirty="0">
                        <a:solidFill>
                          <a:srgbClr val="000000"/>
                        </a:solidFill>
                        <a:effectLst/>
                        <a:latin typeface="Calibri"/>
                      </a:endParaRPr>
                    </a:p>
                  </a:txBody>
                  <a:tcPr marL="7620" marR="7620" marT="7620" marB="0" anchor="ctr">
                    <a:solidFill>
                      <a:schemeClr val="accent6">
                        <a:lumMod val="40000"/>
                        <a:lumOff val="60000"/>
                      </a:schemeClr>
                    </a:solidFill>
                  </a:tcPr>
                </a:tc>
              </a:tr>
              <a:tr h="576136">
                <a:tc vMerge="1">
                  <a:txBody>
                    <a:bodyPr/>
                    <a:lstStyle/>
                    <a:p>
                      <a:endParaRPr lang="fi-FI"/>
                    </a:p>
                  </a:txBody>
                  <a:tcPr/>
                </a:tc>
                <a:tc>
                  <a:txBody>
                    <a:bodyPr/>
                    <a:lstStyle/>
                    <a:p>
                      <a:pPr algn="ctr" fontAlgn="b"/>
                      <a:r>
                        <a:rPr lang="fi-FI" sz="1800" u="none" strike="noStrike" dirty="0" smtClean="0">
                          <a:effectLst/>
                        </a:rPr>
                        <a:t>Norovirus  GI / GII</a:t>
                      </a:r>
                      <a:endParaRPr lang="fi-FI" sz="1800" b="0" i="0" u="none" strike="noStrike" dirty="0">
                        <a:solidFill>
                          <a:srgbClr val="000000"/>
                        </a:solidFill>
                        <a:effectLst/>
                        <a:latin typeface="Calibri"/>
                      </a:endParaRPr>
                    </a:p>
                  </a:txBody>
                  <a:tcPr marL="7620" marR="7620" marT="7620" marB="0" anchor="ctr">
                    <a:solidFill>
                      <a:schemeClr val="accent6">
                        <a:lumMod val="40000"/>
                        <a:lumOff val="60000"/>
                      </a:schemeClr>
                    </a:solidFill>
                  </a:tcPr>
                </a:tc>
                <a:tc>
                  <a:txBody>
                    <a:bodyPr/>
                    <a:lstStyle/>
                    <a:p>
                      <a:pPr algn="ctr" fontAlgn="b"/>
                      <a:r>
                        <a:rPr lang="fi-FI" sz="1800" u="none" strike="noStrike" dirty="0" err="1" smtClean="0">
                          <a:effectLst/>
                        </a:rPr>
                        <a:t>Triangular</a:t>
                      </a:r>
                      <a:r>
                        <a:rPr lang="fi-FI" sz="1800" u="none" strike="noStrike" dirty="0" smtClean="0">
                          <a:effectLst/>
                        </a:rPr>
                        <a:t> (</a:t>
                      </a:r>
                      <a:r>
                        <a:rPr lang="fi-FI" sz="1800" u="none" strike="noStrike" dirty="0">
                          <a:effectLst/>
                        </a:rPr>
                        <a:t>1.2, 3, 5.3)</a:t>
                      </a:r>
                      <a:endParaRPr lang="fi-FI" sz="1800" b="0" i="0" u="none" strike="noStrike" dirty="0">
                        <a:solidFill>
                          <a:srgbClr val="000000"/>
                        </a:solidFill>
                        <a:effectLst/>
                        <a:latin typeface="Calibri"/>
                      </a:endParaRPr>
                    </a:p>
                  </a:txBody>
                  <a:tcPr marL="7620" marR="7620" marT="7620" marB="0" anchor="ctr">
                    <a:solidFill>
                      <a:schemeClr val="accent6">
                        <a:lumMod val="40000"/>
                        <a:lumOff val="60000"/>
                      </a:schemeClr>
                    </a:solidFill>
                  </a:tcPr>
                </a:tc>
                <a:tc>
                  <a:txBody>
                    <a:bodyPr/>
                    <a:lstStyle/>
                    <a:p>
                      <a:pPr algn="l" fontAlgn="b"/>
                      <a:r>
                        <a:rPr lang="en-US" sz="1800" u="none" strike="noStrike" dirty="0" err="1">
                          <a:effectLst/>
                        </a:rPr>
                        <a:t>Hijnen</a:t>
                      </a:r>
                      <a:r>
                        <a:rPr lang="en-US" sz="1800" u="none" strike="noStrike" dirty="0">
                          <a:effectLst/>
                        </a:rPr>
                        <a:t> and </a:t>
                      </a:r>
                      <a:r>
                        <a:rPr lang="en-US" sz="1800" u="none" strike="noStrike" dirty="0" err="1">
                          <a:effectLst/>
                        </a:rPr>
                        <a:t>Medema</a:t>
                      </a:r>
                      <a:r>
                        <a:rPr lang="en-US" sz="1800" u="none" strike="noStrike" dirty="0">
                          <a:effectLst/>
                        </a:rPr>
                        <a:t> (2010).  Elimination of micro-organisms by  Drinking Water Treatment  Processes. A review. IWA Publishing, UK.</a:t>
                      </a:r>
                      <a:endParaRPr lang="en-US" sz="1800" b="0" i="0" u="none" strike="noStrike" dirty="0">
                        <a:solidFill>
                          <a:srgbClr val="000000"/>
                        </a:solidFill>
                        <a:effectLst/>
                        <a:latin typeface="Calibri"/>
                      </a:endParaRPr>
                    </a:p>
                  </a:txBody>
                  <a:tcPr marL="7620" marR="7620" marT="7620" marB="0" anchor="ctr">
                    <a:solidFill>
                      <a:schemeClr val="accent6">
                        <a:lumMod val="40000"/>
                        <a:lumOff val="60000"/>
                      </a:schemeClr>
                    </a:solidFill>
                  </a:tcPr>
                </a:tc>
              </a:tr>
              <a:tr h="629446">
                <a:tc vMerge="1">
                  <a:txBody>
                    <a:bodyPr/>
                    <a:lstStyle/>
                    <a:p>
                      <a:pPr algn="ctr" fontAlgn="b"/>
                      <a:endParaRPr lang="fi-FI" sz="2000" b="0" i="0" u="none" strike="noStrike" dirty="0">
                        <a:solidFill>
                          <a:srgbClr val="000000"/>
                        </a:solidFill>
                        <a:effectLst/>
                        <a:latin typeface="Calibri"/>
                      </a:endParaRPr>
                    </a:p>
                  </a:txBody>
                  <a:tcPr marL="7620" marR="7620" marT="7620" marB="0" anchor="b">
                    <a:solidFill>
                      <a:schemeClr val="accent6">
                        <a:lumMod val="40000"/>
                        <a:lumOff val="60000"/>
                      </a:schemeClr>
                    </a:solidFill>
                  </a:tcPr>
                </a:tc>
                <a:tc>
                  <a:txBody>
                    <a:bodyPr/>
                    <a:lstStyle/>
                    <a:p>
                      <a:pPr algn="ctr" fontAlgn="b"/>
                      <a:r>
                        <a:rPr lang="fi-FI" sz="1800" i="1" u="none" strike="noStrike" dirty="0" smtClean="0">
                          <a:effectLst/>
                        </a:rPr>
                        <a:t>Salmonella</a:t>
                      </a:r>
                      <a:r>
                        <a:rPr lang="fi-FI" sz="1800" u="none" strike="noStrike" dirty="0" smtClean="0">
                          <a:effectLst/>
                        </a:rPr>
                        <a:t> </a:t>
                      </a:r>
                      <a:r>
                        <a:rPr lang="fi-FI" sz="1800" u="none" strike="noStrike" dirty="0" err="1" smtClean="0">
                          <a:effectLst/>
                        </a:rPr>
                        <a:t>spp</a:t>
                      </a:r>
                      <a:r>
                        <a:rPr lang="fi-FI" sz="1800" u="none" strike="noStrike" dirty="0" smtClean="0">
                          <a:effectLst/>
                        </a:rPr>
                        <a:t>.</a:t>
                      </a:r>
                      <a:endParaRPr lang="fi-FI" sz="1800" b="0" i="0" u="none" strike="noStrike" dirty="0">
                        <a:solidFill>
                          <a:srgbClr val="000000"/>
                        </a:solidFill>
                        <a:effectLst/>
                        <a:latin typeface="Calibri"/>
                      </a:endParaRPr>
                    </a:p>
                  </a:txBody>
                  <a:tcPr marL="7620" marR="7620" marT="7620" marB="0" anchor="ctr">
                    <a:solidFill>
                      <a:schemeClr val="accent6">
                        <a:lumMod val="40000"/>
                        <a:lumOff val="60000"/>
                      </a:schemeClr>
                    </a:solidFill>
                  </a:tcPr>
                </a:tc>
                <a:tc>
                  <a:txBody>
                    <a:bodyPr/>
                    <a:lstStyle/>
                    <a:p>
                      <a:pPr algn="ctr" fontAlgn="b"/>
                      <a:r>
                        <a:rPr lang="fi-FI" sz="1800" u="none" strike="noStrike" dirty="0" err="1" smtClean="0">
                          <a:effectLst/>
                        </a:rPr>
                        <a:t>Triangular</a:t>
                      </a:r>
                      <a:r>
                        <a:rPr lang="fi-FI" sz="1800" u="none" strike="noStrike" dirty="0" smtClean="0">
                          <a:effectLst/>
                        </a:rPr>
                        <a:t> (1</a:t>
                      </a:r>
                      <a:r>
                        <a:rPr lang="fi-FI" sz="1800" u="none" strike="noStrike" dirty="0">
                          <a:effectLst/>
                        </a:rPr>
                        <a:t>, 2.1, 3,4)</a:t>
                      </a:r>
                      <a:endParaRPr lang="fi-FI" sz="1800" b="0" i="0" u="none" strike="noStrike" dirty="0">
                        <a:solidFill>
                          <a:srgbClr val="000000"/>
                        </a:solidFill>
                        <a:effectLst/>
                        <a:latin typeface="Calibri"/>
                      </a:endParaRPr>
                    </a:p>
                  </a:txBody>
                  <a:tcPr marL="7620" marR="7620" marT="7620" marB="0" anchor="ctr">
                    <a:solidFill>
                      <a:schemeClr val="accent6">
                        <a:lumMod val="40000"/>
                        <a:lumOff val="60000"/>
                      </a:schemeClr>
                    </a:solidFill>
                  </a:tcPr>
                </a:tc>
                <a:tc>
                  <a:txBody>
                    <a:bodyPr/>
                    <a:lstStyle/>
                    <a:p>
                      <a:pPr algn="l" fontAlgn="b"/>
                      <a:r>
                        <a:rPr lang="en-US" sz="1800" u="none" strike="noStrike" dirty="0" err="1">
                          <a:effectLst/>
                        </a:rPr>
                        <a:t>Hijnen</a:t>
                      </a:r>
                      <a:r>
                        <a:rPr lang="en-US" sz="1800" u="none" strike="noStrike" dirty="0">
                          <a:effectLst/>
                        </a:rPr>
                        <a:t> and </a:t>
                      </a:r>
                      <a:r>
                        <a:rPr lang="en-US" sz="1800" u="none" strike="noStrike" dirty="0" err="1">
                          <a:effectLst/>
                        </a:rPr>
                        <a:t>Medema</a:t>
                      </a:r>
                      <a:r>
                        <a:rPr lang="en-US" sz="1800" u="none" strike="noStrike" dirty="0">
                          <a:effectLst/>
                        </a:rPr>
                        <a:t> (2010).  Elimination of micro-organisms by  Drinking Water Treatment  Processes. A review. IWA Publishing, UK.</a:t>
                      </a:r>
                      <a:endParaRPr lang="en-US" sz="1800" b="0" i="0" u="none" strike="noStrike" dirty="0">
                        <a:solidFill>
                          <a:srgbClr val="000000"/>
                        </a:solidFill>
                        <a:effectLst/>
                        <a:latin typeface="Calibri"/>
                      </a:endParaRPr>
                    </a:p>
                  </a:txBody>
                  <a:tcPr marL="7620" marR="7620" marT="7620" marB="0" anchor="ctr">
                    <a:solidFill>
                      <a:schemeClr val="accent6">
                        <a:lumMod val="40000"/>
                        <a:lumOff val="60000"/>
                      </a:schemeClr>
                    </a:solidFill>
                  </a:tcPr>
                </a:tc>
              </a:tr>
              <a:tr h="504056">
                <a:tc rowSpan="2">
                  <a:txBody>
                    <a:bodyPr/>
                    <a:lstStyle/>
                    <a:p>
                      <a:pPr marL="0" algn="ctr" defTabSz="914400" rtl="0" eaLnBrk="1" fontAlgn="b" latinLnBrk="0" hangingPunct="1"/>
                      <a:r>
                        <a:rPr lang="fi-FI" sz="1800" u="none" strike="noStrike" kern="1200" dirty="0" smtClean="0">
                          <a:solidFill>
                            <a:schemeClr val="tx1"/>
                          </a:solidFill>
                          <a:effectLst/>
                          <a:latin typeface="+mn-lt"/>
                          <a:ea typeface="+mn-ea"/>
                          <a:cs typeface="+mn-cs"/>
                        </a:rPr>
                        <a:t>AGR </a:t>
                      </a:r>
                      <a:r>
                        <a:rPr lang="fi-FI" sz="1800" u="none" strike="noStrike" kern="1200" dirty="0" err="1" smtClean="0">
                          <a:solidFill>
                            <a:schemeClr val="tx1"/>
                          </a:solidFill>
                          <a:effectLst/>
                          <a:latin typeface="+mn-lt"/>
                          <a:ea typeface="+mn-ea"/>
                          <a:cs typeface="+mn-cs"/>
                        </a:rPr>
                        <a:t>process</a:t>
                      </a:r>
                      <a:r>
                        <a:rPr lang="fi-FI" sz="1800" u="none" strike="noStrike" kern="1200" dirty="0" smtClean="0">
                          <a:solidFill>
                            <a:schemeClr val="tx1"/>
                          </a:solidFill>
                          <a:effectLst/>
                          <a:latin typeface="+mn-lt"/>
                          <a:ea typeface="+mn-ea"/>
                          <a:cs typeface="+mn-cs"/>
                        </a:rPr>
                        <a:t> </a:t>
                      </a:r>
                      <a:r>
                        <a:rPr lang="fi-FI" sz="1800" u="none" strike="noStrike" kern="1200" dirty="0" err="1" smtClean="0">
                          <a:solidFill>
                            <a:schemeClr val="tx1"/>
                          </a:solidFill>
                          <a:effectLst/>
                          <a:latin typeface="+mn-lt"/>
                          <a:ea typeface="+mn-ea"/>
                          <a:cs typeface="+mn-cs"/>
                        </a:rPr>
                        <a:t>efficiency</a:t>
                      </a:r>
                      <a:r>
                        <a:rPr lang="fi-FI" sz="1800" u="none" strike="noStrike" kern="1200" dirty="0" smtClean="0">
                          <a:solidFill>
                            <a:schemeClr val="tx1"/>
                          </a:solidFill>
                          <a:effectLst/>
                          <a:latin typeface="+mn-lt"/>
                          <a:ea typeface="+mn-ea"/>
                          <a:cs typeface="+mn-cs"/>
                        </a:rPr>
                        <a:t> </a:t>
                      </a:r>
                    </a:p>
                    <a:p>
                      <a:pPr marL="0" algn="ctr" defTabSz="914400" rtl="0" eaLnBrk="1" fontAlgn="b" latinLnBrk="0" hangingPunct="1"/>
                      <a:r>
                        <a:rPr lang="fi-FI" sz="1800" u="none" strike="noStrike" kern="1200" dirty="0" smtClean="0">
                          <a:solidFill>
                            <a:schemeClr val="tx1"/>
                          </a:solidFill>
                          <a:effectLst/>
                          <a:latin typeface="+mn-lt"/>
                          <a:ea typeface="+mn-ea"/>
                          <a:cs typeface="+mn-cs"/>
                        </a:rPr>
                        <a:t>(log</a:t>
                      </a:r>
                      <a:r>
                        <a:rPr lang="fi-FI" sz="1800" u="none" strike="noStrike" kern="1200" baseline="-25000" dirty="0" smtClean="0">
                          <a:solidFill>
                            <a:schemeClr val="tx1"/>
                          </a:solidFill>
                          <a:effectLst/>
                          <a:latin typeface="+mn-lt"/>
                          <a:ea typeface="+mn-ea"/>
                          <a:cs typeface="+mn-cs"/>
                        </a:rPr>
                        <a:t>10</a:t>
                      </a:r>
                      <a:r>
                        <a:rPr lang="fi-FI" sz="1800" u="none" strike="noStrike" kern="1200" dirty="0" smtClean="0">
                          <a:solidFill>
                            <a:schemeClr val="tx1"/>
                          </a:solidFill>
                          <a:effectLst/>
                          <a:latin typeface="+mn-lt"/>
                          <a:ea typeface="+mn-ea"/>
                          <a:cs typeface="+mn-cs"/>
                        </a:rPr>
                        <a:t> </a:t>
                      </a:r>
                      <a:r>
                        <a:rPr lang="fi-FI" sz="1800" u="none" strike="noStrike" kern="1200" dirty="0" err="1" smtClean="0">
                          <a:solidFill>
                            <a:schemeClr val="tx1"/>
                          </a:solidFill>
                          <a:effectLst/>
                          <a:latin typeface="+mn-lt"/>
                          <a:ea typeface="+mn-ea"/>
                          <a:cs typeface="+mn-cs"/>
                        </a:rPr>
                        <a:t>removal</a:t>
                      </a:r>
                      <a:r>
                        <a:rPr lang="fi-FI" sz="1800" u="none" strike="noStrike" kern="1200" dirty="0" smtClean="0">
                          <a:solidFill>
                            <a:schemeClr val="tx1"/>
                          </a:solidFill>
                          <a:effectLst/>
                          <a:latin typeface="+mn-lt"/>
                          <a:ea typeface="+mn-ea"/>
                          <a:cs typeface="+mn-cs"/>
                        </a:rPr>
                        <a:t>)</a:t>
                      </a:r>
                      <a:endParaRPr lang="fi-FI" sz="1800" u="none" strike="noStrike" kern="1200" dirty="0">
                        <a:solidFill>
                          <a:schemeClr val="tx1"/>
                        </a:solidFill>
                        <a:effectLst/>
                        <a:latin typeface="+mn-lt"/>
                        <a:ea typeface="+mn-ea"/>
                        <a:cs typeface="+mn-cs"/>
                      </a:endParaRPr>
                    </a:p>
                  </a:txBody>
                  <a:tcPr marL="7620" marR="7620" marT="7620" marB="0" anchor="ctr">
                    <a:solidFill>
                      <a:schemeClr val="accent6">
                        <a:lumMod val="40000"/>
                        <a:lumOff val="6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i-FI" sz="1800" i="1" u="none" strike="noStrike" kern="1200" dirty="0" err="1" smtClean="0">
                          <a:solidFill>
                            <a:schemeClr val="tx1"/>
                          </a:solidFill>
                          <a:effectLst/>
                          <a:latin typeface="+mn-lt"/>
                          <a:ea typeface="+mn-ea"/>
                          <a:cs typeface="+mn-cs"/>
                        </a:rPr>
                        <a:t>Campylobacter</a:t>
                      </a:r>
                      <a:r>
                        <a:rPr lang="fi-FI" sz="1800" i="1" u="none" strike="noStrike" kern="1200" dirty="0" smtClean="0">
                          <a:solidFill>
                            <a:schemeClr val="tx1"/>
                          </a:solidFill>
                          <a:effectLst/>
                          <a:latin typeface="+mn-lt"/>
                          <a:ea typeface="+mn-ea"/>
                          <a:cs typeface="+mn-cs"/>
                        </a:rPr>
                        <a:t> </a:t>
                      </a:r>
                      <a:r>
                        <a:rPr lang="fi-FI" sz="1800" i="1" u="none" strike="noStrike" kern="1200" dirty="0" err="1" smtClean="0">
                          <a:solidFill>
                            <a:schemeClr val="tx1"/>
                          </a:solidFill>
                          <a:effectLst/>
                          <a:latin typeface="+mn-lt"/>
                          <a:ea typeface="+mn-ea"/>
                          <a:cs typeface="+mn-cs"/>
                        </a:rPr>
                        <a:t>spp</a:t>
                      </a:r>
                      <a:r>
                        <a:rPr lang="fi-FI" sz="1800" i="1" u="none" strike="noStrike" kern="1200" dirty="0" smtClean="0">
                          <a:solidFill>
                            <a:schemeClr val="tx1"/>
                          </a:solidFill>
                          <a:effectLst/>
                          <a:latin typeface="+mn-lt"/>
                          <a:ea typeface="+mn-ea"/>
                          <a:cs typeface="+mn-cs"/>
                        </a:rPr>
                        <a:t>., Salmonella </a:t>
                      </a:r>
                      <a:r>
                        <a:rPr lang="fi-FI" sz="1800" i="1" u="none" strike="noStrike" kern="1200" dirty="0" err="1" smtClean="0">
                          <a:solidFill>
                            <a:schemeClr val="tx1"/>
                          </a:solidFill>
                          <a:effectLst/>
                          <a:latin typeface="+mn-lt"/>
                          <a:ea typeface="+mn-ea"/>
                          <a:cs typeface="+mn-cs"/>
                        </a:rPr>
                        <a:t>spp</a:t>
                      </a:r>
                      <a:r>
                        <a:rPr lang="fi-FI" sz="1800" i="1" u="none" strike="noStrike" kern="1200" dirty="0" smtClean="0">
                          <a:solidFill>
                            <a:schemeClr val="tx1"/>
                          </a:solidFill>
                          <a:effectLst/>
                          <a:latin typeface="+mn-lt"/>
                          <a:ea typeface="+mn-ea"/>
                          <a:cs typeface="+mn-cs"/>
                        </a:rPr>
                        <a:t>.</a:t>
                      </a:r>
                      <a:endParaRPr lang="fi-FI" sz="1800" i="1" u="none" strike="noStrike" kern="1200" dirty="0">
                        <a:solidFill>
                          <a:schemeClr val="tx1"/>
                        </a:solidFill>
                        <a:effectLst/>
                        <a:latin typeface="+mn-lt"/>
                        <a:ea typeface="+mn-ea"/>
                        <a:cs typeface="+mn-cs"/>
                      </a:endParaRPr>
                    </a:p>
                  </a:txBody>
                  <a:tcPr marL="7620" marR="7620" marT="7620" marB="0" anchor="ctr">
                    <a:solidFill>
                      <a:schemeClr val="accent6">
                        <a:lumMod val="40000"/>
                        <a:lumOff val="60000"/>
                      </a:schemeClr>
                    </a:solidFill>
                  </a:tcPr>
                </a:tc>
                <a:tc>
                  <a:txBody>
                    <a:bodyPr/>
                    <a:lstStyle/>
                    <a:p>
                      <a:pPr marL="0" indent="0" algn="ctr" defTabSz="914400" rtl="0" eaLnBrk="1" fontAlgn="b" latinLnBrk="0" hangingPunct="1"/>
                      <a:r>
                        <a:rPr lang="fi-FI" sz="1800" u="none" strike="noStrike" kern="1200" dirty="0" err="1" smtClean="0">
                          <a:solidFill>
                            <a:schemeClr val="tx1"/>
                          </a:solidFill>
                          <a:effectLst/>
                          <a:latin typeface="+mn-lt"/>
                          <a:ea typeface="+mn-ea"/>
                          <a:cs typeface="+mn-cs"/>
                        </a:rPr>
                        <a:t>Uniform</a:t>
                      </a:r>
                      <a:r>
                        <a:rPr lang="fi-FI" sz="1800" u="none" strike="noStrike" kern="1200" dirty="0" smtClean="0">
                          <a:solidFill>
                            <a:schemeClr val="tx1"/>
                          </a:solidFill>
                          <a:effectLst/>
                          <a:latin typeface="+mn-lt"/>
                          <a:ea typeface="+mn-ea"/>
                          <a:cs typeface="+mn-cs"/>
                        </a:rPr>
                        <a:t> (0.4</a:t>
                      </a:r>
                      <a:r>
                        <a:rPr lang="fi-FI" sz="1800" u="none" strike="noStrike" kern="1200" dirty="0">
                          <a:solidFill>
                            <a:schemeClr val="tx1"/>
                          </a:solidFill>
                          <a:effectLst/>
                          <a:latin typeface="+mn-lt"/>
                          <a:ea typeface="+mn-ea"/>
                          <a:cs typeface="+mn-cs"/>
                        </a:rPr>
                        <a:t>, </a:t>
                      </a:r>
                      <a:r>
                        <a:rPr lang="fi-FI" sz="1800" u="none" strike="noStrike" kern="1200" dirty="0" smtClean="0">
                          <a:solidFill>
                            <a:schemeClr val="tx1"/>
                          </a:solidFill>
                          <a:effectLst/>
                          <a:latin typeface="+mn-lt"/>
                          <a:ea typeface="+mn-ea"/>
                          <a:cs typeface="+mn-cs"/>
                        </a:rPr>
                        <a:t>-, 8.2 </a:t>
                      </a:r>
                      <a:r>
                        <a:rPr lang="fi-FI" sz="1800" u="none" strike="noStrike" kern="1200" dirty="0">
                          <a:solidFill>
                            <a:schemeClr val="tx1"/>
                          </a:solidFill>
                          <a:effectLst/>
                          <a:latin typeface="+mn-lt"/>
                          <a:ea typeface="+mn-ea"/>
                          <a:cs typeface="+mn-cs"/>
                        </a:rPr>
                        <a:t>)</a:t>
                      </a:r>
                    </a:p>
                  </a:txBody>
                  <a:tcPr marL="9525" marR="9525" marT="9525" marB="0" anchor="ctr">
                    <a:solidFill>
                      <a:schemeClr val="accent6">
                        <a:lumMod val="40000"/>
                        <a:lumOff val="60000"/>
                      </a:schemeClr>
                    </a:solidFill>
                  </a:tcPr>
                </a:tc>
                <a:tc>
                  <a:txBody>
                    <a:bodyPr/>
                    <a:lstStyle/>
                    <a:p>
                      <a:pPr marL="0" algn="just" defTabSz="914400" rtl="0" eaLnBrk="1" fontAlgn="b" latinLnBrk="0" hangingPunct="1"/>
                      <a:r>
                        <a:rPr lang="fi-FI" sz="1800" u="none" strike="noStrike" kern="1200" dirty="0">
                          <a:solidFill>
                            <a:schemeClr val="dk1"/>
                          </a:solidFill>
                          <a:effectLst/>
                          <a:latin typeface="+mn-lt"/>
                          <a:ea typeface="+mn-ea"/>
                          <a:cs typeface="+mn-cs"/>
                        </a:rPr>
                        <a:t>Hyvärinen, Nina (2013</a:t>
                      </a:r>
                      <a:r>
                        <a:rPr lang="fi-FI" sz="1800" u="none" strike="noStrike" kern="1200" dirty="0" smtClean="0">
                          <a:solidFill>
                            <a:schemeClr val="dk1"/>
                          </a:solidFill>
                          <a:effectLst/>
                          <a:latin typeface="+mn-lt"/>
                          <a:ea typeface="+mn-ea"/>
                          <a:cs typeface="+mn-cs"/>
                        </a:rPr>
                        <a:t>). </a:t>
                      </a:r>
                      <a:r>
                        <a:rPr lang="fi-FI" sz="1800" b="0" i="0" u="none" strike="noStrike" kern="1200" baseline="0" dirty="0" err="1" smtClean="0">
                          <a:solidFill>
                            <a:schemeClr val="dk1"/>
                          </a:solidFill>
                          <a:latin typeface="+mn-lt"/>
                          <a:ea typeface="+mn-ea"/>
                          <a:cs typeface="+mn-cs"/>
                        </a:rPr>
                        <a:t>Master’s</a:t>
                      </a:r>
                      <a:r>
                        <a:rPr lang="fi-FI" sz="1800" b="0" i="0" u="none" strike="noStrike" kern="1200" baseline="0" dirty="0" smtClean="0">
                          <a:solidFill>
                            <a:schemeClr val="dk1"/>
                          </a:solidFill>
                          <a:latin typeface="+mn-lt"/>
                          <a:ea typeface="+mn-ea"/>
                          <a:cs typeface="+mn-cs"/>
                        </a:rPr>
                        <a:t> </a:t>
                      </a:r>
                      <a:r>
                        <a:rPr lang="fi-FI" sz="1800" b="0" i="0" u="none" strike="noStrike" kern="1200" baseline="0" dirty="0" err="1" smtClean="0">
                          <a:solidFill>
                            <a:schemeClr val="dk1"/>
                          </a:solidFill>
                          <a:latin typeface="+mn-lt"/>
                          <a:ea typeface="+mn-ea"/>
                          <a:cs typeface="+mn-cs"/>
                        </a:rPr>
                        <a:t>thesis</a:t>
                      </a:r>
                      <a:r>
                        <a:rPr lang="fi-FI" sz="1800" b="0" i="0" u="none" strike="noStrike" kern="1200" baseline="0" dirty="0" smtClean="0">
                          <a:solidFill>
                            <a:schemeClr val="dk1"/>
                          </a:solidFill>
                          <a:latin typeface="+mn-lt"/>
                          <a:ea typeface="+mn-ea"/>
                          <a:cs typeface="+mn-cs"/>
                        </a:rPr>
                        <a:t>. </a:t>
                      </a:r>
                      <a:r>
                        <a:rPr lang="fi-FI" sz="1800" u="none" strike="noStrike" kern="1200" dirty="0" err="1" smtClean="0">
                          <a:solidFill>
                            <a:schemeClr val="dk1"/>
                          </a:solidFill>
                          <a:effectLst/>
                          <a:latin typeface="+mn-lt"/>
                          <a:ea typeface="+mn-ea"/>
                          <a:cs typeface="+mn-cs"/>
                        </a:rPr>
                        <a:t>University</a:t>
                      </a:r>
                      <a:r>
                        <a:rPr lang="fi-FI" sz="1800" u="none" strike="noStrike" kern="1200" dirty="0" smtClean="0">
                          <a:solidFill>
                            <a:schemeClr val="dk1"/>
                          </a:solidFill>
                          <a:effectLst/>
                          <a:latin typeface="+mn-lt"/>
                          <a:ea typeface="+mn-ea"/>
                          <a:cs typeface="+mn-cs"/>
                        </a:rPr>
                        <a:t> of Eastern</a:t>
                      </a:r>
                      <a:r>
                        <a:rPr lang="fi-FI" sz="1800" u="none" strike="noStrike" kern="1200" baseline="0" dirty="0" smtClean="0">
                          <a:solidFill>
                            <a:schemeClr val="dk1"/>
                          </a:solidFill>
                          <a:effectLst/>
                          <a:latin typeface="+mn-lt"/>
                          <a:ea typeface="+mn-ea"/>
                          <a:cs typeface="+mn-cs"/>
                        </a:rPr>
                        <a:t> Finland. I</a:t>
                      </a:r>
                      <a:r>
                        <a:rPr lang="fi-FI" sz="1800" b="0" i="0" u="none" strike="noStrike" kern="1200" baseline="0" dirty="0" smtClean="0">
                          <a:solidFill>
                            <a:schemeClr val="dk1"/>
                          </a:solidFill>
                          <a:latin typeface="+mn-lt"/>
                          <a:ea typeface="+mn-ea"/>
                          <a:cs typeface="+mn-cs"/>
                        </a:rPr>
                        <a:t>n </a:t>
                      </a:r>
                      <a:r>
                        <a:rPr lang="fi-FI" sz="1800" b="0" i="0" u="none" strike="noStrike" kern="1200" baseline="0" dirty="0" err="1" smtClean="0">
                          <a:solidFill>
                            <a:schemeClr val="dk1"/>
                          </a:solidFill>
                          <a:latin typeface="+mn-lt"/>
                          <a:ea typeface="+mn-ea"/>
                          <a:cs typeface="+mn-cs"/>
                        </a:rPr>
                        <a:t>Finnish</a:t>
                      </a:r>
                      <a:r>
                        <a:rPr lang="fi-FI" sz="1800" b="0" i="0" u="none" strike="noStrike" kern="1200" baseline="0" dirty="0" smtClean="0">
                          <a:solidFill>
                            <a:schemeClr val="dk1"/>
                          </a:solidFill>
                          <a:latin typeface="+mn-lt"/>
                          <a:ea typeface="+mn-ea"/>
                          <a:cs typeface="+mn-cs"/>
                        </a:rPr>
                        <a:t>.</a:t>
                      </a:r>
                      <a:endParaRPr lang="fi-FI" sz="1800" u="none" strike="noStrike" kern="1200" dirty="0">
                        <a:solidFill>
                          <a:schemeClr val="dk1"/>
                        </a:solidFill>
                        <a:effectLst/>
                        <a:latin typeface="+mn-lt"/>
                        <a:ea typeface="+mn-ea"/>
                        <a:cs typeface="+mn-cs"/>
                      </a:endParaRPr>
                    </a:p>
                  </a:txBody>
                  <a:tcPr marL="9525" marR="9525" marT="9525" marB="0" anchor="ctr">
                    <a:solidFill>
                      <a:schemeClr val="accent6">
                        <a:lumMod val="40000"/>
                        <a:lumOff val="60000"/>
                      </a:schemeClr>
                    </a:solidFill>
                  </a:tcPr>
                </a:tc>
              </a:tr>
              <a:tr h="523860">
                <a:tc vMerge="1">
                  <a:txBody>
                    <a:bodyPr/>
                    <a:lstStyle/>
                    <a:p>
                      <a:pPr algn="ctr" fontAlgn="b"/>
                      <a:endParaRPr lang="fi-FI" sz="1800" b="0" i="0" u="none" strike="noStrike" dirty="0">
                        <a:solidFill>
                          <a:srgbClr val="000000"/>
                        </a:solidFill>
                        <a:effectLst/>
                        <a:latin typeface="Calibri"/>
                      </a:endParaRPr>
                    </a:p>
                  </a:txBody>
                  <a:tcPr marL="7620" marR="7620" marT="7620" marB="0">
                    <a:solidFill>
                      <a:schemeClr val="accent6">
                        <a:lumMod val="40000"/>
                        <a:lumOff val="60000"/>
                      </a:schemeClr>
                    </a:solidFill>
                  </a:tcPr>
                </a:tc>
                <a:tc>
                  <a:txBody>
                    <a:bodyPr/>
                    <a:lstStyle/>
                    <a:p>
                      <a:pPr algn="ctr" fontAlgn="b"/>
                      <a:r>
                        <a:rPr lang="fi-FI" sz="1800" u="none" strike="noStrike" dirty="0" smtClean="0">
                          <a:solidFill>
                            <a:schemeClr val="tx1"/>
                          </a:solidFill>
                          <a:effectLst/>
                        </a:rPr>
                        <a:t>Norovirus  GI / GII</a:t>
                      </a:r>
                      <a:endParaRPr lang="fi-FI" sz="1800" b="0" i="0" u="none" strike="noStrike" dirty="0">
                        <a:solidFill>
                          <a:schemeClr val="tx1"/>
                        </a:solidFill>
                        <a:effectLst/>
                        <a:latin typeface="Calibri"/>
                      </a:endParaRPr>
                    </a:p>
                  </a:txBody>
                  <a:tcPr marL="7620" marR="7620" marT="7620" marB="0" anchor="ctr">
                    <a:solidFill>
                      <a:schemeClr val="accent6">
                        <a:lumMod val="40000"/>
                        <a:lumOff val="60000"/>
                      </a:schemeClr>
                    </a:solidFill>
                  </a:tcPr>
                </a:tc>
                <a:tc>
                  <a:txBody>
                    <a:bodyPr/>
                    <a:lstStyle/>
                    <a:p>
                      <a:pPr marL="0" algn="ctr" defTabSz="914400" rtl="0" eaLnBrk="1" fontAlgn="b" latinLnBrk="0" hangingPunct="1"/>
                      <a:r>
                        <a:rPr lang="fi-FI" sz="1800" u="none" strike="noStrike" kern="1200" dirty="0" err="1" smtClean="0">
                          <a:solidFill>
                            <a:schemeClr val="tx1"/>
                          </a:solidFill>
                          <a:effectLst/>
                          <a:latin typeface="+mn-lt"/>
                          <a:ea typeface="+mn-ea"/>
                          <a:cs typeface="+mn-cs"/>
                        </a:rPr>
                        <a:t>Uniform</a:t>
                      </a:r>
                      <a:r>
                        <a:rPr lang="fi-FI" sz="1800" u="none" strike="noStrike" kern="1200" dirty="0" smtClean="0">
                          <a:solidFill>
                            <a:schemeClr val="tx1"/>
                          </a:solidFill>
                          <a:effectLst/>
                          <a:latin typeface="+mn-lt"/>
                          <a:ea typeface="+mn-ea"/>
                          <a:cs typeface="+mn-cs"/>
                        </a:rPr>
                        <a:t> (0.03, -, </a:t>
                      </a:r>
                      <a:r>
                        <a:rPr lang="fi-FI" sz="1800" u="none" strike="noStrike" kern="1200" dirty="0">
                          <a:solidFill>
                            <a:schemeClr val="tx1"/>
                          </a:solidFill>
                          <a:effectLst/>
                          <a:latin typeface="+mn-lt"/>
                          <a:ea typeface="+mn-ea"/>
                          <a:cs typeface="+mn-cs"/>
                        </a:rPr>
                        <a:t>7.3 )</a:t>
                      </a:r>
                    </a:p>
                  </a:txBody>
                  <a:tcPr marL="9525" marR="9525" marT="9525" marB="0" anchor="ctr">
                    <a:solidFill>
                      <a:schemeClr val="accent6">
                        <a:lumMod val="40000"/>
                        <a:lumOff val="60000"/>
                      </a:schemeClr>
                    </a:solidFill>
                  </a:tcPr>
                </a:tc>
                <a:tc>
                  <a:txBody>
                    <a:bodyPr/>
                    <a:lstStyle/>
                    <a:p>
                      <a:pPr marL="0" marR="0" indent="0" algn="just" defTabSz="914400" rtl="0" eaLnBrk="1" fontAlgn="b" latinLnBrk="0" hangingPunct="1">
                        <a:lnSpc>
                          <a:spcPct val="100000"/>
                        </a:lnSpc>
                        <a:spcBef>
                          <a:spcPts val="0"/>
                        </a:spcBef>
                        <a:spcAft>
                          <a:spcPts val="0"/>
                        </a:spcAft>
                        <a:buClrTx/>
                        <a:buSzTx/>
                        <a:buFontTx/>
                        <a:buNone/>
                        <a:tabLst/>
                        <a:defRPr/>
                      </a:pPr>
                      <a:r>
                        <a:rPr lang="fi-FI" sz="1800" u="none" strike="noStrike" kern="1200" dirty="0" smtClean="0">
                          <a:solidFill>
                            <a:schemeClr val="dk1"/>
                          </a:solidFill>
                          <a:effectLst/>
                          <a:latin typeface="+mn-lt"/>
                          <a:ea typeface="+mn-ea"/>
                          <a:cs typeface="+mn-cs"/>
                        </a:rPr>
                        <a:t>Hyvärinen, Nina (2013). </a:t>
                      </a:r>
                      <a:r>
                        <a:rPr lang="fi-FI" sz="1800" u="none" strike="noStrike" kern="1200" dirty="0" err="1" smtClean="0">
                          <a:solidFill>
                            <a:schemeClr val="dk1"/>
                          </a:solidFill>
                          <a:effectLst/>
                          <a:latin typeface="+mn-lt"/>
                          <a:ea typeface="+mn-ea"/>
                          <a:cs typeface="+mn-cs"/>
                        </a:rPr>
                        <a:t>Master’s</a:t>
                      </a:r>
                      <a:r>
                        <a:rPr lang="fi-FI" sz="1800" u="none" strike="noStrike" kern="1200" dirty="0" smtClean="0">
                          <a:solidFill>
                            <a:schemeClr val="dk1"/>
                          </a:solidFill>
                          <a:effectLst/>
                          <a:latin typeface="+mn-lt"/>
                          <a:ea typeface="+mn-ea"/>
                          <a:cs typeface="+mn-cs"/>
                        </a:rPr>
                        <a:t> </a:t>
                      </a:r>
                      <a:r>
                        <a:rPr lang="fi-FI" sz="1800" u="none" strike="noStrike" kern="1200" dirty="0" err="1" smtClean="0">
                          <a:solidFill>
                            <a:schemeClr val="dk1"/>
                          </a:solidFill>
                          <a:effectLst/>
                          <a:latin typeface="+mn-lt"/>
                          <a:ea typeface="+mn-ea"/>
                          <a:cs typeface="+mn-cs"/>
                        </a:rPr>
                        <a:t>thesis</a:t>
                      </a:r>
                      <a:r>
                        <a:rPr lang="fi-FI" sz="1800" u="none" strike="noStrike" kern="1200" dirty="0" smtClean="0">
                          <a:solidFill>
                            <a:schemeClr val="dk1"/>
                          </a:solidFill>
                          <a:effectLst/>
                          <a:latin typeface="+mn-lt"/>
                          <a:ea typeface="+mn-ea"/>
                          <a:cs typeface="+mn-cs"/>
                        </a:rPr>
                        <a:t>. </a:t>
                      </a:r>
                      <a:r>
                        <a:rPr lang="fi-FI" sz="1800" u="none" strike="noStrike" kern="1200" dirty="0" err="1" smtClean="0">
                          <a:solidFill>
                            <a:schemeClr val="dk1"/>
                          </a:solidFill>
                          <a:effectLst/>
                          <a:latin typeface="+mn-lt"/>
                          <a:ea typeface="+mn-ea"/>
                          <a:cs typeface="+mn-cs"/>
                        </a:rPr>
                        <a:t>University</a:t>
                      </a:r>
                      <a:r>
                        <a:rPr lang="fi-FI" sz="1800" u="none" strike="noStrike" kern="1200" dirty="0" smtClean="0">
                          <a:solidFill>
                            <a:schemeClr val="dk1"/>
                          </a:solidFill>
                          <a:effectLst/>
                          <a:latin typeface="+mn-lt"/>
                          <a:ea typeface="+mn-ea"/>
                          <a:cs typeface="+mn-cs"/>
                        </a:rPr>
                        <a:t> of Eastern Finland. In </a:t>
                      </a:r>
                      <a:r>
                        <a:rPr lang="fi-FI" sz="1800" u="none" strike="noStrike" kern="1200" dirty="0" err="1" smtClean="0">
                          <a:solidFill>
                            <a:schemeClr val="dk1"/>
                          </a:solidFill>
                          <a:effectLst/>
                          <a:latin typeface="+mn-lt"/>
                          <a:ea typeface="+mn-ea"/>
                          <a:cs typeface="+mn-cs"/>
                        </a:rPr>
                        <a:t>Finnish</a:t>
                      </a:r>
                      <a:r>
                        <a:rPr lang="fi-FI" sz="1800" u="none" strike="noStrike" kern="1200" dirty="0" smtClean="0">
                          <a:solidFill>
                            <a:schemeClr val="dk1"/>
                          </a:solidFill>
                          <a:effectLst/>
                          <a:latin typeface="+mn-lt"/>
                          <a:ea typeface="+mn-ea"/>
                          <a:cs typeface="+mn-cs"/>
                        </a:rPr>
                        <a:t>.</a:t>
                      </a:r>
                      <a:endParaRPr lang="fi-FI" sz="1800" u="none" strike="noStrike" kern="1200" dirty="0">
                        <a:solidFill>
                          <a:schemeClr val="dk1"/>
                        </a:solidFill>
                        <a:effectLst/>
                        <a:latin typeface="+mn-lt"/>
                        <a:ea typeface="+mn-ea"/>
                        <a:cs typeface="+mn-cs"/>
                      </a:endParaRPr>
                    </a:p>
                  </a:txBody>
                  <a:tcPr marL="7620" marR="7620" marT="7620" marB="0" anchor="ctr">
                    <a:solidFill>
                      <a:schemeClr val="accent6">
                        <a:lumMod val="40000"/>
                        <a:lumOff val="60000"/>
                      </a:schemeClr>
                    </a:solidFill>
                  </a:tcPr>
                </a:tc>
              </a:tr>
              <a:tr h="523860">
                <a:tc>
                  <a:txBody>
                    <a:bodyPr/>
                    <a:lstStyle/>
                    <a:p>
                      <a:pPr algn="ctr" fontAlgn="b"/>
                      <a:r>
                        <a:rPr lang="fi-FI" sz="1800" u="none" strike="noStrike" dirty="0" err="1" smtClean="0">
                          <a:effectLst/>
                        </a:rPr>
                        <a:t>Chlorination</a:t>
                      </a:r>
                      <a:r>
                        <a:rPr lang="fi-FI" sz="1800" u="none" strike="noStrike" dirty="0" smtClean="0">
                          <a:effectLst/>
                        </a:rPr>
                        <a:t> </a:t>
                      </a:r>
                      <a:r>
                        <a:rPr lang="fi-FI" sz="1800" u="none" strike="noStrike" dirty="0" err="1" smtClean="0">
                          <a:effectLst/>
                        </a:rPr>
                        <a:t>efficiency</a:t>
                      </a:r>
                      <a:endParaRPr lang="fi-FI" sz="1800" b="0" i="0" u="none" strike="noStrike" dirty="0">
                        <a:solidFill>
                          <a:srgbClr val="000000"/>
                        </a:solidFill>
                        <a:effectLst/>
                        <a:latin typeface="Calibri"/>
                      </a:endParaRPr>
                    </a:p>
                  </a:txBody>
                  <a:tcPr marL="7620" marR="7620" marT="7620" marB="0" anchor="ctr">
                    <a:solidFill>
                      <a:schemeClr val="accent6">
                        <a:lumMod val="40000"/>
                        <a:lumOff val="60000"/>
                      </a:schemeClr>
                    </a:solidFill>
                  </a:tcPr>
                </a:tc>
                <a:tc>
                  <a:txBody>
                    <a:bodyPr/>
                    <a:lstStyle/>
                    <a:p>
                      <a:pPr algn="ctr" fontAlgn="b"/>
                      <a:r>
                        <a:rPr lang="fi-FI" sz="1800" u="none" strike="noStrike" dirty="0" err="1" smtClean="0">
                          <a:effectLst/>
                        </a:rPr>
                        <a:t>All</a:t>
                      </a:r>
                      <a:r>
                        <a:rPr lang="fi-FI" sz="1800" u="none" strike="noStrike" dirty="0" smtClean="0">
                          <a:effectLst/>
                        </a:rPr>
                        <a:t> </a:t>
                      </a:r>
                      <a:r>
                        <a:rPr lang="fi-FI" sz="1800" u="none" strike="noStrike" dirty="0" err="1" smtClean="0">
                          <a:effectLst/>
                        </a:rPr>
                        <a:t>studied</a:t>
                      </a:r>
                      <a:r>
                        <a:rPr lang="fi-FI" sz="1800" u="none" strike="noStrike" dirty="0" smtClean="0">
                          <a:effectLst/>
                        </a:rPr>
                        <a:t> </a:t>
                      </a:r>
                      <a:r>
                        <a:rPr lang="fi-FI" sz="1800" u="none" strike="noStrike" dirty="0" err="1" smtClean="0">
                          <a:effectLst/>
                        </a:rPr>
                        <a:t>microbes</a:t>
                      </a:r>
                      <a:endParaRPr lang="fi-FI" sz="1800" b="0" i="0" u="none" strike="noStrike" dirty="0">
                        <a:solidFill>
                          <a:srgbClr val="000000"/>
                        </a:solidFill>
                        <a:effectLst/>
                        <a:latin typeface="Calibri"/>
                      </a:endParaRPr>
                    </a:p>
                  </a:txBody>
                  <a:tcPr marL="7620" marR="7620" marT="7620" marB="0" anchor="ctr">
                    <a:solidFill>
                      <a:schemeClr val="accent6">
                        <a:lumMod val="40000"/>
                        <a:lumOff val="60000"/>
                      </a:schemeClr>
                    </a:solidFill>
                  </a:tcPr>
                </a:tc>
                <a:tc>
                  <a:txBody>
                    <a:bodyPr/>
                    <a:lstStyle/>
                    <a:p>
                      <a:pPr algn="ctr" fontAlgn="b"/>
                      <a:endParaRPr lang="fi-FI" sz="1800" b="0" i="0" u="none" strike="noStrike" dirty="0">
                        <a:solidFill>
                          <a:srgbClr val="000000"/>
                        </a:solidFill>
                        <a:effectLst/>
                        <a:latin typeface="Calibri"/>
                      </a:endParaRPr>
                    </a:p>
                  </a:txBody>
                  <a:tcPr marL="7620" marR="7620" marT="7620" marB="0" anchor="ctr">
                    <a:solidFill>
                      <a:schemeClr val="accent6">
                        <a:lumMod val="40000"/>
                        <a:lumOff val="60000"/>
                      </a:schemeClr>
                    </a:solidFill>
                  </a:tcPr>
                </a:tc>
                <a:tc>
                  <a:txBody>
                    <a:bodyPr/>
                    <a:lstStyle/>
                    <a:p>
                      <a:pPr algn="l" fontAlgn="b"/>
                      <a:r>
                        <a:rPr lang="en-US" sz="1800" u="none" strike="noStrike" dirty="0" err="1">
                          <a:effectLst/>
                        </a:rPr>
                        <a:t>Petterson</a:t>
                      </a:r>
                      <a:r>
                        <a:rPr lang="en-US" sz="1800" u="none" strike="noStrike" dirty="0">
                          <a:effectLst/>
                        </a:rPr>
                        <a:t>, S &amp; </a:t>
                      </a:r>
                      <a:r>
                        <a:rPr lang="en-US" sz="1800" u="none" strike="noStrike" dirty="0" err="1">
                          <a:effectLst/>
                        </a:rPr>
                        <a:t>Stenström</a:t>
                      </a:r>
                      <a:r>
                        <a:rPr lang="en-US" sz="1800" u="none" strike="noStrike" dirty="0">
                          <a:effectLst/>
                        </a:rPr>
                        <a:t>, T. (2015</a:t>
                      </a:r>
                      <a:r>
                        <a:rPr lang="en-US" sz="1800" u="none" strike="noStrike" dirty="0" smtClean="0">
                          <a:effectLst/>
                        </a:rPr>
                        <a:t>). </a:t>
                      </a:r>
                      <a:r>
                        <a:rPr lang="en-US" sz="1800" u="none" strike="noStrike" dirty="0">
                          <a:effectLst/>
                        </a:rPr>
                        <a:t>Journal of water and health 13 (3), 625-644</a:t>
                      </a:r>
                      <a:endParaRPr lang="en-US" sz="1800" b="0" i="0" u="none" strike="noStrike" dirty="0">
                        <a:solidFill>
                          <a:srgbClr val="000000"/>
                        </a:solidFill>
                        <a:effectLst/>
                        <a:latin typeface="Calibri"/>
                      </a:endParaRPr>
                    </a:p>
                  </a:txBody>
                  <a:tcPr marL="7620" marR="7620" marT="7620" marB="0" anchor="ctr">
                    <a:solidFill>
                      <a:schemeClr val="accent6">
                        <a:lumMod val="40000"/>
                        <a:lumOff val="60000"/>
                      </a:schemeClr>
                    </a:solidFill>
                  </a:tcPr>
                </a:tc>
              </a:tr>
              <a:tr h="585074">
                <a:tc rowSpan="3">
                  <a:txBody>
                    <a:bodyPr/>
                    <a:lstStyle/>
                    <a:p>
                      <a:pPr algn="ctr" fontAlgn="b"/>
                      <a:r>
                        <a:rPr lang="fi-FI" sz="1800" u="none" strike="noStrike" dirty="0" err="1" smtClean="0">
                          <a:effectLst/>
                        </a:rPr>
                        <a:t>Dose</a:t>
                      </a:r>
                      <a:r>
                        <a:rPr lang="fi-FI" sz="1800" u="none" strike="noStrike" baseline="0" dirty="0" smtClean="0">
                          <a:effectLst/>
                        </a:rPr>
                        <a:t>–</a:t>
                      </a:r>
                      <a:r>
                        <a:rPr lang="fi-FI" sz="1800" u="none" strike="noStrike" dirty="0" err="1" smtClean="0">
                          <a:effectLst/>
                        </a:rPr>
                        <a:t>response</a:t>
                      </a:r>
                      <a:endParaRPr lang="fi-FI" sz="1800" b="0" i="0" u="none" strike="noStrike" dirty="0">
                        <a:solidFill>
                          <a:srgbClr val="000000"/>
                        </a:solidFill>
                        <a:effectLst/>
                        <a:latin typeface="Calibri"/>
                      </a:endParaRPr>
                    </a:p>
                  </a:txBody>
                  <a:tcPr marL="7620" marR="7620" marT="7620" marB="0" anchor="ctr">
                    <a:solidFill>
                      <a:schemeClr val="accent6">
                        <a:lumMod val="40000"/>
                        <a:lumOff val="60000"/>
                      </a:schemeClr>
                    </a:solidFill>
                  </a:tcPr>
                </a:tc>
                <a:tc>
                  <a:txBody>
                    <a:bodyPr/>
                    <a:lstStyle/>
                    <a:p>
                      <a:pPr algn="ctr" fontAlgn="b"/>
                      <a:r>
                        <a:rPr lang="fi-FI" sz="1800" i="1" u="none" strike="noStrike" dirty="0" err="1" smtClean="0">
                          <a:effectLst/>
                        </a:rPr>
                        <a:t>Campylobacter</a:t>
                      </a:r>
                      <a:r>
                        <a:rPr lang="fi-FI" sz="1800" i="1" u="none" strike="noStrike" dirty="0" smtClean="0">
                          <a:effectLst/>
                        </a:rPr>
                        <a:t> </a:t>
                      </a:r>
                      <a:r>
                        <a:rPr lang="fi-FI" sz="1800" u="none" strike="noStrike" dirty="0" err="1" smtClean="0">
                          <a:effectLst/>
                        </a:rPr>
                        <a:t>spp</a:t>
                      </a:r>
                      <a:r>
                        <a:rPr lang="fi-FI" sz="1800" u="none" strike="noStrike" dirty="0" smtClean="0">
                          <a:effectLst/>
                        </a:rPr>
                        <a:t>.</a:t>
                      </a:r>
                      <a:endParaRPr lang="fi-FI" sz="1800" b="0" i="0" u="none" strike="noStrike" dirty="0">
                        <a:solidFill>
                          <a:srgbClr val="000000"/>
                        </a:solidFill>
                        <a:effectLst/>
                        <a:latin typeface="+mn-lt"/>
                      </a:endParaRPr>
                    </a:p>
                  </a:txBody>
                  <a:tcPr marL="7620" marR="7620" marT="7620" marB="0" anchor="ctr">
                    <a:solidFill>
                      <a:schemeClr val="accent6">
                        <a:lumMod val="40000"/>
                        <a:lumOff val="60000"/>
                      </a:schemeClr>
                    </a:solidFill>
                  </a:tcPr>
                </a:tc>
                <a:tc>
                  <a:txBody>
                    <a:bodyPr/>
                    <a:lstStyle/>
                    <a:p>
                      <a:pPr algn="ctr" fontAlgn="b"/>
                      <a:r>
                        <a:rPr lang="fi-FI" sz="1800" u="none" strike="noStrike" dirty="0" err="1" smtClean="0">
                          <a:effectLst/>
                        </a:rPr>
                        <a:t>Beta</a:t>
                      </a:r>
                      <a:r>
                        <a:rPr lang="fi-FI" sz="1800" u="none" strike="noStrike" dirty="0" smtClean="0">
                          <a:effectLst/>
                        </a:rPr>
                        <a:t> </a:t>
                      </a:r>
                      <a:r>
                        <a:rPr lang="fi-FI" sz="1800" u="none" strike="noStrike" dirty="0" err="1">
                          <a:effectLst/>
                        </a:rPr>
                        <a:t>Poisson</a:t>
                      </a:r>
                      <a:r>
                        <a:rPr lang="fi-FI" sz="1800" u="none" strike="noStrike" dirty="0">
                          <a:effectLst/>
                        </a:rPr>
                        <a:t> </a:t>
                      </a:r>
                      <a:r>
                        <a:rPr lang="fi-FI" sz="1800" u="none" strike="noStrike" dirty="0" err="1" smtClean="0">
                          <a:effectLst/>
                        </a:rPr>
                        <a:t>approximation</a:t>
                      </a:r>
                      <a:endParaRPr lang="fi-FI" sz="1800" b="0" i="0" u="none" strike="noStrike" dirty="0">
                        <a:solidFill>
                          <a:srgbClr val="000000"/>
                        </a:solidFill>
                        <a:effectLst/>
                        <a:latin typeface="Calibri"/>
                      </a:endParaRPr>
                    </a:p>
                  </a:txBody>
                  <a:tcPr marL="7620" marR="7620" marT="7620" marB="0" anchor="ctr">
                    <a:solidFill>
                      <a:schemeClr val="accent6">
                        <a:lumMod val="40000"/>
                        <a:lumOff val="60000"/>
                      </a:schemeClr>
                    </a:solidFill>
                  </a:tcPr>
                </a:tc>
                <a:tc>
                  <a:txBody>
                    <a:bodyPr/>
                    <a:lstStyle/>
                    <a:p>
                      <a:pPr algn="l" fontAlgn="b"/>
                      <a:r>
                        <a:rPr lang="fi-FI" sz="1800" u="none" strike="noStrike" dirty="0" err="1">
                          <a:effectLst/>
                        </a:rPr>
                        <a:t>Teunis</a:t>
                      </a:r>
                      <a:r>
                        <a:rPr lang="fi-FI" sz="1800" u="none" strike="noStrike" dirty="0">
                          <a:effectLst/>
                        </a:rPr>
                        <a:t> et al. (2005). </a:t>
                      </a:r>
                      <a:r>
                        <a:rPr lang="fi-FI" sz="1800" u="none" strike="noStrike" dirty="0" err="1" smtClean="0">
                          <a:effectLst/>
                        </a:rPr>
                        <a:t>Epidemiology</a:t>
                      </a:r>
                      <a:r>
                        <a:rPr lang="fi-FI" sz="1800" u="none" strike="noStrike" baseline="0" dirty="0" smtClean="0">
                          <a:effectLst/>
                        </a:rPr>
                        <a:t> and </a:t>
                      </a:r>
                      <a:r>
                        <a:rPr lang="fi-FI" sz="1800" u="none" strike="noStrike" dirty="0" err="1" smtClean="0">
                          <a:effectLst/>
                        </a:rPr>
                        <a:t>Infection</a:t>
                      </a:r>
                      <a:r>
                        <a:rPr lang="fi-FI" sz="1800" u="none" strike="noStrike" dirty="0" smtClean="0">
                          <a:effectLst/>
                        </a:rPr>
                        <a:t> (133</a:t>
                      </a:r>
                      <a:r>
                        <a:rPr lang="fi-FI" sz="1800" u="none" strike="noStrike" dirty="0">
                          <a:effectLst/>
                        </a:rPr>
                        <a:t>): 583-592. </a:t>
                      </a:r>
                      <a:r>
                        <a:rPr lang="fi-FI" sz="1800" i="1" u="none" strike="noStrike" dirty="0" err="1">
                          <a:effectLst/>
                        </a:rPr>
                        <a:t>Campylobacter</a:t>
                      </a:r>
                      <a:r>
                        <a:rPr lang="fi-FI" sz="1800" i="1" u="none" strike="noStrike" dirty="0">
                          <a:effectLst/>
                        </a:rPr>
                        <a:t> </a:t>
                      </a:r>
                      <a:r>
                        <a:rPr lang="fi-FI" sz="1800" i="1" u="none" strike="noStrike" dirty="0" err="1">
                          <a:effectLst/>
                        </a:rPr>
                        <a:t>jejuni</a:t>
                      </a:r>
                      <a:endParaRPr lang="fi-FI" sz="1800" b="0" i="1" u="none" strike="noStrike" dirty="0">
                        <a:solidFill>
                          <a:srgbClr val="000000"/>
                        </a:solidFill>
                        <a:effectLst/>
                        <a:latin typeface="Calibri"/>
                      </a:endParaRPr>
                    </a:p>
                  </a:txBody>
                  <a:tcPr marL="7620" marR="7620" marT="7620" marB="0" anchor="ctr">
                    <a:solidFill>
                      <a:schemeClr val="accent6">
                        <a:lumMod val="40000"/>
                        <a:lumOff val="60000"/>
                      </a:schemeClr>
                    </a:solidFill>
                  </a:tcPr>
                </a:tc>
              </a:tr>
              <a:tr h="592155">
                <a:tc vMerge="1">
                  <a:txBody>
                    <a:bodyPr/>
                    <a:lstStyle/>
                    <a:p>
                      <a:pPr algn="ctr" fontAlgn="b"/>
                      <a:endParaRPr lang="fi-FI" sz="2000" b="0" i="0" u="none" strike="noStrike" dirty="0">
                        <a:solidFill>
                          <a:srgbClr val="000000"/>
                        </a:solidFill>
                        <a:effectLst/>
                        <a:latin typeface="Calibri"/>
                      </a:endParaRPr>
                    </a:p>
                  </a:txBody>
                  <a:tcPr marL="7620" marR="7620" marT="7620" marB="0" anchor="b">
                    <a:solidFill>
                      <a:schemeClr val="accent6">
                        <a:lumMod val="40000"/>
                        <a:lumOff val="60000"/>
                      </a:schemeClr>
                    </a:solidFill>
                  </a:tcPr>
                </a:tc>
                <a:tc>
                  <a:txBody>
                    <a:bodyPr/>
                    <a:lstStyle/>
                    <a:p>
                      <a:pPr algn="ctr" fontAlgn="b"/>
                      <a:r>
                        <a:rPr lang="fi-FI" sz="1800" u="none" strike="noStrike" dirty="0" smtClean="0">
                          <a:effectLst/>
                        </a:rPr>
                        <a:t>Norovirus GI / GII</a:t>
                      </a:r>
                      <a:endParaRPr lang="fi-FI" sz="1800" b="0" i="0" u="none" strike="noStrike" dirty="0">
                        <a:solidFill>
                          <a:srgbClr val="000000"/>
                        </a:solidFill>
                        <a:effectLst/>
                        <a:latin typeface="Calibri"/>
                      </a:endParaRPr>
                    </a:p>
                  </a:txBody>
                  <a:tcPr marL="7620" marR="7620" marT="7620" marB="0" anchor="ctr">
                    <a:solidFill>
                      <a:schemeClr val="accent6">
                        <a:lumMod val="40000"/>
                        <a:lumOff val="60000"/>
                      </a:schemeClr>
                    </a:solidFill>
                  </a:tcPr>
                </a:tc>
                <a:tc>
                  <a:txBody>
                    <a:bodyPr/>
                    <a:lstStyle/>
                    <a:p>
                      <a:pPr algn="ctr" fontAlgn="b"/>
                      <a:r>
                        <a:rPr lang="fi-FI" sz="1800" u="none" strike="noStrike" dirty="0" err="1" smtClean="0">
                          <a:effectLst/>
                        </a:rPr>
                        <a:t>Exact</a:t>
                      </a:r>
                      <a:r>
                        <a:rPr lang="fi-FI" sz="1800" u="none" strike="noStrike" dirty="0" smtClean="0">
                          <a:effectLst/>
                        </a:rPr>
                        <a:t> </a:t>
                      </a:r>
                      <a:r>
                        <a:rPr lang="fi-FI" sz="1800" u="none" strike="noStrike" dirty="0" err="1">
                          <a:effectLst/>
                        </a:rPr>
                        <a:t>beta</a:t>
                      </a:r>
                      <a:r>
                        <a:rPr lang="fi-FI" sz="1800" u="none" strike="noStrike" dirty="0">
                          <a:effectLst/>
                        </a:rPr>
                        <a:t> </a:t>
                      </a:r>
                      <a:r>
                        <a:rPr lang="fi-FI" sz="1800" u="none" strike="noStrike" dirty="0" err="1" smtClean="0">
                          <a:effectLst/>
                        </a:rPr>
                        <a:t>Poisson</a:t>
                      </a:r>
                      <a:endParaRPr lang="fi-FI" sz="1800" b="0" i="0" u="none" strike="noStrike" dirty="0">
                        <a:solidFill>
                          <a:srgbClr val="000000"/>
                        </a:solidFill>
                        <a:effectLst/>
                        <a:latin typeface="Calibri"/>
                      </a:endParaRPr>
                    </a:p>
                  </a:txBody>
                  <a:tcPr marL="7620" marR="7620" marT="7620" marB="0" anchor="ctr">
                    <a:solidFill>
                      <a:schemeClr val="accent6">
                        <a:lumMod val="40000"/>
                        <a:lumOff val="60000"/>
                      </a:schemeClr>
                    </a:solidFill>
                  </a:tcPr>
                </a:tc>
                <a:tc>
                  <a:txBody>
                    <a:bodyPr/>
                    <a:lstStyle/>
                    <a:p>
                      <a:pPr algn="l" fontAlgn="b"/>
                      <a:r>
                        <a:rPr lang="en-US" sz="1800" u="none" strike="noStrike" dirty="0" err="1">
                          <a:effectLst/>
                        </a:rPr>
                        <a:t>Teunis</a:t>
                      </a:r>
                      <a:r>
                        <a:rPr lang="en-US" sz="1800" u="none" strike="noStrike" dirty="0">
                          <a:effectLst/>
                        </a:rPr>
                        <a:t> et al. (2008). </a:t>
                      </a:r>
                      <a:r>
                        <a:rPr lang="en-US" sz="1800" u="none" strike="noStrike" dirty="0" smtClean="0">
                          <a:effectLst/>
                        </a:rPr>
                        <a:t>Journal </a:t>
                      </a:r>
                      <a:r>
                        <a:rPr lang="en-US" sz="1800" u="none" strike="noStrike" dirty="0">
                          <a:effectLst/>
                        </a:rPr>
                        <a:t>of Medical Virology 80: 1468-1476.</a:t>
                      </a:r>
                      <a:endParaRPr lang="en-US" sz="1800" b="0" i="0" u="none" strike="noStrike" dirty="0">
                        <a:solidFill>
                          <a:srgbClr val="000000"/>
                        </a:solidFill>
                        <a:effectLst/>
                        <a:latin typeface="Calibri"/>
                      </a:endParaRPr>
                    </a:p>
                  </a:txBody>
                  <a:tcPr marL="7620" marR="7620" marT="7620" marB="0" anchor="ctr">
                    <a:solidFill>
                      <a:schemeClr val="accent6">
                        <a:lumMod val="40000"/>
                        <a:lumOff val="60000"/>
                      </a:schemeClr>
                    </a:solidFill>
                  </a:tcPr>
                </a:tc>
              </a:tr>
              <a:tr h="539550">
                <a:tc vMerge="1">
                  <a:txBody>
                    <a:bodyPr/>
                    <a:lstStyle/>
                    <a:p>
                      <a:pPr algn="ctr" fontAlgn="b"/>
                      <a:endParaRPr lang="fi-FI" sz="2000" b="0" i="0" u="none" strike="noStrike" dirty="0">
                        <a:solidFill>
                          <a:srgbClr val="000000"/>
                        </a:solidFill>
                        <a:effectLst/>
                        <a:latin typeface="Calibri"/>
                      </a:endParaRPr>
                    </a:p>
                  </a:txBody>
                  <a:tcPr marL="7620" marR="7620" marT="7620" marB="0" anchor="b">
                    <a:solidFill>
                      <a:schemeClr val="accent6">
                        <a:lumMod val="40000"/>
                        <a:lumOff val="60000"/>
                      </a:schemeClr>
                    </a:solidFill>
                  </a:tcPr>
                </a:tc>
                <a:tc>
                  <a:txBody>
                    <a:bodyPr/>
                    <a:lstStyle/>
                    <a:p>
                      <a:pPr algn="ctr" fontAlgn="b"/>
                      <a:r>
                        <a:rPr lang="fi-FI" sz="1800" i="1" u="none" strike="noStrike" dirty="0" smtClean="0">
                          <a:effectLst/>
                        </a:rPr>
                        <a:t>Salmonella</a:t>
                      </a:r>
                      <a:r>
                        <a:rPr lang="fi-FI" sz="1800" u="none" strike="noStrike" dirty="0" smtClean="0">
                          <a:effectLst/>
                        </a:rPr>
                        <a:t> </a:t>
                      </a:r>
                      <a:r>
                        <a:rPr lang="fi-FI" sz="1800" u="none" strike="noStrike" dirty="0" err="1" smtClean="0">
                          <a:effectLst/>
                        </a:rPr>
                        <a:t>spp</a:t>
                      </a:r>
                      <a:r>
                        <a:rPr lang="fi-FI" sz="1800" u="none" strike="noStrike" dirty="0" smtClean="0">
                          <a:effectLst/>
                        </a:rPr>
                        <a:t>.</a:t>
                      </a:r>
                      <a:endParaRPr lang="fi-FI" sz="1800" b="0" i="0" u="none" strike="noStrike" dirty="0">
                        <a:solidFill>
                          <a:srgbClr val="C00000"/>
                        </a:solidFill>
                        <a:effectLst/>
                        <a:latin typeface="Calibri"/>
                      </a:endParaRPr>
                    </a:p>
                  </a:txBody>
                  <a:tcPr marL="7620" marR="7620" marT="7620" marB="0" anchor="ctr">
                    <a:solidFill>
                      <a:schemeClr val="accent6">
                        <a:lumMod val="40000"/>
                        <a:lumOff val="60000"/>
                      </a:schemeClr>
                    </a:solidFill>
                  </a:tcPr>
                </a:tc>
                <a:tc>
                  <a:txBody>
                    <a:bodyPr/>
                    <a:lstStyle/>
                    <a:p>
                      <a:pPr algn="ctr" fontAlgn="b"/>
                      <a:r>
                        <a:rPr lang="fi-FI" sz="1800" u="none" strike="noStrike" dirty="0" err="1" smtClean="0">
                          <a:effectLst/>
                        </a:rPr>
                        <a:t>Beta</a:t>
                      </a:r>
                      <a:r>
                        <a:rPr lang="fi-FI" sz="1800" u="none" strike="noStrike" dirty="0" smtClean="0">
                          <a:effectLst/>
                        </a:rPr>
                        <a:t> </a:t>
                      </a:r>
                      <a:r>
                        <a:rPr lang="fi-FI" sz="1800" u="none" strike="noStrike" dirty="0" err="1">
                          <a:effectLst/>
                        </a:rPr>
                        <a:t>Poisson</a:t>
                      </a:r>
                      <a:r>
                        <a:rPr lang="fi-FI" sz="1800" u="none" strike="noStrike" dirty="0">
                          <a:effectLst/>
                        </a:rPr>
                        <a:t> </a:t>
                      </a:r>
                      <a:r>
                        <a:rPr lang="fi-FI" sz="1800" u="none" strike="noStrike" dirty="0" err="1" smtClean="0">
                          <a:effectLst/>
                        </a:rPr>
                        <a:t>approximation</a:t>
                      </a:r>
                      <a:endParaRPr lang="fi-FI" sz="1800" b="0" i="0" u="none" strike="noStrike" dirty="0">
                        <a:solidFill>
                          <a:srgbClr val="C00000"/>
                        </a:solidFill>
                        <a:effectLst/>
                        <a:latin typeface="Calibri"/>
                      </a:endParaRPr>
                    </a:p>
                  </a:txBody>
                  <a:tcPr marL="7620" marR="7620" marT="7620" marB="0" anchor="ctr">
                    <a:solidFill>
                      <a:schemeClr val="accent6">
                        <a:lumMod val="40000"/>
                        <a:lumOff val="60000"/>
                      </a:schemeClr>
                    </a:solidFill>
                  </a:tcPr>
                </a:tc>
                <a:tc>
                  <a:txBody>
                    <a:bodyPr/>
                    <a:lstStyle/>
                    <a:p>
                      <a:pPr algn="l" fontAlgn="b"/>
                      <a:r>
                        <a:rPr lang="en-US" sz="1800" u="none" strike="noStrike" dirty="0" err="1">
                          <a:effectLst/>
                        </a:rPr>
                        <a:t>Teunis</a:t>
                      </a:r>
                      <a:r>
                        <a:rPr lang="en-US" sz="1800" u="none" strike="noStrike" dirty="0">
                          <a:effectLst/>
                        </a:rPr>
                        <a:t> et al. (2010). </a:t>
                      </a:r>
                      <a:r>
                        <a:rPr lang="en-US" sz="1800" u="none" strike="noStrike" dirty="0" smtClean="0">
                          <a:effectLst/>
                        </a:rPr>
                        <a:t>International </a:t>
                      </a:r>
                      <a:r>
                        <a:rPr lang="en-US" sz="1800" u="none" strike="noStrike" dirty="0">
                          <a:effectLst/>
                        </a:rPr>
                        <a:t>journal of Food Microbiology 144:243-249.</a:t>
                      </a:r>
                      <a:endParaRPr lang="en-US" sz="1800" b="0" i="0" u="none" strike="noStrike" dirty="0">
                        <a:solidFill>
                          <a:srgbClr val="C00000"/>
                        </a:solidFill>
                        <a:effectLst/>
                        <a:latin typeface="Calibri"/>
                      </a:endParaRPr>
                    </a:p>
                  </a:txBody>
                  <a:tcPr marL="7620" marR="7620" marT="7620" marB="0" anchor="ctr">
                    <a:solidFill>
                      <a:schemeClr val="accent6">
                        <a:lumMod val="40000"/>
                        <a:lumOff val="60000"/>
                      </a:schemeClr>
                    </a:solidFill>
                  </a:tcPr>
                </a:tc>
              </a:tr>
              <a:tr h="666174">
                <a:tc rowSpan="3">
                  <a:txBody>
                    <a:bodyPr/>
                    <a:lstStyle/>
                    <a:p>
                      <a:pPr algn="ctr" fontAlgn="b"/>
                      <a:r>
                        <a:rPr lang="fi-FI" sz="1800" u="none" strike="noStrike" dirty="0" err="1">
                          <a:effectLst/>
                        </a:rPr>
                        <a:t>Infection</a:t>
                      </a:r>
                      <a:r>
                        <a:rPr lang="fi-FI" sz="1800" u="none" strike="noStrike" dirty="0">
                          <a:effectLst/>
                        </a:rPr>
                        <a:t> to </a:t>
                      </a:r>
                      <a:r>
                        <a:rPr lang="fi-FI" sz="1800" u="none" strike="noStrike" dirty="0" err="1">
                          <a:effectLst/>
                        </a:rPr>
                        <a:t>illness</a:t>
                      </a:r>
                      <a:r>
                        <a:rPr lang="fi-FI" sz="1800" u="none" strike="noStrike" dirty="0">
                          <a:effectLst/>
                        </a:rPr>
                        <a:t> (%)</a:t>
                      </a:r>
                      <a:endParaRPr lang="fi-FI" sz="1800" b="0" i="0" u="none" strike="noStrike" dirty="0">
                        <a:solidFill>
                          <a:srgbClr val="000000"/>
                        </a:solidFill>
                        <a:effectLst/>
                        <a:latin typeface="Calibri"/>
                      </a:endParaRPr>
                    </a:p>
                  </a:txBody>
                  <a:tcPr marL="7620" marR="7620" marT="7620" marB="0" anchor="ctr">
                    <a:solidFill>
                      <a:schemeClr val="accent6">
                        <a:lumMod val="40000"/>
                        <a:lumOff val="60000"/>
                      </a:schemeClr>
                    </a:solidFill>
                  </a:tcPr>
                </a:tc>
                <a:tc>
                  <a:txBody>
                    <a:bodyPr/>
                    <a:lstStyle/>
                    <a:p>
                      <a:pPr algn="ctr" fontAlgn="b"/>
                      <a:r>
                        <a:rPr lang="fi-FI" sz="1800" i="1" u="none" strike="noStrike" dirty="0" err="1" smtClean="0">
                          <a:effectLst/>
                        </a:rPr>
                        <a:t>Campylobacter</a:t>
                      </a:r>
                      <a:r>
                        <a:rPr lang="fi-FI" sz="1800" u="none" strike="noStrike" dirty="0" smtClean="0">
                          <a:effectLst/>
                        </a:rPr>
                        <a:t> </a:t>
                      </a:r>
                      <a:r>
                        <a:rPr lang="fi-FI" sz="1800" u="none" strike="noStrike" dirty="0" err="1" smtClean="0">
                          <a:effectLst/>
                        </a:rPr>
                        <a:t>spp</a:t>
                      </a:r>
                      <a:r>
                        <a:rPr lang="fi-FI" sz="1800" u="none" strike="noStrike" dirty="0" smtClean="0">
                          <a:effectLst/>
                        </a:rPr>
                        <a:t>.</a:t>
                      </a:r>
                      <a:endParaRPr lang="fi-FI" sz="1800" b="0" i="0" u="none" strike="noStrike" dirty="0">
                        <a:solidFill>
                          <a:srgbClr val="000000"/>
                        </a:solidFill>
                        <a:effectLst/>
                        <a:latin typeface="+mn-lt"/>
                      </a:endParaRPr>
                    </a:p>
                  </a:txBody>
                  <a:tcPr marL="7620" marR="7620" marT="7620" marB="0" anchor="ctr">
                    <a:solidFill>
                      <a:schemeClr val="accent6">
                        <a:lumMod val="40000"/>
                        <a:lumOff val="60000"/>
                      </a:schemeClr>
                    </a:solidFill>
                  </a:tcPr>
                </a:tc>
                <a:tc>
                  <a:txBody>
                    <a:bodyPr/>
                    <a:lstStyle/>
                    <a:p>
                      <a:pPr algn="ctr" fontAlgn="b"/>
                      <a:r>
                        <a:rPr lang="fi-FI" sz="1800" u="none" strike="noStrike" dirty="0">
                          <a:effectLst/>
                        </a:rPr>
                        <a:t>33</a:t>
                      </a:r>
                      <a:endParaRPr lang="fi-FI" sz="1800" b="0" i="0" u="none" strike="noStrike" dirty="0">
                        <a:solidFill>
                          <a:srgbClr val="000000"/>
                        </a:solidFill>
                        <a:effectLst/>
                        <a:latin typeface="Calibri"/>
                      </a:endParaRPr>
                    </a:p>
                  </a:txBody>
                  <a:tcPr marL="7620" marR="7620" marT="7620" marB="0" anchor="ctr">
                    <a:solidFill>
                      <a:schemeClr val="accent6">
                        <a:lumMod val="40000"/>
                        <a:lumOff val="60000"/>
                      </a:schemeClr>
                    </a:solidFill>
                  </a:tcPr>
                </a:tc>
                <a:tc>
                  <a:txBody>
                    <a:bodyPr/>
                    <a:lstStyle/>
                    <a:p>
                      <a:pPr algn="l" fontAlgn="b"/>
                      <a:r>
                        <a:rPr lang="fi-FI" sz="1800" u="none" strike="noStrike" dirty="0">
                          <a:effectLst/>
                        </a:rPr>
                        <a:t>Nauta et al. (2007</a:t>
                      </a:r>
                      <a:r>
                        <a:rPr lang="fi-FI" sz="1800" u="none" strike="noStrike" dirty="0" smtClean="0">
                          <a:effectLst/>
                        </a:rPr>
                        <a:t>). </a:t>
                      </a:r>
                      <a:r>
                        <a:rPr lang="fi-FI" sz="1800" u="none" strike="noStrike" dirty="0" err="1" smtClean="0">
                          <a:effectLst/>
                        </a:rPr>
                        <a:t>Risk</a:t>
                      </a:r>
                      <a:r>
                        <a:rPr lang="fi-FI" sz="1800" u="none" strike="noStrike" dirty="0" smtClean="0">
                          <a:effectLst/>
                        </a:rPr>
                        <a:t> </a:t>
                      </a:r>
                      <a:r>
                        <a:rPr lang="fi-FI" sz="1800" u="none" strike="noStrike" dirty="0">
                          <a:effectLst/>
                        </a:rPr>
                        <a:t>Analysis 27(4): 845-861.</a:t>
                      </a:r>
                      <a:endParaRPr lang="fi-FI" sz="1800" b="0" i="0" u="none" strike="noStrike" dirty="0">
                        <a:solidFill>
                          <a:srgbClr val="000000"/>
                        </a:solidFill>
                        <a:effectLst/>
                        <a:latin typeface="Calibri"/>
                      </a:endParaRPr>
                    </a:p>
                  </a:txBody>
                  <a:tcPr marL="7620" marR="7620" marT="7620" marB="0" anchor="ctr">
                    <a:solidFill>
                      <a:schemeClr val="accent6">
                        <a:lumMod val="40000"/>
                        <a:lumOff val="60000"/>
                      </a:schemeClr>
                    </a:solidFill>
                  </a:tcPr>
                </a:tc>
              </a:tr>
              <a:tr h="575354">
                <a:tc vMerge="1">
                  <a:txBody>
                    <a:bodyPr/>
                    <a:lstStyle/>
                    <a:p>
                      <a:pPr algn="ctr" fontAlgn="b"/>
                      <a:endParaRPr lang="fi-FI" sz="2000" b="0" i="0" u="none" strike="noStrike" dirty="0">
                        <a:solidFill>
                          <a:srgbClr val="000000"/>
                        </a:solidFill>
                        <a:effectLst/>
                        <a:latin typeface="Calibri"/>
                      </a:endParaRPr>
                    </a:p>
                  </a:txBody>
                  <a:tcPr marL="7620" marR="7620" marT="7620" marB="0" anchor="b">
                    <a:solidFill>
                      <a:schemeClr val="accent6">
                        <a:lumMod val="40000"/>
                        <a:lumOff val="60000"/>
                      </a:schemeClr>
                    </a:solidFill>
                  </a:tcPr>
                </a:tc>
                <a:tc>
                  <a:txBody>
                    <a:bodyPr/>
                    <a:lstStyle/>
                    <a:p>
                      <a:pPr algn="ctr" fontAlgn="b"/>
                      <a:r>
                        <a:rPr lang="fi-FI" sz="1800" u="none" strike="noStrike" dirty="0" smtClean="0">
                          <a:effectLst/>
                        </a:rPr>
                        <a:t>Norovirus GI / GII</a:t>
                      </a:r>
                      <a:endParaRPr lang="fi-FI" sz="1800" b="0" i="0" u="none" strike="noStrike" dirty="0">
                        <a:solidFill>
                          <a:srgbClr val="000000"/>
                        </a:solidFill>
                        <a:effectLst/>
                        <a:latin typeface="Calibri"/>
                      </a:endParaRPr>
                    </a:p>
                  </a:txBody>
                  <a:tcPr marL="7620" marR="7620" marT="7620" marB="0" anchor="ctr">
                    <a:solidFill>
                      <a:schemeClr val="accent6">
                        <a:lumMod val="40000"/>
                        <a:lumOff val="60000"/>
                      </a:schemeClr>
                    </a:solidFill>
                  </a:tcPr>
                </a:tc>
                <a:tc>
                  <a:txBody>
                    <a:bodyPr/>
                    <a:lstStyle/>
                    <a:p>
                      <a:pPr algn="ctr" fontAlgn="b"/>
                      <a:r>
                        <a:rPr lang="fi-FI" sz="1800" u="none" strike="noStrike" dirty="0">
                          <a:effectLst/>
                        </a:rPr>
                        <a:t>67</a:t>
                      </a:r>
                      <a:endParaRPr lang="fi-FI" sz="1800" b="0" i="0" u="none" strike="noStrike" dirty="0">
                        <a:solidFill>
                          <a:srgbClr val="000000"/>
                        </a:solidFill>
                        <a:effectLst/>
                        <a:latin typeface="Calibri"/>
                      </a:endParaRPr>
                    </a:p>
                  </a:txBody>
                  <a:tcPr marL="7620" marR="7620" marT="7620" marB="0" anchor="ctr">
                    <a:solidFill>
                      <a:schemeClr val="accent6">
                        <a:lumMod val="40000"/>
                        <a:lumOff val="60000"/>
                      </a:schemeClr>
                    </a:solidFill>
                  </a:tcPr>
                </a:tc>
                <a:tc>
                  <a:txBody>
                    <a:bodyPr/>
                    <a:lstStyle/>
                    <a:p>
                      <a:pPr algn="l" fontAlgn="b"/>
                      <a:r>
                        <a:rPr lang="en-US" sz="1800" u="none" strike="noStrike" dirty="0" err="1">
                          <a:effectLst/>
                        </a:rPr>
                        <a:t>Atmar</a:t>
                      </a:r>
                      <a:r>
                        <a:rPr lang="en-US" sz="1800" u="none" strike="noStrike" dirty="0">
                          <a:effectLst/>
                        </a:rPr>
                        <a:t> et al. (</a:t>
                      </a:r>
                      <a:r>
                        <a:rPr lang="en-US" sz="1800" u="none" strike="noStrike" dirty="0" smtClean="0">
                          <a:effectLst/>
                        </a:rPr>
                        <a:t>2014).The </a:t>
                      </a:r>
                      <a:r>
                        <a:rPr lang="en-US" sz="1800" u="none" strike="noStrike" dirty="0" smtClean="0">
                          <a:effectLst/>
                        </a:rPr>
                        <a:t>Journal </a:t>
                      </a:r>
                      <a:r>
                        <a:rPr lang="en-US" sz="1800" u="none" strike="noStrike" dirty="0">
                          <a:effectLst/>
                        </a:rPr>
                        <a:t>of </a:t>
                      </a:r>
                      <a:r>
                        <a:rPr lang="en-US" sz="1800" u="none" strike="noStrike" dirty="0" smtClean="0">
                          <a:effectLst/>
                        </a:rPr>
                        <a:t>Infectious </a:t>
                      </a:r>
                      <a:r>
                        <a:rPr lang="en-US" sz="1800" u="none" strike="noStrike" dirty="0">
                          <a:effectLst/>
                        </a:rPr>
                        <a:t>D</a:t>
                      </a:r>
                      <a:r>
                        <a:rPr lang="en-US" sz="1800" u="none" strike="noStrike" dirty="0" smtClean="0">
                          <a:effectLst/>
                        </a:rPr>
                        <a:t>iseases</a:t>
                      </a:r>
                      <a:r>
                        <a:rPr lang="en-US" sz="1800" u="none" strike="noStrike" dirty="0">
                          <a:effectLst/>
                        </a:rPr>
                        <a:t>, 209:1016-1022.  </a:t>
                      </a:r>
                      <a:endParaRPr lang="en-US" sz="1800" b="0" i="0" u="none" strike="noStrike" dirty="0">
                        <a:solidFill>
                          <a:srgbClr val="000000"/>
                        </a:solidFill>
                        <a:effectLst/>
                        <a:latin typeface="Calibri"/>
                      </a:endParaRPr>
                    </a:p>
                  </a:txBody>
                  <a:tcPr marL="7620" marR="7620" marT="7620" marB="0" anchor="ctr">
                    <a:solidFill>
                      <a:schemeClr val="accent6">
                        <a:lumMod val="40000"/>
                        <a:lumOff val="60000"/>
                      </a:schemeClr>
                    </a:solidFill>
                  </a:tcPr>
                </a:tc>
              </a:tr>
              <a:tr h="648072">
                <a:tc vMerge="1">
                  <a:txBody>
                    <a:bodyPr/>
                    <a:lstStyle/>
                    <a:p>
                      <a:pPr algn="ctr" fontAlgn="b"/>
                      <a:endParaRPr lang="fi-FI" sz="2000" b="0" i="0" u="none" strike="noStrike" dirty="0">
                        <a:solidFill>
                          <a:srgbClr val="000000"/>
                        </a:solidFill>
                        <a:effectLst/>
                        <a:latin typeface="Calibri"/>
                      </a:endParaRPr>
                    </a:p>
                  </a:txBody>
                  <a:tcPr marL="7620" marR="7620" marT="7620" marB="0" anchor="b">
                    <a:solidFill>
                      <a:schemeClr val="accent6">
                        <a:lumMod val="40000"/>
                        <a:lumOff val="60000"/>
                      </a:schemeClr>
                    </a:solidFill>
                  </a:tcPr>
                </a:tc>
                <a:tc>
                  <a:txBody>
                    <a:bodyPr/>
                    <a:lstStyle/>
                    <a:p>
                      <a:pPr algn="ctr" fontAlgn="b"/>
                      <a:r>
                        <a:rPr lang="fi-FI" sz="1800" i="1" u="none" strike="noStrike" dirty="0" smtClean="0">
                          <a:effectLst/>
                        </a:rPr>
                        <a:t>Salmonella</a:t>
                      </a:r>
                      <a:r>
                        <a:rPr lang="fi-FI" sz="1800" u="none" strike="noStrike" dirty="0" smtClean="0">
                          <a:effectLst/>
                        </a:rPr>
                        <a:t> </a:t>
                      </a:r>
                      <a:r>
                        <a:rPr lang="fi-FI" sz="1800" u="none" strike="noStrike" dirty="0" err="1" smtClean="0">
                          <a:effectLst/>
                        </a:rPr>
                        <a:t>spp</a:t>
                      </a:r>
                      <a:r>
                        <a:rPr lang="fi-FI" sz="1800" u="none" strike="noStrike" dirty="0" smtClean="0">
                          <a:effectLst/>
                        </a:rPr>
                        <a:t>.</a:t>
                      </a:r>
                      <a:endParaRPr lang="fi-FI" sz="1800" b="0" i="0" u="none" strike="noStrike" dirty="0">
                        <a:solidFill>
                          <a:srgbClr val="C00000"/>
                        </a:solidFill>
                        <a:effectLst/>
                        <a:latin typeface="Calibri"/>
                      </a:endParaRPr>
                    </a:p>
                  </a:txBody>
                  <a:tcPr marL="7620" marR="7620" marT="7620" marB="0" anchor="ctr">
                    <a:solidFill>
                      <a:schemeClr val="accent6">
                        <a:lumMod val="40000"/>
                        <a:lumOff val="60000"/>
                      </a:schemeClr>
                    </a:solidFill>
                  </a:tcPr>
                </a:tc>
                <a:tc>
                  <a:txBody>
                    <a:bodyPr/>
                    <a:lstStyle/>
                    <a:p>
                      <a:pPr algn="ctr" fontAlgn="b"/>
                      <a:r>
                        <a:rPr lang="fi-FI" sz="1800" u="none" strike="noStrike" dirty="0" smtClean="0">
                          <a:effectLst/>
                        </a:rPr>
                        <a:t>18</a:t>
                      </a:r>
                      <a:endParaRPr lang="fi-FI" sz="1800" b="0" i="0" u="none" strike="noStrike" dirty="0">
                        <a:solidFill>
                          <a:srgbClr val="C00000"/>
                        </a:solidFill>
                        <a:effectLst/>
                        <a:latin typeface="Calibri"/>
                      </a:endParaRPr>
                    </a:p>
                  </a:txBody>
                  <a:tcPr marL="7620" marR="7620" marT="7620" marB="0" anchor="ctr">
                    <a:solidFill>
                      <a:schemeClr val="accent6">
                        <a:lumMod val="40000"/>
                        <a:lumOff val="60000"/>
                      </a:schemeClr>
                    </a:solidFill>
                  </a:tcPr>
                </a:tc>
                <a:tc>
                  <a:txBody>
                    <a:bodyPr/>
                    <a:lstStyle/>
                    <a:p>
                      <a:pPr algn="l" fontAlgn="b"/>
                      <a:r>
                        <a:rPr lang="fi-FI" sz="1800" u="none" strike="noStrike" dirty="0" err="1" smtClean="0">
                          <a:effectLst/>
                        </a:rPr>
                        <a:t>Teunis</a:t>
                      </a:r>
                      <a:r>
                        <a:rPr lang="fi-FI" sz="1800" u="none" strike="noStrike" baseline="0" dirty="0" smtClean="0">
                          <a:effectLst/>
                        </a:rPr>
                        <a:t> et al.</a:t>
                      </a:r>
                      <a:r>
                        <a:rPr lang="fi-FI" sz="1800" u="none" strike="noStrike" dirty="0" smtClean="0">
                          <a:effectLst/>
                        </a:rPr>
                        <a:t>. (1999). </a:t>
                      </a:r>
                      <a:r>
                        <a:rPr lang="fi-FI" sz="1800" kern="1200" dirty="0" err="1" smtClean="0">
                          <a:solidFill>
                            <a:schemeClr val="dk1"/>
                          </a:solidFill>
                          <a:effectLst/>
                          <a:latin typeface="+mn-lt"/>
                          <a:ea typeface="+mn-ea"/>
                          <a:cs typeface="+mn-cs"/>
                        </a:rPr>
                        <a:t>Risk</a:t>
                      </a:r>
                      <a:r>
                        <a:rPr lang="fi-FI" sz="1800" kern="1200" dirty="0" smtClean="0">
                          <a:solidFill>
                            <a:schemeClr val="dk1"/>
                          </a:solidFill>
                          <a:effectLst/>
                          <a:latin typeface="+mn-lt"/>
                          <a:ea typeface="+mn-ea"/>
                          <a:cs typeface="+mn-cs"/>
                        </a:rPr>
                        <a:t> </a:t>
                      </a:r>
                      <a:r>
                        <a:rPr lang="fi-FI" sz="1800" kern="1200" dirty="0" err="1" smtClean="0">
                          <a:solidFill>
                            <a:schemeClr val="dk1"/>
                          </a:solidFill>
                          <a:effectLst/>
                          <a:latin typeface="+mn-lt"/>
                          <a:ea typeface="+mn-ea"/>
                          <a:cs typeface="+mn-cs"/>
                        </a:rPr>
                        <a:t>analysis</a:t>
                      </a:r>
                      <a:r>
                        <a:rPr lang="fi-FI" sz="1800" kern="1200" dirty="0" smtClean="0">
                          <a:solidFill>
                            <a:schemeClr val="dk1"/>
                          </a:solidFill>
                          <a:effectLst/>
                          <a:latin typeface="+mn-lt"/>
                          <a:ea typeface="+mn-ea"/>
                          <a:cs typeface="+mn-cs"/>
                        </a:rPr>
                        <a:t> 19(6):1251-1260 .(</a:t>
                      </a:r>
                      <a:r>
                        <a:rPr lang="fi-FI" sz="1800" kern="1200" dirty="0" err="1" smtClean="0">
                          <a:solidFill>
                            <a:schemeClr val="dk1"/>
                          </a:solidFill>
                          <a:effectLst/>
                          <a:latin typeface="+mn-lt"/>
                          <a:ea typeface="+mn-ea"/>
                          <a:cs typeface="+mn-cs"/>
                        </a:rPr>
                        <a:t>Orig</a:t>
                      </a:r>
                      <a:r>
                        <a:rPr lang="fi-FI" sz="1800" kern="1200" dirty="0" smtClean="0">
                          <a:solidFill>
                            <a:schemeClr val="dk1"/>
                          </a:solidFill>
                          <a:effectLst/>
                          <a:latin typeface="+mn-lt"/>
                          <a:ea typeface="+mn-ea"/>
                          <a:cs typeface="+mn-cs"/>
                        </a:rPr>
                        <a:t>. </a:t>
                      </a:r>
                      <a:r>
                        <a:rPr lang="fi-FI" sz="1800" kern="1200" dirty="0" err="1" smtClean="0">
                          <a:solidFill>
                            <a:schemeClr val="dk1"/>
                          </a:solidFill>
                          <a:effectLst/>
                          <a:latin typeface="+mn-lt"/>
                          <a:ea typeface="+mn-ea"/>
                          <a:cs typeface="+mn-cs"/>
                        </a:rPr>
                        <a:t>McCullough</a:t>
                      </a:r>
                      <a:r>
                        <a:rPr lang="fi-FI" sz="1800" kern="1200" dirty="0" smtClean="0">
                          <a:solidFill>
                            <a:schemeClr val="dk1"/>
                          </a:solidFill>
                          <a:effectLst/>
                          <a:latin typeface="+mn-lt"/>
                          <a:ea typeface="+mn-ea"/>
                          <a:cs typeface="+mn-cs"/>
                        </a:rPr>
                        <a:t> and </a:t>
                      </a:r>
                      <a:r>
                        <a:rPr lang="fi-FI" sz="1800" kern="1200" dirty="0" err="1" smtClean="0">
                          <a:solidFill>
                            <a:schemeClr val="dk1"/>
                          </a:solidFill>
                          <a:effectLst/>
                          <a:latin typeface="+mn-lt"/>
                          <a:ea typeface="+mn-ea"/>
                          <a:cs typeface="+mn-cs"/>
                        </a:rPr>
                        <a:t>C.Wsley</a:t>
                      </a:r>
                      <a:r>
                        <a:rPr lang="fi-FI" sz="1800" kern="1200" dirty="0" smtClean="0">
                          <a:solidFill>
                            <a:schemeClr val="dk1"/>
                          </a:solidFill>
                          <a:effectLst/>
                          <a:latin typeface="+mn-lt"/>
                          <a:ea typeface="+mn-ea"/>
                          <a:cs typeface="+mn-cs"/>
                        </a:rPr>
                        <a:t> </a:t>
                      </a:r>
                      <a:r>
                        <a:rPr lang="fi-FI" sz="1800" kern="1200" dirty="0" err="1" smtClean="0">
                          <a:solidFill>
                            <a:schemeClr val="dk1"/>
                          </a:solidFill>
                          <a:effectLst/>
                          <a:latin typeface="+mn-lt"/>
                          <a:ea typeface="+mn-ea"/>
                          <a:cs typeface="+mn-cs"/>
                        </a:rPr>
                        <a:t>Eisele</a:t>
                      </a:r>
                      <a:r>
                        <a:rPr lang="fi-FI" sz="1800" kern="1200" dirty="0" smtClean="0">
                          <a:solidFill>
                            <a:schemeClr val="dk1"/>
                          </a:solidFill>
                          <a:effectLst/>
                          <a:latin typeface="+mn-lt"/>
                          <a:ea typeface="+mn-ea"/>
                          <a:cs typeface="+mn-cs"/>
                        </a:rPr>
                        <a:t> (1951). Journal of </a:t>
                      </a:r>
                      <a:r>
                        <a:rPr lang="fi-FI" sz="1800" kern="1200" dirty="0" err="1" smtClean="0">
                          <a:solidFill>
                            <a:schemeClr val="dk1"/>
                          </a:solidFill>
                          <a:effectLst/>
                          <a:latin typeface="+mn-lt"/>
                          <a:ea typeface="+mn-ea"/>
                          <a:cs typeface="+mn-cs"/>
                        </a:rPr>
                        <a:t>intectious</a:t>
                      </a:r>
                      <a:r>
                        <a:rPr lang="fi-FI" sz="1800" kern="1200" dirty="0" smtClean="0">
                          <a:solidFill>
                            <a:schemeClr val="dk1"/>
                          </a:solidFill>
                          <a:effectLst/>
                          <a:latin typeface="+mn-lt"/>
                          <a:ea typeface="+mn-ea"/>
                          <a:cs typeface="+mn-cs"/>
                        </a:rPr>
                        <a:t> </a:t>
                      </a:r>
                      <a:r>
                        <a:rPr lang="fi-FI" sz="1800" kern="1200" dirty="0" err="1" smtClean="0">
                          <a:solidFill>
                            <a:schemeClr val="dk1"/>
                          </a:solidFill>
                          <a:effectLst/>
                          <a:latin typeface="+mn-lt"/>
                          <a:ea typeface="+mn-ea"/>
                          <a:cs typeface="+mn-cs"/>
                        </a:rPr>
                        <a:t>diseases</a:t>
                      </a:r>
                      <a:r>
                        <a:rPr lang="fi-FI" sz="1800" kern="1200" smtClean="0">
                          <a:solidFill>
                            <a:schemeClr val="dk1"/>
                          </a:solidFill>
                          <a:effectLst/>
                          <a:latin typeface="+mn-lt"/>
                          <a:ea typeface="+mn-ea"/>
                          <a:cs typeface="+mn-cs"/>
                        </a:rPr>
                        <a:t> 88:278-289).</a:t>
                      </a:r>
                      <a:endParaRPr lang="fi-FI" sz="1800" b="0" i="0" u="none" strike="noStrike" dirty="0">
                        <a:solidFill>
                          <a:srgbClr val="C00000"/>
                        </a:solidFill>
                        <a:effectLst/>
                        <a:latin typeface="Calibri"/>
                      </a:endParaRPr>
                    </a:p>
                  </a:txBody>
                  <a:tcPr marL="7620" marR="7620" marT="7620" marB="0" anchor="ctr">
                    <a:solidFill>
                      <a:schemeClr val="accent6">
                        <a:lumMod val="40000"/>
                        <a:lumOff val="60000"/>
                      </a:schemeClr>
                    </a:solidFill>
                  </a:tcPr>
                </a:tc>
              </a:tr>
            </a:tbl>
          </a:graphicData>
        </a:graphic>
      </p:graphicFrame>
      <p:sp>
        <p:nvSpPr>
          <p:cNvPr id="32" name="Suorakulmio 30"/>
          <p:cNvSpPr/>
          <p:nvPr/>
        </p:nvSpPr>
        <p:spPr>
          <a:xfrm>
            <a:off x="21508525" y="12619707"/>
            <a:ext cx="9921135" cy="1938992"/>
          </a:xfrm>
          <a:prstGeom prst="rect">
            <a:avLst/>
          </a:prstGeom>
        </p:spPr>
        <p:txBody>
          <a:bodyPr wrap="square">
            <a:spAutoFit/>
          </a:bodyPr>
          <a:lstStyle/>
          <a:p>
            <a:pPr defTabSz="4176713">
              <a:lnSpc>
                <a:spcPts val="3600"/>
              </a:lnSpc>
            </a:pPr>
            <a:r>
              <a:rPr lang="fi-FI" altLang="fi-FI" sz="2800" b="1" dirty="0" err="1"/>
              <a:t>Figure</a:t>
            </a:r>
            <a:r>
              <a:rPr lang="fi-FI" altLang="fi-FI" sz="2800" b="1" dirty="0"/>
              <a:t> </a:t>
            </a:r>
            <a:r>
              <a:rPr lang="fi-FI" altLang="fi-FI" sz="2800" b="1" dirty="0" smtClean="0"/>
              <a:t>2</a:t>
            </a:r>
            <a:r>
              <a:rPr lang="fi-FI" altLang="fi-FI" sz="2800" dirty="0" smtClean="0"/>
              <a:t>. </a:t>
            </a:r>
            <a:r>
              <a:rPr lang="fi-FI" altLang="fi-FI" sz="2800" dirty="0" err="1" smtClean="0"/>
              <a:t>Average</a:t>
            </a:r>
            <a:r>
              <a:rPr lang="fi-FI" altLang="fi-FI" sz="2800" dirty="0" smtClean="0"/>
              <a:t> and </a:t>
            </a:r>
            <a:r>
              <a:rPr lang="fi-FI" altLang="fi-FI" sz="2800" dirty="0" err="1" smtClean="0"/>
              <a:t>maximum</a:t>
            </a:r>
            <a:r>
              <a:rPr lang="fi-FI" altLang="fi-FI" sz="2800" dirty="0" smtClean="0"/>
              <a:t> </a:t>
            </a:r>
            <a:r>
              <a:rPr lang="fi-FI" altLang="fi-FI" sz="2800" dirty="0" err="1" smtClean="0"/>
              <a:t>numbers</a:t>
            </a:r>
            <a:r>
              <a:rPr lang="fi-FI" altLang="fi-FI" sz="2800" dirty="0" smtClean="0"/>
              <a:t> of </a:t>
            </a:r>
            <a:r>
              <a:rPr lang="fi-FI" altLang="fi-FI" sz="2800" dirty="0" err="1" smtClean="0"/>
              <a:t>gastrointestinal</a:t>
            </a:r>
            <a:r>
              <a:rPr lang="fi-FI" altLang="fi-FI" sz="2800" dirty="0" smtClean="0"/>
              <a:t> </a:t>
            </a:r>
            <a:r>
              <a:rPr lang="fi-FI" altLang="fi-FI" sz="2800" dirty="0" err="1" smtClean="0"/>
              <a:t>illness</a:t>
            </a:r>
            <a:r>
              <a:rPr lang="fi-FI" altLang="fi-FI" sz="2800" dirty="0" smtClean="0"/>
              <a:t> </a:t>
            </a:r>
            <a:r>
              <a:rPr lang="fi-FI" altLang="fi-FI" sz="2800" dirty="0" err="1" smtClean="0"/>
              <a:t>cases</a:t>
            </a:r>
            <a:r>
              <a:rPr lang="fi-FI" altLang="fi-FI" sz="2800" dirty="0" smtClean="0"/>
              <a:t> per 300 000 </a:t>
            </a:r>
            <a:r>
              <a:rPr lang="fi-FI" altLang="fi-FI" sz="2800" dirty="0" err="1" smtClean="0"/>
              <a:t>inhabitants</a:t>
            </a:r>
            <a:r>
              <a:rPr lang="fi-FI" altLang="fi-FI" sz="2800" dirty="0" smtClean="0"/>
              <a:t> in Turku </a:t>
            </a:r>
            <a:r>
              <a:rPr lang="fi-FI" altLang="fi-FI" sz="2800" dirty="0" err="1" smtClean="0"/>
              <a:t>region</a:t>
            </a:r>
            <a:r>
              <a:rPr lang="fi-FI" altLang="fi-FI" sz="2800" dirty="0"/>
              <a:t> </a:t>
            </a:r>
            <a:r>
              <a:rPr lang="fi-FI" altLang="fi-FI" sz="2800" dirty="0" smtClean="0"/>
              <a:t> in </a:t>
            </a:r>
            <a:r>
              <a:rPr lang="fi-FI" altLang="fi-FI" sz="2800" dirty="0" err="1" smtClean="0"/>
              <a:t>different</a:t>
            </a:r>
            <a:r>
              <a:rPr lang="fi-FI" altLang="fi-FI" sz="2800" dirty="0" smtClean="0"/>
              <a:t> </a:t>
            </a:r>
            <a:r>
              <a:rPr lang="fi-FI" altLang="fi-FI" sz="2800" dirty="0" err="1" smtClean="0"/>
              <a:t>contamination</a:t>
            </a:r>
            <a:r>
              <a:rPr lang="fi-FI" altLang="fi-FI" sz="2800" dirty="0" smtClean="0"/>
              <a:t> </a:t>
            </a:r>
            <a:r>
              <a:rPr lang="fi-FI" altLang="fi-FI" sz="2800" dirty="0" err="1" smtClean="0"/>
              <a:t>scenarios</a:t>
            </a:r>
            <a:r>
              <a:rPr lang="fi-FI" altLang="fi-FI" sz="2800" dirty="0" smtClean="0"/>
              <a:t>. </a:t>
            </a:r>
            <a:r>
              <a:rPr lang="fi-FI" altLang="fi-FI" sz="2800" dirty="0" err="1" smtClean="0"/>
              <a:t>Water</a:t>
            </a:r>
            <a:r>
              <a:rPr lang="fi-FI" altLang="fi-FI" sz="2800" dirty="0" smtClean="0"/>
              <a:t> r</a:t>
            </a:r>
            <a:r>
              <a:rPr lang="en-US" sz="2800" dirty="0" err="1" smtClean="0"/>
              <a:t>etention</a:t>
            </a:r>
            <a:r>
              <a:rPr lang="en-US" sz="2800" dirty="0" smtClean="0"/>
              <a:t> </a:t>
            </a:r>
            <a:r>
              <a:rPr lang="en-US" sz="2800" dirty="0"/>
              <a:t>time in the </a:t>
            </a:r>
            <a:r>
              <a:rPr lang="en-US" sz="2800" dirty="0" smtClean="0"/>
              <a:t>esker (AGR-process) was not included in the QMRA.</a:t>
            </a:r>
            <a:endParaRPr lang="fi-FI" sz="2800" dirty="0">
              <a:solidFill>
                <a:srgbClr val="00B050"/>
              </a:solidFill>
            </a:endParaRPr>
          </a:p>
        </p:txBody>
      </p:sp>
      <p:sp>
        <p:nvSpPr>
          <p:cNvPr id="33" name="Text Box 11"/>
          <p:cNvSpPr txBox="1">
            <a:spLocks noChangeArrowheads="1"/>
          </p:cNvSpPr>
          <p:nvPr/>
        </p:nvSpPr>
        <p:spPr bwMode="auto">
          <a:xfrm>
            <a:off x="32377091" y="12259667"/>
            <a:ext cx="9744176" cy="1072919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fi-FI"/>
            </a:defPPr>
            <a:lvl1pPr algn="ctr" defTabSz="4176713" eaLnBrk="1" hangingPunct="1">
              <a:lnSpc>
                <a:spcPts val="4600"/>
              </a:lnSpc>
              <a:defRPr b="1">
                <a:solidFill>
                  <a:schemeClr val="bg1"/>
                </a:solidFill>
              </a:defRPr>
            </a:lvl1pPr>
            <a:lvl2pPr marL="742950" indent="-285750" defTabSz="4176713" eaLnBrk="0" hangingPunct="0"/>
            <a:lvl3pPr marL="1143000" indent="-228600" defTabSz="4176713" eaLnBrk="0" hangingPunct="0"/>
            <a:lvl4pPr marL="1600200" indent="-228600" defTabSz="4176713" eaLnBrk="0" hangingPunct="0"/>
            <a:lvl5pPr marL="2057400" indent="-228600" defTabSz="4176713" eaLnBrk="0" hangingPunct="0"/>
            <a:lvl6pPr marL="2514600" indent="-228600" defTabSz="4176713" eaLnBrk="0" fontAlgn="base" hangingPunct="0">
              <a:spcBef>
                <a:spcPct val="0"/>
              </a:spcBef>
              <a:spcAft>
                <a:spcPct val="0"/>
              </a:spcAft>
            </a:lvl6pPr>
            <a:lvl7pPr marL="2971800" indent="-228600" defTabSz="4176713" eaLnBrk="0" fontAlgn="base" hangingPunct="0">
              <a:spcBef>
                <a:spcPct val="0"/>
              </a:spcBef>
              <a:spcAft>
                <a:spcPct val="0"/>
              </a:spcAft>
            </a:lvl7pPr>
            <a:lvl8pPr marL="3429000" indent="-228600" defTabSz="4176713" eaLnBrk="0" fontAlgn="base" hangingPunct="0">
              <a:spcBef>
                <a:spcPct val="0"/>
              </a:spcBef>
              <a:spcAft>
                <a:spcPct val="0"/>
              </a:spcAft>
            </a:lvl8pPr>
            <a:lvl9pPr marL="3886200" indent="-228600" defTabSz="4176713" eaLnBrk="0" fontAlgn="base" hangingPunct="0">
              <a:spcBef>
                <a:spcPct val="0"/>
              </a:spcBef>
              <a:spcAft>
                <a:spcPct val="0"/>
              </a:spcAft>
            </a:lvl9pPr>
          </a:lstStyle>
          <a:p>
            <a:r>
              <a:rPr lang="fi-FI" altLang="fi-FI" dirty="0" err="1" smtClean="0"/>
              <a:t>Concluions</a:t>
            </a:r>
            <a:endParaRPr lang="fi-FI" altLang="fi-FI" dirty="0"/>
          </a:p>
          <a:p>
            <a:endParaRPr lang="fi-FI" altLang="fi-FI" dirty="0"/>
          </a:p>
          <a:p>
            <a:pPr>
              <a:lnSpc>
                <a:spcPct val="100000"/>
              </a:lnSpc>
              <a:defRPr/>
            </a:pPr>
            <a:endParaRPr lang="fi-FI" altLang="fi-FI" sz="4000" dirty="0" smtClean="0"/>
          </a:p>
          <a:p>
            <a:pPr>
              <a:lnSpc>
                <a:spcPct val="100000"/>
              </a:lnSpc>
              <a:defRPr/>
            </a:pPr>
            <a:r>
              <a:rPr lang="fi-FI" altLang="fi-FI" sz="4800" dirty="0" err="1" smtClean="0"/>
              <a:t>Conclusions</a:t>
            </a:r>
            <a:r>
              <a:rPr lang="fi-FI" altLang="fi-FI" sz="4400" dirty="0" smtClean="0"/>
              <a:t/>
            </a:r>
            <a:br>
              <a:rPr lang="fi-FI" altLang="fi-FI" sz="4400" dirty="0" smtClean="0"/>
            </a:br>
            <a:endParaRPr lang="fi-FI" altLang="fi-FI" sz="4400" dirty="0">
              <a:solidFill>
                <a:schemeClr val="accent1"/>
              </a:solidFill>
            </a:endParaRPr>
          </a:p>
          <a:p>
            <a:pPr marL="571500" indent="-571500" algn="l">
              <a:buFont typeface="Arial" panose="020B0604020202020204" pitchFamily="34" charset="0"/>
              <a:buChar char="•"/>
              <a:defRPr/>
            </a:pPr>
            <a:r>
              <a:rPr lang="en-US" sz="4000" b="0" dirty="0">
                <a:solidFill>
                  <a:schemeClr val="tx1"/>
                </a:solidFill>
              </a:rPr>
              <a:t>AGR-process secures a good microbiological quality of drinking water in Turku region in </a:t>
            </a:r>
            <a:r>
              <a:rPr lang="en-US" sz="4000" b="0" dirty="0" smtClean="0">
                <a:solidFill>
                  <a:schemeClr val="tx1"/>
                </a:solidFill>
              </a:rPr>
              <a:t>Finland</a:t>
            </a:r>
            <a:br>
              <a:rPr lang="en-US" sz="4000" b="0" dirty="0" smtClean="0">
                <a:solidFill>
                  <a:schemeClr val="tx1"/>
                </a:solidFill>
              </a:rPr>
            </a:br>
            <a:endParaRPr lang="en-US" sz="4000" b="0" dirty="0">
              <a:solidFill>
                <a:schemeClr val="tx1"/>
              </a:solidFill>
            </a:endParaRPr>
          </a:p>
          <a:p>
            <a:pPr marL="571500" indent="-571500" algn="l">
              <a:buFont typeface="Arial" panose="020B0604020202020204" pitchFamily="34" charset="0"/>
              <a:buChar char="•"/>
              <a:defRPr/>
            </a:pPr>
            <a:r>
              <a:rPr lang="en-US" sz="4000" b="0" dirty="0">
                <a:solidFill>
                  <a:schemeClr val="tx1"/>
                </a:solidFill>
              </a:rPr>
              <a:t>The study provides valuable information for knowledge-based decision-making at the waterworks and at the municipal and regional level</a:t>
            </a:r>
            <a:r>
              <a:rPr lang="en-US" sz="4000" b="0" dirty="0" smtClean="0">
                <a:solidFill>
                  <a:schemeClr val="tx1"/>
                </a:solidFill>
              </a:rPr>
              <a:t>.</a:t>
            </a:r>
          </a:p>
          <a:p>
            <a:pPr algn="l">
              <a:defRPr/>
            </a:pPr>
            <a:endParaRPr lang="en-US" sz="4000" b="0" dirty="0">
              <a:solidFill>
                <a:schemeClr val="tx1"/>
              </a:solidFill>
            </a:endParaRPr>
          </a:p>
          <a:p>
            <a:pPr marL="571500" indent="-571500" algn="l">
              <a:buFont typeface="Arial" panose="020B0604020202020204" pitchFamily="34" charset="0"/>
              <a:buChar char="•"/>
              <a:defRPr/>
            </a:pPr>
            <a:r>
              <a:rPr lang="en-US" altLang="fi-FI" sz="4000" b="0" dirty="0">
                <a:solidFill>
                  <a:schemeClr val="tx1"/>
                </a:solidFill>
              </a:rPr>
              <a:t>Various </a:t>
            </a:r>
            <a:r>
              <a:rPr lang="en-US" sz="4000" b="0" dirty="0">
                <a:solidFill>
                  <a:schemeClr val="tx1"/>
                </a:solidFill>
              </a:rPr>
              <a:t>risk scenarios regarding to the raw water quality and risk management measures to minimize the negative health impact of drinking water to tap water consumers can be tested with the developed QMRA model.</a:t>
            </a:r>
          </a:p>
          <a:p>
            <a:endParaRPr lang="fi-FI" dirty="0">
              <a:solidFill>
                <a:schemeClr val="tx1"/>
              </a:solidFill>
            </a:endParaRPr>
          </a:p>
          <a:p>
            <a:r>
              <a:rPr lang="fi-FI" altLang="fi-FI" dirty="0"/>
              <a:t>                                  </a:t>
            </a:r>
          </a:p>
          <a:p>
            <a:endParaRPr lang="fi-FI" altLang="fi-FI" dirty="0"/>
          </a:p>
        </p:txBody>
      </p:sp>
      <p:sp>
        <p:nvSpPr>
          <p:cNvPr id="3" name="Rectangle 2"/>
          <p:cNvSpPr/>
          <p:nvPr/>
        </p:nvSpPr>
        <p:spPr>
          <a:xfrm>
            <a:off x="21585895" y="26349939"/>
            <a:ext cx="9843765" cy="1015663"/>
          </a:xfrm>
          <a:prstGeom prst="rect">
            <a:avLst/>
          </a:prstGeom>
        </p:spPr>
        <p:txBody>
          <a:bodyPr wrap="square">
            <a:spAutoFit/>
          </a:bodyPr>
          <a:lstStyle/>
          <a:p>
            <a:r>
              <a:rPr lang="fi-FI" sz="2000" dirty="0" err="1" smtClean="0"/>
              <a:t>References</a:t>
            </a:r>
            <a:endParaRPr lang="fi-FI" sz="2000" dirty="0" smtClean="0"/>
          </a:p>
          <a:p>
            <a:r>
              <a:rPr lang="fi-FI" sz="2000" dirty="0" err="1" smtClean="0"/>
              <a:t>Haas</a:t>
            </a:r>
            <a:r>
              <a:rPr lang="fi-FI" sz="2000" dirty="0" smtClean="0"/>
              <a:t> et </a:t>
            </a:r>
            <a:r>
              <a:rPr lang="fi-FI" sz="2000" dirty="0" err="1" smtClean="0"/>
              <a:t>al</a:t>
            </a:r>
            <a:r>
              <a:rPr lang="fi-FI" sz="2000" dirty="0" smtClean="0"/>
              <a:t> 1999. </a:t>
            </a:r>
            <a:r>
              <a:rPr lang="fi-FI" sz="2000" dirty="0" err="1" smtClean="0"/>
              <a:t>Quantitative</a:t>
            </a:r>
            <a:r>
              <a:rPr lang="fi-FI" sz="2000" dirty="0" smtClean="0"/>
              <a:t> </a:t>
            </a:r>
            <a:r>
              <a:rPr lang="fi-FI" sz="2000" dirty="0" err="1" smtClean="0"/>
              <a:t>Microbial</a:t>
            </a:r>
            <a:r>
              <a:rPr lang="fi-FI" sz="2000" dirty="0" smtClean="0"/>
              <a:t> </a:t>
            </a:r>
            <a:r>
              <a:rPr lang="fi-FI" sz="2000" dirty="0" err="1" smtClean="0"/>
              <a:t>Risk</a:t>
            </a:r>
            <a:r>
              <a:rPr lang="fi-FI" sz="2000" dirty="0" smtClean="0"/>
              <a:t> </a:t>
            </a:r>
            <a:r>
              <a:rPr lang="fi-FI" sz="2000" dirty="0" err="1" smtClean="0"/>
              <a:t>Assessment</a:t>
            </a:r>
            <a:r>
              <a:rPr lang="fi-FI" sz="2000" dirty="0" smtClean="0"/>
              <a:t>, New York, NY: John </a:t>
            </a:r>
            <a:r>
              <a:rPr lang="fi-FI" sz="2000" dirty="0" err="1" smtClean="0"/>
              <a:t>Wiley</a:t>
            </a:r>
            <a:r>
              <a:rPr lang="fi-FI" sz="2000" dirty="0" smtClean="0"/>
              <a:t> &amp; </a:t>
            </a:r>
            <a:r>
              <a:rPr lang="fi-FI" sz="2000" dirty="0" err="1" smtClean="0"/>
              <a:t>Sons</a:t>
            </a:r>
            <a:r>
              <a:rPr lang="fi-FI" sz="2000" dirty="0" smtClean="0"/>
              <a:t>, </a:t>
            </a:r>
            <a:r>
              <a:rPr lang="fi-FI" sz="2000" dirty="0" err="1" smtClean="0"/>
              <a:t>Inc</a:t>
            </a:r>
            <a:endParaRPr lang="fi-FI" sz="2000" dirty="0" smtClean="0"/>
          </a:p>
        </p:txBody>
      </p:sp>
      <p:sp>
        <p:nvSpPr>
          <p:cNvPr id="23" name="Rectangle 3"/>
          <p:cNvSpPr>
            <a:spLocks noChangeArrowheads="1"/>
          </p:cNvSpPr>
          <p:nvPr/>
        </p:nvSpPr>
        <p:spPr bwMode="auto">
          <a:xfrm>
            <a:off x="33900978" y="23406145"/>
            <a:ext cx="6615338" cy="3539993"/>
          </a:xfrm>
          <a:prstGeom prst="rect">
            <a:avLst/>
          </a:prstGeom>
          <a:solidFill>
            <a:srgbClr val="A6A6A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176713" eaLnBrk="0" hangingPunct="0">
              <a:lnSpc>
                <a:spcPts val="4600"/>
              </a:lnSpc>
              <a:buClr>
                <a:schemeClr val="accent1"/>
              </a:buClr>
              <a:defRPr sz="3600">
                <a:solidFill>
                  <a:schemeClr val="tx1"/>
                </a:solidFill>
                <a:latin typeface="Arial" charset="0"/>
              </a:defRPr>
            </a:lvl1pPr>
            <a:lvl2pPr marL="742950" indent="-285750" defTabSz="4176713" eaLnBrk="0" hangingPunct="0">
              <a:lnSpc>
                <a:spcPct val="85000"/>
              </a:lnSpc>
              <a:spcBef>
                <a:spcPct val="25000"/>
              </a:spcBef>
              <a:defRPr sz="3600">
                <a:solidFill>
                  <a:schemeClr val="tx1"/>
                </a:solidFill>
                <a:latin typeface="Arial" charset="0"/>
              </a:defRPr>
            </a:lvl2pPr>
            <a:lvl3pPr marL="1143000" indent="-228600" defTabSz="4176713" eaLnBrk="0" hangingPunct="0">
              <a:lnSpc>
                <a:spcPct val="85000"/>
              </a:lnSpc>
              <a:spcBef>
                <a:spcPct val="25000"/>
              </a:spcBef>
              <a:buClr>
                <a:schemeClr val="accent1"/>
              </a:buClr>
              <a:defRPr sz="3600">
                <a:solidFill>
                  <a:schemeClr val="tx1"/>
                </a:solidFill>
                <a:latin typeface="Arial" charset="0"/>
              </a:defRPr>
            </a:lvl3pPr>
            <a:lvl4pPr marL="1600200" indent="-228600" defTabSz="4176713" eaLnBrk="0" hangingPunct="0">
              <a:lnSpc>
                <a:spcPct val="85000"/>
              </a:lnSpc>
              <a:spcBef>
                <a:spcPct val="25000"/>
              </a:spcBef>
              <a:defRPr sz="3600">
                <a:solidFill>
                  <a:schemeClr val="tx1"/>
                </a:solidFill>
                <a:latin typeface="Arial" charset="0"/>
              </a:defRPr>
            </a:lvl4pPr>
            <a:lvl5pPr marL="2057400" indent="-228600" defTabSz="4176713" eaLnBrk="0" hangingPunct="0">
              <a:lnSpc>
                <a:spcPct val="85000"/>
              </a:lnSpc>
              <a:spcBef>
                <a:spcPct val="25000"/>
              </a:spcBef>
              <a:defRPr sz="3600">
                <a:solidFill>
                  <a:schemeClr val="tx1"/>
                </a:solidFill>
                <a:latin typeface="Arial" charset="0"/>
              </a:defRPr>
            </a:lvl5pPr>
            <a:lvl6pPr marL="2514600" indent="-228600" defTabSz="4176713" eaLnBrk="0" fontAlgn="base" hangingPunct="0">
              <a:lnSpc>
                <a:spcPct val="85000"/>
              </a:lnSpc>
              <a:spcBef>
                <a:spcPct val="25000"/>
              </a:spcBef>
              <a:spcAft>
                <a:spcPct val="0"/>
              </a:spcAft>
              <a:defRPr sz="3600">
                <a:solidFill>
                  <a:schemeClr val="tx1"/>
                </a:solidFill>
                <a:latin typeface="Arial" charset="0"/>
              </a:defRPr>
            </a:lvl6pPr>
            <a:lvl7pPr marL="2971800" indent="-228600" defTabSz="4176713" eaLnBrk="0" fontAlgn="base" hangingPunct="0">
              <a:lnSpc>
                <a:spcPct val="85000"/>
              </a:lnSpc>
              <a:spcBef>
                <a:spcPct val="25000"/>
              </a:spcBef>
              <a:spcAft>
                <a:spcPct val="0"/>
              </a:spcAft>
              <a:defRPr sz="3600">
                <a:solidFill>
                  <a:schemeClr val="tx1"/>
                </a:solidFill>
                <a:latin typeface="Arial" charset="0"/>
              </a:defRPr>
            </a:lvl7pPr>
            <a:lvl8pPr marL="3429000" indent="-228600" defTabSz="4176713" eaLnBrk="0" fontAlgn="base" hangingPunct="0">
              <a:lnSpc>
                <a:spcPct val="85000"/>
              </a:lnSpc>
              <a:spcBef>
                <a:spcPct val="25000"/>
              </a:spcBef>
              <a:spcAft>
                <a:spcPct val="0"/>
              </a:spcAft>
              <a:defRPr sz="3600">
                <a:solidFill>
                  <a:schemeClr val="tx1"/>
                </a:solidFill>
                <a:latin typeface="Arial" charset="0"/>
              </a:defRPr>
            </a:lvl8pPr>
            <a:lvl9pPr marL="3886200" indent="-228600" defTabSz="4176713" eaLnBrk="0" fontAlgn="base" hangingPunct="0">
              <a:lnSpc>
                <a:spcPct val="85000"/>
              </a:lnSpc>
              <a:spcBef>
                <a:spcPct val="25000"/>
              </a:spcBef>
              <a:spcAft>
                <a:spcPct val="0"/>
              </a:spcAft>
              <a:defRPr sz="3600">
                <a:solidFill>
                  <a:schemeClr val="tx1"/>
                </a:solidFill>
                <a:latin typeface="Arial" charset="0"/>
              </a:defRPr>
            </a:lvl9pPr>
          </a:lstStyle>
          <a:p>
            <a:pPr algn="ctr" eaLnBrk="1" hangingPunct="1">
              <a:lnSpc>
                <a:spcPct val="100000"/>
              </a:lnSpc>
              <a:buClrTx/>
            </a:pPr>
            <a:r>
              <a:rPr lang="fi-FI" altLang="fi-FI" sz="2400" b="1" dirty="0" err="1">
                <a:solidFill>
                  <a:schemeClr val="bg1"/>
                </a:solidFill>
              </a:rPr>
              <a:t>Contact</a:t>
            </a:r>
            <a:r>
              <a:rPr lang="fi-FI" altLang="fi-FI" sz="2400" b="1" dirty="0">
                <a:solidFill>
                  <a:schemeClr val="bg1"/>
                </a:solidFill>
              </a:rPr>
              <a:t> </a:t>
            </a:r>
            <a:r>
              <a:rPr lang="fi-FI" altLang="fi-FI" sz="2400" b="1" dirty="0" err="1">
                <a:solidFill>
                  <a:schemeClr val="bg1"/>
                </a:solidFill>
              </a:rPr>
              <a:t>information</a:t>
            </a:r>
            <a:r>
              <a:rPr lang="fi-FI" altLang="fi-FI" sz="2400" b="1" dirty="0">
                <a:solidFill>
                  <a:schemeClr val="bg1"/>
                </a:solidFill>
              </a:rPr>
              <a:t>:</a:t>
            </a:r>
          </a:p>
          <a:p>
            <a:pPr algn="ctr" eaLnBrk="1" hangingPunct="1">
              <a:lnSpc>
                <a:spcPct val="100000"/>
              </a:lnSpc>
              <a:buClrTx/>
            </a:pPr>
            <a:endParaRPr lang="fi-FI" altLang="fi-FI" sz="2400" b="1" dirty="0">
              <a:solidFill>
                <a:schemeClr val="bg1"/>
              </a:solidFill>
            </a:endParaRPr>
          </a:p>
          <a:p>
            <a:pPr algn="ctr" eaLnBrk="1" hangingPunct="1">
              <a:lnSpc>
                <a:spcPct val="100000"/>
              </a:lnSpc>
              <a:buClrTx/>
            </a:pPr>
            <a:r>
              <a:rPr lang="fi-FI" altLang="fi-FI" sz="2400" b="1" dirty="0" smtClean="0">
                <a:solidFill>
                  <a:schemeClr val="bg1"/>
                </a:solidFill>
              </a:rPr>
              <a:t>paivi.merilainen@thl.fi</a:t>
            </a:r>
          </a:p>
          <a:p>
            <a:pPr algn="ctr" eaLnBrk="1" hangingPunct="1">
              <a:lnSpc>
                <a:spcPct val="100000"/>
              </a:lnSpc>
              <a:buClrTx/>
            </a:pPr>
            <a:r>
              <a:rPr lang="fi-FI" altLang="fi-FI" sz="2400" b="1" dirty="0" smtClean="0">
                <a:solidFill>
                  <a:schemeClr val="bg1"/>
                </a:solidFill>
              </a:rPr>
              <a:t>+358 29 524 7826</a:t>
            </a:r>
          </a:p>
          <a:p>
            <a:pPr algn="ctr" eaLnBrk="1" hangingPunct="1">
              <a:lnSpc>
                <a:spcPct val="100000"/>
              </a:lnSpc>
              <a:buClrTx/>
            </a:pPr>
            <a:r>
              <a:rPr lang="fi-FI" altLang="fi-FI" sz="2400" b="1" dirty="0" smtClean="0">
                <a:solidFill>
                  <a:schemeClr val="bg1"/>
                </a:solidFill>
              </a:rPr>
              <a:t> </a:t>
            </a:r>
            <a:r>
              <a:rPr lang="fi-FI" altLang="fi-FI" sz="2400" b="1" dirty="0" err="1" smtClean="0">
                <a:solidFill>
                  <a:schemeClr val="bg1"/>
                </a:solidFill>
              </a:rPr>
              <a:t>Impact</a:t>
            </a:r>
            <a:r>
              <a:rPr lang="fi-FI" altLang="fi-FI" sz="2400" b="1" dirty="0" smtClean="0">
                <a:solidFill>
                  <a:schemeClr val="bg1"/>
                </a:solidFill>
              </a:rPr>
              <a:t> </a:t>
            </a:r>
            <a:r>
              <a:rPr lang="fi-FI" altLang="fi-FI" sz="2400" b="1" dirty="0" err="1" smtClean="0">
                <a:solidFill>
                  <a:schemeClr val="bg1"/>
                </a:solidFill>
              </a:rPr>
              <a:t>Assessment</a:t>
            </a:r>
            <a:r>
              <a:rPr lang="fi-FI" altLang="fi-FI" sz="2400" b="1" dirty="0" smtClean="0">
                <a:solidFill>
                  <a:schemeClr val="bg1"/>
                </a:solidFill>
              </a:rPr>
              <a:t> </a:t>
            </a:r>
            <a:r>
              <a:rPr lang="fi-FI" altLang="fi-FI" sz="2400" b="1" dirty="0" err="1" smtClean="0">
                <a:solidFill>
                  <a:schemeClr val="bg1"/>
                </a:solidFill>
              </a:rPr>
              <a:t>Unit</a:t>
            </a:r>
            <a:endParaRPr lang="fi-FI" altLang="fi-FI" sz="2400" b="1" dirty="0">
              <a:solidFill>
                <a:schemeClr val="bg1"/>
              </a:solidFill>
            </a:endParaRPr>
          </a:p>
          <a:p>
            <a:pPr algn="ctr" eaLnBrk="1" hangingPunct="1">
              <a:lnSpc>
                <a:spcPct val="100000"/>
              </a:lnSpc>
              <a:buClrTx/>
            </a:pPr>
            <a:endParaRPr lang="fi-FI" altLang="fi-FI" sz="2400" b="1" dirty="0">
              <a:solidFill>
                <a:schemeClr val="bg1"/>
              </a:solidFill>
            </a:endParaRPr>
          </a:p>
          <a:p>
            <a:pPr algn="ctr" eaLnBrk="1" hangingPunct="1">
              <a:lnSpc>
                <a:spcPct val="100000"/>
              </a:lnSpc>
              <a:buClrTx/>
            </a:pPr>
            <a:r>
              <a:rPr lang="fi-FI" altLang="fi-FI" sz="2400" b="1" dirty="0" err="1" smtClean="0">
                <a:solidFill>
                  <a:schemeClr val="bg1"/>
                </a:solidFill>
              </a:rPr>
              <a:t>anna-maria.hokajarvi@thl.fi</a:t>
            </a:r>
            <a:endParaRPr lang="fi-FI" altLang="fi-FI" sz="2400" b="1" dirty="0" smtClean="0">
              <a:solidFill>
                <a:schemeClr val="bg1"/>
              </a:solidFill>
            </a:endParaRPr>
          </a:p>
          <a:p>
            <a:pPr algn="ctr" eaLnBrk="1" hangingPunct="1">
              <a:lnSpc>
                <a:spcPct val="100000"/>
              </a:lnSpc>
              <a:buClrTx/>
            </a:pPr>
            <a:r>
              <a:rPr lang="fi-FI" altLang="fi-FI" sz="2400" b="1" dirty="0" smtClean="0">
                <a:solidFill>
                  <a:schemeClr val="bg1"/>
                </a:solidFill>
              </a:rPr>
              <a:t>+</a:t>
            </a:r>
            <a:r>
              <a:rPr lang="fi-FI" altLang="fi-FI" sz="2400" b="1" dirty="0">
                <a:solidFill>
                  <a:schemeClr val="bg1"/>
                </a:solidFill>
              </a:rPr>
              <a:t>358 29 524 </a:t>
            </a:r>
            <a:r>
              <a:rPr lang="fi-FI" altLang="fi-FI" sz="2400" b="1" dirty="0" smtClean="0">
                <a:solidFill>
                  <a:schemeClr val="bg1"/>
                </a:solidFill>
              </a:rPr>
              <a:t>7715</a:t>
            </a:r>
          </a:p>
          <a:p>
            <a:pPr algn="ctr" eaLnBrk="1" hangingPunct="1">
              <a:lnSpc>
                <a:spcPct val="100000"/>
              </a:lnSpc>
              <a:buClrTx/>
            </a:pPr>
            <a:r>
              <a:rPr lang="fi-FI" altLang="fi-FI" sz="2400" b="1" dirty="0" err="1" smtClean="0">
                <a:solidFill>
                  <a:schemeClr val="bg1"/>
                </a:solidFill>
              </a:rPr>
              <a:t>Water</a:t>
            </a:r>
            <a:r>
              <a:rPr lang="fi-FI" altLang="fi-FI" sz="2400" b="1" dirty="0" smtClean="0">
                <a:solidFill>
                  <a:schemeClr val="bg1"/>
                </a:solidFill>
              </a:rPr>
              <a:t> and Health </a:t>
            </a:r>
            <a:r>
              <a:rPr lang="fi-FI" altLang="fi-FI" sz="2400" b="1" dirty="0" err="1" smtClean="0">
                <a:solidFill>
                  <a:schemeClr val="bg1"/>
                </a:solidFill>
              </a:rPr>
              <a:t>Unit</a:t>
            </a:r>
            <a:endParaRPr lang="fi-FI" altLang="fi-FI" sz="2400" b="1" dirty="0" smtClean="0">
              <a:solidFill>
                <a:schemeClr val="bg1"/>
              </a:solidFill>
            </a:endParaRPr>
          </a:p>
        </p:txBody>
      </p:sp>
      <p:sp>
        <p:nvSpPr>
          <p:cNvPr id="22" name="Text Box 11"/>
          <p:cNvSpPr txBox="1">
            <a:spLocks noChangeArrowheads="1"/>
          </p:cNvSpPr>
          <p:nvPr/>
        </p:nvSpPr>
        <p:spPr bwMode="auto">
          <a:xfrm>
            <a:off x="32377091" y="5210429"/>
            <a:ext cx="9744176" cy="6761206"/>
          </a:xfrm>
          <a:prstGeom prst="rect">
            <a:avLst/>
          </a:prstGeom>
          <a:solidFill>
            <a:schemeClr val="accent2"/>
          </a:solidFill>
          <a:ln>
            <a:noFill/>
          </a:ln>
          <a:extLst/>
        </p:spPr>
        <p:txBody>
          <a:bodyPr lIns="0" tIns="0" rIns="0" bIns="0"/>
          <a:lstStyle>
            <a:lvl1pPr defTabSz="4176713" eaLnBrk="0" hangingPunct="0">
              <a:lnSpc>
                <a:spcPts val="4600"/>
              </a:lnSpc>
              <a:buClr>
                <a:schemeClr val="accent1"/>
              </a:buClr>
              <a:defRPr sz="3600">
                <a:solidFill>
                  <a:schemeClr val="tx1"/>
                </a:solidFill>
                <a:latin typeface="Arial" charset="0"/>
              </a:defRPr>
            </a:lvl1pPr>
            <a:lvl2pPr marL="742950" indent="-285750" defTabSz="4176713" eaLnBrk="0" hangingPunct="0">
              <a:lnSpc>
                <a:spcPct val="85000"/>
              </a:lnSpc>
              <a:spcBef>
                <a:spcPct val="25000"/>
              </a:spcBef>
              <a:defRPr sz="3600">
                <a:solidFill>
                  <a:schemeClr val="tx1"/>
                </a:solidFill>
                <a:latin typeface="Arial" charset="0"/>
              </a:defRPr>
            </a:lvl2pPr>
            <a:lvl3pPr marL="1143000" indent="-228600" defTabSz="4176713" eaLnBrk="0" hangingPunct="0">
              <a:lnSpc>
                <a:spcPct val="85000"/>
              </a:lnSpc>
              <a:spcBef>
                <a:spcPct val="25000"/>
              </a:spcBef>
              <a:buClr>
                <a:schemeClr val="accent1"/>
              </a:buClr>
              <a:defRPr sz="3600">
                <a:solidFill>
                  <a:schemeClr val="tx1"/>
                </a:solidFill>
                <a:latin typeface="Arial" charset="0"/>
              </a:defRPr>
            </a:lvl3pPr>
            <a:lvl4pPr marL="1600200" indent="-228600" defTabSz="4176713" eaLnBrk="0" hangingPunct="0">
              <a:lnSpc>
                <a:spcPct val="85000"/>
              </a:lnSpc>
              <a:spcBef>
                <a:spcPct val="25000"/>
              </a:spcBef>
              <a:defRPr sz="3600">
                <a:solidFill>
                  <a:schemeClr val="tx1"/>
                </a:solidFill>
                <a:latin typeface="Arial" charset="0"/>
              </a:defRPr>
            </a:lvl4pPr>
            <a:lvl5pPr marL="2057400" indent="-228600" defTabSz="4176713" eaLnBrk="0" hangingPunct="0">
              <a:lnSpc>
                <a:spcPct val="85000"/>
              </a:lnSpc>
              <a:spcBef>
                <a:spcPct val="25000"/>
              </a:spcBef>
              <a:defRPr sz="3600">
                <a:solidFill>
                  <a:schemeClr val="tx1"/>
                </a:solidFill>
                <a:latin typeface="Arial" charset="0"/>
              </a:defRPr>
            </a:lvl5pPr>
            <a:lvl6pPr marL="2514600" indent="-228600" defTabSz="4176713" eaLnBrk="0" fontAlgn="base" hangingPunct="0">
              <a:lnSpc>
                <a:spcPct val="85000"/>
              </a:lnSpc>
              <a:spcBef>
                <a:spcPct val="25000"/>
              </a:spcBef>
              <a:spcAft>
                <a:spcPct val="0"/>
              </a:spcAft>
              <a:defRPr sz="3600">
                <a:solidFill>
                  <a:schemeClr val="tx1"/>
                </a:solidFill>
                <a:latin typeface="Arial" charset="0"/>
              </a:defRPr>
            </a:lvl6pPr>
            <a:lvl7pPr marL="2971800" indent="-228600" defTabSz="4176713" eaLnBrk="0" fontAlgn="base" hangingPunct="0">
              <a:lnSpc>
                <a:spcPct val="85000"/>
              </a:lnSpc>
              <a:spcBef>
                <a:spcPct val="25000"/>
              </a:spcBef>
              <a:spcAft>
                <a:spcPct val="0"/>
              </a:spcAft>
              <a:defRPr sz="3600">
                <a:solidFill>
                  <a:schemeClr val="tx1"/>
                </a:solidFill>
                <a:latin typeface="Arial" charset="0"/>
              </a:defRPr>
            </a:lvl7pPr>
            <a:lvl8pPr marL="3429000" indent="-228600" defTabSz="4176713" eaLnBrk="0" fontAlgn="base" hangingPunct="0">
              <a:lnSpc>
                <a:spcPct val="85000"/>
              </a:lnSpc>
              <a:spcBef>
                <a:spcPct val="25000"/>
              </a:spcBef>
              <a:spcAft>
                <a:spcPct val="0"/>
              </a:spcAft>
              <a:defRPr sz="3600">
                <a:solidFill>
                  <a:schemeClr val="tx1"/>
                </a:solidFill>
                <a:latin typeface="Arial" charset="0"/>
              </a:defRPr>
            </a:lvl8pPr>
            <a:lvl9pPr marL="3886200" indent="-228600" defTabSz="4176713" eaLnBrk="0" fontAlgn="base" hangingPunct="0">
              <a:lnSpc>
                <a:spcPct val="85000"/>
              </a:lnSpc>
              <a:spcBef>
                <a:spcPct val="25000"/>
              </a:spcBef>
              <a:spcAft>
                <a:spcPct val="0"/>
              </a:spcAft>
              <a:defRPr sz="3600">
                <a:solidFill>
                  <a:schemeClr val="tx1"/>
                </a:solidFill>
                <a:latin typeface="Arial" charset="0"/>
              </a:defRPr>
            </a:lvl9pPr>
          </a:lstStyle>
          <a:p>
            <a:pPr algn="ctr" eaLnBrk="1" hangingPunct="1">
              <a:lnSpc>
                <a:spcPct val="100000"/>
              </a:lnSpc>
              <a:buClrTx/>
              <a:defRPr/>
            </a:pPr>
            <a:r>
              <a:rPr lang="fi-FI" sz="4800" b="1" smtClean="0">
                <a:solidFill>
                  <a:schemeClr val="bg1"/>
                </a:solidFill>
              </a:rPr>
              <a:t>Study</a:t>
            </a:r>
            <a:r>
              <a:rPr lang="fi-FI" sz="4800" b="1" dirty="0" smtClean="0">
                <a:solidFill>
                  <a:schemeClr val="bg1"/>
                </a:solidFill>
              </a:rPr>
              <a:t> </a:t>
            </a:r>
            <a:r>
              <a:rPr lang="fi-FI" sz="4800" b="1" dirty="0" err="1">
                <a:solidFill>
                  <a:schemeClr val="bg1"/>
                </a:solidFill>
              </a:rPr>
              <a:t>outline</a:t>
            </a:r>
            <a:endParaRPr lang="fi-FI" sz="4800" b="1" dirty="0">
              <a:solidFill>
                <a:schemeClr val="bg1"/>
              </a:solidFill>
            </a:endParaRPr>
          </a:p>
          <a:p>
            <a:pPr algn="just"/>
            <a:endParaRPr lang="en-US" dirty="0"/>
          </a:p>
          <a:p>
            <a:pPr algn="just">
              <a:lnSpc>
                <a:spcPct val="100000"/>
              </a:lnSpc>
            </a:pPr>
            <a:r>
              <a:rPr lang="en-US" sz="3200" dirty="0" smtClean="0"/>
              <a:t>The </a:t>
            </a:r>
            <a:r>
              <a:rPr lang="en-US" sz="3200" dirty="0"/>
              <a:t>river water of the </a:t>
            </a:r>
            <a:r>
              <a:rPr lang="en-US" sz="3200" dirty="0" err="1"/>
              <a:t>Kokemäenjoki</a:t>
            </a:r>
            <a:r>
              <a:rPr lang="en-US" sz="3200" dirty="0"/>
              <a:t> River water course in southwestern part of Finland (</a:t>
            </a:r>
            <a:r>
              <a:rPr lang="en-US" sz="3200" b="1" dirty="0"/>
              <a:t>Fig. 1</a:t>
            </a:r>
            <a:r>
              <a:rPr lang="en-US" sz="3200" dirty="0"/>
              <a:t>) is used for AGR after pre-treatment using combined coagulation and sand filtration. AGR is done at </a:t>
            </a:r>
            <a:r>
              <a:rPr lang="en-US" sz="3200" dirty="0" err="1"/>
              <a:t>Virttaankangas</a:t>
            </a:r>
            <a:r>
              <a:rPr lang="en-US" sz="3200" dirty="0"/>
              <a:t> esker and the produced drinking water serves population of 300 000 inhabitants in Turku region</a:t>
            </a:r>
            <a:r>
              <a:rPr lang="en-US" sz="3200" dirty="0" smtClean="0"/>
              <a:t>.</a:t>
            </a:r>
            <a:r>
              <a:rPr lang="fi-FI" sz="3200" b="1" dirty="0"/>
              <a:t> </a:t>
            </a:r>
            <a:endParaRPr lang="fi-FI" sz="3200" b="1" dirty="0" smtClean="0"/>
          </a:p>
          <a:p>
            <a:pPr algn="just">
              <a:lnSpc>
                <a:spcPct val="100000"/>
              </a:lnSpc>
            </a:pPr>
            <a:r>
              <a:rPr lang="fi-FI" sz="3200" dirty="0" smtClean="0"/>
              <a:t>   The </a:t>
            </a:r>
            <a:r>
              <a:rPr lang="fi-FI" sz="3200" dirty="0" err="1"/>
              <a:t>aim</a:t>
            </a:r>
            <a:r>
              <a:rPr lang="fi-FI" sz="3200" dirty="0"/>
              <a:t> of the </a:t>
            </a:r>
            <a:r>
              <a:rPr lang="fi-FI" sz="3200" dirty="0" err="1"/>
              <a:t>study</a:t>
            </a:r>
            <a:r>
              <a:rPr lang="fi-FI" sz="3200" b="1" dirty="0"/>
              <a:t> </a:t>
            </a:r>
            <a:r>
              <a:rPr lang="fi-FI" sz="3200" dirty="0" err="1"/>
              <a:t>was</a:t>
            </a:r>
            <a:r>
              <a:rPr lang="fi-FI" sz="3200" dirty="0"/>
              <a:t> to </a:t>
            </a:r>
            <a:r>
              <a:rPr lang="fi-FI" sz="3200" dirty="0" err="1"/>
              <a:t>assess</a:t>
            </a:r>
            <a:r>
              <a:rPr lang="fi-FI" sz="3200" dirty="0"/>
              <a:t> the </a:t>
            </a:r>
            <a:r>
              <a:rPr lang="fi-FI" sz="3200" dirty="0" err="1"/>
              <a:t>health</a:t>
            </a:r>
            <a:r>
              <a:rPr lang="fi-FI" sz="3200" dirty="0"/>
              <a:t> </a:t>
            </a:r>
            <a:r>
              <a:rPr lang="fi-FI" sz="3200" dirty="0" err="1"/>
              <a:t>impacts</a:t>
            </a:r>
            <a:r>
              <a:rPr lang="fi-FI" sz="3200" dirty="0"/>
              <a:t> to </a:t>
            </a:r>
            <a:r>
              <a:rPr lang="fi-FI" sz="3200" dirty="0" err="1"/>
              <a:t>drinking</a:t>
            </a:r>
            <a:r>
              <a:rPr lang="fi-FI" sz="3200" dirty="0"/>
              <a:t> </a:t>
            </a:r>
            <a:r>
              <a:rPr lang="fi-FI" sz="3200" dirty="0" err="1"/>
              <a:t>water</a:t>
            </a:r>
            <a:r>
              <a:rPr lang="fi-FI" sz="3200" dirty="0"/>
              <a:t> </a:t>
            </a:r>
            <a:r>
              <a:rPr lang="fi-FI" sz="3200" dirty="0" err="1"/>
              <a:t>consumers</a:t>
            </a:r>
            <a:r>
              <a:rPr lang="fi-FI" sz="3200" dirty="0"/>
              <a:t> </a:t>
            </a:r>
            <a:r>
              <a:rPr lang="fi-FI" sz="3200" dirty="0" err="1"/>
              <a:t>using</a:t>
            </a:r>
            <a:r>
              <a:rPr lang="fi-FI" sz="3200" dirty="0"/>
              <a:t>  of </a:t>
            </a:r>
            <a:r>
              <a:rPr lang="fi-FI" sz="3200" dirty="0" err="1"/>
              <a:t>raw</a:t>
            </a:r>
            <a:r>
              <a:rPr lang="fi-FI" sz="3200" dirty="0"/>
              <a:t> </a:t>
            </a:r>
            <a:r>
              <a:rPr lang="fi-FI" sz="3200" dirty="0" err="1"/>
              <a:t>water</a:t>
            </a:r>
            <a:r>
              <a:rPr lang="fi-FI" sz="3200" dirty="0"/>
              <a:t> </a:t>
            </a:r>
            <a:r>
              <a:rPr lang="fi-FI" sz="3200" dirty="0" err="1"/>
              <a:t>contamination</a:t>
            </a:r>
            <a:r>
              <a:rPr lang="fi-FI" sz="3200" dirty="0"/>
              <a:t> </a:t>
            </a:r>
            <a:r>
              <a:rPr lang="fi-FI" sz="3200" dirty="0" err="1"/>
              <a:t>scenarios</a:t>
            </a:r>
            <a:r>
              <a:rPr lang="fi-FI" sz="3200" dirty="0"/>
              <a:t> in Turku </a:t>
            </a:r>
            <a:r>
              <a:rPr lang="fi-FI" sz="3200" dirty="0" err="1"/>
              <a:t>region</a:t>
            </a:r>
            <a:r>
              <a:rPr lang="fi-FI" sz="3200" dirty="0"/>
              <a:t>.</a:t>
            </a:r>
            <a:r>
              <a:rPr lang="en-US" sz="3200" dirty="0"/>
              <a:t>           </a:t>
            </a:r>
          </a:p>
          <a:p>
            <a:pPr algn="just"/>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983" y="11338499"/>
            <a:ext cx="9974263" cy="646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29798" y="27311180"/>
            <a:ext cx="1680186" cy="1680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09118" y="27508994"/>
            <a:ext cx="5647520" cy="15935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8377"/>
          <a:stretch/>
        </p:blipFill>
        <p:spPr bwMode="auto">
          <a:xfrm>
            <a:off x="37945210" y="27339419"/>
            <a:ext cx="2571106" cy="1623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99900" y="6355011"/>
            <a:ext cx="10338383" cy="6162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iruutu 4"/>
          <p:cNvSpPr txBox="1"/>
          <p:nvPr/>
        </p:nvSpPr>
        <p:spPr>
          <a:xfrm>
            <a:off x="22124342" y="9493746"/>
            <a:ext cx="648072" cy="461665"/>
          </a:xfrm>
          <a:prstGeom prst="rect">
            <a:avLst/>
          </a:prstGeom>
          <a:solidFill>
            <a:schemeClr val="bg1"/>
          </a:solidFill>
        </p:spPr>
        <p:txBody>
          <a:bodyPr wrap="square" rtlCol="0">
            <a:spAutoFit/>
          </a:bodyPr>
          <a:lstStyle/>
          <a:p>
            <a:pPr algn="r">
              <a:spcBef>
                <a:spcPts val="600"/>
              </a:spcBef>
            </a:pPr>
            <a:r>
              <a:rPr lang="fi-FI" sz="1200" dirty="0" smtClean="0"/>
              <a:t>0.1</a:t>
            </a:r>
          </a:p>
          <a:p>
            <a:pPr algn="r"/>
            <a:endParaRPr lang="fi-FI" sz="1200" dirty="0" smtClean="0"/>
          </a:p>
        </p:txBody>
      </p:sp>
      <p:sp>
        <p:nvSpPr>
          <p:cNvPr id="25" name="Tekstiruutu 24"/>
          <p:cNvSpPr txBox="1"/>
          <p:nvPr/>
        </p:nvSpPr>
        <p:spPr>
          <a:xfrm>
            <a:off x="22124342" y="9883403"/>
            <a:ext cx="648072" cy="276999"/>
          </a:xfrm>
          <a:prstGeom prst="rect">
            <a:avLst/>
          </a:prstGeom>
          <a:solidFill>
            <a:schemeClr val="bg1"/>
          </a:solidFill>
        </p:spPr>
        <p:txBody>
          <a:bodyPr wrap="square" rtlCol="0">
            <a:spAutoFit/>
          </a:bodyPr>
          <a:lstStyle/>
          <a:p>
            <a:pPr algn="r"/>
            <a:r>
              <a:rPr lang="fi-FI" sz="1200" dirty="0" smtClean="0"/>
              <a:t>0.01</a:t>
            </a:r>
            <a:endParaRPr lang="fi-FI" sz="1200" dirty="0"/>
          </a:p>
        </p:txBody>
      </p:sp>
      <p:sp>
        <p:nvSpPr>
          <p:cNvPr id="26" name="Tekstiruutu 25"/>
          <p:cNvSpPr txBox="1"/>
          <p:nvPr/>
        </p:nvSpPr>
        <p:spPr>
          <a:xfrm>
            <a:off x="22124342" y="10315451"/>
            <a:ext cx="648072" cy="276999"/>
          </a:xfrm>
          <a:prstGeom prst="rect">
            <a:avLst/>
          </a:prstGeom>
          <a:solidFill>
            <a:schemeClr val="bg1"/>
          </a:solidFill>
        </p:spPr>
        <p:txBody>
          <a:bodyPr wrap="square" rtlCol="0">
            <a:spAutoFit/>
          </a:bodyPr>
          <a:lstStyle/>
          <a:p>
            <a:pPr algn="r"/>
            <a:r>
              <a:rPr lang="fi-FI" sz="1200" dirty="0" smtClean="0"/>
              <a:t>0.001</a:t>
            </a:r>
            <a:endParaRPr lang="fi-FI"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l_A0_posteri_vaaka">
  <a:themeElements>
    <a:clrScheme name="THL poster A0 1">
      <a:dk1>
        <a:srgbClr val="000000"/>
      </a:dk1>
      <a:lt1>
        <a:srgbClr val="FFFFFF"/>
      </a:lt1>
      <a:dk2>
        <a:srgbClr val="807F83"/>
      </a:dk2>
      <a:lt2>
        <a:srgbClr val="EEECE1"/>
      </a:lt2>
      <a:accent1>
        <a:srgbClr val="7BC143"/>
      </a:accent1>
      <a:accent2>
        <a:srgbClr val="C1DF63"/>
      </a:accent2>
      <a:accent3>
        <a:srgbClr val="FFFFFF"/>
      </a:accent3>
      <a:accent4>
        <a:srgbClr val="000000"/>
      </a:accent4>
      <a:accent5>
        <a:srgbClr val="BFDDB0"/>
      </a:accent5>
      <a:accent6>
        <a:srgbClr val="AFCA59"/>
      </a:accent6>
      <a:hlink>
        <a:srgbClr val="6BC9C7"/>
      </a:hlink>
      <a:folHlink>
        <a:srgbClr val="5191CD"/>
      </a:folHlink>
    </a:clrScheme>
    <a:fontScheme name="THL poster A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176713" rtl="0" eaLnBrk="1" fontAlgn="base" latinLnBrk="0" hangingPunct="1">
          <a:lnSpc>
            <a:spcPct val="100000"/>
          </a:lnSpc>
          <a:spcBef>
            <a:spcPct val="0"/>
          </a:spcBef>
          <a:spcAft>
            <a:spcPct val="0"/>
          </a:spcAft>
          <a:buClrTx/>
          <a:buSzTx/>
          <a:buFontTx/>
          <a:buNone/>
          <a:tabLst/>
          <a:defRPr kumimoji="0" lang="fi-FI"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176713" rtl="0" eaLnBrk="1" fontAlgn="base" latinLnBrk="0" hangingPunct="1">
          <a:lnSpc>
            <a:spcPct val="100000"/>
          </a:lnSpc>
          <a:spcBef>
            <a:spcPct val="0"/>
          </a:spcBef>
          <a:spcAft>
            <a:spcPct val="0"/>
          </a:spcAft>
          <a:buClrTx/>
          <a:buSzTx/>
          <a:buFontTx/>
          <a:buNone/>
          <a:tabLst/>
          <a:defRPr kumimoji="0" lang="fi-FI" sz="3600" b="0" i="0" u="none" strike="noStrike" cap="none" normalizeH="0" baseline="0" smtClean="0">
            <a:ln>
              <a:noFill/>
            </a:ln>
            <a:solidFill>
              <a:schemeClr val="tx1"/>
            </a:solidFill>
            <a:effectLst/>
            <a:latin typeface="Arial" charset="0"/>
          </a:defRPr>
        </a:defPPr>
      </a:lstStyle>
    </a:lnDef>
  </a:objectDefaults>
  <a:extraClrSchemeLst>
    <a:extraClrScheme>
      <a:clrScheme name="THL poster A0 1">
        <a:dk1>
          <a:srgbClr val="000000"/>
        </a:dk1>
        <a:lt1>
          <a:srgbClr val="FFFFFF"/>
        </a:lt1>
        <a:dk2>
          <a:srgbClr val="807F83"/>
        </a:dk2>
        <a:lt2>
          <a:srgbClr val="EEECE1"/>
        </a:lt2>
        <a:accent1>
          <a:srgbClr val="7BC143"/>
        </a:accent1>
        <a:accent2>
          <a:srgbClr val="C1DF63"/>
        </a:accent2>
        <a:accent3>
          <a:srgbClr val="FFFFFF"/>
        </a:accent3>
        <a:accent4>
          <a:srgbClr val="000000"/>
        </a:accent4>
        <a:accent5>
          <a:srgbClr val="BFDDB0"/>
        </a:accent5>
        <a:accent6>
          <a:srgbClr val="AFCA59"/>
        </a:accent6>
        <a:hlink>
          <a:srgbClr val="6BC9C7"/>
        </a:hlink>
        <a:folHlink>
          <a:srgbClr val="5191C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ema">
  <a:themeElements>
    <a:clrScheme name="">
      <a:dk1>
        <a:srgbClr val="000000"/>
      </a:dk1>
      <a:lt1>
        <a:srgbClr val="FFFFFF"/>
      </a:lt1>
      <a:dk2>
        <a:srgbClr val="807F83"/>
      </a:dk2>
      <a:lt2>
        <a:srgbClr val="EEECE1"/>
      </a:lt2>
      <a:accent1>
        <a:srgbClr val="7BC143"/>
      </a:accent1>
      <a:accent2>
        <a:srgbClr val="6BC9C7"/>
      </a:accent2>
      <a:accent3>
        <a:srgbClr val="FFFFFF"/>
      </a:accent3>
      <a:accent4>
        <a:srgbClr val="000000"/>
      </a:accent4>
      <a:accent5>
        <a:srgbClr val="BFDDB0"/>
      </a:accent5>
      <a:accent6>
        <a:srgbClr val="60B6B4"/>
      </a:accent6>
      <a:hlink>
        <a:srgbClr val="C1DF63"/>
      </a:hlink>
      <a:folHlink>
        <a:srgbClr val="5191C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
      <a:dk1>
        <a:srgbClr val="000000"/>
      </a:dk1>
      <a:lt1>
        <a:srgbClr val="FFFFFF"/>
      </a:lt1>
      <a:dk2>
        <a:srgbClr val="807F83"/>
      </a:dk2>
      <a:lt2>
        <a:srgbClr val="EEECE1"/>
      </a:lt2>
      <a:accent1>
        <a:srgbClr val="7BC143"/>
      </a:accent1>
      <a:accent2>
        <a:srgbClr val="6BC9C7"/>
      </a:accent2>
      <a:accent3>
        <a:srgbClr val="FFFFFF"/>
      </a:accent3>
      <a:accent4>
        <a:srgbClr val="000000"/>
      </a:accent4>
      <a:accent5>
        <a:srgbClr val="BFDDB0"/>
      </a:accent5>
      <a:accent6>
        <a:srgbClr val="60B6B4"/>
      </a:accent6>
      <a:hlink>
        <a:srgbClr val="C1DF63"/>
      </a:hlink>
      <a:folHlink>
        <a:srgbClr val="5191C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thl_A0_posteri_vaaka</Template>
  <TotalTime>1917</TotalTime>
  <Words>1066</Words>
  <Application>Microsoft Office PowerPoint</Application>
  <PresentationFormat>Custom</PresentationFormat>
  <Paragraphs>119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thl_A0_posteri_vaaka</vt:lpstr>
      <vt:lpstr>Microbiological health risks in drinking water after artificial  groundwater recharge process</vt:lpstr>
    </vt:vector>
  </TitlesOfParts>
  <Manager>Recommended Finland</Manager>
  <Company>THL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Otsikon teksti 1–4 rivillä keskitettynä vaaka- ja pystysuorassa, kirjasin Arial 96pt Bold</dc:title>
  <dc:creator>Hokajärvi Anna-Maria</dc:creator>
  <cp:lastModifiedBy>Hokajärvi Anna-Maria</cp:lastModifiedBy>
  <cp:revision>83</cp:revision>
  <dcterms:created xsi:type="dcterms:W3CDTF">2017-03-30T07:01:14Z</dcterms:created>
  <dcterms:modified xsi:type="dcterms:W3CDTF">2017-05-02T05:52:28Z</dcterms:modified>
</cp:coreProperties>
</file>