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91" r:id="rId3"/>
    <p:sldId id="259" r:id="rId4"/>
    <p:sldId id="258" r:id="rId5"/>
    <p:sldId id="262" r:id="rId6"/>
    <p:sldId id="293" r:id="rId7"/>
    <p:sldId id="280" r:id="rId8"/>
    <p:sldId id="287" r:id="rId9"/>
    <p:sldId id="292" r:id="rId10"/>
    <p:sldId id="265" r:id="rId11"/>
    <p:sldId id="278" r:id="rId12"/>
    <p:sldId id="257" r:id="rId13"/>
    <p:sldId id="260" r:id="rId14"/>
    <p:sldId id="276" r:id="rId15"/>
    <p:sldId id="282" r:id="rId16"/>
    <p:sldId id="290" r:id="rId17"/>
    <p:sldId id="284" r:id="rId18"/>
    <p:sldId id="285" r:id="rId19"/>
    <p:sldId id="281" r:id="rId20"/>
    <p:sldId id="263" r:id="rId21"/>
    <p:sldId id="279" r:id="rId22"/>
    <p:sldId id="288" r:id="rId23"/>
    <p:sldId id="289" r:id="rId24"/>
    <p:sldId id="283" r:id="rId25"/>
    <p:sldId id="286" r:id="rId26"/>
    <p:sldId id="277" r:id="rId27"/>
    <p:sldId id="264" r:id="rId28"/>
    <p:sldId id="266" r:id="rId29"/>
    <p:sldId id="267" r:id="rId30"/>
    <p:sldId id="269" r:id="rId31"/>
    <p:sldId id="270" r:id="rId32"/>
    <p:sldId id="273" r:id="rId33"/>
    <p:sldId id="274" r:id="rId34"/>
    <p:sldId id="275" r:id="rId3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natso" initials="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8" d="100"/>
          <a:sy n="88" d="100"/>
        </p:scale>
        <p:origin x="-78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84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19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855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788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8735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79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0258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270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0804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22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712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442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3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487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337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9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40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0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http://www.dadcando.com/default_DOING.asp?project=Crystal&amp;catagory=Experiments&amp;lhs=Experiments </a:t>
            </a:r>
          </a:p>
          <a:p>
            <a:r>
              <a:rPr lang="fi-FI" dirty="0" smtClean="0"/>
              <a:t>http://www.dadcando.com/uploaded/430_gusgr_Cryst_29125.jpg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fi-FI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5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4"/>
          <p:cNvPicPr preferRelativeResize="0">
            <a:picLocks noChangeAspect="1"/>
          </p:cNvPicPr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7509" y="4393783"/>
            <a:ext cx="975246" cy="7291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sciencetoday.wikispaces.com/Growing+Salt+Crystal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i.opasnet.org/fi/Yht&#228;k&#246;ytt&#228;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Helsinki_energy_decision_201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Yht&#228;k&#246;ytt&#228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652810"/>
            <a:ext cx="7772400" cy="204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Yhtäköyttä-hankkeen</a:t>
            </a: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esittely: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dirty="0"/>
              <a:t>miten tieto sidotaan päätöksentekoon?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Jouni Tuomisto &amp; kumpp.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THL, Kuopio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Loppu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VN-TEAS-rahoitus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Valtioneuvoston tutkimus-, ennakointi-, arviointi- ja suunnittelutoimintaa</a:t>
            </a:r>
          </a:p>
          <a:p>
            <a:r>
              <a:rPr lang="fi-FI" dirty="0" smtClean="0"/>
              <a:t>Valtioneuvoston kanslialla vahva rooli rahanjaossa ja ohjauksessa.</a:t>
            </a:r>
          </a:p>
          <a:p>
            <a:r>
              <a:rPr lang="fi-FI" dirty="0" smtClean="0"/>
              <a:t>2015 rahat: n. 5 M€, tyypillisesti 150 </a:t>
            </a:r>
            <a:r>
              <a:rPr lang="fi-FI" dirty="0" err="1" smtClean="0"/>
              <a:t>k€/hanke</a:t>
            </a:r>
            <a:endParaRPr lang="fi-FI" dirty="0" smtClean="0"/>
          </a:p>
          <a:p>
            <a:r>
              <a:rPr lang="fi-FI" dirty="0" smtClean="0"/>
              <a:t>Konkreettiset kysymykset, vastaus vuodessa.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Tavoitellut hyödyt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-FI" sz="2400"/>
              <a:t>“... niiden mekanismien konkretisoiminen, joilla hankkeissa tuotettu tieto lopulta siirtyy yhteiskunnalliseen päätöksentekoon." (Johanna Sorsa)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fi-FI" sz="2400"/>
              <a:t>"Koko uudistuksen suurin kysymys on se, onnistummeko luomaan.. [tieteellisen ja demokraattisen prosessin] ..välille motiivin ja kyvyn ymmärtää toinen toistaan, antautua dialogiin, kuulla ja kuunnella." (OP Heinonen)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 err="1"/>
              <a:t>Pohjois</a:t>
            </a:r>
            <a:r>
              <a:rPr lang="fi-FI" sz="2800" dirty="0"/>
              <a:t>-Euroopassa toimiva tutkimus- ja konsultointiyritys: Suomi, Tanska, Ruotsi, Norja, Belgia ja Latvia.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/>
              <a:t>Tutkimuksia, ohjelma- ja hankearviointeja sekä kehityspalveluja.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/>
              <a:t>Hankkeesta päävastuussa vanhempi analyytikko Jussi Nissilä. Tj. Arttu Vainio sekä tutkija Juho-Matti Paavola mukana ajoittain.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248200"/>
            <a:ext cx="3600788" cy="883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771800" y="228956"/>
            <a:ext cx="4204109" cy="4728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i-FI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Avoimen datan verkostoija, tekijä ja </a:t>
            </a:r>
            <a:r>
              <a:rPr lang="fi-FI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puolestapuhuja</a:t>
            </a:r>
          </a:p>
          <a:p>
            <a:endParaRPr lang="en" sz="2250" b="1" dirty="0" smtClean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3000</a:t>
            </a:r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+ ihmisen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verkosto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350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jäsentä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10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työryhmää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20+ projektia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Perustettu 2012</a:t>
            </a:r>
          </a:p>
          <a:p>
            <a:endParaRPr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180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Kansainvälisesti </a:t>
            </a:r>
            <a:r>
              <a:rPr lang="en" sz="180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30+ maassa, lähtöisin Iso-Britanniasta </a:t>
            </a:r>
            <a:r>
              <a:rPr lang="en" sz="180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2004</a:t>
            </a:r>
          </a:p>
          <a:p>
            <a:endParaRPr lang="en" sz="1800" b="1" dirty="0" smtClean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fi-FI" sz="180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Hankkeessa Teemu Ropponen (DI) ja Raimo Muurinen (YTK)</a:t>
            </a:r>
          </a:p>
          <a:p>
            <a:endParaRPr lang="en"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1038538" y="411510"/>
            <a:ext cx="1489050" cy="943109"/>
            <a:chOff x="1325788" y="5459295"/>
            <a:chExt cx="1985400" cy="1257479"/>
          </a:xfrm>
        </p:grpSpPr>
        <p:pic>
          <p:nvPicPr>
            <p:cNvPr id="38" name="Shape 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62347" y="5459295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 txBox="1"/>
            <p:nvPr/>
          </p:nvSpPr>
          <p:spPr>
            <a:xfrm>
              <a:off x="1325788" y="6339375"/>
              <a:ext cx="19854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Hallinnon avoin data</a:t>
              </a:r>
            </a:p>
          </p:txBody>
        </p:sp>
      </p:grpSp>
      <p:grpSp>
        <p:nvGrpSpPr>
          <p:cNvPr id="40" name="Shape 40"/>
          <p:cNvGrpSpPr/>
          <p:nvPr/>
        </p:nvGrpSpPr>
        <p:grpSpPr>
          <a:xfrm>
            <a:off x="1225998" y="3220083"/>
            <a:ext cx="972899" cy="928571"/>
            <a:chOff x="200429" y="305283"/>
            <a:chExt cx="1297199" cy="1238095"/>
          </a:xfrm>
        </p:grpSpPr>
        <p:pic>
          <p:nvPicPr>
            <p:cNvPr id="41" name="Shape 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906" y="30528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 txBox="1"/>
            <p:nvPr/>
          </p:nvSpPr>
          <p:spPr>
            <a:xfrm>
              <a:off x="200429" y="1165979"/>
              <a:ext cx="12971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GLAM</a:t>
              </a:r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254577" y="4175835"/>
            <a:ext cx="915750" cy="920503"/>
            <a:chOff x="1740809" y="1581858"/>
            <a:chExt cx="1221000" cy="1227337"/>
          </a:xfrm>
        </p:grpSpPr>
        <p:pic>
          <p:nvPicPr>
            <p:cNvPr id="44" name="Shape 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26692" y="1581858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Shape 45"/>
            <p:cNvSpPr txBox="1"/>
            <p:nvPr/>
          </p:nvSpPr>
          <p:spPr>
            <a:xfrm>
              <a:off x="1740809" y="2431796"/>
              <a:ext cx="12210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tiede</a:t>
              </a:r>
            </a:p>
          </p:txBody>
        </p:sp>
      </p:grpSp>
      <p:grpSp>
        <p:nvGrpSpPr>
          <p:cNvPr id="46" name="Shape 46"/>
          <p:cNvGrpSpPr/>
          <p:nvPr/>
        </p:nvGrpSpPr>
        <p:grpSpPr>
          <a:xfrm>
            <a:off x="-180528" y="1357448"/>
            <a:ext cx="1756799" cy="928571"/>
            <a:chOff x="1168959" y="305283"/>
            <a:chExt cx="2342399" cy="1238095"/>
          </a:xfrm>
        </p:grpSpPr>
        <p:sp>
          <p:nvSpPr>
            <p:cNvPr id="47" name="Shape 47"/>
            <p:cNvSpPr txBox="1"/>
            <p:nvPr/>
          </p:nvSpPr>
          <p:spPr>
            <a:xfrm>
              <a:off x="1168959" y="1165979"/>
              <a:ext cx="23423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kestävä kehitys</a:t>
              </a:r>
            </a:p>
          </p:txBody>
        </p:sp>
        <p:pic>
          <p:nvPicPr>
            <p:cNvPr id="48" name="Shape 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15300" y="30528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Shape 49"/>
          <p:cNvGrpSpPr/>
          <p:nvPr/>
        </p:nvGrpSpPr>
        <p:grpSpPr>
          <a:xfrm>
            <a:off x="50124" y="4172754"/>
            <a:ext cx="1109025" cy="926664"/>
            <a:chOff x="123797" y="4152800"/>
            <a:chExt cx="1478700" cy="1235552"/>
          </a:xfrm>
        </p:grpSpPr>
        <p:sp>
          <p:nvSpPr>
            <p:cNvPr id="50" name="Shape 50"/>
            <p:cNvSpPr txBox="1"/>
            <p:nvPr/>
          </p:nvSpPr>
          <p:spPr>
            <a:xfrm>
              <a:off x="123797" y="5010952"/>
              <a:ext cx="14787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oppi</a:t>
              </a:r>
            </a:p>
          </p:txBody>
        </p:sp>
        <p:pic>
          <p:nvPicPr>
            <p:cNvPr id="51" name="Shape 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6441" y="4152800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Shape 52"/>
          <p:cNvGrpSpPr/>
          <p:nvPr/>
        </p:nvGrpSpPr>
        <p:grpSpPr>
          <a:xfrm>
            <a:off x="1123396" y="2259679"/>
            <a:ext cx="1178099" cy="943571"/>
            <a:chOff x="1554826" y="2853833"/>
            <a:chExt cx="1570799" cy="1258095"/>
          </a:xfrm>
        </p:grpSpPr>
        <p:sp>
          <p:nvSpPr>
            <p:cNvPr id="53" name="Shape 53"/>
            <p:cNvSpPr txBox="1"/>
            <p:nvPr/>
          </p:nvSpPr>
          <p:spPr>
            <a:xfrm>
              <a:off x="1554826" y="3734529"/>
              <a:ext cx="15707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demokratia</a:t>
              </a:r>
            </a:p>
          </p:txBody>
        </p:sp>
        <p:pic>
          <p:nvPicPr>
            <p:cNvPr id="54" name="Shape 5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15307" y="285383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Shape 55"/>
          <p:cNvGrpSpPr/>
          <p:nvPr/>
        </p:nvGrpSpPr>
        <p:grpSpPr>
          <a:xfrm>
            <a:off x="50126" y="3212802"/>
            <a:ext cx="1232550" cy="943124"/>
            <a:chOff x="1518575" y="4171638"/>
            <a:chExt cx="1643400" cy="1257498"/>
          </a:xfrm>
        </p:grpSpPr>
        <p:sp>
          <p:nvSpPr>
            <p:cNvPr id="56" name="Shape 56"/>
            <p:cNvSpPr txBox="1"/>
            <p:nvPr/>
          </p:nvSpPr>
          <p:spPr>
            <a:xfrm>
              <a:off x="1518575" y="5051737"/>
              <a:ext cx="16434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Avoimet lisenssit</a:t>
              </a:r>
            </a:p>
          </p:txBody>
        </p:sp>
        <p:pic>
          <p:nvPicPr>
            <p:cNvPr id="57" name="Shape 5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93514" y="4171638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Shape 58"/>
          <p:cNvGrpSpPr/>
          <p:nvPr/>
        </p:nvGrpSpPr>
        <p:grpSpPr>
          <a:xfrm>
            <a:off x="1278646" y="1357432"/>
            <a:ext cx="867600" cy="928578"/>
            <a:chOff x="272102" y="1581850"/>
            <a:chExt cx="1156800" cy="1238104"/>
          </a:xfrm>
        </p:grpSpPr>
        <p:sp>
          <p:nvSpPr>
            <p:cNvPr id="59" name="Shape 59"/>
            <p:cNvSpPr txBox="1"/>
            <p:nvPr/>
          </p:nvSpPr>
          <p:spPr>
            <a:xfrm>
              <a:off x="272102" y="2442554"/>
              <a:ext cx="11568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MyData</a:t>
              </a:r>
            </a:p>
          </p:txBody>
        </p:sp>
        <p:pic>
          <p:nvPicPr>
            <p:cNvPr id="60" name="Shape 6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5660" y="1581850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Shape 61"/>
          <p:cNvGrpSpPr/>
          <p:nvPr/>
        </p:nvGrpSpPr>
        <p:grpSpPr>
          <a:xfrm>
            <a:off x="160944" y="415970"/>
            <a:ext cx="1010924" cy="934181"/>
            <a:chOff x="175132" y="2866355"/>
            <a:chExt cx="1347899" cy="1245574"/>
          </a:xfrm>
        </p:grpSpPr>
        <p:sp>
          <p:nvSpPr>
            <p:cNvPr id="62" name="Shape 62"/>
            <p:cNvSpPr txBox="1"/>
            <p:nvPr/>
          </p:nvSpPr>
          <p:spPr>
            <a:xfrm>
              <a:off x="175132" y="3734529"/>
              <a:ext cx="13478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Datajalostamo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429813" y="2866355"/>
              <a:ext cx="849900" cy="8499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64" name="Shape 6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0124" y="3235718"/>
              <a:ext cx="809317" cy="111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Shape 65"/>
          <p:cNvGrpSpPr/>
          <p:nvPr/>
        </p:nvGrpSpPr>
        <p:grpSpPr>
          <a:xfrm>
            <a:off x="160944" y="2259669"/>
            <a:ext cx="1010924" cy="898668"/>
            <a:chOff x="175132" y="5506645"/>
            <a:chExt cx="1347899" cy="1198224"/>
          </a:xfrm>
        </p:grpSpPr>
        <p:grpSp>
          <p:nvGrpSpPr>
            <p:cNvPr id="66" name="Shape 66"/>
            <p:cNvGrpSpPr/>
            <p:nvPr/>
          </p:nvGrpSpPr>
          <p:grpSpPr>
            <a:xfrm>
              <a:off x="175132" y="5506645"/>
              <a:ext cx="1347899" cy="1198224"/>
              <a:chOff x="175132" y="5506645"/>
              <a:chExt cx="1347899" cy="1198224"/>
            </a:xfrm>
          </p:grpSpPr>
          <p:sp>
            <p:nvSpPr>
              <p:cNvPr id="67" name="Shape 67"/>
              <p:cNvSpPr txBox="1"/>
              <p:nvPr/>
            </p:nvSpPr>
            <p:spPr>
              <a:xfrm>
                <a:off x="175132" y="6327469"/>
                <a:ext cx="1347899" cy="377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algn="ctr"/>
                <a:r>
                  <a:rPr lang="en" sz="900" b="1">
                    <a:latin typeface="Open Sans"/>
                    <a:ea typeface="Open Sans"/>
                    <a:cs typeface="Open Sans"/>
                    <a:sym typeface="Open Sans"/>
                  </a:rPr>
                  <a:t>Avoin API</a:t>
                </a: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424113" y="5506645"/>
                <a:ext cx="849900" cy="849900"/>
              </a:xfrm>
              <a:prstGeom prst="rect">
                <a:avLst/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69" name="Shape 69"/>
            <p:cNvSpPr txBox="1"/>
            <p:nvPr/>
          </p:nvSpPr>
          <p:spPr>
            <a:xfrm>
              <a:off x="387131" y="5711900"/>
              <a:ext cx="9522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>
                  <a:solidFill>
                    <a:srgbClr val="FFFFFF"/>
                  </a:solidFill>
                </a:rPr>
                <a:t>{Avoin:API}</a:t>
              </a:r>
            </a:p>
          </p:txBody>
        </p:sp>
      </p:grpSp>
      <p:pic>
        <p:nvPicPr>
          <p:cNvPr id="70" name="Shape 1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0312" y="206346"/>
            <a:ext cx="1699775" cy="207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380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3677"/>
            <a:ext cx="7380312" cy="47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/>
          <a:lstStyle/>
          <a:p>
            <a:r>
              <a:rPr lang="fi-FI" sz="2800" dirty="0" smtClean="0"/>
              <a:t>Tiedonkulku päätösvalmistelussa tulevaisuudessa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378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Esimerkkejä tietokiteistä osana päätöksen vaikutusarviointia</a:t>
            </a:r>
            <a:endParaRPr lang="fi-FI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8070672" cy="34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tietokiteitä kasvatetaan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2890664" cy="3394472"/>
          </a:xfrm>
        </p:spPr>
        <p:txBody>
          <a:bodyPr/>
          <a:lstStyle/>
          <a:p>
            <a:r>
              <a:rPr lang="fi-FI" sz="2000" dirty="0" smtClean="0"/>
              <a:t>Kohteellisuus: kiteytymispaikka säilyy samana</a:t>
            </a:r>
          </a:p>
          <a:p>
            <a:r>
              <a:rPr lang="fi-FI" sz="2000" dirty="0" smtClean="0"/>
              <a:t>Kritiikki: kiteytymissäännöt mikrotasolla</a:t>
            </a:r>
            <a:endParaRPr lang="fi-FI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5868144" y="1200150"/>
            <a:ext cx="2818655" cy="3394472"/>
          </a:xfrm>
        </p:spPr>
        <p:txBody>
          <a:bodyPr/>
          <a:lstStyle/>
          <a:p>
            <a:r>
              <a:rPr lang="fi-FI" sz="2000" dirty="0" smtClean="0"/>
              <a:t>Avoimuus: joka molekyyli saa yrittää</a:t>
            </a:r>
          </a:p>
          <a:p>
            <a:r>
              <a:rPr lang="fi-FI" sz="2000" dirty="0" err="1" smtClean="0"/>
              <a:t>Yhteenvetämisen</a:t>
            </a:r>
            <a:r>
              <a:rPr lang="fi-FI" sz="2000" dirty="0" smtClean="0"/>
              <a:t> taito: kokonaisuus syntyy järjestäytyneistä osista</a:t>
            </a:r>
            <a:endParaRPr lang="fi-FI" sz="2000" dirty="0"/>
          </a:p>
        </p:txBody>
      </p:sp>
      <p:pic>
        <p:nvPicPr>
          <p:cNvPr id="4" name="Picture 2" descr="clearcrys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07958"/>
            <a:ext cx="2520280" cy="40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812528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hlinkClick r:id="rId3"/>
              </a:rPr>
              <a:t>https://</a:t>
            </a:r>
            <a:r>
              <a:rPr lang="fi-FI" sz="800" dirty="0" smtClean="0">
                <a:hlinkClick r:id="rId3"/>
              </a:rPr>
              <a:t>exploresciencetoday.wikispaces.com/Growing+Salt+Crystals</a:t>
            </a:r>
            <a:endParaRPr lang="fi-FI" sz="800" dirty="0" smtClean="0"/>
          </a:p>
          <a:p>
            <a:r>
              <a:rPr lang="fi-FI" sz="800" dirty="0" smtClean="0"/>
              <a:t>© CC-BY-SA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0388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VNK toivoo nopeaa tiedon kiteytymistä</a:t>
            </a:r>
            <a:endParaRPr lang="fi-FI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3250704" cy="3394472"/>
          </a:xfrm>
        </p:spPr>
        <p:txBody>
          <a:bodyPr/>
          <a:lstStyle/>
          <a:p>
            <a:r>
              <a:rPr lang="fi-FI" dirty="0" err="1" smtClean="0"/>
              <a:t>THL:n</a:t>
            </a:r>
            <a:r>
              <a:rPr lang="fi-FI" dirty="0" smtClean="0"/>
              <a:t> pitäisi ottaa </a:t>
            </a:r>
            <a:r>
              <a:rPr lang="fi-FI" dirty="0"/>
              <a:t>tietokiteiden </a:t>
            </a:r>
            <a:r>
              <a:rPr lang="fi-FI" dirty="0" smtClean="0"/>
              <a:t>tuottaminen yhdeksi päätehtäväkseen.</a:t>
            </a:r>
          </a:p>
          <a:p>
            <a:r>
              <a:rPr lang="fi-FI" dirty="0" smtClean="0"/>
              <a:t>Sama koskee jokaista tutkijaa.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3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b="1" dirty="0" smtClean="0"/>
              <a:t>Jaettu ymmär­rys: </a:t>
            </a:r>
            <a:r>
              <a:rPr lang="fi-FI" sz="1400" dirty="0" smtClean="0"/>
              <a:t>Täsmällinen käsitys asiaa koskevista tiedoista, arvoista ja erimielisyyksistä ja niiden syistä koko yhteiskunnassa.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Tavoit­teelli­suus: </a:t>
            </a:r>
            <a:r>
              <a:rPr lang="fi-FI" sz="1400" dirty="0" smtClean="0"/>
              <a:t>Päätöksentekijä julkistaa päätöksellä tavoiteltavat vaikutukset ja arvot.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Koh­teelli­suus: </a:t>
            </a:r>
            <a:r>
              <a:rPr lang="fi-FI" sz="1400" dirty="0" smtClean="0"/>
              <a:t>Tuotos kirjoitetaan siten, että ajantasainen luonnos on jatkuvasti löydettävissä samasta paikasta.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Syy­suhteet: </a:t>
            </a:r>
            <a:r>
              <a:rPr lang="fi-FI" sz="1400" dirty="0" smtClean="0"/>
              <a:t>Kuvataan päätöstä seuraavien toimenpiteiden vaikutukset olennaisiin asioihin syy-seurausketjuna aina tavoiteltuihin vaikutuksiin asti.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Kri­tiikki: </a:t>
            </a:r>
            <a:r>
              <a:rPr lang="fi-FI" sz="1400" dirty="0" smtClean="0"/>
              <a:t>Tuotos on jatkuvasti kommentoitavana ja kritisoitavissa, ja pätevä (eli tarkempien sääntöjen mukaan hyväksyttävä) kritiikki huomioidaan sisällössä.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Uusio­käyttö: </a:t>
            </a:r>
            <a:r>
              <a:rPr lang="fi-FI" sz="1400" dirty="0" smtClean="0"/>
              <a:t>Tuotos ja sitä varten kerätyt tiedot ovat mahdollisimman helposti kaikkien käytettävissä mihin tahansa tarkoitukseen.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b="1" dirty="0" smtClean="0"/>
              <a:t>Avoi­muus: </a:t>
            </a:r>
            <a:r>
              <a:rPr lang="fi-FI" sz="1400" dirty="0" smtClean="0"/>
              <a:t>Kuka </a:t>
            </a:r>
            <a:r>
              <a:rPr lang="fi-FI" sz="1400" dirty="0"/>
              <a:t>tahansa voi osallistua työn tekemiseen missä vaiheessa tahansa ja vaikuttaa lopputulokseen (vain osallistumisen sisältö ja laatu ratkaisevat). </a:t>
            </a:r>
          </a:p>
          <a:p>
            <a:pPr>
              <a:lnSpc>
                <a:spcPct val="80000"/>
              </a:lnSpc>
            </a:pPr>
            <a:r>
              <a:rPr lang="fi-FI" sz="1400" b="1" dirty="0" err="1"/>
              <a:t>Yhteenvetämisen</a:t>
            </a:r>
            <a:r>
              <a:rPr lang="fi-FI" sz="1400" b="1" dirty="0"/>
              <a:t> </a:t>
            </a:r>
            <a:r>
              <a:rPr lang="fi-FI" sz="1400" b="1" dirty="0" smtClean="0"/>
              <a:t>taito:</a:t>
            </a:r>
            <a:r>
              <a:rPr lang="fi-FI" sz="1400" dirty="0" smtClean="0"/>
              <a:t> Työn </a:t>
            </a:r>
            <a:r>
              <a:rPr lang="fi-FI" sz="1400" dirty="0"/>
              <a:t>tekemisessä on mukana riittävästi sellaisia ihmisiä, joilla on sekä substanssiosaamista että taitoa jäsentää tietoa näiden uusien tietotyön periaatteiden mukaisesti. </a:t>
            </a:r>
          </a:p>
          <a:p>
            <a:pPr>
              <a:lnSpc>
                <a:spcPct val="80000"/>
              </a:lnSpc>
            </a:pPr>
            <a:r>
              <a:rPr lang="fi-FI" sz="1400" b="1" dirty="0"/>
              <a:t>Seuran­ta ja </a:t>
            </a:r>
            <a:r>
              <a:rPr lang="fi-FI" sz="1400" b="1" dirty="0" smtClean="0"/>
              <a:t>oh­jaus:</a:t>
            </a:r>
            <a:r>
              <a:rPr lang="fi-FI" sz="1400" dirty="0" smtClean="0"/>
              <a:t> Työn </a:t>
            </a:r>
            <a:r>
              <a:rPr lang="fi-FI" sz="1400" dirty="0"/>
              <a:t>etenemisestä on selkeä kuva, jota peilataan päätöksentekijän tavoitteisiin jatkuvasti ja ohjataan toimintaa sen mukaisesti tarkempien ohjeiden avulla. </a:t>
            </a:r>
          </a:p>
          <a:p>
            <a:pPr>
              <a:lnSpc>
                <a:spcPct val="80000"/>
              </a:lnSpc>
            </a:pPr>
            <a:r>
              <a:rPr lang="fi-FI" sz="1400" b="1" dirty="0" err="1"/>
              <a:t>Ryhmäytyminen</a:t>
            </a:r>
            <a:r>
              <a:rPr lang="fi-FI" sz="1400" b="1" dirty="0"/>
              <a:t>: </a:t>
            </a:r>
            <a:r>
              <a:rPr lang="fi-FI" sz="1400" dirty="0"/>
              <a:t>Työn aikana osallistujat kokevat olevansa osa sellaista ryhmää, jolle osallistujan työllä on merkitystä ja jonka työ on yhteiskunnallisesti tärkeää. </a:t>
            </a:r>
          </a:p>
          <a:p>
            <a:pPr>
              <a:lnSpc>
                <a:spcPct val="80000"/>
              </a:lnSpc>
            </a:pPr>
            <a:r>
              <a:rPr lang="fi-FI" sz="1400" b="1" dirty="0"/>
              <a:t>Arvos­tus:</a:t>
            </a:r>
            <a:r>
              <a:rPr lang="fi-FI" sz="1400" dirty="0"/>
              <a:t> Kaikille työhön osallistujille annetaan julkista arvostusta heidän työnsä todellisen merkityksen mukaan. </a:t>
            </a:r>
          </a:p>
        </p:txBody>
      </p:sp>
    </p:spTree>
    <p:extLst>
      <p:ext uri="{BB962C8B-B14F-4D97-AF65-F5344CB8AC3E}">
        <p14:creationId xmlns:p14="http://schemas.microsoft.com/office/powerpoint/2010/main" val="22439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Viitekehys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0384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Painopistealue: Parempi päätöksenteon tietopohjan kokonaiskuva </a:t>
            </a:r>
          </a:p>
          <a:p>
            <a:r>
              <a:rPr lang="fi-FI" dirty="0"/>
              <a:t>Teema: Millaisia välineitä ja </a:t>
            </a:r>
            <a:r>
              <a:rPr lang="fi-FI" b="1" dirty="0" smtClean="0"/>
              <a:t>käytännöllisiä </a:t>
            </a:r>
            <a:r>
              <a:rPr lang="fi-FI" dirty="0" smtClean="0"/>
              <a:t>toimintamalleja </a:t>
            </a:r>
            <a:r>
              <a:rPr lang="fi-FI" dirty="0"/>
              <a:t>tarvitaan julkisen </a:t>
            </a:r>
            <a:r>
              <a:rPr lang="fi-FI" dirty="0" smtClean="0"/>
              <a:t>sektorin [</a:t>
            </a:r>
            <a:r>
              <a:rPr lang="fi-FI" b="1" dirty="0" smtClean="0"/>
              <a:t>ja </a:t>
            </a:r>
            <a:r>
              <a:rPr lang="fi-FI" b="1" dirty="0" err="1" smtClean="0"/>
              <a:t>VNK:n</a:t>
            </a:r>
            <a:r>
              <a:rPr lang="fi-FI" dirty="0" smtClean="0"/>
              <a:t>] </a:t>
            </a:r>
            <a:r>
              <a:rPr lang="fi-FI" dirty="0"/>
              <a:t>kokonaisvaltaiseen tiedolla johtamiseen? (1 välineet ja toimintatavat) </a:t>
            </a:r>
          </a:p>
          <a:p>
            <a:r>
              <a:rPr lang="fi-FI" dirty="0" smtClean="0"/>
              <a:t>Hankkeen </a:t>
            </a:r>
            <a:r>
              <a:rPr lang="fi-FI" dirty="0"/>
              <a:t>nimi: Yhteiset tietokäytännöt tutkimuksessa ja päätöksenteossa (YHTÄKÖYTTÄ) </a:t>
            </a:r>
          </a:p>
          <a:p>
            <a:r>
              <a:rPr lang="fi-FI" dirty="0"/>
              <a:t>Hankkeen avainsanat: päätöksenteko, päätöksentekojärjestelmät, tutkimustoiminta, vaikutukset, arviointi, tieto, tietokannat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3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</a:t>
            </a:r>
            <a:r>
              <a:rPr lang="fi-FI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tieto (</a:t>
            </a:r>
            <a:r>
              <a:rPr lang="fi-FI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OHRA-hanke</a:t>
            </a:r>
            <a:r>
              <a:rPr lang="fi-FI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i-FI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600" y="918699"/>
            <a:ext cx="5910599" cy="4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Tähän kytkeytyvää toimintaa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OHRA: hallituksen strateginen päätöksenteko</a:t>
            </a:r>
          </a:p>
          <a:p>
            <a:r>
              <a:rPr lang="fi-FI" dirty="0" smtClean="0"/>
              <a:t>ATT: avoin tiede ja tutkimus</a:t>
            </a:r>
          </a:p>
          <a:p>
            <a:r>
              <a:rPr lang="fi-FI" dirty="0" smtClean="0"/>
              <a:t>OGP: open </a:t>
            </a:r>
            <a:r>
              <a:rPr lang="fi-FI" dirty="0" err="1" smtClean="0"/>
              <a:t>government</a:t>
            </a:r>
            <a:r>
              <a:rPr lang="fi-FI" dirty="0" smtClean="0"/>
              <a:t> </a:t>
            </a:r>
            <a:r>
              <a:rPr lang="fi-FI" dirty="0" err="1" smtClean="0"/>
              <a:t>partnership</a:t>
            </a:r>
            <a:endParaRPr lang="fi-FI" dirty="0" smtClean="0"/>
          </a:p>
          <a:p>
            <a:r>
              <a:rPr lang="fi-FI" dirty="0" smtClean="0"/>
              <a:t>Katso </a:t>
            </a:r>
            <a:r>
              <a:rPr lang="fi-FI" dirty="0" smtClean="0">
                <a:hlinkClick r:id="rId2"/>
              </a:rPr>
              <a:t>http://fi.opasnet.org/fi/Yhtäköyttä</a:t>
            </a:r>
            <a:r>
              <a:rPr lang="fi-F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8" y="1"/>
            <a:ext cx="80097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Yhtäköyttä-sisäänajosuunnitelman</a:t>
            </a:r>
            <a:r>
              <a:rPr lang="fi-FI" dirty="0" smtClean="0"/>
              <a:t> tämänhetkiset suositukset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Toimenpide 1. Jaettu ymmärrys otetaan </a:t>
            </a:r>
            <a:r>
              <a:rPr lang="fi-FI" dirty="0" err="1"/>
              <a:t>ääneenlausutuksi</a:t>
            </a:r>
            <a:r>
              <a:rPr lang="fi-FI" dirty="0"/>
              <a:t> tavoitteeksi niissä hankkeissa, joissa sisäänajosuunnitelmaa aletaan toteuttaa. </a:t>
            </a:r>
          </a:p>
          <a:p>
            <a:r>
              <a:rPr lang="fi-FI" dirty="0"/>
              <a:t>Toimenpide 2. Hankkeiden valmistelutyö toteutetaan avoimessa verkkotyötilassa. </a:t>
            </a:r>
            <a:r>
              <a:rPr lang="fi-FI" dirty="0" err="1"/>
              <a:t>Olemassaolevia</a:t>
            </a:r>
            <a:r>
              <a:rPr lang="fi-FI" dirty="0"/>
              <a:t> työkaluja voi edelleen käyttää, mutta kaikki tieto tuodaan heti myös verkkotyötilaan. </a:t>
            </a:r>
          </a:p>
          <a:p>
            <a:r>
              <a:rPr lang="fi-FI" dirty="0"/>
              <a:t>Toimenpide 3. Asiat jäsennetään verkkotyötilaan kohteellisesti eli asian mukaan ja määritellään asioille tutkimuskysymykset. </a:t>
            </a:r>
          </a:p>
          <a:p>
            <a:r>
              <a:rPr lang="fi-FI" dirty="0"/>
              <a:t>Toimenpide 4. Hankkeesta vastaava avaa hankkeen aikataulun ja tehtävälistan avoimesti nähtäväksi ja ylläpitää niitä hankkeen ajan. </a:t>
            </a:r>
          </a:p>
          <a:p>
            <a:r>
              <a:rPr lang="fi-FI" dirty="0"/>
              <a:t>Toimenpide 5. Valtion tutkimuslaitosten tulostavoitteisiin lisätään tietokiteiden tuottaminen, ja tämän toimintamallin edistymistä eri laitoksissa seurataan vuosittain. </a:t>
            </a:r>
          </a:p>
          <a:p>
            <a:r>
              <a:rPr lang="fi-FI" dirty="0"/>
              <a:t>Toimenpide 6. Tietokiteiden tuottamiseen suunnataan koulutusta asiantuntijoille yli sektorirajojen. </a:t>
            </a:r>
          </a:p>
          <a:p>
            <a:r>
              <a:rPr lang="fi-FI" dirty="0"/>
              <a:t>Toimenpide 7. Valitaan lainvalmisteluhanke, jonka ennakkoarviointi toteutetaan käyttämällä tietokiteisiin perustuvaa vaikutusarviointia. Kokeilun opetukset otetaan käyttöön uusissa hankkeissa.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Toimenpide 8. Sisu-malli (tai jokin muu merkittävä malli) muutetaan tietokiteillä internetissä toimivaksi malliksi. Samalla kerätään kokemuksia laajan ja monimutkaisen mutta päätöksenteon kannalta monikäyttöisen mallin kehittämisestä ja avoimesta käytöstä. </a:t>
            </a:r>
          </a:p>
          <a:p>
            <a:r>
              <a:rPr lang="fi-FI" dirty="0"/>
              <a:t>Toimenpide 9. Perustetaan työryhmä linjaamaan arvostuksen mittaamista valtioneuvoston päätösvalmistelun tietotyössä. Työryhmä vetää työtä, joka kuitenkin tehdään avoimesti verkossa jaettuun ymmärrykseen pyrkien. </a:t>
            </a:r>
          </a:p>
          <a:p>
            <a:r>
              <a:rPr lang="fi-FI" dirty="0"/>
              <a:t>Toimenpide 10. Ministeriöt nostavat tiedon avaamiseen ja tuottamiseen liittyvät ansiot alaistensa laitosten tuloskeskusteluihin. Otetaan arvostustyöryhmän suosituksen käyttöön tulosohjauksessa. </a:t>
            </a:r>
          </a:p>
          <a:p>
            <a:r>
              <a:rPr lang="fi-FI" dirty="0"/>
              <a:t>Toimenpide 11. Tutkimuslaitokset ottavat tiedon avaamiseen liittyvät </a:t>
            </a:r>
            <a:r>
              <a:rPr lang="fi-FI" dirty="0" err="1"/>
              <a:t>onorit</a:t>
            </a:r>
            <a:r>
              <a:rPr lang="fi-FI" dirty="0"/>
              <a:t> käyttöön henkilöstönsä suoriutumisarvioinneissa. </a:t>
            </a:r>
          </a:p>
          <a:p>
            <a:r>
              <a:rPr lang="fi-FI" dirty="0"/>
              <a:t>Toimenpide 12. </a:t>
            </a:r>
            <a:r>
              <a:rPr lang="fi-FI" dirty="0" err="1"/>
              <a:t>Onorit</a:t>
            </a:r>
            <a:r>
              <a:rPr lang="fi-FI" dirty="0"/>
              <a:t> otetaan käyttöön myös lainvalmistelussa siten, että kuka tahansa valmisteluun osallistuva voi toiminnallaan ansaita </a:t>
            </a:r>
            <a:r>
              <a:rPr lang="fi-FI" dirty="0" err="1"/>
              <a:t>onoreja</a:t>
            </a:r>
            <a:r>
              <a:rPr lang="fi-FI" dirty="0"/>
              <a:t>. </a:t>
            </a:r>
          </a:p>
          <a:p>
            <a:r>
              <a:rPr lang="fi-FI" dirty="0"/>
              <a:t>Toimenpide 13. Valtioneuvosto käynnistää kampanjan arvostusteorian mukaisen kannustusjärjestelmän toteuttamiseksi Suomessa. Selvitetään järjestämisen toteuttamiskustannuksia ja muita vaikutuksia.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90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Tiedosto:Tiedonkulku nykyisessä päätöksente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14" y="411510"/>
            <a:ext cx="7294010" cy="47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Autofit/>
          </a:bodyPr>
          <a:lstStyle/>
          <a:p>
            <a:r>
              <a:rPr lang="fi-FI" sz="2800" dirty="0" smtClean="0"/>
              <a:t>Tiedonkulku päätösvalmistelussa nyt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120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85555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1150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/>
              <a:t>Variables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info </a:t>
            </a:r>
            <a:r>
              <a:rPr lang="fi-FI" sz="2000" dirty="0" err="1" smtClean="0"/>
              <a:t>crystals</a:t>
            </a:r>
            <a:r>
              <a:rPr lang="fi-FI" sz="2000" dirty="0" smtClean="0"/>
              <a:t>!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078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 smtClean="0"/>
              <a:t> Keskitytäänkö tutkimustietoon, perustietovarantoon ja/vai tietoon yleisemmin?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Onko fokuksessa vain valtioneuvoston päätöksenteko vai myös hallinnonalat ja/tai kunnat?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Halutaanko painottaa tulosten nopeaa käyttöönottoa vai visionäärisyyttä?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Mennäänkö sisältö edellä vai halutaanko myös painottaa tutkimustoiminnan tilannekuvaa?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386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Miten tästä eteenpäin?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Ohryn rooli ketterissä kokeiluissa ja tarvekartoituksessa?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Maksatusaikataulu (ehdotus)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31.12.2015 (kirjallisuuskatsaus, </a:t>
            </a:r>
            <a:r>
              <a:rPr lang="fi-FI"/>
              <a:t>tarvekartoitus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30.6.2016 (</a:t>
            </a:r>
            <a:r>
              <a:rPr lang="fi-FI"/>
              <a:t>sisäänajosuunnitelma, kokeilut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31.12.2016 (</a:t>
            </a:r>
            <a:r>
              <a:rPr lang="fi-FI"/>
              <a:t>kokeilut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loppuraportti)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tieto ja toimeenpano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951066"/>
            <a:ext cx="6264696" cy="419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Inspiraatiomme lähteitä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/>
              <a:t>Karl Popper: Avoin yhteiskunta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Beth Simone Noveck: Wiki Government</a:t>
            </a:r>
          </a:p>
          <a:p>
            <a:pPr marL="457200" lvl="0" indent="-228600">
              <a:spcBef>
                <a:spcPts val="0"/>
              </a:spcBef>
            </a:pPr>
            <a:r>
              <a:rPr lang="fi-FI"/>
              <a:t>James Surowiecki: Joukkojen viisaus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dirty="0" err="1" smtClean="0"/>
              <a:t>Yhtäköyttä-hanke</a:t>
            </a:r>
            <a:endParaRPr lang="fi-FI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THL/vaikutusarviointiyksikkö: Jouni </a:t>
            </a:r>
            <a:r>
              <a:rPr lang="fi-FI" dirty="0"/>
              <a:t>Tuomisto (LT, </a:t>
            </a:r>
            <a:r>
              <a:rPr lang="fi-FI" dirty="0" err="1"/>
              <a:t>dos</a:t>
            </a:r>
            <a:r>
              <a:rPr lang="fi-FI" dirty="0"/>
              <a:t>) ja Arja Asikainen (FT</a:t>
            </a:r>
            <a:r>
              <a:rPr lang="fi-FI" dirty="0" smtClean="0"/>
              <a:t>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Oxford </a:t>
            </a:r>
            <a:r>
              <a:rPr lang="fi-FI" dirty="0" err="1" smtClean="0"/>
              <a:t>Research</a:t>
            </a:r>
            <a:r>
              <a:rPr lang="fi-FI" dirty="0" smtClean="0"/>
              <a:t>: Jussi Nissilä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Open Knowledge Finland: Teemu Ropponen, Raimo Muurinen</a:t>
            </a:r>
            <a:endParaRPr lang="fi-FI" dirty="0" smtClean="0"/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Kesto 1.9.2015 – 31.12.2016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Budjetti 150 000 €, </a:t>
            </a:r>
            <a:r>
              <a:rPr lang="fi-FI" dirty="0" smtClean="0"/>
              <a:t>THL koordinoi</a:t>
            </a:r>
            <a:endParaRPr lang="fi-FI" dirty="0"/>
          </a:p>
        </p:txBody>
      </p:sp>
      <p:pic>
        <p:nvPicPr>
          <p:cNvPr id="4" name="Shap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163508"/>
            <a:ext cx="1189325" cy="88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Miksi tarvitaan vaikutusarviointia?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Esimerkkinä Helsingin energiapäätös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Terveys- ja ilmastovaikutukset ansaitsevat tarkempaa arviointia.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Nämä vaikutukset ovat kiinnostavia myös kertaalleen hylättyjen vaihtoehtojen osalta.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Yleisenä tavoitteena edistää määrälliseen arviointiin pohjautuvaa yhteiskunnallista keskustelua.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Helsinki energy decision assessment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online collaborative model has been launched to perform this assessment.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coordinated by THL. Anyone can participate.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to stimulate large public discussion to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quantitative assessment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richness and reliability of its input data.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http://en.opasnet.org/w/Helsinki_energy_decision_2015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types </a:t>
            </a:r>
            <a:b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(based on level of synthesis)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discussions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Focussed discussions (on a specific topic)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discussions (obeying discussion rules)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(quantified and modelled)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as source of data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0"/>
            <a:ext cx="6984776" cy="51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discussion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35" y="661735"/>
            <a:ext cx="8816351" cy="448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Jaettu ymmärrys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013824"/>
            <a:ext cx="8229600" cy="35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/>
              <a:t>Osallistujat ymmärtävät, mitä näkemyksiä aiheesta on, mistä ollaan erimielisiä ja miksi.</a:t>
            </a:r>
          </a:p>
          <a:p>
            <a:pPr rtl="0">
              <a:spcBef>
                <a:spcPts val="0"/>
              </a:spcBef>
              <a:buNone/>
            </a:pPr>
            <a:r>
              <a:rPr lang="fi-FI"/>
              <a:t>→ Siksi tutkimme, kehitämme ja kokeilemme kokonaisvaltaisen tiedolla johtamisen välineitä ja toimintamalleja. </a:t>
            </a:r>
          </a:p>
          <a:p>
            <a:pPr marL="914400" lvl="0" indent="-228600" rtl="0">
              <a:spcBef>
                <a:spcPts val="0"/>
              </a:spcBef>
              <a:buSzPct val="100000"/>
            </a:pPr>
            <a:r>
              <a:rPr lang="fi-FI" sz="2400"/>
              <a:t>Tavoitteena järjestelmällisyys, kattavuus, avoimuus, kritisoitavuus.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Hankkeen tuotokset ja luonnosten aikataulu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Kirjallisuuskatsaus menetelmiin (1</a:t>
            </a:r>
            <a:r>
              <a:rPr lang="fi-FI" sz="2950" dirty="0"/>
              <a:t>0</a:t>
            </a: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/2015)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dirty="0"/>
              <a:t>Tarvekartoitus</a:t>
            </a: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12/2015)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dirty="0" smtClean="0"/>
              <a:t>Sisäänajosuunnitelma </a:t>
            </a:r>
            <a:r>
              <a:rPr lang="fi-FI" sz="2950" dirty="0"/>
              <a:t>(02/2016)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Ketterät kokeilut (kevät 2016)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Viestintä- ja vaikuttaminen (jatkuva)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Loppuraportti (12/2016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None/>
            </a:pP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Katso 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http://fi.opasnet.org/fi/Yhtäköyttä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i-FI" sz="2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Kirjallisuuskatsaus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 smtClean="0"/>
              <a:t>VN-TEAS-hankkeita</a:t>
            </a:r>
            <a:r>
              <a:rPr lang="fi-FI" dirty="0" smtClean="0"/>
              <a:t> ja muita kehityshankkeita</a:t>
            </a:r>
          </a:p>
          <a:p>
            <a:r>
              <a:rPr lang="fi-FI" dirty="0" smtClean="0"/>
              <a:t>Avoimen demokratian ym. verkostoja</a:t>
            </a:r>
          </a:p>
          <a:p>
            <a:r>
              <a:rPr lang="fi-FI" dirty="0" err="1" smtClean="0"/>
              <a:t>Joukkoistamiskirjallisuutta</a:t>
            </a:r>
            <a:endParaRPr lang="fi-FI" dirty="0" smtClean="0"/>
          </a:p>
          <a:p>
            <a:r>
              <a:rPr lang="fi-FI" dirty="0" smtClean="0"/>
              <a:t>Tieteellistä kirjallisuutta vaikutusarviointien hyödyntämisestä</a:t>
            </a:r>
          </a:p>
          <a:p>
            <a:r>
              <a:rPr lang="fi-FI" dirty="0" smtClean="0"/>
              <a:t>Sisältö: </a:t>
            </a:r>
          </a:p>
          <a:p>
            <a:pPr lvl="1"/>
            <a:r>
              <a:rPr lang="fi-FI" dirty="0" smtClean="0"/>
              <a:t>toimintamallit, työkalut, taustaselvitykset.</a:t>
            </a:r>
          </a:p>
          <a:p>
            <a:pPr lvl="1"/>
            <a:r>
              <a:rPr lang="fi-FI" dirty="0" smtClean="0"/>
              <a:t>Suositus </a:t>
            </a:r>
            <a:r>
              <a:rPr lang="fi-FI" dirty="0" err="1" smtClean="0"/>
              <a:t>käyttönotettavista</a:t>
            </a:r>
            <a:r>
              <a:rPr lang="fi-FI" dirty="0" smtClean="0"/>
              <a:t> ja </a:t>
            </a:r>
            <a:r>
              <a:rPr lang="fi-FI" dirty="0" err="1" smtClean="0"/>
              <a:t>hylättävista</a:t>
            </a:r>
            <a:r>
              <a:rPr lang="fi-FI" dirty="0" smtClean="0"/>
              <a:t> asioista.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29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Tietokide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Jatkuvasti</a:t>
            </a:r>
            <a:r>
              <a:rPr lang="fi-FI" baseline="0" dirty="0" smtClean="0"/>
              <a:t> päivittyvä, tieteelliseen tietoon perustuva vastaus täsmälliseen kysymykseen.</a:t>
            </a:r>
          </a:p>
          <a:p>
            <a:r>
              <a:rPr lang="fi-FI" baseline="0" dirty="0" smtClean="0"/>
              <a:t>Avoimesti käytettävissä ja kritisoitavissa netissä.</a:t>
            </a:r>
          </a:p>
          <a:p>
            <a:r>
              <a:rPr lang="fi-FI" baseline="0" dirty="0" smtClean="0"/>
              <a:t>Käytetään yhteiskunnallisessa päätöksenteossa tietoperustana mm. vaikutusarvioinneissa.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418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Tietokiteen rakenne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Kysymys: </a:t>
            </a:r>
          </a:p>
          <a:p>
            <a:pPr lvl="1"/>
            <a:r>
              <a:rPr lang="fi-FI" dirty="0" smtClean="0"/>
              <a:t>Täsmällinen, tarpeellinen</a:t>
            </a:r>
          </a:p>
          <a:p>
            <a:r>
              <a:rPr lang="fi-FI" dirty="0" smtClean="0"/>
              <a:t>Vastaus: </a:t>
            </a:r>
          </a:p>
          <a:p>
            <a:pPr lvl="1"/>
            <a:r>
              <a:rPr lang="fi-FI" dirty="0" smtClean="0"/>
              <a:t>Paras käytettävissä oleva vastaus kysymykseen (koneluettavassa muodossa)</a:t>
            </a:r>
          </a:p>
          <a:p>
            <a:r>
              <a:rPr lang="fi-FI" dirty="0" smtClean="0"/>
              <a:t>Perustelut: </a:t>
            </a:r>
          </a:p>
          <a:p>
            <a:pPr lvl="1"/>
            <a:r>
              <a:rPr lang="fi-FI" dirty="0" smtClean="0"/>
              <a:t>Kaikki ne havainnot, tutkimukset, keskustelut, arvot ja  muut tiedot, jotka tarvitaan vakuuttamaan kriittinen lukija vastauksen hyvyydestä.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0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15" y="627535"/>
            <a:ext cx="9186726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1266</Words>
  <Application>Microsoft Office PowerPoint</Application>
  <PresentationFormat>On-screen Show (16:9)</PresentationFormat>
  <Paragraphs>171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Yhtäköyttä-hankkeen esittely: miten tieto sidotaan päätöksentekoon?</vt:lpstr>
      <vt:lpstr>Viitekehys</vt:lpstr>
      <vt:lpstr>Yhtäköyttä-hanke</vt:lpstr>
      <vt:lpstr>Jaettu ymmärrys</vt:lpstr>
      <vt:lpstr>Hankkeen tuotokset ja luonnosten aikataulu</vt:lpstr>
      <vt:lpstr>Kirjallisuuskatsaus</vt:lpstr>
      <vt:lpstr>Tietokide</vt:lpstr>
      <vt:lpstr>Tietokiteen rakenne</vt:lpstr>
      <vt:lpstr>PowerPoint Presentation</vt:lpstr>
      <vt:lpstr>Loppu</vt:lpstr>
      <vt:lpstr>VN-TEAS-rahoitus</vt:lpstr>
      <vt:lpstr>Tavoitellut hyödyt</vt:lpstr>
      <vt:lpstr>PowerPoint Presentation</vt:lpstr>
      <vt:lpstr>PowerPoint Presentation</vt:lpstr>
      <vt:lpstr>Tiedonkulku päätösvalmistelussa tulevaisuudessa</vt:lpstr>
      <vt:lpstr>Esimerkkejä tietokiteistä osana päätöksen vaikutusarviointia</vt:lpstr>
      <vt:lpstr>Kuinka tietokiteitä kasvatetaan</vt:lpstr>
      <vt:lpstr>VNK toivoo nopeaa tiedon kiteytymistä</vt:lpstr>
      <vt:lpstr>Yhtäköyttä-periaatteet</vt:lpstr>
      <vt:lpstr>Yhteinen tieto (OHRA-hanke)</vt:lpstr>
      <vt:lpstr>Tähän kytkeytyvää toimintaa</vt:lpstr>
      <vt:lpstr>PowerPoint Presentation</vt:lpstr>
      <vt:lpstr>Yhtäköyttä-sisäänajosuunnitelman tämänhetkiset suositukset</vt:lpstr>
      <vt:lpstr>Tiedonkulku päätösvalmistelussa nyt</vt:lpstr>
      <vt:lpstr>PowerPoint Presentation</vt:lpstr>
      <vt:lpstr>Kysymyksiä</vt:lpstr>
      <vt:lpstr>Miten tästä eteenpäin?</vt:lpstr>
      <vt:lpstr>Yhteinen tieto ja toimeenpano</vt:lpstr>
      <vt:lpstr>Inspiraatiomme lähteitä</vt:lpstr>
      <vt:lpstr>Miksi tarvitaan vaikutusarviointia?</vt:lpstr>
      <vt:lpstr>Helsinki energy decision assessment</vt:lpstr>
      <vt:lpstr>Discussion types  (based on level of synthesis)</vt:lpstr>
      <vt:lpstr>Discussion as source of data</vt:lpstr>
      <vt:lpstr>Structured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Yhtäköyttä-hankkeen esittely: miten tieto sidotaan päätöksentekoon?</dc:title>
  <dc:creator>Tuomisto Jouni</dc:creator>
  <cp:lastModifiedBy>Tuomisto Jouni</cp:lastModifiedBy>
  <cp:revision>29</cp:revision>
  <dcterms:modified xsi:type="dcterms:W3CDTF">2015-10-08T18:39:47Z</dcterms:modified>
</cp:coreProperties>
</file>