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3" r:id="rId16"/>
    <p:sldId id="274" r:id="rId17"/>
    <p:sldId id="275" r:id="rId18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90" y="-5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5308417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0" name="Shape 1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7" name="Shape 1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4" name="Shape 16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/>
              <a:t>12</a:t>
            </a:fld>
            <a:endParaRPr lang="fi-FI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6" name="Shape 17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2" name="Shape 1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8" name="Shape 20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5" name="Shape 21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 lang="fi-F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4" name="Shape 10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 lang="fi-F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3" name="Shape 1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ctrTitle"/>
          </p:nvPr>
        </p:nvSpPr>
        <p:spPr>
          <a:xfrm>
            <a:off x="685800" y="1597819"/>
            <a:ext cx="7772400" cy="11025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ubTitle" idx="1"/>
          </p:nvPr>
        </p:nvSpPr>
        <p:spPr>
          <a:xfrm>
            <a:off x="1371600" y="2914650"/>
            <a:ext cx="6400799" cy="13144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62076" y="4785114"/>
            <a:ext cx="1403176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6052478" y="4777310"/>
            <a:ext cx="1735831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7884367" y="4767262"/>
            <a:ext cx="802432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 rot="5400000">
            <a:off x="2874763" y="-1217413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4562076" y="4785114"/>
            <a:ext cx="1403176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6052478" y="4777310"/>
            <a:ext cx="1735831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7884367" y="4767262"/>
            <a:ext cx="802432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 rot="5400000">
            <a:off x="5463777" y="1371600"/>
            <a:ext cx="4388643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 rot="5400000">
            <a:off x="1272778" y="-609598"/>
            <a:ext cx="4388643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dt" idx="10"/>
          </p:nvPr>
        </p:nvSpPr>
        <p:spPr>
          <a:xfrm>
            <a:off x="4562076" y="4785114"/>
            <a:ext cx="1403176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ftr" idx="11"/>
          </p:nvPr>
        </p:nvSpPr>
        <p:spPr>
          <a:xfrm>
            <a:off x="6052478" y="4777310"/>
            <a:ext cx="1735831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7884367" y="4767262"/>
            <a:ext cx="802432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62076" y="4785114"/>
            <a:ext cx="1403176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6052478" y="4777310"/>
            <a:ext cx="1735831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7884367" y="4767262"/>
            <a:ext cx="802432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722312" y="3305176"/>
            <a:ext cx="7772400" cy="102155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defRPr sz="4000" b="1" cap="none"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722312" y="2180034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2000">
                <a:solidFill>
                  <a:srgbClr val="888888"/>
                </a:solidFill>
              </a:defRPr>
            </a:lvl1pPr>
            <a:lvl2pPr marL="457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800">
                <a:solidFill>
                  <a:srgbClr val="888888"/>
                </a:solidFill>
              </a:defRPr>
            </a:lvl2pPr>
            <a:lvl3pPr marL="914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600">
                <a:solidFill>
                  <a:srgbClr val="888888"/>
                </a:solidFill>
              </a:defRPr>
            </a:lvl3pPr>
            <a:lvl4pPr marL="1371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4pPr>
            <a:lvl5pPr marL="18288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5pPr>
            <a:lvl6pPr marL="22860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6pPr>
            <a:lvl7pPr marL="2743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7pPr>
            <a:lvl8pPr marL="3200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8pPr>
            <a:lvl9pPr marL="3657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62076" y="4785114"/>
            <a:ext cx="1403176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6052478" y="4777310"/>
            <a:ext cx="1735831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7884367" y="4767262"/>
            <a:ext cx="802432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4038599" cy="33944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800"/>
            </a:lvl1pPr>
            <a:lvl2pPr rtl="0">
              <a:spcBef>
                <a:spcPts val="0"/>
              </a:spcBef>
              <a:defRPr sz="2400"/>
            </a:lvl2pPr>
            <a:lvl3pPr rtl="0">
              <a:spcBef>
                <a:spcPts val="0"/>
              </a:spcBef>
              <a:defRPr sz="2000"/>
            </a:lvl3pPr>
            <a:lvl4pPr rtl="0">
              <a:spcBef>
                <a:spcPts val="0"/>
              </a:spcBef>
              <a:defRPr sz="1800"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2"/>
          </p:nvPr>
        </p:nvSpPr>
        <p:spPr>
          <a:xfrm>
            <a:off x="4648200" y="1200150"/>
            <a:ext cx="4038599" cy="33944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800"/>
            </a:lvl1pPr>
            <a:lvl2pPr rtl="0">
              <a:spcBef>
                <a:spcPts val="0"/>
              </a:spcBef>
              <a:defRPr sz="2400"/>
            </a:lvl2pPr>
            <a:lvl3pPr rtl="0">
              <a:spcBef>
                <a:spcPts val="0"/>
              </a:spcBef>
              <a:defRPr sz="2000"/>
            </a:lvl3pPr>
            <a:lvl4pPr rtl="0">
              <a:spcBef>
                <a:spcPts val="0"/>
              </a:spcBef>
              <a:defRPr sz="1800"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dt" idx="10"/>
          </p:nvPr>
        </p:nvSpPr>
        <p:spPr>
          <a:xfrm>
            <a:off x="4562076" y="4785114"/>
            <a:ext cx="1403176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ftr" idx="11"/>
          </p:nvPr>
        </p:nvSpPr>
        <p:spPr>
          <a:xfrm>
            <a:off x="6052478" y="4777310"/>
            <a:ext cx="1735831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7884367" y="4767262"/>
            <a:ext cx="802432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457200" y="1151334"/>
            <a:ext cx="4040187" cy="47982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 sz="2400" b="1"/>
            </a:lvl1pPr>
            <a:lvl2pPr marL="457200" indent="0" rtl="0">
              <a:spcBef>
                <a:spcPts val="0"/>
              </a:spcBef>
              <a:buFont typeface="Calibri"/>
              <a:buNone/>
              <a:defRPr sz="2000" b="1"/>
            </a:lvl2pPr>
            <a:lvl3pPr marL="914400" indent="0" rtl="0">
              <a:spcBef>
                <a:spcPts val="0"/>
              </a:spcBef>
              <a:buFont typeface="Calibri"/>
              <a:buNone/>
              <a:defRPr sz="1800" b="1"/>
            </a:lvl3pPr>
            <a:lvl4pPr marL="1371600" indent="0" rtl="0">
              <a:spcBef>
                <a:spcPts val="0"/>
              </a:spcBef>
              <a:buFont typeface="Calibri"/>
              <a:buNone/>
              <a:defRPr sz="1600" b="1"/>
            </a:lvl4pPr>
            <a:lvl5pPr marL="1828800" indent="0" rtl="0">
              <a:spcBef>
                <a:spcPts val="0"/>
              </a:spcBef>
              <a:buFont typeface="Calibri"/>
              <a:buNone/>
              <a:defRPr sz="1600" b="1"/>
            </a:lvl5pPr>
            <a:lvl6pPr marL="2286000" indent="0" rtl="0">
              <a:spcBef>
                <a:spcPts val="0"/>
              </a:spcBef>
              <a:buFont typeface="Calibri"/>
              <a:buNone/>
              <a:defRPr sz="1600" b="1"/>
            </a:lvl6pPr>
            <a:lvl7pPr marL="2743200" indent="0" rtl="0">
              <a:spcBef>
                <a:spcPts val="0"/>
              </a:spcBef>
              <a:buFont typeface="Calibri"/>
              <a:buNone/>
              <a:defRPr sz="1600" b="1"/>
            </a:lvl7pPr>
            <a:lvl8pPr marL="3200400" indent="0" rtl="0">
              <a:spcBef>
                <a:spcPts val="0"/>
              </a:spcBef>
              <a:buFont typeface="Calibri"/>
              <a:buNone/>
              <a:defRPr sz="1600" b="1"/>
            </a:lvl8pPr>
            <a:lvl9pPr marL="3657600" indent="0" rtl="0">
              <a:spcBef>
                <a:spcPts val="0"/>
              </a:spcBef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2"/>
          </p:nvPr>
        </p:nvSpPr>
        <p:spPr>
          <a:xfrm>
            <a:off x="457200" y="1631155"/>
            <a:ext cx="4040187" cy="296346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400"/>
            </a:lvl1pPr>
            <a:lvl2pPr rtl="0">
              <a:spcBef>
                <a:spcPts val="0"/>
              </a:spcBef>
              <a:defRPr sz="2000"/>
            </a:lvl2pPr>
            <a:lvl3pPr rtl="0">
              <a:spcBef>
                <a:spcPts val="0"/>
              </a:spcBef>
              <a:defRPr sz="1800"/>
            </a:lvl3pPr>
            <a:lvl4pPr rtl="0">
              <a:spcBef>
                <a:spcPts val="0"/>
              </a:spcBef>
              <a:defRPr sz="1600"/>
            </a:lvl4pPr>
            <a:lvl5pPr rtl="0">
              <a:spcBef>
                <a:spcPts val="0"/>
              </a:spcBef>
              <a:defRPr sz="1600"/>
            </a:lvl5pPr>
            <a:lvl6pPr rtl="0">
              <a:spcBef>
                <a:spcPts val="0"/>
              </a:spcBef>
              <a:defRPr sz="1600"/>
            </a:lvl6pPr>
            <a:lvl7pPr rtl="0">
              <a:spcBef>
                <a:spcPts val="0"/>
              </a:spcBef>
              <a:defRPr sz="1600"/>
            </a:lvl7pPr>
            <a:lvl8pPr rtl="0">
              <a:spcBef>
                <a:spcPts val="0"/>
              </a:spcBef>
              <a:defRPr sz="1600"/>
            </a:lvl8pPr>
            <a:lvl9pPr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3"/>
          </p:nvPr>
        </p:nvSpPr>
        <p:spPr>
          <a:xfrm>
            <a:off x="4645026" y="1151334"/>
            <a:ext cx="4041774" cy="47982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 sz="2400" b="1"/>
            </a:lvl1pPr>
            <a:lvl2pPr marL="457200" indent="0" rtl="0">
              <a:spcBef>
                <a:spcPts val="0"/>
              </a:spcBef>
              <a:buFont typeface="Calibri"/>
              <a:buNone/>
              <a:defRPr sz="2000" b="1"/>
            </a:lvl2pPr>
            <a:lvl3pPr marL="914400" indent="0" rtl="0">
              <a:spcBef>
                <a:spcPts val="0"/>
              </a:spcBef>
              <a:buFont typeface="Calibri"/>
              <a:buNone/>
              <a:defRPr sz="1800" b="1"/>
            </a:lvl3pPr>
            <a:lvl4pPr marL="1371600" indent="0" rtl="0">
              <a:spcBef>
                <a:spcPts val="0"/>
              </a:spcBef>
              <a:buFont typeface="Calibri"/>
              <a:buNone/>
              <a:defRPr sz="1600" b="1"/>
            </a:lvl4pPr>
            <a:lvl5pPr marL="1828800" indent="0" rtl="0">
              <a:spcBef>
                <a:spcPts val="0"/>
              </a:spcBef>
              <a:buFont typeface="Calibri"/>
              <a:buNone/>
              <a:defRPr sz="1600" b="1"/>
            </a:lvl5pPr>
            <a:lvl6pPr marL="2286000" indent="0" rtl="0">
              <a:spcBef>
                <a:spcPts val="0"/>
              </a:spcBef>
              <a:buFont typeface="Calibri"/>
              <a:buNone/>
              <a:defRPr sz="1600" b="1"/>
            </a:lvl6pPr>
            <a:lvl7pPr marL="2743200" indent="0" rtl="0">
              <a:spcBef>
                <a:spcPts val="0"/>
              </a:spcBef>
              <a:buFont typeface="Calibri"/>
              <a:buNone/>
              <a:defRPr sz="1600" b="1"/>
            </a:lvl7pPr>
            <a:lvl8pPr marL="3200400" indent="0" rtl="0">
              <a:spcBef>
                <a:spcPts val="0"/>
              </a:spcBef>
              <a:buFont typeface="Calibri"/>
              <a:buNone/>
              <a:defRPr sz="1600" b="1"/>
            </a:lvl8pPr>
            <a:lvl9pPr marL="3657600" indent="0" rtl="0">
              <a:spcBef>
                <a:spcPts val="0"/>
              </a:spcBef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4"/>
          </p:nvPr>
        </p:nvSpPr>
        <p:spPr>
          <a:xfrm>
            <a:off x="4645026" y="1631155"/>
            <a:ext cx="4041774" cy="296346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400"/>
            </a:lvl1pPr>
            <a:lvl2pPr rtl="0">
              <a:spcBef>
                <a:spcPts val="0"/>
              </a:spcBef>
              <a:defRPr sz="2000"/>
            </a:lvl2pPr>
            <a:lvl3pPr rtl="0">
              <a:spcBef>
                <a:spcPts val="0"/>
              </a:spcBef>
              <a:defRPr sz="1800"/>
            </a:lvl3pPr>
            <a:lvl4pPr rtl="0">
              <a:spcBef>
                <a:spcPts val="0"/>
              </a:spcBef>
              <a:defRPr sz="1600"/>
            </a:lvl4pPr>
            <a:lvl5pPr rtl="0">
              <a:spcBef>
                <a:spcPts val="0"/>
              </a:spcBef>
              <a:defRPr sz="1600"/>
            </a:lvl5pPr>
            <a:lvl6pPr rtl="0">
              <a:spcBef>
                <a:spcPts val="0"/>
              </a:spcBef>
              <a:defRPr sz="1600"/>
            </a:lvl6pPr>
            <a:lvl7pPr rtl="0">
              <a:spcBef>
                <a:spcPts val="0"/>
              </a:spcBef>
              <a:defRPr sz="1600"/>
            </a:lvl7pPr>
            <a:lvl8pPr rtl="0">
              <a:spcBef>
                <a:spcPts val="0"/>
              </a:spcBef>
              <a:defRPr sz="1600"/>
            </a:lvl8pPr>
            <a:lvl9pPr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dt" idx="10"/>
          </p:nvPr>
        </p:nvSpPr>
        <p:spPr>
          <a:xfrm>
            <a:off x="4562076" y="4785114"/>
            <a:ext cx="1403176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ftr" idx="11"/>
          </p:nvPr>
        </p:nvSpPr>
        <p:spPr>
          <a:xfrm>
            <a:off x="6052478" y="4777310"/>
            <a:ext cx="1735831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7884367" y="4767262"/>
            <a:ext cx="802432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dt" idx="10"/>
          </p:nvPr>
        </p:nvSpPr>
        <p:spPr>
          <a:xfrm>
            <a:off x="4562076" y="4785114"/>
            <a:ext cx="1403176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ftr" idx="11"/>
          </p:nvPr>
        </p:nvSpPr>
        <p:spPr>
          <a:xfrm>
            <a:off x="6052478" y="4777310"/>
            <a:ext cx="1735831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7884367" y="4767262"/>
            <a:ext cx="802432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dt" idx="10"/>
          </p:nvPr>
        </p:nvSpPr>
        <p:spPr>
          <a:xfrm>
            <a:off x="4562076" y="4785114"/>
            <a:ext cx="1403176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ftr" idx="11"/>
          </p:nvPr>
        </p:nvSpPr>
        <p:spPr>
          <a:xfrm>
            <a:off x="6052478" y="4777310"/>
            <a:ext cx="1735831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7884367" y="4767262"/>
            <a:ext cx="802432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457200" y="204786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 sz="2000" b="1"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575050" y="204788"/>
            <a:ext cx="5111750" cy="438983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3200"/>
            </a:lvl1pPr>
            <a:lvl2pPr rtl="0">
              <a:spcBef>
                <a:spcPts val="0"/>
              </a:spcBef>
              <a:defRPr sz="2800"/>
            </a:lvl2pPr>
            <a:lvl3pPr rtl="0">
              <a:spcBef>
                <a:spcPts val="0"/>
              </a:spcBef>
              <a:defRPr sz="2400"/>
            </a:lvl3pPr>
            <a:lvl4pPr rtl="0">
              <a:spcBef>
                <a:spcPts val="0"/>
              </a:spcBef>
              <a:defRPr sz="2000"/>
            </a:lvl4pPr>
            <a:lvl5pPr rtl="0">
              <a:spcBef>
                <a:spcPts val="0"/>
              </a:spcBef>
              <a:defRPr sz="2000"/>
            </a:lvl5pPr>
            <a:lvl6pPr rtl="0">
              <a:spcBef>
                <a:spcPts val="0"/>
              </a:spcBef>
              <a:defRPr sz="2000"/>
            </a:lvl6pPr>
            <a:lvl7pPr rtl="0">
              <a:spcBef>
                <a:spcPts val="0"/>
              </a:spcBef>
              <a:defRPr sz="2000"/>
            </a:lvl7pPr>
            <a:lvl8pPr rtl="0">
              <a:spcBef>
                <a:spcPts val="0"/>
              </a:spcBef>
              <a:defRPr sz="2000"/>
            </a:lvl8pPr>
            <a:lvl9pPr rtl="0">
              <a:spcBef>
                <a:spcPts val="0"/>
              </a:spcBef>
              <a:defRPr sz="2000"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2"/>
          </p:nvPr>
        </p:nvSpPr>
        <p:spPr>
          <a:xfrm>
            <a:off x="457200" y="1076325"/>
            <a:ext cx="3008313" cy="351829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 sz="1400"/>
            </a:lvl1pPr>
            <a:lvl2pPr marL="457200" indent="0" rtl="0">
              <a:spcBef>
                <a:spcPts val="0"/>
              </a:spcBef>
              <a:buFont typeface="Calibri"/>
              <a:buNone/>
              <a:defRPr sz="1200"/>
            </a:lvl2pPr>
            <a:lvl3pPr marL="914400" indent="0" rtl="0">
              <a:spcBef>
                <a:spcPts val="0"/>
              </a:spcBef>
              <a:buFont typeface="Calibri"/>
              <a:buNone/>
              <a:defRPr sz="1000"/>
            </a:lvl3pPr>
            <a:lvl4pPr marL="1371600" indent="0" rtl="0">
              <a:spcBef>
                <a:spcPts val="0"/>
              </a:spcBef>
              <a:buFont typeface="Calibri"/>
              <a:buNone/>
              <a:defRPr sz="900"/>
            </a:lvl4pPr>
            <a:lvl5pPr marL="1828800" indent="0" rtl="0">
              <a:spcBef>
                <a:spcPts val="0"/>
              </a:spcBef>
              <a:buFont typeface="Calibri"/>
              <a:buNone/>
              <a:defRPr sz="900"/>
            </a:lvl5pPr>
            <a:lvl6pPr marL="2286000" indent="0" rtl="0">
              <a:spcBef>
                <a:spcPts val="0"/>
              </a:spcBef>
              <a:buFont typeface="Calibri"/>
              <a:buNone/>
              <a:defRPr sz="900"/>
            </a:lvl6pPr>
            <a:lvl7pPr marL="2743200" indent="0" rtl="0">
              <a:spcBef>
                <a:spcPts val="0"/>
              </a:spcBef>
              <a:buFont typeface="Calibri"/>
              <a:buNone/>
              <a:defRPr sz="900"/>
            </a:lvl7pPr>
            <a:lvl8pPr marL="3200400" indent="0" rtl="0">
              <a:spcBef>
                <a:spcPts val="0"/>
              </a:spcBef>
              <a:buFont typeface="Calibri"/>
              <a:buNone/>
              <a:defRPr sz="900"/>
            </a:lvl8pPr>
            <a:lvl9pPr marL="3657600" indent="0" rtl="0">
              <a:spcBef>
                <a:spcPts val="0"/>
              </a:spcBef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dt" idx="10"/>
          </p:nvPr>
        </p:nvSpPr>
        <p:spPr>
          <a:xfrm>
            <a:off x="4562076" y="4785114"/>
            <a:ext cx="1403176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ftr" idx="11"/>
          </p:nvPr>
        </p:nvSpPr>
        <p:spPr>
          <a:xfrm>
            <a:off x="6052478" y="4777310"/>
            <a:ext cx="1735831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ldNum" idx="12"/>
          </p:nvPr>
        </p:nvSpPr>
        <p:spPr>
          <a:xfrm>
            <a:off x="7884367" y="4767262"/>
            <a:ext cx="802432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399" cy="42505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 sz="2000" b="1"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8" name="Shape 68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399" cy="3086099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399" cy="60364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 sz="1400"/>
            </a:lvl1pPr>
            <a:lvl2pPr marL="457200" indent="0" rtl="0">
              <a:spcBef>
                <a:spcPts val="0"/>
              </a:spcBef>
              <a:buFont typeface="Calibri"/>
              <a:buNone/>
              <a:defRPr sz="1200"/>
            </a:lvl2pPr>
            <a:lvl3pPr marL="914400" indent="0" rtl="0">
              <a:spcBef>
                <a:spcPts val="0"/>
              </a:spcBef>
              <a:buFont typeface="Calibri"/>
              <a:buNone/>
              <a:defRPr sz="1000"/>
            </a:lvl3pPr>
            <a:lvl4pPr marL="1371600" indent="0" rtl="0">
              <a:spcBef>
                <a:spcPts val="0"/>
              </a:spcBef>
              <a:buFont typeface="Calibri"/>
              <a:buNone/>
              <a:defRPr sz="900"/>
            </a:lvl4pPr>
            <a:lvl5pPr marL="1828800" indent="0" rtl="0">
              <a:spcBef>
                <a:spcPts val="0"/>
              </a:spcBef>
              <a:buFont typeface="Calibri"/>
              <a:buNone/>
              <a:defRPr sz="900"/>
            </a:lvl5pPr>
            <a:lvl6pPr marL="2286000" indent="0" rtl="0">
              <a:spcBef>
                <a:spcPts val="0"/>
              </a:spcBef>
              <a:buFont typeface="Calibri"/>
              <a:buNone/>
              <a:defRPr sz="900"/>
            </a:lvl6pPr>
            <a:lvl7pPr marL="2743200" indent="0" rtl="0">
              <a:spcBef>
                <a:spcPts val="0"/>
              </a:spcBef>
              <a:buFont typeface="Calibri"/>
              <a:buNone/>
              <a:defRPr sz="900"/>
            </a:lvl7pPr>
            <a:lvl8pPr marL="3200400" indent="0" rtl="0">
              <a:spcBef>
                <a:spcPts val="0"/>
              </a:spcBef>
              <a:buFont typeface="Calibri"/>
              <a:buNone/>
              <a:defRPr sz="900"/>
            </a:lvl8pPr>
            <a:lvl9pPr marL="3657600" indent="0" rtl="0">
              <a:spcBef>
                <a:spcPts val="0"/>
              </a:spcBef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dt" idx="10"/>
          </p:nvPr>
        </p:nvSpPr>
        <p:spPr>
          <a:xfrm>
            <a:off x="4562076" y="4785114"/>
            <a:ext cx="1403176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ftr" idx="11"/>
          </p:nvPr>
        </p:nvSpPr>
        <p:spPr>
          <a:xfrm>
            <a:off x="6052478" y="4777310"/>
            <a:ext cx="1735831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7884367" y="4767262"/>
            <a:ext cx="802432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dt" idx="10"/>
          </p:nvPr>
        </p:nvSpPr>
        <p:spPr>
          <a:xfrm>
            <a:off x="4562076" y="4785114"/>
            <a:ext cx="1403176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ftr" idx="11"/>
          </p:nvPr>
        </p:nvSpPr>
        <p:spPr>
          <a:xfrm>
            <a:off x="6052478" y="4777310"/>
            <a:ext cx="1735831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7884367" y="4767262"/>
            <a:ext cx="802432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en.opasnet.org/w/Helsinki_energy_decision_2015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ctrTitle"/>
          </p:nvPr>
        </p:nvSpPr>
        <p:spPr>
          <a:xfrm>
            <a:off x="685800" y="652810"/>
            <a:ext cx="7772400" cy="2047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Yhtäköyttä-hankkeen esittely:</a:t>
            </a:r>
          </a:p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/>
              <a:t>miten tieto sidotaan päätöksentekoon?</a:t>
            </a:r>
          </a:p>
        </p:txBody>
      </p:sp>
      <p:sp>
        <p:nvSpPr>
          <p:cNvPr id="87" name="Shape 87"/>
          <p:cNvSpPr txBox="1">
            <a:spLocks noGrp="1"/>
          </p:cNvSpPr>
          <p:nvPr>
            <p:ph type="subTitle" idx="1"/>
          </p:nvPr>
        </p:nvSpPr>
        <p:spPr>
          <a:xfrm>
            <a:off x="1371600" y="2914650"/>
            <a:ext cx="6400799" cy="13144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888888"/>
              </a:buClr>
              <a:buSzPct val="25000"/>
              <a:buFont typeface="Arial"/>
              <a:buNone/>
            </a:pPr>
            <a:r>
              <a:rPr lang="fi-FI" sz="3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Jouni Tuomisto &amp; kumpp.</a:t>
            </a:r>
          </a:p>
          <a:p>
            <a:pPr marL="0" marR="0" lvl="0" indent="0" algn="ctr" rtl="0">
              <a:spcBef>
                <a:spcPts val="640"/>
              </a:spcBef>
              <a:buClr>
                <a:srgbClr val="888888"/>
              </a:buClr>
              <a:buSzPct val="25000"/>
              <a:buFont typeface="Arial"/>
              <a:buNone/>
            </a:pPr>
            <a:r>
              <a:rPr lang="fi-FI" sz="3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THL, Kuopio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Loppu</a:t>
            </a:r>
          </a:p>
        </p:txBody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13970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Shape 147"/>
          <p:cNvSpPr/>
          <p:nvPr/>
        </p:nvSpPr>
        <p:spPr>
          <a:xfrm>
            <a:off x="0" y="0"/>
            <a:ext cx="9144000" cy="5143499"/>
          </a:xfrm>
          <a:prstGeom prst="rect">
            <a:avLst/>
          </a:prstGeom>
          <a:solidFill>
            <a:schemeClr val="dk1"/>
          </a:solidFill>
          <a:ln w="25400" cap="flat" cmpd="sng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Yhteinen tieto ja toimeenpano</a:t>
            </a:r>
          </a:p>
        </p:txBody>
      </p:sp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13970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4" name="Shape 15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19671" y="951066"/>
            <a:ext cx="6264696" cy="41954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-FI"/>
              <a:t>Inspiraatiomme lähteitä</a:t>
            </a:r>
          </a:p>
        </p:txBody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fi-FI"/>
              <a:t>Karl Popper: Avoin yhteiskunta</a:t>
            </a:r>
          </a:p>
          <a:p>
            <a:pPr marL="457200" lvl="0" indent="-228600" rtl="0">
              <a:spcBef>
                <a:spcPts val="0"/>
              </a:spcBef>
            </a:pPr>
            <a:r>
              <a:rPr lang="fi-FI"/>
              <a:t>Beth Simone Noveck: Wiki Government</a:t>
            </a:r>
          </a:p>
          <a:p>
            <a:pPr marL="457200" lvl="0" indent="-228600">
              <a:spcBef>
                <a:spcPts val="0"/>
              </a:spcBef>
            </a:pPr>
            <a:r>
              <a:rPr lang="fi-FI"/>
              <a:t>James Surowiecki: Joukkojen viisaus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Miksi tarvitaan vaikutusarviointia?</a:t>
            </a:r>
          </a:p>
        </p:txBody>
      </p:sp>
      <p:sp>
        <p:nvSpPr>
          <p:cNvPr id="173" name="Shape 17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98333"/>
              <a:buFont typeface="Arial"/>
              <a:buChar char="•"/>
            </a:pPr>
            <a:r>
              <a:rPr lang="fi-FI" sz="2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Esimerkkinä Helsingin energiapäätös</a:t>
            </a:r>
          </a:p>
          <a:p>
            <a:pPr marL="742950" marR="0" lvl="1" indent="-285750" algn="l" rtl="0">
              <a:spcBef>
                <a:spcPts val="52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fi-FI" sz="26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Terveys- ja ilmastovaikutukset ansaitsevat tarkempaa arviointia.</a:t>
            </a:r>
          </a:p>
          <a:p>
            <a:pPr marL="742950" marR="0" lvl="1" indent="-285750" algn="l" rtl="0">
              <a:spcBef>
                <a:spcPts val="52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fi-FI" sz="26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Nämä vaikutukset ovat kiinnostavia myös kertaalleen hylättyjen vaihtoehtojen osalta.</a:t>
            </a:r>
          </a:p>
          <a:p>
            <a:pPr marL="742950" marR="0" lvl="1" indent="-285750" algn="l" rtl="0">
              <a:spcBef>
                <a:spcPts val="52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fi-FI" sz="26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Yleisenä tavoitteena edistää määrälliseen arviointiin pohjautuvaa yhteiskunnallista keskustelua.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3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Helsinki energy decision assessment</a:t>
            </a:r>
          </a:p>
        </p:txBody>
      </p:sp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98333"/>
              <a:buFont typeface="Arial"/>
              <a:buChar char="•"/>
            </a:pPr>
            <a:r>
              <a:rPr lang="fi-FI" sz="2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 online collaborative model has been launched to perform this assessment.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590"/>
              </a:spcBef>
              <a:buClr>
                <a:schemeClr val="dk1"/>
              </a:buClr>
              <a:buSzPct val="98333"/>
              <a:buFont typeface="Arial"/>
              <a:buChar char="•"/>
            </a:pPr>
            <a:r>
              <a:rPr lang="fi-FI" sz="2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Work coordinated by THL. Anyone can participate.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590"/>
              </a:spcBef>
              <a:buClr>
                <a:schemeClr val="dk1"/>
              </a:buClr>
              <a:buSzPct val="98333"/>
              <a:buFont typeface="Arial"/>
              <a:buChar char="•"/>
            </a:pPr>
            <a:r>
              <a:rPr lang="fi-FI" sz="2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Aim to stimulate large public discussion to</a:t>
            </a:r>
          </a:p>
          <a:p>
            <a:pPr marL="742950" marR="0" lvl="1" indent="-285750" algn="l" rtl="0">
              <a:lnSpc>
                <a:spcPct val="80000"/>
              </a:lnSpc>
              <a:spcBef>
                <a:spcPts val="52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fi-FI" sz="26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improve the quantitative assessment</a:t>
            </a:r>
          </a:p>
          <a:p>
            <a:pPr marL="742950" marR="0" lvl="1" indent="-285750" algn="l" rtl="0">
              <a:lnSpc>
                <a:spcPct val="80000"/>
              </a:lnSpc>
              <a:spcBef>
                <a:spcPts val="52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fi-FI" sz="26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Improve the richness and reliability of its input data.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52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600" b="0" i="0" u="sng" strike="noStrike" cap="none" baseline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http://en.opasnet.org/w/Helsinki_energy_decision_2015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3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Discussion types </a:t>
            </a:r>
            <a:br>
              <a:rPr lang="fi-FI" sz="3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3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(based on level of synthesis)</a:t>
            </a:r>
          </a:p>
        </p:txBody>
      </p:sp>
      <p:sp>
        <p:nvSpPr>
          <p:cNvPr id="198" name="Shape 19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Free discussions</a:t>
            </a:r>
          </a:p>
          <a:p>
            <a:pPr marL="342900" marR="0" lvl="0" indent="-3429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Focussed discussions (on a specific topic)</a:t>
            </a:r>
          </a:p>
          <a:p>
            <a:pPr marL="342900" marR="0" lvl="0" indent="-3429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Structured discussions (obeying discussion rules)</a:t>
            </a:r>
          </a:p>
          <a:p>
            <a:pPr marL="342900" marR="0" lvl="0" indent="-3429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Variables (quantified and modelled)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Discussion as source of data</a:t>
            </a:r>
          </a:p>
        </p:txBody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13970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5" name="Shape 20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15616" y="0"/>
            <a:ext cx="6984776" cy="51497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84355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Structured discussion</a:t>
            </a:r>
          </a:p>
        </p:txBody>
      </p:sp>
      <p:sp>
        <p:nvSpPr>
          <p:cNvPr id="211" name="Shape 21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13970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2" name="Shape 2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8135" y="661735"/>
            <a:ext cx="8816351" cy="44817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-FI"/>
              <a:t>Tavoitellut hyödyt</a:t>
            </a:r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SzPct val="100000"/>
            </a:pPr>
            <a:r>
              <a:rPr lang="fi-FI" sz="2400"/>
              <a:t>“... niiden mekanismien konkretisoiminen, joilla hankkeissa tuotettu tieto lopulta siirtyy yhteiskunnalliseen päätöksentekoon." (Johanna Sorsa)</a:t>
            </a:r>
          </a:p>
          <a:p>
            <a:pPr marL="0" lvl="0" indent="0" rtl="0">
              <a:spcBef>
                <a:spcPts val="0"/>
              </a:spcBef>
              <a:buNone/>
            </a:pPr>
            <a:endParaRPr sz="2400"/>
          </a:p>
          <a:p>
            <a:pPr marL="457200" lvl="0" indent="-228600">
              <a:spcBef>
                <a:spcPts val="0"/>
              </a:spcBef>
              <a:buSzPct val="100000"/>
            </a:pPr>
            <a:r>
              <a:rPr lang="fi-FI" sz="2400"/>
              <a:t>"Koko uudistuksen suurin kysymys on se, onnistummeko luomaan.. [tieteellisen ja demokraattisen prosessin] ..välille motiivin ja kyvyn ymmärtää toinen toistaan, antautua dialogiin, kuulla ja kuunnella." (OP Heinonen)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-FI"/>
              <a:t>Jaettu ymmärrys</a:t>
            </a:r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457200" y="1013824"/>
            <a:ext cx="8229600" cy="3580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fi-FI"/>
              <a:t>Osallistujat ymmärtävät, mitä näkemyksiä aiheesta on, mistä ollaan erimielisiä ja miksi.</a:t>
            </a:r>
          </a:p>
          <a:p>
            <a:pPr rtl="0">
              <a:spcBef>
                <a:spcPts val="0"/>
              </a:spcBef>
              <a:buNone/>
            </a:pPr>
            <a:r>
              <a:rPr lang="fi-FI"/>
              <a:t>→ Siksi tutkimme, kehitämme ja kokeilemme kokonaisvaltaisen tiedolla johtamisen välineitä ja toimintamalleja. </a:t>
            </a:r>
          </a:p>
          <a:p>
            <a:pPr marL="914400" lvl="0" indent="-228600" rtl="0">
              <a:spcBef>
                <a:spcPts val="0"/>
              </a:spcBef>
              <a:buSzPct val="100000"/>
            </a:pPr>
            <a:r>
              <a:rPr lang="fi-FI" sz="2400"/>
              <a:t>Tavoitteena järjestelmällisyys, kattavuus, avoimuus, kritisoitavuus.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395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THL</a:t>
            </a:r>
            <a:endParaRPr lang="fi-FI" sz="395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0"/>
              </a:spcBef>
            </a:pPr>
            <a:r>
              <a:rPr lang="fi-FI"/>
              <a:t>STM:n alainen asiantuntija- ja tutkimuslaitos</a:t>
            </a:r>
          </a:p>
          <a:p>
            <a:pPr marL="457200" marR="0" lvl="0" indent="-228600" algn="l" rtl="0">
              <a:spcBef>
                <a:spcPts val="0"/>
              </a:spcBef>
            </a:pPr>
            <a:r>
              <a:rPr lang="fi-FI"/>
              <a:t>Yhteensä n. 1000 htv</a:t>
            </a:r>
          </a:p>
          <a:p>
            <a:pPr marL="457200" marR="0" lvl="0" indent="-228600" algn="l" rtl="0">
              <a:spcBef>
                <a:spcPts val="0"/>
              </a:spcBef>
            </a:pPr>
            <a:r>
              <a:rPr lang="fi-FI"/>
              <a:t>Terveydensuojeluosastolla n. 140 htv</a:t>
            </a:r>
          </a:p>
          <a:p>
            <a:pPr marL="914400" marR="0" lvl="1" indent="-228600" algn="l" rtl="0">
              <a:spcBef>
                <a:spcPts val="0"/>
              </a:spcBef>
            </a:pPr>
            <a:r>
              <a:rPr lang="fi-FI"/>
              <a:t>Yhtenä painopisteenä vaikutusarvioinnit ja päätöstuki</a:t>
            </a:r>
          </a:p>
          <a:p>
            <a:pPr marL="457200" marR="0" lvl="0" indent="-228600" algn="l" rtl="0">
              <a:spcBef>
                <a:spcPts val="0"/>
              </a:spcBef>
            </a:pPr>
            <a:r>
              <a:rPr lang="fi-FI"/>
              <a:t>Hankkeessa Jouni Tuomisto (LT, dos) ja Arja Asikainen (FT)</a:t>
            </a:r>
          </a:p>
        </p:txBody>
      </p:sp>
      <p:pic>
        <p:nvPicPr>
          <p:cNvPr id="4" name="Shape 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92080" y="195486"/>
            <a:ext cx="1189325" cy="8891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</a:pPr>
            <a:endParaRPr sz="44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0"/>
              </a:spcBef>
              <a:buSzPct val="100000"/>
            </a:pPr>
            <a:r>
              <a:rPr lang="fi-FI" sz="2800"/>
              <a:t>Pohjois-Euroopassa toimiva tutkimus- ja konsultointiyritys: Suomi, Tanska, Ruotsi, Norja, Belgia ja Latvia.</a:t>
            </a:r>
          </a:p>
          <a:p>
            <a:pPr marL="457200" marR="0" lvl="0" indent="-228600" algn="l" rtl="0">
              <a:spcBef>
                <a:spcPts val="0"/>
              </a:spcBef>
              <a:buSzPct val="100000"/>
            </a:pPr>
            <a:r>
              <a:rPr lang="fi-FI" sz="2800"/>
              <a:t>Tutkimuksia, ohjelma- ja hankearviointeja sekä kehityspalveluja.</a:t>
            </a:r>
          </a:p>
          <a:p>
            <a:pPr marL="457200" marR="0" lvl="0" indent="-228600" algn="l" rtl="0">
              <a:spcBef>
                <a:spcPts val="0"/>
              </a:spcBef>
              <a:buSzPct val="100000"/>
            </a:pPr>
            <a:r>
              <a:rPr lang="fi-FI" sz="2800"/>
              <a:t>Hankkeesta päävastuussa vanhempi analyytikko Jussi Nissilä. Tj. Arttu Vainio sekä tutkija Juho-Matti Paavola mukana ajoittain.</a:t>
            </a:r>
          </a:p>
        </p:txBody>
      </p:sp>
      <p:pic>
        <p:nvPicPr>
          <p:cNvPr id="114" name="Shape 1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13725" y="248200"/>
            <a:ext cx="3751151" cy="10507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5324100" cy="3394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98333"/>
              <a:buFont typeface="Arial"/>
              <a:buChar char="•"/>
            </a:pPr>
            <a:r>
              <a:rPr lang="fi-FI" sz="3000"/>
              <a:t>Avoimen datan verkostoija,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r>
              <a:rPr lang="fi-FI" sz="3000"/>
              <a:t>    tekijä ja puolestapuhuja</a:t>
            </a: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98333"/>
              <a:buFont typeface="Arial"/>
              <a:buChar char="•"/>
            </a:pPr>
            <a:r>
              <a:rPr lang="fi-FI" sz="2950"/>
              <a:t>Perustettu 2012</a:t>
            </a: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98333"/>
              <a:buFont typeface="Arial"/>
              <a:buChar char="•"/>
            </a:pPr>
            <a:r>
              <a:rPr lang="fi-FI" sz="2950"/>
              <a:t>270+ jäsentä </a:t>
            </a: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98333"/>
              <a:buFont typeface="Arial"/>
              <a:buChar char="•"/>
            </a:pPr>
            <a:r>
              <a:rPr lang="fi-FI" sz="2950"/>
              <a:t>Projektisalkku yht. 24 kpl</a:t>
            </a:r>
          </a:p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98333"/>
              <a:buFont typeface="Arial"/>
              <a:buChar char="•"/>
            </a:pPr>
            <a:r>
              <a:rPr lang="fi-FI" sz="2950"/>
              <a:t>Hankkeessa Teemu Ropponen (DI) ja Raimo Muurinen (YTK)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r>
              <a:rPr lang="fi-FI" sz="2950"/>
              <a:t> </a:t>
            </a:r>
          </a:p>
          <a:p>
            <a:pPr marL="457200" marR="0" lvl="0" indent="0" algn="l" rtl="0">
              <a:spcBef>
                <a:spcPts val="520"/>
              </a:spcBef>
              <a:buNone/>
            </a:pPr>
            <a:endParaRPr/>
          </a:p>
        </p:txBody>
      </p:sp>
      <p:pic>
        <p:nvPicPr>
          <p:cNvPr id="120" name="Shape 1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12475" y="205975"/>
            <a:ext cx="3583610" cy="4624475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</a:pPr>
            <a:endParaRPr sz="44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3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Hankkeen tuotokset ja luonnosten aikataulu</a:t>
            </a:r>
          </a:p>
        </p:txBody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98333"/>
              <a:buFont typeface="Arial"/>
              <a:buChar char="•"/>
            </a:pPr>
            <a:r>
              <a:rPr lang="fi-FI" sz="2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Kirjallisuuskatsaus menetelmiin (1</a:t>
            </a:r>
            <a:r>
              <a:rPr lang="fi-FI" sz="2950"/>
              <a:t>0</a:t>
            </a:r>
            <a:r>
              <a:rPr lang="fi-FI" sz="2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/2015)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590"/>
              </a:spcBef>
              <a:buClr>
                <a:schemeClr val="dk1"/>
              </a:buClr>
              <a:buSzPct val="98333"/>
              <a:buFont typeface="Arial"/>
              <a:buChar char="•"/>
            </a:pPr>
            <a:r>
              <a:rPr lang="fi-FI" sz="2950"/>
              <a:t>Tarvekartoitus</a:t>
            </a:r>
            <a:r>
              <a:rPr lang="fi-FI" sz="2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(12/2015)</a:t>
            </a:r>
          </a:p>
          <a:p>
            <a:pPr lvl="0" rtl="0">
              <a:lnSpc>
                <a:spcPct val="80000"/>
              </a:lnSpc>
              <a:spcBef>
                <a:spcPts val="590"/>
              </a:spcBef>
              <a:buClr>
                <a:schemeClr val="dk1"/>
              </a:buClr>
              <a:buSzPct val="98333"/>
              <a:buFont typeface="Arial"/>
              <a:buChar char="•"/>
            </a:pPr>
            <a:r>
              <a:rPr lang="fi-FI" sz="2950"/>
              <a:t>Sisäänajosuunnitelma (02/2016)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590"/>
              </a:spcBef>
              <a:buClr>
                <a:schemeClr val="dk1"/>
              </a:buClr>
              <a:buSzPct val="98333"/>
              <a:buFont typeface="Arial"/>
              <a:buChar char="•"/>
            </a:pPr>
            <a:r>
              <a:rPr lang="fi-FI" sz="2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Ketterät kokeilut (kevät 2016)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590"/>
              </a:spcBef>
              <a:buClr>
                <a:schemeClr val="dk1"/>
              </a:buClr>
              <a:buSzPct val="98333"/>
              <a:buFont typeface="Arial"/>
              <a:buChar char="•"/>
            </a:pPr>
            <a:r>
              <a:rPr lang="fi-FI" sz="2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Viestintä- ja vaikuttaminen (jatkuva)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590"/>
              </a:spcBef>
              <a:buClr>
                <a:schemeClr val="dk1"/>
              </a:buClr>
              <a:buSzPct val="98333"/>
              <a:buFont typeface="Arial"/>
              <a:buChar char="•"/>
            </a:pPr>
            <a:r>
              <a:rPr lang="fi-FI" sz="2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Loppuraportti (12/2016)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Yhteinen tieto</a:t>
            </a:r>
          </a:p>
        </p:txBody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13970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4" name="Shape 13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97600" y="918699"/>
            <a:ext cx="5910599" cy="4224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Miten tästä eteenpäin?</a:t>
            </a:r>
          </a:p>
        </p:txBody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Ohryn rooli ketterissä kokeiluissa ja tarvekartoituksessa?</a:t>
            </a:r>
          </a:p>
          <a:p>
            <a:pPr marL="342900" marR="0" lvl="0" indent="-3429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Maksatusaikataulu (ehdotus)</a:t>
            </a:r>
          </a:p>
          <a:p>
            <a:pPr marL="742950" marR="0" lvl="1" indent="-2857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fi-FI"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31.12.2015 (kirjallisuuskatsaus, </a:t>
            </a:r>
            <a:r>
              <a:rPr lang="fi-FI"/>
              <a:t>tarvekartoitus</a:t>
            </a:r>
            <a:r>
              <a:rPr lang="fi-FI"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 marL="742950" marR="0" lvl="1" indent="-2857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fi-FI"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30.6.2016 (</a:t>
            </a:r>
            <a:r>
              <a:rPr lang="fi-FI"/>
              <a:t>sisäänajosuunnitelma, kokeilut</a:t>
            </a:r>
            <a:r>
              <a:rPr lang="fi-FI"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 marL="742950" marR="0" lvl="1" indent="-2857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fi-FI"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31.12.2016 (</a:t>
            </a:r>
            <a:r>
              <a:rPr lang="fi-FI"/>
              <a:t>kokeilut</a:t>
            </a:r>
            <a:r>
              <a:rPr lang="fi-FI"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loppuraportti)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431</Words>
  <Application>Microsoft Office PowerPoint</Application>
  <PresentationFormat>On-screen Show (16:9)</PresentationFormat>
  <Paragraphs>70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Yhtäköyttä-hankkeen esittely: miten tieto sidotaan päätöksentekoon?</vt:lpstr>
      <vt:lpstr>Tavoitellut hyödyt</vt:lpstr>
      <vt:lpstr>Jaettu ymmärrys</vt:lpstr>
      <vt:lpstr>THL</vt:lpstr>
      <vt:lpstr>PowerPoint Presentation</vt:lpstr>
      <vt:lpstr>PowerPoint Presentation</vt:lpstr>
      <vt:lpstr>Hankkeen tuotokset ja luonnosten aikataulu</vt:lpstr>
      <vt:lpstr>Yhteinen tieto</vt:lpstr>
      <vt:lpstr>Miten tästä eteenpäin?</vt:lpstr>
      <vt:lpstr>Loppu</vt:lpstr>
      <vt:lpstr>Yhteinen tieto ja toimeenpano</vt:lpstr>
      <vt:lpstr>Inspiraatiomme lähteitä</vt:lpstr>
      <vt:lpstr>Miksi tarvitaan vaikutusarviointia?</vt:lpstr>
      <vt:lpstr>Helsinki energy decision assessment</vt:lpstr>
      <vt:lpstr>Discussion types  (based on level of synthesis)</vt:lpstr>
      <vt:lpstr>Discussion as source of data</vt:lpstr>
      <vt:lpstr>Structured discussion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Yhtäköyttä-hankkeen esittely: miten tieto sidotaan päätöksentekoon?</dc:title>
  <dc:creator>Tuomisto Jouni</dc:creator>
  <cp:lastModifiedBy>Tuomisto Jouni</cp:lastModifiedBy>
  <cp:revision>4</cp:revision>
  <dcterms:modified xsi:type="dcterms:W3CDTF">2015-09-07T13:37:30Z</dcterms:modified>
</cp:coreProperties>
</file>