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4" r:id="rId3"/>
    <p:sldId id="294" r:id="rId4"/>
    <p:sldId id="295" r:id="rId5"/>
    <p:sldId id="296" r:id="rId6"/>
    <p:sldId id="287" r:id="rId7"/>
    <p:sldId id="297" r:id="rId8"/>
    <p:sldId id="291" r:id="rId9"/>
    <p:sldId id="292" r:id="rId10"/>
    <p:sldId id="298" r:id="rId11"/>
    <p:sldId id="299" r:id="rId12"/>
    <p:sldId id="270" r:id="rId13"/>
    <p:sldId id="293" r:id="rId14"/>
    <p:sldId id="290" r:id="rId15"/>
    <p:sldId id="271" r:id="rId16"/>
    <p:sldId id="269" r:id="rId17"/>
    <p:sldId id="266" r:id="rId18"/>
    <p:sldId id="272" r:id="rId19"/>
  </p:sldIdLst>
  <p:sldSz cx="9144000" cy="5143500" type="screen16x9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447" autoAdjust="0"/>
  </p:normalViewPr>
  <p:slideViewPr>
    <p:cSldViewPr>
      <p:cViewPr varScale="1">
        <p:scale>
          <a:sx n="79" d="100"/>
          <a:sy n="79" d="100"/>
        </p:scale>
        <p:origin x="-84" y="-7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D6919-B6F2-4217-844F-0304D074C01A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0F732-51F5-4147-B308-17D74BA9F2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7145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691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2587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396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386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5797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6823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3289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6220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2636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2391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1930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62076" y="4785115"/>
            <a:ext cx="140317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96202-20F0-42C1-92F2-B9005A9654A7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2478" y="4777311"/>
            <a:ext cx="17358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4368" y="4767263"/>
            <a:ext cx="8024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38E2D-4989-4DFB-A330-5B726A3972E8}" type="slidenum">
              <a:rPr lang="fi-FI" smtClean="0"/>
              <a:t>‹#›</a:t>
            </a:fld>
            <a:endParaRPr lang="fi-FI"/>
          </a:p>
        </p:txBody>
      </p:sp>
      <p:pic>
        <p:nvPicPr>
          <p:cNvPr id="9219" name="Picture 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01" y="4254334"/>
            <a:ext cx="1189325" cy="88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517" y="4860413"/>
            <a:ext cx="3158459" cy="17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402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en.opasnet.org/w/Helsinki_energy_decision_2015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Yhtäköyttä-hankkeen</a:t>
            </a:r>
            <a:r>
              <a:rPr lang="fi-FI" baseline="0" dirty="0" smtClean="0"/>
              <a:t> esittely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Jouni Tuomisto</a:t>
            </a:r>
          </a:p>
          <a:p>
            <a:r>
              <a:rPr lang="fi-FI" dirty="0" smtClean="0"/>
              <a:t>THL, Kuopio</a:t>
            </a:r>
          </a:p>
        </p:txBody>
      </p:sp>
    </p:spTree>
    <p:extLst>
      <p:ext uri="{BB962C8B-B14F-4D97-AF65-F5344CB8AC3E}">
        <p14:creationId xmlns:p14="http://schemas.microsoft.com/office/powerpoint/2010/main" val="148950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Ajatuksia sisällöstä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Tieto ja sen käyttö on kaiken keskiössä</a:t>
            </a:r>
          </a:p>
          <a:p>
            <a:r>
              <a:rPr lang="fi-FI" dirty="0" smtClean="0"/>
              <a:t>Jaetun</a:t>
            </a:r>
            <a:r>
              <a:rPr lang="fi-FI" baseline="0" dirty="0" smtClean="0"/>
              <a:t> ymmärryksen synnyttäminen</a:t>
            </a:r>
          </a:p>
          <a:p>
            <a:r>
              <a:rPr lang="fi-FI" baseline="0" dirty="0" smtClean="0"/>
              <a:t>Huomio asiaan mieluummin kuin prosesseihin</a:t>
            </a:r>
          </a:p>
        </p:txBody>
      </p:sp>
    </p:spTree>
    <p:extLst>
      <p:ext uri="{BB962C8B-B14F-4D97-AF65-F5344CB8AC3E}">
        <p14:creationId xmlns:p14="http://schemas.microsoft.com/office/powerpoint/2010/main" val="3222868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tästä eteenpäin?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Ohryn</a:t>
            </a:r>
            <a:r>
              <a:rPr lang="fi-FI" dirty="0" smtClean="0"/>
              <a:t> rooli ketterissä</a:t>
            </a:r>
            <a:r>
              <a:rPr lang="fi-FI" baseline="0" dirty="0" smtClean="0"/>
              <a:t> kokeiluissa ja tarvekartoituksessa?</a:t>
            </a:r>
          </a:p>
          <a:p>
            <a:r>
              <a:rPr lang="fi-FI" baseline="0" dirty="0" smtClean="0"/>
              <a:t>Maksatusaikataulu (ehdotus)</a:t>
            </a:r>
          </a:p>
          <a:p>
            <a:pPr lvl="1"/>
            <a:r>
              <a:rPr lang="fi-FI" dirty="0" smtClean="0"/>
              <a:t>31.12.2015 (kirjallisuuskatsauksen</a:t>
            </a:r>
            <a:r>
              <a:rPr lang="fi-FI" baseline="0" dirty="0" smtClean="0"/>
              <a:t> luonnos)</a:t>
            </a:r>
          </a:p>
          <a:p>
            <a:pPr lvl="1"/>
            <a:r>
              <a:rPr lang="fi-FI" baseline="0" dirty="0" smtClean="0"/>
              <a:t>30.6.2016 (ketterät kokeilut, tarvekartoitus)</a:t>
            </a:r>
          </a:p>
          <a:p>
            <a:pPr lvl="1"/>
            <a:r>
              <a:rPr lang="fi-FI" baseline="0" dirty="0" smtClean="0"/>
              <a:t>31.12.2016 (sisäänajosuunnitelma, loppuraportti)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883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Helsinki </a:t>
            </a:r>
            <a:r>
              <a:rPr lang="fi-FI" dirty="0" err="1" smtClean="0"/>
              <a:t>energy</a:t>
            </a:r>
            <a:r>
              <a:rPr lang="fi-FI" dirty="0" smtClean="0"/>
              <a:t> </a:t>
            </a:r>
            <a:r>
              <a:rPr lang="fi-FI" dirty="0" err="1" smtClean="0"/>
              <a:t>decision</a:t>
            </a:r>
            <a:r>
              <a:rPr lang="fi-FI" dirty="0" smtClean="0"/>
              <a:t> </a:t>
            </a:r>
            <a:r>
              <a:rPr lang="fi-FI" dirty="0" err="1" smtClean="0"/>
              <a:t>assessment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An</a:t>
            </a:r>
            <a:r>
              <a:rPr lang="fi-FI" baseline="0" dirty="0" smtClean="0"/>
              <a:t> </a:t>
            </a:r>
            <a:r>
              <a:rPr lang="fi-FI" baseline="0" dirty="0" err="1" smtClean="0"/>
              <a:t>online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collaborative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model</a:t>
            </a:r>
            <a:r>
              <a:rPr lang="fi-FI" baseline="0" dirty="0" smtClean="0"/>
              <a:t> </a:t>
            </a:r>
            <a:r>
              <a:rPr lang="fi-FI" baseline="0" dirty="0" err="1" smtClean="0"/>
              <a:t>has</a:t>
            </a:r>
            <a:r>
              <a:rPr lang="fi-FI" baseline="0" dirty="0" smtClean="0"/>
              <a:t> </a:t>
            </a:r>
            <a:r>
              <a:rPr lang="fi-FI" baseline="0" dirty="0" err="1" smtClean="0"/>
              <a:t>been</a:t>
            </a:r>
            <a:r>
              <a:rPr lang="fi-FI" baseline="0" dirty="0" smtClean="0"/>
              <a:t> </a:t>
            </a:r>
            <a:r>
              <a:rPr lang="fi-FI" baseline="0" dirty="0" err="1" smtClean="0"/>
              <a:t>launched</a:t>
            </a:r>
            <a:r>
              <a:rPr lang="fi-FI" baseline="0" dirty="0" smtClean="0"/>
              <a:t> to </a:t>
            </a:r>
            <a:r>
              <a:rPr lang="fi-FI" baseline="0" dirty="0" err="1" smtClean="0"/>
              <a:t>perform</a:t>
            </a:r>
            <a:r>
              <a:rPr lang="fi-FI" baseline="0" dirty="0" smtClean="0"/>
              <a:t> </a:t>
            </a:r>
            <a:r>
              <a:rPr lang="fi-FI" baseline="0" dirty="0" err="1" smtClean="0"/>
              <a:t>this</a:t>
            </a:r>
            <a:r>
              <a:rPr lang="fi-FI" baseline="0" dirty="0" smtClean="0"/>
              <a:t> </a:t>
            </a:r>
            <a:r>
              <a:rPr lang="fi-FI" baseline="0" dirty="0" err="1" smtClean="0"/>
              <a:t>assessment</a:t>
            </a:r>
            <a:r>
              <a:rPr lang="fi-FI" baseline="0" dirty="0" smtClean="0"/>
              <a:t>.</a:t>
            </a:r>
          </a:p>
          <a:p>
            <a:r>
              <a:rPr lang="fi-FI" baseline="0" dirty="0" err="1" smtClean="0"/>
              <a:t>Work</a:t>
            </a:r>
            <a:r>
              <a:rPr lang="fi-FI" baseline="0" dirty="0" smtClean="0"/>
              <a:t> </a:t>
            </a:r>
            <a:r>
              <a:rPr lang="fi-FI" baseline="0" dirty="0" err="1" smtClean="0"/>
              <a:t>coordinated</a:t>
            </a:r>
            <a:r>
              <a:rPr lang="fi-FI" baseline="0" dirty="0" smtClean="0"/>
              <a:t> </a:t>
            </a:r>
            <a:r>
              <a:rPr lang="fi-FI" baseline="0" dirty="0" err="1" smtClean="0"/>
              <a:t>by</a:t>
            </a:r>
            <a:r>
              <a:rPr lang="fi-FI" baseline="0" dirty="0" smtClean="0"/>
              <a:t> THL. </a:t>
            </a:r>
            <a:r>
              <a:rPr lang="fi-FI" baseline="0" dirty="0" err="1" smtClean="0"/>
              <a:t>Anyone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can</a:t>
            </a:r>
            <a:r>
              <a:rPr lang="fi-FI" baseline="0" dirty="0" smtClean="0"/>
              <a:t> </a:t>
            </a:r>
            <a:r>
              <a:rPr lang="fi-FI" baseline="0" dirty="0" err="1" smtClean="0"/>
              <a:t>participate</a:t>
            </a:r>
            <a:r>
              <a:rPr lang="fi-FI" baseline="0" dirty="0" smtClean="0"/>
              <a:t>.</a:t>
            </a:r>
          </a:p>
          <a:p>
            <a:r>
              <a:rPr lang="fi-FI" baseline="0" dirty="0" err="1" smtClean="0"/>
              <a:t>Aim</a:t>
            </a:r>
            <a:r>
              <a:rPr lang="fi-FI" baseline="0" dirty="0" smtClean="0"/>
              <a:t> to </a:t>
            </a:r>
            <a:r>
              <a:rPr lang="fi-FI" baseline="0" dirty="0" err="1" smtClean="0"/>
              <a:t>stimulate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large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public</a:t>
            </a:r>
            <a:r>
              <a:rPr lang="fi-FI" baseline="0" dirty="0" smtClean="0"/>
              <a:t> </a:t>
            </a:r>
            <a:r>
              <a:rPr lang="fi-FI" baseline="0" dirty="0" err="1" smtClean="0"/>
              <a:t>discussion</a:t>
            </a:r>
            <a:r>
              <a:rPr lang="fi-FI" baseline="0" dirty="0" smtClean="0"/>
              <a:t> to</a:t>
            </a:r>
          </a:p>
          <a:p>
            <a:pPr lvl="1"/>
            <a:r>
              <a:rPr lang="fi-FI" baseline="0" dirty="0" err="1" smtClean="0"/>
              <a:t>improve</a:t>
            </a:r>
            <a:r>
              <a:rPr lang="fi-FI" baseline="0" dirty="0" smtClean="0"/>
              <a:t> the </a:t>
            </a:r>
            <a:r>
              <a:rPr lang="fi-FI" baseline="0" dirty="0" err="1" smtClean="0"/>
              <a:t>quantitative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assessment</a:t>
            </a:r>
            <a:endParaRPr lang="fi-FI" baseline="0" dirty="0" smtClean="0"/>
          </a:p>
          <a:p>
            <a:pPr lvl="1"/>
            <a:r>
              <a:rPr lang="fi-FI" baseline="0" dirty="0" err="1" smtClean="0"/>
              <a:t>Improve</a:t>
            </a:r>
            <a:r>
              <a:rPr lang="fi-FI" baseline="0" dirty="0" smtClean="0"/>
              <a:t> the </a:t>
            </a:r>
            <a:r>
              <a:rPr lang="fi-FI" baseline="0" dirty="0" err="1" smtClean="0"/>
              <a:t>richness</a:t>
            </a:r>
            <a:r>
              <a:rPr lang="fi-FI" baseline="0" dirty="0" smtClean="0"/>
              <a:t> and </a:t>
            </a:r>
            <a:r>
              <a:rPr lang="fi-FI" baseline="0" dirty="0" err="1" smtClean="0"/>
              <a:t>reliability</a:t>
            </a:r>
            <a:r>
              <a:rPr lang="fi-FI" baseline="0" dirty="0" smtClean="0"/>
              <a:t> of </a:t>
            </a:r>
            <a:r>
              <a:rPr lang="fi-FI" baseline="0" dirty="0" err="1" smtClean="0"/>
              <a:t>its</a:t>
            </a:r>
            <a:r>
              <a:rPr lang="fi-FI" baseline="0" dirty="0" smtClean="0"/>
              <a:t> input data.</a:t>
            </a:r>
          </a:p>
          <a:p>
            <a:pPr lvl="0"/>
            <a:r>
              <a:rPr lang="fi-FI" sz="2800" dirty="0" smtClean="0">
                <a:hlinkClick r:id="rId2"/>
              </a:rPr>
              <a:t>http://en.opasnet.org/w/Helsinki_energy_decision_2015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25173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Loppu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4722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2818656" cy="186171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Helsingin</a:t>
            </a:r>
            <a:r>
              <a:rPr lang="fi-FI" baseline="0" dirty="0" smtClean="0"/>
              <a:t> energiamalli</a:t>
            </a:r>
            <a:endParaRPr lang="fi-FI" dirty="0"/>
          </a:p>
        </p:txBody>
      </p:sp>
      <p:pic>
        <p:nvPicPr>
          <p:cNvPr id="4098" name="Picture 2" descr="http://en.opasnet.org/en-opwiki/images/d/d4/Helsinki_energy_decision_201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0120"/>
            <a:ext cx="5106144" cy="509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747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" y="0"/>
            <a:ext cx="8555554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913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Discussion</a:t>
            </a:r>
            <a:r>
              <a:rPr lang="fi-FI" baseline="0" dirty="0" smtClean="0"/>
              <a:t> </a:t>
            </a:r>
            <a:r>
              <a:rPr lang="fi-FI" baseline="0" dirty="0" err="1" smtClean="0"/>
              <a:t>types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/>
              <a:t>(</a:t>
            </a:r>
            <a:r>
              <a:rPr lang="fi-FI" dirty="0" err="1" smtClean="0"/>
              <a:t>based</a:t>
            </a:r>
            <a:r>
              <a:rPr lang="fi-FI" baseline="0" dirty="0" smtClean="0"/>
              <a:t> on </a:t>
            </a:r>
            <a:r>
              <a:rPr lang="fi-FI" baseline="0" dirty="0" err="1" smtClean="0"/>
              <a:t>level</a:t>
            </a:r>
            <a:r>
              <a:rPr lang="fi-FI" baseline="0" dirty="0" smtClean="0"/>
              <a:t> of </a:t>
            </a:r>
            <a:r>
              <a:rPr lang="fi-FI" baseline="0" dirty="0" err="1" smtClean="0"/>
              <a:t>synthesis</a:t>
            </a:r>
            <a:r>
              <a:rPr lang="fi-FI" baseline="0" dirty="0" smtClean="0"/>
              <a:t>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Free</a:t>
            </a:r>
            <a:r>
              <a:rPr lang="fi-FI" dirty="0" smtClean="0"/>
              <a:t> </a:t>
            </a:r>
            <a:r>
              <a:rPr lang="fi-FI" dirty="0" err="1" smtClean="0"/>
              <a:t>discussions</a:t>
            </a:r>
            <a:endParaRPr lang="fi-FI" dirty="0" smtClean="0"/>
          </a:p>
          <a:p>
            <a:r>
              <a:rPr lang="fi-FI" dirty="0" err="1" smtClean="0"/>
              <a:t>Focussed</a:t>
            </a:r>
            <a:r>
              <a:rPr lang="fi-FI" dirty="0" smtClean="0"/>
              <a:t> </a:t>
            </a:r>
            <a:r>
              <a:rPr lang="fi-FI" dirty="0" err="1" smtClean="0"/>
              <a:t>discussions</a:t>
            </a:r>
            <a:r>
              <a:rPr lang="fi-FI" baseline="0" dirty="0" smtClean="0"/>
              <a:t> (on a </a:t>
            </a:r>
            <a:r>
              <a:rPr lang="fi-FI" baseline="0" dirty="0" err="1" smtClean="0"/>
              <a:t>specific</a:t>
            </a:r>
            <a:r>
              <a:rPr lang="fi-FI" baseline="0" dirty="0" smtClean="0"/>
              <a:t> </a:t>
            </a:r>
            <a:r>
              <a:rPr lang="fi-FI" baseline="0" dirty="0" err="1" smtClean="0"/>
              <a:t>topic</a:t>
            </a:r>
            <a:r>
              <a:rPr lang="fi-FI" baseline="0" dirty="0" smtClean="0"/>
              <a:t>)</a:t>
            </a:r>
          </a:p>
          <a:p>
            <a:r>
              <a:rPr lang="fi-FI" baseline="0" dirty="0" err="1" smtClean="0"/>
              <a:t>Structured</a:t>
            </a:r>
            <a:r>
              <a:rPr lang="fi-FI" baseline="0" dirty="0" smtClean="0"/>
              <a:t> </a:t>
            </a:r>
            <a:r>
              <a:rPr lang="fi-FI" baseline="0" dirty="0" err="1" smtClean="0"/>
              <a:t>discussions</a:t>
            </a:r>
            <a:r>
              <a:rPr lang="fi-FI" baseline="0" dirty="0" smtClean="0"/>
              <a:t> (</a:t>
            </a:r>
            <a:r>
              <a:rPr lang="fi-FI" baseline="0" dirty="0" err="1" smtClean="0"/>
              <a:t>obeying</a:t>
            </a:r>
            <a:r>
              <a:rPr lang="fi-FI" baseline="0" dirty="0" smtClean="0"/>
              <a:t> </a:t>
            </a:r>
            <a:r>
              <a:rPr lang="fi-FI" baseline="0" dirty="0" err="1" smtClean="0"/>
              <a:t>discussion</a:t>
            </a:r>
            <a:r>
              <a:rPr lang="fi-FI" baseline="0" dirty="0" smtClean="0"/>
              <a:t> </a:t>
            </a:r>
            <a:r>
              <a:rPr lang="fi-FI" baseline="0" dirty="0" err="1" smtClean="0"/>
              <a:t>rules</a:t>
            </a:r>
            <a:r>
              <a:rPr lang="fi-FI" baseline="0" dirty="0" smtClean="0"/>
              <a:t>)</a:t>
            </a:r>
          </a:p>
          <a:p>
            <a:r>
              <a:rPr lang="fi-FI" baseline="0" dirty="0" err="1" smtClean="0"/>
              <a:t>Variables</a:t>
            </a:r>
            <a:r>
              <a:rPr lang="fi-FI" baseline="0" dirty="0" smtClean="0"/>
              <a:t> (</a:t>
            </a:r>
            <a:r>
              <a:rPr lang="fi-FI" baseline="0" dirty="0" err="1" smtClean="0"/>
              <a:t>quantified</a:t>
            </a:r>
            <a:r>
              <a:rPr lang="fi-FI" baseline="0" dirty="0" smtClean="0"/>
              <a:t> and </a:t>
            </a:r>
            <a:r>
              <a:rPr lang="fi-FI" baseline="0" dirty="0" err="1" smtClean="0"/>
              <a:t>modelled</a:t>
            </a:r>
            <a:r>
              <a:rPr lang="fi-FI" baseline="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968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Discussion</a:t>
            </a:r>
            <a:r>
              <a:rPr lang="fi-FI" dirty="0" smtClean="0"/>
              <a:t> as </a:t>
            </a:r>
            <a:r>
              <a:rPr lang="fi-FI" dirty="0" err="1" smtClean="0"/>
              <a:t>source</a:t>
            </a:r>
            <a:r>
              <a:rPr lang="fi-FI" dirty="0" smtClean="0"/>
              <a:t> of data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7" y="0"/>
            <a:ext cx="6984776" cy="514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186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43558"/>
          </a:xfrm>
        </p:spPr>
        <p:txBody>
          <a:bodyPr/>
          <a:lstStyle/>
          <a:p>
            <a:r>
              <a:rPr lang="fi-FI" dirty="0" err="1" smtClean="0"/>
              <a:t>Structured</a:t>
            </a:r>
            <a:r>
              <a:rPr lang="fi-FI" dirty="0" smtClean="0"/>
              <a:t> </a:t>
            </a:r>
            <a:r>
              <a:rPr lang="fi-FI" dirty="0" err="1" smtClean="0"/>
              <a:t>discussion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36" y="661735"/>
            <a:ext cx="8816352" cy="4481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881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Yleiskuva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Hankkeen osallistujat ja osaaminen</a:t>
            </a:r>
          </a:p>
          <a:p>
            <a:r>
              <a:rPr lang="fi-FI" dirty="0" smtClean="0"/>
              <a:t>Päätöksenteon kehitystarpeet</a:t>
            </a:r>
          </a:p>
          <a:p>
            <a:r>
              <a:rPr lang="fi-FI" dirty="0" smtClean="0"/>
              <a:t>Hankkeen tuotokset</a:t>
            </a:r>
          </a:p>
          <a:p>
            <a:r>
              <a:rPr lang="fi-FI" dirty="0" smtClean="0"/>
              <a:t>Ajatuksia sisällöstä</a:t>
            </a:r>
          </a:p>
          <a:p>
            <a:r>
              <a:rPr lang="fi-FI" dirty="0" smtClean="0"/>
              <a:t>Miten </a:t>
            </a:r>
            <a:r>
              <a:rPr lang="fi-FI" dirty="0" smtClean="0"/>
              <a:t>tästä eteenpäin</a:t>
            </a:r>
            <a:r>
              <a:rPr lang="fi-FI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495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Terveyden</a:t>
            </a:r>
            <a:r>
              <a:rPr lang="fi-FI" baseline="0" dirty="0" smtClean="0"/>
              <a:t> ja hyvinvoinnin laitos THL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7579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Oxford </a:t>
            </a:r>
            <a:r>
              <a:rPr lang="fi-FI" dirty="0" err="1" smtClean="0"/>
              <a:t>Research</a:t>
            </a:r>
            <a:r>
              <a:rPr lang="fi-FI" dirty="0" smtClean="0"/>
              <a:t> Oy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8228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Open Knowledge Finland ry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9559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Miksi </a:t>
            </a:r>
            <a:r>
              <a:rPr lang="fi-FI" dirty="0" smtClean="0"/>
              <a:t>tarvitaan vaikutusarviointia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Esimerkkinä Helsingin energiapäätös</a:t>
            </a:r>
          </a:p>
          <a:p>
            <a:pPr lvl="1"/>
            <a:r>
              <a:rPr lang="fi-FI" dirty="0" smtClean="0"/>
              <a:t>Terveys- </a:t>
            </a:r>
            <a:r>
              <a:rPr lang="fi-FI" dirty="0" smtClean="0"/>
              <a:t>ja ilmastovaikutukset ansaitsevat tarkempaa</a:t>
            </a:r>
            <a:r>
              <a:rPr lang="fi-FI" baseline="0" dirty="0" smtClean="0"/>
              <a:t> arviointia.</a:t>
            </a:r>
          </a:p>
          <a:p>
            <a:pPr lvl="1"/>
            <a:r>
              <a:rPr lang="fi-FI" baseline="0" dirty="0" smtClean="0"/>
              <a:t>Nämä vaikutukset ovat kiinnostavia myös kertaalleen hylättyjen vaihtoehtojen osalta.</a:t>
            </a:r>
          </a:p>
          <a:p>
            <a:pPr lvl="1"/>
            <a:r>
              <a:rPr lang="fi-FI" baseline="0" dirty="0" smtClean="0"/>
              <a:t>Yleisenä tavoitteena edistää määrälliseen arviointiin pohjautuvaa yhteiskunnallista keskustelua.</a:t>
            </a:r>
          </a:p>
        </p:txBody>
      </p:sp>
    </p:spTree>
    <p:extLst>
      <p:ext uri="{BB962C8B-B14F-4D97-AF65-F5344CB8AC3E}">
        <p14:creationId xmlns:p14="http://schemas.microsoft.com/office/powerpoint/2010/main" val="1956431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Hankkeen tuotokset ja luonnosten aikataulu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Kirjallisuuskatsaus menetelmiin (12/2015)</a:t>
            </a:r>
          </a:p>
          <a:p>
            <a:r>
              <a:rPr lang="fi-FI" dirty="0" smtClean="0"/>
              <a:t>Kehitystarpeet (asiakkaan näkökulmasta) (02/2016)</a:t>
            </a:r>
          </a:p>
          <a:p>
            <a:r>
              <a:rPr lang="fi-FI" dirty="0" smtClean="0"/>
              <a:t>Ketterät kokeilut (kevät 2016)</a:t>
            </a:r>
          </a:p>
          <a:p>
            <a:r>
              <a:rPr lang="fi-FI" dirty="0" smtClean="0"/>
              <a:t>Sisäänajosuunnitelma (kevät 2016)</a:t>
            </a:r>
          </a:p>
          <a:p>
            <a:r>
              <a:rPr lang="fi-FI" dirty="0" smtClean="0"/>
              <a:t>Viestintä- ja vaikuttaminen</a:t>
            </a:r>
          </a:p>
          <a:p>
            <a:r>
              <a:rPr lang="fi-FI" dirty="0" smtClean="0"/>
              <a:t>Loppuraportti</a:t>
            </a:r>
            <a:r>
              <a:rPr lang="fi-FI" baseline="0" dirty="0" smtClean="0"/>
              <a:t> (12/2016)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4552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Yhteinen tieto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http://fi.opasnet.org/fi_wiki/images/1/1d/Yhteinen_ti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28564"/>
            <a:ext cx="6048672" cy="4323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9332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Yhteinen tieto ja toimeenpano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50" name="Picture 2" descr="http://fi.opasnet.org/fi_wiki/images/3/3d/Yhteinen_tieto%2C_yhteinen_agenda%2C_yhteinen_toimeenpan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951066"/>
            <a:ext cx="6264696" cy="4195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017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</TotalTime>
  <Words>243</Words>
  <Application>Microsoft Office PowerPoint</Application>
  <PresentationFormat>On-screen Show (16:9)</PresentationFormat>
  <Paragraphs>52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Yhtäköyttä-hankkeen esittely</vt:lpstr>
      <vt:lpstr>Yleiskuva</vt:lpstr>
      <vt:lpstr>Terveyden ja hyvinvoinnin laitos THL</vt:lpstr>
      <vt:lpstr>Oxford Research Oy</vt:lpstr>
      <vt:lpstr>Open Knowledge Finland ry</vt:lpstr>
      <vt:lpstr>Miksi tarvitaan vaikutusarviointia?</vt:lpstr>
      <vt:lpstr>Hankkeen tuotokset ja luonnosten aikataulu</vt:lpstr>
      <vt:lpstr>Yhteinen tieto</vt:lpstr>
      <vt:lpstr>Yhteinen tieto ja toimeenpano</vt:lpstr>
      <vt:lpstr>Ajatuksia sisällöstä</vt:lpstr>
      <vt:lpstr>Miten tästä eteenpäin?</vt:lpstr>
      <vt:lpstr>Helsinki energy decision assessment</vt:lpstr>
      <vt:lpstr>Loppu</vt:lpstr>
      <vt:lpstr>Helsingin energiamalli</vt:lpstr>
      <vt:lpstr>PowerPoint Presentation</vt:lpstr>
      <vt:lpstr>Discussion types  (based on level of synthesis)</vt:lpstr>
      <vt:lpstr>Discussion as source of data</vt:lpstr>
      <vt:lpstr>Structured discussion</vt:lpstr>
    </vt:vector>
  </TitlesOfParts>
  <Company>THL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collaborative models</dc:title>
  <dc:creator>Tuomisto Jouni</dc:creator>
  <cp:lastModifiedBy>Tuomisto Jouni</cp:lastModifiedBy>
  <cp:revision>32</cp:revision>
  <dcterms:created xsi:type="dcterms:W3CDTF">2015-05-26T03:28:34Z</dcterms:created>
  <dcterms:modified xsi:type="dcterms:W3CDTF">2015-09-07T06:43:51Z</dcterms:modified>
</cp:coreProperties>
</file>