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embeddedFontLst>
    <p:embeddedFont>
      <p:font typeface="Roboto"/>
      <p:regular r:id="rId54"/>
      <p:bold r:id="rId55"/>
      <p:italic r:id="rId56"/>
      <p:boldItalic r:id="rId57"/>
    </p:embeddedFont>
    <p:embeddedFont>
      <p:font typeface="DM Sans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10">
          <p15:clr>
            <a:srgbClr val="9AA0A6"/>
          </p15:clr>
        </p15:guide>
        <p15:guide id="4" pos="4195">
          <p15:clr>
            <a:srgbClr val="A4A3A4"/>
          </p15:clr>
        </p15:guide>
        <p15:guide id="5" pos="397">
          <p15:clr>
            <a:srgbClr val="A4A3A4"/>
          </p15:clr>
        </p15:guide>
        <p15:guide id="6" pos="35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AA4514-0901-4C9E-86B9-67188D7F3EFB}">
  <a:tblStyle styleId="{17AA4514-0901-4C9E-86B9-67188D7F3E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5510"/>
        <p:guide pos="4195"/>
        <p:guide pos="397"/>
        <p:guide pos="353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1" Type="http://schemas.openxmlformats.org/officeDocument/2006/relationships/font" Target="fonts/DMSans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DMSans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-bold.fntdata"/><Relationship Id="rId10" Type="http://schemas.openxmlformats.org/officeDocument/2006/relationships/slide" Target="slides/slide4.xml"/><Relationship Id="rId54" Type="http://schemas.openxmlformats.org/officeDocument/2006/relationships/font" Target="fonts/Roboto-regular.fntdata"/><Relationship Id="rId13" Type="http://schemas.openxmlformats.org/officeDocument/2006/relationships/slide" Target="slides/slide7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-italic.fntdata"/><Relationship Id="rId15" Type="http://schemas.openxmlformats.org/officeDocument/2006/relationships/slide" Target="slides/slide9.xml"/><Relationship Id="rId59" Type="http://schemas.openxmlformats.org/officeDocument/2006/relationships/font" Target="fonts/DMSans-bold.fntdata"/><Relationship Id="rId14" Type="http://schemas.openxmlformats.org/officeDocument/2006/relationships/slide" Target="slides/slide8.xml"/><Relationship Id="rId58" Type="http://schemas.openxmlformats.org/officeDocument/2006/relationships/font" Target="fonts/DMSans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urn.fi/URN:ISBN:978-952-287-601-0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yle.fi/uutiset/3-12349084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ews.cornell.edu/stories/1997/08/us-could-feed-800-million-people-grain-livestock-eat" TargetMode="External"/><Relationship Id="rId3" Type="http://schemas.openxmlformats.org/officeDocument/2006/relationships/hyperlink" Target="https://iopscience.iop.org/article/10.1088/1748-9326/11/10/105002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en.opasnet.org/w/Climate_change_policies_and_health_in_Kuopio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ih.gov/climateandhealth" TargetMode="External"/><Relationship Id="rId3" Type="http://schemas.openxmlformats.org/officeDocument/2006/relationships/hyperlink" Target="https://www.ncbi.nlm.nih.gov/pmc/articles/PMC6165508/" TargetMode="External"/><Relationship Id="rId4" Type="http://schemas.openxmlformats.org/officeDocument/2006/relationships/hyperlink" Target="https://www.who.int/data/global-health-estimates" TargetMode="External"/><Relationship Id="rId5" Type="http://schemas.openxmlformats.org/officeDocument/2006/relationships/hyperlink" Target="https://www.niehs.nih.gov/research/programs/climatechange/health_impacts/asthma/index.cfm" TargetMode="External"/><Relationship Id="rId6" Type="http://schemas.openxmlformats.org/officeDocument/2006/relationships/hyperlink" Target="https://www.thelancet.com/journals/lancet/article/PIIS0140-6736(15)60854-6/fulltext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xnet2.stat.fi:443/PXWeb/api/v1/fi/StatFin/vrm/vaerak/statfin_vaerak_pxt_11re.px" TargetMode="External"/><Relationship Id="rId3" Type="http://schemas.openxmlformats.org/officeDocument/2006/relationships/hyperlink" Target="https://fi.wikipedia.org/wiki/Luettelo_Suomen_kaupungeista" TargetMode="External"/><Relationship Id="rId4" Type="http://schemas.openxmlformats.org/officeDocument/2006/relationships/hyperlink" Target="https://yle.fi/uutiset/3-12316854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94b775720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94b77572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0a7b8b3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0a7b8b3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http://urn.fi/URN:ISBN:978-952-287-601-0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0a7b8b37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0a7b8b37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0a7b8b37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0a7b8b3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0a7b8b37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0a7b8b37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0a7b8b37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30a7b8b37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0a7b8b37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0a7b8b37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0a7b8b37e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0a7b8b37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0a7b8b37e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0a7b8b37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0a7b8b37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30a7b8b37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0a7b8b37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0a7b8b37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ea1acca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ea1acca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0a7b8b37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0a7b8b37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0a7b8b37e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30a7b8b37e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0a7b8b37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0a7b8b37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0a7b8b37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0a7b8b37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0a7b8b37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0a7b8b37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0a7b8b37e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0a7b8b37e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https://yle.fi/uutiset/3-12349084</a:t>
            </a:r>
            <a:r>
              <a:rPr lang="en-GB"/>
              <a:t> Sota synnyttää ruokamarkkinoille tyhjiön, jota on vaikea täyttää – edessä on tutkijan mukaan shokki, joka jakaa maailman voittajiin ja häviäjiin.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30a7b8b37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30a7b8b37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Katso myös: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Vanha mutta kiinnostava blogi, josta proteiinimuunnos on otettu.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https://news.cornell.edu/stories/1997/08/us-could-feed-800-million-people-grain-livestock-eat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https://iopscience.iop.org/article/10.1088/1748-9326/11/10/105002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0a7b8b37e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0a7b8b37e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0a7b8b37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30a7b8b37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546a770d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2546a770d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0a7b8b37e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0a7b8b37e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http://en.opasnet.org/w/Climate_change_policies_and_health_in_Kuopio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0a7b8b37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0a7b8b37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Lisätietoa: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https://www.nih.gov/climateandhealth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Kristie L Ebi et al., 2018. Monitoring and Evaluation Indicators for Climate Change-Related Health Impacts, Risks, Adaptation, and Resilience.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https://www.ncbi.nlm.nih.gov/pmc/articles/PMC6165508/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Global Health Estimates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https://www.who.int/data/global-health-estimates</a:t>
            </a:r>
            <a:r>
              <a:rPr lang="en-GB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NIEHS. Climate change, air pollution and health impacts.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https://www.niehs.nih.gov/research/programs/climatechange/health_impacts/asthma/index.cfm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Watts et al. Lancet 2015. Health and climate change: policy responses to protect public health.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https://www.thelancet.com/journals/lancet/article/PIIS0140-6736(15)60854-6/fulltext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d0b1a0fcc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ad0b1a0fc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b2ee6e23b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b2ee6e23b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, 17% of climate emissions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Sonja: x % of the districts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Climate law requires Finnish municipalities to make a climate action plan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b="1" lang="en-GB"/>
              <a:t>Reader’s takeaway:</a:t>
            </a:r>
            <a:r>
              <a:rPr lang="en-GB"/>
              <a:t> Kausal </a:t>
            </a:r>
            <a:r>
              <a:rPr i="1" lang="en-GB"/>
              <a:t>is a national champion</a:t>
            </a:r>
            <a:r>
              <a:rPr lang="en-GB"/>
              <a:t> (local winners get often acquired for okay sums)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Other options instead of population → €200m or 2b worth of climate actions managed on Kausal (finland to spend xx billion)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https://pxnet2.stat.fi:443/PXWeb/api/v1/fi/StatFin/vrm/vaerak/statfin_vaerak_pxt_11re.px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https://fi.wikipedia.org/wiki/Luettelo_Suomen_kaupungeista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Päästöluvut vuodelta 2019. Syy päästöjen osuuden pienuuteen: meiltä puuttuu isoja teollisuuspaikkakuntia asiakkaiden joukosta.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Päästövähennyslupausten laskenta: kausal_summary.R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Päästövähennykset 5.34 Mton/a * 90 €/ton = 48.06 M€/a asiakkaana oleville kunnille säästöä tai investointimahdollisuuksia.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https://yle.fi/uutiset/3-12316854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Jos oletetaan tasaisen tahdin taulukko (eikä että kaikki potentiaali saavutetaan heti), säästö on puolet eli keskimäärin 24 M€/a tavoitevuoteen mennessä (useimmilla 2030)..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is twice the emissions of Helsinki, or almost as much as all district heating emissions in Finland.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1b2ee6e23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1b2ee6e23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Mikä on megatrendi, johon tämä pohjaa (mm. arvoprofiilit)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SDG-kytkös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Datapohjainen päätöksenteko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Miten prosessi käytännössä menisi? Miten esim. Tavoitetaan ihmiset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Timo: järkevää olla alusta saakka kunnan partnerina ja ohjaamassa prosessia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Palvelupaketti kokonaisvaltaisempi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Asiakkaiden saaminen ketjuun freebie-version avulla? Keskustelun lähtökohdaksi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Digitaalinen koulutuspaketti?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Mistä päädytty tähän?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Puutteita alkupäässä?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Asiakkaan sitouttaminen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Potentiaaliset hyödyt investoinneista (euromäärät)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>
                <a:solidFill>
                  <a:schemeClr val="dk1"/>
                </a:solidFill>
              </a:rPr>
            </a:br>
            <a:br>
              <a:rPr lang="en-GB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On todettu, että tämä ei yksinään riitä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Logiikan avaaminen tärkeää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Ydin, joka laajenee?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Miksi nämä lisäosat tarvitaan?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Tämä puuttuu -&gt; siksi MRR ei kasvanut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Pieniä pilviä, ja jokainen niistä kasvaa -&gt; kokonaisuus kasvaa isoksi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Ei olisi ymmärretty, jos ei olisi vahvaa ydintä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Miksi maksaisivat enemmän uudesta tuotteesta??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Quote asiakkaalta -&gt; mitä tarvittaisiin enemmän?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Seuranta / raportointi -&gt; sen arvo rajoitettu (enempää ei ole haluttu maksaa siitä)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Tuomalla investointinäkökulmaa potentiaalinen arvo voi kasvaa oleellisesti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Vielä seuraava steppi: sustainability laajemmin!!! (kontekstin laajentaminen asiakkailta saatujen kokemusten perusteella)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480ac913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0480ac913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e3fe271f0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1e3fe271f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0480ac913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0480ac913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1b2ee6e23b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1b2ee6e23b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b2ee6e23b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1b2ee6e23b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b2ee6e23b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b2ee6e23b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52753a10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252753a10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b2ee6e23b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b2ee6e23b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b2ee6e23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b2ee6e23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1b2ee6e23b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1b2ee6e23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0480ac91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0480ac91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2543fca6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2543fca6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2543fca65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2543fca65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2543fca65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2543fca65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06cf6b98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06cf6b98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28ef1deb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28ef1deb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b2ee6e23b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b2ee6e23b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0a7b8b37e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0a7b8b37e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52753a10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52753a10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 u="sng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0a7b8b37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0a7b8b37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328150" y="4720850"/>
            <a:ext cx="4160400" cy="28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Kausal</a:t>
            </a:r>
            <a:r>
              <a:rPr baseline="30000"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Ⓡ</a:t>
            </a: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900">
              <a:solidFill>
                <a:schemeClr val="lt1"/>
              </a:solidFill>
              <a:highlight>
                <a:schemeClr val="dk2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1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1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1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1585675" y="4230575"/>
            <a:ext cx="70650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">
  <p:cSld name="BLANK_1">
    <p:bg>
      <p:bgPr>
        <a:solidFill>
          <a:schemeClr val="lt2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flipH="1" rot="-5400000">
            <a:off x="4436463" y="444587"/>
            <a:ext cx="5153475" cy="4261600"/>
          </a:xfrm>
          <a:prstGeom prst="flowChartManualInpu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rrow content">
  <p:cSld name="TITLE_AND_BODY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1268525" y="1000075"/>
            <a:ext cx="647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DM Sans"/>
              <a:buChar char="●"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">
  <p:cSld name="TITLE_AND_TWO_COLUMNS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328150" y="4720850"/>
            <a:ext cx="5337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Kausal</a:t>
            </a:r>
            <a:r>
              <a:rPr baseline="30000" lang="en-GB" sz="9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Ⓡ</a:t>
            </a:r>
            <a:r>
              <a:rPr lang="en-GB" sz="9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2022   http://fi.opasnet.org/fi/Tiedosto:Ilmastonmuutoksen_terveysvaikutukset.pptx</a:t>
            </a:r>
            <a:endParaRPr sz="9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who.int/news-room/fact-sheets/detail/climate-change-and-health" TargetMode="External"/><Relationship Id="rId10" Type="http://schemas.openxmlformats.org/officeDocument/2006/relationships/hyperlink" Target="http://urn.fi/URN:ISBN:978-952-287-773-4" TargetMode="External"/><Relationship Id="rId12" Type="http://schemas.openxmlformats.org/officeDocument/2006/relationships/hyperlink" Target="http://apps.who.int/iris/bitstream/handle/10665/134014/9789241507691_eng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urn.fi/URN:ISBN:978-952-287-601-0" TargetMode="External"/><Relationship Id="rId4" Type="http://schemas.openxmlformats.org/officeDocument/2006/relationships/hyperlink" Target="https://thl.fi/fi/web/ymparistoterveys/ilmasto-ja-saa/ilmastonmuutoksen-terveysvaikutukset" TargetMode="External"/><Relationship Id="rId9" Type="http://schemas.openxmlformats.org/officeDocument/2006/relationships/hyperlink" Target="http://fi.opasnet.org/fi/Liikenteen_terveysvaikutukset" TargetMode="External"/><Relationship Id="rId5" Type="http://schemas.openxmlformats.org/officeDocument/2006/relationships/hyperlink" Target="http://urn.fi/URN:ISBN:978-952-00-5410-6" TargetMode="External"/><Relationship Id="rId6" Type="http://schemas.openxmlformats.org/officeDocument/2006/relationships/hyperlink" Target="https://climate-adapt.eea.europa.eu/observatory" TargetMode="External"/><Relationship Id="rId7" Type="http://schemas.openxmlformats.org/officeDocument/2006/relationships/hyperlink" Target="https://yle.fi/uutiset/3-12349084" TargetMode="External"/><Relationship Id="rId8" Type="http://schemas.openxmlformats.org/officeDocument/2006/relationships/hyperlink" Target="https://doi.org/10.1088/1748-9326/8/3/034015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ilmastovahti.tampere.fi/paastoskenaariot" TargetMode="External"/><Relationship Id="rId4" Type="http://schemas.openxmlformats.org/officeDocument/2006/relationships/image" Target="../media/image5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ilmastovahti.tampere.fi/paastoskenaariot" TargetMode="External"/><Relationship Id="rId4" Type="http://schemas.openxmlformats.org/officeDocument/2006/relationships/image" Target="../media/image5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Relationship Id="rId4" Type="http://schemas.openxmlformats.org/officeDocument/2006/relationships/image" Target="../media/image57.png"/><Relationship Id="rId5" Type="http://schemas.openxmlformats.org/officeDocument/2006/relationships/hyperlink" Target="https://ilmastovahti.tampere.fi/" TargetMode="External"/></Relationships>
</file>

<file path=ppt/slides/_rels/slide47.xml.rels><?xml version="1.0" encoding="UTF-8" standalone="yes"?><Relationships xmlns="http://schemas.openxmlformats.org/package/2006/relationships"><Relationship Id="rId11" Type="http://schemas.openxmlformats.org/officeDocument/2006/relationships/hyperlink" Target="https://ilmastovahti.viitasaari.fi/" TargetMode="External"/><Relationship Id="rId10" Type="http://schemas.openxmlformats.org/officeDocument/2006/relationships/hyperlink" Target="https://ohjelmavahti.kestavakaupunkielama.fi/" TargetMode="External"/><Relationship Id="rId13" Type="http://schemas.openxmlformats.org/officeDocument/2006/relationships/hyperlink" Target="https://vimeo.com/537729869" TargetMode="External"/><Relationship Id="rId12" Type="http://schemas.openxmlformats.org/officeDocument/2006/relationships/hyperlink" Target="https://kausal.tech/cases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ilmastovahti.hel.fi/" TargetMode="External"/><Relationship Id="rId4" Type="http://schemas.openxmlformats.org/officeDocument/2006/relationships/hyperlink" Target="https://liikkumisvahti.hel.fi/" TargetMode="External"/><Relationship Id="rId9" Type="http://schemas.openxmlformats.org/officeDocument/2006/relationships/hyperlink" Target="https://ilmastovahti.lappeenranta.fi/" TargetMode="External"/><Relationship Id="rId15" Type="http://schemas.openxmlformats.org/officeDocument/2006/relationships/hyperlink" Target="https://bit.ly/3v7QPSw" TargetMode="External"/><Relationship Id="rId14" Type="http://schemas.openxmlformats.org/officeDocument/2006/relationships/hyperlink" Target="https://vimeo.com/600095054/4c54e92a73" TargetMode="External"/><Relationship Id="rId5" Type="http://schemas.openxmlformats.org/officeDocument/2006/relationships/hyperlink" Target="https://kiertotalousvahti.hel.fi/" TargetMode="External"/><Relationship Id="rId6" Type="http://schemas.openxmlformats.org/officeDocument/2006/relationships/hyperlink" Target="https://lahdenymparistovahti.fi/" TargetMode="External"/><Relationship Id="rId7" Type="http://schemas.openxmlformats.org/officeDocument/2006/relationships/hyperlink" Target="https://ilmastovahti.tampere.fi/" TargetMode="External"/><Relationship Id="rId8" Type="http://schemas.openxmlformats.org/officeDocument/2006/relationships/hyperlink" Target="https://ilmastovahti.tampere.fi/paastoskenaario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Relationship Id="rId1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2.jpg"/><Relationship Id="rId9" Type="http://schemas.openxmlformats.org/officeDocument/2006/relationships/image" Target="../media/image36.png"/><Relationship Id="rId5" Type="http://schemas.openxmlformats.org/officeDocument/2006/relationships/image" Target="../media/image21.png"/><Relationship Id="rId6" Type="http://schemas.openxmlformats.org/officeDocument/2006/relationships/image" Target="../media/image24.jp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6109225" y="0"/>
            <a:ext cx="2180100" cy="47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311700" y="2681725"/>
            <a:ext cx="5030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Jouni Tuomisto, tutkimusjohtaja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Kausal Oy</a:t>
            </a:r>
            <a:r>
              <a:rPr lang="en-GB"/>
              <a:t> </a:t>
            </a:r>
            <a:endParaRPr/>
          </a:p>
        </p:txBody>
      </p:sp>
      <p:sp>
        <p:nvSpPr>
          <p:cNvPr id="69" name="Google Shape;69;p16"/>
          <p:cNvSpPr txBox="1"/>
          <p:nvPr>
            <p:ph type="ctrTitle"/>
          </p:nvPr>
        </p:nvSpPr>
        <p:spPr>
          <a:xfrm>
            <a:off x="311708" y="211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2CC"/>
                </a:solidFill>
              </a:rPr>
              <a:t>Ilmastonmuutoksen</a:t>
            </a:r>
            <a:endParaRPr>
              <a:solidFill>
                <a:srgbClr val="FFF2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2CC"/>
                </a:solidFill>
              </a:rPr>
              <a:t>terveysvaikutukset</a:t>
            </a:r>
            <a:endParaRPr>
              <a:solidFill>
                <a:srgbClr val="FFF2CC"/>
              </a:solidFill>
            </a:endParaRPr>
          </a:p>
        </p:txBody>
      </p:sp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975" y="3169225"/>
            <a:ext cx="2493826" cy="15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b="0" l="0" r="0" t="3577"/>
          <a:stretch/>
        </p:blipFill>
        <p:spPr>
          <a:xfrm>
            <a:off x="5931575" y="0"/>
            <a:ext cx="2433951" cy="469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 rotWithShape="1">
          <a:blip r:embed="rId5">
            <a:alphaModFix/>
          </a:blip>
          <a:srcRect b="1291" l="3101" r="270" t="11456"/>
          <a:stretch/>
        </p:blipFill>
        <p:spPr>
          <a:xfrm>
            <a:off x="5342300" y="0"/>
            <a:ext cx="38016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499" y="292625"/>
            <a:ext cx="7183014" cy="427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75" y="189750"/>
            <a:ext cx="8048625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61975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THL 2022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Keskeiset suorat terveysvaikutukset Suomessa</a:t>
            </a:r>
            <a:endParaRPr/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Helteet (satoja kuolemantapauksia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-GB">
                <a:solidFill>
                  <a:srgbClr val="38761D"/>
                </a:solidFill>
              </a:rPr>
              <a:t>Kylmyyden aiheuttamat kuolemat vähenevät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Liukastumistapaturmat (kymmeniätuhansia lääkärikäyntejä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Rakennusten kosteusvauriot ja sisäilmaongelmat (satoja M€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Vesiepidemiat (raakavesi, uimavesi) (satoja-tuhansia sairaustapauksia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Vektorivälitteiset taudit (borrelioosi, puutiaisaivokuume, myyräkuume, lintuinfluenssa, malaria)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Siitepölyoireet (marunatuoksukki, jättiputki)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Metsäpalosavut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Pimeät talvet ja mielenterveys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Onnettomuudet myrskyissä, tulvissa ja muissa sään ääri-ilmiöissä</a:t>
            </a:r>
            <a:endParaRPr/>
          </a:p>
        </p:txBody>
      </p:sp>
      <p:sp>
        <p:nvSpPr>
          <p:cNvPr id="172" name="Google Shape;17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3" name="Google Shape;173;p27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Ilmastolähtöinen sosiaalinen haavoittuvuus pääkaupunkiseudulla</a:t>
            </a:r>
            <a:endParaRPr/>
          </a:p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0869" y="1246825"/>
            <a:ext cx="4862257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HSY 2016, THL 2022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Helleaalloille altistuminen Euroopassa</a:t>
            </a:r>
            <a:endParaRPr/>
          </a:p>
        </p:txBody>
      </p:sp>
      <p:sp>
        <p:nvSpPr>
          <p:cNvPr id="188" name="Google Shape;18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1602" y="865325"/>
            <a:ext cx="4960787" cy="37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900" y="4702350"/>
            <a:ext cx="3235000" cy="4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50" y="0"/>
            <a:ext cx="8622901" cy="47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WHO:n arvio ilmastonmuutoksesta ja terveydestä</a:t>
            </a:r>
            <a:endParaRPr/>
          </a:p>
        </p:txBody>
      </p:sp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Vuosien 2030 ja 2050 välillä ympäristösyihin kuolee noin 250000 ihmistä vuodessa (huono ravitsemus, malaria, ripuli, kuumuus)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Vuoden 2030 suorat terveyskustannukset arvioidaan 2-4 miljardin USD suuruisiksi.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Heikoimman infrastruktuurin alueilla (pääasiassa kehitysmaissa) on suurimpia vaikeuksia pärjätä ja sopeutua.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Kasvihuonekaasujen vähentäminen paremman liikenteen, ruoan ja energiavaihtoehtojen muodossa parantaa terveyttä, erityisesti ilmansaasteiden vähenemisen ansiosta.</a:t>
            </a:r>
            <a:endParaRPr/>
          </a:p>
        </p:txBody>
      </p:sp>
      <p:sp>
        <p:nvSpPr>
          <p:cNvPr id="206" name="Google Shape;20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7" name="Google Shape;207;p31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WHO</a:t>
            </a: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 2021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Ilmastonmuutoksen globaaleja terveysvaikutuksia</a:t>
            </a:r>
            <a:endParaRPr/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8890"/>
            <a:ext cx="9144001" cy="143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45405"/>
            <a:ext cx="9144000" cy="68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26151"/>
            <a:ext cx="9144000" cy="116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0625" y="4294456"/>
            <a:ext cx="9144000" cy="51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Terveyteen liittyviä sopeutumistoimia (yht. 43)</a:t>
            </a:r>
            <a:endParaRPr/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269999" lvl="0" marL="26999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15. Ilmastonmuutos ja kestävyys (ml. biodiversiteetti ja ruokaturva) vahvemmin ravitsemussuosituksiin.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21. Kaikilla hyvinvointialueilla (maakunnilla) on sosiaali- ja terveydenhuollon ilmastonmuutokseen sopeutumisen suunnitelmat.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25. Kuntien liikennesuunnittelussa varaudutaan lihasvoimalla ja sähköavusteisesti toimivan liikenteen lisääntymiseen, varmistetaan sujuva kevyen liikenteen kulku ja huolehditaan riittävistä mahdollisuuksista liikkumisrajoitteisille.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26. Terveys- ja virkistysarvot huomioidaan kaupunkien viheralueita ja metsien hiilinieluja suunniteltaessa ja toteutettaessa.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29. Sosiaali- ja terveydenhuollon resilienssiä (muutosjoustavuutta) tulee kasvattaa vastaamaan mahdollisiin toimintaympäristön muutoksiin tai äkillisiin shokkeihin.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34. Valtavirtaistetaan ekososiaalisen sosiaalityön paikalliset käytännöt ja vahvistetaan yhteisötyötä (esim. kaupunkisosiaalityö).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/>
              <a:t>42. Selvitetään kokonaisvaltaisesti ilmastonmuutokseen liittyviä terveysvaikutuksia, sopeutumistoimien vaikuttavuutta (ml. </a:t>
            </a:r>
            <a:r>
              <a:rPr lang="en-GB"/>
              <a:t>t</a:t>
            </a:r>
            <a:r>
              <a:rPr lang="en-GB"/>
              <a:t>aloudelliset vaikutukset) sekä alan koulutustarvetta.</a:t>
            </a:r>
            <a:endParaRPr/>
          </a:p>
        </p:txBody>
      </p:sp>
      <p:sp>
        <p:nvSpPr>
          <p:cNvPr id="225" name="Google Shape;22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33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STM 2021:20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Ilmastonmuutoksen hillinnän terveysvaikutukset</a:t>
            </a:r>
            <a:endParaRPr/>
          </a:p>
        </p:txBody>
      </p:sp>
      <p:sp>
        <p:nvSpPr>
          <p:cNvPr id="232" name="Google Shape;23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Runko</a:t>
            </a:r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Mikä on Kausal, mitä tein THL:ssä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Ilmastonmuutoksen </a:t>
            </a:r>
            <a:r>
              <a:rPr b="1" lang="en-GB"/>
              <a:t>suorat</a:t>
            </a:r>
            <a:r>
              <a:rPr lang="en-GB"/>
              <a:t> terveysvaikutukset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Suomessa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maailmassa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Ilmastonmuutoksen </a:t>
            </a:r>
            <a:r>
              <a:rPr b="1" lang="en-GB"/>
              <a:t>torjunnan</a:t>
            </a:r>
            <a:r>
              <a:rPr lang="en-GB"/>
              <a:t> terveysvaikutukset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Liikkumisen terveysvaikutukset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Ruoan terveysvaikutukset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Ilmastonmuutoksen </a:t>
            </a:r>
            <a:r>
              <a:rPr b="1" lang="en-GB"/>
              <a:t>heijastevaikutukset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yhteisvaikutukset (Ukraina + ruoka)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Kaupalliset terveystekijät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Pärjääminen terveyden perustana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Päätelmiä</a:t>
            </a:r>
            <a:endParaRPr/>
          </a:p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Hillintätoimien terveyshyötyjä Suomessa</a:t>
            </a:r>
            <a:endParaRPr/>
          </a:p>
        </p:txBody>
      </p:sp>
      <p:sp>
        <p:nvSpPr>
          <p:cNvPr id="238" name="Google Shape;23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</a:t>
            </a:r>
            <a:r>
              <a:rPr lang="en-GB"/>
              <a:t>lmastoystävällinen ruoka on usein myös terveellistä.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Siirtyminen moottoroidusta liikenteestä aktiiviseen liikkumiseen parantaa kuntoa.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Fossiilisista polttoaineista pois siirtyminen vähentää ilmansaasteita.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Pienpolton vähentäminen hillitsee mustahiilen ja pienhiukkasten päästöjä.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Kaupunkien viheralueet palvelevat monia sopeutumisen näkökulmia: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hillitsevät lämpösaareketta,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parantavat ilmanlaatua,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hillitsevät hulevesitulvia,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toimivat hiilinieluna ja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tarjoavat virkistysmahdollisuuksia.</a:t>
            </a:r>
            <a:endParaRPr/>
          </a:p>
        </p:txBody>
      </p:sp>
      <p:sp>
        <p:nvSpPr>
          <p:cNvPr id="240" name="Google Shape;240;p35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STM 2021:20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Ruokavaliomuutoksen ilmasto- ja terveysvaikutus</a:t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Vaikutus Suomessa. Terveys mitattu terveinä elinvuosina, päästöt kt CO2e.</a:t>
            </a:r>
            <a:endParaRPr/>
          </a:p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8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4575"/>
            <a:ext cx="4710377" cy="31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375" y="1644575"/>
            <a:ext cx="4433624" cy="283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Liikenteen terveysvaikutukset</a:t>
            </a:r>
            <a:endParaRPr/>
          </a:p>
        </p:txBody>
      </p:sp>
      <p:sp>
        <p:nvSpPr>
          <p:cNvPr id="255" name="Google Shape;25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7" name="Google Shape;2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712" y="865325"/>
            <a:ext cx="7164567" cy="37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Syke 2021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Heijastevaikutusten aiheuttamia terveyshaittoja</a:t>
            </a:r>
            <a:endParaRPr/>
          </a:p>
        </p:txBody>
      </p:sp>
      <p:sp>
        <p:nvSpPr>
          <p:cNvPr id="264" name="Google Shape;26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Heijastevaikutusten aiheuttamat terveyshaitat</a:t>
            </a:r>
            <a:endParaRPr/>
          </a:p>
        </p:txBody>
      </p:sp>
      <p:sp>
        <p:nvSpPr>
          <p:cNvPr id="270" name="Google Shape;27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Pitkäaikainen sähkökatko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Ilmastopakolaisuus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Raaka-aineiden saatavuus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Kuljetuskustannusten nousu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Matkailun mukana tarttuvat taudit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→ Vaikea hallita muuten kuin lisäämällä yhteiskunnan yleistä resilienssiä.</a:t>
            </a:r>
            <a:endParaRPr/>
          </a:p>
        </p:txBody>
      </p:sp>
      <p:sp>
        <p:nvSpPr>
          <p:cNvPr id="271" name="Google Shape;27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2" name="Google Shape;272;p39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0" name="Google Shape;2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600" y="591863"/>
            <a:ext cx="6510799" cy="395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Yle 2022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Viljelyslajien energian päätyminen ruoaksi</a:t>
            </a:r>
            <a:endParaRPr/>
          </a:p>
        </p:txBody>
      </p:sp>
      <p:sp>
        <p:nvSpPr>
          <p:cNvPr id="287" name="Google Shape;287;p41"/>
          <p:cNvSpPr txBox="1"/>
          <p:nvPr>
            <p:ph idx="1" type="body"/>
          </p:nvPr>
        </p:nvSpPr>
        <p:spPr>
          <a:xfrm>
            <a:off x="311700" y="1152475"/>
            <a:ext cx="450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Kotieläimille syötetystä 6 kg:sta kasviproteiinia tulee 1 kg eläinproteiinia.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Globaalisti 36 % viljojen energiasta päätyy rehuksi ja ruoaksi 55 %.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Proteiinin osalta vastaavat luvut ovat 53 % ja 40 %.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Rehun</a:t>
            </a:r>
            <a:r>
              <a:rPr lang="en-GB"/>
              <a:t> energiasta vain 12 % päätyy ruoaksi.</a:t>
            </a:r>
            <a:endParaRPr/>
          </a:p>
        </p:txBody>
      </p:sp>
      <p:sp>
        <p:nvSpPr>
          <p:cNvPr id="288" name="Google Shape;28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900" y="865331"/>
            <a:ext cx="4182400" cy="380092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1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Cassidy et al. 2013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Kaupalliset terveystekijät</a:t>
            </a:r>
            <a:endParaRPr/>
          </a:p>
        </p:txBody>
      </p:sp>
      <p:sp>
        <p:nvSpPr>
          <p:cNvPr id="296" name="Google Shape;296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Monilla kaupallisesti tärkeillä tuotteilla on sekä ilmasto- että terveyshaittoja.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⇒Kaupallinen intressi olla ratkaisematta näitä ongelmia.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⇒Joskus parhaat bisnekset liittyvät ihmisten pelkoihin ja riippuvuuksiin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⇒Ovat kaikkein haitallisimpia.</a:t>
            </a:r>
            <a:endParaRPr/>
          </a:p>
        </p:txBody>
      </p:sp>
      <p:sp>
        <p:nvSpPr>
          <p:cNvPr id="297" name="Google Shape;29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Suosituksia sopeutumiseen ja terveysriskeihin liittyen</a:t>
            </a:r>
            <a:endParaRPr/>
          </a:p>
        </p:txBody>
      </p:sp>
      <p:sp>
        <p:nvSpPr>
          <p:cNvPr id="303" name="Google Shape;303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Riskejä on seurattava ja arvioitava tulevia riskejä.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On etsittävä kustannustehokkaita sopeutumis- ja varautumistoimia.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On tuotettava uutta tietoa riskeistä ja sopivista toimista.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Ilmastonmuutoksen hyvinvointi-, terveys- ja eriarvoisuusvaikutuksia on tarkasteltava laajasti.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On varauduttava laajan yhteistyön avulla kaikilla tasoilla: kansainvälisesti, valtioiden, alueiden ja kuntien tasolla.</a:t>
            </a:r>
            <a:endParaRPr/>
          </a:p>
        </p:txBody>
      </p:sp>
      <p:sp>
        <p:nvSpPr>
          <p:cNvPr id="304" name="Google Shape;30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p43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Oppeja ja evästyksiä ilmastotyöhön ja arviointiin</a:t>
            </a:r>
            <a:endParaRPr/>
          </a:p>
        </p:txBody>
      </p:sp>
      <p:sp>
        <p:nvSpPr>
          <p:cNvPr id="311" name="Google Shape;31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Ilmastonmuutos ja terveys ovat monimutkaisia vyyhtejä, joita pitäisi pyrkiä arvioimaan ja kuvaamaan monipuolisesti.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Päästö- ja vaikutusarviointien yksityiskohdat ovat edelleen yleensä piilossa, mikä vaikeuttaa jatkohyödyntämistä. </a:t>
            </a:r>
            <a:r>
              <a:rPr b="1" lang="en-GB"/>
              <a:t>Avoimen datan ja avoimen laskennan vaatimus</a:t>
            </a:r>
            <a:r>
              <a:rPr lang="en-GB"/>
              <a:t> pitäisi ulottaa kaikkeen julkisrahoitteeseen toimintaan.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Kunnat ja muut organisaatiot voisivat paremmin oppia toisiltaan hyviä käytäntöjä ja toimivia ilmastotoimenpiteitä. Siksi pitäisi systemaattisesti </a:t>
            </a:r>
            <a:r>
              <a:rPr b="1" lang="en-GB"/>
              <a:t>kerätä kuntien tietoja ja jakaa niitä edelleen</a:t>
            </a:r>
            <a:r>
              <a:rPr lang="en-GB"/>
              <a:t>. Tiedon keruuta tulisi vaatia valtion rahoittamissa hankkeissa.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Tätä voidaan edistää myös vaatimalla </a:t>
            </a:r>
            <a:r>
              <a:rPr b="1" lang="en-GB"/>
              <a:t>avointa lähdekoodia ja avoimia rajapintoja</a:t>
            </a:r>
            <a:r>
              <a:rPr lang="en-GB"/>
              <a:t> käytettävissä ohjelmistoratkaisuissa.</a:t>
            </a:r>
            <a:endParaRPr/>
          </a:p>
        </p:txBody>
      </p:sp>
      <p:sp>
        <p:nvSpPr>
          <p:cNvPr id="312" name="Google Shape;31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Oma taustani</a:t>
            </a:r>
            <a:endParaRPr/>
          </a:p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390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Ympäristöterveystutkija THL:ssa 2021 asti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Pysyvien ympäristömyrkkyjen toksikologia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Ilmansaasteet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Päätöksenteon tuki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Avoimet vaikutusarvioinnit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Ilmastonmuutos (ilmastonmuutoksen hillintä ja terveys)</a:t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575" y="784463"/>
            <a:ext cx="4931651" cy="369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Kirjallisuutta</a:t>
            </a:r>
            <a:endParaRPr/>
          </a:p>
        </p:txBody>
      </p:sp>
      <p:sp>
        <p:nvSpPr>
          <p:cNvPr id="318" name="Google Shape;31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Tuomenvirta, H. ym. </a:t>
            </a:r>
            <a:r>
              <a:rPr lang="en-GB"/>
              <a:t>Sää- ja ilmastoriskit Suomessa - Kansallinen arvio. Valtioneuvoston selvitys- ja tutkimustoiminnan julkaisusarja 43/2018.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http://urn.fi/URN:ISBN:978-952-287-601-0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THL 2022. Ilmastonmuutoksen terveysvaikutukset.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https://thl.fi/fi/web/ymparistoterveys/ilmasto-ja-saa/ilmastonmuutoksen-terveysvaikutukset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Meriläinen, P. ym. Ilmastonmuutos sosiaali- ja terveyssektorilla – Sosiaali- ja terveysministeriön ilmastonmuutokseen sopeutumisen suunnitelma (2021–2031). Sosiaali- ja terveysministeriön julkaisuja 2021:20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http://urn.fi/URN:ISBN:978-952-00-5410-6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Climate and Health Observatory.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https://climate-adapt.eea.europa.eu/observatory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Yle 2022. </a:t>
            </a:r>
            <a:r>
              <a:rPr lang="en-GB" u="sng">
                <a:solidFill>
                  <a:schemeClr val="hlink"/>
                </a:solidFill>
                <a:hlinkClick r:id="rId7"/>
              </a:rPr>
              <a:t>https://yle.fi/uutiset/3-12349084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Cassidy, E.S. et al 2013. </a:t>
            </a:r>
            <a:r>
              <a:rPr lang="en-GB"/>
              <a:t>Redefining agricultural yields: from tonnes to people nourished per hectare.</a:t>
            </a:r>
            <a:r>
              <a:rPr lang="en-GB"/>
              <a:t> Environ. Res. Lett. 8 034015 </a:t>
            </a:r>
            <a:r>
              <a:rPr lang="en-GB" u="sng">
                <a:solidFill>
                  <a:schemeClr val="hlink"/>
                </a:solidFill>
                <a:hlinkClick r:id="rId8"/>
              </a:rPr>
              <a:t>https://doi.org/10.1088/1748-9326/8/3/034015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Lehtomäki, H. </a:t>
            </a:r>
            <a:r>
              <a:rPr lang="en-GB"/>
              <a:t>Liikenteen terveysvaikutukset Suomessa ja suurimmissa kaupungeissa. </a:t>
            </a:r>
            <a:r>
              <a:rPr lang="en-GB"/>
              <a:t>Suomen ympäristökeskuksen raportteja 16 / 2021 </a:t>
            </a:r>
            <a:r>
              <a:rPr lang="en-GB" u="sng">
                <a:solidFill>
                  <a:schemeClr val="hlink"/>
                </a:solidFill>
                <a:hlinkClick r:id="rId9"/>
              </a:rPr>
              <a:t>http://fi.opasnet.org/fi/Liikenteen_terveysvaikutukset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Saarinen, M. ym. Ruokavaliomuutoksen vaikutukset ja muutosta tukevat politiikkayhdistelmät : RuokaMinimi-hankkeen loppuraportti. Valtion selvitys- ja tutkimustoiminnan julkaisusarja 2019:47. </a:t>
            </a:r>
            <a:r>
              <a:rPr lang="en-GB" u="sng">
                <a:solidFill>
                  <a:schemeClr val="hlink"/>
                </a:solidFill>
                <a:hlinkClick r:id="rId10"/>
              </a:rPr>
              <a:t>http://urn.fi/URN:ISBN:978-952-287-773-4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2021. </a:t>
            </a:r>
            <a:r>
              <a:rPr lang="en-GB" u="sng">
                <a:solidFill>
                  <a:schemeClr val="hlink"/>
                </a:solidFill>
                <a:hlinkClick r:id="rId11"/>
              </a:rPr>
              <a:t>https://www.who.int/news-room/fact-sheets/detail/climate-change-and-health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2014. Quantitative risk assessment of the effects of climate change on selected causes of death, 2030s and 2050s.  </a:t>
            </a:r>
            <a:r>
              <a:rPr lang="en-GB" u="sng">
                <a:solidFill>
                  <a:schemeClr val="hlink"/>
                </a:solidFill>
                <a:hlinkClick r:id="rId12"/>
              </a:rPr>
              <a:t>http://apps.who.int/iris/bitstream/handle/10665/134014/9789241507691_eng.pdf</a:t>
            </a:r>
            <a:r>
              <a:rPr lang="en-GB"/>
              <a:t> </a:t>
            </a:r>
            <a:endParaRPr/>
          </a:p>
        </p:txBody>
      </p:sp>
      <p:sp>
        <p:nvSpPr>
          <p:cNvPr id="319" name="Google Shape;31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/>
          <p:nvPr>
            <p:ph type="ctrTitle"/>
          </p:nvPr>
        </p:nvSpPr>
        <p:spPr>
          <a:xfrm>
            <a:off x="311708" y="592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Autamme kuntia tekemään ilmastotavoitteista totta.</a:t>
            </a:r>
            <a:endParaRPr/>
          </a:p>
        </p:txBody>
      </p:sp>
      <p:sp>
        <p:nvSpPr>
          <p:cNvPr id="325" name="Google Shape;325;p46"/>
          <p:cNvSpPr txBox="1"/>
          <p:nvPr>
            <p:ph idx="1" type="subTitle"/>
          </p:nvPr>
        </p:nvSpPr>
        <p:spPr>
          <a:xfrm>
            <a:off x="311700" y="2834125"/>
            <a:ext cx="8520600" cy="13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Jouni Tuomisto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jouni.tuomisto@kausal.tech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0987" y="868625"/>
            <a:ext cx="2599519" cy="3863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1" name="Google Shape;331;p4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Käytössä jo 21 kunnassa</a:t>
            </a:r>
            <a:endParaRPr/>
          </a:p>
        </p:txBody>
      </p:sp>
      <p:sp>
        <p:nvSpPr>
          <p:cNvPr id="332" name="Google Shape;332;p47"/>
          <p:cNvSpPr txBox="1"/>
          <p:nvPr>
            <p:ph idx="1" type="body"/>
          </p:nvPr>
        </p:nvSpPr>
        <p:spPr>
          <a:xfrm>
            <a:off x="311700" y="1152475"/>
            <a:ext cx="541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Kattaa</a:t>
            </a:r>
            <a:r>
              <a:rPr b="1" lang="en-GB"/>
              <a:t> 30 % Suomen väkiluvusta</a:t>
            </a:r>
            <a:br>
              <a:rPr lang="en-GB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GB"/>
              <a:t>5 340 kton CO</a:t>
            </a:r>
            <a:r>
              <a:rPr b="1" baseline="-25000" lang="en-GB"/>
              <a:t>2</a:t>
            </a:r>
            <a:r>
              <a:rPr b="1" lang="en-GB"/>
              <a:t>e</a:t>
            </a:r>
            <a:r>
              <a:rPr lang="en-GB"/>
              <a:t> vuosittaiset päästövähennystavoitteet (vastaa 2,6 miljoonan auton vuosipäästöjä)</a:t>
            </a:r>
            <a:br>
              <a:rPr lang="en-GB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Hillinnän ja sopeutumisen </a:t>
            </a:r>
            <a:r>
              <a:rPr b="1" lang="en-GB"/>
              <a:t>lisäksi</a:t>
            </a:r>
            <a:r>
              <a:rPr lang="en-GB"/>
              <a:t> LUMO, kiertotalous, kestävä liikkuminen, vesiensuojelu, ilmanlaatu</a:t>
            </a:r>
            <a:endParaRPr/>
          </a:p>
        </p:txBody>
      </p:sp>
      <p:pic>
        <p:nvPicPr>
          <p:cNvPr id="333" name="Google Shape;333;p47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124" y="1934275"/>
            <a:ext cx="1810578" cy="1119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4" name="Google Shape;334;p47"/>
          <p:cNvSpPr txBox="1"/>
          <p:nvPr/>
        </p:nvSpPr>
        <p:spPr>
          <a:xfrm>
            <a:off x="7593913" y="2266125"/>
            <a:ext cx="91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DM Sans"/>
                <a:ea typeface="DM Sans"/>
                <a:cs typeface="DM Sans"/>
                <a:sym typeface="DM Sans"/>
              </a:rPr>
              <a:t>30%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/>
              <a:t>Tuemme ilmasto-ohjelman koko elinkaarta</a:t>
            </a:r>
            <a:endParaRPr sz="2700"/>
          </a:p>
        </p:txBody>
      </p:sp>
      <p:graphicFrame>
        <p:nvGraphicFramePr>
          <p:cNvPr id="340" name="Google Shape;340;p48"/>
          <p:cNvGraphicFramePr/>
          <p:nvPr/>
        </p:nvGraphicFramePr>
        <p:xfrm>
          <a:off x="908913" y="91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{17AA4514-0901-4C9E-86B9-67188D7F3EFB}</a:tableStyleId>
              </a:tblPr>
              <a:tblGrid>
                <a:gridCol w="1584675"/>
                <a:gridCol w="1584675"/>
                <a:gridCol w="1584675"/>
                <a:gridCol w="1584675"/>
                <a:gridCol w="1584675"/>
              </a:tblGrid>
              <a:tr h="635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2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Uusien toimenpiteiden ideointi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2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Analyysi ja priorisointi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2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Päätöksenteko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2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Toteutus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2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Seuranta ja ohjaus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188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Vain jotkut voivat tehdä toimenpide-ehdotuksia, </a:t>
                      </a:r>
                      <a:r>
                        <a:rPr b="1"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perusteluita ei vaadita</a:t>
                      </a: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endParaRPr sz="1000">
                        <a:solidFill>
                          <a:srgbClr val="666666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Priorisointi </a:t>
                      </a:r>
                      <a:r>
                        <a:rPr b="1"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epätäydellisen datan ja epäselvien kriteerien</a:t>
                      </a: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avulla.</a:t>
                      </a:r>
                      <a:endParaRPr sz="1000">
                        <a:solidFill>
                          <a:srgbClr val="666666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Toimenpiteitä muokataan, hyväksytään ja hylätään </a:t>
                      </a:r>
                      <a:r>
                        <a:rPr b="1"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läpinäkymättömässä päätösprosessissa</a:t>
                      </a: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endParaRPr sz="1000">
                        <a:solidFill>
                          <a:srgbClr val="666666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Sidosryhmiltä puuttuu mielekäs rooli</a:t>
                      </a: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toimenpiteiden toteutuksessa.</a:t>
                      </a:r>
                      <a:endParaRPr sz="1000">
                        <a:solidFill>
                          <a:srgbClr val="666666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Toimenpiteiden edistymistä ei seurata</a:t>
                      </a:r>
                      <a:r>
                        <a:rPr lang="en-GB" sz="1000">
                          <a:solidFill>
                            <a:srgbClr val="666666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jatkuvasti, joten ongelmat jäävät huomaamatta.</a:t>
                      </a:r>
                      <a:endParaRPr sz="1000">
                        <a:solidFill>
                          <a:srgbClr val="666666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25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Toimenpide- </a:t>
                      </a:r>
                      <a:r>
                        <a:rPr b="1"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ehdotuksia voivat yhteiskehittää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ja kuvata järjestelmällisesti kaikki tahot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endParaRPr sz="1000">
                        <a:solidFill>
                          <a:schemeClr val="dk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Kaikki ehdotukset otetaan </a:t>
                      </a:r>
                      <a:r>
                        <a:rPr b="1"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systemaattiseen arviointiin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ja käytetään selkeitä kriteereitä.</a:t>
                      </a:r>
                      <a:endParaRPr sz="1000">
                        <a:solidFill>
                          <a:schemeClr val="dk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Ääneen lausuttua priorisointia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käytetään ilmastotoimenpiteiden resursoinnin perustana.</a:t>
                      </a:r>
                      <a:endParaRPr sz="1000">
                        <a:solidFill>
                          <a:schemeClr val="dk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Kaupungin virkamiehet ja </a:t>
                      </a:r>
                      <a:r>
                        <a:rPr b="1"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sidosryhmät tekevät yhteistyötä</a:t>
                      </a:r>
                      <a:r>
                        <a:rPr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ilmastoasioissa tehokkaasti</a:t>
                      </a:r>
                      <a:r>
                        <a:rPr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 </a:t>
                      </a:r>
                      <a:endParaRPr sz="1000">
                        <a:solidFill>
                          <a:schemeClr val="accent5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b="1"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Toimenpiteiden edistymistä varmistavat</a:t>
                      </a:r>
                      <a:r>
                        <a:rPr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relevantit mittarit j</a:t>
                      </a:r>
                      <a:r>
                        <a:rPr lang="en-GB" sz="1000">
                          <a:solidFill>
                            <a:schemeClr val="accent5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 järjestel- mällinen seuranta.</a:t>
                      </a:r>
                      <a:endParaRPr sz="1000">
                        <a:solidFill>
                          <a:schemeClr val="accent5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 anchor="b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945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Teemmekö oikeita asioita?</a:t>
                      </a:r>
                      <a:endParaRPr sz="1000">
                        <a:solidFill>
                          <a:schemeClr val="dk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0" marB="0" marR="91425" marL="91425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0" marB="0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GB" sz="10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Teemmekö asioita oikein</a:t>
                      </a:r>
                      <a:r>
                        <a:rPr lang="en-GB" sz="1000">
                          <a:solidFill>
                            <a:schemeClr val="lt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?</a:t>
                      </a:r>
                      <a:endParaRPr sz="1000">
                        <a:solidFill>
                          <a:schemeClr val="dk2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0" marB="0" marR="91425" marL="91425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 hMerge="1"/>
              </a:tr>
            </a:tbl>
          </a:graphicData>
        </a:graphic>
      </p:graphicFrame>
      <p:sp>
        <p:nvSpPr>
          <p:cNvPr id="341" name="Google Shape;341;p48"/>
          <p:cNvSpPr txBox="1"/>
          <p:nvPr/>
        </p:nvSpPr>
        <p:spPr>
          <a:xfrm rot="-5400000">
            <a:off x="-77325" y="2946175"/>
            <a:ext cx="114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Kausalin osallistava tapa</a:t>
            </a:r>
            <a:endParaRPr sz="12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2" name="Google Shape;342;p48"/>
          <p:cNvSpPr txBox="1"/>
          <p:nvPr/>
        </p:nvSpPr>
        <p:spPr>
          <a:xfrm rot="-5400000">
            <a:off x="28125" y="1848050"/>
            <a:ext cx="105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Perinteinen tapa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3" name="Google Shape;343;p48"/>
          <p:cNvSpPr/>
          <p:nvPr/>
        </p:nvSpPr>
        <p:spPr>
          <a:xfrm rot="5400000">
            <a:off x="1532925" y="2642239"/>
            <a:ext cx="264600" cy="202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8"/>
          <p:cNvSpPr/>
          <p:nvPr/>
        </p:nvSpPr>
        <p:spPr>
          <a:xfrm rot="5400000">
            <a:off x="3164200" y="2642239"/>
            <a:ext cx="264600" cy="202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8"/>
          <p:cNvSpPr/>
          <p:nvPr/>
        </p:nvSpPr>
        <p:spPr>
          <a:xfrm rot="5400000">
            <a:off x="4689675" y="2642239"/>
            <a:ext cx="264600" cy="202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8"/>
          <p:cNvSpPr/>
          <p:nvPr/>
        </p:nvSpPr>
        <p:spPr>
          <a:xfrm rot="5400000">
            <a:off x="6320950" y="2642239"/>
            <a:ext cx="264600" cy="202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8"/>
          <p:cNvSpPr/>
          <p:nvPr/>
        </p:nvSpPr>
        <p:spPr>
          <a:xfrm rot="5400000">
            <a:off x="7881700" y="2642239"/>
            <a:ext cx="264600" cy="2028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8" name="Google Shape;348;p48"/>
          <p:cNvCxnSpPr/>
          <p:nvPr/>
        </p:nvCxnSpPr>
        <p:spPr>
          <a:xfrm>
            <a:off x="953014" y="4412153"/>
            <a:ext cx="7824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9"/>
          <p:cNvSpPr txBox="1"/>
          <p:nvPr>
            <p:ph type="title"/>
          </p:nvPr>
        </p:nvSpPr>
        <p:spPr>
          <a:xfrm>
            <a:off x="692700" y="2150850"/>
            <a:ext cx="7962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AutoNum type="arabicParenR"/>
            </a:pPr>
            <a:r>
              <a:rPr b="0" lang="en-GB" sz="2900"/>
              <a:t>Kausal Watch:</a:t>
            </a:r>
            <a:endParaRPr b="0"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900"/>
              <a:t>Alusta ilmastotyön toteutukseen, johtamiseen, seurantaan ja viestintään</a:t>
            </a:r>
            <a:endParaRPr sz="4000"/>
          </a:p>
        </p:txBody>
      </p:sp>
      <p:sp>
        <p:nvSpPr>
          <p:cNvPr id="354" name="Google Shape;35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0" name="Google Shape;360;p50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225025" y="26473"/>
            <a:ext cx="8918973" cy="493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9175" y="473375"/>
            <a:ext cx="1499274" cy="11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9175" y="2683126"/>
            <a:ext cx="1499274" cy="11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0"/>
          <p:cNvSpPr txBox="1"/>
          <p:nvPr/>
        </p:nvSpPr>
        <p:spPr>
          <a:xfrm>
            <a:off x="3899245" y="1578084"/>
            <a:ext cx="1499100" cy="3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Data-alusta</a:t>
            </a:r>
            <a:endParaRPr b="1" sz="11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4" name="Google Shape;364;p50"/>
          <p:cNvSpPr txBox="1"/>
          <p:nvPr/>
        </p:nvSpPr>
        <p:spPr>
          <a:xfrm>
            <a:off x="3899245" y="3832979"/>
            <a:ext cx="1499100" cy="52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Julkinen verkkosivu</a:t>
            </a:r>
            <a:endParaRPr b="1" sz="11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Hyödyt kunnalle</a:t>
            </a:r>
            <a:endParaRPr/>
          </a:p>
        </p:txBody>
      </p:sp>
      <p:sp>
        <p:nvSpPr>
          <p:cNvPr id="370" name="Google Shape;37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1" name="Google Shape;371;p51"/>
          <p:cNvSpPr txBox="1"/>
          <p:nvPr>
            <p:ph idx="1" type="body"/>
          </p:nvPr>
        </p:nvSpPr>
        <p:spPr>
          <a:xfrm>
            <a:off x="450675" y="1381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AutoNum type="arabicPeriod"/>
            </a:pPr>
            <a:r>
              <a:rPr lang="en-GB">
                <a:solidFill>
                  <a:srgbClr val="274E13"/>
                </a:solidFill>
              </a:rPr>
              <a:t>Tuo rakenteen ja aikataulun ilmasto-ohjelmalle (laatimisvaihe)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AutoNum type="arabicPeriod"/>
            </a:pPr>
            <a:r>
              <a:rPr lang="en-GB">
                <a:solidFill>
                  <a:srgbClr val="274E13"/>
                </a:solidFill>
              </a:rPr>
              <a:t>Auttaa sitouttamaan oikeat ihmiset organisaation sisällä 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AutoNum type="arabicPeriod"/>
            </a:pPr>
            <a:r>
              <a:rPr lang="en-GB">
                <a:solidFill>
                  <a:srgbClr val="274E13"/>
                </a:solidFill>
              </a:rPr>
              <a:t>Helpottaa johtamista hallinnonaloittain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AutoNum type="arabicPeriod"/>
            </a:pPr>
            <a:r>
              <a:rPr lang="en-GB">
                <a:solidFill>
                  <a:srgbClr val="274E13"/>
                </a:solidFill>
              </a:rPr>
              <a:t>Tekee ilmastotyön näkyväksi sisäisille ja ulkoisille sidosryhmille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AutoNum type="arabicPeriod"/>
            </a:pPr>
            <a:r>
              <a:rPr lang="en-GB">
                <a:solidFill>
                  <a:srgbClr val="274E13"/>
                </a:solidFill>
              </a:rPr>
              <a:t>Auttaa ilmasto/ympäristöasiantuntijoita keskittymään toimenpiteiden toteuttamiseen</a:t>
            </a:r>
            <a:endParaRPr sz="1700">
              <a:solidFill>
                <a:srgbClr val="274E13"/>
              </a:solidFill>
            </a:endParaRPr>
          </a:p>
        </p:txBody>
      </p:sp>
      <p:sp>
        <p:nvSpPr>
          <p:cNvPr id="372" name="Google Shape;372;p51"/>
          <p:cNvSpPr txBox="1"/>
          <p:nvPr>
            <p:ph idx="2" type="body"/>
          </p:nvPr>
        </p:nvSpPr>
        <p:spPr>
          <a:xfrm>
            <a:off x="4832400" y="1381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74E13"/>
                </a:solidFill>
              </a:rPr>
              <a:t>5.   </a:t>
            </a:r>
            <a:r>
              <a:rPr lang="en-GB">
                <a:solidFill>
                  <a:srgbClr val="274E13"/>
                </a:solidFill>
              </a:rPr>
              <a:t>Säästää kaikkien aikaa, kun tieto on helposti löydettävissä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74E13"/>
                </a:solidFill>
              </a:rPr>
              <a:t>6.   Auttaa siirtymään takautuvasta raportoinnista reaaliaikaiseen seurantaan ja viestintään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74E13"/>
                </a:solidFill>
              </a:rPr>
              <a:t>7.   Mahdollistaa jatkuvan oppimisen, myös muilta organisaatioilta</a:t>
            </a:r>
            <a:endParaRPr sz="1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 Häme</a:t>
            </a:r>
            <a:endParaRPr/>
          </a:p>
        </p:txBody>
      </p:sp>
      <p:sp>
        <p:nvSpPr>
          <p:cNvPr id="378" name="Google Shape;378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</a:rPr>
              <a:t>Kestävyysteemat samalle alustalle - ei pelkkä ilmasto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384" name="Google Shape;384;p53"/>
          <p:cNvPicPr preferRelativeResize="0"/>
          <p:nvPr/>
        </p:nvPicPr>
        <p:blipFill rotWithShape="1">
          <a:blip r:embed="rId3">
            <a:alphaModFix/>
          </a:blip>
          <a:srcRect b="15633" l="0" r="0" t="0"/>
          <a:stretch/>
        </p:blipFill>
        <p:spPr>
          <a:xfrm>
            <a:off x="4802083" y="1017725"/>
            <a:ext cx="4094593" cy="35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3"/>
          <p:cNvPicPr preferRelativeResize="0"/>
          <p:nvPr/>
        </p:nvPicPr>
        <p:blipFill rotWithShape="1">
          <a:blip r:embed="rId4">
            <a:alphaModFix/>
          </a:blip>
          <a:srcRect b="15633" l="0" r="0" t="0"/>
          <a:stretch/>
        </p:blipFill>
        <p:spPr>
          <a:xfrm>
            <a:off x="467125" y="1017725"/>
            <a:ext cx="4094561" cy="357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4"/>
          <p:cNvSpPr txBox="1"/>
          <p:nvPr>
            <p:ph type="ctrTitle"/>
          </p:nvPr>
        </p:nvSpPr>
        <p:spPr>
          <a:xfrm>
            <a:off x="311708" y="10493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Kausal Watch kuntien ilmastotyön tietokantana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0" l="12881" r="12874" t="0"/>
          <a:stretch/>
        </p:blipFill>
        <p:spPr>
          <a:xfrm>
            <a:off x="5325350" y="0"/>
            <a:ext cx="3818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>
            <p:ph type="title"/>
          </p:nvPr>
        </p:nvSpPr>
        <p:spPr>
          <a:xfrm>
            <a:off x="557075" y="2083225"/>
            <a:ext cx="4237800" cy="11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Autamme kuntia tekemään ilmastotavoitteista totta.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Kausal Watch kuntien ilmastotyön tietokantana</a:t>
            </a:r>
            <a:endParaRPr/>
          </a:p>
        </p:txBody>
      </p:sp>
      <p:sp>
        <p:nvSpPr>
          <p:cNvPr id="396" name="Google Shape;396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Yhtenäinen mittaristo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Kunnat voivat valita mittareita, joita muillakin käytössä ja täydentää niitä halutessaan myös omilla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Voidaan vastata esimerkiksi kysymyksiin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Mitkä kunnat tekevät jo pyöräilytoimenpiteitä?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Mitkä ovat kuntien merkittävimmät </a:t>
            </a:r>
            <a:r>
              <a:rPr lang="en-GB"/>
              <a:t>vuonna 2022 alkaneet </a:t>
            </a:r>
            <a:r>
              <a:rPr lang="en-GB"/>
              <a:t>ilmastotoimenpiteet?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Mitkä Pohjanmaan kuntien toimenpiteistä etenevät aikataulussa?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Missä kunnissa on saatu ilmastotoimenpiteisiin sitoutettua laajin joukko (suhteessa kunnan työntekijämäärään)? → Mitä heiltä voisi oppia?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Ketkä ovat kunnissa ne asiantuntijat, jotka tietävät energiasaneerauksista?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Erilaisia näkymiä mahdollista tehdä esim. YM:n tarpeiden pohjalta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3" name="Google Shape;403;p56"/>
          <p:cNvSpPr txBox="1"/>
          <p:nvPr>
            <p:ph type="title"/>
          </p:nvPr>
        </p:nvSpPr>
        <p:spPr>
          <a:xfrm>
            <a:off x="311700" y="292625"/>
            <a:ext cx="310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Kuntien ilmastotyön tietokanta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4" name="Google Shape;404;p56"/>
          <p:cNvSpPr/>
          <p:nvPr/>
        </p:nvSpPr>
        <p:spPr>
          <a:xfrm rot="10800000">
            <a:off x="3619975" y="200"/>
            <a:ext cx="5078100" cy="425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6"/>
          <p:cNvSpPr/>
          <p:nvPr/>
        </p:nvSpPr>
        <p:spPr>
          <a:xfrm>
            <a:off x="3592410" y="4717800"/>
            <a:ext cx="5127300" cy="425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56"/>
          <p:cNvPicPr preferRelativeResize="0"/>
          <p:nvPr/>
        </p:nvPicPr>
        <p:blipFill rotWithShape="1">
          <a:blip r:embed="rId3">
            <a:alphaModFix/>
          </a:blip>
          <a:srcRect b="26577" l="0" r="0" t="44"/>
          <a:stretch/>
        </p:blipFill>
        <p:spPr>
          <a:xfrm>
            <a:off x="3618850" y="0"/>
            <a:ext cx="5076746" cy="5143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07" name="Google Shape;407;p56"/>
          <p:cNvSpPr txBox="1"/>
          <p:nvPr/>
        </p:nvSpPr>
        <p:spPr>
          <a:xfrm>
            <a:off x="344275" y="1866375"/>
            <a:ext cx="2848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Mahdollisuus rakentaa näkymiä kaikkeen dataan, jota on kuntien tai alueorganisaatioiden käyttämissä ilmastovahdeissa (Kausal Watch) tai skenaariotyökaluissa (Kausal Paths).</a:t>
            </a:r>
            <a:endParaRPr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3" name="Google Shape;413;p57"/>
          <p:cNvPicPr preferRelativeResize="0"/>
          <p:nvPr/>
        </p:nvPicPr>
        <p:blipFill rotWithShape="1">
          <a:blip r:embed="rId3">
            <a:alphaModFix/>
          </a:blip>
          <a:srcRect b="48648" l="0" r="0" t="51"/>
          <a:stretch/>
        </p:blipFill>
        <p:spPr>
          <a:xfrm>
            <a:off x="3618850" y="0"/>
            <a:ext cx="5076745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14" name="Google Shape;414;p57"/>
          <p:cNvSpPr/>
          <p:nvPr/>
        </p:nvSpPr>
        <p:spPr>
          <a:xfrm rot="10800000">
            <a:off x="3619975" y="200"/>
            <a:ext cx="5078100" cy="425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7"/>
          <p:cNvSpPr/>
          <p:nvPr/>
        </p:nvSpPr>
        <p:spPr>
          <a:xfrm>
            <a:off x="3592410" y="4717800"/>
            <a:ext cx="5127300" cy="425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213" y="732800"/>
            <a:ext cx="2295525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/>
          <p:nvPr>
            <p:ph type="title"/>
          </p:nvPr>
        </p:nvSpPr>
        <p:spPr>
          <a:xfrm>
            <a:off x="828425" y="898400"/>
            <a:ext cx="7567800" cy="336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900"/>
              <a:t>2) Kausal Paths: </a:t>
            </a:r>
            <a:endParaRPr b="0"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2900"/>
              <a:t>interaktiivinen skenaariotyökalu eri toimenpidepakettien vertailuun ja ilmastotyön suunnitteluun</a:t>
            </a:r>
            <a:endParaRPr sz="3100"/>
          </a:p>
        </p:txBody>
      </p:sp>
      <p:sp>
        <p:nvSpPr>
          <p:cNvPr id="422" name="Google Shape;42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8" name="Google Shape;428;p59"/>
          <p:cNvSpPr txBox="1"/>
          <p:nvPr>
            <p:ph idx="4294967295" type="body"/>
          </p:nvPr>
        </p:nvSpPr>
        <p:spPr>
          <a:xfrm>
            <a:off x="311700" y="1398725"/>
            <a:ext cx="3794700" cy="3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/>
              <a:t>Ilmastokoordinaattori voi kirjoittaa talteen kuvaukset toimenpiteistä ja mallin muista osista sekä valita, millaiset vaihtoehdot käyttäjälle tarjotaan.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/>
              <a:t>Näin käyttäjää voi ohjata tekemään </a:t>
            </a:r>
            <a:r>
              <a:rPr b="1" lang="en-GB" sz="1600"/>
              <a:t>mielekkäitä tarkasteluja</a:t>
            </a:r>
            <a:r>
              <a:rPr lang="en-GB" sz="1600"/>
              <a:t> ja ymmärtämään kuntakohtaisia erityispiirteitä.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429" name="Google Shape;429;p59"/>
          <p:cNvSpPr txBox="1"/>
          <p:nvPr>
            <p:ph idx="4294967295" type="title"/>
          </p:nvPr>
        </p:nvSpPr>
        <p:spPr>
          <a:xfrm>
            <a:off x="311700" y="292625"/>
            <a:ext cx="509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Kerää laskennan perustelut yhteen paikkaan</a:t>
            </a:r>
            <a:endParaRPr sz="2400"/>
          </a:p>
        </p:txBody>
      </p:sp>
      <p:sp>
        <p:nvSpPr>
          <p:cNvPr id="430" name="Google Shape;430;p59"/>
          <p:cNvSpPr txBox="1"/>
          <p:nvPr/>
        </p:nvSpPr>
        <p:spPr>
          <a:xfrm>
            <a:off x="5032500" y="4477950"/>
            <a:ext cx="38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ilmastovahti.tampere.fi/paastoskenaariot</a:t>
            </a:r>
            <a:endParaRPr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31" name="Google Shape;43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7089" y="789125"/>
            <a:ext cx="4903485" cy="401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7" name="Google Shape;437;p60"/>
          <p:cNvSpPr txBox="1"/>
          <p:nvPr>
            <p:ph idx="4294967295" type="body"/>
          </p:nvPr>
        </p:nvSpPr>
        <p:spPr>
          <a:xfrm>
            <a:off x="311700" y="1398725"/>
            <a:ext cx="3794700" cy="3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/>
              <a:t>Kausal Paths -päästöskenaariotyökalu mallintaa kunnan eri sektoreiden tulevan kehityksen ja auttaa </a:t>
            </a:r>
            <a:r>
              <a:rPr b="1" lang="en-GB" sz="1600"/>
              <a:t>asettamaan tavoitteet </a:t>
            </a:r>
            <a:r>
              <a:rPr lang="en-GB" sz="1600"/>
              <a:t>toimenpiteille.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/>
              <a:t>Kertakäyttöisten</a:t>
            </a:r>
            <a:r>
              <a:rPr b="1" lang="en-GB" sz="1600"/>
              <a:t>, </a:t>
            </a:r>
            <a:r>
              <a:rPr lang="en-GB" sz="1600"/>
              <a:t>nopeasti vanhenevien selvitysten sijaan päästöjen ja toimenpiteiden tilanne voidaan arvioida aina </a:t>
            </a:r>
            <a:r>
              <a:rPr b="1" lang="en-GB" sz="1600"/>
              <a:t>tarpeen mukaan ja parhaan tiedon valossa.</a:t>
            </a:r>
            <a:endParaRPr b="1" sz="300"/>
          </a:p>
        </p:txBody>
      </p:sp>
      <p:sp>
        <p:nvSpPr>
          <p:cNvPr id="438" name="Google Shape;438;p60"/>
          <p:cNvSpPr txBox="1"/>
          <p:nvPr>
            <p:ph idx="4294967295" type="title"/>
          </p:nvPr>
        </p:nvSpPr>
        <p:spPr>
          <a:xfrm>
            <a:off x="311700" y="292625"/>
            <a:ext cx="522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Ota ajantasainen tieto päätöksenteon tueksi</a:t>
            </a:r>
            <a:endParaRPr sz="2400"/>
          </a:p>
        </p:txBody>
      </p:sp>
      <p:sp>
        <p:nvSpPr>
          <p:cNvPr id="439" name="Google Shape;439;p60"/>
          <p:cNvSpPr txBox="1"/>
          <p:nvPr/>
        </p:nvSpPr>
        <p:spPr>
          <a:xfrm>
            <a:off x="5032500" y="4477950"/>
            <a:ext cx="38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ilmastovahti.tampere.fi/paastoskenaariot</a:t>
            </a:r>
            <a:endParaRPr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40" name="Google Shape;44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350" y="699400"/>
            <a:ext cx="4675651" cy="413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1"/>
          <p:cNvSpPr txBox="1"/>
          <p:nvPr>
            <p:ph idx="4294967295" type="title"/>
          </p:nvPr>
        </p:nvSpPr>
        <p:spPr>
          <a:xfrm>
            <a:off x="311700" y="292625"/>
            <a:ext cx="508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/>
              <a:t>Case </a:t>
            </a:r>
            <a:r>
              <a:rPr lang="en-GB"/>
              <a:t>Tampereen päästöskenaariotyökalu</a:t>
            </a:r>
            <a:endParaRPr/>
          </a:p>
        </p:txBody>
      </p:sp>
      <p:sp>
        <p:nvSpPr>
          <p:cNvPr id="446" name="Google Shape;446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7" name="Google Shape;44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1850" y="251800"/>
            <a:ext cx="1294201" cy="3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3700" y="1112652"/>
            <a:ext cx="4198551" cy="3294923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2700000" dist="57150">
              <a:srgbClr val="434343">
                <a:alpha val="40000"/>
              </a:srgbClr>
            </a:outerShdw>
          </a:effectLst>
        </p:spPr>
      </p:pic>
      <p:sp>
        <p:nvSpPr>
          <p:cNvPr id="449" name="Google Shape;449;p61"/>
          <p:cNvSpPr txBox="1"/>
          <p:nvPr>
            <p:ph idx="4294967295" type="body"/>
          </p:nvPr>
        </p:nvSpPr>
        <p:spPr>
          <a:xfrm>
            <a:off x="360000" y="1561625"/>
            <a:ext cx="3886200" cy="3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600"/>
              <a:t>"Ilmastopäästöjen </a:t>
            </a:r>
            <a:r>
              <a:rPr b="1" i="1" lang="en-GB" sz="1600"/>
              <a:t>selkeät, läpinäkyvät ennusteet</a:t>
            </a:r>
            <a:r>
              <a:rPr i="1" lang="en-GB" sz="1600"/>
              <a:t> ovat avainasemassa, jotta päätöksenteon tueksi saadaan tietoa ilmastovaikutuksista. Skenaariotyökalu on </a:t>
            </a:r>
            <a:r>
              <a:rPr b="1" i="1" lang="en-GB" sz="1600"/>
              <a:t>lupaavin väline</a:t>
            </a:r>
            <a:r>
              <a:rPr i="1" lang="en-GB" sz="1600"/>
              <a:t> niiden tuottamiseen ja </a:t>
            </a:r>
            <a:r>
              <a:rPr b="1" i="1" lang="en-GB" sz="1600"/>
              <a:t>visualisointiin. </a:t>
            </a:r>
            <a:r>
              <a:rPr i="1" lang="en-GB" sz="1600"/>
              <a:t>Kausalin valmius kehittää sitä vastaamaan Tampereen tarpeita on ollut innostavaa."</a:t>
            </a:r>
            <a:endParaRPr i="1"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100"/>
              <a:t>- Elina Seppänen, energia- ja ilmastoasiantuntija</a:t>
            </a:r>
            <a:endParaRPr i="1"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</p:txBody>
      </p:sp>
      <p:sp>
        <p:nvSpPr>
          <p:cNvPr id="450" name="Google Shape;450;p61"/>
          <p:cNvSpPr txBox="1"/>
          <p:nvPr/>
        </p:nvSpPr>
        <p:spPr>
          <a:xfrm>
            <a:off x="5184900" y="4477950"/>
            <a:ext cx="38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ilmastovahti.tampere.fi</a:t>
            </a:r>
            <a:endParaRPr>
              <a:solidFill>
                <a:srgbClr val="274E1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2"/>
          <p:cNvSpPr txBox="1"/>
          <p:nvPr>
            <p:ph idx="4294967295" type="body"/>
          </p:nvPr>
        </p:nvSpPr>
        <p:spPr>
          <a:xfrm>
            <a:off x="335800" y="329425"/>
            <a:ext cx="5848200" cy="39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Referenssit</a:t>
            </a:r>
            <a:endParaRPr sz="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3"/>
              </a:rPr>
              <a:t>Helsingin ilmastovahti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Helsingin liikkumisvahti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Helsingin kiertotalousvahti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Lahden ympäristövahti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7"/>
              </a:rPr>
              <a:t>Tampereen ilmastovahti</a:t>
            </a:r>
            <a:r>
              <a:rPr lang="en-GB" sz="1100"/>
              <a:t> ja LUMO-vahti (tulossa)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8"/>
              </a:rPr>
              <a:t>Tampereen päästöskenaariot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9"/>
              </a:rPr>
              <a:t>Lappeenrannan ilmastovahti</a:t>
            </a:r>
            <a:r>
              <a:rPr lang="en-GB" sz="1100"/>
              <a:t>, jatkossa Kestävyysvahti (tulossa)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10"/>
              </a:rPr>
              <a:t>HSY:n Kestävän kaupunkielämän ohjelmavahti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11"/>
              </a:rPr>
              <a:t>Viitasaaren ilmastovahti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Hämeen ilmastovahti (tulossa)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Etelä-Pirkanmaan ilmastovahdit (tulossa)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Espoon ilmastovahti ja skenaariotyökalu (tulossa)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Tapauskertomukset (englanniksi)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 </a:t>
            </a:r>
            <a:r>
              <a:rPr lang="en-GB" sz="1100" u="sng">
                <a:solidFill>
                  <a:schemeClr val="hlink"/>
                </a:solidFill>
                <a:hlinkClick r:id="rId12"/>
              </a:rPr>
              <a:t>https://kausal.tech/cases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Videot ja podcastit (englanniksi)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13"/>
              </a:rPr>
              <a:t>Kausal Watch walkthrough</a:t>
            </a:r>
            <a:endParaRPr sz="4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14"/>
              </a:rPr>
              <a:t>How the European Green Capital uses Kausal Watch</a:t>
            </a:r>
            <a:endParaRPr sz="4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 u="sng">
                <a:solidFill>
                  <a:schemeClr val="hlink"/>
                </a:solidFill>
                <a:hlinkClick r:id="rId15"/>
              </a:rPr>
              <a:t>Helsinki Climate Watch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56" name="Google Shape;456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Kausal tiiviisti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Kausal on </a:t>
            </a:r>
            <a:r>
              <a:rPr lang="en-GB"/>
              <a:t>2020 perustettu startup-yritys.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Tarjoamme kuntien ja alueiden ilmastotyöhön teknologisia ratkaisuja palveluna (SaaS).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Keskeiset arvomme ovat avoimuus, yhteistyö ja ketteryys.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Toimintamalli on </a:t>
            </a:r>
            <a:r>
              <a:rPr i="1" lang="en-GB"/>
              <a:t>open core</a:t>
            </a:r>
            <a:r>
              <a:rPr lang="en-GB"/>
              <a:t> eli jaamme ydintuotteemme avoimena koodina.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Pyrimme yhteistyöhön kuntien, tutkimuslaitosten ja ympäristökonsulttien kanssa – ilmastonmuutos ei odota.</a:t>
            </a:r>
            <a:endParaRPr/>
          </a:p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3">
            <a:alphaModFix/>
          </a:blip>
          <a:srcRect b="0" l="12881" r="12874" t="0"/>
          <a:stretch/>
        </p:blipFill>
        <p:spPr>
          <a:xfrm>
            <a:off x="5325350" y="0"/>
            <a:ext cx="3818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/>
          <p:nvPr>
            <p:ph type="title"/>
          </p:nvPr>
        </p:nvSpPr>
        <p:spPr>
          <a:xfrm>
            <a:off x="235500" y="445025"/>
            <a:ext cx="5133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Asiakkaitamme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99" y="2765569"/>
            <a:ext cx="1121102" cy="28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5178" y="1478853"/>
            <a:ext cx="1121100" cy="52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5318" y="2180612"/>
            <a:ext cx="1197059" cy="84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273" y="1268494"/>
            <a:ext cx="756150" cy="113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1050" y="1268494"/>
            <a:ext cx="1227100" cy="122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60001" y="3100552"/>
            <a:ext cx="1227099" cy="75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71425" y="2559293"/>
            <a:ext cx="1723834" cy="16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9600" y="3453844"/>
            <a:ext cx="1227100" cy="14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9600" y="4051000"/>
            <a:ext cx="2187303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08150" y="4233425"/>
            <a:ext cx="1642356" cy="5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46374" y="266421"/>
            <a:ext cx="1121100" cy="572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" y="1465200"/>
            <a:ext cx="4493573" cy="245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799" y="1465200"/>
            <a:ext cx="4493578" cy="244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230575" y="567550"/>
            <a:ext cx="423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DM Sans"/>
                <a:ea typeface="DM Sans"/>
                <a:cs typeface="DM Sans"/>
                <a:sym typeface="DM Sans"/>
              </a:rPr>
              <a:t>Kausal Watch</a:t>
            </a:r>
            <a:endParaRPr sz="2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6243146" y="567550"/>
            <a:ext cx="275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Kausal Paths</a:t>
            </a:r>
            <a:endParaRPr sz="2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3F3F3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Google Shape;131;p23"/>
          <p:cNvGraphicFramePr/>
          <p:nvPr/>
        </p:nvGraphicFramePr>
        <p:xfrm>
          <a:off x="232586" y="9512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{17AA4514-0901-4C9E-86B9-67188D7F3EFB}</a:tableStyleId>
              </a:tblPr>
              <a:tblGrid>
                <a:gridCol w="1290050"/>
                <a:gridCol w="1742125"/>
                <a:gridCol w="1143850"/>
                <a:gridCol w="1978350"/>
                <a:gridCol w="858975"/>
                <a:gridCol w="1706675"/>
              </a:tblGrid>
              <a:tr h="125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Sonja-Maria Ignatius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TJ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-Strategia &amp; tuotehallinta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-Myynti ja asiakasmenestys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-Talous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Juha Yrjölä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Teknologia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-Tuotearkkitehtuuri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-Taustajärjestelmän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-Teknologian myynti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Timo Tuominen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Vanhempi sovelluskehittäjä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-Taustajärjestelmän ja käyttöliittymän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-Strateginen kehitystyö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2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Tero Tikkanen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Muotoilu</a:t>
                      </a:r>
                      <a:b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</a:b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Brändin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Tuotemuotoilu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Käyttöliittymäkehitys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Jouni Tuomisto</a:t>
                      </a:r>
                      <a:b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</a:b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Tutkimus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-Vaikutusarviointi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-Tutkimusyhteistyö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-Julkinen rahoitus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Claudia Gottfried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Harjoittelija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-Myynti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8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Bernhard Bliem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Sovelluskehittäjä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-Taustajärjestelmän ja käyttöliittymän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Joonas Pekkanen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Myyntijohtaja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Myynnin kehitystyö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Asiakastyytyväisyys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Sopimusvirta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Ida Sihvonen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Harjoittelija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-Myynti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b="0" l="406" r="416" t="0"/>
          <a:stretch/>
        </p:blipFill>
        <p:spPr>
          <a:xfrm>
            <a:off x="412050" y="1029925"/>
            <a:ext cx="993404" cy="100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b="0" l="406" r="416" t="0"/>
          <a:stretch/>
        </p:blipFill>
        <p:spPr>
          <a:xfrm>
            <a:off x="419263" y="2313088"/>
            <a:ext cx="993404" cy="100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5">
            <a:alphaModFix/>
          </a:blip>
          <a:srcRect b="0" l="406" r="416" t="0"/>
          <a:stretch/>
        </p:blipFill>
        <p:spPr>
          <a:xfrm>
            <a:off x="3348333" y="1029925"/>
            <a:ext cx="993404" cy="100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6">
            <a:alphaModFix/>
          </a:blip>
          <a:srcRect b="0" l="406" r="416" t="0"/>
          <a:stretch/>
        </p:blipFill>
        <p:spPr>
          <a:xfrm>
            <a:off x="3348313" y="2313088"/>
            <a:ext cx="993404" cy="100161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>
            <p:ph type="title"/>
          </p:nvPr>
        </p:nvSpPr>
        <p:spPr>
          <a:xfrm>
            <a:off x="311700" y="292625"/>
            <a:ext cx="8640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Kausalin tiimi</a:t>
            </a:r>
            <a:endParaRPr sz="2300"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7">
            <a:alphaModFix/>
          </a:blip>
          <a:srcRect b="5953" l="16403" r="20845" t="0"/>
          <a:stretch/>
        </p:blipFill>
        <p:spPr>
          <a:xfrm>
            <a:off x="412050" y="3599363"/>
            <a:ext cx="993398" cy="101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8">
            <a:alphaModFix/>
          </a:blip>
          <a:srcRect b="13140" l="21703" r="21016" t="466"/>
          <a:stretch/>
        </p:blipFill>
        <p:spPr>
          <a:xfrm>
            <a:off x="3348313" y="3596263"/>
            <a:ext cx="993405" cy="100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 rotWithShape="1">
          <a:blip r:embed="rId9">
            <a:alphaModFix/>
          </a:blip>
          <a:srcRect b="11284" l="20369" r="18460" t="0"/>
          <a:stretch/>
        </p:blipFill>
        <p:spPr>
          <a:xfrm>
            <a:off x="6212383" y="1029925"/>
            <a:ext cx="993408" cy="100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10">
            <a:alphaModFix/>
          </a:blip>
          <a:srcRect b="14719" l="18029" r="23831" t="0"/>
          <a:stretch/>
        </p:blipFill>
        <p:spPr>
          <a:xfrm>
            <a:off x="6212363" y="2313088"/>
            <a:ext cx="993406" cy="100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11">
            <a:alphaModFix/>
          </a:blip>
          <a:srcRect b="11378" l="13551" r="24932" t="0"/>
          <a:stretch/>
        </p:blipFill>
        <p:spPr>
          <a:xfrm>
            <a:off x="6212363" y="3596263"/>
            <a:ext cx="993406" cy="100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Ilmastonmuutoksen suorat terveysvaikutukset</a:t>
            </a:r>
            <a:endParaRPr/>
          </a:p>
        </p:txBody>
      </p:sp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usal - beta">
  <a:themeElements>
    <a:clrScheme name="Simple Light">
      <a:dk1>
        <a:srgbClr val="0D0C0C"/>
      </a:dk1>
      <a:lt1>
        <a:srgbClr val="F7F6F3"/>
      </a:lt1>
      <a:dk2>
        <a:srgbClr val="074A35"/>
      </a:dk2>
      <a:lt2>
        <a:srgbClr val="D4EBFF"/>
      </a:lt2>
      <a:accent1>
        <a:srgbClr val="DC9D2A"/>
      </a:accent1>
      <a:accent2>
        <a:srgbClr val="0A384D"/>
      </a:accent2>
      <a:accent3>
        <a:srgbClr val="336D94"/>
      </a:accent3>
      <a:accent4>
        <a:srgbClr val="D46262"/>
      </a:accent4>
      <a:accent5>
        <a:srgbClr val="279A6D"/>
      </a:accent5>
      <a:accent6>
        <a:srgbClr val="FBE6AE"/>
      </a:accent6>
      <a:hlink>
        <a:srgbClr val="336D9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