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6" r:id="rId2"/>
    <p:sldId id="340" r:id="rId3"/>
    <p:sldId id="339" r:id="rId4"/>
    <p:sldId id="341" r:id="rId5"/>
    <p:sldId id="344" r:id="rId6"/>
    <p:sldId id="343" r:id="rId7"/>
    <p:sldId id="342" r:id="rId8"/>
    <p:sldId id="338" r:id="rId9"/>
    <p:sldId id="345" r:id="rId10"/>
    <p:sldId id="337" r:id="rId11"/>
    <p:sldId id="346" r:id="rId12"/>
    <p:sldId id="347" r:id="rId13"/>
    <p:sldId id="348" r:id="rId14"/>
    <p:sldId id="349" r:id="rId15"/>
    <p:sldId id="350" r:id="rId16"/>
    <p:sldId id="351" r:id="rId17"/>
    <p:sldId id="353" r:id="rId18"/>
    <p:sldId id="352" r:id="rId19"/>
    <p:sldId id="354" r:id="rId20"/>
    <p:sldId id="355" r:id="rId21"/>
    <p:sldId id="356" r:id="rId22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3D47B"/>
    <a:srgbClr val="A8C8E6"/>
    <a:srgbClr val="85B2DC"/>
    <a:srgbClr val="C0BFC1"/>
    <a:srgbClr val="A6A6A8"/>
    <a:srgbClr val="CAE7B4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47" autoAdjust="0"/>
  </p:normalViewPr>
  <p:slideViewPr>
    <p:cSldViewPr showGuides="1">
      <p:cViewPr>
        <p:scale>
          <a:sx n="75" d="100"/>
          <a:sy n="75" d="100"/>
        </p:scale>
        <p:origin x="-204" y="-420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48" y="3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22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22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9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90525"/>
            <a:ext cx="5395563" cy="44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8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en.opasnet.org/w/Ebod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hyperlink" Target="http://urn.fi/URN:ISBN:978-952-245-822-3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Relationship Id="rId14" Type="http://schemas.openxmlformats.org/officeDocument/2006/relationships/hyperlink" Target="http://www.thl.fi/thl-client/pdfs/b75f6999-e7c4-4550-a939-3bccb19e41c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kari.fi/handle/10024/110211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1837184"/>
            <a:ext cx="8784976" cy="1295400"/>
          </a:xfrm>
        </p:spPr>
        <p:txBody>
          <a:bodyPr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err="1" smtClean="0"/>
              <a:t>Radonin</a:t>
            </a:r>
            <a:r>
              <a:rPr lang="en-US" sz="6000" dirty="0" smtClean="0"/>
              <a:t> </a:t>
            </a:r>
            <a:r>
              <a:rPr lang="en-US" sz="6000" dirty="0" err="1" smtClean="0"/>
              <a:t>terveysriskien</a:t>
            </a:r>
            <a:r>
              <a:rPr lang="en-US" sz="6000" dirty="0" smtClean="0"/>
              <a:t> </a:t>
            </a:r>
            <a:r>
              <a:rPr lang="en-US" sz="6000" dirty="0" err="1" smtClean="0"/>
              <a:t>torjuntaan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276600"/>
            <a:ext cx="8207375" cy="584448"/>
          </a:xfrm>
        </p:spPr>
        <p:txBody>
          <a:bodyPr/>
          <a:lstStyle/>
          <a:p>
            <a:r>
              <a:rPr lang="fi-FI" dirty="0"/>
              <a:t>Otto Hänninen, FT, Dos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ABBFBB-DF1A-4B2B-8BEE-F79AD5DC725E}" type="datetime1">
              <a:rPr lang="fi-FI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Sisäilman kansanterveysvaikutukset/Otto Hänninen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1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Näkökulmia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8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Keuhkosyöpä:</a:t>
            </a:r>
            <a:br>
              <a:rPr lang="fi-FI" sz="3600" dirty="0" smtClean="0"/>
            </a:br>
            <a:r>
              <a:rPr lang="fi-FI" sz="3600" dirty="0" smtClean="0"/>
              <a:t>Kaksi riskitekijää</a:t>
            </a:r>
            <a:endParaRPr lang="fi-F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8870"/>
          <a:stretch/>
        </p:blipFill>
        <p:spPr bwMode="auto">
          <a:xfrm>
            <a:off x="609600" y="1556792"/>
            <a:ext cx="58801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2666" y="1840756"/>
            <a:ext cx="2287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Selittävät yhteensä </a:t>
            </a:r>
          </a:p>
          <a:p>
            <a:r>
              <a:rPr lang="fi-FI" dirty="0" smtClean="0"/>
              <a:t>89% keuhkosyövistä</a:t>
            </a:r>
          </a:p>
          <a:p>
            <a:endParaRPr lang="fi-FI" dirty="0"/>
          </a:p>
          <a:p>
            <a:r>
              <a:rPr lang="fi-FI" dirty="0" smtClean="0"/>
              <a:t>Tupakka 87%</a:t>
            </a:r>
          </a:p>
          <a:p>
            <a:r>
              <a:rPr lang="fi-FI" dirty="0" smtClean="0"/>
              <a:t>Radon 14%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Ei kumpikaan: 11%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0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Keuhkosyöpä:</a:t>
            </a:r>
            <a:br>
              <a:rPr lang="fi-FI" sz="4000" dirty="0"/>
            </a:br>
            <a:r>
              <a:rPr lang="fi-FI" sz="4000" dirty="0"/>
              <a:t>Kaksi riskitekijää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näkökulmaksi otettaan keuhkosyöpien torjunta, havaitaan että</a:t>
            </a:r>
          </a:p>
          <a:p>
            <a:pPr lvl="1"/>
            <a:r>
              <a:rPr lang="fi-FI" dirty="0" smtClean="0"/>
              <a:t>tupakointi on selvästi tärkeämpi riskitekijä</a:t>
            </a:r>
          </a:p>
          <a:p>
            <a:pPr lvl="1"/>
            <a:r>
              <a:rPr lang="fi-FI" dirty="0" smtClean="0"/>
              <a:t>torjumalla radonaltistusta alennetaan siis pääosin tupakoitsijoiden keuhkosyöpäriskiä, joka on jo tupakoinnin takia kohonnut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Keuhkosyövän riskitekijät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59" y="1747416"/>
            <a:ext cx="4146013" cy="247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635" y="1844824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Ympäristöriskejä</a:t>
            </a:r>
            <a:endParaRPr lang="fi-FI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680" y="4596338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Yhteensä 38 108 DALY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585824" y="4612486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Yhteensä 35 040 DALY</a:t>
            </a:r>
            <a:endParaRPr lang="fi-FI" dirty="0"/>
          </a:p>
        </p:txBody>
      </p:sp>
      <p:grpSp>
        <p:nvGrpSpPr>
          <p:cNvPr id="4114" name="Group 4113"/>
          <p:cNvGrpSpPr>
            <a:grpSpLocks noChangeAspect="1"/>
          </p:cNvGrpSpPr>
          <p:nvPr/>
        </p:nvGrpSpPr>
        <p:grpSpPr>
          <a:xfrm>
            <a:off x="276199" y="1844824"/>
            <a:ext cx="4392613" cy="2462212"/>
            <a:chOff x="-1727200" y="2335213"/>
            <a:chExt cx="4392613" cy="2462212"/>
          </a:xfrm>
        </p:grpSpPr>
        <p:sp>
          <p:nvSpPr>
            <p:cNvPr id="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727200" y="2335213"/>
              <a:ext cx="4392613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-919162" y="4295775"/>
              <a:ext cx="57150" cy="4175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-990600" y="4713288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-950912" y="4276725"/>
              <a:ext cx="26988" cy="2206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-1020762" y="4497388"/>
              <a:ext cx="698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-1211262" y="3268663"/>
              <a:ext cx="103188" cy="2016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-1282700" y="3268663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-534987" y="2992438"/>
              <a:ext cx="55563" cy="2873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-603250" y="2992438"/>
              <a:ext cx="68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-4762" y="2843213"/>
              <a:ext cx="12700" cy="3778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73075" y="3057525"/>
              <a:ext cx="227013" cy="144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700088" y="3057525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512763" y="2874963"/>
              <a:ext cx="414338" cy="3270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927100" y="2874963"/>
              <a:ext cx="698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515938" y="3070225"/>
              <a:ext cx="676275" cy="1317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192213" y="3070225"/>
              <a:ext cx="68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563688" y="3794125"/>
              <a:ext cx="42227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PM2.5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-1670050" y="4619625"/>
              <a:ext cx="7239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Rn, no 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" name="Rectangle 28"/>
            <p:cNvSpPr>
              <a:spLocks noChangeArrowheads="1"/>
            </p:cNvSpPr>
            <p:nvPr/>
          </p:nvSpPr>
          <p:spPr bwMode="auto">
            <a:xfrm>
              <a:off x="-1531937" y="4391025"/>
              <a:ext cx="550863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Rn+SHS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" name="Rectangle 29"/>
            <p:cNvSpPr>
              <a:spLocks noChangeArrowheads="1"/>
            </p:cNvSpPr>
            <p:nvPr/>
          </p:nvSpPr>
          <p:spPr bwMode="auto">
            <a:xfrm>
              <a:off x="-1682750" y="3929063"/>
              <a:ext cx="76517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Rn+smoking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30"/>
            <p:cNvSpPr>
              <a:spLocks noChangeArrowheads="1"/>
            </p:cNvSpPr>
            <p:nvPr/>
          </p:nvSpPr>
          <p:spPr bwMode="auto">
            <a:xfrm>
              <a:off x="-1563687" y="3159125"/>
              <a:ext cx="3143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31"/>
            <p:cNvSpPr>
              <a:spLocks noChangeArrowheads="1"/>
            </p:cNvSpPr>
            <p:nvPr/>
          </p:nvSpPr>
          <p:spPr bwMode="auto">
            <a:xfrm>
              <a:off x="-1304925" y="2882900"/>
              <a:ext cx="7493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Traffic noise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32"/>
            <p:cNvSpPr>
              <a:spLocks noChangeArrowheads="1"/>
            </p:cNvSpPr>
            <p:nvPr/>
          </p:nvSpPr>
          <p:spPr bwMode="auto">
            <a:xfrm>
              <a:off x="-433387" y="2733675"/>
              <a:ext cx="468313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Dioxins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33"/>
            <p:cNvSpPr>
              <a:spLocks noChangeArrowheads="1"/>
            </p:cNvSpPr>
            <p:nvPr/>
          </p:nvSpPr>
          <p:spPr bwMode="auto">
            <a:xfrm>
              <a:off x="430213" y="3116263"/>
              <a:ext cx="338138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Lead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34"/>
            <p:cNvSpPr>
              <a:spLocks noChangeArrowheads="1"/>
            </p:cNvSpPr>
            <p:nvPr/>
          </p:nvSpPr>
          <p:spPr bwMode="auto">
            <a:xfrm>
              <a:off x="796925" y="2960688"/>
              <a:ext cx="38258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Ozone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35"/>
            <p:cNvSpPr>
              <a:spLocks noChangeArrowheads="1"/>
            </p:cNvSpPr>
            <p:nvPr/>
          </p:nvSpPr>
          <p:spPr bwMode="auto">
            <a:xfrm>
              <a:off x="1017588" y="2770188"/>
              <a:ext cx="5556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Benzene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36"/>
            <p:cNvSpPr>
              <a:spLocks noChangeArrowheads="1"/>
            </p:cNvSpPr>
            <p:nvPr/>
          </p:nvSpPr>
          <p:spPr bwMode="auto">
            <a:xfrm>
              <a:off x="1282700" y="2968625"/>
              <a:ext cx="7969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Formaldehyd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37"/>
            <p:cNvSpPr>
              <a:spLocks noChangeArrowheads="1"/>
            </p:cNvSpPr>
            <p:nvPr/>
          </p:nvSpPr>
          <p:spPr bwMode="auto">
            <a:xfrm>
              <a:off x="1612900" y="3109913"/>
              <a:ext cx="1270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38"/>
            <p:cNvSpPr>
              <a:spLocks noChangeArrowheads="1"/>
            </p:cNvSpPr>
            <p:nvPr/>
          </p:nvSpPr>
          <p:spPr bwMode="auto">
            <a:xfrm>
              <a:off x="2136775" y="2489200"/>
              <a:ext cx="5222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Finland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39"/>
            <p:cNvSpPr>
              <a:spLocks noChangeArrowheads="1"/>
            </p:cNvSpPr>
            <p:nvPr/>
          </p:nvSpPr>
          <p:spPr bwMode="auto">
            <a:xfrm>
              <a:off x="-1670050" y="2390775"/>
              <a:ext cx="258763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Non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40"/>
            <p:cNvSpPr>
              <a:spLocks noChangeArrowheads="1"/>
            </p:cNvSpPr>
            <p:nvPr/>
          </p:nvSpPr>
          <p:spPr bwMode="auto">
            <a:xfrm>
              <a:off x="-1471612" y="2390775"/>
              <a:ext cx="87313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41"/>
            <p:cNvSpPr>
              <a:spLocks noChangeArrowheads="1"/>
            </p:cNvSpPr>
            <p:nvPr/>
          </p:nvSpPr>
          <p:spPr bwMode="auto">
            <a:xfrm>
              <a:off x="-1436687" y="2390775"/>
              <a:ext cx="96520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discounted values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8737" y="2979738"/>
              <a:ext cx="3692525" cy="170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5" name="TextBox 4114"/>
          <p:cNvSpPr txBox="1"/>
          <p:nvPr/>
        </p:nvSpPr>
        <p:spPr>
          <a:xfrm>
            <a:off x="1664303" y="4058488"/>
            <a:ext cx="18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fi-FI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8586" y="3632447"/>
            <a:ext cx="1862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Mäkeläinen 2010 ja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(yhdistetty arvio)</a:t>
            </a:r>
            <a:endParaRPr lang="fi-FI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603" y="530120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Osapuilleen </a:t>
            </a:r>
          </a:p>
          <a:p>
            <a:r>
              <a:rPr lang="fi-FI" dirty="0" smtClean="0"/>
              <a:t>mittakaavassa</a:t>
            </a:r>
            <a:endParaRPr lang="fi-FI" dirty="0"/>
          </a:p>
        </p:txBody>
      </p:sp>
      <p:cxnSp>
        <p:nvCxnSpPr>
          <p:cNvPr id="4117" name="Straight Arrow Connector 4116"/>
          <p:cNvCxnSpPr>
            <a:stCxn id="54" idx="0"/>
          </p:cNvCxnSpPr>
          <p:nvPr/>
        </p:nvCxnSpPr>
        <p:spPr>
          <a:xfrm flipH="1" flipV="1">
            <a:off x="3567088" y="4199086"/>
            <a:ext cx="463230" cy="1102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004321" y="4129236"/>
            <a:ext cx="927719" cy="11939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Näkökulma 3:</a:t>
            </a:r>
            <a:br>
              <a:rPr lang="fi-FI" sz="4000" dirty="0" smtClean="0"/>
            </a:br>
            <a:r>
              <a:rPr lang="fi-FI" sz="4000" dirty="0" smtClean="0"/>
              <a:t>Kokonaisterveysriskit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Tupakointi aiheuttaa myös sydän- ja verisuonisairauksia keuhkosyövän lisäksi; siten tupakoinnin kokonaisriski on suurempi kuin pelkkä keuhkosyöpäriski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1220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11948" y="4994592"/>
            <a:ext cx="2252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Mäkeläinen 2010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GBD 2010 (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507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Alustavia päätelmiä 1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Ympäristönäkökulmasta radon on merkittävä riskitekijä ja sen torjunta vaikuttaa lupaavalta mahdollisuudelta alentaa riskejä, koska syy-yhteys ja korjausrakentamisen keinot tunnetaan!</a:t>
            </a:r>
          </a:p>
          <a:p>
            <a:endParaRPr lang="fi-FI" dirty="0"/>
          </a:p>
          <a:p>
            <a:r>
              <a:rPr lang="fi-FI" dirty="0" smtClean="0"/>
              <a:t>Radon on suhteellisen merkittävä keuhkosyövän riskitekijä n. 14% selitysosuudella; siten keuhkosyövän torjumiseksi radonin torjunta vaikuttaa edelleen mahdolliselta</a:t>
            </a:r>
          </a:p>
          <a:p>
            <a:endParaRPr lang="fi-FI" dirty="0"/>
          </a:p>
          <a:p>
            <a:r>
              <a:rPr lang="fi-FI" dirty="0" smtClean="0"/>
              <a:t>Keuhkosyövän tärkeämpi riskitekijä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Alustavia päätelmiä 2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Keuhkosyövän radonia tärkeämpi riskitekijä on tupakointi; siten keuhkosyövän torjumiseksi tupakoinnin rajoittaminen on tehokkaampaa kuin radonin torjunta</a:t>
            </a:r>
          </a:p>
          <a:p>
            <a:endParaRPr lang="fi-FI" dirty="0"/>
          </a:p>
          <a:p>
            <a:r>
              <a:rPr lang="fi-FI" dirty="0" smtClean="0"/>
              <a:t>Tupakointi aiheuttaa lisäksi merkittävästi muitakin sairauksia; siten tupakoinnin torjunnasta saatava hyöty on vielä suurempi (lähes 20-kertainen)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8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smtClean="0"/>
              <a:t>Kysymyksiä</a:t>
            </a:r>
            <a:endParaRPr lang="fi-FI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Onko perusteltua parantaa tupakoitsijoiden terveyttä radonkorjauksilla, kun he omaehtoisesti aiheuttavat väestötasolla 20-kertaisen itseensä kohdistuvan terveysriskin?</a:t>
            </a:r>
          </a:p>
          <a:p>
            <a:endParaRPr lang="fi-FI" dirty="0"/>
          </a:p>
          <a:p>
            <a:r>
              <a:rPr lang="fi-FI" dirty="0" smtClean="0"/>
              <a:t>Mikä on radontorjunnan rooli, jos tupakointiin liittyvä osuus riskeistä poistuu tupakkalain Savuton Suomi 2040 tavoitteen toteutuessa</a:t>
            </a:r>
            <a:r>
              <a:rPr lang="fi-FI" dirty="0" smtClean="0"/>
              <a:t>?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Attributable</a:t>
            </a:r>
            <a:r>
              <a:rPr lang="fi-FI" dirty="0" smtClean="0"/>
              <a:t> </a:t>
            </a:r>
            <a:r>
              <a:rPr lang="fi-FI" dirty="0" err="1" smtClean="0"/>
              <a:t>cases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lung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cancer</a:t>
            </a:r>
            <a:r>
              <a:rPr lang="fi-FI" baseline="0" dirty="0" smtClean="0"/>
              <a:t>: smoking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28.4.2014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3821"/>
            <a:ext cx="8147298" cy="5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8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Attributable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cases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lung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cancer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housing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28.4.2014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6973"/>
            <a:ext cx="8075290" cy="50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6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 </a:t>
            </a:r>
            <a:r>
              <a:rPr lang="fi-FI" dirty="0" err="1" smtClean="0"/>
              <a:t>concentrations</a:t>
            </a:r>
            <a:r>
              <a:rPr lang="fi-FI" dirty="0" smtClean="0"/>
              <a:t> in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districts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28.4.2014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0837"/>
            <a:ext cx="8147298" cy="5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7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4401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Ilmanvaihdon, suodatuksen ja lähdekontrollin vertailu sisäilma-altistusten aiheuttaman tautikuorman alentamisessa</a:t>
            </a:r>
          </a:p>
          <a:p>
            <a:endParaRPr lang="fi-FI" sz="1200" dirty="0"/>
          </a:p>
          <a:p>
            <a:r>
              <a:rPr lang="fi-FI" sz="1200" dirty="0"/>
              <a:t>THL Report 2/2013, 95 </a:t>
            </a:r>
            <a:r>
              <a:rPr lang="fi-FI" sz="1200" dirty="0" err="1"/>
              <a:t>ss</a:t>
            </a:r>
            <a:r>
              <a:rPr lang="fi-FI" sz="1200" dirty="0"/>
              <a:t>.</a:t>
            </a:r>
          </a:p>
          <a:p>
            <a:r>
              <a:rPr lang="fi-FI" sz="1200" dirty="0"/>
              <a:t>Tautikuorma-arviot EU-26 maille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304800"/>
            <a:ext cx="8229600" cy="944563"/>
          </a:xfrm>
        </p:spPr>
        <p:txBody>
          <a:bodyPr/>
          <a:lstStyle/>
          <a:p>
            <a:r>
              <a:rPr lang="fi-FI" sz="4400" dirty="0" smtClean="0"/>
              <a:t>Tautitaakka ja sen </a:t>
            </a:r>
            <a:br>
              <a:rPr lang="fi-FI" sz="4400" dirty="0" smtClean="0"/>
            </a:br>
            <a:r>
              <a:rPr lang="fi-FI" sz="4400" dirty="0" smtClean="0"/>
              <a:t>alentaminen</a:t>
            </a:r>
            <a:endParaRPr lang="fi-FI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23.4.2014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77BD05BE-1ADE-48C7-99EF-119B438ED510}" type="slidenum">
              <a:rPr lang="en-US" sz="1800"/>
              <a:pPr/>
              <a:t>2</a:t>
            </a:fld>
            <a:endParaRPr lang="en-US" sz="18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8" y="804194"/>
            <a:ext cx="1086802" cy="15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36296" y="876201"/>
            <a:ext cx="1099358" cy="1466056"/>
            <a:chOff x="4843463" y="2800350"/>
            <a:chExt cx="2374900" cy="316706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252787"/>
              <a:ext cx="2160588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2800350"/>
              <a:ext cx="1152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4764087"/>
              <a:ext cx="15430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5338762"/>
              <a:ext cx="17621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FI_COL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808412"/>
              <a:ext cx="2374900" cy="91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46" y="3066971"/>
            <a:ext cx="1393242" cy="19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 bwMode="auto">
          <a:xfrm>
            <a:off x="407406" y="4734893"/>
            <a:ext cx="3555043" cy="10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9264" y="5697067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dirty="0" smtClean="0"/>
              <a:t>Hänninen &amp; </a:t>
            </a:r>
            <a:r>
              <a:rPr lang="fi-FI" sz="1100" dirty="0" err="1" smtClean="0"/>
              <a:t>Knol</a:t>
            </a:r>
            <a:r>
              <a:rPr lang="fi-FI" sz="1100" dirty="0" smtClean="0"/>
              <a:t>, 2011</a:t>
            </a:r>
            <a:endParaRPr lang="fi-FI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937152" y="2314677"/>
            <a:ext cx="1643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Pekkanen, 2010</a:t>
            </a:r>
          </a:p>
          <a:p>
            <a:r>
              <a:rPr lang="fi-FI" sz="1100" dirty="0" smtClean="0"/>
              <a:t>Hänninen et </a:t>
            </a:r>
            <a:r>
              <a:rPr lang="fi-FI" sz="1100" dirty="0" err="1" smtClean="0"/>
              <a:t>al</a:t>
            </a:r>
            <a:r>
              <a:rPr lang="fi-FI" sz="1100" dirty="0" smtClean="0"/>
              <a:t>, 2010ab</a:t>
            </a:r>
            <a:endParaRPr lang="fi-FI" sz="1100" dirty="0"/>
          </a:p>
        </p:txBody>
      </p:sp>
      <p:pic>
        <p:nvPicPr>
          <p:cNvPr id="18" name="Picture 2" descr="\\cesium\ohaf$\_Desktop\cov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991714" cy="28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92080" y="489558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Hänninen &amp; Asikainen, 2013</a:t>
            </a:r>
            <a:endParaRPr lang="fi-FI" sz="11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99" y="3613568"/>
            <a:ext cx="2493764" cy="13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310" y="261774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EBoDE</a:t>
            </a:r>
            <a:endParaRPr lang="fi-FI" sz="2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5901" y="1743019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 smtClean="0">
                <a:solidFill>
                  <a:srgbClr val="7BC1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ヒラギノ角ゴ Pro W3" pitchFamily="-112" charset="-128"/>
                <a:cs typeface="Arial"/>
              </a:rPr>
              <a:t>Healthvent</a:t>
            </a:r>
            <a:endParaRPr lang="fi-FI" sz="2800" b="1" dirty="0">
              <a:solidFill>
                <a:srgbClr val="7BC14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8886" y="436422"/>
            <a:ext cx="270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SETURI - Tekaisu</a:t>
            </a:r>
            <a:endParaRPr lang="fi-FI" sz="2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6170" y="4177053"/>
            <a:ext cx="1457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Asikainen ym., 2013</a:t>
            </a:r>
          </a:p>
        </p:txBody>
      </p:sp>
      <p:pic>
        <p:nvPicPr>
          <p:cNvPr id="25" name="Picture 2" descr="\\cesium\ohaf$\_Desktop\Y&amp;T 2013nr5 kans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6" y="2410202"/>
            <a:ext cx="1053062" cy="15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06286" y="3954385"/>
            <a:ext cx="12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DALY </a:t>
            </a:r>
            <a:r>
              <a:rPr lang="fi-FI" sz="1400" b="1" dirty="0" err="1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update</a:t>
            </a:r>
            <a:endParaRPr lang="fi-FI" sz="1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90" y="5751653"/>
            <a:ext cx="4071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Portal</a:t>
            </a:r>
            <a:r>
              <a:rPr lang="fi-FI" sz="800" dirty="0" smtClean="0"/>
              <a:t>:          </a:t>
            </a:r>
            <a:r>
              <a:rPr lang="en-US" sz="800" dirty="0">
                <a:solidFill>
                  <a:srgbClr val="006600"/>
                </a:solidFill>
                <a:hlinkClick r:id="rId13"/>
              </a:rPr>
              <a:t>http://en.opasnet.org/w/Ebode</a:t>
            </a:r>
            <a:endParaRPr lang="fi-FI" sz="800" dirty="0" smtClean="0"/>
          </a:p>
          <a:p>
            <a:r>
              <a:rPr lang="fi-FI" sz="800" dirty="0" err="1" smtClean="0"/>
              <a:t>Pdf</a:t>
            </a:r>
            <a:r>
              <a:rPr lang="fi-FI" sz="800" dirty="0" smtClean="0"/>
              <a:t> </a:t>
            </a:r>
            <a:r>
              <a:rPr lang="fi-FI" sz="800" dirty="0" err="1" smtClean="0"/>
              <a:t>directly</a:t>
            </a:r>
            <a:r>
              <a:rPr lang="fi-FI" sz="800" dirty="0" smtClean="0"/>
              <a:t>: </a:t>
            </a:r>
            <a:r>
              <a:rPr lang="en-US" sz="800" dirty="0" smtClean="0">
                <a:solidFill>
                  <a:srgbClr val="006600"/>
                </a:solidFill>
                <a:hlinkClick r:id="rId14"/>
              </a:rPr>
              <a:t>http</a:t>
            </a:r>
            <a:r>
              <a:rPr lang="en-US" sz="800" dirty="0">
                <a:solidFill>
                  <a:srgbClr val="006600"/>
                </a:solidFill>
                <a:hlinkClick r:id="rId14"/>
              </a:rPr>
              <a:t>://www.thl.fi/thl-client/pdfs/b75f6999-e7c4-4550-a939-3bccb19e41c1</a:t>
            </a:r>
            <a:r>
              <a:rPr lang="en-US" sz="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9000" y="5077138"/>
            <a:ext cx="27029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Pdf</a:t>
            </a:r>
            <a:r>
              <a:rPr lang="fi-FI" sz="800" dirty="0" smtClean="0"/>
              <a:t> </a:t>
            </a:r>
            <a:r>
              <a:rPr lang="fi-FI" sz="800" dirty="0" err="1" smtClean="0"/>
              <a:t>directly</a:t>
            </a:r>
            <a:r>
              <a:rPr lang="fi-FI" sz="800" dirty="0" smtClean="0"/>
              <a:t>: </a:t>
            </a:r>
            <a:r>
              <a:rPr lang="en-US" sz="800" u="sng" dirty="0">
                <a:hlinkClick r:id="rId15"/>
              </a:rPr>
              <a:t>http://</a:t>
            </a:r>
            <a:r>
              <a:rPr lang="en-US" sz="800" u="sng" dirty="0" smtClean="0">
                <a:hlinkClick r:id="rId15"/>
              </a:rPr>
              <a:t>urn.fi/URN:ISBN:978-952-245-822-3</a:t>
            </a:r>
            <a:endParaRPr lang="en-US" sz="8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5715" y="5412373"/>
            <a:ext cx="193033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Preventable</a:t>
            </a:r>
            <a:endParaRPr lang="fi-FI" sz="24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i-FI" sz="24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fraction</a:t>
            </a:r>
            <a:r>
              <a:rPr lang="fi-FI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fi-FI" sz="24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4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 </a:t>
            </a:r>
            <a:r>
              <a:rPr lang="fi-FI" dirty="0" err="1" smtClean="0"/>
              <a:t>concentration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housing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28.4.2014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134"/>
            <a:ext cx="8003282" cy="50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2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28.4.2014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51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sium\ohaf$\_Desktop\EBoDE Pie F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413656" y="2169634"/>
            <a:ext cx="8435280" cy="3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Tausta</a:t>
            </a:r>
            <a:r>
              <a:rPr lang="fi-FI" sz="4000" dirty="0"/>
              <a:t>:</a:t>
            </a:r>
            <a:br>
              <a:rPr lang="fi-FI" sz="4000" dirty="0"/>
            </a:br>
            <a:r>
              <a:rPr lang="fi-FI" sz="4000" dirty="0" smtClean="0"/>
              <a:t>Ympäristötautitaakka-arviot</a:t>
            </a:r>
            <a:endParaRPr lang="fi-FI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23.4.2014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713" y="5733256"/>
            <a:ext cx="25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2011, 2014</a:t>
            </a:r>
            <a:endParaRPr lang="fi-FI" sz="1400" dirty="0"/>
          </a:p>
        </p:txBody>
      </p:sp>
      <p:sp>
        <p:nvSpPr>
          <p:cNvPr id="8" name="Oval 7"/>
          <p:cNvSpPr/>
          <p:nvPr/>
        </p:nvSpPr>
        <p:spPr>
          <a:xfrm>
            <a:off x="827584" y="4581128"/>
            <a:ext cx="1425093" cy="50405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32672"/>
            <a:ext cx="936104" cy="13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60350"/>
            <a:ext cx="8207375" cy="1008063"/>
          </a:xfrm>
        </p:spPr>
        <p:txBody>
          <a:bodyPr/>
          <a:lstStyle/>
          <a:p>
            <a:r>
              <a:rPr lang="fi-FI" sz="4000" dirty="0" smtClean="0"/>
              <a:t>Altisteiden osuudet sisäilman tautitaakasta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75C47369-19E2-4791-B101-DB9661BC3DFB}" type="slidenum">
              <a:rPr lang="fi-FI" sz="1800"/>
              <a:pPr/>
              <a:t>4</a:t>
            </a:fld>
            <a:endParaRPr lang="fi-FI" sz="1800"/>
          </a:p>
        </p:txBody>
      </p:sp>
      <p:pic>
        <p:nvPicPr>
          <p:cNvPr id="9218" name="Picture 2" descr="\\cesium\ohaf$\_Desktop\Figure 9 p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508"/>
            <a:ext cx="5109115" cy="50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1412776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2.1 MDALY/a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99577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13 </a:t>
            </a:r>
            <a:r>
              <a:rPr lang="fi-FI" dirty="0" err="1" smtClean="0"/>
              <a:t>kDALY/a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107793" y="1412776"/>
            <a:ext cx="184858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Ulkoilmasta</a:t>
            </a:r>
            <a:r>
              <a:rPr lang="fi-FI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PM</a:t>
            </a:r>
            <a:r>
              <a:rPr lang="fi-FI" sz="1400" baseline="-25000" dirty="0" smtClean="0"/>
              <a:t>2.5</a:t>
            </a:r>
            <a:r>
              <a:rPr lang="fi-FI" sz="1400" dirty="0" smtClean="0"/>
              <a:t> </a:t>
            </a:r>
            <a:r>
              <a:rPr lang="fi-FI" sz="1400" dirty="0" err="1" smtClean="0"/>
              <a:t>outdoor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err="1" smtClean="0"/>
              <a:t>Bioaerosols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smtClean="0"/>
              <a:t>VOC </a:t>
            </a:r>
            <a:r>
              <a:rPr lang="fi-FI" sz="1400" dirty="0" err="1" smtClean="0"/>
              <a:t>outdoor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 smtClean="0"/>
          </a:p>
          <a:p>
            <a:r>
              <a:rPr lang="fi-FI" sz="1400" b="1" dirty="0" smtClean="0"/>
              <a:t>Maaperästä: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Radon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r>
              <a:rPr lang="fi-FI" sz="1400" b="1" dirty="0" smtClean="0"/>
              <a:t>Sisälähteistä: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PM</a:t>
            </a:r>
            <a:r>
              <a:rPr lang="fi-FI" sz="1400" baseline="-25000" dirty="0" smtClean="0"/>
              <a:t>2.5</a:t>
            </a:r>
            <a:r>
              <a:rPr lang="fi-FI" sz="1400" dirty="0" smtClean="0"/>
              <a:t> </a:t>
            </a:r>
            <a:r>
              <a:rPr lang="fi-FI" sz="1400" dirty="0" err="1" smtClean="0"/>
              <a:t>indoor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smtClean="0"/>
              <a:t>Kosteusvauriot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Passiivitupakointi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Häkämyrkytykset</a:t>
            </a:r>
            <a:endParaRPr lang="fi-FI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4653136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Suomessa Eurooppaan verrattuna</a:t>
            </a:r>
            <a:r>
              <a:rPr lang="fi-FI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PM</a:t>
            </a:r>
            <a:r>
              <a:rPr lang="fi-FI" baseline="-25000" dirty="0" smtClean="0"/>
              <a:t>2.5</a:t>
            </a:r>
            <a:r>
              <a:rPr lang="fi-FI" dirty="0" smtClean="0"/>
              <a:t> ulkoilmassa alhaisempi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0000"/>
                </a:solidFill>
              </a:rPr>
              <a:t>Radon korkeampi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776" y="622802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Figure</a:t>
            </a:r>
            <a:r>
              <a:rPr lang="fi-FI" sz="1200" dirty="0" smtClean="0"/>
              <a:t> 9</a:t>
            </a:r>
            <a:endParaRPr lang="fi-FI" sz="1200" dirty="0"/>
          </a:p>
        </p:txBody>
      </p:sp>
      <p:pic>
        <p:nvPicPr>
          <p:cNvPr id="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762888" cy="10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0830" y="5867980"/>
            <a:ext cx="2981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Lähde: Hänninen &amp; Asikainen 2013</a:t>
            </a:r>
            <a:endParaRPr lang="fi-FI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617097"/>
            <a:ext cx="6048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755576" y="2035448"/>
            <a:ext cx="993045" cy="3600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/>
          <p:cNvSpPr/>
          <p:nvPr/>
        </p:nvSpPr>
        <p:spPr>
          <a:xfrm>
            <a:off x="755576" y="4627736"/>
            <a:ext cx="993045" cy="3600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CFB9-F926-480A-A29E-9D181D687266}" type="datetime1">
              <a:rPr lang="fi-FI"/>
              <a:pPr/>
              <a:t>23.4.2014</a:t>
            </a:fld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55E-D1EE-446C-8ACE-021692F498CC}" type="slidenum">
              <a:rPr lang="en-US"/>
              <a:pPr/>
              <a:t>5</a:t>
            </a:fld>
            <a:endParaRPr lang="en-US"/>
          </a:p>
        </p:txBody>
      </p:sp>
      <p:sp>
        <p:nvSpPr>
          <p:cNvPr id="157920" name="Rectangle 224"/>
          <p:cNvSpPr>
            <a:spLocks noChangeArrowheads="1"/>
          </p:cNvSpPr>
          <p:nvPr/>
        </p:nvSpPr>
        <p:spPr bwMode="auto">
          <a:xfrm>
            <a:off x="0" y="928688"/>
            <a:ext cx="9144000" cy="5595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8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188913"/>
            <a:ext cx="7129462" cy="674687"/>
          </a:xfrm>
        </p:spPr>
        <p:txBody>
          <a:bodyPr/>
          <a:lstStyle/>
          <a:p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Exposure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to and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expected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lung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cancer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cases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due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to radon </a:t>
            </a:r>
            <a:r>
              <a:rPr lang="fi-FI" sz="2400" dirty="0" err="1" smtClean="0">
                <a:latin typeface="Arial" pitchFamily="34" charset="0"/>
                <a:ea typeface="ヒラギノ角ゴ Pro W3" charset="-128"/>
              </a:rPr>
              <a:t>across</a:t>
            </a:r>
            <a:r>
              <a:rPr lang="fi-FI" sz="2400" dirty="0" smtClean="0">
                <a:latin typeface="Arial" pitchFamily="34" charset="0"/>
                <a:ea typeface="ヒラギノ角ゴ Pro W3" charset="-128"/>
              </a:rPr>
              <a:t> Europe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0" y="11271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914400"/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fi-FI"/>
          </a:p>
        </p:txBody>
      </p:sp>
      <p:grpSp>
        <p:nvGrpSpPr>
          <p:cNvPr id="157824" name="Group 128"/>
          <p:cNvGrpSpPr>
            <a:grpSpLocks/>
          </p:cNvGrpSpPr>
          <p:nvPr/>
        </p:nvGrpSpPr>
        <p:grpSpPr bwMode="auto">
          <a:xfrm>
            <a:off x="160338" y="928688"/>
            <a:ext cx="8948737" cy="5595937"/>
            <a:chOff x="82" y="773"/>
            <a:chExt cx="5637" cy="3525"/>
          </a:xfrm>
        </p:grpSpPr>
        <p:grpSp>
          <p:nvGrpSpPr>
            <p:cNvPr id="157825" name="Group 129"/>
            <p:cNvGrpSpPr>
              <a:grpSpLocks/>
            </p:cNvGrpSpPr>
            <p:nvPr/>
          </p:nvGrpSpPr>
          <p:grpSpPr bwMode="auto">
            <a:xfrm>
              <a:off x="82" y="773"/>
              <a:ext cx="5637" cy="3525"/>
              <a:chOff x="82" y="773"/>
              <a:chExt cx="5637" cy="3525"/>
            </a:xfrm>
          </p:grpSpPr>
          <p:sp>
            <p:nvSpPr>
              <p:cNvPr id="157826" name="Rectangle 130"/>
              <p:cNvSpPr>
                <a:spLocks noChangeArrowheads="1"/>
              </p:cNvSpPr>
              <p:nvPr/>
            </p:nvSpPr>
            <p:spPr bwMode="auto">
              <a:xfrm>
                <a:off x="513" y="828"/>
                <a:ext cx="5115" cy="3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7" name="Line 131"/>
              <p:cNvSpPr>
                <a:spLocks noChangeShapeType="1"/>
              </p:cNvSpPr>
              <p:nvPr/>
            </p:nvSpPr>
            <p:spPr bwMode="auto">
              <a:xfrm>
                <a:off x="513" y="2911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8" name="Line 132"/>
              <p:cNvSpPr>
                <a:spLocks noChangeShapeType="1"/>
              </p:cNvSpPr>
              <p:nvPr/>
            </p:nvSpPr>
            <p:spPr bwMode="auto">
              <a:xfrm>
                <a:off x="513" y="1866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9" name="Line 133"/>
              <p:cNvSpPr>
                <a:spLocks noChangeShapeType="1"/>
              </p:cNvSpPr>
              <p:nvPr/>
            </p:nvSpPr>
            <p:spPr bwMode="auto">
              <a:xfrm>
                <a:off x="513" y="828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0" name="Rectangle 134"/>
              <p:cNvSpPr>
                <a:spLocks noChangeArrowheads="1"/>
              </p:cNvSpPr>
              <p:nvPr/>
            </p:nvSpPr>
            <p:spPr bwMode="auto">
              <a:xfrm>
                <a:off x="513" y="828"/>
                <a:ext cx="5115" cy="3121"/>
              </a:xfrm>
              <a:prstGeom prst="rect">
                <a:avLst/>
              </a:prstGeom>
              <a:noFill/>
              <a:ln w="11113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1" name="Line 135"/>
              <p:cNvSpPr>
                <a:spLocks noChangeShapeType="1"/>
              </p:cNvSpPr>
              <p:nvPr/>
            </p:nvSpPr>
            <p:spPr bwMode="auto">
              <a:xfrm>
                <a:off x="513" y="828"/>
                <a:ext cx="0" cy="3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2" name="Line 136"/>
              <p:cNvSpPr>
                <a:spLocks noChangeShapeType="1"/>
              </p:cNvSpPr>
              <p:nvPr/>
            </p:nvSpPr>
            <p:spPr bwMode="auto">
              <a:xfrm>
                <a:off x="478" y="394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3" name="Line 137"/>
              <p:cNvSpPr>
                <a:spLocks noChangeShapeType="1"/>
              </p:cNvSpPr>
              <p:nvPr/>
            </p:nvSpPr>
            <p:spPr bwMode="auto">
              <a:xfrm>
                <a:off x="478" y="291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4" name="Line 138"/>
              <p:cNvSpPr>
                <a:spLocks noChangeShapeType="1"/>
              </p:cNvSpPr>
              <p:nvPr/>
            </p:nvSpPr>
            <p:spPr bwMode="auto">
              <a:xfrm>
                <a:off x="478" y="186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5" name="Line 139"/>
              <p:cNvSpPr>
                <a:spLocks noChangeShapeType="1"/>
              </p:cNvSpPr>
              <p:nvPr/>
            </p:nvSpPr>
            <p:spPr bwMode="auto">
              <a:xfrm>
                <a:off x="478" y="82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6" name="Line 140"/>
              <p:cNvSpPr>
                <a:spLocks noChangeShapeType="1"/>
              </p:cNvSpPr>
              <p:nvPr/>
            </p:nvSpPr>
            <p:spPr bwMode="auto">
              <a:xfrm>
                <a:off x="513" y="3949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7" name="Line 141"/>
              <p:cNvSpPr>
                <a:spLocks noChangeShapeType="1"/>
              </p:cNvSpPr>
              <p:nvPr/>
            </p:nvSpPr>
            <p:spPr bwMode="auto">
              <a:xfrm flipV="1">
                <a:off x="513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8" name="Line 142"/>
              <p:cNvSpPr>
                <a:spLocks noChangeShapeType="1"/>
              </p:cNvSpPr>
              <p:nvPr/>
            </p:nvSpPr>
            <p:spPr bwMode="auto">
              <a:xfrm flipV="1">
                <a:off x="2215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9" name="Line 143"/>
              <p:cNvSpPr>
                <a:spLocks noChangeShapeType="1"/>
              </p:cNvSpPr>
              <p:nvPr/>
            </p:nvSpPr>
            <p:spPr bwMode="auto">
              <a:xfrm flipV="1">
                <a:off x="3925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0" name="Line 144"/>
              <p:cNvSpPr>
                <a:spLocks noChangeShapeType="1"/>
              </p:cNvSpPr>
              <p:nvPr/>
            </p:nvSpPr>
            <p:spPr bwMode="auto">
              <a:xfrm flipV="1">
                <a:off x="5628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1" name="Oval 145"/>
              <p:cNvSpPr>
                <a:spLocks noChangeArrowheads="1"/>
              </p:cNvSpPr>
              <p:nvPr/>
            </p:nvSpPr>
            <p:spPr bwMode="auto">
              <a:xfrm>
                <a:off x="4502" y="2158"/>
                <a:ext cx="202" cy="19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2" name="Oval 146"/>
              <p:cNvSpPr>
                <a:spLocks noChangeArrowheads="1"/>
              </p:cNvSpPr>
              <p:nvPr/>
            </p:nvSpPr>
            <p:spPr bwMode="auto">
              <a:xfrm>
                <a:off x="3689" y="2762"/>
                <a:ext cx="257" cy="25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3" name="Oval 147"/>
              <p:cNvSpPr>
                <a:spLocks noChangeArrowheads="1"/>
              </p:cNvSpPr>
              <p:nvPr/>
            </p:nvSpPr>
            <p:spPr bwMode="auto">
              <a:xfrm>
                <a:off x="2716" y="2667"/>
                <a:ext cx="299" cy="292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4" name="Oval 148"/>
              <p:cNvSpPr>
                <a:spLocks noChangeArrowheads="1"/>
              </p:cNvSpPr>
              <p:nvPr/>
            </p:nvSpPr>
            <p:spPr bwMode="auto">
              <a:xfrm>
                <a:off x="1451" y="3468"/>
                <a:ext cx="160" cy="156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5" name="Oval 149"/>
              <p:cNvSpPr>
                <a:spLocks noChangeArrowheads="1"/>
              </p:cNvSpPr>
              <p:nvPr/>
            </p:nvSpPr>
            <p:spPr bwMode="auto">
              <a:xfrm>
                <a:off x="2730" y="2646"/>
                <a:ext cx="201" cy="19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6" name="Oval 150"/>
              <p:cNvSpPr>
                <a:spLocks noChangeArrowheads="1"/>
              </p:cNvSpPr>
              <p:nvPr/>
            </p:nvSpPr>
            <p:spPr bwMode="auto">
              <a:xfrm>
                <a:off x="742" y="3895"/>
                <a:ext cx="7" cy="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7" name="Oval 151"/>
              <p:cNvSpPr>
                <a:spLocks noChangeArrowheads="1"/>
              </p:cNvSpPr>
              <p:nvPr/>
            </p:nvSpPr>
            <p:spPr bwMode="auto">
              <a:xfrm>
                <a:off x="5072" y="1479"/>
                <a:ext cx="424" cy="41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8" name="Oval 152"/>
              <p:cNvSpPr>
                <a:spLocks noChangeArrowheads="1"/>
              </p:cNvSpPr>
              <p:nvPr/>
            </p:nvSpPr>
            <p:spPr bwMode="auto">
              <a:xfrm>
                <a:off x="2229" y="3081"/>
                <a:ext cx="174" cy="16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9" name="Oval 153"/>
              <p:cNvSpPr>
                <a:spLocks noChangeArrowheads="1"/>
              </p:cNvSpPr>
              <p:nvPr/>
            </p:nvSpPr>
            <p:spPr bwMode="auto">
              <a:xfrm>
                <a:off x="4544" y="2368"/>
                <a:ext cx="118" cy="116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0" name="Oval 154"/>
              <p:cNvSpPr>
                <a:spLocks noChangeArrowheads="1"/>
              </p:cNvSpPr>
              <p:nvPr/>
            </p:nvSpPr>
            <p:spPr bwMode="auto">
              <a:xfrm>
                <a:off x="4509" y="2904"/>
                <a:ext cx="188" cy="183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1" name="Oval 155"/>
              <p:cNvSpPr>
                <a:spLocks noChangeArrowheads="1"/>
              </p:cNvSpPr>
              <p:nvPr/>
            </p:nvSpPr>
            <p:spPr bwMode="auto">
              <a:xfrm>
                <a:off x="3147" y="2273"/>
                <a:ext cx="799" cy="78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2" name="Oval 156"/>
              <p:cNvSpPr>
                <a:spLocks noChangeArrowheads="1"/>
              </p:cNvSpPr>
              <p:nvPr/>
            </p:nvSpPr>
            <p:spPr bwMode="auto">
              <a:xfrm>
                <a:off x="1882" y="2972"/>
                <a:ext cx="660" cy="645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3" name="Oval 157"/>
              <p:cNvSpPr>
                <a:spLocks noChangeArrowheads="1"/>
              </p:cNvSpPr>
              <p:nvPr/>
            </p:nvSpPr>
            <p:spPr bwMode="auto">
              <a:xfrm>
                <a:off x="2264" y="3101"/>
                <a:ext cx="243" cy="238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4" name="Oval 158"/>
              <p:cNvSpPr>
                <a:spLocks noChangeArrowheads="1"/>
              </p:cNvSpPr>
              <p:nvPr/>
            </p:nvSpPr>
            <p:spPr bwMode="auto">
              <a:xfrm>
                <a:off x="3925" y="950"/>
                <a:ext cx="466" cy="455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5" name="Oval 159"/>
              <p:cNvSpPr>
                <a:spLocks noChangeArrowheads="1"/>
              </p:cNvSpPr>
              <p:nvPr/>
            </p:nvSpPr>
            <p:spPr bwMode="auto">
              <a:xfrm>
                <a:off x="3460" y="2877"/>
                <a:ext cx="173" cy="17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6" name="Oval 160"/>
              <p:cNvSpPr>
                <a:spLocks noChangeArrowheads="1"/>
              </p:cNvSpPr>
              <p:nvPr/>
            </p:nvSpPr>
            <p:spPr bwMode="auto">
              <a:xfrm>
                <a:off x="2584" y="2823"/>
                <a:ext cx="618" cy="60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7" name="Oval 161"/>
              <p:cNvSpPr>
                <a:spLocks noChangeArrowheads="1"/>
              </p:cNvSpPr>
              <p:nvPr/>
            </p:nvSpPr>
            <p:spPr bwMode="auto">
              <a:xfrm>
                <a:off x="2320" y="3182"/>
                <a:ext cx="132" cy="12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8" name="Oval 162"/>
              <p:cNvSpPr>
                <a:spLocks noChangeArrowheads="1"/>
              </p:cNvSpPr>
              <p:nvPr/>
            </p:nvSpPr>
            <p:spPr bwMode="auto">
              <a:xfrm>
                <a:off x="4398" y="2524"/>
                <a:ext cx="62" cy="6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9" name="Oval 163"/>
              <p:cNvSpPr>
                <a:spLocks noChangeArrowheads="1"/>
              </p:cNvSpPr>
              <p:nvPr/>
            </p:nvSpPr>
            <p:spPr bwMode="auto">
              <a:xfrm>
                <a:off x="1416" y="3386"/>
                <a:ext cx="230" cy="22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0" name="Oval 164"/>
              <p:cNvSpPr>
                <a:spLocks noChangeArrowheads="1"/>
              </p:cNvSpPr>
              <p:nvPr/>
            </p:nvSpPr>
            <p:spPr bwMode="auto">
              <a:xfrm>
                <a:off x="3460" y="2877"/>
                <a:ext cx="173" cy="17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1" name="Oval 165"/>
              <p:cNvSpPr>
                <a:spLocks noChangeArrowheads="1"/>
              </p:cNvSpPr>
              <p:nvPr/>
            </p:nvSpPr>
            <p:spPr bwMode="auto">
              <a:xfrm>
                <a:off x="1903" y="2707"/>
                <a:ext cx="549" cy="53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2" name="Oval 166"/>
              <p:cNvSpPr>
                <a:spLocks noChangeArrowheads="1"/>
              </p:cNvSpPr>
              <p:nvPr/>
            </p:nvSpPr>
            <p:spPr bwMode="auto">
              <a:xfrm>
                <a:off x="3314" y="2986"/>
                <a:ext cx="257" cy="25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3" name="Oval 167"/>
              <p:cNvSpPr>
                <a:spLocks noChangeArrowheads="1"/>
              </p:cNvSpPr>
              <p:nvPr/>
            </p:nvSpPr>
            <p:spPr bwMode="auto">
              <a:xfrm>
                <a:off x="1875" y="3115"/>
                <a:ext cx="340" cy="332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4" name="Oval 168"/>
              <p:cNvSpPr>
                <a:spLocks noChangeArrowheads="1"/>
              </p:cNvSpPr>
              <p:nvPr/>
            </p:nvSpPr>
            <p:spPr bwMode="auto">
              <a:xfrm>
                <a:off x="3369" y="2694"/>
                <a:ext cx="216" cy="21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5" name="Oval 169"/>
              <p:cNvSpPr>
                <a:spLocks noChangeArrowheads="1"/>
              </p:cNvSpPr>
              <p:nvPr/>
            </p:nvSpPr>
            <p:spPr bwMode="auto">
              <a:xfrm>
                <a:off x="3411" y="2599"/>
                <a:ext cx="132" cy="12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6" name="Oval 170"/>
              <p:cNvSpPr>
                <a:spLocks noChangeArrowheads="1"/>
              </p:cNvSpPr>
              <p:nvPr/>
            </p:nvSpPr>
            <p:spPr bwMode="auto">
              <a:xfrm>
                <a:off x="3279" y="2504"/>
                <a:ext cx="604" cy="59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7" name="Oval 171"/>
              <p:cNvSpPr>
                <a:spLocks noChangeArrowheads="1"/>
              </p:cNvSpPr>
              <p:nvPr/>
            </p:nvSpPr>
            <p:spPr bwMode="auto">
              <a:xfrm>
                <a:off x="4078" y="2999"/>
                <a:ext cx="229" cy="22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8" name="Oval 172"/>
              <p:cNvSpPr>
                <a:spLocks noChangeArrowheads="1"/>
              </p:cNvSpPr>
              <p:nvPr/>
            </p:nvSpPr>
            <p:spPr bwMode="auto">
              <a:xfrm>
                <a:off x="3029" y="3020"/>
                <a:ext cx="215" cy="21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9" name="Oval 173"/>
              <p:cNvSpPr>
                <a:spLocks noChangeArrowheads="1"/>
              </p:cNvSpPr>
              <p:nvPr/>
            </p:nvSpPr>
            <p:spPr bwMode="auto">
              <a:xfrm>
                <a:off x="1027" y="3549"/>
                <a:ext cx="327" cy="31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0" name="Line 174"/>
              <p:cNvSpPr>
                <a:spLocks noChangeShapeType="1"/>
              </p:cNvSpPr>
              <p:nvPr/>
            </p:nvSpPr>
            <p:spPr bwMode="auto">
              <a:xfrm flipV="1">
                <a:off x="749" y="2097"/>
                <a:ext cx="4538" cy="173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1" name="Rectangle 175"/>
              <p:cNvSpPr>
                <a:spLocks noChangeArrowheads="1"/>
              </p:cNvSpPr>
              <p:nvPr/>
            </p:nvSpPr>
            <p:spPr bwMode="auto">
              <a:xfrm>
                <a:off x="374" y="389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0</a:t>
                </a:r>
                <a:endParaRPr lang="fi-FI"/>
              </a:p>
            </p:txBody>
          </p:sp>
          <p:sp>
            <p:nvSpPr>
              <p:cNvPr id="157872" name="Rectangle 176"/>
              <p:cNvSpPr>
                <a:spLocks noChangeArrowheads="1"/>
              </p:cNvSpPr>
              <p:nvPr/>
            </p:nvSpPr>
            <p:spPr bwMode="auto">
              <a:xfrm>
                <a:off x="318" y="28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50</a:t>
                </a:r>
                <a:endParaRPr lang="fi-FI"/>
              </a:p>
            </p:txBody>
          </p:sp>
          <p:sp>
            <p:nvSpPr>
              <p:cNvPr id="157873" name="Rectangle 177"/>
              <p:cNvSpPr>
                <a:spLocks noChangeArrowheads="1"/>
              </p:cNvSpPr>
              <p:nvPr/>
            </p:nvSpPr>
            <p:spPr bwMode="auto">
              <a:xfrm>
                <a:off x="262" y="1812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100</a:t>
                </a:r>
                <a:endParaRPr lang="fi-FI"/>
              </a:p>
            </p:txBody>
          </p:sp>
          <p:sp>
            <p:nvSpPr>
              <p:cNvPr id="157874" name="Rectangle 178"/>
              <p:cNvSpPr>
                <a:spLocks noChangeArrowheads="1"/>
              </p:cNvSpPr>
              <p:nvPr/>
            </p:nvSpPr>
            <p:spPr bwMode="auto">
              <a:xfrm>
                <a:off x="262" y="773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150</a:t>
                </a:r>
                <a:endParaRPr lang="fi-FI"/>
              </a:p>
            </p:txBody>
          </p:sp>
          <p:sp>
            <p:nvSpPr>
              <p:cNvPr id="157875" name="Rectangle 179"/>
              <p:cNvSpPr>
                <a:spLocks noChangeArrowheads="1"/>
              </p:cNvSpPr>
              <p:nvPr/>
            </p:nvSpPr>
            <p:spPr bwMode="auto">
              <a:xfrm>
                <a:off x="485" y="404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0</a:t>
                </a:r>
                <a:endParaRPr lang="fi-FI"/>
              </a:p>
            </p:txBody>
          </p:sp>
          <p:sp>
            <p:nvSpPr>
              <p:cNvPr id="157876" name="Rectangle 180"/>
              <p:cNvSpPr>
                <a:spLocks noChangeArrowheads="1"/>
              </p:cNvSpPr>
              <p:nvPr/>
            </p:nvSpPr>
            <p:spPr bwMode="auto">
              <a:xfrm>
                <a:off x="2160" y="4044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50</a:t>
                </a:r>
                <a:endParaRPr lang="fi-FI"/>
              </a:p>
            </p:txBody>
          </p:sp>
          <p:sp>
            <p:nvSpPr>
              <p:cNvPr id="157877" name="Rectangle 181"/>
              <p:cNvSpPr>
                <a:spLocks noChangeArrowheads="1"/>
              </p:cNvSpPr>
              <p:nvPr/>
            </p:nvSpPr>
            <p:spPr bwMode="auto">
              <a:xfrm>
                <a:off x="3842" y="404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100</a:t>
                </a:r>
                <a:endParaRPr lang="fi-FI"/>
              </a:p>
            </p:txBody>
          </p:sp>
          <p:sp>
            <p:nvSpPr>
              <p:cNvPr id="157878" name="Rectangle 182"/>
              <p:cNvSpPr>
                <a:spLocks noChangeArrowheads="1"/>
              </p:cNvSpPr>
              <p:nvPr/>
            </p:nvSpPr>
            <p:spPr bwMode="auto">
              <a:xfrm>
                <a:off x="5545" y="404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150</a:t>
                </a:r>
                <a:endParaRPr lang="fi-FI"/>
              </a:p>
            </p:txBody>
          </p:sp>
          <p:sp>
            <p:nvSpPr>
              <p:cNvPr id="157879" name="Rectangle 183"/>
              <p:cNvSpPr>
                <a:spLocks noChangeArrowheads="1"/>
              </p:cNvSpPr>
              <p:nvPr/>
            </p:nvSpPr>
            <p:spPr bwMode="auto">
              <a:xfrm>
                <a:off x="3237" y="4173"/>
                <a:ext cx="204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population weighed average radon (Bq/m</a:t>
                </a:r>
                <a:endParaRPr lang="fi-FI"/>
              </a:p>
            </p:txBody>
          </p:sp>
          <p:sp>
            <p:nvSpPr>
              <p:cNvPr id="157880" name="Rectangle 184"/>
              <p:cNvSpPr>
                <a:spLocks noChangeArrowheads="1"/>
              </p:cNvSpPr>
              <p:nvPr/>
            </p:nvSpPr>
            <p:spPr bwMode="auto">
              <a:xfrm>
                <a:off x="5260" y="415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800" b="1">
                    <a:solidFill>
                      <a:srgbClr val="000000"/>
                    </a:solidFill>
                  </a:rPr>
                  <a:t>3</a:t>
                </a:r>
                <a:endParaRPr lang="fi-FI"/>
              </a:p>
            </p:txBody>
          </p:sp>
          <p:sp>
            <p:nvSpPr>
              <p:cNvPr id="157881" name="Rectangle 185"/>
              <p:cNvSpPr>
                <a:spLocks noChangeArrowheads="1"/>
              </p:cNvSpPr>
              <p:nvPr/>
            </p:nvSpPr>
            <p:spPr bwMode="auto">
              <a:xfrm>
                <a:off x="5301" y="4173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) </a:t>
                </a:r>
                <a:endParaRPr lang="fi-FI"/>
              </a:p>
            </p:txBody>
          </p:sp>
          <p:sp>
            <p:nvSpPr>
              <p:cNvPr id="157882" name="Rectangle 186"/>
              <p:cNvSpPr>
                <a:spLocks noChangeArrowheads="1"/>
              </p:cNvSpPr>
              <p:nvPr/>
            </p:nvSpPr>
            <p:spPr bwMode="auto">
              <a:xfrm rot="16200000">
                <a:off x="-893" y="2278"/>
                <a:ext cx="20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Lung cancer cases from radon per million</a:t>
                </a:r>
                <a:endParaRPr lang="fi-FI"/>
              </a:p>
            </p:txBody>
          </p:sp>
        </p:grpSp>
        <p:sp>
          <p:nvSpPr>
            <p:cNvPr id="157883" name="Rectangle 187"/>
            <p:cNvSpPr>
              <a:spLocks noChangeArrowheads="1"/>
            </p:cNvSpPr>
            <p:nvPr/>
          </p:nvSpPr>
          <p:spPr bwMode="auto">
            <a:xfrm>
              <a:off x="550" y="3657"/>
              <a:ext cx="3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Cyprus</a:t>
              </a:r>
              <a:endParaRPr lang="fi-FI"/>
            </a:p>
          </p:txBody>
        </p:sp>
        <p:sp>
          <p:nvSpPr>
            <p:cNvPr id="157884" name="Rectangle 188"/>
            <p:cNvSpPr>
              <a:spLocks noChangeArrowheads="1"/>
            </p:cNvSpPr>
            <p:nvPr/>
          </p:nvSpPr>
          <p:spPr bwMode="auto">
            <a:xfrm>
              <a:off x="3276" y="3443"/>
              <a:ext cx="5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Switzerland</a:t>
              </a:r>
              <a:endParaRPr lang="fi-FI"/>
            </a:p>
          </p:txBody>
        </p:sp>
        <p:sp>
          <p:nvSpPr>
            <p:cNvPr id="157885" name="Rectangle 189"/>
            <p:cNvSpPr>
              <a:spLocks noChangeArrowheads="1"/>
            </p:cNvSpPr>
            <p:nvPr/>
          </p:nvSpPr>
          <p:spPr bwMode="auto">
            <a:xfrm>
              <a:off x="3371" y="2378"/>
              <a:ext cx="3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France</a:t>
              </a:r>
              <a:endParaRPr lang="fi-FI"/>
            </a:p>
          </p:txBody>
        </p:sp>
        <p:sp>
          <p:nvSpPr>
            <p:cNvPr id="157886" name="Rectangle 190"/>
            <p:cNvSpPr>
              <a:spLocks noChangeArrowheads="1"/>
            </p:cNvSpPr>
            <p:nvPr/>
          </p:nvSpPr>
          <p:spPr bwMode="auto">
            <a:xfrm>
              <a:off x="2750" y="3070"/>
              <a:ext cx="18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Italy</a:t>
              </a:r>
              <a:endParaRPr lang="fi-FI"/>
            </a:p>
          </p:txBody>
        </p:sp>
        <p:sp>
          <p:nvSpPr>
            <p:cNvPr id="157887" name="Rectangle 191"/>
            <p:cNvSpPr>
              <a:spLocks noChangeArrowheads="1"/>
            </p:cNvSpPr>
            <p:nvPr/>
          </p:nvSpPr>
          <p:spPr bwMode="auto">
            <a:xfrm>
              <a:off x="2655" y="3551"/>
              <a:ext cx="3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Greece</a:t>
              </a:r>
              <a:endParaRPr lang="fi-FI"/>
            </a:p>
          </p:txBody>
        </p:sp>
        <p:sp>
          <p:nvSpPr>
            <p:cNvPr id="157888" name="Rectangle 192"/>
            <p:cNvSpPr>
              <a:spLocks noChangeArrowheads="1"/>
            </p:cNvSpPr>
            <p:nvPr/>
          </p:nvSpPr>
          <p:spPr bwMode="auto">
            <a:xfrm>
              <a:off x="2655" y="3754"/>
              <a:ext cx="4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Denmark </a:t>
              </a:r>
              <a:endParaRPr lang="fi-FI"/>
            </a:p>
          </p:txBody>
        </p:sp>
        <p:sp>
          <p:nvSpPr>
            <p:cNvPr id="157889" name="Rectangle 193"/>
            <p:cNvSpPr>
              <a:spLocks noChangeArrowheads="1"/>
            </p:cNvSpPr>
            <p:nvPr/>
          </p:nvSpPr>
          <p:spPr bwMode="auto">
            <a:xfrm>
              <a:off x="2031" y="2804"/>
              <a:ext cx="3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Poland</a:t>
              </a:r>
              <a:endParaRPr lang="fi-FI"/>
            </a:p>
          </p:txBody>
        </p:sp>
        <p:sp>
          <p:nvSpPr>
            <p:cNvPr id="157890" name="Rectangle 194"/>
            <p:cNvSpPr>
              <a:spLocks noChangeArrowheads="1"/>
            </p:cNvSpPr>
            <p:nvPr/>
          </p:nvSpPr>
          <p:spPr bwMode="auto">
            <a:xfrm>
              <a:off x="2031" y="3443"/>
              <a:ext cx="3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Germany</a:t>
              </a:r>
              <a:endParaRPr lang="fi-FI"/>
            </a:p>
          </p:txBody>
        </p:sp>
        <p:sp>
          <p:nvSpPr>
            <p:cNvPr id="157891" name="Rectangle 195"/>
            <p:cNvSpPr>
              <a:spLocks noChangeArrowheads="1"/>
            </p:cNvSpPr>
            <p:nvPr/>
          </p:nvSpPr>
          <p:spPr bwMode="auto">
            <a:xfrm>
              <a:off x="1888" y="3176"/>
              <a:ext cx="3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Romania</a:t>
              </a:r>
              <a:endParaRPr lang="fi-FI"/>
            </a:p>
          </p:txBody>
        </p:sp>
        <p:sp>
          <p:nvSpPr>
            <p:cNvPr id="157892" name="Rectangle 196"/>
            <p:cNvSpPr>
              <a:spLocks noChangeArrowheads="1"/>
            </p:cNvSpPr>
            <p:nvPr/>
          </p:nvSpPr>
          <p:spPr bwMode="auto">
            <a:xfrm>
              <a:off x="979" y="3231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Netherlands</a:t>
              </a:r>
              <a:endParaRPr lang="fi-FI"/>
            </a:p>
          </p:txBody>
        </p:sp>
        <p:sp>
          <p:nvSpPr>
            <p:cNvPr id="157893" name="Rectangle 197"/>
            <p:cNvSpPr>
              <a:spLocks noChangeArrowheads="1"/>
            </p:cNvSpPr>
            <p:nvPr/>
          </p:nvSpPr>
          <p:spPr bwMode="auto">
            <a:xfrm>
              <a:off x="4996" y="1313"/>
              <a:ext cx="6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Czech Republic</a:t>
              </a:r>
              <a:endParaRPr lang="fi-FI"/>
            </a:p>
          </p:txBody>
        </p:sp>
        <p:sp>
          <p:nvSpPr>
            <p:cNvPr id="157894" name="Rectangle 198"/>
            <p:cNvSpPr>
              <a:spLocks noChangeArrowheads="1"/>
            </p:cNvSpPr>
            <p:nvPr/>
          </p:nvSpPr>
          <p:spPr bwMode="auto">
            <a:xfrm>
              <a:off x="1143" y="3711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UK</a:t>
              </a:r>
              <a:endParaRPr lang="fi-FI"/>
            </a:p>
          </p:txBody>
        </p:sp>
        <p:sp>
          <p:nvSpPr>
            <p:cNvPr id="157895" name="Line 199"/>
            <p:cNvSpPr>
              <a:spLocks noChangeShapeType="1"/>
            </p:cNvSpPr>
            <p:nvPr/>
          </p:nvSpPr>
          <p:spPr bwMode="auto">
            <a:xfrm flipH="1" flipV="1">
              <a:off x="2496" y="3242"/>
              <a:ext cx="143" cy="2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6" name="Line 200"/>
            <p:cNvSpPr>
              <a:spLocks noChangeShapeType="1"/>
            </p:cNvSpPr>
            <p:nvPr/>
          </p:nvSpPr>
          <p:spPr bwMode="auto">
            <a:xfrm flipH="1" flipV="1">
              <a:off x="2448" y="3242"/>
              <a:ext cx="191" cy="4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7" name="Rectangle 201"/>
            <p:cNvSpPr>
              <a:spLocks noChangeArrowheads="1"/>
            </p:cNvSpPr>
            <p:nvPr/>
          </p:nvSpPr>
          <p:spPr bwMode="auto">
            <a:xfrm>
              <a:off x="3514" y="2804"/>
              <a:ext cx="2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Spain</a:t>
              </a:r>
              <a:endParaRPr lang="fi-FI"/>
            </a:p>
          </p:txBody>
        </p:sp>
        <p:sp>
          <p:nvSpPr>
            <p:cNvPr id="157898" name="Line 202"/>
            <p:cNvSpPr>
              <a:spLocks noChangeShapeType="1"/>
            </p:cNvSpPr>
            <p:nvPr/>
          </p:nvSpPr>
          <p:spPr bwMode="auto">
            <a:xfrm flipH="1" flipV="1">
              <a:off x="3213" y="3189"/>
              <a:ext cx="47" cy="2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9" name="Rectangle 203"/>
            <p:cNvSpPr>
              <a:spLocks noChangeArrowheads="1"/>
            </p:cNvSpPr>
            <p:nvPr/>
          </p:nvSpPr>
          <p:spPr bwMode="auto">
            <a:xfrm>
              <a:off x="4518" y="2484"/>
              <a:ext cx="5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Luxembourg</a:t>
              </a:r>
              <a:endParaRPr lang="fi-FI"/>
            </a:p>
          </p:txBody>
        </p:sp>
        <p:sp>
          <p:nvSpPr>
            <p:cNvPr id="157900" name="Rectangle 204"/>
            <p:cNvSpPr>
              <a:spLocks noChangeArrowheads="1"/>
            </p:cNvSpPr>
            <p:nvPr/>
          </p:nvSpPr>
          <p:spPr bwMode="auto">
            <a:xfrm>
              <a:off x="4708" y="2272"/>
              <a:ext cx="3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Estonia</a:t>
              </a:r>
              <a:endParaRPr lang="fi-FI"/>
            </a:p>
          </p:txBody>
        </p:sp>
        <p:sp>
          <p:nvSpPr>
            <p:cNvPr id="157901" name="Rectangle 205"/>
            <p:cNvSpPr>
              <a:spLocks noChangeArrowheads="1"/>
            </p:cNvSpPr>
            <p:nvPr/>
          </p:nvSpPr>
          <p:spPr bwMode="auto">
            <a:xfrm>
              <a:off x="4708" y="2003"/>
              <a:ext cx="3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Albania</a:t>
              </a:r>
              <a:endParaRPr lang="fi-FI"/>
            </a:p>
          </p:txBody>
        </p:sp>
        <p:sp>
          <p:nvSpPr>
            <p:cNvPr id="157902" name="Rectangle 206"/>
            <p:cNvSpPr>
              <a:spLocks noChangeArrowheads="1"/>
            </p:cNvSpPr>
            <p:nvPr/>
          </p:nvSpPr>
          <p:spPr bwMode="auto">
            <a:xfrm>
              <a:off x="4757" y="2858"/>
              <a:ext cx="3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Finland</a:t>
              </a:r>
              <a:endParaRPr lang="fi-FI"/>
            </a:p>
          </p:txBody>
        </p:sp>
        <p:sp>
          <p:nvSpPr>
            <p:cNvPr id="157903" name="Rectangle 207"/>
            <p:cNvSpPr>
              <a:spLocks noChangeArrowheads="1"/>
            </p:cNvSpPr>
            <p:nvPr/>
          </p:nvSpPr>
          <p:spPr bwMode="auto">
            <a:xfrm>
              <a:off x="4087" y="3231"/>
              <a:ext cx="34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Sweden</a:t>
              </a:r>
              <a:endParaRPr lang="fi-FI"/>
            </a:p>
          </p:txBody>
        </p:sp>
        <p:sp>
          <p:nvSpPr>
            <p:cNvPr id="157904" name="Rectangle 208"/>
            <p:cNvSpPr>
              <a:spLocks noChangeArrowheads="1"/>
            </p:cNvSpPr>
            <p:nvPr/>
          </p:nvSpPr>
          <p:spPr bwMode="auto">
            <a:xfrm>
              <a:off x="3992" y="2752"/>
              <a:ext cx="3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Austria</a:t>
              </a:r>
              <a:endParaRPr lang="fi-FI"/>
            </a:p>
          </p:txBody>
        </p:sp>
        <p:sp>
          <p:nvSpPr>
            <p:cNvPr id="157905" name="Rectangle 209"/>
            <p:cNvSpPr>
              <a:spLocks noChangeArrowheads="1"/>
            </p:cNvSpPr>
            <p:nvPr/>
          </p:nvSpPr>
          <p:spPr bwMode="auto">
            <a:xfrm>
              <a:off x="2525" y="2057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Belgium</a:t>
              </a:r>
              <a:endParaRPr lang="fi-FI"/>
            </a:p>
          </p:txBody>
        </p:sp>
        <p:sp>
          <p:nvSpPr>
            <p:cNvPr id="157906" name="Rectangle 210"/>
            <p:cNvSpPr>
              <a:spLocks noChangeArrowheads="1"/>
            </p:cNvSpPr>
            <p:nvPr/>
          </p:nvSpPr>
          <p:spPr bwMode="auto">
            <a:xfrm>
              <a:off x="2319" y="2260"/>
              <a:ext cx="3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Croatia</a:t>
              </a:r>
              <a:endParaRPr lang="fi-FI"/>
            </a:p>
          </p:txBody>
        </p:sp>
        <p:sp>
          <p:nvSpPr>
            <p:cNvPr id="157907" name="Rectangle 211"/>
            <p:cNvSpPr>
              <a:spLocks noChangeArrowheads="1"/>
            </p:cNvSpPr>
            <p:nvPr/>
          </p:nvSpPr>
          <p:spPr bwMode="auto">
            <a:xfrm>
              <a:off x="3419" y="3231"/>
              <a:ext cx="3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Portugal</a:t>
              </a:r>
              <a:endParaRPr lang="fi-FI"/>
            </a:p>
          </p:txBody>
        </p:sp>
        <p:sp>
          <p:nvSpPr>
            <p:cNvPr id="157908" name="Line 212"/>
            <p:cNvSpPr>
              <a:spLocks noChangeShapeType="1"/>
            </p:cNvSpPr>
            <p:nvPr/>
          </p:nvSpPr>
          <p:spPr bwMode="auto">
            <a:xfrm>
              <a:off x="2639" y="2443"/>
              <a:ext cx="192" cy="2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09" name="Line 213"/>
            <p:cNvSpPr>
              <a:spLocks noChangeShapeType="1"/>
            </p:cNvSpPr>
            <p:nvPr/>
          </p:nvSpPr>
          <p:spPr bwMode="auto">
            <a:xfrm>
              <a:off x="2878" y="2229"/>
              <a:ext cx="96" cy="4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910" name="Group 214"/>
            <p:cNvGrpSpPr>
              <a:grpSpLocks/>
            </p:cNvGrpSpPr>
            <p:nvPr/>
          </p:nvGrpSpPr>
          <p:grpSpPr bwMode="auto">
            <a:xfrm>
              <a:off x="727" y="3882"/>
              <a:ext cx="49" cy="52"/>
              <a:chOff x="727" y="3882"/>
              <a:chExt cx="49" cy="52"/>
            </a:xfrm>
          </p:grpSpPr>
          <p:sp>
            <p:nvSpPr>
              <p:cNvPr id="157911" name="Oval 215"/>
              <p:cNvSpPr>
                <a:spLocks noChangeArrowheads="1"/>
              </p:cNvSpPr>
              <p:nvPr/>
            </p:nvSpPr>
            <p:spPr bwMode="auto">
              <a:xfrm>
                <a:off x="727" y="3882"/>
                <a:ext cx="49" cy="5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2" name="Oval 216"/>
              <p:cNvSpPr>
                <a:spLocks noChangeArrowheads="1"/>
              </p:cNvSpPr>
              <p:nvPr/>
            </p:nvSpPr>
            <p:spPr bwMode="auto">
              <a:xfrm>
                <a:off x="727" y="3882"/>
                <a:ext cx="49" cy="52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913" name="Rectangle 217"/>
            <p:cNvSpPr>
              <a:spLocks noChangeArrowheads="1"/>
            </p:cNvSpPr>
            <p:nvPr/>
          </p:nvSpPr>
          <p:spPr bwMode="auto">
            <a:xfrm>
              <a:off x="1410" y="3711"/>
              <a:ext cx="3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Bulgaria</a:t>
              </a:r>
              <a:endParaRPr lang="fi-FI"/>
            </a:p>
          </p:txBody>
        </p:sp>
        <p:grpSp>
          <p:nvGrpSpPr>
            <p:cNvPr id="157914" name="Group 218"/>
            <p:cNvGrpSpPr>
              <a:grpSpLocks/>
            </p:cNvGrpSpPr>
            <p:nvPr/>
          </p:nvGrpSpPr>
          <p:grpSpPr bwMode="auto">
            <a:xfrm>
              <a:off x="1444" y="3456"/>
              <a:ext cx="192" cy="213"/>
              <a:chOff x="1444" y="3456"/>
              <a:chExt cx="192" cy="213"/>
            </a:xfrm>
          </p:grpSpPr>
          <p:sp>
            <p:nvSpPr>
              <p:cNvPr id="157915" name="Oval 219"/>
              <p:cNvSpPr>
                <a:spLocks noChangeArrowheads="1"/>
              </p:cNvSpPr>
              <p:nvPr/>
            </p:nvSpPr>
            <p:spPr bwMode="auto">
              <a:xfrm>
                <a:off x="1444" y="3456"/>
                <a:ext cx="192" cy="21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6" name="Oval 220"/>
              <p:cNvSpPr>
                <a:spLocks noChangeArrowheads="1"/>
              </p:cNvSpPr>
              <p:nvPr/>
            </p:nvSpPr>
            <p:spPr bwMode="auto">
              <a:xfrm>
                <a:off x="1444" y="3456"/>
                <a:ext cx="192" cy="21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917" name="Rectangle 221"/>
            <p:cNvSpPr>
              <a:spLocks noChangeArrowheads="1"/>
            </p:cNvSpPr>
            <p:nvPr/>
          </p:nvSpPr>
          <p:spPr bwMode="auto">
            <a:xfrm>
              <a:off x="4423" y="993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Hungary</a:t>
              </a:r>
              <a:endParaRPr lang="fi-FI"/>
            </a:p>
          </p:txBody>
        </p:sp>
        <p:sp>
          <p:nvSpPr>
            <p:cNvPr id="157918" name="Rectangle 222"/>
            <p:cNvSpPr>
              <a:spLocks noChangeArrowheads="1"/>
            </p:cNvSpPr>
            <p:nvPr/>
          </p:nvSpPr>
          <p:spPr bwMode="auto">
            <a:xfrm>
              <a:off x="585" y="837"/>
              <a:ext cx="49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700" i="1">
                  <a:solidFill>
                    <a:srgbClr val="7BC143"/>
                  </a:solidFill>
                  <a:latin typeface="Times New Roman" pitchFamily="18" charset="0"/>
                </a:rPr>
                <a:t>EU Radonmapping exposure, WHO lung cancer data &amp; D/R from Darby et al., 2005 (BMJ)</a:t>
              </a:r>
              <a:endParaRPr lang="fi-FI" sz="1600"/>
            </a:p>
          </p:txBody>
        </p:sp>
        <p:sp>
          <p:nvSpPr>
            <p:cNvPr id="157919" name="Rectangle 223"/>
            <p:cNvSpPr>
              <a:spLocks noChangeArrowheads="1"/>
            </p:cNvSpPr>
            <p:nvPr/>
          </p:nvSpPr>
          <p:spPr bwMode="auto">
            <a:xfrm>
              <a:off x="521" y="1001"/>
              <a:ext cx="260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i-FI" sz="1300" i="1">
                  <a:solidFill>
                    <a:srgbClr val="7BC143"/>
                  </a:solidFill>
                  <a:latin typeface="Times New Roman" pitchFamily="18" charset="0"/>
                </a:rPr>
                <a:t>Relative risk model. Sphere sizes indicate numbers of cases</a:t>
              </a:r>
              <a:r>
                <a:rPr lang="fi-FI" sz="1000" b="1">
                  <a:solidFill>
                    <a:srgbClr val="0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6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smtClean="0"/>
              <a:t>Näkökulma 1</a:t>
            </a:r>
            <a:endParaRPr lang="fi-FI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Radon on kärkipään riskitekijä Suomessa</a:t>
            </a:r>
          </a:p>
          <a:p>
            <a:r>
              <a:rPr lang="fi-FI" sz="3200" dirty="0" smtClean="0"/>
              <a:t>Suomessa radonaltistukset ovat keskimääräistä korkeampia</a:t>
            </a:r>
          </a:p>
          <a:p>
            <a:endParaRPr lang="fi-FI" sz="3200" dirty="0"/>
          </a:p>
          <a:p>
            <a:r>
              <a:rPr lang="fi-FI" sz="3200" dirty="0" smtClean="0"/>
              <a:t>JOHTOPÄÄTÖS:	</a:t>
            </a:r>
            <a:br>
              <a:rPr lang="fi-FI" sz="3200" dirty="0" smtClean="0"/>
            </a:br>
            <a:r>
              <a:rPr lang="fi-FI" sz="3200" dirty="0" smtClean="0"/>
              <a:t>Radontorjuntaan on syytä paneutua!</a:t>
            </a:r>
            <a:endParaRPr lang="fi-FI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52E5-19AD-4F6D-B50A-9D98F21736A0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sium\ohaf$\_Desktop\EBoDE Pie F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413656" y="2169634"/>
            <a:ext cx="8435280" cy="3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Tausta</a:t>
            </a:r>
            <a:r>
              <a:rPr lang="fi-FI" sz="4000" dirty="0"/>
              <a:t>:</a:t>
            </a:r>
            <a:br>
              <a:rPr lang="fi-FI" sz="4000" dirty="0"/>
            </a:br>
            <a:r>
              <a:rPr lang="fi-FI" sz="4000" dirty="0" smtClean="0"/>
              <a:t>Ympäristötautitaakka-arviot</a:t>
            </a:r>
            <a:endParaRPr lang="fi-FI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23.4.2014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713" y="5733256"/>
            <a:ext cx="25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2011, 2014</a:t>
            </a:r>
            <a:endParaRPr lang="fi-FI" sz="1400" dirty="0"/>
          </a:p>
        </p:txBody>
      </p:sp>
      <p:sp>
        <p:nvSpPr>
          <p:cNvPr id="8" name="Oval 7"/>
          <p:cNvSpPr/>
          <p:nvPr/>
        </p:nvSpPr>
        <p:spPr>
          <a:xfrm>
            <a:off x="914658" y="2996952"/>
            <a:ext cx="1425093" cy="21602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107504" y="3938682"/>
            <a:ext cx="1082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Smoking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2672"/>
            <a:ext cx="648072" cy="9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Tupakoinnin osuus radon-riskiin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58" y="1772816"/>
            <a:ext cx="693554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TextBox 1035"/>
          <p:cNvSpPr txBox="1"/>
          <p:nvPr/>
        </p:nvSpPr>
        <p:spPr>
          <a:xfrm>
            <a:off x="4283968" y="1268760"/>
            <a:ext cx="404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Taustalähtökohtana </a:t>
            </a:r>
            <a:r>
              <a:rPr lang="fi-FI" dirty="0" err="1" smtClean="0"/>
              <a:t>ympäristöaltisteet</a:t>
            </a:r>
            <a:endParaRPr lang="fi-FI" dirty="0" smtClean="0"/>
          </a:p>
          <a:p>
            <a:r>
              <a:rPr lang="fi-FI" dirty="0" smtClean="0"/>
              <a:t>Elintapamuuttujat eivät ole mukana!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2987824" y="551897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Radonin osalta tupakoinnin synergistinen vaikutus kuitenkin implisiittisesti sisältyy arvioon.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72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Näkökulma 2:</a:t>
            </a:r>
            <a:br>
              <a:rPr lang="fi-FI" sz="4000" dirty="0" smtClean="0"/>
            </a:br>
            <a:r>
              <a:rPr lang="fi-FI" sz="4000" dirty="0" smtClean="0"/>
              <a:t>Keuhkosyöpäriskit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Ilona Mäkeläinen: keuhkosyöpäkuolemat Suomessa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0" name="Picture 2" descr="\\cesium\ohaf$\_Desktop\Clipboard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74390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79" y="188640"/>
            <a:ext cx="1086802" cy="15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7653" y="364502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Mäkeläinen 2010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THL_fi_2012</Template>
  <TotalTime>9262</TotalTime>
  <Words>658</Words>
  <Application>Microsoft Office PowerPoint</Application>
  <PresentationFormat>On-screen Show (4:3)</PresentationFormat>
  <Paragraphs>220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THL_fi_2012</vt:lpstr>
      <vt:lpstr> Radonin terveysriskien torjuntaan</vt:lpstr>
      <vt:lpstr>Tautitaakka ja sen  alentaminen</vt:lpstr>
      <vt:lpstr>Tausta: Ympäristötautitaakka-arviot</vt:lpstr>
      <vt:lpstr>Altisteiden osuudet sisäilman tautitaakasta</vt:lpstr>
      <vt:lpstr>Exposure to and expected lung cancer cases due to radon across Europe</vt:lpstr>
      <vt:lpstr>Näkökulma 1</vt:lpstr>
      <vt:lpstr>Tausta: Ympäristötautitaakka-arviot</vt:lpstr>
      <vt:lpstr>Tupakoinnin osuus radon-riskiin</vt:lpstr>
      <vt:lpstr>Näkökulma 2: Keuhkosyöpäriskit</vt:lpstr>
      <vt:lpstr>Keuhkosyöpä: Kaksi riskitekijää</vt:lpstr>
      <vt:lpstr>Keuhkosyöpä: Kaksi riskitekijää</vt:lpstr>
      <vt:lpstr>Keuhkosyövän riskitekijät</vt:lpstr>
      <vt:lpstr>Näkökulma 3: Kokonaisterveysriskit</vt:lpstr>
      <vt:lpstr>Alustavia päätelmiä 1</vt:lpstr>
      <vt:lpstr>Alustavia päätelmiä 2</vt:lpstr>
      <vt:lpstr>Kysymyksiä</vt:lpstr>
      <vt:lpstr>Attributable cases of lung cancer: smoking</vt:lpstr>
      <vt:lpstr>Attributable cases of lung cancer: housing</vt:lpstr>
      <vt:lpstr>Radon concentrations in Finnish districts</vt:lpstr>
      <vt:lpstr>Radon concentration distribution by housing</vt:lpstr>
      <vt:lpstr>PowerPoint Presentation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Sisäilman kansanterveysvaikutukset</dc:title>
  <dc:subject>suomi</dc:subject>
  <dc:creator>Hänninen, Otto</dc:creator>
  <cp:lastModifiedBy>Tuomisto Jouni</cp:lastModifiedBy>
  <cp:revision>69</cp:revision>
  <cp:lastPrinted>2014-01-15T09:40:07Z</cp:lastPrinted>
  <dcterms:created xsi:type="dcterms:W3CDTF">2014-01-13T12:38:19Z</dcterms:created>
  <dcterms:modified xsi:type="dcterms:W3CDTF">2014-04-28T13:19:39Z</dcterms:modified>
</cp:coreProperties>
</file>