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143500" cx="9144000"/>
  <p:notesSz cx="6858000" cy="9144000"/>
  <p:embeddedFontLst>
    <p:embeddedFont>
      <p:font typeface="Source Sans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65E3D17-ABF8-422E-A8B5-F0715D81C88D}">
  <a:tblStyle styleId="{165E3D17-ABF8-422E-A8B5-F0715D81C88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SourceSansPro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SourceSansPr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SourceSansPro-boldItalic.fntdata"/><Relationship Id="rId30" Type="http://schemas.openxmlformats.org/officeDocument/2006/relationships/font" Target="fonts/SourceSansPro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e19032e10_0_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7e19032e10_0_4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a03d880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a03d880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a03d880c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a03d880c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a03d880c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a03d880c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a03d880c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a03d880c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a03d880c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a03d880c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a03d880c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a03d880c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a03d880c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a03d880c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a03d880c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a03d880c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a03d880c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a03d880c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a03d880c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7a03d880c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e19032e10_0_4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7e19032e10_0_4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9e05c3cdf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9e05c3cdf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a03d880c5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7a03d880c5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a03d880c5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7a03d880c5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a03d880c5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7a03d880c5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a03d880c5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7a03d880c5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a03d880c5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7a03d880c5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a03d880c5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7a03d880c5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a03d880c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a03d880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6.jpg"/><Relationship Id="rId4" Type="http://schemas.openxmlformats.org/officeDocument/2006/relationships/image" Target="../media/image7.jpg"/><Relationship Id="rId5" Type="http://schemas.openxmlformats.org/officeDocument/2006/relationships/image" Target="../media/image11.jpg"/><Relationship Id="rId6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6.jpg"/><Relationship Id="rId4" Type="http://schemas.openxmlformats.org/officeDocument/2006/relationships/image" Target="../media/image25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18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28.jpg"/><Relationship Id="rId4" Type="http://schemas.openxmlformats.org/officeDocument/2006/relationships/image" Target="../media/image17.jpg"/><Relationship Id="rId5" Type="http://schemas.openxmlformats.org/officeDocument/2006/relationships/image" Target="../media/image26.jpg"/><Relationship Id="rId6" Type="http://schemas.openxmlformats.org/officeDocument/2006/relationships/image" Target="../media/image2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lehti - yleinen" showMasterSp="0">
  <p:cSld name="Kansilehti - yleinen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b="1390" l="0" r="0" t="0"/>
          <a:stretch/>
        </p:blipFill>
        <p:spPr>
          <a:xfrm>
            <a:off x="0" y="3855601"/>
            <a:ext cx="9144000" cy="128485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type="ctrTitle"/>
          </p:nvPr>
        </p:nvSpPr>
        <p:spPr>
          <a:xfrm>
            <a:off x="0" y="2724300"/>
            <a:ext cx="9144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b="1"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0" y="3245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54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i="0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2805417" y="4139100"/>
            <a:ext cx="3534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0" wrap="square" tIns="540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3554005" y="4392900"/>
            <a:ext cx="20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857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85201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okuvakollaasi erilaisista suomalaisista syntyperän ja iän mukaan."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1" y="0"/>
            <a:ext cx="2285511" cy="128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1285201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1"/>
            <a:ext cx="4572230" cy="257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THL:n logo" id="76" name="Google Shape;76;p14"/>
          <p:cNvGrpSpPr/>
          <p:nvPr/>
        </p:nvGrpSpPr>
        <p:grpSpPr>
          <a:xfrm>
            <a:off x="378062" y="389841"/>
            <a:ext cx="1421962" cy="507748"/>
            <a:chOff x="2633663" y="2192338"/>
            <a:chExt cx="6926262" cy="2473200"/>
          </a:xfrm>
        </p:grpSpPr>
        <p:sp>
          <p:nvSpPr>
            <p:cNvPr id="77" name="Google Shape;77;p14"/>
            <p:cNvSpPr/>
            <p:nvPr/>
          </p:nvSpPr>
          <p:spPr>
            <a:xfrm>
              <a:off x="5743575" y="2598738"/>
              <a:ext cx="985841" cy="1857373"/>
            </a:xfrm>
            <a:custGeom>
              <a:rect b="b" l="l" r="r" t="t"/>
              <a:pathLst>
                <a:path extrusionOk="0" h="5151" w="2733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7046913" y="2425700"/>
              <a:ext cx="1587496" cy="2016120"/>
            </a:xfrm>
            <a:custGeom>
              <a:rect b="b" l="l" r="r" t="t"/>
              <a:pathLst>
                <a:path extrusionOk="0" h="5589" w="4405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8921750" y="2598738"/>
              <a:ext cx="638175" cy="1843093"/>
            </a:xfrm>
            <a:custGeom>
              <a:rect b="b" l="l" r="r" t="t"/>
              <a:pathLst>
                <a:path extrusionOk="0" h="5112" w="1771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2633663" y="2192338"/>
              <a:ext cx="2471700" cy="2473200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3971925" y="2928938"/>
              <a:ext cx="849315" cy="601663"/>
            </a:xfrm>
            <a:custGeom>
              <a:rect b="b" l="l" r="r" t="t"/>
              <a:pathLst>
                <a:path extrusionOk="0" h="1670" w="2357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3617913" y="2427288"/>
              <a:ext cx="503238" cy="893764"/>
            </a:xfrm>
            <a:custGeom>
              <a:rect b="b" l="l" r="r" t="t"/>
              <a:pathLst>
                <a:path extrusionOk="0" h="2477" w="1399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917825" y="2928938"/>
              <a:ext cx="849315" cy="601662"/>
            </a:xfrm>
            <a:custGeom>
              <a:rect b="b" l="l" r="r" t="t"/>
              <a:pathLst>
                <a:path extrusionOk="0" h="1669" w="2357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171825" y="3516313"/>
              <a:ext cx="663577" cy="742949"/>
            </a:xfrm>
            <a:custGeom>
              <a:rect b="b" l="l" r="r" t="t"/>
              <a:pathLst>
                <a:path extrusionOk="0" h="2059" w="1844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903663" y="3516313"/>
              <a:ext cx="663577" cy="742952"/>
            </a:xfrm>
            <a:custGeom>
              <a:rect b="b" l="l" r="r" t="t"/>
              <a:pathLst>
                <a:path extrusionOk="0" h="2057" w="1843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6" name="Google Shape;86;p14"/>
          <p:cNvSpPr txBox="1"/>
          <p:nvPr/>
        </p:nvSpPr>
        <p:spPr>
          <a:xfrm>
            <a:off x="2604863" y="4662263"/>
            <a:ext cx="394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Terveyden ja hyvinvoinnin laitos</a:t>
            </a:r>
            <a:endParaRPr b="1"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lehti - tieteellinen" showMasterSp="0">
  <p:cSld name="Kansilehti - tieteellinen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2">
            <a:alphaModFix/>
          </a:blip>
          <a:srcRect b="1390" l="0" r="0" t="0"/>
          <a:stretch/>
        </p:blipFill>
        <p:spPr>
          <a:xfrm>
            <a:off x="0" y="3855601"/>
            <a:ext cx="9144000" cy="1284858"/>
          </a:xfrm>
          <a:prstGeom prst="rect">
            <a:avLst/>
          </a:prstGeom>
          <a:noFill/>
          <a:ln>
            <a:noFill/>
          </a:ln>
        </p:spPr>
      </p:pic>
      <p:sp>
        <p:nvSpPr>
          <p:cNvPr descr="Laboratoriossa tutkitaan tietokoneen näytöltä dna tuloksia" id="89" name="Google Shape;89;p15"/>
          <p:cNvSpPr txBox="1"/>
          <p:nvPr>
            <p:ph type="ctrTitle"/>
          </p:nvPr>
        </p:nvSpPr>
        <p:spPr>
          <a:xfrm>
            <a:off x="0" y="2724300"/>
            <a:ext cx="9144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b="1"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descr="Laboratoriossa tutkitaan tietokoneen näytöltä dna tuloksia" id="90" name="Google Shape;90;p15"/>
          <p:cNvSpPr txBox="1"/>
          <p:nvPr>
            <p:ph idx="1" type="body"/>
          </p:nvPr>
        </p:nvSpPr>
        <p:spPr>
          <a:xfrm>
            <a:off x="0" y="3245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54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i="0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Laboratoriossa tutkitaan tietokoneen näytöltä dna tuloksia" id="91" name="Google Shape;91;p15"/>
          <p:cNvSpPr txBox="1"/>
          <p:nvPr>
            <p:ph idx="2" type="body"/>
          </p:nvPr>
        </p:nvSpPr>
        <p:spPr>
          <a:xfrm>
            <a:off x="2805417" y="4139100"/>
            <a:ext cx="3534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0" wrap="square" tIns="540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Laboratoriossa tutkitaan tietokoneen näytöltä dna tuloksia" id="92" name="Google Shape;92;p15"/>
          <p:cNvSpPr txBox="1"/>
          <p:nvPr>
            <p:ph idx="10" type="dt"/>
          </p:nvPr>
        </p:nvSpPr>
        <p:spPr>
          <a:xfrm>
            <a:off x="3554005" y="4392900"/>
            <a:ext cx="20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857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" y="1285200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okuvakollaasi THL:n tutkimustyöstä" id="94" name="Google Shape;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900" y="0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900" y="1285200"/>
            <a:ext cx="2286900" cy="128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THL:n logo" id="96" name="Google Shape;96;p15"/>
          <p:cNvGrpSpPr/>
          <p:nvPr/>
        </p:nvGrpSpPr>
        <p:grpSpPr>
          <a:xfrm>
            <a:off x="378062" y="389841"/>
            <a:ext cx="1421962" cy="507748"/>
            <a:chOff x="2633663" y="2192338"/>
            <a:chExt cx="6926262" cy="2473200"/>
          </a:xfrm>
        </p:grpSpPr>
        <p:sp>
          <p:nvSpPr>
            <p:cNvPr id="97" name="Google Shape;97;p15"/>
            <p:cNvSpPr/>
            <p:nvPr/>
          </p:nvSpPr>
          <p:spPr>
            <a:xfrm>
              <a:off x="5743575" y="2598738"/>
              <a:ext cx="985841" cy="1857373"/>
            </a:xfrm>
            <a:custGeom>
              <a:rect b="b" l="l" r="r" t="t"/>
              <a:pathLst>
                <a:path extrusionOk="0" h="5151" w="2733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046913" y="2425700"/>
              <a:ext cx="1587496" cy="2016120"/>
            </a:xfrm>
            <a:custGeom>
              <a:rect b="b" l="l" r="r" t="t"/>
              <a:pathLst>
                <a:path extrusionOk="0" h="5589" w="4405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8921750" y="2598738"/>
              <a:ext cx="638175" cy="1843093"/>
            </a:xfrm>
            <a:custGeom>
              <a:rect b="b" l="l" r="r" t="t"/>
              <a:pathLst>
                <a:path extrusionOk="0" h="5112" w="1771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633663" y="2192338"/>
              <a:ext cx="2471700" cy="2473200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971925" y="2928938"/>
              <a:ext cx="849315" cy="601663"/>
            </a:xfrm>
            <a:custGeom>
              <a:rect b="b" l="l" r="r" t="t"/>
              <a:pathLst>
                <a:path extrusionOk="0" h="1670" w="2357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617913" y="2427288"/>
              <a:ext cx="503238" cy="893764"/>
            </a:xfrm>
            <a:custGeom>
              <a:rect b="b" l="l" r="r" t="t"/>
              <a:pathLst>
                <a:path extrusionOk="0" h="2477" w="1399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917825" y="2928938"/>
              <a:ext cx="849315" cy="601662"/>
            </a:xfrm>
            <a:custGeom>
              <a:rect b="b" l="l" r="r" t="t"/>
              <a:pathLst>
                <a:path extrusionOk="0" h="1669" w="2357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171825" y="3516313"/>
              <a:ext cx="663577" cy="742949"/>
            </a:xfrm>
            <a:custGeom>
              <a:rect b="b" l="l" r="r" t="t"/>
              <a:pathLst>
                <a:path extrusionOk="0" h="2059" w="1844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903663" y="3516313"/>
              <a:ext cx="663577" cy="742952"/>
            </a:xfrm>
            <a:custGeom>
              <a:rect b="b" l="l" r="r" t="t"/>
              <a:pathLst>
                <a:path extrusionOk="0" h="2057" w="1843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106" name="Google Shape;10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800" y="0"/>
            <a:ext cx="4572605" cy="25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604863" y="4662263"/>
            <a:ext cx="394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Terveyden ja hyvinvoinnin laitos</a:t>
            </a:r>
            <a:endParaRPr b="1"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 - harmaa tausta">
  <p:cSld name="Otsikko ja sisältö - harmaa taust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2">
            <a:alphaModFix/>
          </a:blip>
          <a:srcRect b="5446" l="0" r="0" t="0"/>
          <a:stretch/>
        </p:blipFill>
        <p:spPr>
          <a:xfrm>
            <a:off x="378" y="212"/>
            <a:ext cx="9143240" cy="486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kaksi sisältökohdetta">
  <p:cSld name="Otsikko ja kaksi sisältökohdetta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540543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4662899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kaksi sisältökohdetta - harmaa tausta">
  <p:cSld name="Otsikko ja kaksi sisältökohdetta - harmaa tausta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5446" l="0" r="0" t="0"/>
          <a:stretch/>
        </p:blipFill>
        <p:spPr>
          <a:xfrm>
            <a:off x="378" y="212"/>
            <a:ext cx="9143240" cy="486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540543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4662899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ttelysivu esim. osastoesittely">
  <p:cSld name="Esittelysivu esim. osastoesitte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0" y="2883600"/>
            <a:ext cx="4571100" cy="97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218621" y="3015430"/>
            <a:ext cx="41331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67500" spcFirstLastPara="1" rIns="54000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4750174" y="176498"/>
            <a:ext cx="41724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0"/>
          <p:cNvSpPr/>
          <p:nvPr>
            <p:ph idx="2" type="pic"/>
          </p:nvPr>
        </p:nvSpPr>
        <p:spPr>
          <a:xfrm>
            <a:off x="0" y="0"/>
            <a:ext cx="4572000" cy="28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1" name="Google Shape;141;p20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2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vihreä - valmiit kuvat">
  <p:cSld name="Välilehti vihreä - valmiit kuvat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21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  <a:defRPr b="1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Kuvia erilaisista suomalaisista ulkoisemassa"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900" y="0"/>
            <a:ext cx="6861864" cy="25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3100"/>
            <a:ext cx="2286900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5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- tuo omat kuvat">
  <p:cSld name="Välilehti - tuo omat kuvat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2"/>
          <p:cNvSpPr/>
          <p:nvPr>
            <p:ph idx="2" type="pic"/>
          </p:nvPr>
        </p:nvSpPr>
        <p:spPr>
          <a:xfrm>
            <a:off x="2286900" y="0"/>
            <a:ext cx="6850800" cy="25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2" name="Google Shape;162;p22"/>
          <p:cNvSpPr/>
          <p:nvPr>
            <p:ph idx="3" type="pic"/>
          </p:nvPr>
        </p:nvSpPr>
        <p:spPr>
          <a:xfrm>
            <a:off x="0" y="2573100"/>
            <a:ext cx="2286900" cy="12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3" name="Google Shape;163;p22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22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  <a:defRPr b="1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turkoosi - valmiit kuvat">
  <p:cSld name="Välilehti turkoosi - valmiit kuvat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25484" l="0" r="0" t="0"/>
          <a:stretch/>
        </p:blipFill>
        <p:spPr>
          <a:xfrm>
            <a:off x="-1" y="3855244"/>
            <a:ext cx="9144000" cy="97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3100"/>
            <a:ext cx="2286901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3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8221438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Kuvia eri sukupolvista" id="176" name="Google Shape;17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900" y="-1"/>
            <a:ext cx="6861602" cy="2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8390"/>
              </a:buClr>
              <a:buSzPts val="3000"/>
              <a:buFont typeface="Source Sans Pro"/>
              <a:buNone/>
              <a:defRPr b="1" sz="3000">
                <a:solidFill>
                  <a:srgbClr val="07839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pinkki - valmiit kuvat">
  <p:cSld name="Välilehti pinkki - valmiit kuvat"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2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3099"/>
            <a:ext cx="2286900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221438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Kuvia THL:n henkilökunnasta työnsä äärellä" id="187" name="Google Shape;18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900" y="0"/>
            <a:ext cx="6863400" cy="2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ource Sans Pro"/>
              <a:buNone/>
              <a:defRPr b="1"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sininen - valmiit kuvat">
  <p:cSld name="Välilehti sininen - valmiit kuva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25378" l="0" r="0" t="0"/>
          <a:stretch/>
        </p:blipFill>
        <p:spPr>
          <a:xfrm>
            <a:off x="0" y="3854251"/>
            <a:ext cx="9144000" cy="9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252277" y="675000"/>
            <a:ext cx="17799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Kuvia suomalaisista arjen askareissaan" id="194" name="Google Shape;19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900" y="0"/>
            <a:ext cx="2290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571751"/>
            <a:ext cx="2286901" cy="12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8221438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0"/>
            <a:ext cx="4571998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Source Sans Pro"/>
              <a:buNone/>
              <a:defRPr b="1"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39998" y="135000"/>
            <a:ext cx="80649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 b="1" i="0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9998" y="1106999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540585" y="4895504"/>
            <a:ext cx="517392" cy="184748"/>
            <a:chOff x="2633663" y="2192338"/>
            <a:chExt cx="6926262" cy="2473200"/>
          </a:xfrm>
        </p:grpSpPr>
        <p:sp>
          <p:nvSpPr>
            <p:cNvPr id="57" name="Google Shape;57;p13"/>
            <p:cNvSpPr/>
            <p:nvPr/>
          </p:nvSpPr>
          <p:spPr>
            <a:xfrm>
              <a:off x="5743575" y="2598738"/>
              <a:ext cx="985841" cy="1857373"/>
            </a:xfrm>
            <a:custGeom>
              <a:rect b="b" l="l" r="r" t="t"/>
              <a:pathLst>
                <a:path extrusionOk="0" h="5151" w="2733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7046913" y="2425700"/>
              <a:ext cx="1587496" cy="2016120"/>
            </a:xfrm>
            <a:custGeom>
              <a:rect b="b" l="l" r="r" t="t"/>
              <a:pathLst>
                <a:path extrusionOk="0" h="5589" w="4405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8921750" y="2598738"/>
              <a:ext cx="638175" cy="1843093"/>
            </a:xfrm>
            <a:custGeom>
              <a:rect b="b" l="l" r="r" t="t"/>
              <a:pathLst>
                <a:path extrusionOk="0" h="5112" w="1771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633663" y="2192338"/>
              <a:ext cx="2471700" cy="2473200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3971925" y="2928938"/>
              <a:ext cx="849315" cy="601663"/>
            </a:xfrm>
            <a:custGeom>
              <a:rect b="b" l="l" r="r" t="t"/>
              <a:pathLst>
                <a:path extrusionOk="0" h="1670" w="2357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3617913" y="2427288"/>
              <a:ext cx="503238" cy="893764"/>
            </a:xfrm>
            <a:custGeom>
              <a:rect b="b" l="l" r="r" t="t"/>
              <a:pathLst>
                <a:path extrusionOk="0" h="2477" w="1399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917825" y="2928938"/>
              <a:ext cx="849315" cy="601662"/>
            </a:xfrm>
            <a:custGeom>
              <a:rect b="b" l="l" r="r" t="t"/>
              <a:pathLst>
                <a:path extrusionOk="0" h="1669" w="2357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171825" y="3516313"/>
              <a:ext cx="663577" cy="742949"/>
            </a:xfrm>
            <a:custGeom>
              <a:rect b="b" l="l" r="r" t="t"/>
              <a:pathLst>
                <a:path extrusionOk="0" h="2059" w="1844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903663" y="3516313"/>
              <a:ext cx="663577" cy="742952"/>
            </a:xfrm>
            <a:custGeom>
              <a:rect b="b" l="l" r="r" t="t"/>
              <a:pathLst>
                <a:path extrusionOk="0" h="2057" w="1843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39">
          <p15:clr>
            <a:srgbClr val="F26B43"/>
          </p15:clr>
        </p15:guide>
        <p15:guide id="2" pos="5419">
          <p15:clr>
            <a:srgbClr val="F26B43"/>
          </p15:clr>
        </p15:guide>
        <p15:guide id="3" orient="horz" pos="2913">
          <p15:clr>
            <a:srgbClr val="F26B43"/>
          </p15:clr>
        </p15:guide>
        <p15:guide id="4" orient="horz" pos="1620">
          <p15:clr>
            <a:srgbClr val="F26B43"/>
          </p15:clr>
        </p15:guide>
        <p15:guide id="5" orient="horz" pos="2429">
          <p15:clr>
            <a:srgbClr val="F26B43"/>
          </p15:clr>
        </p15:guide>
        <p15:guide id="6" pos="2880">
          <p15:clr>
            <a:srgbClr val="F26B43"/>
          </p15:clr>
        </p15:guide>
        <p15:guide id="7" pos="14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fi.opasnet.org/fi/PFAS-yhdisteiden_tautitaakka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ctrTitle"/>
          </p:nvPr>
        </p:nvSpPr>
        <p:spPr>
          <a:xfrm>
            <a:off x="0" y="2724300"/>
            <a:ext cx="9144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0" spcFirstLastPara="1" rIns="54000" wrap="square" tIns="270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</a:pPr>
            <a:r>
              <a:rPr lang="en-GB"/>
              <a:t>PFAS-yhdisteiden tautitaakka</a:t>
            </a:r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0" y="3245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54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GB"/>
              <a:t>Jouni Tuomisto</a:t>
            </a:r>
            <a:endParaRPr/>
          </a:p>
        </p:txBody>
      </p:sp>
      <p:sp>
        <p:nvSpPr>
          <p:cNvPr id="207" name="Google Shape;207;p26"/>
          <p:cNvSpPr txBox="1"/>
          <p:nvPr>
            <p:ph idx="2" type="body"/>
          </p:nvPr>
        </p:nvSpPr>
        <p:spPr>
          <a:xfrm>
            <a:off x="2077475" y="4139100"/>
            <a:ext cx="51807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0" wrap="square" tIns="54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http://fi.opasnet.org/fi/PFAS-yhdisteiden_tautitaakka</a:t>
            </a:r>
            <a:r>
              <a:rPr lang="en-GB"/>
              <a:t> </a:t>
            </a:r>
            <a:endParaRPr/>
          </a:p>
        </p:txBody>
      </p:sp>
      <p:sp>
        <p:nvSpPr>
          <p:cNvPr id="208" name="Google Shape;208;p26"/>
          <p:cNvSpPr txBox="1"/>
          <p:nvPr>
            <p:ph idx="10" type="dt"/>
          </p:nvPr>
        </p:nvSpPr>
        <p:spPr>
          <a:xfrm>
            <a:off x="3554005" y="4392900"/>
            <a:ext cx="20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857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25.3.2021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5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6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8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9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0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1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2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Tautitaakka kalan eri tekijöistä Suomessa</a:t>
            </a:r>
            <a:br>
              <a:rPr lang="en-GB"/>
            </a:br>
            <a:r>
              <a:rPr lang="en-GB" sz="2400"/>
              <a:t>(negatiiviset luvut ovat terveyshyötyjä)</a:t>
            </a:r>
            <a:endParaRPr sz="2400"/>
          </a:p>
        </p:txBody>
      </p:sp>
      <p:graphicFrame>
        <p:nvGraphicFramePr>
          <p:cNvPr id="351" name="Google Shape;351;p44"/>
          <p:cNvGraphicFramePr/>
          <p:nvPr/>
        </p:nvGraphicFramePr>
        <p:xfrm>
          <a:off x="1099075" y="102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{165E3D17-ABF8-422E-A8B5-F0715D81C88D}</a:tableStyleId>
              </a:tblPr>
              <a:tblGrid>
                <a:gridCol w="1804925"/>
                <a:gridCol w="1195975"/>
                <a:gridCol w="3706350"/>
              </a:tblGrid>
              <a:tr h="376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Altiste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Keskiarvo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95 % luottamusväli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293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DHA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-1400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-8500 - 0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357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Fish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-57000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-240000 - 2500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30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MeHg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240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0 - 710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30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Omega3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-13000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-43000 - -2.1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30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PFAS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240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0 - 1100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30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TEQ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200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0 - 1200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30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Vitamin D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-2300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-16000 - 0</a:t>
                      </a:r>
                      <a:endParaRPr sz="1700"/>
                    </a:p>
                  </a:txBody>
                  <a:tcPr marT="91425" marB="91425" marR="91425" marL="91425"/>
                </a:tc>
              </a:tr>
              <a:tr h="430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Yhteensä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-73000</a:t>
                      </a:r>
                      <a:endParaRPr sz="17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/>
                        <a:t>-270000 - -57</a:t>
                      </a:r>
                      <a:endParaRPr sz="17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GB"/>
              <a:t>Sisältö</a:t>
            </a:r>
            <a:endParaRPr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PFAS-yhdisteistä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Arvioinnin kysymys ja rajaus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Pitoisuudet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Altistuminen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Tautitaakka menetelmänä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PFAS-yhdisteiden tautitaakka Suomessa ja Porvoossa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Tautitaakka eri väestöryhmissä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Päätelmiä</a:t>
            </a:r>
            <a:endParaRPr/>
          </a:p>
        </p:txBody>
      </p:sp>
      <p:sp>
        <p:nvSpPr>
          <p:cNvPr id="215" name="Google Shape;215;p27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25.3.2021</a:t>
            </a:r>
            <a:endParaRPr/>
          </a:p>
        </p:txBody>
      </p:sp>
      <p:sp>
        <p:nvSpPr>
          <p:cNvPr id="216" name="Google Shape;216;p27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http://fi.opasnet.org/fi/PFAS-yhdisteiden_tautitaakka</a:t>
            </a:r>
            <a:endParaRPr/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Päätelmiä</a:t>
            </a:r>
            <a:endParaRPr/>
          </a:p>
        </p:txBody>
      </p:sp>
      <p:sp>
        <p:nvSpPr>
          <p:cNvPr id="357" name="Google Shape;357;p45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Tutkittujen ympäristömyrkkyjen (PFAS, metyylielohopea, dioksiinit) haitat ovat pienehköjä ja selvästi vähäisempiä kuin terveyshyödyt.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Hyödyt ovat suurempia jopa kaikkein herkimmässä osaväestössä eli pikkupojissa, jotka ovat altistuneet raskauden ja imetyksen aikana.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⇒ Tavallisen kansalaisen ei tarvitse olla huolissaan. Kuitenkin ympäristömyrkkyjen lieviä haittoja esiintyy, joten päästöjä kannattaa vähentää siellä missä se on mahdollista.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5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25.3.2021</a:t>
            </a:r>
            <a:endParaRPr/>
          </a:p>
        </p:txBody>
      </p:sp>
      <p:sp>
        <p:nvSpPr>
          <p:cNvPr id="359" name="Google Shape;359;p45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http://fi.opasnet.org/fi/PFAS-yhdisteiden_tautitaakka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GB"/>
              <a:t>PFAS-yhdisteistä</a:t>
            </a:r>
            <a:endParaRPr/>
          </a:p>
        </p:txBody>
      </p:sp>
      <p:sp>
        <p:nvSpPr>
          <p:cNvPr id="223" name="Google Shape;223;p28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PFAS = perfluoratut alkyyliyhdisteet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On käytetty runsaasti monenlaisiin tarkoituksiin, kuten sammutusvaahdoissa, tekstiilien tai paperin kyllästysaineissa, ja erilaisissa vahoissa ja maaleissa.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Monien yhdisteiden käyttö vähentynyt tai kielletty.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Ympäristössä PFOS on edelleen yleinen.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Osa yhdisteistä on vesiliukoisia mutta silti biokertyviä.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Päästölähteitä esim. yhdyskuntien jätevesi, teollisuus.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EFSA päivittänyt riskinarvioinnin 2020 neljälle yhdisteelle: PFOS, PFHxS, PFOA, PFNA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25.3.2021</a:t>
            </a:r>
            <a:endParaRPr/>
          </a:p>
        </p:txBody>
      </p:sp>
      <p:sp>
        <p:nvSpPr>
          <p:cNvPr id="225" name="Google Shape;225;p28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http://fi.opasnet.org/fi/PFAS-yhdisteiden_tautitaakka</a:t>
            </a:r>
            <a:endParaRPr/>
          </a:p>
        </p:txBody>
      </p:sp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9950" y="178226"/>
            <a:ext cx="1870525" cy="6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9225" y="156613"/>
            <a:ext cx="2142524" cy="6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6248725" y="821325"/>
            <a:ext cx="6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Sans Pro"/>
                <a:ea typeface="Source Sans Pro"/>
                <a:cs typeface="Source Sans Pro"/>
                <a:sym typeface="Source Sans Pro"/>
              </a:rPr>
              <a:t>PFOS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7179950" y="821325"/>
            <a:ext cx="6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Source Sans Pro"/>
                <a:ea typeface="Source Sans Pro"/>
                <a:cs typeface="Source Sans Pro"/>
                <a:sym typeface="Source Sans Pro"/>
              </a:rPr>
              <a:t>PFOA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GB"/>
              <a:t>Arvioinnin sisältö</a:t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Yhteistyöhanke THL:n ja Neste oyj:n kesken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Pyritään arvioimaan kalansyönnin kokonaisvaikutusta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Useita hyödyllisiä ja haitallisia tekijöitä mukana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Arvioidaan tautitaakkaa, joka yhdistää kaikki terveysvaikutukset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Vertailutilanne: kalaa ei syötäisi lainkaan, muu ravitsemus ennallaan.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Tarkasteltavat väestöt: </a:t>
            </a:r>
            <a:endParaRPr/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Suomen väestö (osa syö kalaa, osa ei)</a:t>
            </a:r>
            <a:endParaRPr/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Porvoon vapaa-ajan kalastajat (kaikki syövät &gt; 20 g päivässä)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25.3.2021</a:t>
            </a:r>
            <a:endParaRPr/>
          </a:p>
        </p:txBody>
      </p:sp>
      <p:sp>
        <p:nvSpPr>
          <p:cNvPr id="238" name="Google Shape;238;p29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http://fi.opasnet.org/fi/PFAS-yhdisteiden_tautitaakka</a:t>
            </a:r>
            <a:endParaRPr/>
          </a:p>
        </p:txBody>
      </p:sp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GB"/>
              <a:t>Tautitaakka</a:t>
            </a:r>
            <a:endParaRPr/>
          </a:p>
        </p:txBody>
      </p:sp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Tautitaakka mittaa haittapainotettuja elinvuosia (DALY)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Sisältää sekä elinvuosien menetykset että sairauden aiheuttaman haitan.</a:t>
            </a:r>
            <a:endParaRPr/>
          </a:p>
          <a:p>
            <a:pPr indent="-3619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Tapaustaakka = sairauden vakavuus * kesto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Kaikki terveysvaikutukset voi summata yhteen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Kaikki altisteet voi summata yhteen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Osaväestöjä (ikä, sukupuoli) tarkastellaan myös erikseen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Tämä on ERI lähestymistapa kuin ohjearvoihin tai raja-arvoihin perustuva (esim. siedettävä viikkosaanti TWI tai suositeltu päiväsaanti RDI)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0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25.3.2021</a:t>
            </a:r>
            <a:endParaRPr/>
          </a:p>
        </p:txBody>
      </p:sp>
      <p:sp>
        <p:nvSpPr>
          <p:cNvPr id="247" name="Google Shape;247;p30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http://fi.opasnet.org/fi/PFAS-yhdisteiden_tautitaakka</a:t>
            </a:r>
            <a:endParaRPr/>
          </a:p>
        </p:txBody>
      </p:sp>
      <p:sp>
        <p:nvSpPr>
          <p:cNvPr id="248" name="Google Shape;248;p30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GB"/>
              <a:t>PFAS-yhdisteiden t</a:t>
            </a:r>
            <a:r>
              <a:rPr lang="en-GB"/>
              <a:t>erveysvaikutuksia</a:t>
            </a:r>
            <a:endParaRPr/>
          </a:p>
        </p:txBody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Immunosuppressio herkimmällä osaväestöllä eli lapsilla, jotka altistuvat raskauden ja imetyksen aikana.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Muita (vähemmän herkkiä vaikutuksia)</a:t>
            </a:r>
            <a:endParaRPr/>
          </a:p>
          <a:p>
            <a:pPr indent="-36195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Kolesterolin nousu (-&gt; sydänvaikutus)</a:t>
            </a:r>
            <a:endParaRPr/>
          </a:p>
          <a:p>
            <a:pPr indent="-36195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ALT-entyymin nousu seerumissa (viite maksavauriosta)</a:t>
            </a:r>
            <a:endParaRPr/>
          </a:p>
          <a:p>
            <a:pPr indent="-36195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Alentunut syntymäpaino</a:t>
            </a:r>
            <a:endParaRPr/>
          </a:p>
        </p:txBody>
      </p:sp>
      <p:sp>
        <p:nvSpPr>
          <p:cNvPr id="255" name="Google Shape;255;p31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25.3.2021</a:t>
            </a:r>
            <a:endParaRPr/>
          </a:p>
        </p:txBody>
      </p:sp>
      <p:sp>
        <p:nvSpPr>
          <p:cNvPr id="256" name="Google Shape;256;p31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http://fi.opasnet.org/fi/PFAS-yhdisteiden_tautitaakka</a:t>
            </a:r>
            <a:endParaRPr/>
          </a:p>
        </p:txBody>
      </p:sp>
      <p:sp>
        <p:nvSpPr>
          <p:cNvPr id="257" name="Google Shape;257;p31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GB"/>
              <a:t>Arvioinnin kysymys ja rajaus</a:t>
            </a:r>
            <a:endParaRPr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Mikä on perfluorattujen alkyyliyhdisteiden (PFAS) tautitaakka Suomessa kalansyönnin aiheuttaman altistuksen seurauksena? Millaista terveyshaittaa PFAS-yhdisteistä voisi olla ja miten nämä haitat suhteutuvat kalansyönnin muihin terveysvaikutuksiin?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Lisäksi on tarkasteltu Neste Oyj ja THL:n yhteisprojektissa perfluorattujen alkyyliyhdisteiden (PFAS) tautitaakkaa Porvoon edustan merialueella (Kilpilahti) sekä Vanhankaupunginlahdella Helsingin edustalla.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2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25.3.2021</a:t>
            </a:r>
            <a:endParaRPr/>
          </a:p>
        </p:txBody>
      </p:sp>
      <p:sp>
        <p:nvSpPr>
          <p:cNvPr id="265" name="Google Shape;265;p32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http://fi.opasnet.org/fi/PFAS-yhdisteiden_tautitaakka</a:t>
            </a:r>
            <a:endParaRPr/>
          </a:p>
        </p:txBody>
      </p:sp>
      <p:sp>
        <p:nvSpPr>
          <p:cNvPr id="266" name="Google Shape;266;p32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GB"/>
              <a:t>Tärkeimmät tietolähteet</a:t>
            </a:r>
            <a:endParaRPr/>
          </a:p>
        </p:txBody>
      </p:sp>
      <p:sp>
        <p:nvSpPr>
          <p:cNvPr id="272" name="Google Shape;272;p33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PFAS-pitoisuudet: suorat mittaukset Porvoosta, EU-kalat3-hanke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Muut pitoisuudet: Fineli, EU-kalat3, Ruokavirasto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Kalansyönti: Porvoon edustan merialueen yhteistarkkailu, EFSAn ravitsemustietokanta, Kotimaisen kalan edistämisohjelma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Terveysvaikutukset: EFSAn riskinarvio, Goherr-projekti (THL)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Taustatautitaakka: IHME-instituutti, Washingtonin yliopisto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Väestörakenne: Tilastokeskus</a:t>
            </a:r>
            <a:endParaRPr/>
          </a:p>
        </p:txBody>
      </p:sp>
      <p:sp>
        <p:nvSpPr>
          <p:cNvPr id="273" name="Google Shape;273;p33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25.3.2021</a:t>
            </a:r>
            <a:endParaRPr/>
          </a:p>
        </p:txBody>
      </p:sp>
      <p:sp>
        <p:nvSpPr>
          <p:cNvPr id="274" name="Google Shape;274;p33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http://fi.opasnet.org/fi/PFAS-yhdisteiden_tautitaakka</a:t>
            </a:r>
            <a:endParaRPr/>
          </a:p>
        </p:txBody>
      </p:sp>
      <p:sp>
        <p:nvSpPr>
          <p:cNvPr id="275" name="Google Shape;275;p33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4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L_ppt-pohja_FI_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