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3" r:id="rId2"/>
    <p:sldId id="374" r:id="rId3"/>
    <p:sldId id="364" r:id="rId4"/>
    <p:sldId id="371" r:id="rId5"/>
    <p:sldId id="394" r:id="rId6"/>
    <p:sldId id="395" r:id="rId7"/>
    <p:sldId id="393" r:id="rId8"/>
    <p:sldId id="396" r:id="rId9"/>
    <p:sldId id="368" r:id="rId10"/>
    <p:sldId id="375" r:id="rId11"/>
    <p:sldId id="379" r:id="rId12"/>
    <p:sldId id="380" r:id="rId13"/>
    <p:sldId id="381" r:id="rId14"/>
    <p:sldId id="383" r:id="rId15"/>
    <p:sldId id="384" r:id="rId16"/>
    <p:sldId id="382" r:id="rId17"/>
    <p:sldId id="385" r:id="rId18"/>
    <p:sldId id="386" r:id="rId19"/>
    <p:sldId id="387" r:id="rId20"/>
    <p:sldId id="388" r:id="rId21"/>
    <p:sldId id="390" r:id="rId22"/>
    <p:sldId id="370" r:id="rId23"/>
    <p:sldId id="389" r:id="rId24"/>
    <p:sldId id="391" r:id="rId25"/>
    <p:sldId id="392" r:id="rId26"/>
    <p:sldId id="397" r:id="rId27"/>
    <p:sldId id="372" r:id="rId28"/>
    <p:sldId id="398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3F72"/>
    <a:srgbClr val="078390"/>
    <a:srgbClr val="5191CD"/>
    <a:srgbClr val="D1380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54" autoAdjust="0"/>
  </p:normalViewPr>
  <p:slideViewPr>
    <p:cSldViewPr snapToGrid="0" snapToObjects="1">
      <p:cViewPr varScale="1">
        <p:scale>
          <a:sx n="80" d="100"/>
          <a:sy n="80" d="100"/>
        </p:scale>
        <p:origin x="-96" y="-221"/>
      </p:cViewPr>
      <p:guideLst>
        <p:guide orient="horz" pos="2160"/>
        <p:guide orient="horz" pos="32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t>5.11.2019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5.11.2019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27ac9c3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27ac9c3_2_33:notes"/>
          <p:cNvSpPr txBox="1">
            <a:spLocks noGrp="1"/>
          </p:cNvSpPr>
          <p:nvPr>
            <p:ph type="body" idx="1"/>
          </p:nvPr>
        </p:nvSpPr>
        <p:spPr>
          <a:xfrm>
            <a:off x="685494" y="4342939"/>
            <a:ext cx="5487134" cy="4114554"/>
          </a:xfrm>
          <a:prstGeom prst="rect">
            <a:avLst/>
          </a:prstGeom>
        </p:spPr>
        <p:txBody>
          <a:bodyPr spcFirstLastPara="1" wrap="square" lIns="84394" tIns="84394" rIns="84394" bIns="84394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143" name="Google Shape;143;g4df27ac9c3_2_33:notes"/>
          <p:cNvSpPr txBox="1">
            <a:spLocks noGrp="1"/>
          </p:cNvSpPr>
          <p:nvPr>
            <p:ph type="sldNum" idx="12"/>
          </p:nvPr>
        </p:nvSpPr>
        <p:spPr>
          <a:xfrm>
            <a:off x="3884462" y="8685878"/>
            <a:ext cx="2971932" cy="456726"/>
          </a:xfrm>
          <a:prstGeom prst="rect">
            <a:avLst/>
          </a:prstGeom>
        </p:spPr>
        <p:txBody>
          <a:bodyPr spcFirstLastPara="1" wrap="square" lIns="91410" tIns="45717" rIns="91410" bIns="45717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27ac9c3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27ac9c3_2_41:notes"/>
          <p:cNvSpPr txBox="1">
            <a:spLocks noGrp="1"/>
          </p:cNvSpPr>
          <p:nvPr>
            <p:ph type="body" idx="1"/>
          </p:nvPr>
        </p:nvSpPr>
        <p:spPr>
          <a:xfrm>
            <a:off x="685494" y="4342939"/>
            <a:ext cx="5487134" cy="4114554"/>
          </a:xfrm>
          <a:prstGeom prst="rect">
            <a:avLst/>
          </a:prstGeom>
        </p:spPr>
        <p:txBody>
          <a:bodyPr spcFirstLastPara="1" wrap="square" lIns="84394" tIns="84394" rIns="84394" bIns="84394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151" name="Google Shape;151;g4df27ac9c3_2_41:notes"/>
          <p:cNvSpPr txBox="1">
            <a:spLocks noGrp="1"/>
          </p:cNvSpPr>
          <p:nvPr>
            <p:ph type="sldNum" idx="12"/>
          </p:nvPr>
        </p:nvSpPr>
        <p:spPr>
          <a:xfrm>
            <a:off x="3884462" y="8685878"/>
            <a:ext cx="2971932" cy="456726"/>
          </a:xfrm>
          <a:prstGeom prst="rect">
            <a:avLst/>
          </a:prstGeom>
        </p:spPr>
        <p:txBody>
          <a:bodyPr spcFirstLastPara="1" wrap="square" lIns="91410" tIns="45717" rIns="91410" bIns="45717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27ac9c3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27ac9c3_2_23:notes"/>
          <p:cNvSpPr txBox="1">
            <a:spLocks noGrp="1"/>
          </p:cNvSpPr>
          <p:nvPr>
            <p:ph type="body" idx="1"/>
          </p:nvPr>
        </p:nvSpPr>
        <p:spPr>
          <a:xfrm>
            <a:off x="685494" y="4342939"/>
            <a:ext cx="5487134" cy="4114554"/>
          </a:xfrm>
          <a:prstGeom prst="rect">
            <a:avLst/>
          </a:prstGeom>
        </p:spPr>
        <p:txBody>
          <a:bodyPr spcFirstLastPara="1" wrap="square" lIns="84394" tIns="84394" rIns="84394" bIns="84394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135" name="Google Shape;135;g4df27ac9c3_2_23:notes"/>
          <p:cNvSpPr txBox="1">
            <a:spLocks noGrp="1"/>
          </p:cNvSpPr>
          <p:nvPr>
            <p:ph type="sldNum" idx="12"/>
          </p:nvPr>
        </p:nvSpPr>
        <p:spPr>
          <a:xfrm>
            <a:off x="3884462" y="8685878"/>
            <a:ext cx="2971932" cy="456726"/>
          </a:xfrm>
          <a:prstGeom prst="rect">
            <a:avLst/>
          </a:prstGeom>
        </p:spPr>
        <p:txBody>
          <a:bodyPr spcFirstLastPara="1" wrap="square" lIns="91410" tIns="45717" rIns="91410" bIns="45717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df27ac9c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df27ac9c3_2_81:notes"/>
          <p:cNvSpPr txBox="1">
            <a:spLocks noGrp="1"/>
          </p:cNvSpPr>
          <p:nvPr>
            <p:ph type="body" idx="1"/>
          </p:nvPr>
        </p:nvSpPr>
        <p:spPr>
          <a:xfrm>
            <a:off x="685494" y="4342939"/>
            <a:ext cx="5487134" cy="4114554"/>
          </a:xfrm>
          <a:prstGeom prst="rect">
            <a:avLst/>
          </a:prstGeom>
        </p:spPr>
        <p:txBody>
          <a:bodyPr spcFirstLastPara="1" wrap="square" lIns="84394" tIns="84394" rIns="84394" bIns="84394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188" name="Google Shape;188;g4df27ac9c3_2_81:notes"/>
          <p:cNvSpPr txBox="1">
            <a:spLocks noGrp="1"/>
          </p:cNvSpPr>
          <p:nvPr>
            <p:ph type="sldNum" idx="12"/>
          </p:nvPr>
        </p:nvSpPr>
        <p:spPr>
          <a:xfrm>
            <a:off x="3884462" y="8685878"/>
            <a:ext cx="2971932" cy="456726"/>
          </a:xfrm>
          <a:prstGeom prst="rect">
            <a:avLst/>
          </a:prstGeom>
        </p:spPr>
        <p:txBody>
          <a:bodyPr spcFirstLastPara="1" wrap="square" lIns="91410" tIns="45717" rIns="91410" bIns="45717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146DE7-15B9-6F42-95AD-FC9F56139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xmlns="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smtClean="0"/>
              <a:pPr/>
              <a:t>5.11.2019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xmlns="" id="{B6747A57-6FA4-0E46-B932-64F750329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xmlns="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xmlns="" id="{5D86BEE0-10F8-6947-BB77-5E096F12B7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xmlns="" id="{6C9EAF38-6ACF-3443-9D35-F19AF4173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grpSp>
        <p:nvGrpSpPr>
          <p:cNvPr id="33" name="Group 17" descr="THL:n logo">
            <a:extLst>
              <a:ext uri="{FF2B5EF4-FFF2-40B4-BE49-F238E27FC236}">
                <a16:creationId xmlns:a16="http://schemas.microsoft.com/office/drawing/2014/main" xmlns="" id="{2040C763-9F05-4FE5-B6BB-8D21B47A297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1702AE8E-05B0-400A-8D8D-B856B77A2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xmlns="" id="{08ABFE27-8814-4942-B88E-5D847DFDE2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8C3580F3-B5AB-41A7-BB32-1F8683856A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xmlns="" id="{BEC95DF9-07D9-4CC1-B4DA-D7D271355F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xmlns="" id="{373CF6F0-05E2-42A7-AA5A-0BD3F0279E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xmlns="" id="{3C7C9FB1-E3AC-41CB-8704-1C2D172D99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FD7A3DE0-F947-4EA0-A72D-3861770FC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xmlns="" id="{DEB2776E-F5DA-4533-BDBB-DDF6809A7C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xmlns="" id="{9456E1ED-6E50-41D4-B52B-DD85EE7D65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6C448E-5766-7E49-99CA-79DF56E2F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674F886-1BDF-5B42-B756-929822999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xmlns="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87DCA5-B6E7-9C41-8398-E8E0F0764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xmlns="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6E161A3-CA56-7846-A1C3-006058E4653B}" type="datetime1">
              <a:t>5.11.2019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xmlns="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xmlns="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39C72-9ED2-F749-859D-FD7C1CBE2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AB765CC-C404-484F-8074-6F75E6D19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1128D9-EEBF-4F45-A268-45F1629E9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90E03EE-822E-9B4E-843C-B65DE08FF4E3}" type="datetime1">
              <a:t>5.11.2019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xmlns="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xmlns="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DF186A6-5757-EB45-884D-547B434A3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2CF501-2D67-C548-86F5-386AE9BA7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xmlns="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xmlns="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EF3BED7-B95B-D84F-AF4D-BB32290360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A797A6-28BE-2346-B835-660ACCCAE0D5}" type="datetime1">
              <a:t>5.11.2019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xmlns="" id="{44F2EFD4-1C67-40EB-A6B2-4E4E67946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xmlns="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1_Otsikko ja sisältö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24419" y="260351"/>
            <a:ext cx="10943167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09600" y="1484314"/>
            <a:ext cx="10957984" cy="439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/>
          <a:lstStyle>
            <a:lvl1pPr marL="609585" marR="0" lvl="0" indent="-491054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74121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91054" algn="l" rtl="0">
              <a:lnSpc>
                <a:spcPct val="85000"/>
              </a:lnSpc>
              <a:spcBef>
                <a:spcPts val="73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91054" algn="l" rtl="0">
              <a:lnSpc>
                <a:spcPct val="85000"/>
              </a:lnSpc>
              <a:spcBef>
                <a:spcPts val="73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91054" algn="l" rtl="0">
              <a:lnSpc>
                <a:spcPct val="85000"/>
              </a:lnSpc>
              <a:spcBef>
                <a:spcPts val="73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91054" algn="l" rtl="0">
              <a:lnSpc>
                <a:spcPct val="85000"/>
              </a:lnSpc>
              <a:spcBef>
                <a:spcPts val="73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09602" y="6589714"/>
            <a:ext cx="1454151" cy="2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063753" y="6597651"/>
            <a:ext cx="806450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0128251" y="6597651"/>
            <a:ext cx="1439333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87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8D9F56-578C-FA48-B005-7E511BB49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xmlns="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Kirjoita otsikko yhdelle riville (</a:t>
            </a:r>
            <a:r>
              <a:rPr lang="fi-FI" dirty="0" err="1"/>
              <a:t>max</a:t>
            </a:r>
            <a:r>
              <a:rPr lang="fi-FI" dirty="0"/>
              <a:t>. 50 merkkiä)</a:t>
            </a:r>
            <a:endParaRPr lang="en-GB" dirty="0"/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xmlns="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xmlns="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fi-FI" dirty="0"/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xmlns="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smtClean="0"/>
              <a:pPr/>
              <a:t>5.11.2019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xmlns="" id="{B6747A57-6FA4-0E46-B932-64F750329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xmlns="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xmlns="" id="{5D86BEE0-10F8-6947-BB77-5E096F12B7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grpSp>
        <p:nvGrpSpPr>
          <p:cNvPr id="22" name="Group 17" descr="THL:n logo">
            <a:extLst>
              <a:ext uri="{FF2B5EF4-FFF2-40B4-BE49-F238E27FC236}">
                <a16:creationId xmlns:a16="http://schemas.microsoft.com/office/drawing/2014/main" xmlns="" id="{64D6A81C-C30B-40FE-BECC-FE10CBC27D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4ECAF118-777D-4C53-BAD2-89144D1308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3D663EC5-0453-484A-B3BE-6D683C53C0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17008E42-981F-4E73-80F2-F75E2BB360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xmlns="" id="{C9135A5B-549B-49D5-AB03-C53089D90F0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AE51EE85-F28D-4371-A8E0-E13C7D5042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41E45731-52EA-4DD4-A4B1-14658F6478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BED394E4-4F3C-4A35-8026-159AF36F52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E3BA7083-CD0D-4AB7-87B3-4C19942A0C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2A10138-9146-4C2F-B7AD-68F3CB7324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3" name="Kuva 32">
            <a:extLst>
              <a:ext uri="{FF2B5EF4-FFF2-40B4-BE49-F238E27FC236}">
                <a16:creationId xmlns:a16="http://schemas.microsoft.com/office/drawing/2014/main" xmlns="" id="{B27ACDFD-A0DB-462E-A696-D186D7DA9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err="1"/>
              <a:t>Terveyden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hyvinvoinnin</a:t>
            </a:r>
            <a:r>
              <a:rPr lang="en-GB" b="1" dirty="0"/>
              <a:t> </a:t>
            </a:r>
            <a:r>
              <a:rPr lang="en-GB" b="1" dirty="0" err="1"/>
              <a:t>laitos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t>5.11.2019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4FC5FEAD-1E52-4459-9AD4-4ECAB4A18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t>5.11.2019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t>5.11.2019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8F564523-C3CA-4652-9789-03A0F16FE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t>5.11.2019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B034028-560C-6F4C-99E6-6B3F966880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8686BD-7EFA-A04C-B14D-0A9961BE090B}" type="datetime1">
              <a:t>5.11.2019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D11757-E046-CB48-9B02-979346550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C7A070-3E16-F945-AF96-B16411F62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xmlns="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xmlns="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D5B1D24-37E0-494E-8C4C-BEADAC004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t>5.11.2019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90C250-FEB2-2646-95A8-D493DDAFB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DFA579F-4234-EF4C-99D9-D00A5A929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59CBF1-7D29-974D-B4B9-09D2BA34E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xmlns="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tähän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nosto</a:t>
            </a:r>
            <a:r>
              <a:rPr lang="en-GB" dirty="0"/>
              <a:t>/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poista</a:t>
            </a:r>
            <a:r>
              <a:rPr lang="en-GB" dirty="0"/>
              <a:t> </a:t>
            </a:r>
            <a:r>
              <a:rPr lang="en-GB" dirty="0" err="1"/>
              <a:t>laatikko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lainausmerkit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xmlns="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t>5.11.2019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xmlns="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Testitaso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Tekstitaso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Tekstitaso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Tekstitaso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85E2F52-2E69-3548-93F4-D787C13B26A5}" type="datetime1">
              <a:rPr lang="fi-FI" smtClean="0"/>
              <a:pPr/>
              <a:t>5.11.2019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Etunimi Sukunimi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xmlns="" id="{7E0E12FC-D761-4D04-90EC-7F07BD7889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0725" y="6527292"/>
            <a:ext cx="689711" cy="246291"/>
            <a:chOff x="2633663" y="2192338"/>
            <a:chExt cx="6926262" cy="247332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60C26619-2D90-4997-9BA6-2BFC19057E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C4750652-CB08-4C8E-BD7D-4647FE851D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74D74125-DE27-406A-9899-F63B0FB60E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xmlns="" id="{B3131A15-2CE2-49AA-BA13-896652A282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02042A85-9C58-4C9F-BC74-146EC4DBF4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xmlns="" id="{A7D3EF6E-B533-4CAB-93A3-C4B9E0AC166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58367FC8-1CD7-49FC-A1FB-5330BBB565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993D038B-5696-4114-9C42-1EEBD27B3E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1DE297DB-37C4-4B30-B318-144BC7200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  <p:sldLayoutId id="2147483719" r:id="rId13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lmastovahti.hel.fi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D29FF-1AEE-4261-AAC7-20F437007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Mitä</a:t>
            </a:r>
            <a:r>
              <a:rPr lang="en-GB" dirty="0" smtClean="0"/>
              <a:t> </a:t>
            </a:r>
            <a:r>
              <a:rPr lang="en-GB" dirty="0" err="1" smtClean="0"/>
              <a:t>uutta</a:t>
            </a:r>
            <a:r>
              <a:rPr lang="en-GB" dirty="0" smtClean="0"/>
              <a:t> </a:t>
            </a:r>
            <a:r>
              <a:rPr lang="en-GB" dirty="0" err="1" smtClean="0"/>
              <a:t>ympäristöterveysindikaattoreista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598B2C-E920-45E2-A0AA-F59D24D44E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77E415-D220-4552-9DC6-BC521FEBAA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 smtClean="0"/>
              <a:t>Jouni Tuomisto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8AD749-A5FF-464E-AAF9-773B6CED9B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BC6C75-7B08-EB40-8DF1-8BE2554B7B64}" type="datetime1">
              <a:rPr lang="fi-FI" smtClean="0"/>
              <a:pPr/>
              <a:t>5.11.2019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0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6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8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6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6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84B86-794C-4F9F-872E-1E7F61430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E2A91-B7AE-41C0-9C15-28EF304A7D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5A77FD-53B9-4DBB-8CC9-3BEBE7772B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C172C0-7E5D-4971-AA22-A377558787D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BC6C75-7B08-EB40-8DF1-8BE2554B7B64}" type="datetime1">
              <a:rPr lang="fi-FI" smtClean="0"/>
              <a:pPr/>
              <a:t>5.11.2019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134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>
            <a:extLst>
              <a:ext uri="{FF2B5EF4-FFF2-40B4-BE49-F238E27FC236}">
                <a16:creationId xmlns:a16="http://schemas.microsoft.com/office/drawing/2014/main" xmlns="" id="{0DC03910-6FF9-4ED1-AB5F-E85FB8C4C1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sz="2800" dirty="0" smtClean="0"/>
              <a:t>https://ktstrat.dokku.teamy.fi </a:t>
            </a:r>
            <a:endParaRPr lang="fi-FI" sz="2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19EB414F-44D8-4298-B75A-A4E8EAED229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6E161A3-CA56-7846-A1C3-006058E4653B}" type="datetime1">
              <a:rPr lang="fi-FI" smtClean="0"/>
              <a:pPr/>
              <a:t>5.11.2019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4EA35294-D9A3-4B0A-AC7C-94803A40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5BF0FB4F-EE73-4B1F-A739-1ABCACF5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xmlns="" id="{7FFCDA36-E21F-482F-BF19-C7D40538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Testiympäristö </a:t>
            </a:r>
            <a:r>
              <a:rPr lang="fi-FI" dirty="0" err="1" smtClean="0"/>
              <a:t>THL:n</a:t>
            </a:r>
            <a:r>
              <a:rPr lang="fi-FI" dirty="0" smtClean="0"/>
              <a:t> käytössä</a:t>
            </a:r>
            <a:endParaRPr lang="fi-FI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98F1C6E-525D-4E31-835F-B69A6B56DE69}"/>
              </a:ext>
            </a:extLst>
          </p:cNvPr>
          <p:cNvGrpSpPr/>
          <p:nvPr/>
        </p:nvGrpSpPr>
        <p:grpSpPr bwMode="gray">
          <a:xfrm>
            <a:off x="1240814" y="312494"/>
            <a:ext cx="497499" cy="298210"/>
            <a:chOff x="3205163" y="1627188"/>
            <a:chExt cx="6011862" cy="3603625"/>
          </a:xfrm>
          <a:solidFill>
            <a:srgbClr val="FFFFFF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B5FE448F-C2A5-493F-8F53-5D15E39D068E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5163" y="1627188"/>
              <a:ext cx="2936875" cy="3603625"/>
            </a:xfrm>
            <a:custGeom>
              <a:avLst/>
              <a:gdLst>
                <a:gd name="T0" fmla="*/ 3661 w 8146"/>
                <a:gd name="T1" fmla="*/ 0 h 10005"/>
                <a:gd name="T2" fmla="*/ 0 w 8146"/>
                <a:gd name="T3" fmla="*/ 3660 h 10005"/>
                <a:gd name="T4" fmla="*/ 3661 w 8146"/>
                <a:gd name="T5" fmla="*/ 7320 h 10005"/>
                <a:gd name="T6" fmla="*/ 4179 w 8146"/>
                <a:gd name="T7" fmla="*/ 7284 h 10005"/>
                <a:gd name="T8" fmla="*/ 2407 w 8146"/>
                <a:gd name="T9" fmla="*/ 10005 h 10005"/>
                <a:gd name="T10" fmla="*/ 7417 w 8146"/>
                <a:gd name="T11" fmla="*/ 3283 h 10005"/>
                <a:gd name="T12" fmla="*/ 3661 w 8146"/>
                <a:gd name="T13" fmla="*/ 0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3661" y="0"/>
                  </a:move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1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3"/>
                  </a:cubicBezTo>
                  <a:cubicBezTo>
                    <a:pt x="7058" y="1294"/>
                    <a:pt x="5682" y="0"/>
                    <a:pt x="36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1D3BCB3F-2A5B-463A-8AAF-575651647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150" y="1627188"/>
              <a:ext cx="2936875" cy="3603625"/>
            </a:xfrm>
            <a:custGeom>
              <a:avLst/>
              <a:gdLst>
                <a:gd name="T0" fmla="*/ 7417 w 8146"/>
                <a:gd name="T1" fmla="*/ 3284 h 10005"/>
                <a:gd name="T2" fmla="*/ 3660 w 8146"/>
                <a:gd name="T3" fmla="*/ 0 h 10005"/>
                <a:gd name="T4" fmla="*/ 0 w 8146"/>
                <a:gd name="T5" fmla="*/ 3660 h 10005"/>
                <a:gd name="T6" fmla="*/ 3660 w 8146"/>
                <a:gd name="T7" fmla="*/ 7320 h 10005"/>
                <a:gd name="T8" fmla="*/ 4179 w 8146"/>
                <a:gd name="T9" fmla="*/ 7284 h 10005"/>
                <a:gd name="T10" fmla="*/ 2407 w 8146"/>
                <a:gd name="T11" fmla="*/ 10005 h 10005"/>
                <a:gd name="T12" fmla="*/ 7417 w 8146"/>
                <a:gd name="T13" fmla="*/ 3284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7417" y="3284"/>
                  </a:moveTo>
                  <a:cubicBezTo>
                    <a:pt x="7058" y="1294"/>
                    <a:pt x="5682" y="0"/>
                    <a:pt x="3660" y="0"/>
                  </a:cubicBez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0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38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6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3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>
            <a:extLst>
              <a:ext uri="{FF2B5EF4-FFF2-40B4-BE49-F238E27FC236}">
                <a16:creationId xmlns:a16="http://schemas.microsoft.com/office/drawing/2014/main" xmlns="" id="{EDB21C9E-47A0-4037-AC43-886F510E6B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C505B2E8-FACD-408A-8DDC-41BA1A175F2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A797A6-28BE-2346-B835-660ACCCAE0D5}" type="datetime1">
              <a:rPr lang="fi-FI" smtClean="0"/>
              <a:pPr/>
              <a:t>5.11.2019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0531ED95-9E86-4DCF-BEAC-680739CC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1BD1D81D-DF45-48D1-85AE-06408E79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xmlns="" id="{9449DF1E-F1F2-489E-8C28-AFDC301D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Toimenpide-ehdotuksia</a:t>
            </a:r>
            <a:endParaRPr lang="fi-FI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7AD0F0D-BDE9-49F2-BBDA-D2E40E0637A3}"/>
              </a:ext>
            </a:extLst>
          </p:cNvPr>
          <p:cNvGrpSpPr/>
          <p:nvPr/>
        </p:nvGrpSpPr>
        <p:grpSpPr bwMode="gray">
          <a:xfrm>
            <a:off x="1240814" y="312494"/>
            <a:ext cx="497499" cy="298210"/>
            <a:chOff x="3205163" y="1627188"/>
            <a:chExt cx="6011862" cy="3603625"/>
          </a:xfrm>
          <a:solidFill>
            <a:srgbClr val="FFFFFF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4659F12-456B-46F8-A155-2A454649040C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5163" y="1627188"/>
              <a:ext cx="2936875" cy="3603625"/>
            </a:xfrm>
            <a:custGeom>
              <a:avLst/>
              <a:gdLst>
                <a:gd name="T0" fmla="*/ 3661 w 8146"/>
                <a:gd name="T1" fmla="*/ 0 h 10005"/>
                <a:gd name="T2" fmla="*/ 0 w 8146"/>
                <a:gd name="T3" fmla="*/ 3660 h 10005"/>
                <a:gd name="T4" fmla="*/ 3661 w 8146"/>
                <a:gd name="T5" fmla="*/ 7320 h 10005"/>
                <a:gd name="T6" fmla="*/ 4179 w 8146"/>
                <a:gd name="T7" fmla="*/ 7284 h 10005"/>
                <a:gd name="T8" fmla="*/ 2407 w 8146"/>
                <a:gd name="T9" fmla="*/ 10005 h 10005"/>
                <a:gd name="T10" fmla="*/ 7417 w 8146"/>
                <a:gd name="T11" fmla="*/ 3283 h 10005"/>
                <a:gd name="T12" fmla="*/ 3661 w 8146"/>
                <a:gd name="T13" fmla="*/ 0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3661" y="0"/>
                  </a:move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1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3"/>
                  </a:cubicBezTo>
                  <a:cubicBezTo>
                    <a:pt x="7058" y="1294"/>
                    <a:pt x="5682" y="0"/>
                    <a:pt x="36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1280FFA6-3480-40AC-8C6A-F7C3569CA31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150" y="1627188"/>
              <a:ext cx="2936875" cy="3603625"/>
            </a:xfrm>
            <a:custGeom>
              <a:avLst/>
              <a:gdLst>
                <a:gd name="T0" fmla="*/ 7417 w 8146"/>
                <a:gd name="T1" fmla="*/ 3284 h 10005"/>
                <a:gd name="T2" fmla="*/ 3660 w 8146"/>
                <a:gd name="T3" fmla="*/ 0 h 10005"/>
                <a:gd name="T4" fmla="*/ 0 w 8146"/>
                <a:gd name="T5" fmla="*/ 3660 h 10005"/>
                <a:gd name="T6" fmla="*/ 3660 w 8146"/>
                <a:gd name="T7" fmla="*/ 7320 h 10005"/>
                <a:gd name="T8" fmla="*/ 4179 w 8146"/>
                <a:gd name="T9" fmla="*/ 7284 h 10005"/>
                <a:gd name="T10" fmla="*/ 2407 w 8146"/>
                <a:gd name="T11" fmla="*/ 10005 h 10005"/>
                <a:gd name="T12" fmla="*/ 7417 w 8146"/>
                <a:gd name="T13" fmla="*/ 3284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7417" y="3284"/>
                  </a:moveTo>
                  <a:cubicBezTo>
                    <a:pt x="7058" y="1294"/>
                    <a:pt x="5682" y="0"/>
                    <a:pt x="3660" y="0"/>
                  </a:cubicBez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0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3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Toimenpide-ehdotus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Otetaan ilmastovahti käyttöön myös ympäristöterveyden seurannassa.</a:t>
            </a:r>
          </a:p>
          <a:p>
            <a:r>
              <a:rPr lang="fi-FI" dirty="0" smtClean="0"/>
              <a:t>Kerätään sinne olennaiset </a:t>
            </a:r>
            <a:r>
              <a:rPr lang="fi-FI" b="1" dirty="0" smtClean="0"/>
              <a:t>aikasarjat</a:t>
            </a:r>
            <a:r>
              <a:rPr lang="fi-FI" dirty="0" smtClean="0"/>
              <a:t> (pienhiukkaspitoisuus, dioksiinialtistuminen, vesiepidemioissa sairastuneet, rokotettavien tautien ilmaantuvuus, tautitaakka eri tekijöille,…)</a:t>
            </a:r>
          </a:p>
          <a:p>
            <a:r>
              <a:rPr lang="fi-FI" dirty="0" smtClean="0"/>
              <a:t>Kehitetään toimenpiteitä ja mittareita, joita voidaan hyödyntää kuntien ympäristöterveystyössä.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Etunimi Sukunimi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3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2E4CA11-731B-44CB-B170-A1466F09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26B40A4-692C-4AD8-881B-9B94249ABA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Helsingin indikaattorityön periaatteita</a:t>
            </a:r>
          </a:p>
          <a:p>
            <a:r>
              <a:rPr lang="fi-FI" dirty="0" smtClean="0"/>
              <a:t>Ilmastovahdin esittely </a:t>
            </a:r>
            <a:r>
              <a:rPr lang="fi-FI" dirty="0" smtClean="0">
                <a:hlinkClick r:id="rId2"/>
              </a:rPr>
              <a:t>https://ilmastovahti.hel.fi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Toimenpiteet</a:t>
            </a:r>
          </a:p>
          <a:p>
            <a:pPr lvl="1"/>
            <a:r>
              <a:rPr lang="fi-FI" dirty="0" smtClean="0"/>
              <a:t>Mittarit</a:t>
            </a:r>
          </a:p>
          <a:p>
            <a:pPr lvl="1"/>
            <a:r>
              <a:rPr lang="fi-FI" dirty="0" smtClean="0"/>
              <a:t>Näkemysverkko</a:t>
            </a:r>
            <a:endParaRPr lang="fi-FI" dirty="0" smtClean="0"/>
          </a:p>
          <a:p>
            <a:pPr lvl="1"/>
            <a:r>
              <a:rPr lang="fi-FI" dirty="0" smtClean="0"/>
              <a:t>Ylläpitokäyttöliittymä</a:t>
            </a:r>
          </a:p>
          <a:p>
            <a:r>
              <a:rPr lang="fi-FI" dirty="0" smtClean="0"/>
              <a:t>Kytkentä muihin mallitustyökaluihin</a:t>
            </a:r>
          </a:p>
          <a:p>
            <a:r>
              <a:rPr lang="fi-FI" dirty="0" smtClean="0"/>
              <a:t>Toimintaehdotus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smtClean="0"/>
              <a:t>5.11.2019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7998DE9F-BD11-4844-B970-C99D3C3CA4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FBF59BFE-2928-4DBE-8A7E-DC752C1AC0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>
            <a:extLst>
              <a:ext uri="{FF2B5EF4-FFF2-40B4-BE49-F238E27FC236}">
                <a16:creationId xmlns:a16="http://schemas.microsoft.com/office/drawing/2014/main" xmlns="" id="{EBC330A8-6CEA-4115-8783-8F99DA90FF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5FD49BD5-D6A3-4BBA-9557-8E92E844E42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90E03EE-822E-9B4E-843C-B65DE08FF4E3}" type="datetime1">
              <a:rPr lang="fi-FI" smtClean="0"/>
              <a:pPr/>
              <a:t>5.11.2019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2498AA19-FDFC-41FB-B8C4-D11171A3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509CB381-F852-40DE-95D5-09ECD8C1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xmlns="" id="{635EA874-D18C-4356-8730-2F596D3D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Toimintaperiaatteet ja -ideat</a:t>
            </a:r>
            <a:endParaRPr lang="fi-FI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E93C1D6-51A5-4523-913C-C886E747C2FB}"/>
              </a:ext>
            </a:extLst>
          </p:cNvPr>
          <p:cNvGrpSpPr/>
          <p:nvPr/>
        </p:nvGrpSpPr>
        <p:grpSpPr bwMode="gray">
          <a:xfrm>
            <a:off x="1240814" y="312494"/>
            <a:ext cx="497499" cy="298210"/>
            <a:chOff x="3205163" y="1627188"/>
            <a:chExt cx="6011862" cy="3603625"/>
          </a:xfrm>
          <a:solidFill>
            <a:srgbClr val="FFFFFF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4CDFEE14-8FE1-4B0B-A8D0-924212DB0E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5163" y="1627188"/>
              <a:ext cx="2936875" cy="3603625"/>
            </a:xfrm>
            <a:custGeom>
              <a:avLst/>
              <a:gdLst>
                <a:gd name="T0" fmla="*/ 3661 w 8146"/>
                <a:gd name="T1" fmla="*/ 0 h 10005"/>
                <a:gd name="T2" fmla="*/ 0 w 8146"/>
                <a:gd name="T3" fmla="*/ 3660 h 10005"/>
                <a:gd name="T4" fmla="*/ 3661 w 8146"/>
                <a:gd name="T5" fmla="*/ 7320 h 10005"/>
                <a:gd name="T6" fmla="*/ 4179 w 8146"/>
                <a:gd name="T7" fmla="*/ 7284 h 10005"/>
                <a:gd name="T8" fmla="*/ 2407 w 8146"/>
                <a:gd name="T9" fmla="*/ 10005 h 10005"/>
                <a:gd name="T10" fmla="*/ 7417 w 8146"/>
                <a:gd name="T11" fmla="*/ 3283 h 10005"/>
                <a:gd name="T12" fmla="*/ 3661 w 8146"/>
                <a:gd name="T13" fmla="*/ 0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3661" y="0"/>
                  </a:move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1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3"/>
                  </a:cubicBezTo>
                  <a:cubicBezTo>
                    <a:pt x="7058" y="1294"/>
                    <a:pt x="5682" y="0"/>
                    <a:pt x="36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0FADD49F-ED8E-48A4-9184-76AE9C32A90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150" y="1627188"/>
              <a:ext cx="2936875" cy="3603625"/>
            </a:xfrm>
            <a:custGeom>
              <a:avLst/>
              <a:gdLst>
                <a:gd name="T0" fmla="*/ 7417 w 8146"/>
                <a:gd name="T1" fmla="*/ 3284 h 10005"/>
                <a:gd name="T2" fmla="*/ 3660 w 8146"/>
                <a:gd name="T3" fmla="*/ 0 h 10005"/>
                <a:gd name="T4" fmla="*/ 0 w 8146"/>
                <a:gd name="T5" fmla="*/ 3660 h 10005"/>
                <a:gd name="T6" fmla="*/ 3660 w 8146"/>
                <a:gd name="T7" fmla="*/ 7320 h 10005"/>
                <a:gd name="T8" fmla="*/ 4179 w 8146"/>
                <a:gd name="T9" fmla="*/ 7284 h 10005"/>
                <a:gd name="T10" fmla="*/ 2407 w 8146"/>
                <a:gd name="T11" fmla="*/ 10005 h 10005"/>
                <a:gd name="T12" fmla="*/ 7417 w 8146"/>
                <a:gd name="T13" fmla="*/ 3284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7417" y="3284"/>
                  </a:moveTo>
                  <a:cubicBezTo>
                    <a:pt x="7058" y="1294"/>
                    <a:pt x="5682" y="0"/>
                    <a:pt x="3660" y="0"/>
                  </a:cubicBez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0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68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624419" y="260351"/>
            <a:ext cx="10943200" cy="100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609600" y="1484313"/>
            <a:ext cx="10958000" cy="439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>
              <a:buNone/>
            </a:pPr>
            <a:r>
              <a:rPr lang="fi-FI" sz="4000" dirty="0">
                <a:latin typeface="+mn-lt"/>
              </a:rPr>
              <a:t>”Helsinki kehittää digitaalisia ratkaisuja, jotka tekevät helpoksi seurata ja osallistua itseä kiinnostaviin ja koskeviin asioihin riippumatta siitä, ovatko ne kaupungin vai muiden tekemiä.”</a:t>
            </a:r>
            <a:endParaRPr sz="4000" dirty="0">
              <a:latin typeface="+mn-lt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10128251" y="6597651"/>
            <a:ext cx="1439200" cy="216000"/>
          </a:xfrm>
          <a:prstGeom prst="rect">
            <a:avLst/>
          </a:prstGeom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0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624419" y="260351"/>
            <a:ext cx="10943200" cy="100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609600" y="1484313"/>
            <a:ext cx="10958000" cy="439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>
              <a:buNone/>
            </a:pPr>
            <a:r>
              <a:rPr lang="fi-FI" sz="4000" dirty="0">
                <a:latin typeface="+mn-lt"/>
              </a:rPr>
              <a:t>”Helsingin toimintamalli perustuu mahdollisimman suureen avoimuuteen ja läpinäkyvyyteen. Helsinki on maailman johtava kaupunki julkisen tiedon avaamisessa ja sen hyödyntämisessä.”</a:t>
            </a:r>
            <a:endParaRPr sz="4000" dirty="0">
              <a:latin typeface="+mn-lt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10128251" y="6597651"/>
            <a:ext cx="1439200" cy="216000"/>
          </a:xfrm>
          <a:prstGeom prst="rect">
            <a:avLst/>
          </a:prstGeom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7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624419" y="260351"/>
            <a:ext cx="10943200" cy="100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fi-FI" dirty="0">
                <a:latin typeface="+mj-lt"/>
              </a:rPr>
              <a:t>Helsingin toimintaperiaatteita</a:t>
            </a:r>
            <a:endParaRPr dirty="0">
              <a:latin typeface="+mj-lt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09600" y="1484313"/>
            <a:ext cx="10958000" cy="439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fi-FI" sz="4800" dirty="0">
                <a:latin typeface="+mn-lt"/>
              </a:rPr>
              <a:t>avoimuus +</a:t>
            </a:r>
            <a:endParaRPr sz="4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fi-FI" sz="4800" dirty="0">
                <a:latin typeface="+mn-lt"/>
              </a:rPr>
              <a:t>osallisuus +</a:t>
            </a:r>
            <a:endParaRPr sz="4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fi-FI" sz="4800" dirty="0">
                <a:latin typeface="+mn-lt"/>
              </a:rPr>
              <a:t>digitaaliset ratkaisut</a:t>
            </a:r>
            <a:endParaRPr sz="4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800" dirty="0">
                <a:latin typeface="+mn-lt"/>
              </a:rPr>
              <a:t>=&gt; avoin päätöksentekokäytäntö</a:t>
            </a:r>
            <a:endParaRPr sz="4800" dirty="0">
              <a:latin typeface="+mn-lt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128251" y="6597651"/>
            <a:ext cx="1439200" cy="216000"/>
          </a:xfrm>
          <a:prstGeom prst="rect">
            <a:avLst/>
          </a:prstGeom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624419" y="260351"/>
            <a:ext cx="10943200" cy="100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fi-FI" dirty="0">
                <a:latin typeface="+mj-lt"/>
              </a:rPr>
              <a:t>Tietokide</a:t>
            </a:r>
            <a:endParaRPr dirty="0">
              <a:latin typeface="+mj-lt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1"/>
          </p:nvPr>
        </p:nvSpPr>
        <p:spPr>
          <a:xfrm>
            <a:off x="609600" y="1484313"/>
            <a:ext cx="10958000" cy="439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>
              <a:buNone/>
            </a:pPr>
            <a:r>
              <a:rPr lang="fi-FI" sz="3200" dirty="0">
                <a:latin typeface="+mn-lt"/>
              </a:rPr>
              <a:t>Tietokide on nettisivu, jossa</a:t>
            </a:r>
            <a:endParaRPr sz="3200" dirty="0">
              <a:latin typeface="+mn-lt"/>
            </a:endParaRPr>
          </a:p>
          <a:p>
            <a:r>
              <a:rPr lang="fi-FI" sz="3200" dirty="0">
                <a:latin typeface="+mn-lt"/>
              </a:rPr>
              <a:t>vastataan yhteen täsmälliseen tutkimuskysymykseen,</a:t>
            </a:r>
            <a:endParaRPr sz="32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fi-FI" sz="3200" dirty="0">
                <a:latin typeface="+mn-lt"/>
              </a:rPr>
              <a:t>tiedot ja osallistuminen ovat avoimia kaikille,</a:t>
            </a:r>
            <a:endParaRPr sz="32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fi-FI" sz="3200" dirty="0">
                <a:latin typeface="+mn-lt"/>
              </a:rPr>
              <a:t>sisällöllisen kritiikin avulla karsitaan huonoja vastauksia,</a:t>
            </a:r>
            <a:endParaRPr sz="32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fi-FI" sz="3200" dirty="0">
                <a:latin typeface="+mn-lt"/>
              </a:rPr>
              <a:t>senhetkinen paras vastaus on pysyvästi tarjolla</a:t>
            </a:r>
            <a:endParaRPr sz="32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fi-FI" sz="2800" dirty="0">
                <a:latin typeface="+mn-lt"/>
              </a:rPr>
              <a:t>ihmisen ymmärtämässä muodossa</a:t>
            </a:r>
            <a:endParaRPr sz="28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fi-FI" sz="2800" dirty="0">
                <a:latin typeface="+mn-lt"/>
              </a:rPr>
              <a:t>koneluettavassa muodossa (jotta tiedon varaan voidaan rakentaa sovelluksia)</a:t>
            </a:r>
            <a:endParaRPr sz="2800" dirty="0">
              <a:latin typeface="+mn-lt"/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10128251" y="6597651"/>
            <a:ext cx="1439200" cy="216000"/>
          </a:xfrm>
          <a:prstGeom prst="rect">
            <a:avLst/>
          </a:prstGeom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fi-FI"/>
              <a:pPr>
                <a:buClr>
                  <a:srgbClr val="000000"/>
                </a:buClr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7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xmlns="" id="{A2BCA7D5-BEB0-4B12-930F-99F47AE9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Ilmastovahti: toimenpiteet, mittarit ja näkemysverkot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xmlns="" id="{6482A037-84DD-4F4E-8C3D-C7C4FF7AD7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8BF1DED2-2C5A-454E-9D87-582A24FB39D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rPr lang="fi-FI" smtClean="0"/>
              <a:pPr/>
              <a:t>5.11.2019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8CFF249E-AAE7-4F70-9DB6-28E171B42AD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A49699F6-BE5C-42AF-9851-B7101CB8312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EB216B1-61A5-4238-B1B7-C88613DB5BAF}"/>
              </a:ext>
            </a:extLst>
          </p:cNvPr>
          <p:cNvGrpSpPr/>
          <p:nvPr/>
        </p:nvGrpSpPr>
        <p:grpSpPr bwMode="gray">
          <a:xfrm>
            <a:off x="1240814" y="312494"/>
            <a:ext cx="497499" cy="298210"/>
            <a:chOff x="3205163" y="1627188"/>
            <a:chExt cx="6011862" cy="3603625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BBAEEB9C-6BCC-43F1-B56F-89F0D31277B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5163" y="1627188"/>
              <a:ext cx="2936875" cy="3603625"/>
            </a:xfrm>
            <a:custGeom>
              <a:avLst/>
              <a:gdLst>
                <a:gd name="T0" fmla="*/ 3661 w 8146"/>
                <a:gd name="T1" fmla="*/ 0 h 10005"/>
                <a:gd name="T2" fmla="*/ 0 w 8146"/>
                <a:gd name="T3" fmla="*/ 3660 h 10005"/>
                <a:gd name="T4" fmla="*/ 3661 w 8146"/>
                <a:gd name="T5" fmla="*/ 7320 h 10005"/>
                <a:gd name="T6" fmla="*/ 4179 w 8146"/>
                <a:gd name="T7" fmla="*/ 7284 h 10005"/>
                <a:gd name="T8" fmla="*/ 2407 w 8146"/>
                <a:gd name="T9" fmla="*/ 10005 h 10005"/>
                <a:gd name="T10" fmla="*/ 7417 w 8146"/>
                <a:gd name="T11" fmla="*/ 3283 h 10005"/>
                <a:gd name="T12" fmla="*/ 3661 w 8146"/>
                <a:gd name="T13" fmla="*/ 0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3661" y="0"/>
                  </a:move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1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3"/>
                  </a:cubicBezTo>
                  <a:cubicBezTo>
                    <a:pt x="7058" y="1294"/>
                    <a:pt x="5682" y="0"/>
                    <a:pt x="36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20A3B577-C335-43A1-951B-8E4B5D10B0A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150" y="1627188"/>
              <a:ext cx="2936875" cy="3603625"/>
            </a:xfrm>
            <a:custGeom>
              <a:avLst/>
              <a:gdLst>
                <a:gd name="T0" fmla="*/ 7417 w 8146"/>
                <a:gd name="T1" fmla="*/ 3284 h 10005"/>
                <a:gd name="T2" fmla="*/ 3660 w 8146"/>
                <a:gd name="T3" fmla="*/ 0 h 10005"/>
                <a:gd name="T4" fmla="*/ 0 w 8146"/>
                <a:gd name="T5" fmla="*/ 3660 h 10005"/>
                <a:gd name="T6" fmla="*/ 3660 w 8146"/>
                <a:gd name="T7" fmla="*/ 7320 h 10005"/>
                <a:gd name="T8" fmla="*/ 4179 w 8146"/>
                <a:gd name="T9" fmla="*/ 7284 h 10005"/>
                <a:gd name="T10" fmla="*/ 2407 w 8146"/>
                <a:gd name="T11" fmla="*/ 10005 h 10005"/>
                <a:gd name="T12" fmla="*/ 7417 w 8146"/>
                <a:gd name="T13" fmla="*/ 3284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7417" y="3284"/>
                  </a:moveTo>
                  <a:cubicBezTo>
                    <a:pt x="7058" y="1294"/>
                    <a:pt x="5682" y="0"/>
                    <a:pt x="3660" y="0"/>
                  </a:cubicBez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0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67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ppt-pohja_FI_011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0D279F72-949A-449F-91DB-D9F6B2DC6D5F}" vid="{1403DCCF-56B2-4717-AF3C-30E5419E1E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THL_ppt-pohja_FI_011019</Template>
  <TotalTime>143</TotalTime>
  <Words>282</Words>
  <Application>Microsoft Office PowerPoint</Application>
  <PresentationFormat>Custom</PresentationFormat>
  <Paragraphs>111</Paragraphs>
  <Slides>28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THL_ppt-pohja_FI_011019</vt:lpstr>
      <vt:lpstr>Mitä uutta ympäristöterveysindikaattoreista?</vt:lpstr>
      <vt:lpstr>PowerPoint Presentation</vt:lpstr>
      <vt:lpstr>Sisältö</vt:lpstr>
      <vt:lpstr>Toimintaperiaatteet ja -ideat</vt:lpstr>
      <vt:lpstr>PowerPoint Presentation</vt:lpstr>
      <vt:lpstr>PowerPoint Presentation</vt:lpstr>
      <vt:lpstr>Helsingin toimintaperiaatteita</vt:lpstr>
      <vt:lpstr>Tietokide</vt:lpstr>
      <vt:lpstr>Ilmastovahti: toimenpiteet, mittarit ja näkemysverkot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Testiympäristö THL:n käytössä</vt:lpstr>
      <vt:lpstr>PowerPoint Presentation</vt:lpstr>
      <vt:lpstr>PowerPoint Presentation</vt:lpstr>
      <vt:lpstr>PowerPoint Presentation</vt:lpstr>
      <vt:lpstr>PowerPoint Presentation</vt:lpstr>
      <vt:lpstr>Toimenpide-ehdotuksia</vt:lpstr>
      <vt:lpstr>Toimenpide-ehdotus</vt:lpstr>
    </vt:vector>
  </TitlesOfParts>
  <Company>THL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uutta ympäristöterveysindikaattoreista?</dc:title>
  <dc:creator>Tuomisto Jouni</dc:creator>
  <cp:lastModifiedBy>Tuomisto Jouni</cp:lastModifiedBy>
  <cp:revision>11</cp:revision>
  <dcterms:created xsi:type="dcterms:W3CDTF">2019-11-05T07:01:25Z</dcterms:created>
  <dcterms:modified xsi:type="dcterms:W3CDTF">2019-11-05T09:24:42Z</dcterms:modified>
</cp:coreProperties>
</file>