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0" r:id="rId6"/>
    <p:sldId id="266" r:id="rId7"/>
    <p:sldId id="261" r:id="rId8"/>
    <p:sldId id="262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6574" y="3429001"/>
            <a:ext cx="7710854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6574" y="4437064"/>
            <a:ext cx="7710854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pic>
        <p:nvPicPr>
          <p:cNvPr id="47143" name="Picture 39" descr="GTK_bar_ag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38" name="Picture 34" descr="GTK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47" name="Rectangle 4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pic>
        <p:nvPicPr>
          <p:cNvPr id="10" name="Picture 9" descr="IMWA08 karlovy vary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31400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274" y="188913"/>
            <a:ext cx="7842738" cy="1223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274" y="1484313"/>
            <a:ext cx="5383437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6498981" y="1484313"/>
            <a:ext cx="2460380" cy="4608512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327465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Pictur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274" y="188913"/>
            <a:ext cx="7842738" cy="1223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274" y="1916113"/>
            <a:ext cx="5383437" cy="4176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6498981" y="1484313"/>
            <a:ext cx="2460380" cy="4608513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4"/>
          </p:nvPr>
        </p:nvSpPr>
        <p:spPr>
          <a:xfrm>
            <a:off x="983273" y="1484314"/>
            <a:ext cx="5383438" cy="431800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297954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849924" y="1484313"/>
            <a:ext cx="8109438" cy="410527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3578868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415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8474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274" y="188913"/>
            <a:ext cx="7842738" cy="1223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83274" y="1484313"/>
            <a:ext cx="7842738" cy="460851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562851" y="6518276"/>
            <a:ext cx="1063869" cy="144463"/>
          </a:xfrm>
        </p:spPr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26720" y="6518276"/>
            <a:ext cx="408842" cy="144463"/>
          </a:xfrm>
        </p:spPr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764931" y="6518276"/>
            <a:ext cx="5668108" cy="1444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44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422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6574" y="2420938"/>
            <a:ext cx="7710854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6574" y="3429001"/>
            <a:ext cx="7710854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</p:spTree>
    <p:extLst>
      <p:ext uri="{BB962C8B-B14F-4D97-AF65-F5344CB8AC3E}">
        <p14:creationId xmlns="" xmlns:p14="http://schemas.microsoft.com/office/powerpoint/2010/main" val="2533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Ow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184929" y="188914"/>
            <a:ext cx="8774142" cy="3240087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6574" y="3429001"/>
            <a:ext cx="7710854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6574" y="4437064"/>
            <a:ext cx="7710854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pic>
        <p:nvPicPr>
          <p:cNvPr id="47143" name="Picture 39" descr="GTK_bar_ag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38" name="Picture 34" descr="GTK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47" name="Rectangle 4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624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-operation 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eu_lippu_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427" y="5876925"/>
            <a:ext cx="531934" cy="393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184929" y="188914"/>
            <a:ext cx="8774142" cy="3240087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6574" y="3429001"/>
            <a:ext cx="7710854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6574" y="4437064"/>
            <a:ext cx="7710854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smtClean="0"/>
          </a:p>
        </p:txBody>
      </p:sp>
      <p:pic>
        <p:nvPicPr>
          <p:cNvPr id="47143" name="Picture 39" descr="GTK_bar_aga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38" name="Picture 34" descr="GTK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47" name="Rectangle 4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969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-operation Oth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eu_lippu_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427" y="5876925"/>
            <a:ext cx="531934" cy="393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ym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139" y="4522788"/>
            <a:ext cx="527538" cy="406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metsa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258" y="5229226"/>
            <a:ext cx="662354" cy="4111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ET_logo_t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490" y="4449764"/>
            <a:ext cx="401515" cy="574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9" descr="ET_logo_t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439" y="5159376"/>
            <a:ext cx="401515" cy="574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metsa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008" y="3860800"/>
            <a:ext cx="662354" cy="4111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 descr="ym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477" y="3860800"/>
            <a:ext cx="527538" cy="406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184929" y="188914"/>
            <a:ext cx="8774142" cy="3240087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287" y="3429001"/>
            <a:ext cx="5849428" cy="10080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i-FI" noProof="0" dirty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287" y="4437064"/>
            <a:ext cx="5849428" cy="1584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i-FI" noProof="0" dirty="0" smtClean="0"/>
          </a:p>
        </p:txBody>
      </p:sp>
      <p:pic>
        <p:nvPicPr>
          <p:cNvPr id="47143" name="Picture 39" descr="GTK_bar_agai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38" name="Picture 34" descr="GTK_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47" name="Rectangle 4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353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274" y="1916113"/>
            <a:ext cx="7842738" cy="4176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4"/>
          </p:nvPr>
        </p:nvSpPr>
        <p:spPr>
          <a:xfrm>
            <a:off x="983272" y="1484314"/>
            <a:ext cx="7842739" cy="431800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79362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273" y="1484313"/>
            <a:ext cx="3851031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4981" y="1484313"/>
            <a:ext cx="3851031" cy="460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299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273" y="188914"/>
            <a:ext cx="7842739" cy="12239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3273" y="1484314"/>
            <a:ext cx="3853962" cy="431800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3273" y="1916113"/>
            <a:ext cx="3853962" cy="4176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0584" y="1484314"/>
            <a:ext cx="3855427" cy="431800"/>
          </a:xfrm>
        </p:spPr>
        <p:txBody>
          <a:bodyPr anchor="b"/>
          <a:lstStyle>
            <a:lvl1pPr marL="0" indent="0"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0584" y="1916113"/>
            <a:ext cx="3855427" cy="4176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094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2" name="Picture 58" descr="GTK_bar_again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31" y="6292851"/>
            <a:ext cx="8204689" cy="360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83274" y="188913"/>
            <a:ext cx="7842738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i-FI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3274" y="1484313"/>
            <a:ext cx="784273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 smtClean="0"/>
          </a:p>
        </p:txBody>
      </p:sp>
      <p:pic>
        <p:nvPicPr>
          <p:cNvPr id="1081" name="Picture 57" descr="GTK_logo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82" y="5805488"/>
            <a:ext cx="542192" cy="86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6" name="Rectangle 6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7562851" y="6518276"/>
            <a:ext cx="1063869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D3938"/>
                </a:solidFill>
              </a:defRPr>
            </a:lvl1pPr>
          </a:lstStyle>
          <a:p>
            <a:fld id="{523DF83B-F629-48BE-B87F-1127AF8AF69A}" type="datetimeFigureOut">
              <a:rPr lang="en-US" smtClean="0"/>
              <a:pPr/>
              <a:t>5/31/2013</a:t>
            </a:fld>
            <a:endParaRPr lang="en-US"/>
          </a:p>
        </p:txBody>
      </p:sp>
      <p:sp>
        <p:nvSpPr>
          <p:cNvPr id="108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6720" y="6518276"/>
            <a:ext cx="408842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D3938"/>
                </a:solidFill>
              </a:defRPr>
            </a:lvl1pPr>
          </a:lstStyle>
          <a:p>
            <a:fld id="{BEFF43E5-4E07-45ED-B7FE-9D12F8DA1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4931" y="6518276"/>
            <a:ext cx="5668108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3D3938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180975" indent="-180975" algn="l" rtl="0" eaLnBrk="1" fontAlgn="base" hangingPunct="1">
        <a:spcBef>
          <a:spcPct val="0"/>
        </a:spcBef>
        <a:spcAft>
          <a:spcPts val="500"/>
        </a:spcAft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5113" algn="l" rtl="0" eaLnBrk="1" fontAlgn="base" hangingPunct="1">
        <a:spcBef>
          <a:spcPct val="0"/>
        </a:spcBef>
        <a:spcAft>
          <a:spcPts val="500"/>
        </a:spcAft>
        <a:buChar char="–"/>
        <a:defRPr sz="2200">
          <a:solidFill>
            <a:schemeClr val="tx1"/>
          </a:solidFill>
          <a:latin typeface="+mn-lt"/>
        </a:defRPr>
      </a:lvl2pPr>
      <a:lvl3pPr marL="984250" indent="-179388" algn="l" rtl="0" eaLnBrk="1" fontAlgn="base" hangingPunct="1">
        <a:spcBef>
          <a:spcPct val="0"/>
        </a:spcBef>
        <a:spcAft>
          <a:spcPts val="500"/>
        </a:spcAft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1431925" indent="-268288" algn="l" rtl="0" eaLnBrk="1" fontAlgn="base" hangingPunct="1">
        <a:spcBef>
          <a:spcPct val="0"/>
        </a:spcBef>
        <a:spcAft>
          <a:spcPts val="500"/>
        </a:spcAft>
        <a:buChar char="–"/>
        <a:defRPr>
          <a:solidFill>
            <a:schemeClr val="tx1"/>
          </a:solidFill>
          <a:latin typeface="+mn-lt"/>
        </a:defRPr>
      </a:lvl4pPr>
      <a:lvl5pPr marL="1792288" indent="-180975" algn="l" rtl="0" eaLnBrk="1" fontAlgn="base" hangingPunct="1">
        <a:spcBef>
          <a:spcPct val="0"/>
        </a:spcBef>
        <a:spcAft>
          <a:spcPts val="500"/>
        </a:spcAft>
        <a:buChar char="»"/>
        <a:defRPr>
          <a:solidFill>
            <a:schemeClr val="tx1"/>
          </a:solidFill>
          <a:latin typeface="+mn-lt"/>
        </a:defRPr>
      </a:lvl5pPr>
      <a:lvl6pPr marL="2249488" indent="-180975" algn="l" rtl="0" eaLnBrk="1" fontAlgn="base" hangingPunct="1">
        <a:spcBef>
          <a:spcPct val="0"/>
        </a:spcBef>
        <a:spcAft>
          <a:spcPct val="15000"/>
        </a:spcAft>
        <a:buChar char="»"/>
        <a:defRPr>
          <a:solidFill>
            <a:schemeClr val="tx1"/>
          </a:solidFill>
          <a:latin typeface="+mn-lt"/>
        </a:defRPr>
      </a:lvl6pPr>
      <a:lvl7pPr marL="2706688" indent="-180975" algn="l" rtl="0" eaLnBrk="1" fontAlgn="base" hangingPunct="1">
        <a:spcBef>
          <a:spcPct val="0"/>
        </a:spcBef>
        <a:spcAft>
          <a:spcPct val="15000"/>
        </a:spcAft>
        <a:buChar char="»"/>
        <a:defRPr>
          <a:solidFill>
            <a:schemeClr val="tx1"/>
          </a:solidFill>
          <a:latin typeface="+mn-lt"/>
        </a:defRPr>
      </a:lvl7pPr>
      <a:lvl8pPr marL="3163888" indent="-180975" algn="l" rtl="0" eaLnBrk="1" fontAlgn="base" hangingPunct="1">
        <a:spcBef>
          <a:spcPct val="0"/>
        </a:spcBef>
        <a:spcAft>
          <a:spcPct val="15000"/>
        </a:spcAft>
        <a:buChar char="»"/>
        <a:defRPr>
          <a:solidFill>
            <a:schemeClr val="tx1"/>
          </a:solidFill>
          <a:latin typeface="+mn-lt"/>
        </a:defRPr>
      </a:lvl8pPr>
      <a:lvl9pPr marL="3621088" indent="-180975" algn="l" rtl="0" eaLnBrk="1" fontAlgn="base" hangingPunct="1">
        <a:spcBef>
          <a:spcPct val="0"/>
        </a:spcBef>
        <a:spcAft>
          <a:spcPct val="1500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Kaivoshankkeiden</a:t>
            </a:r>
            <a:r>
              <a:rPr lang="en-US" dirty="0" smtClean="0"/>
              <a:t> YVA-</a:t>
            </a:r>
            <a:r>
              <a:rPr lang="en-US" dirty="0" err="1" smtClean="0"/>
              <a:t>opas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Ohjausryhmän</a:t>
            </a:r>
            <a:r>
              <a:rPr lang="en-US" dirty="0" smtClean="0"/>
              <a:t> </a:t>
            </a:r>
            <a:r>
              <a:rPr lang="en-US" dirty="0" err="1" smtClean="0"/>
              <a:t>kokous</a:t>
            </a:r>
            <a:r>
              <a:rPr lang="en-US" dirty="0" smtClean="0"/>
              <a:t> 31.5.2013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YVA-</a:t>
            </a:r>
            <a:r>
              <a:rPr lang="en-US" dirty="0" err="1" smtClean="0"/>
              <a:t>laki</a:t>
            </a:r>
            <a:r>
              <a:rPr lang="en-US" dirty="0" smtClean="0"/>
              <a:t> </a:t>
            </a:r>
            <a:r>
              <a:rPr lang="en-US" dirty="0" err="1" smtClean="0"/>
              <a:t>sanoo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Ihmisten</a:t>
            </a:r>
            <a:r>
              <a:rPr lang="en-US" dirty="0" smtClean="0"/>
              <a:t> </a:t>
            </a:r>
            <a:r>
              <a:rPr lang="en-US" dirty="0" err="1" smtClean="0"/>
              <a:t>terveyteen</a:t>
            </a:r>
            <a:r>
              <a:rPr lang="en-US" dirty="0" smtClean="0"/>
              <a:t>, </a:t>
            </a:r>
            <a:r>
              <a:rPr lang="en-US" dirty="0" err="1" smtClean="0"/>
              <a:t>elinoloihin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viihtyvyyteen</a:t>
            </a:r>
            <a:endParaRPr lang="en-US" dirty="0" smtClean="0"/>
          </a:p>
          <a:p>
            <a:r>
              <a:rPr lang="en-US" dirty="0" err="1" smtClean="0"/>
              <a:t>Maaperään</a:t>
            </a:r>
            <a:r>
              <a:rPr lang="en-US" dirty="0" smtClean="0"/>
              <a:t>, </a:t>
            </a:r>
            <a:r>
              <a:rPr lang="en-US" dirty="0" err="1" smtClean="0"/>
              <a:t>vesiin</a:t>
            </a:r>
            <a:r>
              <a:rPr lang="en-US" dirty="0" smtClean="0"/>
              <a:t>, </a:t>
            </a:r>
            <a:r>
              <a:rPr lang="en-US" dirty="0" err="1" smtClean="0"/>
              <a:t>ilmaan</a:t>
            </a:r>
            <a:r>
              <a:rPr lang="en-US" dirty="0" smtClean="0"/>
              <a:t>, </a:t>
            </a:r>
            <a:r>
              <a:rPr lang="en-US" dirty="0" err="1" smtClean="0"/>
              <a:t>ilmastoon</a:t>
            </a:r>
            <a:endParaRPr lang="en-US" dirty="0" smtClean="0"/>
          </a:p>
          <a:p>
            <a:r>
              <a:rPr lang="en-US" dirty="0" err="1" smtClean="0"/>
              <a:t>Kasvillisuuteen</a:t>
            </a:r>
            <a:r>
              <a:rPr lang="en-US" dirty="0" smtClean="0"/>
              <a:t>, </a:t>
            </a:r>
            <a:r>
              <a:rPr lang="en-US" dirty="0" err="1" smtClean="0"/>
              <a:t>eliöihin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luonnon</a:t>
            </a:r>
            <a:r>
              <a:rPr lang="en-US" dirty="0" smtClean="0"/>
              <a:t> </a:t>
            </a:r>
            <a:r>
              <a:rPr lang="en-US" dirty="0" err="1" smtClean="0"/>
              <a:t>monimuotoisuuteen</a:t>
            </a:r>
            <a:endParaRPr lang="en-US" dirty="0" smtClean="0"/>
          </a:p>
          <a:p>
            <a:r>
              <a:rPr lang="en-US" dirty="0" err="1" smtClean="0"/>
              <a:t>Yhdyskuntarakenteeseen</a:t>
            </a:r>
            <a:r>
              <a:rPr lang="en-US" dirty="0" smtClean="0"/>
              <a:t>, </a:t>
            </a:r>
            <a:r>
              <a:rPr lang="en-US" dirty="0" err="1" smtClean="0"/>
              <a:t>rakennuksiin</a:t>
            </a:r>
            <a:r>
              <a:rPr lang="en-US" dirty="0" smtClean="0"/>
              <a:t>, </a:t>
            </a:r>
            <a:r>
              <a:rPr lang="en-US" dirty="0" err="1" smtClean="0"/>
              <a:t>maisemaan</a:t>
            </a:r>
            <a:r>
              <a:rPr lang="en-US" dirty="0" smtClean="0"/>
              <a:t>, </a:t>
            </a:r>
            <a:r>
              <a:rPr lang="en-US" dirty="0" err="1" smtClean="0"/>
              <a:t>kaupunkikuvaan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kulttuuriperintöön</a:t>
            </a:r>
            <a:endParaRPr lang="en-US" dirty="0" smtClean="0"/>
          </a:p>
          <a:p>
            <a:r>
              <a:rPr lang="en-US" dirty="0" err="1" smtClean="0"/>
              <a:t>Luonnonvarojen</a:t>
            </a:r>
            <a:r>
              <a:rPr lang="en-US" dirty="0" smtClean="0"/>
              <a:t> </a:t>
            </a:r>
            <a:r>
              <a:rPr lang="en-US" dirty="0" err="1" smtClean="0"/>
              <a:t>hyödyntämiseen</a:t>
            </a:r>
            <a:endParaRPr lang="en-US" dirty="0" smtClean="0"/>
          </a:p>
          <a:p>
            <a:r>
              <a:rPr lang="en-US" dirty="0" err="1" smtClean="0"/>
              <a:t>Em</a:t>
            </a:r>
            <a:r>
              <a:rPr lang="en-US" dirty="0" smtClean="0"/>
              <a:t>. </a:t>
            </a:r>
            <a:r>
              <a:rPr lang="en-US" dirty="0" err="1" smtClean="0"/>
              <a:t>vuorovaikutuksiin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Asialista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fi-FI" sz="2000" dirty="0" smtClean="0"/>
              <a:t>Kokouksen avaus</a:t>
            </a: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fi-FI" sz="2000" dirty="0" smtClean="0"/>
              <a:t>Läsnäolijoiden toteaminen</a:t>
            </a: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fi-FI" sz="2000" dirty="0" smtClean="0"/>
              <a:t>Asialistan hyväksyminen</a:t>
            </a: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fi-FI" sz="2000" dirty="0" smtClean="0"/>
              <a:t>Edellisen kokouksen pöytäkirja</a:t>
            </a: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fi-FI" sz="2000" dirty="0" smtClean="0"/>
              <a:t>Projektiryhmän työn edistyminen ja työsuunnitelmaluonnos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fi-FI" sz="2000" dirty="0" smtClean="0"/>
              <a:t>Projektiryhmän ensimmäisessä kokouksessa käsitellyt asiat, </a:t>
            </a:r>
            <a:r>
              <a:rPr lang="fi-FI" sz="2000" dirty="0" err="1" smtClean="0"/>
              <a:t>YVA-oppaan</a:t>
            </a:r>
            <a:r>
              <a:rPr lang="fi-FI" sz="2000" dirty="0" smtClean="0"/>
              <a:t> sisältöluonnos ja seuraavan kauden työsuunnitelma (T. Kauppila)</a:t>
            </a: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fi-FI" sz="2000" dirty="0" smtClean="0"/>
              <a:t>Muut asiat</a:t>
            </a: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fi-FI" sz="2000" dirty="0" smtClean="0"/>
              <a:t>Seuraava kokous</a:t>
            </a:r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fi-FI" sz="2000" dirty="0" smtClean="0"/>
              <a:t>Kokouksen päättäminen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Projektiryhmän</a:t>
            </a:r>
            <a:r>
              <a:rPr lang="en-US" dirty="0" smtClean="0"/>
              <a:t> </a:t>
            </a:r>
            <a:r>
              <a:rPr lang="en-US" dirty="0" err="1" smtClean="0"/>
              <a:t>kokous</a:t>
            </a:r>
            <a:r>
              <a:rPr lang="en-US" dirty="0" smtClean="0"/>
              <a:t> 24.5.2013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Kokouksessa</a:t>
            </a:r>
            <a:r>
              <a:rPr lang="en-US" dirty="0" smtClean="0"/>
              <a:t> </a:t>
            </a:r>
            <a:r>
              <a:rPr lang="en-US" dirty="0" err="1" smtClean="0"/>
              <a:t>keskusteltua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Oppaan</a:t>
            </a:r>
            <a:r>
              <a:rPr lang="en-US" dirty="0" smtClean="0"/>
              <a:t> </a:t>
            </a:r>
            <a:r>
              <a:rPr lang="en-US" dirty="0" err="1" smtClean="0"/>
              <a:t>tavoitteiden</a:t>
            </a:r>
            <a:r>
              <a:rPr lang="en-US" dirty="0" smtClean="0"/>
              <a:t> </a:t>
            </a:r>
            <a:r>
              <a:rPr lang="en-US" dirty="0" err="1" smtClean="0"/>
              <a:t>määrittely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/>
              <a:t>Kaivoskohteiden</a:t>
            </a:r>
            <a:r>
              <a:rPr lang="en-US" sz="1800" dirty="0" smtClean="0"/>
              <a:t> YVA-</a:t>
            </a:r>
            <a:r>
              <a:rPr lang="en-US" sz="1800" dirty="0" err="1" smtClean="0"/>
              <a:t>prosessin</a:t>
            </a:r>
            <a:r>
              <a:rPr lang="en-US" sz="1800" dirty="0" smtClean="0"/>
              <a:t> </a:t>
            </a:r>
            <a:r>
              <a:rPr lang="en-US" sz="1800" dirty="0" err="1" smtClean="0"/>
              <a:t>tukeminen</a:t>
            </a:r>
            <a:endParaRPr lang="en-US" sz="1800" dirty="0" smtClean="0"/>
          </a:p>
          <a:p>
            <a:pPr lvl="1"/>
            <a:r>
              <a:rPr lang="en-US" sz="1800" dirty="0" err="1" smtClean="0"/>
              <a:t>Paremmat</a:t>
            </a:r>
            <a:r>
              <a:rPr lang="en-US" sz="1800" dirty="0" smtClean="0"/>
              <a:t>  (</a:t>
            </a:r>
            <a:r>
              <a:rPr lang="en-US" sz="1800" dirty="0" err="1" smtClean="0"/>
              <a:t>laadukkaammat</a:t>
            </a:r>
            <a:r>
              <a:rPr lang="en-US" sz="1800" dirty="0" smtClean="0"/>
              <a:t>) </a:t>
            </a:r>
            <a:r>
              <a:rPr lang="en-US" sz="1800" dirty="0" err="1" smtClean="0"/>
              <a:t>YVA:t</a:t>
            </a:r>
            <a:endParaRPr lang="en-US" sz="1800" dirty="0" smtClean="0"/>
          </a:p>
          <a:p>
            <a:pPr lvl="1"/>
            <a:r>
              <a:rPr lang="en-US" sz="1800" dirty="0" err="1" smtClean="0"/>
              <a:t>Helpompi</a:t>
            </a:r>
            <a:r>
              <a:rPr lang="en-US" sz="1800" dirty="0" smtClean="0"/>
              <a:t> YVA-</a:t>
            </a:r>
            <a:r>
              <a:rPr lang="en-US" sz="1800" dirty="0" err="1" smtClean="0"/>
              <a:t>prosessi</a:t>
            </a:r>
            <a:endParaRPr lang="en-US" sz="1800" dirty="0" smtClean="0"/>
          </a:p>
          <a:p>
            <a:pPr lvl="1"/>
            <a:r>
              <a:rPr lang="en-US" sz="1800" dirty="0" err="1" smtClean="0"/>
              <a:t>Yhtenäisemmät</a:t>
            </a:r>
            <a:r>
              <a:rPr lang="en-US" sz="1800" dirty="0" smtClean="0"/>
              <a:t> </a:t>
            </a:r>
            <a:r>
              <a:rPr lang="en-US" sz="1800" dirty="0" err="1" smtClean="0"/>
              <a:t>käytännöt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Tarvittavien</a:t>
            </a:r>
            <a:r>
              <a:rPr lang="en-US" sz="1800" dirty="0" smtClean="0"/>
              <a:t> </a:t>
            </a:r>
            <a:r>
              <a:rPr lang="en-US" sz="1800" dirty="0" err="1" smtClean="0"/>
              <a:t>selvitysten</a:t>
            </a:r>
            <a:r>
              <a:rPr lang="en-US" sz="1800" dirty="0" smtClean="0"/>
              <a:t> </a:t>
            </a:r>
            <a:r>
              <a:rPr lang="en-US" sz="1800" dirty="0" err="1" smtClean="0"/>
              <a:t>selventäminen</a:t>
            </a:r>
            <a:endParaRPr lang="en-US" sz="1800" dirty="0" smtClean="0"/>
          </a:p>
          <a:p>
            <a:r>
              <a:rPr lang="en-US" sz="1800" u="sng" dirty="0" err="1" smtClean="0"/>
              <a:t>Hyviä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käytäntöjä</a:t>
            </a:r>
            <a:r>
              <a:rPr lang="en-US" sz="1800" dirty="0" smtClean="0"/>
              <a:t> </a:t>
            </a:r>
            <a:r>
              <a:rPr lang="en-US" sz="1800" dirty="0" err="1" smtClean="0"/>
              <a:t>kaivosten</a:t>
            </a:r>
            <a:r>
              <a:rPr lang="en-US" sz="1800" dirty="0" smtClean="0"/>
              <a:t> YVA-</a:t>
            </a:r>
            <a:r>
              <a:rPr lang="en-US" sz="1800" dirty="0" err="1" smtClean="0"/>
              <a:t>hankkeissa</a:t>
            </a:r>
            <a:endParaRPr lang="en-US" sz="1800" dirty="0" smtClean="0"/>
          </a:p>
          <a:p>
            <a:r>
              <a:rPr lang="en-US" sz="1800" dirty="0" err="1" smtClean="0"/>
              <a:t>Laadukkaammat</a:t>
            </a:r>
            <a:r>
              <a:rPr lang="en-US" sz="1800" dirty="0" smtClean="0"/>
              <a:t> </a:t>
            </a:r>
            <a:r>
              <a:rPr lang="en-US" sz="1800" dirty="0" err="1" smtClean="0"/>
              <a:t>YVAt</a:t>
            </a:r>
            <a:r>
              <a:rPr lang="en-US" sz="1800" dirty="0" smtClean="0"/>
              <a:t>: </a:t>
            </a:r>
          </a:p>
          <a:p>
            <a:pPr lvl="1"/>
            <a:r>
              <a:rPr lang="en-US" sz="1800" dirty="0" err="1" smtClean="0"/>
              <a:t>Läpinäkyvä</a:t>
            </a:r>
            <a:r>
              <a:rPr lang="en-US" sz="1800" dirty="0" smtClean="0"/>
              <a:t> </a:t>
            </a:r>
            <a:r>
              <a:rPr lang="en-US" sz="1800" dirty="0" err="1" smtClean="0"/>
              <a:t>arviointi</a:t>
            </a:r>
            <a:endParaRPr lang="en-US" sz="1800" dirty="0" smtClean="0"/>
          </a:p>
          <a:p>
            <a:pPr lvl="1"/>
            <a:r>
              <a:rPr lang="en-US" sz="1800" dirty="0" err="1" smtClean="0"/>
              <a:t>Kattava</a:t>
            </a:r>
            <a:r>
              <a:rPr lang="en-US" sz="1800" dirty="0" smtClean="0"/>
              <a:t> (</a:t>
            </a:r>
            <a:r>
              <a:rPr lang="en-US" sz="1800" dirty="0" err="1" smtClean="0"/>
              <a:t>päästöt</a:t>
            </a:r>
            <a:r>
              <a:rPr lang="en-US" sz="1800" dirty="0" smtClean="0"/>
              <a:t>, </a:t>
            </a:r>
            <a:r>
              <a:rPr lang="en-US" sz="1800" dirty="0" err="1" smtClean="0"/>
              <a:t>toiminnot</a:t>
            </a:r>
            <a:r>
              <a:rPr lang="en-US" sz="1800" dirty="0" smtClean="0"/>
              <a:t>, </a:t>
            </a:r>
            <a:r>
              <a:rPr lang="en-US" sz="1800" dirty="0" err="1" smtClean="0"/>
              <a:t>vaikutukset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err="1" smtClean="0"/>
              <a:t>Pidemmälle</a:t>
            </a:r>
            <a:r>
              <a:rPr lang="en-US" sz="1800" dirty="0" smtClean="0"/>
              <a:t> </a:t>
            </a:r>
            <a:r>
              <a:rPr lang="en-US" sz="1800" dirty="0" err="1" smtClean="0"/>
              <a:t>menevä</a:t>
            </a:r>
            <a:endParaRPr lang="en-US" sz="1800" dirty="0" smtClean="0"/>
          </a:p>
          <a:p>
            <a:r>
              <a:rPr lang="en-US" sz="1800" dirty="0" smtClean="0"/>
              <a:t>YVA-</a:t>
            </a:r>
            <a:r>
              <a:rPr lang="en-US" sz="1800" dirty="0" err="1" smtClean="0"/>
              <a:t>menettelyn</a:t>
            </a:r>
            <a:r>
              <a:rPr lang="en-US" sz="1800" dirty="0" smtClean="0"/>
              <a:t> </a:t>
            </a:r>
            <a:r>
              <a:rPr lang="en-US" sz="1800" dirty="0" err="1" smtClean="0"/>
              <a:t>sovittaminen</a:t>
            </a:r>
            <a:r>
              <a:rPr lang="en-US" sz="1800" dirty="0" smtClean="0"/>
              <a:t> </a:t>
            </a:r>
            <a:r>
              <a:rPr lang="en-US" sz="1800" dirty="0" err="1" smtClean="0"/>
              <a:t>kaivoshankkeen</a:t>
            </a:r>
            <a:r>
              <a:rPr lang="en-US" sz="1800" dirty="0" smtClean="0"/>
              <a:t> </a:t>
            </a:r>
            <a:r>
              <a:rPr lang="en-US" sz="1800" dirty="0" err="1" smtClean="0"/>
              <a:t>elinkaareen</a:t>
            </a:r>
            <a:r>
              <a:rPr lang="en-US" sz="1800" dirty="0" smtClean="0"/>
              <a:t> </a:t>
            </a:r>
            <a:r>
              <a:rPr lang="en-US" sz="1800" dirty="0" err="1" smtClean="0"/>
              <a:t>ja</a:t>
            </a:r>
            <a:r>
              <a:rPr lang="en-US" sz="1800" dirty="0" smtClean="0"/>
              <a:t> </a:t>
            </a:r>
            <a:r>
              <a:rPr lang="en-US" sz="1800" dirty="0" err="1" smtClean="0"/>
              <a:t>soveltaminen</a:t>
            </a:r>
            <a:r>
              <a:rPr lang="en-US" sz="1800" dirty="0" smtClean="0"/>
              <a:t> </a:t>
            </a:r>
            <a:r>
              <a:rPr lang="en-US" sz="1800" dirty="0" err="1" smtClean="0"/>
              <a:t>kaivoshankkeessa</a:t>
            </a:r>
            <a:endParaRPr lang="en-US" sz="1800" dirty="0" smtClean="0"/>
          </a:p>
          <a:p>
            <a:r>
              <a:rPr lang="en-US" sz="1800" dirty="0" err="1" smtClean="0"/>
              <a:t>Hankemuutosten</a:t>
            </a:r>
            <a:r>
              <a:rPr lang="en-US" sz="1800" dirty="0" smtClean="0"/>
              <a:t> YVA-</a:t>
            </a:r>
            <a:r>
              <a:rPr lang="en-US" sz="1800" dirty="0" err="1" smtClean="0"/>
              <a:t>asiat</a:t>
            </a:r>
            <a:r>
              <a:rPr lang="en-US" sz="1800" dirty="0" smtClean="0"/>
              <a:t> (</a:t>
            </a:r>
            <a:r>
              <a:rPr lang="en-US" sz="1800" dirty="0" err="1" smtClean="0"/>
              <a:t>täydennys</a:t>
            </a:r>
            <a:r>
              <a:rPr lang="en-US" sz="1800" dirty="0" smtClean="0"/>
              <a:t> </a:t>
            </a:r>
            <a:r>
              <a:rPr lang="en-US" sz="1800" dirty="0" err="1" smtClean="0"/>
              <a:t>vai</a:t>
            </a:r>
            <a:r>
              <a:rPr lang="en-US" sz="1800" dirty="0" smtClean="0"/>
              <a:t> </a:t>
            </a:r>
            <a:r>
              <a:rPr lang="en-US" sz="1800" dirty="0" err="1" smtClean="0"/>
              <a:t>kokonaan</a:t>
            </a:r>
            <a:r>
              <a:rPr lang="en-US" sz="1800" dirty="0" smtClean="0"/>
              <a:t> </a:t>
            </a:r>
            <a:r>
              <a:rPr lang="en-US" sz="1800" dirty="0" err="1" smtClean="0"/>
              <a:t>uusi</a:t>
            </a:r>
            <a:r>
              <a:rPr lang="en-US" sz="1800" dirty="0" smtClean="0"/>
              <a:t>?)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Lähestymistavoista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Kyseessä</a:t>
            </a:r>
            <a:r>
              <a:rPr lang="en-US" dirty="0" smtClean="0"/>
              <a:t> on </a:t>
            </a:r>
            <a:r>
              <a:rPr lang="en-US" dirty="0" err="1" smtClean="0"/>
              <a:t>opas</a:t>
            </a:r>
            <a:r>
              <a:rPr lang="en-US" dirty="0" smtClean="0"/>
              <a:t> </a:t>
            </a:r>
            <a:r>
              <a:rPr lang="en-US" dirty="0" err="1" smtClean="0"/>
              <a:t>eikä</a:t>
            </a:r>
            <a:r>
              <a:rPr lang="en-US" dirty="0" smtClean="0"/>
              <a:t> </a:t>
            </a:r>
            <a:r>
              <a:rPr lang="en-US" dirty="0" err="1" smtClean="0"/>
              <a:t>ohje</a:t>
            </a:r>
            <a:endParaRPr lang="en-US" dirty="0" smtClean="0"/>
          </a:p>
          <a:p>
            <a:r>
              <a:rPr lang="en-US" dirty="0" err="1" smtClean="0"/>
              <a:t>Sosiaaliset</a:t>
            </a:r>
            <a:r>
              <a:rPr lang="en-US" dirty="0" smtClean="0"/>
              <a:t> </a:t>
            </a:r>
            <a:r>
              <a:rPr lang="en-US" dirty="0" err="1" smtClean="0"/>
              <a:t>vaikutukset</a:t>
            </a:r>
            <a:r>
              <a:rPr lang="en-US" dirty="0" smtClean="0"/>
              <a:t> </a:t>
            </a:r>
            <a:r>
              <a:rPr lang="en-US" dirty="0" err="1" smtClean="0"/>
              <a:t>otetaan</a:t>
            </a:r>
            <a:r>
              <a:rPr lang="en-US" dirty="0" smtClean="0"/>
              <a:t> </a:t>
            </a:r>
            <a:r>
              <a:rPr lang="en-US" dirty="0" err="1" smtClean="0"/>
              <a:t>vahvasti</a:t>
            </a:r>
            <a:r>
              <a:rPr lang="en-US" dirty="0" smtClean="0"/>
              <a:t> </a:t>
            </a:r>
            <a:r>
              <a:rPr lang="en-US" dirty="0" err="1" smtClean="0"/>
              <a:t>mukaan</a:t>
            </a:r>
            <a:endParaRPr lang="en-US" dirty="0" smtClean="0"/>
          </a:p>
          <a:p>
            <a:r>
              <a:rPr lang="en-US" dirty="0" err="1" smtClean="0"/>
              <a:t>Sovellettavissa</a:t>
            </a:r>
            <a:r>
              <a:rPr lang="en-US" dirty="0" smtClean="0"/>
              <a:t> </a:t>
            </a:r>
            <a:r>
              <a:rPr lang="en-US" dirty="0" err="1" smtClean="0"/>
              <a:t>soveltuvin</a:t>
            </a:r>
            <a:r>
              <a:rPr lang="en-US" dirty="0" smtClean="0"/>
              <a:t> </a:t>
            </a:r>
            <a:r>
              <a:rPr lang="en-US" dirty="0" err="1" smtClean="0"/>
              <a:t>osin</a:t>
            </a:r>
            <a:r>
              <a:rPr lang="en-US" dirty="0" smtClean="0"/>
              <a:t> </a:t>
            </a:r>
            <a:r>
              <a:rPr lang="en-US" dirty="0" err="1" smtClean="0"/>
              <a:t>myös</a:t>
            </a:r>
            <a:r>
              <a:rPr lang="en-US" dirty="0" smtClean="0"/>
              <a:t> </a:t>
            </a:r>
            <a:r>
              <a:rPr lang="en-US" dirty="0" err="1" smtClean="0"/>
              <a:t>hankkeisiin</a:t>
            </a:r>
            <a:r>
              <a:rPr lang="en-US" dirty="0" smtClean="0"/>
              <a:t> </a:t>
            </a:r>
            <a:r>
              <a:rPr lang="en-US" dirty="0" err="1" smtClean="0"/>
              <a:t>jotka</a:t>
            </a:r>
            <a:r>
              <a:rPr lang="en-US" dirty="0" smtClean="0"/>
              <a:t> </a:t>
            </a:r>
            <a:r>
              <a:rPr lang="en-US" dirty="0" err="1" smtClean="0"/>
              <a:t>eivät</a:t>
            </a:r>
            <a:r>
              <a:rPr lang="en-US" dirty="0" smtClean="0"/>
              <a:t> </a:t>
            </a:r>
            <a:r>
              <a:rPr lang="en-US" dirty="0" err="1" smtClean="0"/>
              <a:t>vaadi</a:t>
            </a:r>
            <a:r>
              <a:rPr lang="en-US" dirty="0" smtClean="0"/>
              <a:t> YVA-</a:t>
            </a:r>
            <a:r>
              <a:rPr lang="en-US" dirty="0" err="1" smtClean="0"/>
              <a:t>menettelyä</a:t>
            </a:r>
            <a:endParaRPr lang="en-US" dirty="0" smtClean="0"/>
          </a:p>
          <a:p>
            <a:r>
              <a:rPr lang="en-US" dirty="0" err="1" smtClean="0"/>
              <a:t>Laaditaan</a:t>
            </a:r>
            <a:r>
              <a:rPr lang="en-US" dirty="0" smtClean="0"/>
              <a:t> </a:t>
            </a:r>
            <a:r>
              <a:rPr lang="en-US" dirty="0" err="1" smtClean="0"/>
              <a:t>kattavaksi</a:t>
            </a:r>
            <a:r>
              <a:rPr lang="en-US" dirty="0" smtClean="0"/>
              <a:t> </a:t>
            </a:r>
            <a:r>
              <a:rPr lang="en-US" dirty="0" err="1" smtClean="0"/>
              <a:t>vaikutusten</a:t>
            </a:r>
            <a:r>
              <a:rPr lang="en-US" dirty="0" smtClean="0"/>
              <a:t> </a:t>
            </a:r>
            <a:r>
              <a:rPr lang="en-US" dirty="0" err="1" smtClean="0"/>
              <a:t>arvioinnin</a:t>
            </a:r>
            <a:r>
              <a:rPr lang="en-US" dirty="0" smtClean="0"/>
              <a:t> </a:t>
            </a:r>
            <a:r>
              <a:rPr lang="en-US" dirty="0" err="1" smtClean="0"/>
              <a:t>lähtökohdista</a:t>
            </a:r>
            <a:r>
              <a:rPr lang="en-US" dirty="0" smtClean="0"/>
              <a:t>, </a:t>
            </a:r>
            <a:r>
              <a:rPr lang="en-US" dirty="0" err="1" smtClean="0"/>
              <a:t>mutta</a:t>
            </a:r>
            <a:r>
              <a:rPr lang="en-US" dirty="0" smtClean="0"/>
              <a:t> </a:t>
            </a:r>
            <a:r>
              <a:rPr lang="en-US" dirty="0" err="1" smtClean="0"/>
              <a:t>tarkistetaan</a:t>
            </a:r>
            <a:r>
              <a:rPr lang="en-US" dirty="0" smtClean="0"/>
              <a:t> </a:t>
            </a:r>
            <a:r>
              <a:rPr lang="en-US" dirty="0" err="1" smtClean="0"/>
              <a:t>lopuksi</a:t>
            </a:r>
            <a:r>
              <a:rPr lang="en-US" dirty="0" smtClean="0"/>
              <a:t> </a:t>
            </a:r>
            <a:r>
              <a:rPr lang="en-US" dirty="0" err="1" smtClean="0"/>
              <a:t>yhdenmukaisuus</a:t>
            </a:r>
            <a:r>
              <a:rPr lang="en-US" dirty="0" smtClean="0"/>
              <a:t> YVA-lain </a:t>
            </a:r>
            <a:r>
              <a:rPr lang="en-US" dirty="0" err="1" smtClean="0"/>
              <a:t>kanssa</a:t>
            </a:r>
            <a:endParaRPr lang="en-US" dirty="0" smtClean="0"/>
          </a:p>
          <a:p>
            <a:r>
              <a:rPr lang="en-US" dirty="0" err="1" smtClean="0"/>
              <a:t>Enintään</a:t>
            </a:r>
            <a:r>
              <a:rPr lang="en-US" dirty="0" smtClean="0"/>
              <a:t> 150 </a:t>
            </a:r>
            <a:r>
              <a:rPr lang="en-US" dirty="0" err="1" smtClean="0"/>
              <a:t>sivua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Mitä</a:t>
            </a:r>
            <a:r>
              <a:rPr lang="en-US" dirty="0" smtClean="0"/>
              <a:t> </a:t>
            </a:r>
            <a:r>
              <a:rPr lang="en-US" dirty="0" err="1" smtClean="0"/>
              <a:t>asioita</a:t>
            </a:r>
            <a:r>
              <a:rPr lang="en-US" dirty="0" smtClean="0"/>
              <a:t> </a:t>
            </a:r>
            <a:r>
              <a:rPr lang="en-US" dirty="0" err="1" smtClean="0"/>
              <a:t>pitää</a:t>
            </a:r>
            <a:r>
              <a:rPr lang="en-US" dirty="0" smtClean="0"/>
              <a:t> </a:t>
            </a:r>
            <a:r>
              <a:rPr lang="en-US" dirty="0" err="1" smtClean="0"/>
              <a:t>arvioida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millä</a:t>
            </a:r>
            <a:r>
              <a:rPr lang="en-US" dirty="0" smtClean="0"/>
              <a:t> </a:t>
            </a:r>
            <a:r>
              <a:rPr lang="en-US" dirty="0" err="1" smtClean="0"/>
              <a:t>tarkkuudella</a:t>
            </a:r>
            <a:r>
              <a:rPr lang="en-US" dirty="0" smtClean="0"/>
              <a:t> (</a:t>
            </a:r>
            <a:r>
              <a:rPr lang="en-US" dirty="0" err="1" smtClean="0"/>
              <a:t>mitä</a:t>
            </a:r>
            <a:r>
              <a:rPr lang="en-US" dirty="0" smtClean="0"/>
              <a:t> </a:t>
            </a:r>
            <a:r>
              <a:rPr lang="en-US" dirty="0" err="1" smtClean="0"/>
              <a:t>pitää</a:t>
            </a:r>
            <a:r>
              <a:rPr lang="en-US" dirty="0" smtClean="0"/>
              <a:t> </a:t>
            </a:r>
            <a:r>
              <a:rPr lang="en-US" dirty="0" err="1" smtClean="0"/>
              <a:t>saada</a:t>
            </a:r>
            <a:r>
              <a:rPr lang="en-US" dirty="0" smtClean="0"/>
              <a:t> </a:t>
            </a:r>
            <a:r>
              <a:rPr lang="en-US" dirty="0" err="1" smtClean="0"/>
              <a:t>selville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Lähetetään</a:t>
            </a:r>
            <a:r>
              <a:rPr lang="en-US" dirty="0" smtClean="0"/>
              <a:t> </a:t>
            </a:r>
            <a:r>
              <a:rPr lang="en-US" dirty="0" err="1" smtClean="0"/>
              <a:t>alustavia</a:t>
            </a:r>
            <a:r>
              <a:rPr lang="en-US" dirty="0" smtClean="0"/>
              <a:t> </a:t>
            </a:r>
            <a:r>
              <a:rPr lang="en-US" dirty="0" err="1" smtClean="0"/>
              <a:t>sisältöjä</a:t>
            </a:r>
            <a:r>
              <a:rPr lang="en-US" dirty="0" smtClean="0"/>
              <a:t> </a:t>
            </a:r>
            <a:r>
              <a:rPr lang="en-US" dirty="0" err="1" smtClean="0"/>
              <a:t>luettavaksi</a:t>
            </a:r>
            <a:r>
              <a:rPr lang="en-US" dirty="0" smtClean="0"/>
              <a:t> </a:t>
            </a:r>
            <a:r>
              <a:rPr lang="en-US" dirty="0" err="1" smtClean="0"/>
              <a:t>asiantuntijoille</a:t>
            </a:r>
            <a:r>
              <a:rPr lang="en-US" dirty="0" smtClean="0"/>
              <a:t> (</a:t>
            </a:r>
            <a:r>
              <a:rPr lang="en-US" dirty="0" err="1" smtClean="0"/>
              <a:t>voi</a:t>
            </a:r>
            <a:r>
              <a:rPr lang="en-US" dirty="0" smtClean="0"/>
              <a:t> olla </a:t>
            </a:r>
            <a:r>
              <a:rPr lang="en-US" dirty="0" err="1" smtClean="0"/>
              <a:t>parempi</a:t>
            </a:r>
            <a:r>
              <a:rPr lang="en-US" dirty="0" smtClean="0"/>
              <a:t> </a:t>
            </a:r>
            <a:r>
              <a:rPr lang="en-US" dirty="0" err="1" smtClean="0"/>
              <a:t>kuin</a:t>
            </a:r>
            <a:r>
              <a:rPr lang="en-US" dirty="0" smtClean="0"/>
              <a:t> </a:t>
            </a:r>
            <a:r>
              <a:rPr lang="en-US" dirty="0" err="1" smtClean="0"/>
              <a:t>kirjoituttaa</a:t>
            </a:r>
            <a:r>
              <a:rPr lang="en-US" dirty="0" smtClean="0"/>
              <a:t> </a:t>
            </a:r>
            <a:r>
              <a:rPr lang="en-US" dirty="0" err="1" smtClean="0"/>
              <a:t>asiantuntijalla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Lähestymistavoista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Prosessi-Päästö-Altistuminen-Vaikutus</a:t>
            </a:r>
            <a:endParaRPr lang="en-US" dirty="0" smtClean="0"/>
          </a:p>
          <a:p>
            <a:r>
              <a:rPr lang="en-US" dirty="0" err="1" smtClean="0"/>
              <a:t>Oppaan</a:t>
            </a:r>
            <a:r>
              <a:rPr lang="en-US" dirty="0" smtClean="0"/>
              <a:t> </a:t>
            </a:r>
            <a:r>
              <a:rPr lang="en-US" dirty="0" err="1" smtClean="0"/>
              <a:t>rakenne</a:t>
            </a:r>
            <a:r>
              <a:rPr lang="en-US" dirty="0" smtClean="0"/>
              <a:t> </a:t>
            </a:r>
            <a:r>
              <a:rPr lang="en-US" dirty="0" err="1" smtClean="0"/>
              <a:t>lähtee</a:t>
            </a:r>
            <a:r>
              <a:rPr lang="en-US" dirty="0" smtClean="0"/>
              <a:t> </a:t>
            </a:r>
            <a:r>
              <a:rPr lang="en-US" dirty="0" err="1" smtClean="0"/>
              <a:t>prosesseista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niiden</a:t>
            </a:r>
            <a:r>
              <a:rPr lang="en-US" dirty="0" smtClean="0"/>
              <a:t> </a:t>
            </a:r>
            <a:r>
              <a:rPr lang="en-US" dirty="0" err="1" smtClean="0"/>
              <a:t>aiheuttamista</a:t>
            </a:r>
            <a:r>
              <a:rPr lang="en-US" dirty="0" smtClean="0"/>
              <a:t> </a:t>
            </a:r>
            <a:r>
              <a:rPr lang="en-US" dirty="0" err="1" smtClean="0"/>
              <a:t>päästöistä</a:t>
            </a:r>
            <a:endParaRPr lang="en-US" dirty="0" smtClean="0"/>
          </a:p>
          <a:p>
            <a:pPr lvl="1"/>
            <a:r>
              <a:rPr lang="en-US" dirty="0" err="1" smtClean="0"/>
              <a:t>Vaikutuksien</a:t>
            </a:r>
            <a:r>
              <a:rPr lang="en-US" dirty="0" smtClean="0"/>
              <a:t> </a:t>
            </a:r>
            <a:r>
              <a:rPr lang="en-US" dirty="0" err="1" smtClean="0"/>
              <a:t>suunnasta</a:t>
            </a:r>
            <a:r>
              <a:rPr lang="en-US" dirty="0" smtClean="0"/>
              <a:t> </a:t>
            </a:r>
            <a:r>
              <a:rPr lang="en-US" dirty="0" err="1" smtClean="0"/>
              <a:t>lähteminen</a:t>
            </a:r>
            <a:r>
              <a:rPr lang="en-US" dirty="0" smtClean="0"/>
              <a:t> </a:t>
            </a:r>
            <a:r>
              <a:rPr lang="en-US" dirty="0" err="1" smtClean="0"/>
              <a:t>saattaa</a:t>
            </a:r>
            <a:r>
              <a:rPr lang="en-US" dirty="0" smtClean="0"/>
              <a:t> </a:t>
            </a:r>
            <a:r>
              <a:rPr lang="en-US" dirty="0" err="1" smtClean="0"/>
              <a:t>johtaa</a:t>
            </a:r>
            <a:r>
              <a:rPr lang="en-US" dirty="0" smtClean="0"/>
              <a:t> </a:t>
            </a:r>
            <a:r>
              <a:rPr lang="en-US" dirty="0" err="1" smtClean="0"/>
              <a:t>puutteellisiin</a:t>
            </a:r>
            <a:r>
              <a:rPr lang="en-US" dirty="0" smtClean="0"/>
              <a:t> </a:t>
            </a:r>
            <a:r>
              <a:rPr lang="en-US" dirty="0" err="1" smtClean="0"/>
              <a:t>arviointeihin</a:t>
            </a:r>
            <a:endParaRPr lang="en-US" dirty="0" smtClean="0"/>
          </a:p>
          <a:p>
            <a:pPr lvl="1"/>
            <a:r>
              <a:rPr lang="en-US" dirty="0" err="1" smtClean="0"/>
              <a:t>Prosessien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päästöjen</a:t>
            </a:r>
            <a:r>
              <a:rPr lang="en-US" dirty="0" smtClean="0"/>
              <a:t> </a:t>
            </a:r>
            <a:r>
              <a:rPr lang="en-US" dirty="0" err="1" smtClean="0"/>
              <a:t>arvioiminen</a:t>
            </a:r>
            <a:r>
              <a:rPr lang="en-US" dirty="0" smtClean="0"/>
              <a:t> on </a:t>
            </a:r>
            <a:r>
              <a:rPr lang="en-US" dirty="0" err="1" smtClean="0"/>
              <a:t>yksi</a:t>
            </a:r>
            <a:r>
              <a:rPr lang="en-US" dirty="0" smtClean="0"/>
              <a:t> </a:t>
            </a:r>
            <a:r>
              <a:rPr lang="en-US" dirty="0" err="1" smtClean="0"/>
              <a:t>nykyisten</a:t>
            </a:r>
            <a:r>
              <a:rPr lang="en-US" dirty="0" smtClean="0"/>
              <a:t> </a:t>
            </a:r>
            <a:r>
              <a:rPr lang="en-US" dirty="0" err="1" smtClean="0"/>
              <a:t>kaivos</a:t>
            </a:r>
            <a:r>
              <a:rPr lang="en-US" dirty="0" smtClean="0"/>
              <a:t>-YVA </a:t>
            </a:r>
            <a:r>
              <a:rPr lang="en-US" dirty="0" err="1" smtClean="0"/>
              <a:t>hankkeiden</a:t>
            </a:r>
            <a:r>
              <a:rPr lang="en-US" dirty="0" smtClean="0"/>
              <a:t> </a:t>
            </a:r>
            <a:r>
              <a:rPr lang="en-US" dirty="0" err="1" smtClean="0"/>
              <a:t>heikoista</a:t>
            </a:r>
            <a:r>
              <a:rPr lang="en-US" dirty="0" smtClean="0"/>
              <a:t> </a:t>
            </a:r>
            <a:r>
              <a:rPr lang="en-US" dirty="0" err="1" smtClean="0"/>
              <a:t>kohdista</a:t>
            </a:r>
            <a:endParaRPr lang="en-US" dirty="0" smtClean="0"/>
          </a:p>
          <a:p>
            <a:r>
              <a:rPr lang="en-US" dirty="0" err="1" smtClean="0"/>
              <a:t>Työtila</a:t>
            </a:r>
            <a:r>
              <a:rPr lang="en-US" dirty="0" smtClean="0"/>
              <a:t>? </a:t>
            </a:r>
            <a:r>
              <a:rPr lang="en-US" dirty="0" err="1" smtClean="0"/>
              <a:t>Opasnet</a:t>
            </a:r>
            <a:r>
              <a:rPr lang="en-US" dirty="0" smtClean="0"/>
              <a:t>? </a:t>
            </a:r>
            <a:r>
              <a:rPr lang="en-US" dirty="0" err="1" smtClean="0"/>
              <a:t>Muu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Projektiryhmän</a:t>
            </a:r>
            <a:r>
              <a:rPr lang="en-US" dirty="0" smtClean="0"/>
              <a:t> </a:t>
            </a:r>
            <a:r>
              <a:rPr lang="en-US" dirty="0" err="1" smtClean="0"/>
              <a:t>kokoonpanosta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Geologian</a:t>
            </a:r>
            <a:r>
              <a:rPr lang="en-US" dirty="0" smtClean="0"/>
              <a:t> </a:t>
            </a:r>
            <a:r>
              <a:rPr lang="en-US" dirty="0" err="1" smtClean="0"/>
              <a:t>tutkimuskeskus</a:t>
            </a:r>
            <a:endParaRPr lang="en-US" dirty="0" smtClean="0"/>
          </a:p>
          <a:p>
            <a:pPr lvl="1"/>
            <a:r>
              <a:rPr lang="en-US" dirty="0" smtClean="0"/>
              <a:t>Tommi Kauppila (</a:t>
            </a:r>
            <a:r>
              <a:rPr lang="en-US" dirty="0" err="1" smtClean="0"/>
              <a:t>toim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Marja Liisa Räisänen</a:t>
            </a:r>
          </a:p>
          <a:p>
            <a:pPr lvl="1"/>
            <a:r>
              <a:rPr lang="en-US" dirty="0" smtClean="0"/>
              <a:t>Päivi Kauppila</a:t>
            </a:r>
          </a:p>
          <a:p>
            <a:pPr lvl="1"/>
            <a:r>
              <a:rPr lang="en-US" dirty="0" smtClean="0"/>
              <a:t>Pekka </a:t>
            </a:r>
            <a:r>
              <a:rPr lang="en-US" dirty="0" smtClean="0"/>
              <a:t>Mörsky (</a:t>
            </a:r>
            <a:r>
              <a:rPr lang="en-US" dirty="0" err="1" smtClean="0"/>
              <a:t>rikastusprosessit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Suomen</a:t>
            </a:r>
            <a:r>
              <a:rPr lang="en-US" dirty="0" smtClean="0"/>
              <a:t> </a:t>
            </a:r>
            <a:r>
              <a:rPr lang="en-US" dirty="0" err="1" smtClean="0"/>
              <a:t>ympäristökeskus</a:t>
            </a:r>
            <a:endParaRPr lang="en-US" dirty="0" smtClean="0"/>
          </a:p>
          <a:p>
            <a:pPr lvl="1"/>
            <a:r>
              <a:rPr lang="en-US" dirty="0" smtClean="0"/>
              <a:t>Jorma Jantunen (YVA-</a:t>
            </a:r>
            <a:r>
              <a:rPr lang="en-US" dirty="0" err="1" smtClean="0"/>
              <a:t>menettely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N.N. (</a:t>
            </a:r>
            <a:r>
              <a:rPr lang="en-US" dirty="0" err="1" smtClean="0"/>
              <a:t>ekologinen</a:t>
            </a:r>
            <a:r>
              <a:rPr lang="en-US" dirty="0" smtClean="0"/>
              <a:t> </a:t>
            </a:r>
            <a:r>
              <a:rPr lang="en-US" dirty="0" err="1" smtClean="0"/>
              <a:t>riskinarviointi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Luontotyypit</a:t>
            </a:r>
            <a:r>
              <a:rPr lang="en-US" dirty="0" smtClean="0"/>
              <a:t>, </a:t>
            </a:r>
            <a:r>
              <a:rPr lang="en-US" dirty="0" err="1" smtClean="0"/>
              <a:t>Natura</a:t>
            </a:r>
            <a:r>
              <a:rPr lang="en-US" dirty="0" smtClean="0"/>
              <a:t>, </a:t>
            </a:r>
            <a:r>
              <a:rPr lang="en-US" dirty="0" err="1" smtClean="0"/>
              <a:t>biodiversiteetti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uhanalaiset</a:t>
            </a:r>
            <a:r>
              <a:rPr lang="en-US" dirty="0" smtClean="0"/>
              <a:t> </a:t>
            </a:r>
            <a:r>
              <a:rPr lang="en-US" dirty="0" err="1" smtClean="0"/>
              <a:t>lajit</a:t>
            </a:r>
            <a:endParaRPr lang="en-US" dirty="0" smtClean="0"/>
          </a:p>
          <a:p>
            <a:r>
              <a:rPr lang="en-US" dirty="0" err="1" smtClean="0"/>
              <a:t>Terveyden</a:t>
            </a:r>
            <a:r>
              <a:rPr lang="en-US" dirty="0" smtClean="0"/>
              <a:t>-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hyvinvoinnin</a:t>
            </a:r>
            <a:r>
              <a:rPr lang="en-US" dirty="0" smtClean="0"/>
              <a:t> </a:t>
            </a:r>
            <a:r>
              <a:rPr lang="en-US" dirty="0" err="1" smtClean="0"/>
              <a:t>laitos</a:t>
            </a:r>
            <a:endParaRPr lang="en-US" dirty="0" smtClean="0"/>
          </a:p>
          <a:p>
            <a:pPr lvl="1"/>
            <a:r>
              <a:rPr lang="en-US" dirty="0" smtClean="0"/>
              <a:t>Hannu Komulainen (</a:t>
            </a:r>
            <a:r>
              <a:rPr lang="en-US" dirty="0" err="1" smtClean="0"/>
              <a:t>ympäristöterveysriskit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viihtyvyys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Ydinryhmän</a:t>
            </a:r>
            <a:r>
              <a:rPr lang="en-US" dirty="0" smtClean="0"/>
              <a:t> </a:t>
            </a:r>
            <a:r>
              <a:rPr lang="en-US" dirty="0" err="1" smtClean="0"/>
              <a:t>osaamisalueet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Geologian</a:t>
            </a:r>
            <a:r>
              <a:rPr lang="en-US" dirty="0" smtClean="0"/>
              <a:t> </a:t>
            </a:r>
            <a:r>
              <a:rPr lang="en-US" dirty="0" err="1" smtClean="0"/>
              <a:t>tutkimuskeskus</a:t>
            </a:r>
            <a:endParaRPr lang="en-US" dirty="0" smtClean="0"/>
          </a:p>
          <a:p>
            <a:pPr lvl="1"/>
            <a:r>
              <a:rPr lang="en-US" dirty="0" err="1" smtClean="0"/>
              <a:t>Kaivoshanke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sen</a:t>
            </a:r>
            <a:r>
              <a:rPr lang="en-US" dirty="0" smtClean="0"/>
              <a:t> </a:t>
            </a:r>
            <a:r>
              <a:rPr lang="en-US" dirty="0" err="1" smtClean="0"/>
              <a:t>elinkaari</a:t>
            </a:r>
            <a:endParaRPr lang="en-US" dirty="0" smtClean="0"/>
          </a:p>
          <a:p>
            <a:pPr lvl="1"/>
            <a:r>
              <a:rPr lang="en-US" dirty="0" err="1" smtClean="0"/>
              <a:t>Prosessit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päästöt</a:t>
            </a:r>
            <a:r>
              <a:rPr lang="en-US" dirty="0" smtClean="0"/>
              <a:t> (</a:t>
            </a:r>
            <a:r>
              <a:rPr lang="en-US" dirty="0" err="1" smtClean="0"/>
              <a:t>melu</a:t>
            </a:r>
            <a:r>
              <a:rPr lang="en-US" dirty="0" smtClean="0"/>
              <a:t>?, </a:t>
            </a:r>
            <a:r>
              <a:rPr lang="en-US" dirty="0" err="1" smtClean="0"/>
              <a:t>tärinä</a:t>
            </a:r>
            <a:r>
              <a:rPr lang="en-US" dirty="0" smtClean="0"/>
              <a:t>?)</a:t>
            </a:r>
          </a:p>
          <a:p>
            <a:pPr lvl="1"/>
            <a:r>
              <a:rPr lang="en-US" dirty="0" err="1" smtClean="0"/>
              <a:t>Aineiden</a:t>
            </a:r>
            <a:r>
              <a:rPr lang="en-US" dirty="0" smtClean="0"/>
              <a:t> </a:t>
            </a:r>
            <a:r>
              <a:rPr lang="en-US" dirty="0" err="1" smtClean="0"/>
              <a:t>kulkeutuminen</a:t>
            </a:r>
            <a:endParaRPr lang="en-US" dirty="0" smtClean="0"/>
          </a:p>
          <a:p>
            <a:r>
              <a:rPr lang="en-US" dirty="0" err="1" smtClean="0"/>
              <a:t>Suomen</a:t>
            </a:r>
            <a:r>
              <a:rPr lang="en-US" dirty="0" smtClean="0"/>
              <a:t> </a:t>
            </a:r>
            <a:r>
              <a:rPr lang="en-US" dirty="0" err="1" smtClean="0"/>
              <a:t>ympäristökeskus</a:t>
            </a:r>
            <a:endParaRPr lang="en-US" dirty="0" smtClean="0"/>
          </a:p>
          <a:p>
            <a:pPr lvl="1"/>
            <a:r>
              <a:rPr lang="en-US" dirty="0" smtClean="0"/>
              <a:t>YVA-</a:t>
            </a:r>
            <a:r>
              <a:rPr lang="en-US" dirty="0" err="1" smtClean="0"/>
              <a:t>menettely</a:t>
            </a:r>
            <a:endParaRPr lang="en-US" dirty="0" smtClean="0"/>
          </a:p>
          <a:p>
            <a:pPr lvl="1"/>
            <a:r>
              <a:rPr lang="en-US" dirty="0" err="1" smtClean="0"/>
              <a:t>Ekologinen</a:t>
            </a:r>
            <a:r>
              <a:rPr lang="en-US" dirty="0" smtClean="0"/>
              <a:t> </a:t>
            </a:r>
            <a:r>
              <a:rPr lang="en-US" dirty="0" err="1" smtClean="0"/>
              <a:t>riskinarviointi</a:t>
            </a:r>
            <a:endParaRPr lang="en-US" dirty="0" smtClean="0"/>
          </a:p>
          <a:p>
            <a:pPr lvl="1"/>
            <a:r>
              <a:rPr lang="en-US" dirty="0" err="1" smtClean="0"/>
              <a:t>Luontotyypit</a:t>
            </a:r>
            <a:r>
              <a:rPr lang="en-US" dirty="0" smtClean="0"/>
              <a:t>, </a:t>
            </a:r>
            <a:r>
              <a:rPr lang="en-US" dirty="0" err="1" smtClean="0"/>
              <a:t>Natura</a:t>
            </a:r>
            <a:r>
              <a:rPr lang="en-US" dirty="0" smtClean="0"/>
              <a:t>, </a:t>
            </a:r>
            <a:r>
              <a:rPr lang="en-US" dirty="0" err="1" smtClean="0"/>
              <a:t>biodiversiteetti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uhanalaiset</a:t>
            </a:r>
            <a:r>
              <a:rPr lang="en-US" dirty="0" smtClean="0"/>
              <a:t> </a:t>
            </a:r>
            <a:r>
              <a:rPr lang="en-US" dirty="0" err="1" smtClean="0"/>
              <a:t>lajit</a:t>
            </a:r>
            <a:endParaRPr lang="en-US" dirty="0" smtClean="0"/>
          </a:p>
          <a:p>
            <a:pPr lvl="1"/>
            <a:r>
              <a:rPr lang="en-US" dirty="0" err="1" smtClean="0"/>
              <a:t>Päästöt</a:t>
            </a:r>
            <a:r>
              <a:rPr lang="en-US" dirty="0" smtClean="0"/>
              <a:t> </a:t>
            </a:r>
            <a:r>
              <a:rPr lang="en-US" dirty="0" err="1" smtClean="0"/>
              <a:t>pintavedessä</a:t>
            </a:r>
            <a:endParaRPr lang="en-US" dirty="0" smtClean="0"/>
          </a:p>
          <a:p>
            <a:r>
              <a:rPr lang="en-US" dirty="0" err="1" smtClean="0"/>
              <a:t>Terveyden</a:t>
            </a:r>
            <a:r>
              <a:rPr lang="en-US" dirty="0" smtClean="0"/>
              <a:t>-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hyvinvoinnin</a:t>
            </a:r>
            <a:r>
              <a:rPr lang="en-US" dirty="0" smtClean="0"/>
              <a:t> </a:t>
            </a:r>
            <a:r>
              <a:rPr lang="en-US" dirty="0" err="1" smtClean="0"/>
              <a:t>laitos</a:t>
            </a:r>
            <a:endParaRPr lang="en-US" dirty="0" smtClean="0"/>
          </a:p>
          <a:p>
            <a:pPr lvl="1"/>
            <a:r>
              <a:rPr lang="en-US" dirty="0" err="1" smtClean="0"/>
              <a:t>Ympäristöterveysriskien</a:t>
            </a:r>
            <a:r>
              <a:rPr lang="en-US" dirty="0" smtClean="0"/>
              <a:t> </a:t>
            </a:r>
            <a:r>
              <a:rPr lang="en-US" dirty="0" err="1" smtClean="0"/>
              <a:t>arviointi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Muita</a:t>
            </a:r>
            <a:r>
              <a:rPr lang="en-US" dirty="0" smtClean="0"/>
              <a:t> </a:t>
            </a:r>
            <a:r>
              <a:rPr lang="en-US" dirty="0" err="1" smtClean="0"/>
              <a:t>tarvittavia</a:t>
            </a:r>
            <a:r>
              <a:rPr lang="en-US" dirty="0" smtClean="0"/>
              <a:t> </a:t>
            </a:r>
            <a:r>
              <a:rPr lang="en-US" dirty="0" err="1" smtClean="0"/>
              <a:t>osaamisalueita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Esimerkiksi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Sosiaaliset</a:t>
            </a:r>
            <a:r>
              <a:rPr lang="en-US" dirty="0" smtClean="0"/>
              <a:t> </a:t>
            </a:r>
            <a:r>
              <a:rPr lang="en-US" dirty="0" err="1" smtClean="0"/>
              <a:t>vaikutukset</a:t>
            </a:r>
            <a:r>
              <a:rPr lang="en-US" dirty="0" smtClean="0"/>
              <a:t> (</a:t>
            </a:r>
            <a:r>
              <a:rPr lang="en-US" dirty="0" err="1" smtClean="0"/>
              <a:t>esim</a:t>
            </a:r>
            <a:r>
              <a:rPr lang="en-US" dirty="0" smtClean="0"/>
              <a:t>. Jaana </a:t>
            </a:r>
            <a:r>
              <a:rPr lang="en-US" dirty="0" err="1" smtClean="0"/>
              <a:t>Hakola</a:t>
            </a:r>
            <a:r>
              <a:rPr lang="en-US" dirty="0" smtClean="0"/>
              <a:t>, </a:t>
            </a:r>
            <a:r>
              <a:rPr lang="en-US" dirty="0" err="1" smtClean="0"/>
              <a:t>Ramboll</a:t>
            </a:r>
            <a:r>
              <a:rPr lang="en-US" dirty="0" smtClean="0"/>
              <a:t>; </a:t>
            </a:r>
            <a:r>
              <a:rPr lang="en-US" dirty="0" err="1" smtClean="0"/>
              <a:t>Tapani</a:t>
            </a:r>
            <a:r>
              <a:rPr lang="en-US" dirty="0" smtClean="0"/>
              <a:t> </a:t>
            </a:r>
            <a:r>
              <a:rPr lang="en-US" dirty="0" smtClean="0"/>
              <a:t>Kauppinen THL)</a:t>
            </a:r>
            <a:endParaRPr lang="en-US" dirty="0" smtClean="0"/>
          </a:p>
          <a:p>
            <a:r>
              <a:rPr lang="en-US" dirty="0" err="1" smtClean="0"/>
              <a:t>Maisema</a:t>
            </a:r>
            <a:r>
              <a:rPr lang="en-US" dirty="0" smtClean="0"/>
              <a:t>, </a:t>
            </a:r>
            <a:r>
              <a:rPr lang="en-US" dirty="0" err="1" smtClean="0"/>
              <a:t>kulttuuriympäristö</a:t>
            </a:r>
            <a:r>
              <a:rPr lang="en-US" dirty="0" smtClean="0"/>
              <a:t>, </a:t>
            </a:r>
            <a:r>
              <a:rPr lang="en-US" dirty="0" err="1" smtClean="0"/>
              <a:t>muinaisjäänteet</a:t>
            </a:r>
            <a:endParaRPr lang="en-US" dirty="0" smtClean="0"/>
          </a:p>
          <a:p>
            <a:r>
              <a:rPr lang="en-US" dirty="0" err="1" smtClean="0"/>
              <a:t>Taloudelliset</a:t>
            </a:r>
            <a:r>
              <a:rPr lang="en-US" dirty="0" smtClean="0"/>
              <a:t> </a:t>
            </a:r>
            <a:r>
              <a:rPr lang="en-US" dirty="0" err="1" smtClean="0"/>
              <a:t>vaikutukset</a:t>
            </a:r>
            <a:endParaRPr lang="en-US" dirty="0" smtClean="0"/>
          </a:p>
          <a:p>
            <a:pPr lvl="1"/>
            <a:r>
              <a:rPr lang="en-US" dirty="0" err="1" smtClean="0"/>
              <a:t>Porotalous</a:t>
            </a:r>
            <a:endParaRPr lang="en-US" dirty="0" smtClean="0"/>
          </a:p>
          <a:p>
            <a:r>
              <a:rPr lang="en-US" dirty="0" err="1" smtClean="0"/>
              <a:t>Tavoitteena</a:t>
            </a:r>
            <a:r>
              <a:rPr lang="en-US" dirty="0" smtClean="0"/>
              <a:t> </a:t>
            </a:r>
            <a:r>
              <a:rPr lang="en-US" dirty="0" err="1" smtClean="0"/>
              <a:t>paras</a:t>
            </a:r>
            <a:r>
              <a:rPr lang="en-US" dirty="0" smtClean="0"/>
              <a:t> </a:t>
            </a:r>
            <a:r>
              <a:rPr lang="en-US" dirty="0" err="1" smtClean="0"/>
              <a:t>asiantuntemus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TK">
  <a:themeElements>
    <a:clrScheme name="GTK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037672"/>
      </a:accent1>
      <a:accent2>
        <a:srgbClr val="FFB400"/>
      </a:accent2>
      <a:accent3>
        <a:srgbClr val="363636"/>
      </a:accent3>
      <a:accent4>
        <a:srgbClr val="337298"/>
      </a:accent4>
      <a:accent5>
        <a:srgbClr val="3CA3CD"/>
      </a:accent5>
      <a:accent6>
        <a:srgbClr val="A9A57C"/>
      </a:accent6>
      <a:hlink>
        <a:srgbClr val="037672"/>
      </a:hlink>
      <a:folHlink>
        <a:srgbClr val="363636"/>
      </a:folHlink>
    </a:clrScheme>
    <a:fontScheme name="GT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GTK 1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037672"/>
        </a:accent1>
        <a:accent2>
          <a:srgbClr val="FFB400"/>
        </a:accent2>
        <a:accent3>
          <a:srgbClr val="FFFFFF"/>
        </a:accent3>
        <a:accent4>
          <a:srgbClr val="000000"/>
        </a:accent4>
        <a:accent5>
          <a:srgbClr val="AABDBC"/>
        </a:accent5>
        <a:accent6>
          <a:srgbClr val="E7A300"/>
        </a:accent6>
        <a:hlink>
          <a:srgbClr val="363636"/>
        </a:hlink>
        <a:folHlink>
          <a:srgbClr val="A9A57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GTK_kalvopohja-Office2007</Template>
  <TotalTime>772</TotalTime>
  <Words>357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GTK</vt:lpstr>
      <vt:lpstr>Kaivoshankkeiden YVA-opas</vt:lpstr>
      <vt:lpstr>Asialista</vt:lpstr>
      <vt:lpstr>Projektiryhmän kokous 24.5.2013</vt:lpstr>
      <vt:lpstr>Oppaan tavoitteiden määrittely</vt:lpstr>
      <vt:lpstr>Lähestymistavoista (1)</vt:lpstr>
      <vt:lpstr>Lähestymistavoista (2)</vt:lpstr>
      <vt:lpstr>Projektiryhmän kokoonpanosta</vt:lpstr>
      <vt:lpstr>Ydinryhmän osaamisalueet</vt:lpstr>
      <vt:lpstr>Muita tarvittavia osaamisalueita</vt:lpstr>
      <vt:lpstr>YVA-laki sanoo:</vt:lpstr>
    </vt:vector>
  </TitlesOfParts>
  <Company>Geological Survey of Finland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Kaivoshankkeiden YVA-opas</dc:title>
  <dc:creator>tkauppil</dc:creator>
  <cp:lastModifiedBy>tkauppil</cp:lastModifiedBy>
  <cp:revision>64</cp:revision>
  <dcterms:created xsi:type="dcterms:W3CDTF">2013-05-22T11:58:54Z</dcterms:created>
  <dcterms:modified xsi:type="dcterms:W3CDTF">2013-05-31T08:32:02Z</dcterms:modified>
</cp:coreProperties>
</file>