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7" r:id="rId1"/>
    <p:sldMasterId id="2147483673" r:id="rId2"/>
  </p:sldMasterIdLst>
  <p:notesMasterIdLst>
    <p:notesMasterId r:id="rId5"/>
  </p:notesMasterIdLst>
  <p:sldIdLst>
    <p:sldId id="258" r:id="rId3"/>
    <p:sldId id="260" r:id="rId4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16" autoAdjust="0"/>
    <p:restoredTop sz="94660"/>
  </p:normalViewPr>
  <p:slideViewPr>
    <p:cSldViewPr>
      <p:cViewPr>
        <p:scale>
          <a:sx n="76" d="100"/>
          <a:sy n="76" d="100"/>
        </p:scale>
        <p:origin x="-1380" y="-198"/>
      </p:cViewPr>
      <p:guideLst>
        <p:guide orient="horz" pos="164"/>
        <p:guide pos="11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212BE7-12CD-400C-A170-99CAD3E160EC}" type="datetimeFigureOut">
              <a:rPr lang="fi-FI" smtClean="0"/>
              <a:pPr/>
              <a:t>21.11.2013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D62EA-3D08-4FA1-B6F7-F9F9DF18C03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454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39553" y="6381328"/>
            <a:ext cx="3024336" cy="180020"/>
          </a:xfrm>
        </p:spPr>
        <p:txBody>
          <a:bodyPr anchor="t" anchorCtr="0"/>
          <a:lstStyle>
            <a:lvl1pPr>
              <a:lnSpc>
                <a:spcPts val="1300"/>
              </a:lnSpc>
              <a:defRPr sz="1200"/>
            </a:lvl1pPr>
          </a:lstStyle>
          <a:p>
            <a:pPr lvl="0"/>
            <a:r>
              <a:rPr lang="fi-FI" noProof="1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21419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kalvo - 2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00000"/>
            <a:ext cx="4777200" cy="4266000"/>
          </a:xfrm>
        </p:spPr>
        <p:txBody>
          <a:bodyPr/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5400092" y="1800000"/>
            <a:ext cx="3384376" cy="4266000"/>
          </a:xfrm>
        </p:spPr>
        <p:txBody>
          <a:bodyPr/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39553" y="6381328"/>
            <a:ext cx="3024336" cy="180020"/>
          </a:xfrm>
        </p:spPr>
        <p:txBody>
          <a:bodyPr anchor="t" anchorCtr="0"/>
          <a:lstStyle>
            <a:lvl1pPr>
              <a:lnSpc>
                <a:spcPts val="1300"/>
              </a:lnSpc>
              <a:defRPr sz="1200"/>
            </a:lvl1pPr>
          </a:lstStyle>
          <a:p>
            <a:pPr lvl="0"/>
            <a:r>
              <a:rPr lang="fi-FI" noProof="1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0071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kuva - vier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00000"/>
            <a:ext cx="3240000" cy="4194000"/>
          </a:xfrm>
        </p:spPr>
        <p:txBody>
          <a:bodyPr/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104000" y="1476000"/>
            <a:ext cx="4680000" cy="4104000"/>
          </a:xfrm>
        </p:spPr>
        <p:txBody>
          <a:bodyPr/>
          <a:lstStyle/>
          <a:p>
            <a:endParaRPr lang="fi-FI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03948" y="5661248"/>
            <a:ext cx="3024336" cy="180020"/>
          </a:xfrm>
        </p:spPr>
        <p:txBody>
          <a:bodyPr anchor="t" anchorCtr="0"/>
          <a:lstStyle>
            <a:lvl1pPr>
              <a:lnSpc>
                <a:spcPts val="1300"/>
              </a:lnSpc>
              <a:defRPr sz="1200"/>
            </a:lvl1pPr>
          </a:lstStyle>
          <a:p>
            <a:pPr lvl="0"/>
            <a:r>
              <a:rPr lang="fi-FI" noProof="1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69395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 ja kuva - päällekkä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800000"/>
            <a:ext cx="8244000" cy="1296000"/>
          </a:xfrm>
        </p:spPr>
        <p:txBody>
          <a:bodyPr/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539552" y="3150000"/>
            <a:ext cx="8244448" cy="2916000"/>
          </a:xfrm>
        </p:spPr>
        <p:txBody>
          <a:bodyPr/>
          <a:lstStyle/>
          <a:p>
            <a:endParaRPr lang="fi-FI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539552" y="6129300"/>
            <a:ext cx="6733505" cy="250825"/>
          </a:xfrm>
        </p:spPr>
        <p:txBody>
          <a:bodyPr anchor="t" anchorCtr="0"/>
          <a:lstStyle>
            <a:lvl1pPr>
              <a:lnSpc>
                <a:spcPts val="1600"/>
              </a:lnSpc>
              <a:defRPr sz="1400"/>
            </a:lvl1pPr>
          </a:lstStyle>
          <a:p>
            <a:pPr lvl="0"/>
            <a:r>
              <a:rPr lang="fi-FI" noProof="1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14350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kal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10.9.2013</a:t>
            </a:r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888E4-B065-43EF-8E16-5918655F770D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360000" y="360000"/>
            <a:ext cx="8424000" cy="5634000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359532" y="6048000"/>
            <a:ext cx="6733505" cy="250825"/>
          </a:xfrm>
        </p:spPr>
        <p:txBody>
          <a:bodyPr anchor="t" anchorCtr="0"/>
          <a:lstStyle>
            <a:lvl1pPr>
              <a:lnSpc>
                <a:spcPts val="1600"/>
              </a:lnSpc>
              <a:defRPr sz="1400"/>
            </a:lvl1pPr>
          </a:lstStyle>
          <a:p>
            <a:pPr lvl="0"/>
            <a:r>
              <a:rPr lang="fi-FI" noProof="1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616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smtClean="0"/>
              <a:t>10.9.2013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E735F-810D-4607-8904-B85F86809EB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231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kal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68" y="2988012"/>
            <a:ext cx="4572000" cy="1305084"/>
          </a:xfrm>
        </p:spPr>
        <p:txBody>
          <a:bodyPr anchor="b" anchorCtr="0"/>
          <a:lstStyle>
            <a:lvl1pPr>
              <a:lnSpc>
                <a:spcPts val="36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2000" y="4851248"/>
            <a:ext cx="4626000" cy="810000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rgbClr val="FFFFFF"/>
                </a:solidFill>
              </a:defRPr>
            </a:lvl1pPr>
            <a:lvl2pPr>
              <a:lnSpc>
                <a:spcPts val="2000"/>
              </a:lnSpc>
              <a:defRPr sz="1800">
                <a:solidFill>
                  <a:srgbClr val="FFFFFF"/>
                </a:solidFill>
              </a:defRPr>
            </a:lvl2pPr>
            <a:lvl3pPr>
              <a:lnSpc>
                <a:spcPts val="2000"/>
              </a:lnSpc>
              <a:defRPr sz="1800">
                <a:solidFill>
                  <a:srgbClr val="FFFFFF"/>
                </a:solidFill>
              </a:defRPr>
            </a:lvl3pPr>
            <a:lvl4pPr>
              <a:lnSpc>
                <a:spcPts val="2000"/>
              </a:lnSpc>
              <a:defRPr sz="1800">
                <a:solidFill>
                  <a:srgbClr val="FFFFFF"/>
                </a:solidFill>
              </a:defRPr>
            </a:lvl4pPr>
            <a:lvl5pPr>
              <a:lnSpc>
                <a:spcPts val="2000"/>
              </a:lnSpc>
              <a:defRPr sz="18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12000" y="4546800"/>
            <a:ext cx="460851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3996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kalv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168" y="3320988"/>
            <a:ext cx="4283968" cy="1152128"/>
          </a:xfrm>
        </p:spPr>
        <p:txBody>
          <a:bodyPr anchor="b" anchorCtr="0"/>
          <a:lstStyle>
            <a:lvl1pPr>
              <a:lnSpc>
                <a:spcPts val="36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2000" y="4689140"/>
            <a:ext cx="4626000" cy="1692188"/>
          </a:xfrm>
        </p:spPr>
        <p:txBody>
          <a:bodyPr/>
          <a:lstStyle>
            <a:lvl1pPr>
              <a:lnSpc>
                <a:spcPts val="2000"/>
              </a:lnSpc>
              <a:defRPr sz="1800">
                <a:solidFill>
                  <a:srgbClr val="FFFFFF"/>
                </a:solidFill>
              </a:defRPr>
            </a:lvl1pPr>
            <a:lvl2pPr>
              <a:lnSpc>
                <a:spcPts val="2000"/>
              </a:lnSpc>
              <a:defRPr sz="1800">
                <a:solidFill>
                  <a:srgbClr val="FFFFFF"/>
                </a:solidFill>
              </a:defRPr>
            </a:lvl2pPr>
            <a:lvl3pPr>
              <a:lnSpc>
                <a:spcPts val="2000"/>
              </a:lnSpc>
              <a:defRPr sz="1800">
                <a:solidFill>
                  <a:srgbClr val="FFFFFF"/>
                </a:solidFill>
              </a:defRPr>
            </a:lvl3pPr>
            <a:lvl4pPr>
              <a:lnSpc>
                <a:spcPts val="2000"/>
              </a:lnSpc>
              <a:defRPr sz="1800">
                <a:solidFill>
                  <a:srgbClr val="FFFFFF"/>
                </a:solidFill>
              </a:defRPr>
            </a:lvl4pPr>
            <a:lvl5pPr>
              <a:lnSpc>
                <a:spcPts val="2000"/>
              </a:lnSpc>
              <a:defRPr sz="1800">
                <a:solidFill>
                  <a:srgbClr val="FFFFFF"/>
                </a:solidFill>
              </a:defRPr>
            </a:lvl5pPr>
          </a:lstStyle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12000" y="4546800"/>
            <a:ext cx="4608512" cy="0"/>
          </a:xfrm>
          <a:prstGeom prst="line">
            <a:avLst/>
          </a:prstGeom>
          <a:ln w="12700" cmpd="sng"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704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" y="6051600"/>
            <a:ext cx="9143245" cy="8107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9999" y="540000"/>
            <a:ext cx="8245225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1800000"/>
            <a:ext cx="8244000" cy="4266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000" y="6616800"/>
            <a:ext cx="2555836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ts val="1400"/>
              </a:lnSpc>
              <a:defRPr sz="800">
                <a:solidFill>
                  <a:schemeClr val="bg1"/>
                </a:solidFill>
              </a:defRPr>
            </a:lvl1pPr>
          </a:lstStyle>
          <a:p>
            <a:r>
              <a:rPr lang="fi-FI" noProof="1" smtClean="0"/>
              <a:t>10.9.2013</a:t>
            </a:r>
            <a:endParaRPr lang="fi-FI" noProof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48000" y="6616800"/>
            <a:ext cx="230412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400"/>
              </a:lnSpc>
              <a:defRPr sz="800">
                <a:solidFill>
                  <a:schemeClr val="bg1"/>
                </a:solidFill>
              </a:defRPr>
            </a:lvl1pPr>
          </a:lstStyle>
          <a:p>
            <a:endParaRPr lang="fi-FI" noProof="1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616800"/>
            <a:ext cx="2232025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lnSpc>
                <a:spcPts val="1400"/>
              </a:lnSpc>
              <a:defRPr sz="1000" b="1">
                <a:solidFill>
                  <a:schemeClr val="bg1"/>
                </a:solidFill>
              </a:defRPr>
            </a:lvl1pPr>
          </a:lstStyle>
          <a:p>
            <a:fld id="{B63888E4-B065-43EF-8E16-5918655F770D}" type="slidenum">
              <a:rPr lang="fi-FI" noProof="1" dirty="0" smtClean="0"/>
              <a:pPr/>
              <a:t>‹#›</a:t>
            </a:fld>
            <a:endParaRPr lang="fi-FI" noProof="1"/>
          </a:p>
        </p:txBody>
      </p:sp>
    </p:spTree>
    <p:extLst>
      <p:ext uri="{BB962C8B-B14F-4D97-AF65-F5344CB8AC3E}">
        <p14:creationId xmlns:p14="http://schemas.microsoft.com/office/powerpoint/2010/main" val="317106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72" r:id="rId2"/>
    <p:sldLayoutId id="2147483670" r:id="rId3"/>
    <p:sldLayoutId id="2147483671" r:id="rId4"/>
    <p:sldLayoutId id="2147483669" r:id="rId5"/>
    <p:sldLayoutId id="2147483676" r:id="rId6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ts val="26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532" y="2888940"/>
            <a:ext cx="8245225" cy="90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noProof="1" smtClean="0"/>
              <a:t>Click to edit Master title style</a:t>
            </a:r>
            <a:endParaRPr lang="fi-FI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552" y="4149080"/>
            <a:ext cx="8244000" cy="191692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1" smtClean="0"/>
              <a:t>Click to edit Master text styles</a:t>
            </a:r>
          </a:p>
          <a:p>
            <a:pPr lvl="1"/>
            <a:r>
              <a:rPr lang="fi-FI" noProof="1" smtClean="0"/>
              <a:t>Second level</a:t>
            </a:r>
          </a:p>
          <a:p>
            <a:pPr lvl="2"/>
            <a:r>
              <a:rPr lang="fi-FI" noProof="1" smtClean="0"/>
              <a:t>Third level</a:t>
            </a:r>
          </a:p>
          <a:p>
            <a:pPr lvl="3"/>
            <a:r>
              <a:rPr lang="fi-FI" noProof="1" smtClean="0"/>
              <a:t>Fourth level</a:t>
            </a:r>
          </a:p>
          <a:p>
            <a:pPr lvl="4"/>
            <a:r>
              <a:rPr lang="fi-FI" noProof="1" smtClean="0"/>
              <a:t>Fifth level</a:t>
            </a:r>
            <a:endParaRPr lang="fi-FI" noProof="1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3371095" cy="862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67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ts val="3200"/>
        </a:lnSpc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2600"/>
        </a:lnSpc>
        <a:spcBef>
          <a:spcPts val="0"/>
        </a:spcBef>
        <a:buFont typeface="Arial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252000" indent="-252000" algn="l" defTabSz="914400" rtl="0" eaLnBrk="1" latinLnBrk="0" hangingPunct="1">
        <a:lnSpc>
          <a:spcPts val="26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504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008000" indent="-252000" algn="l" defTabSz="914400" rtl="0" eaLnBrk="1" latinLnBrk="0" hangingPunct="1">
        <a:lnSpc>
          <a:spcPts val="2200"/>
        </a:lnSpc>
        <a:spcBef>
          <a:spcPts val="0"/>
        </a:spcBef>
        <a:buClr>
          <a:schemeClr val="tx2"/>
        </a:buClr>
        <a:buSzPct val="115000"/>
        <a:buFont typeface="Calibri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fi-FI" sz="2700" dirty="0" err="1" smtClean="0"/>
              <a:t>YVA-direktiivin</a:t>
            </a:r>
            <a:r>
              <a:rPr lang="fi-FI" sz="2700" dirty="0" smtClean="0"/>
              <a:t> muuttaminen</a:t>
            </a:r>
            <a:r>
              <a:rPr lang="fi-FI" sz="2400" dirty="0" smtClean="0"/>
              <a:t/>
            </a:r>
            <a:br>
              <a:rPr lang="fi-FI" sz="2400" dirty="0" smtClean="0"/>
            </a:br>
            <a:r>
              <a:rPr lang="fi-FI" sz="2400" dirty="0" err="1" smtClean="0"/>
              <a:t>-</a:t>
            </a:r>
            <a:r>
              <a:rPr lang="fi-FI" sz="2400" dirty="0" err="1" smtClean="0">
                <a:solidFill>
                  <a:srgbClr val="0070C0"/>
                </a:solidFill>
              </a:rPr>
              <a:t>Prosessi</a:t>
            </a:r>
            <a:r>
              <a:rPr lang="fi-FI" sz="2400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i-FI" sz="24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fi-FI" sz="2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fi-FI" sz="2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fi-FI" sz="2400" dirty="0" smtClean="0"/>
              <a:t/>
            </a:r>
            <a:br>
              <a:rPr lang="fi-FI" sz="2400" dirty="0" smtClean="0"/>
            </a:b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15516" y="1376772"/>
            <a:ext cx="8100900" cy="4896544"/>
          </a:xfrm>
          <a:ln w="6350">
            <a:noFill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fi-FI" sz="2000" b="1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i-FI" sz="2600" b="1" dirty="0" smtClean="0"/>
              <a:t>Komission </a:t>
            </a:r>
            <a:r>
              <a:rPr lang="fi-FI" sz="2600" dirty="0" smtClean="0"/>
              <a:t>ehdotus 10/12 </a:t>
            </a:r>
            <a:r>
              <a:rPr lang="fi-FI" sz="1900" dirty="0" smtClean="0"/>
              <a:t>(analyysi YM raportteja 18/2013)</a:t>
            </a:r>
          </a:p>
          <a:p>
            <a:pPr marL="342900" indent="-342900">
              <a:buFont typeface="Arial" pitchFamily="34" charset="0"/>
              <a:buChar char="•"/>
            </a:pPr>
            <a:endParaRPr lang="fi-FI" sz="2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i-FI" sz="2600" b="1" dirty="0" smtClean="0"/>
              <a:t>Neuvosto</a:t>
            </a:r>
          </a:p>
          <a:p>
            <a:pPr marL="594900" lvl="1" indent="-342900">
              <a:buFont typeface="Arial" pitchFamily="34" charset="0"/>
              <a:buChar char="•"/>
            </a:pPr>
            <a:r>
              <a:rPr lang="fi-FI" sz="2200" dirty="0" smtClean="0"/>
              <a:t>Kypros, Irlanti ja viime kädessä Liettua vastanneet neuvostotyöskentelystä</a:t>
            </a:r>
          </a:p>
          <a:p>
            <a:pPr marL="594900" lvl="1" indent="-342900">
              <a:buFont typeface="Arial" pitchFamily="34" charset="0"/>
              <a:buChar char="•"/>
            </a:pPr>
            <a:r>
              <a:rPr lang="fi-FI" sz="1800" dirty="0" smtClean="0"/>
              <a:t>Kaikkiaan 18 ympäristötyöryhmän kokousta</a:t>
            </a:r>
          </a:p>
          <a:p>
            <a:pPr marL="594900" lvl="1" indent="-342900">
              <a:buFont typeface="Arial" pitchFamily="34" charset="0"/>
              <a:buChar char="•"/>
            </a:pPr>
            <a:endParaRPr lang="fi-FI" sz="2600" dirty="0"/>
          </a:p>
          <a:p>
            <a:pPr marL="342900" indent="-342900">
              <a:buFont typeface="Arial" pitchFamily="34" charset="0"/>
              <a:buChar char="•"/>
            </a:pPr>
            <a:r>
              <a:rPr lang="fi-FI" sz="2600" b="1" dirty="0" smtClean="0"/>
              <a:t>Parlamentti </a:t>
            </a:r>
          </a:p>
          <a:p>
            <a:pPr lvl="3"/>
            <a:r>
              <a:rPr lang="fi-FI" sz="2000" dirty="0" smtClean="0"/>
              <a:t>ENVI n. 100 muutosehdotusta</a:t>
            </a:r>
          </a:p>
          <a:p>
            <a:pPr lvl="3"/>
            <a:r>
              <a:rPr lang="fi-FI" sz="2000" dirty="0" smtClean="0"/>
              <a:t>Yleisistunto  10/13, muutokset ja neuvottelumandaatti</a:t>
            </a:r>
          </a:p>
          <a:p>
            <a:pPr lvl="2"/>
            <a:endParaRPr lang="fi-FI" sz="26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fi-FI" sz="2600" dirty="0" err="1" smtClean="0"/>
              <a:t>Trilogit</a:t>
            </a:r>
            <a:r>
              <a:rPr lang="fi-FI" sz="2600" dirty="0"/>
              <a:t> </a:t>
            </a:r>
            <a:r>
              <a:rPr lang="fi-FI" sz="2600" dirty="0" smtClean="0"/>
              <a:t> eli neuvoston, parlamentin ja komission yhteisymmärrysneuvottelut käynnissä</a:t>
            </a:r>
          </a:p>
          <a:p>
            <a:pPr marL="594900" lvl="1" indent="-342900">
              <a:buFont typeface="Arial" pitchFamily="34" charset="0"/>
              <a:buChar char="•"/>
            </a:pPr>
            <a:r>
              <a:rPr lang="fi-FI" sz="2200" dirty="0" smtClean="0"/>
              <a:t>Valmis joulukuussa 2013 ? </a:t>
            </a:r>
          </a:p>
          <a:p>
            <a:pPr marL="594900" lvl="1" indent="-342900">
              <a:buFont typeface="Arial" pitchFamily="34" charset="0"/>
              <a:buChar char="•"/>
            </a:pPr>
            <a:r>
              <a:rPr lang="fi-FI" sz="2200" dirty="0" smtClean="0"/>
              <a:t>Voimaansaattamisaika 2 vuotta</a:t>
            </a:r>
          </a:p>
          <a:p>
            <a:pPr lvl="1"/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20.11.2013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Seija Rantakallio        YM -LYMO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1603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 smtClean="0"/>
              <a:t>Sisältö, josta parhaillaan neuvotellaan - ei ole lopullinen</a:t>
            </a: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448780"/>
            <a:ext cx="4038600" cy="4968552"/>
          </a:xfrm>
        </p:spPr>
        <p:txBody>
          <a:bodyPr/>
          <a:lstStyle/>
          <a:p>
            <a:pPr marL="342900" lvl="0" indent="-342900">
              <a:buFont typeface="Arial" pitchFamily="34" charset="0"/>
              <a:buChar char="•"/>
            </a:pPr>
            <a:r>
              <a:rPr lang="fi-FI" sz="1600" b="1" dirty="0" smtClean="0">
                <a:solidFill>
                  <a:prstClr val="black"/>
                </a:solidFill>
              </a:rPr>
              <a:t>Art</a:t>
            </a:r>
            <a:r>
              <a:rPr lang="fi-FI" sz="1600" b="1" dirty="0">
                <a:solidFill>
                  <a:prstClr val="black"/>
                </a:solidFill>
              </a:rPr>
              <a:t>. 1 </a:t>
            </a:r>
            <a:r>
              <a:rPr lang="fi-FI" sz="1600" b="1" dirty="0" err="1">
                <a:solidFill>
                  <a:prstClr val="black"/>
                </a:solidFill>
              </a:rPr>
              <a:t>YVAn</a:t>
            </a:r>
            <a:r>
              <a:rPr lang="fi-FI" sz="1600" b="1" dirty="0">
                <a:solidFill>
                  <a:prstClr val="black"/>
                </a:solidFill>
              </a:rPr>
              <a:t> määritelmä</a:t>
            </a:r>
          </a:p>
          <a:p>
            <a:pPr lvl="4">
              <a:buClr>
                <a:srgbClr val="0065BD"/>
              </a:buClr>
            </a:pPr>
            <a:r>
              <a:rPr lang="fi-FI" sz="1400" dirty="0" smtClean="0">
                <a:solidFill>
                  <a:prstClr val="black"/>
                </a:solidFill>
              </a:rPr>
              <a:t>”</a:t>
            </a:r>
            <a:r>
              <a:rPr lang="fi-FI" sz="1400" dirty="0" err="1">
                <a:solidFill>
                  <a:prstClr val="black"/>
                </a:solidFill>
              </a:rPr>
              <a:t>R</a:t>
            </a:r>
            <a:r>
              <a:rPr lang="fi-FI" sz="1400" dirty="0" err="1" smtClean="0">
                <a:solidFill>
                  <a:prstClr val="black"/>
                </a:solidFill>
              </a:rPr>
              <a:t>easoned</a:t>
            </a:r>
            <a:r>
              <a:rPr lang="fi-FI" sz="1400" dirty="0" smtClean="0">
                <a:solidFill>
                  <a:prstClr val="black"/>
                </a:solidFill>
              </a:rPr>
              <a:t> </a:t>
            </a:r>
            <a:r>
              <a:rPr lang="fi-FI" sz="1400" dirty="0" err="1">
                <a:solidFill>
                  <a:prstClr val="black"/>
                </a:solidFill>
              </a:rPr>
              <a:t>conclusion</a:t>
            </a:r>
            <a:r>
              <a:rPr lang="fi-FI" sz="1400" dirty="0">
                <a:solidFill>
                  <a:prstClr val="black"/>
                </a:solidFill>
              </a:rPr>
              <a:t>” hankkeen merkittävistä vaikutuksista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fi-FI" sz="1600" b="1" dirty="0">
                <a:solidFill>
                  <a:prstClr val="black"/>
                </a:solidFill>
              </a:rPr>
              <a:t>Art. 2.3 </a:t>
            </a:r>
            <a:r>
              <a:rPr lang="fi-FI" sz="1600" b="1" dirty="0" err="1">
                <a:solidFill>
                  <a:prstClr val="black"/>
                </a:solidFill>
              </a:rPr>
              <a:t>Coordinated</a:t>
            </a:r>
            <a:r>
              <a:rPr lang="fi-FI" sz="1600" b="1" dirty="0">
                <a:solidFill>
                  <a:prstClr val="black"/>
                </a:solidFill>
              </a:rPr>
              <a:t>  tai </a:t>
            </a:r>
            <a:r>
              <a:rPr lang="fi-FI" sz="1600" b="1" dirty="0" err="1">
                <a:solidFill>
                  <a:prstClr val="black"/>
                </a:solidFill>
              </a:rPr>
              <a:t>joint</a:t>
            </a:r>
            <a:r>
              <a:rPr lang="fi-FI" sz="1600" b="1" dirty="0">
                <a:solidFill>
                  <a:prstClr val="black"/>
                </a:solidFill>
              </a:rPr>
              <a:t> menettely </a:t>
            </a:r>
          </a:p>
          <a:p>
            <a:pPr marL="846900" lvl="2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>
                <a:solidFill>
                  <a:prstClr val="black"/>
                </a:solidFill>
              </a:rPr>
              <a:t>Vapaaehtoista valita EU-lainsäädännön vaikutusten arviointiin </a:t>
            </a:r>
            <a:r>
              <a:rPr lang="fi-FI" sz="1400" dirty="0" smtClean="0">
                <a:solidFill>
                  <a:prstClr val="black"/>
                </a:solidFill>
              </a:rPr>
              <a:t>vaihtoehtoisesti tai ei kumpaakaan</a:t>
            </a:r>
            <a:endParaRPr lang="fi-FI" sz="1400" dirty="0">
              <a:solidFill>
                <a:prstClr val="black"/>
              </a:solidFill>
            </a:endParaRPr>
          </a:p>
          <a:p>
            <a:pPr marL="1098900" lvl="3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200" dirty="0" err="1" smtClean="0">
                <a:solidFill>
                  <a:prstClr val="black"/>
                </a:solidFill>
              </a:rPr>
              <a:t>Coordinated</a:t>
            </a:r>
            <a:r>
              <a:rPr lang="fi-FI" sz="1200" dirty="0" smtClean="0">
                <a:solidFill>
                  <a:prstClr val="black"/>
                </a:solidFill>
              </a:rPr>
              <a:t>: yksi viranomainen koordinoi</a:t>
            </a:r>
            <a:endParaRPr lang="fi-FI" sz="1200" dirty="0">
              <a:solidFill>
                <a:prstClr val="black"/>
              </a:solidFill>
            </a:endParaRPr>
          </a:p>
          <a:p>
            <a:pPr marL="1098900" lvl="3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200" dirty="0" err="1">
                <a:solidFill>
                  <a:prstClr val="black"/>
                </a:solidFill>
              </a:rPr>
              <a:t>Joint</a:t>
            </a:r>
            <a:r>
              <a:rPr lang="fi-FI" sz="1200" dirty="0" smtClean="0">
                <a:solidFill>
                  <a:prstClr val="black"/>
                </a:solidFill>
              </a:rPr>
              <a:t>: yksi viranomainen vastaa arvioinnista</a:t>
            </a:r>
          </a:p>
          <a:p>
            <a:pPr marL="342900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600" b="1" dirty="0" err="1" smtClean="0">
                <a:solidFill>
                  <a:prstClr val="black"/>
                </a:solidFill>
              </a:rPr>
              <a:t>Art</a:t>
            </a:r>
            <a:r>
              <a:rPr lang="fi-FI" sz="1600" b="1" dirty="0" smtClean="0">
                <a:solidFill>
                  <a:prstClr val="black"/>
                </a:solidFill>
              </a:rPr>
              <a:t> 3 Ympäristövaikutukset</a:t>
            </a:r>
          </a:p>
          <a:p>
            <a:pPr marL="846900" lvl="2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smtClean="0">
                <a:solidFill>
                  <a:prstClr val="black"/>
                </a:solidFill>
              </a:rPr>
              <a:t>LT uusi ehdotus: hankkeesta vastaava –</a:t>
            </a:r>
            <a:r>
              <a:rPr lang="fi-FI" sz="1400" dirty="0" err="1" smtClean="0">
                <a:solidFill>
                  <a:prstClr val="black"/>
                </a:solidFill>
              </a:rPr>
              <a:t>assess</a:t>
            </a:r>
            <a:r>
              <a:rPr lang="fi-FI" sz="1400" dirty="0" smtClean="0">
                <a:solidFill>
                  <a:prstClr val="black"/>
                </a:solidFill>
              </a:rPr>
              <a:t> ja viranomainen –</a:t>
            </a:r>
            <a:r>
              <a:rPr lang="fi-FI" sz="1400" dirty="0" err="1" smtClean="0">
                <a:solidFill>
                  <a:prstClr val="black"/>
                </a:solidFill>
              </a:rPr>
              <a:t>examines</a:t>
            </a:r>
            <a:endParaRPr lang="fi-FI" sz="1400" dirty="0" smtClean="0">
              <a:solidFill>
                <a:prstClr val="black"/>
              </a:solidFill>
            </a:endParaRPr>
          </a:p>
          <a:p>
            <a:pPr marL="846900" lvl="2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err="1" smtClean="0">
                <a:solidFill>
                  <a:prstClr val="black"/>
                </a:solidFill>
              </a:rPr>
              <a:t>Biodiversiteetti</a:t>
            </a:r>
            <a:r>
              <a:rPr lang="fi-FI" sz="1400" dirty="0" smtClean="0">
                <a:solidFill>
                  <a:prstClr val="black"/>
                </a:solidFill>
              </a:rPr>
              <a:t>, ilmaston muutoksen huomiointi, riskinarviointi</a:t>
            </a:r>
            <a:endParaRPr lang="fi-FI" sz="1400" dirty="0">
              <a:solidFill>
                <a:prstClr val="black"/>
              </a:solidFill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5073427"/>
          </a:xfrm>
        </p:spPr>
        <p:txBody>
          <a:bodyPr/>
          <a:lstStyle/>
          <a:p>
            <a:pPr marL="342900" lvl="0" indent="-342900">
              <a:buFont typeface="Arial" pitchFamily="34" charset="0"/>
              <a:buChar char="•"/>
            </a:pPr>
            <a:r>
              <a:rPr lang="fi-FI" sz="1600" b="1" dirty="0">
                <a:solidFill>
                  <a:prstClr val="black"/>
                </a:solidFill>
              </a:rPr>
              <a:t>Art. 4 Tapauskohtainen harkinta</a:t>
            </a:r>
          </a:p>
          <a:p>
            <a:pPr marL="846900" lvl="2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err="1">
                <a:solidFill>
                  <a:prstClr val="black"/>
                </a:solidFill>
              </a:rPr>
              <a:t>Hv:lle</a:t>
            </a:r>
            <a:r>
              <a:rPr lang="fi-FI" sz="1400" dirty="0">
                <a:solidFill>
                  <a:prstClr val="black"/>
                </a:solidFill>
              </a:rPr>
              <a:t> velvoite tuottaa selvitys hankkeesta ja sen vaikutuksista tapauskohtaista harkintaa </a:t>
            </a:r>
            <a:r>
              <a:rPr lang="fi-FI" sz="1400" dirty="0" smtClean="0">
                <a:solidFill>
                  <a:prstClr val="black"/>
                </a:solidFill>
              </a:rPr>
              <a:t>varten  </a:t>
            </a:r>
          </a:p>
          <a:p>
            <a:pPr marL="1098900" lvl="3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smtClean="0">
                <a:solidFill>
                  <a:prstClr val="black"/>
                </a:solidFill>
              </a:rPr>
              <a:t>Uusi liite IIA</a:t>
            </a:r>
          </a:p>
          <a:p>
            <a:pPr marL="1098900" lvl="3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smtClean="0">
                <a:solidFill>
                  <a:prstClr val="black"/>
                </a:solidFill>
              </a:rPr>
              <a:t>Harkintakriteereihin  päivitystä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fi-FI" sz="1600" b="1" dirty="0" smtClean="0">
                <a:solidFill>
                  <a:prstClr val="black"/>
                </a:solidFill>
              </a:rPr>
              <a:t>Art</a:t>
            </a:r>
            <a:r>
              <a:rPr lang="fi-FI" sz="1600" b="1" dirty="0">
                <a:solidFill>
                  <a:prstClr val="black"/>
                </a:solidFill>
              </a:rPr>
              <a:t>. 5 YVA</a:t>
            </a:r>
          </a:p>
          <a:p>
            <a:pPr marL="594900" lvl="1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smtClean="0">
                <a:solidFill>
                  <a:prstClr val="black"/>
                </a:solidFill>
              </a:rPr>
              <a:t>Rajausta vahvistetaan direktiivitasolla (myös viranomainen voi edellyttää)</a:t>
            </a:r>
          </a:p>
          <a:p>
            <a:pPr marL="594900" lvl="1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smtClean="0">
                <a:solidFill>
                  <a:prstClr val="black"/>
                </a:solidFill>
              </a:rPr>
              <a:t>Selostuksen sisältöön päivitystä</a:t>
            </a:r>
            <a:endParaRPr lang="fi-FI" sz="1400" dirty="0">
              <a:solidFill>
                <a:prstClr val="black"/>
              </a:solidFill>
            </a:endParaRPr>
          </a:p>
          <a:p>
            <a:pPr marL="594900" lvl="1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>
                <a:solidFill>
                  <a:prstClr val="black"/>
                </a:solidFill>
              </a:rPr>
              <a:t>Laadun varmistus : </a:t>
            </a:r>
            <a:r>
              <a:rPr lang="fi-FI" sz="1400" dirty="0" smtClean="0">
                <a:solidFill>
                  <a:prstClr val="black"/>
                </a:solidFill>
              </a:rPr>
              <a:t>hankkeesta vastaavan </a:t>
            </a:r>
            <a:r>
              <a:rPr lang="fi-FI" sz="1400" dirty="0">
                <a:solidFill>
                  <a:prstClr val="black"/>
                </a:solidFill>
              </a:rPr>
              <a:t>tekijät päteviä ja viranomainen arvioi </a:t>
            </a:r>
            <a:r>
              <a:rPr lang="fi-FI" sz="1400" dirty="0" smtClean="0">
                <a:solidFill>
                  <a:prstClr val="black"/>
                </a:solidFill>
              </a:rPr>
              <a:t>laadun</a:t>
            </a:r>
          </a:p>
          <a:p>
            <a:pPr marL="342900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600" b="1" dirty="0" smtClean="0">
                <a:solidFill>
                  <a:prstClr val="black"/>
                </a:solidFill>
              </a:rPr>
              <a:t>Art.6 Kuuleminen</a:t>
            </a:r>
            <a:endParaRPr lang="fi-FI" sz="1600" b="1" dirty="0">
              <a:solidFill>
                <a:prstClr val="black"/>
              </a:solidFill>
            </a:endParaRPr>
          </a:p>
          <a:p>
            <a:pPr marL="342900" lvl="0" indent="-342900">
              <a:buFont typeface="Arial" pitchFamily="34" charset="0"/>
              <a:buChar char="•"/>
            </a:pPr>
            <a:r>
              <a:rPr lang="fi-FI" sz="1600" b="1" dirty="0">
                <a:solidFill>
                  <a:prstClr val="black"/>
                </a:solidFill>
              </a:rPr>
              <a:t>Art. 8 Yhteys lupaan</a:t>
            </a:r>
          </a:p>
          <a:p>
            <a:pPr marL="594900" lvl="1" indent="-342900">
              <a:buClr>
                <a:srgbClr val="0065BD"/>
              </a:buClr>
              <a:buFont typeface="Arial" pitchFamily="34" charset="0"/>
              <a:buChar char="•"/>
            </a:pPr>
            <a:r>
              <a:rPr lang="fi-FI" sz="1400" dirty="0" smtClean="0">
                <a:solidFill>
                  <a:prstClr val="black"/>
                </a:solidFill>
              </a:rPr>
              <a:t>Yhteyttä vahvistetaan, selkeämmin mitä </a:t>
            </a:r>
            <a:r>
              <a:rPr lang="fi-FI" sz="1400" dirty="0" err="1">
                <a:solidFill>
                  <a:prstClr val="black"/>
                </a:solidFill>
              </a:rPr>
              <a:t>YVAsta</a:t>
            </a:r>
            <a:r>
              <a:rPr lang="fi-FI" sz="1400" dirty="0">
                <a:solidFill>
                  <a:prstClr val="black"/>
                </a:solidFill>
              </a:rPr>
              <a:t> pitää olla luvassa, </a:t>
            </a:r>
            <a:r>
              <a:rPr lang="fi-FI" sz="1400" dirty="0" smtClean="0">
                <a:solidFill>
                  <a:prstClr val="black"/>
                </a:solidFill>
              </a:rPr>
              <a:t>lieventämisen ja seurannan vahvistaminen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20.11.2013</a:t>
            </a:r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 smtClean="0"/>
              <a:t>Seija Rantakallio                        YM-LYMO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75311698"/>
      </p:ext>
    </p:extLst>
  </p:cSld>
  <p:clrMapOvr>
    <a:masterClrMapping/>
  </p:clrMapOvr>
</p:sld>
</file>

<file path=ppt/theme/theme1.xml><?xml version="1.0" encoding="utf-8"?>
<a:theme xmlns:a="http://schemas.openxmlformats.org/drawingml/2006/main" name="Ympäristöministeriö_sisältö_kalvot">
  <a:themeElements>
    <a:clrScheme name="Ympäristöministeriö">
      <a:dk1>
        <a:sysClr val="windowText" lastClr="000000"/>
      </a:dk1>
      <a:lt1>
        <a:sysClr val="window" lastClr="FFFFFF"/>
      </a:lt1>
      <a:dk2>
        <a:srgbClr val="0065BD"/>
      </a:dk2>
      <a:lt2>
        <a:srgbClr val="FFFFFF"/>
      </a:lt2>
      <a:accent1>
        <a:srgbClr val="0065BD"/>
      </a:accent1>
      <a:accent2>
        <a:srgbClr val="78BE20"/>
      </a:accent2>
      <a:accent3>
        <a:srgbClr val="00A3E0"/>
      </a:accent3>
      <a:accent4>
        <a:srgbClr val="F2A900"/>
      </a:accent4>
      <a:accent5>
        <a:srgbClr val="7474C1"/>
      </a:accent5>
      <a:accent6>
        <a:srgbClr val="BFB800"/>
      </a:accent6>
      <a:hlink>
        <a:srgbClr val="0065BD"/>
      </a:hlink>
      <a:folHlink>
        <a:srgbClr val="7474C1"/>
      </a:folHlink>
    </a:clrScheme>
    <a:fontScheme name="Ympäristöministeriö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Ympäristöministeriö_kannet">
  <a:themeElements>
    <a:clrScheme name="Ympäristöministeriö">
      <a:dk1>
        <a:sysClr val="windowText" lastClr="000000"/>
      </a:dk1>
      <a:lt1>
        <a:sysClr val="window" lastClr="FFFFFF"/>
      </a:lt1>
      <a:dk2>
        <a:srgbClr val="0065BD"/>
      </a:dk2>
      <a:lt2>
        <a:srgbClr val="FFFFFF"/>
      </a:lt2>
      <a:accent1>
        <a:srgbClr val="0065BD"/>
      </a:accent1>
      <a:accent2>
        <a:srgbClr val="78BE20"/>
      </a:accent2>
      <a:accent3>
        <a:srgbClr val="00A3E0"/>
      </a:accent3>
      <a:accent4>
        <a:srgbClr val="F2A900"/>
      </a:accent4>
      <a:accent5>
        <a:srgbClr val="7474C1"/>
      </a:accent5>
      <a:accent6>
        <a:srgbClr val="BFB800"/>
      </a:accent6>
      <a:hlink>
        <a:srgbClr val="0065BD"/>
      </a:hlink>
      <a:folHlink>
        <a:srgbClr val="7474C1"/>
      </a:folHlink>
    </a:clrScheme>
    <a:fontScheme name="Ympäristöministeriö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202</Words>
  <Application>Microsoft Office PowerPoint</Application>
  <PresentationFormat>Näytössä katseltava diaesitys (4:3)</PresentationFormat>
  <Paragraphs>40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2</vt:i4>
      </vt:variant>
      <vt:variant>
        <vt:lpstr>Dian otsikot</vt:lpstr>
      </vt:variant>
      <vt:variant>
        <vt:i4>2</vt:i4>
      </vt:variant>
    </vt:vector>
  </HeadingPairs>
  <TitlesOfParts>
    <vt:vector size="4" baseType="lpstr">
      <vt:lpstr>Ympäristöministeriö_sisältö_kalvot</vt:lpstr>
      <vt:lpstr>Ympäristöministeriö_kannet</vt:lpstr>
      <vt:lpstr>YVA-direktiivin muuttaminen -Prosessi   </vt:lpstr>
      <vt:lpstr>Sisältö, josta parhaillaan neuvotellaan - ei ole lopullinen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148</cp:revision>
  <dcterms:created xsi:type="dcterms:W3CDTF">2012-02-15T10:39:03Z</dcterms:created>
  <dcterms:modified xsi:type="dcterms:W3CDTF">2013-11-21T17:35:17Z</dcterms:modified>
</cp:coreProperties>
</file>