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592" r:id="rId3"/>
    <p:sldId id="617" r:id="rId4"/>
    <p:sldId id="619" r:id="rId5"/>
    <p:sldId id="620" r:id="rId6"/>
    <p:sldId id="621" r:id="rId7"/>
    <p:sldId id="622" r:id="rId8"/>
    <p:sldId id="623" r:id="rId9"/>
    <p:sldId id="626" r:id="rId10"/>
    <p:sldId id="627" r:id="rId11"/>
    <p:sldId id="624" r:id="rId12"/>
    <p:sldId id="628" r:id="rId13"/>
    <p:sldId id="629" r:id="rId14"/>
    <p:sldId id="618" r:id="rId15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143"/>
    <a:srgbClr val="FF0000"/>
    <a:srgbClr val="006600"/>
    <a:srgbClr val="FF9900"/>
    <a:srgbClr val="80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31" autoAdjust="0"/>
    <p:restoredTop sz="86472" autoAdjust="0"/>
  </p:normalViewPr>
  <p:slideViewPr>
    <p:cSldViewPr snapToObjects="1">
      <p:cViewPr varScale="1">
        <p:scale>
          <a:sx n="60" d="100"/>
          <a:sy n="60" d="100"/>
        </p:scale>
        <p:origin x="-3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7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30" d="100"/>
        <a:sy n="130" d="100"/>
      </p:scale>
      <p:origin x="0" y="4830"/>
    </p:cViewPr>
  </p:sorterViewPr>
  <p:notesViewPr>
    <p:cSldViewPr snapToObjects="1">
      <p:cViewPr varScale="1">
        <p:scale>
          <a:sx n="82" d="100"/>
          <a:sy n="82" d="100"/>
        </p:scale>
        <p:origin x="-3060" y="-10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r>
              <a:rPr lang="en-US" smtClean="0"/>
              <a:t>CEFIC LRI Innovative Science Award Hänninen, Otto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821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r>
              <a:rPr lang="en-US" smtClean="0"/>
              <a:t>2012-06-06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821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6F31A2D7-6783-4950-AEAA-AB4AC4FB1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992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r>
              <a:rPr lang="en-US" smtClean="0"/>
              <a:t>CEFIC LRI Innovative Science Award Hänninen, Otto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821" y="1"/>
            <a:ext cx="3075805" cy="512308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r>
              <a:rPr lang="en-US" smtClean="0"/>
              <a:t>2012-06-06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968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506" tIns="47753" rIns="95506" bIns="4775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154"/>
            <a:ext cx="5679440" cy="4605822"/>
          </a:xfrm>
          <a:prstGeom prst="rect">
            <a:avLst/>
          </a:prstGeom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821" y="9720658"/>
            <a:ext cx="3075805" cy="512307"/>
          </a:xfrm>
          <a:prstGeom prst="rect">
            <a:avLst/>
          </a:prstGeom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25F6A7A0-F551-491A-B416-990DC3644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402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 userDrawn="1"/>
        </p:nvSpPr>
        <p:spPr bwMode="auto">
          <a:xfrm>
            <a:off x="330200" y="2819400"/>
            <a:ext cx="8813800" cy="2279650"/>
          </a:xfrm>
          <a:prstGeom prst="rect">
            <a:avLst/>
          </a:prstGeom>
          <a:solidFill>
            <a:srgbClr val="9C9C9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lnSpc>
                <a:spcPts val="2000"/>
              </a:lnSpc>
              <a:spcBef>
                <a:spcPct val="20000"/>
              </a:spcBef>
            </a:pPr>
            <a:endParaRPr lang="en-US" sz="2400" smtClean="0">
              <a:solidFill>
                <a:srgbClr val="808080"/>
              </a:solidFill>
              <a:latin typeface="Arial" charset="0"/>
              <a:ea typeface="+mn-ea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3997325"/>
            <a:ext cx="6478587" cy="12954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338" y="5149850"/>
            <a:ext cx="6478587" cy="109855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4100" name="Rectangle 4"/>
          <p:cNvSpPr>
            <a:spLocks noChangeArrowheads="1"/>
          </p:cNvSpPr>
          <p:nvPr userDrawn="1"/>
        </p:nvSpPr>
        <p:spPr bwMode="auto">
          <a:xfrm>
            <a:off x="0" y="635000"/>
            <a:ext cx="6096000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9991725" y="4389438"/>
            <a:ext cx="1841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lnSpc>
                <a:spcPts val="2000"/>
              </a:lnSpc>
              <a:spcBef>
                <a:spcPct val="20000"/>
              </a:spcBef>
            </a:pPr>
            <a:endParaRPr lang="en-US" sz="2400" smtClean="0">
              <a:solidFill>
                <a:srgbClr val="515151"/>
              </a:solidFill>
              <a:latin typeface="Arial" charset="0"/>
              <a:ea typeface="+mn-ea"/>
            </a:endParaRP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6605588"/>
            <a:ext cx="5784850" cy="252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4118" name="Picture 22" descr="rgb_a4_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762000"/>
            <a:ext cx="377666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g_logo_100_engl4c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6008688"/>
            <a:ext cx="15763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5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319088"/>
            <a:ext cx="2062162" cy="5233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319088"/>
            <a:ext cx="6035675" cy="5233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3824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041650" y="5414963"/>
            <a:ext cx="3275013" cy="123825"/>
            <a:chOff x="1201" y="2205"/>
            <a:chExt cx="3358" cy="126"/>
          </a:xfrm>
        </p:grpSpPr>
        <p:sp>
          <p:nvSpPr>
            <p:cNvPr id="7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3 h 758"/>
                <a:gd name="T2" fmla="*/ 5 w 12075"/>
                <a:gd name="T3" fmla="*/ 1 h 758"/>
                <a:gd name="T4" fmla="*/ 10 w 12075"/>
                <a:gd name="T5" fmla="*/ 0 h 758"/>
                <a:gd name="T6" fmla="*/ 11 w 12075"/>
                <a:gd name="T7" fmla="*/ 3 h 758"/>
                <a:gd name="T8" fmla="*/ 14 w 12075"/>
                <a:gd name="T9" fmla="*/ 3 h 758"/>
                <a:gd name="T10" fmla="*/ 14 w 12075"/>
                <a:gd name="T11" fmla="*/ 3 h 758"/>
                <a:gd name="T12" fmla="*/ 18 w 12075"/>
                <a:gd name="T13" fmla="*/ 3 h 758"/>
                <a:gd name="T14" fmla="*/ 22 w 12075"/>
                <a:gd name="T15" fmla="*/ 1 h 758"/>
                <a:gd name="T16" fmla="*/ 21 w 12075"/>
                <a:gd name="T17" fmla="*/ 0 h 758"/>
                <a:gd name="T18" fmla="*/ 20 w 12075"/>
                <a:gd name="T19" fmla="*/ 0 h 758"/>
                <a:gd name="T20" fmla="*/ 19 w 12075"/>
                <a:gd name="T21" fmla="*/ 1 h 758"/>
                <a:gd name="T22" fmla="*/ 19 w 12075"/>
                <a:gd name="T23" fmla="*/ 3 h 758"/>
                <a:gd name="T24" fmla="*/ 20 w 12075"/>
                <a:gd name="T25" fmla="*/ 3 h 758"/>
                <a:gd name="T26" fmla="*/ 22 w 12075"/>
                <a:gd name="T27" fmla="*/ 3 h 758"/>
                <a:gd name="T28" fmla="*/ 22 w 12075"/>
                <a:gd name="T29" fmla="*/ 2 h 758"/>
                <a:gd name="T30" fmla="*/ 22 w 12075"/>
                <a:gd name="T31" fmla="*/ 2 h 758"/>
                <a:gd name="T32" fmla="*/ 21 w 12075"/>
                <a:gd name="T33" fmla="*/ 3 h 758"/>
                <a:gd name="T34" fmla="*/ 20 w 12075"/>
                <a:gd name="T35" fmla="*/ 3 h 758"/>
                <a:gd name="T36" fmla="*/ 20 w 12075"/>
                <a:gd name="T37" fmla="*/ 2 h 758"/>
                <a:gd name="T38" fmla="*/ 20 w 12075"/>
                <a:gd name="T39" fmla="*/ 1 h 758"/>
                <a:gd name="T40" fmla="*/ 20 w 12075"/>
                <a:gd name="T41" fmla="*/ 0 h 758"/>
                <a:gd name="T42" fmla="*/ 21 w 12075"/>
                <a:gd name="T43" fmla="*/ 0 h 758"/>
                <a:gd name="T44" fmla="*/ 22 w 12075"/>
                <a:gd name="T45" fmla="*/ 1 h 758"/>
                <a:gd name="T46" fmla="*/ 24 w 12075"/>
                <a:gd name="T47" fmla="*/ 3 h 758"/>
                <a:gd name="T48" fmla="*/ 25 w 12075"/>
                <a:gd name="T49" fmla="*/ 3 h 758"/>
                <a:gd name="T50" fmla="*/ 31 w 12075"/>
                <a:gd name="T51" fmla="*/ 0 h 758"/>
                <a:gd name="T52" fmla="*/ 29 w 12075"/>
                <a:gd name="T53" fmla="*/ 1 h 758"/>
                <a:gd name="T54" fmla="*/ 37 w 12075"/>
                <a:gd name="T55" fmla="*/ 3 h 758"/>
                <a:gd name="T56" fmla="*/ 35 w 12075"/>
                <a:gd name="T57" fmla="*/ 3 h 758"/>
                <a:gd name="T58" fmla="*/ 40 w 12075"/>
                <a:gd name="T59" fmla="*/ 0 h 758"/>
                <a:gd name="T60" fmla="*/ 42 w 12075"/>
                <a:gd name="T61" fmla="*/ 3 h 758"/>
                <a:gd name="T62" fmla="*/ 44 w 12075"/>
                <a:gd name="T63" fmla="*/ 2 h 758"/>
                <a:gd name="T64" fmla="*/ 47 w 12075"/>
                <a:gd name="T65" fmla="*/ 0 h 758"/>
                <a:gd name="T66" fmla="*/ 53 w 12075"/>
                <a:gd name="T67" fmla="*/ 1 h 758"/>
                <a:gd name="T68" fmla="*/ 53 w 12075"/>
                <a:gd name="T69" fmla="*/ 0 h 758"/>
                <a:gd name="T70" fmla="*/ 51 w 12075"/>
                <a:gd name="T71" fmla="*/ 0 h 758"/>
                <a:gd name="T72" fmla="*/ 50 w 12075"/>
                <a:gd name="T73" fmla="*/ 1 h 758"/>
                <a:gd name="T74" fmla="*/ 50 w 12075"/>
                <a:gd name="T75" fmla="*/ 2 h 758"/>
                <a:gd name="T76" fmla="*/ 50 w 12075"/>
                <a:gd name="T77" fmla="*/ 3 h 758"/>
                <a:gd name="T78" fmla="*/ 52 w 12075"/>
                <a:gd name="T79" fmla="*/ 3 h 758"/>
                <a:gd name="T80" fmla="*/ 53 w 12075"/>
                <a:gd name="T81" fmla="*/ 3 h 758"/>
                <a:gd name="T82" fmla="*/ 53 w 12075"/>
                <a:gd name="T83" fmla="*/ 2 h 758"/>
                <a:gd name="T84" fmla="*/ 52 w 12075"/>
                <a:gd name="T85" fmla="*/ 3 h 758"/>
                <a:gd name="T86" fmla="*/ 52 w 12075"/>
                <a:gd name="T87" fmla="*/ 3 h 758"/>
                <a:gd name="T88" fmla="*/ 51 w 12075"/>
                <a:gd name="T89" fmla="*/ 3 h 758"/>
                <a:gd name="T90" fmla="*/ 50 w 12075"/>
                <a:gd name="T91" fmla="*/ 2 h 758"/>
                <a:gd name="T92" fmla="*/ 51 w 12075"/>
                <a:gd name="T93" fmla="*/ 1 h 758"/>
                <a:gd name="T94" fmla="*/ 52 w 12075"/>
                <a:gd name="T95" fmla="*/ 0 h 758"/>
                <a:gd name="T96" fmla="*/ 52 w 12075"/>
                <a:gd name="T97" fmla="*/ 1 h 758"/>
                <a:gd name="T98" fmla="*/ 53 w 12075"/>
                <a:gd name="T99" fmla="*/ 2 h 758"/>
                <a:gd name="T100" fmla="*/ 56 w 12075"/>
                <a:gd name="T101" fmla="*/ 2 h 758"/>
                <a:gd name="T102" fmla="*/ 54 w 12075"/>
                <a:gd name="T103" fmla="*/ 1 h 758"/>
                <a:gd name="T104" fmla="*/ 54 w 12075"/>
                <a:gd name="T105" fmla="*/ 1 h 758"/>
                <a:gd name="T106" fmla="*/ 55 w 12075"/>
                <a:gd name="T107" fmla="*/ 0 h 758"/>
                <a:gd name="T108" fmla="*/ 55 w 12075"/>
                <a:gd name="T109" fmla="*/ 0 h 758"/>
                <a:gd name="T110" fmla="*/ 54 w 12075"/>
                <a:gd name="T111" fmla="*/ 0 h 758"/>
                <a:gd name="T112" fmla="*/ 54 w 12075"/>
                <a:gd name="T113" fmla="*/ 1 h 758"/>
                <a:gd name="T114" fmla="*/ 55 w 12075"/>
                <a:gd name="T115" fmla="*/ 2 h 758"/>
                <a:gd name="T116" fmla="*/ 55 w 12075"/>
                <a:gd name="T117" fmla="*/ 2 h 758"/>
                <a:gd name="T118" fmla="*/ 55 w 12075"/>
                <a:gd name="T119" fmla="*/ 3 h 758"/>
                <a:gd name="T120" fmla="*/ 54 w 12075"/>
                <a:gd name="T121" fmla="*/ 3 h 758"/>
                <a:gd name="T122" fmla="*/ 55 w 12075"/>
                <a:gd name="T123" fmla="*/ 3 h 758"/>
                <a:gd name="T124" fmla="*/ 56 w 12075"/>
                <a:gd name="T125" fmla="*/ 3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35"/>
            <p:cNvSpPr>
              <a:spLocks noEditPoints="1"/>
            </p:cNvSpPr>
            <p:nvPr userDrawn="1"/>
          </p:nvSpPr>
          <p:spPr bwMode="auto">
            <a:xfrm>
              <a:off x="1201" y="2207"/>
              <a:ext cx="1271" cy="123"/>
            </a:xfrm>
            <a:custGeom>
              <a:avLst/>
              <a:gdLst>
                <a:gd name="T0" fmla="*/ 1 w 7628"/>
                <a:gd name="T1" fmla="*/ 0 h 742"/>
                <a:gd name="T2" fmla="*/ 4 w 7628"/>
                <a:gd name="T3" fmla="*/ 3 h 742"/>
                <a:gd name="T4" fmla="*/ 8 w 7628"/>
                <a:gd name="T5" fmla="*/ 3 h 742"/>
                <a:gd name="T6" fmla="*/ 8 w 7628"/>
                <a:gd name="T7" fmla="*/ 3 h 742"/>
                <a:gd name="T8" fmla="*/ 8 w 7628"/>
                <a:gd name="T9" fmla="*/ 2 h 742"/>
                <a:gd name="T10" fmla="*/ 8 w 7628"/>
                <a:gd name="T11" fmla="*/ 2 h 742"/>
                <a:gd name="T12" fmla="*/ 8 w 7628"/>
                <a:gd name="T13" fmla="*/ 1 h 742"/>
                <a:gd name="T14" fmla="*/ 8 w 7628"/>
                <a:gd name="T15" fmla="*/ 1 h 742"/>
                <a:gd name="T16" fmla="*/ 8 w 7628"/>
                <a:gd name="T17" fmla="*/ 0 h 742"/>
                <a:gd name="T18" fmla="*/ 8 w 7628"/>
                <a:gd name="T19" fmla="*/ 0 h 742"/>
                <a:gd name="T20" fmla="*/ 8 w 7628"/>
                <a:gd name="T21" fmla="*/ 0 h 742"/>
                <a:gd name="T22" fmla="*/ 6 w 7628"/>
                <a:gd name="T23" fmla="*/ 0 h 742"/>
                <a:gd name="T24" fmla="*/ 7 w 7628"/>
                <a:gd name="T25" fmla="*/ 2 h 742"/>
                <a:gd name="T26" fmla="*/ 7 w 7628"/>
                <a:gd name="T27" fmla="*/ 2 h 742"/>
                <a:gd name="T28" fmla="*/ 8 w 7628"/>
                <a:gd name="T29" fmla="*/ 3 h 742"/>
                <a:gd name="T30" fmla="*/ 8 w 7628"/>
                <a:gd name="T31" fmla="*/ 3 h 742"/>
                <a:gd name="T32" fmla="*/ 8 w 7628"/>
                <a:gd name="T33" fmla="*/ 1 h 742"/>
                <a:gd name="T34" fmla="*/ 8 w 7628"/>
                <a:gd name="T35" fmla="*/ 1 h 742"/>
                <a:gd name="T36" fmla="*/ 7 w 7628"/>
                <a:gd name="T37" fmla="*/ 1 h 742"/>
                <a:gd name="T38" fmla="*/ 7 w 7628"/>
                <a:gd name="T39" fmla="*/ 0 h 742"/>
                <a:gd name="T40" fmla="*/ 8 w 7628"/>
                <a:gd name="T41" fmla="*/ 0 h 742"/>
                <a:gd name="T42" fmla="*/ 8 w 7628"/>
                <a:gd name="T43" fmla="*/ 1 h 742"/>
                <a:gd name="T44" fmla="*/ 9 w 7628"/>
                <a:gd name="T45" fmla="*/ 0 h 742"/>
                <a:gd name="T46" fmla="*/ 14 w 7628"/>
                <a:gd name="T47" fmla="*/ 3 h 742"/>
                <a:gd name="T48" fmla="*/ 14 w 7628"/>
                <a:gd name="T49" fmla="*/ 0 h 742"/>
                <a:gd name="T50" fmla="*/ 17 w 7628"/>
                <a:gd name="T51" fmla="*/ 3 h 742"/>
                <a:gd name="T52" fmla="*/ 21 w 7628"/>
                <a:gd name="T53" fmla="*/ 1 h 742"/>
                <a:gd name="T54" fmla="*/ 21 w 7628"/>
                <a:gd name="T55" fmla="*/ 1 h 742"/>
                <a:gd name="T56" fmla="*/ 21 w 7628"/>
                <a:gd name="T57" fmla="*/ 0 h 742"/>
                <a:gd name="T58" fmla="*/ 20 w 7628"/>
                <a:gd name="T59" fmla="*/ 0 h 742"/>
                <a:gd name="T60" fmla="*/ 20 w 7628"/>
                <a:gd name="T61" fmla="*/ 3 h 742"/>
                <a:gd name="T62" fmla="*/ 21 w 7628"/>
                <a:gd name="T63" fmla="*/ 3 h 742"/>
                <a:gd name="T64" fmla="*/ 21 w 7628"/>
                <a:gd name="T65" fmla="*/ 3 h 742"/>
                <a:gd name="T66" fmla="*/ 21 w 7628"/>
                <a:gd name="T67" fmla="*/ 2 h 742"/>
                <a:gd name="T68" fmla="*/ 21 w 7628"/>
                <a:gd name="T69" fmla="*/ 2 h 742"/>
                <a:gd name="T70" fmla="*/ 21 w 7628"/>
                <a:gd name="T71" fmla="*/ 2 h 742"/>
                <a:gd name="T72" fmla="*/ 21 w 7628"/>
                <a:gd name="T73" fmla="*/ 2 h 742"/>
                <a:gd name="T74" fmla="*/ 20 w 7628"/>
                <a:gd name="T75" fmla="*/ 3 h 742"/>
                <a:gd name="T76" fmla="*/ 20 w 7628"/>
                <a:gd name="T77" fmla="*/ 3 h 742"/>
                <a:gd name="T78" fmla="*/ 20 w 7628"/>
                <a:gd name="T79" fmla="*/ 0 h 742"/>
                <a:gd name="T80" fmla="*/ 20 w 7628"/>
                <a:gd name="T81" fmla="*/ 1 h 742"/>
                <a:gd name="T82" fmla="*/ 21 w 7628"/>
                <a:gd name="T83" fmla="*/ 1 h 742"/>
                <a:gd name="T84" fmla="*/ 21 w 7628"/>
                <a:gd name="T85" fmla="*/ 1 h 742"/>
                <a:gd name="T86" fmla="*/ 22 w 7628"/>
                <a:gd name="T87" fmla="*/ 0 h 742"/>
                <a:gd name="T88" fmla="*/ 23 w 7628"/>
                <a:gd name="T89" fmla="*/ 1 h 742"/>
                <a:gd name="T90" fmla="*/ 26 w 7628"/>
                <a:gd name="T91" fmla="*/ 0 h 742"/>
                <a:gd name="T92" fmla="*/ 31 w 7628"/>
                <a:gd name="T93" fmla="*/ 2 h 742"/>
                <a:gd name="T94" fmla="*/ 31 w 7628"/>
                <a:gd name="T95" fmla="*/ 3 h 742"/>
                <a:gd name="T96" fmla="*/ 30 w 7628"/>
                <a:gd name="T97" fmla="*/ 3 h 742"/>
                <a:gd name="T98" fmla="*/ 30 w 7628"/>
                <a:gd name="T99" fmla="*/ 3 h 742"/>
                <a:gd name="T100" fmla="*/ 30 w 7628"/>
                <a:gd name="T101" fmla="*/ 3 h 742"/>
                <a:gd name="T102" fmla="*/ 30 w 7628"/>
                <a:gd name="T103" fmla="*/ 3 h 742"/>
                <a:gd name="T104" fmla="*/ 31 w 7628"/>
                <a:gd name="T105" fmla="*/ 3 h 742"/>
                <a:gd name="T106" fmla="*/ 31 w 7628"/>
                <a:gd name="T107" fmla="*/ 3 h 742"/>
                <a:gd name="T108" fmla="*/ 31 w 7628"/>
                <a:gd name="T109" fmla="*/ 3 h 742"/>
                <a:gd name="T110" fmla="*/ 32 w 7628"/>
                <a:gd name="T111" fmla="*/ 3 h 742"/>
                <a:gd name="T112" fmla="*/ 33 w 7628"/>
                <a:gd name="T113" fmla="*/ 0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11" descr="SHORT_THL_LOGO_RGB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183063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23950"/>
            <a:ext cx="8207375" cy="13335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6838"/>
            <a:ext cx="8207375" cy="9366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B7BD-BC63-430B-BA23-2D09AC29E3DB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7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19D08-353C-4BDD-A36F-3CFB32C7A705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5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F66B-D016-4E9F-9AE9-8581B090A356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78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696E-BF73-4D02-88A1-B08AE1BD3E0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2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6D60-F653-435D-89AE-89382EA01892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3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CCFA-66C1-4943-98AD-D348D82FAED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25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D3580-F7FF-437A-B827-883F79E39BF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16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E93F-5184-411E-8788-090703012C7A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0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6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2BBC-D7D9-4121-B871-023C8C001CB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11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3FAE9-FCE7-4991-B039-A4A45281D81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1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60350"/>
            <a:ext cx="20542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186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EC2E-E06C-4FD6-95B9-1847D9B6C605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600200"/>
            <a:ext cx="4048125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7863" y="1600200"/>
            <a:ext cx="4049712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9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2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9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8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4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35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319088"/>
            <a:ext cx="82502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600200"/>
            <a:ext cx="8250237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5784850" cy="125412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228600" y="6116638"/>
            <a:ext cx="8686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3093" name="Picture 21" descr="rgb_a4_e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6248400"/>
            <a:ext cx="2867025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g_logo_100_engl4c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8" y="6237288"/>
            <a:ext cx="9636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Line 26"/>
          <p:cNvSpPr>
            <a:spLocks noChangeShapeType="1"/>
          </p:cNvSpPr>
          <p:nvPr userDrawn="1"/>
        </p:nvSpPr>
        <p:spPr bwMode="auto">
          <a:xfrm>
            <a:off x="304800" y="12954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GB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464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algn="l" rtl="0" fontAlgn="base">
        <a:lnSpc>
          <a:spcPts val="2000"/>
        </a:lnSpc>
        <a:spcBef>
          <a:spcPct val="50000"/>
        </a:spcBef>
        <a:spcAft>
          <a:spcPct val="0"/>
        </a:spcAft>
        <a:buClr>
          <a:srgbClr val="00589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fontAlgn="base">
        <a:spcBef>
          <a:spcPct val="5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901700" indent="-277813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2365375" indent="-381000" algn="l" rtl="0" fontAlgn="base">
        <a:spcBef>
          <a:spcPct val="2000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Arial" charset="0"/>
        </a:defRPr>
      </a:lvl4pPr>
      <a:lvl5pPr marL="29257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97650"/>
            <a:ext cx="1090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fi-FI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r>
              <a:rPr lang="fi-FI">
                <a:solidFill>
                  <a:srgbClr val="FFFFFF"/>
                </a:solidFill>
              </a:rPr>
              <a:t>Hannu Kiviranta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628B3CCE-2685-483C-B785-7E4012C0B041}" type="slidenum">
              <a:rPr lang="fi-FI">
                <a:solidFill>
                  <a:srgbClr val="FFFFFF"/>
                </a:solidFill>
              </a:rPr>
              <a:pPr defTabSz="914400"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032" name="Picture 11" descr="SHORT_THL_LOGO_WEB_186x80px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34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1 h 728"/>
                <a:gd name="T2" fmla="*/ 1 w 11514"/>
                <a:gd name="T3" fmla="*/ 0 h 728"/>
                <a:gd name="T4" fmla="*/ 2 w 11514"/>
                <a:gd name="T5" fmla="*/ 0 h 728"/>
                <a:gd name="T6" fmla="*/ 2 w 11514"/>
                <a:gd name="T7" fmla="*/ 1 h 728"/>
                <a:gd name="T8" fmla="*/ 2 w 11514"/>
                <a:gd name="T9" fmla="*/ 0 h 728"/>
                <a:gd name="T10" fmla="*/ 2 w 11514"/>
                <a:gd name="T11" fmla="*/ 1 h 728"/>
                <a:gd name="T12" fmla="*/ 3 w 11514"/>
                <a:gd name="T13" fmla="*/ 1 h 728"/>
                <a:gd name="T14" fmla="*/ 3 w 11514"/>
                <a:gd name="T15" fmla="*/ 0 h 728"/>
                <a:gd name="T16" fmla="*/ 3 w 11514"/>
                <a:gd name="T17" fmla="*/ 0 h 728"/>
                <a:gd name="T18" fmla="*/ 3 w 11514"/>
                <a:gd name="T19" fmla="*/ 0 h 728"/>
                <a:gd name="T20" fmla="*/ 3 w 11514"/>
                <a:gd name="T21" fmla="*/ 0 h 728"/>
                <a:gd name="T22" fmla="*/ 3 w 11514"/>
                <a:gd name="T23" fmla="*/ 0 h 728"/>
                <a:gd name="T24" fmla="*/ 3 w 11514"/>
                <a:gd name="T25" fmla="*/ 1 h 728"/>
                <a:gd name="T26" fmla="*/ 3 w 11514"/>
                <a:gd name="T27" fmla="*/ 1 h 728"/>
                <a:gd name="T28" fmla="*/ 3 w 11514"/>
                <a:gd name="T29" fmla="*/ 0 h 728"/>
                <a:gd name="T30" fmla="*/ 3 w 11514"/>
                <a:gd name="T31" fmla="*/ 0 h 728"/>
                <a:gd name="T32" fmla="*/ 3 w 11514"/>
                <a:gd name="T33" fmla="*/ 0 h 728"/>
                <a:gd name="T34" fmla="*/ 3 w 11514"/>
                <a:gd name="T35" fmla="*/ 0 h 728"/>
                <a:gd name="T36" fmla="*/ 3 w 11514"/>
                <a:gd name="T37" fmla="*/ 0 h 728"/>
                <a:gd name="T38" fmla="*/ 3 w 11514"/>
                <a:gd name="T39" fmla="*/ 0 h 728"/>
                <a:gd name="T40" fmla="*/ 3 w 11514"/>
                <a:gd name="T41" fmla="*/ 0 h 728"/>
                <a:gd name="T42" fmla="*/ 3 w 11514"/>
                <a:gd name="T43" fmla="*/ 0 h 728"/>
                <a:gd name="T44" fmla="*/ 3 w 11514"/>
                <a:gd name="T45" fmla="*/ 0 h 728"/>
                <a:gd name="T46" fmla="*/ 4 w 11514"/>
                <a:gd name="T47" fmla="*/ 1 h 728"/>
                <a:gd name="T48" fmla="*/ 4 w 11514"/>
                <a:gd name="T49" fmla="*/ 1 h 728"/>
                <a:gd name="T50" fmla="*/ 5 w 11514"/>
                <a:gd name="T51" fmla="*/ 0 h 728"/>
                <a:gd name="T52" fmla="*/ 5 w 11514"/>
                <a:gd name="T53" fmla="*/ 0 h 728"/>
                <a:gd name="T54" fmla="*/ 6 w 11514"/>
                <a:gd name="T55" fmla="*/ 1 h 728"/>
                <a:gd name="T56" fmla="*/ 5 w 11514"/>
                <a:gd name="T57" fmla="*/ 1 h 728"/>
                <a:gd name="T58" fmla="*/ 6 w 11514"/>
                <a:gd name="T59" fmla="*/ 0 h 728"/>
                <a:gd name="T60" fmla="*/ 7 w 11514"/>
                <a:gd name="T61" fmla="*/ 1 h 728"/>
                <a:gd name="T62" fmla="*/ 7 w 11514"/>
                <a:gd name="T63" fmla="*/ 0 h 728"/>
                <a:gd name="T64" fmla="*/ 7 w 11514"/>
                <a:gd name="T65" fmla="*/ 0 h 728"/>
                <a:gd name="T66" fmla="*/ 8 w 11514"/>
                <a:gd name="T67" fmla="*/ 0 h 728"/>
                <a:gd name="T68" fmla="*/ 8 w 11514"/>
                <a:gd name="T69" fmla="*/ 0 h 728"/>
                <a:gd name="T70" fmla="*/ 8 w 11514"/>
                <a:gd name="T71" fmla="*/ 0 h 728"/>
                <a:gd name="T72" fmla="*/ 8 w 11514"/>
                <a:gd name="T73" fmla="*/ 0 h 728"/>
                <a:gd name="T74" fmla="*/ 8 w 11514"/>
                <a:gd name="T75" fmla="*/ 0 h 728"/>
                <a:gd name="T76" fmla="*/ 8 w 11514"/>
                <a:gd name="T77" fmla="*/ 0 h 728"/>
                <a:gd name="T78" fmla="*/ 8 w 11514"/>
                <a:gd name="T79" fmla="*/ 1 h 728"/>
                <a:gd name="T80" fmla="*/ 8 w 11514"/>
                <a:gd name="T81" fmla="*/ 0 h 728"/>
                <a:gd name="T82" fmla="*/ 8 w 11514"/>
                <a:gd name="T83" fmla="*/ 0 h 728"/>
                <a:gd name="T84" fmla="*/ 8 w 11514"/>
                <a:gd name="T85" fmla="*/ 0 h 728"/>
                <a:gd name="T86" fmla="*/ 8 w 11514"/>
                <a:gd name="T87" fmla="*/ 0 h 728"/>
                <a:gd name="T88" fmla="*/ 8 w 11514"/>
                <a:gd name="T89" fmla="*/ 0 h 728"/>
                <a:gd name="T90" fmla="*/ 8 w 11514"/>
                <a:gd name="T91" fmla="*/ 0 h 728"/>
                <a:gd name="T92" fmla="*/ 8 w 11514"/>
                <a:gd name="T93" fmla="*/ 0 h 728"/>
                <a:gd name="T94" fmla="*/ 8 w 11514"/>
                <a:gd name="T95" fmla="*/ 0 h 728"/>
                <a:gd name="T96" fmla="*/ 8 w 11514"/>
                <a:gd name="T97" fmla="*/ 0 h 728"/>
                <a:gd name="T98" fmla="*/ 8 w 11514"/>
                <a:gd name="T99" fmla="*/ 0 h 728"/>
                <a:gd name="T100" fmla="*/ 9 w 11514"/>
                <a:gd name="T101" fmla="*/ 0 h 728"/>
                <a:gd name="T102" fmla="*/ 8 w 11514"/>
                <a:gd name="T103" fmla="*/ 0 h 728"/>
                <a:gd name="T104" fmla="*/ 8 w 11514"/>
                <a:gd name="T105" fmla="*/ 0 h 728"/>
                <a:gd name="T106" fmla="*/ 9 w 11514"/>
                <a:gd name="T107" fmla="*/ 0 h 728"/>
                <a:gd name="T108" fmla="*/ 9 w 11514"/>
                <a:gd name="T109" fmla="*/ 0 h 728"/>
                <a:gd name="T110" fmla="*/ 8 w 11514"/>
                <a:gd name="T111" fmla="*/ 0 h 728"/>
                <a:gd name="T112" fmla="*/ 8 w 11514"/>
                <a:gd name="T113" fmla="*/ 0 h 728"/>
                <a:gd name="T114" fmla="*/ 8 w 11514"/>
                <a:gd name="T115" fmla="*/ 0 h 728"/>
                <a:gd name="T116" fmla="*/ 9 w 11514"/>
                <a:gd name="T117" fmla="*/ 0 h 728"/>
                <a:gd name="T118" fmla="*/ 9 w 11514"/>
                <a:gd name="T119" fmla="*/ 0 h 728"/>
                <a:gd name="T120" fmla="*/ 8 w 11514"/>
                <a:gd name="T121" fmla="*/ 0 h 728"/>
                <a:gd name="T122" fmla="*/ 8 w 11514"/>
                <a:gd name="T123" fmla="*/ 1 h 728"/>
                <a:gd name="T124" fmla="*/ 9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1 w 7274"/>
                <a:gd name="T3" fmla="*/ 0 h 713"/>
                <a:gd name="T4" fmla="*/ 1 w 7274"/>
                <a:gd name="T5" fmla="*/ 0 h 713"/>
                <a:gd name="T6" fmla="*/ 1 w 7274"/>
                <a:gd name="T7" fmla="*/ 0 h 713"/>
                <a:gd name="T8" fmla="*/ 1 w 7274"/>
                <a:gd name="T9" fmla="*/ 0 h 713"/>
                <a:gd name="T10" fmla="*/ 1 w 7274"/>
                <a:gd name="T11" fmla="*/ 0 h 713"/>
                <a:gd name="T12" fmla="*/ 1 w 7274"/>
                <a:gd name="T13" fmla="*/ 0 h 713"/>
                <a:gd name="T14" fmla="*/ 1 w 7274"/>
                <a:gd name="T15" fmla="*/ 0 h 713"/>
                <a:gd name="T16" fmla="*/ 1 w 7274"/>
                <a:gd name="T17" fmla="*/ 0 h 713"/>
                <a:gd name="T18" fmla="*/ 1 w 7274"/>
                <a:gd name="T19" fmla="*/ 0 h 713"/>
                <a:gd name="T20" fmla="*/ 1 w 7274"/>
                <a:gd name="T21" fmla="*/ 0 h 713"/>
                <a:gd name="T22" fmla="*/ 1 w 7274"/>
                <a:gd name="T23" fmla="*/ 0 h 713"/>
                <a:gd name="T24" fmla="*/ 1 w 7274"/>
                <a:gd name="T25" fmla="*/ 0 h 713"/>
                <a:gd name="T26" fmla="*/ 1 w 7274"/>
                <a:gd name="T27" fmla="*/ 0 h 713"/>
                <a:gd name="T28" fmla="*/ 1 w 7274"/>
                <a:gd name="T29" fmla="*/ 0 h 713"/>
                <a:gd name="T30" fmla="*/ 1 w 7274"/>
                <a:gd name="T31" fmla="*/ 1 h 713"/>
                <a:gd name="T32" fmla="*/ 1 w 7274"/>
                <a:gd name="T33" fmla="*/ 0 h 713"/>
                <a:gd name="T34" fmla="*/ 1 w 7274"/>
                <a:gd name="T35" fmla="*/ 0 h 713"/>
                <a:gd name="T36" fmla="*/ 1 w 7274"/>
                <a:gd name="T37" fmla="*/ 0 h 713"/>
                <a:gd name="T38" fmla="*/ 1 w 7274"/>
                <a:gd name="T39" fmla="*/ 0 h 713"/>
                <a:gd name="T40" fmla="*/ 1 w 7274"/>
                <a:gd name="T41" fmla="*/ 0 h 713"/>
                <a:gd name="T42" fmla="*/ 1 w 7274"/>
                <a:gd name="T43" fmla="*/ 0 h 713"/>
                <a:gd name="T44" fmla="*/ 1 w 7274"/>
                <a:gd name="T45" fmla="*/ 0 h 713"/>
                <a:gd name="T46" fmla="*/ 2 w 7274"/>
                <a:gd name="T47" fmla="*/ 1 h 713"/>
                <a:gd name="T48" fmla="*/ 2 w 7274"/>
                <a:gd name="T49" fmla="*/ 0 h 713"/>
                <a:gd name="T50" fmla="*/ 3 w 7274"/>
                <a:gd name="T51" fmla="*/ 1 h 713"/>
                <a:gd name="T52" fmla="*/ 3 w 7274"/>
                <a:gd name="T53" fmla="*/ 0 h 713"/>
                <a:gd name="T54" fmla="*/ 3 w 7274"/>
                <a:gd name="T55" fmla="*/ 0 h 713"/>
                <a:gd name="T56" fmla="*/ 3 w 7274"/>
                <a:gd name="T57" fmla="*/ 0 h 713"/>
                <a:gd name="T58" fmla="*/ 3 w 7274"/>
                <a:gd name="T59" fmla="*/ 0 h 713"/>
                <a:gd name="T60" fmla="*/ 3 w 7274"/>
                <a:gd name="T61" fmla="*/ 1 h 713"/>
                <a:gd name="T62" fmla="*/ 3 w 7274"/>
                <a:gd name="T63" fmla="*/ 1 h 713"/>
                <a:gd name="T64" fmla="*/ 3 w 7274"/>
                <a:gd name="T65" fmla="*/ 0 h 713"/>
                <a:gd name="T66" fmla="*/ 3 w 7274"/>
                <a:gd name="T67" fmla="*/ 0 h 713"/>
                <a:gd name="T68" fmla="*/ 3 w 7274"/>
                <a:gd name="T69" fmla="*/ 0 h 713"/>
                <a:gd name="T70" fmla="*/ 3 w 7274"/>
                <a:gd name="T71" fmla="*/ 0 h 713"/>
                <a:gd name="T72" fmla="*/ 3 w 7274"/>
                <a:gd name="T73" fmla="*/ 0 h 713"/>
                <a:gd name="T74" fmla="*/ 3 w 7274"/>
                <a:gd name="T75" fmla="*/ 0 h 713"/>
                <a:gd name="T76" fmla="*/ 3 w 7274"/>
                <a:gd name="T77" fmla="*/ 0 h 713"/>
                <a:gd name="T78" fmla="*/ 3 w 7274"/>
                <a:gd name="T79" fmla="*/ 0 h 713"/>
                <a:gd name="T80" fmla="*/ 3 w 7274"/>
                <a:gd name="T81" fmla="*/ 0 h 713"/>
                <a:gd name="T82" fmla="*/ 3 w 7274"/>
                <a:gd name="T83" fmla="*/ 0 h 713"/>
                <a:gd name="T84" fmla="*/ 3 w 7274"/>
                <a:gd name="T85" fmla="*/ 0 h 713"/>
                <a:gd name="T86" fmla="*/ 3 w 7274"/>
                <a:gd name="T87" fmla="*/ 0 h 713"/>
                <a:gd name="T88" fmla="*/ 4 w 7274"/>
                <a:gd name="T89" fmla="*/ 0 h 713"/>
                <a:gd name="T90" fmla="*/ 4 w 7274"/>
                <a:gd name="T91" fmla="*/ 0 h 713"/>
                <a:gd name="T92" fmla="*/ 5 w 7274"/>
                <a:gd name="T93" fmla="*/ 0 h 713"/>
                <a:gd name="T94" fmla="*/ 5 w 7274"/>
                <a:gd name="T95" fmla="*/ 0 h 713"/>
                <a:gd name="T96" fmla="*/ 5 w 7274"/>
                <a:gd name="T97" fmla="*/ 0 h 713"/>
                <a:gd name="T98" fmla="*/ 5 w 7274"/>
                <a:gd name="T99" fmla="*/ 0 h 713"/>
                <a:gd name="T100" fmla="*/ 5 w 7274"/>
                <a:gd name="T101" fmla="*/ 1 h 713"/>
                <a:gd name="T102" fmla="*/ 5 w 7274"/>
                <a:gd name="T103" fmla="*/ 1 h 713"/>
                <a:gd name="T104" fmla="*/ 5 w 7274"/>
                <a:gd name="T105" fmla="*/ 1 h 713"/>
                <a:gd name="T106" fmla="*/ 5 w 7274"/>
                <a:gd name="T107" fmla="*/ 0 h 713"/>
                <a:gd name="T108" fmla="*/ 5 w 7274"/>
                <a:gd name="T109" fmla="*/ 0 h 713"/>
                <a:gd name="T110" fmla="*/ 5 w 7274"/>
                <a:gd name="T111" fmla="*/ 1 h 713"/>
                <a:gd name="T112" fmla="*/ 5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12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54125" indent="-2651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706563" indent="-2730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51063" indent="-2651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0654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5226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9798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ps4finland.fi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pps4finland.fi/kilpailutyo/alueellinen-hyvinvointi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 smtClean="0">
                <a:solidFill>
                  <a:srgbClr val="FFFFFF"/>
                </a:solidFill>
              </a:rPr>
              <a:t>10.10.2013</a:t>
            </a: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000" dirty="0" smtClean="0">
              <a:solidFill>
                <a:srgbClr val="FFFFFF"/>
              </a:solidFill>
            </a:endParaRP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8C6D908-A0E4-4898-BE76-C335729B4AEF}" type="slidenum">
              <a:rPr lang="fi-FI" altLang="fi-FI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371600"/>
            <a:ext cx="8207375" cy="1333500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Terveystiedon hyödyntäminen</a:t>
            </a:r>
            <a:endParaRPr lang="en-GB" altLang="fi-FI" dirty="0"/>
          </a:p>
        </p:txBody>
      </p:sp>
      <p:pic>
        <p:nvPicPr>
          <p:cNvPr id="3078" name="Picture 4" descr="banneri_7b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5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ReplicaX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Yksi terveyshaasteeseen jätetty kilpailutyö</a:t>
            </a:r>
          </a:p>
          <a:p>
            <a:r>
              <a:rPr lang="fi-FI" dirty="0" smtClean="0"/>
              <a:t>Tuottaa </a:t>
            </a:r>
            <a:r>
              <a:rPr lang="fi-FI" dirty="0" err="1" smtClean="0"/>
              <a:t>anonymisoitua</a:t>
            </a:r>
            <a:r>
              <a:rPr lang="fi-FI" dirty="0" smtClean="0"/>
              <a:t> dataa alkuperäisestä</a:t>
            </a:r>
            <a:r>
              <a:rPr lang="fi-FI" baseline="0" dirty="0" smtClean="0"/>
              <a:t> datasta siten, että</a:t>
            </a:r>
          </a:p>
          <a:p>
            <a:pPr lvl="1"/>
            <a:r>
              <a:rPr lang="fi-FI" dirty="0" smtClean="0"/>
              <a:t>Reunajakaumat säilyvät,</a:t>
            </a:r>
          </a:p>
          <a:p>
            <a:pPr lvl="1"/>
            <a:r>
              <a:rPr lang="fi-FI" dirty="0" smtClean="0"/>
              <a:t>Muuttujien väliset korrelaatiot säilyvät</a:t>
            </a:r>
          </a:p>
          <a:p>
            <a:pPr lvl="1"/>
            <a:r>
              <a:rPr lang="fi-FI" dirty="0" smtClean="0"/>
              <a:t>Toimii sekä jatkuville että luokkamuuttujille.</a:t>
            </a:r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Hannu Kiviranta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ReplicaX</a:t>
            </a:r>
            <a:r>
              <a:rPr lang="fi-FI" dirty="0" smtClean="0"/>
              <a:t> (2)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90875" cy="4525963"/>
          </a:xfrm>
        </p:spPr>
        <p:txBody>
          <a:bodyPr>
            <a:normAutofit/>
          </a:bodyPr>
          <a:lstStyle/>
          <a:p>
            <a:r>
              <a:rPr lang="fi-FI" dirty="0" err="1" smtClean="0"/>
              <a:t>ReplicaX</a:t>
            </a:r>
            <a:r>
              <a:rPr lang="fi-FI" dirty="0" smtClean="0"/>
              <a:t> on R-koodina toteutettu menetelmä avoimien datakopioiden tuottamiseen terveystiedosta ja muusta datasta, jota ei sellaisenaan voi julkaista.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23" y="1200150"/>
            <a:ext cx="54959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Päätelmiä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Esitetyt</a:t>
            </a:r>
            <a:r>
              <a:rPr lang="fi-FI" baseline="0" dirty="0" smtClean="0"/>
              <a:t> ideat ovat välittömästi tai hyvin vähällä vaivalla otettavissa käyttöön </a:t>
            </a:r>
            <a:r>
              <a:rPr lang="fi-FI" baseline="0" dirty="0" err="1" smtClean="0"/>
              <a:t>THL:ssä</a:t>
            </a:r>
            <a:r>
              <a:rPr lang="fi-FI" baseline="0" dirty="0" smtClean="0"/>
              <a:t>.</a:t>
            </a:r>
          </a:p>
          <a:p>
            <a:r>
              <a:rPr lang="fi-FI" baseline="0" dirty="0" err="1" smtClean="0"/>
              <a:t>ReplicaX</a:t>
            </a:r>
            <a:r>
              <a:rPr lang="fi-FI" baseline="0" dirty="0" smtClean="0"/>
              <a:t> toisi yhden suoraviivaisen ratkaisun data-aineistojen avaamiseen ja nopeuttaisi käytäntöjen muuttamista. </a:t>
            </a:r>
          </a:p>
          <a:p>
            <a:r>
              <a:rPr lang="fi-FI" baseline="0" dirty="0" smtClean="0"/>
              <a:t>Alueellinen hyvinvointi –toiminnallisuus toisi lisäarvoa </a:t>
            </a:r>
            <a:r>
              <a:rPr lang="fi-FI" baseline="0" dirty="0" err="1" smtClean="0"/>
              <a:t>THL:n</a:t>
            </a:r>
            <a:r>
              <a:rPr lang="fi-FI" baseline="0" dirty="0" smtClean="0"/>
              <a:t> aineistojen käytettävyydelle. </a:t>
            </a:r>
          </a:p>
          <a:p>
            <a:r>
              <a:rPr lang="fi-FI" dirty="0" smtClean="0"/>
              <a:t>Työkalut auttaisivat rakentamaan </a:t>
            </a:r>
            <a:r>
              <a:rPr lang="fi-FI" dirty="0" err="1" smtClean="0"/>
              <a:t>THL:lle</a:t>
            </a:r>
            <a:r>
              <a:rPr lang="fi-FI" dirty="0" smtClean="0"/>
              <a:t> avoimen, ohjelmistoriippumattoman datapankin terveystutkimukseen.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9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Keskustelua:</a:t>
            </a:r>
            <a:r>
              <a:rPr lang="fi-FI" baseline="0" dirty="0" smtClean="0"/>
              <a:t> Nykykäytännön haasteita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Tutkijat eivät ole kiinnostuneet avaamaan dataansa.</a:t>
            </a:r>
          </a:p>
          <a:p>
            <a:r>
              <a:rPr lang="fi-FI" dirty="0" smtClean="0"/>
              <a:t>Datan avaamisesta ei</a:t>
            </a:r>
            <a:r>
              <a:rPr lang="fi-FI" baseline="0" dirty="0" smtClean="0"/>
              <a:t> saa meriittiä.</a:t>
            </a:r>
          </a:p>
          <a:p>
            <a:r>
              <a:rPr lang="fi-FI" baseline="0" dirty="0" smtClean="0"/>
              <a:t>Aineiston käyttämiseen on korkeita kynnyksiä:</a:t>
            </a:r>
          </a:p>
          <a:p>
            <a:pPr lvl="1"/>
            <a:r>
              <a:rPr lang="fi-FI" dirty="0" smtClean="0"/>
              <a:t>Aineiston kerääjän on hyväksyttävä käyttötarkoitus.</a:t>
            </a:r>
          </a:p>
          <a:p>
            <a:pPr lvl="1"/>
            <a:r>
              <a:rPr lang="fi-FI" dirty="0" smtClean="0"/>
              <a:t>Eettisen toimikunnan on hyväksyttävä käyttötapa.</a:t>
            </a:r>
          </a:p>
          <a:p>
            <a:pPr lvl="1"/>
            <a:r>
              <a:rPr lang="fi-FI" dirty="0" smtClean="0"/>
              <a:t>Dataa annetaan vain luotettavalle tutkijalle, jonka täytyy sitoutua tiukkoihin ehtoihin.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Hannu Kiviranta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Haasteita</a:t>
            </a:r>
            <a:r>
              <a:rPr lang="fi-FI" baseline="0" dirty="0" smtClean="0"/>
              <a:t> terveystiedon hyödyntämisessä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Terveyden ja hyvinvoinnin laitoksessa on suuria terveystutkimusaineistoja. </a:t>
            </a:r>
          </a:p>
          <a:p>
            <a:r>
              <a:rPr lang="fi-FI" dirty="0" smtClean="0"/>
              <a:t>Aineistoista voisi tehdä paljon nykyistä enemmän tutkimusta ja tilastoanalyyseja. </a:t>
            </a:r>
          </a:p>
          <a:p>
            <a:r>
              <a:rPr lang="fi-FI" dirty="0" smtClean="0"/>
              <a:t>Haasteena on kehittää sellaisia käytäntöjä ja niitä tukevia työkaluja, jotka mahdollistavat </a:t>
            </a:r>
          </a:p>
          <a:p>
            <a:pPr lvl="1"/>
            <a:r>
              <a:rPr lang="fi-FI" dirty="0" smtClean="0"/>
              <a:t>ulkopuoliselle taholle tilastoanalyysien kehittämisen ja </a:t>
            </a:r>
          </a:p>
          <a:p>
            <a:pPr lvl="1"/>
            <a:r>
              <a:rPr lang="fi-FI" dirty="0" smtClean="0"/>
              <a:t>ajojen tilaamisen </a:t>
            </a:r>
            <a:r>
              <a:rPr lang="fi-FI" dirty="0" err="1" smtClean="0"/>
              <a:t>THL:ltä</a:t>
            </a:r>
            <a:r>
              <a:rPr lang="fi-FI" dirty="0" smtClean="0"/>
              <a:t> ilman, että taho itse näkee alkuperäistä dataa. </a:t>
            </a:r>
          </a:p>
          <a:p>
            <a:pPr lvl="0"/>
            <a:r>
              <a:rPr lang="fi-FI" dirty="0" smtClean="0"/>
              <a:t>Kehityskohteena ovat mm. rajapinnat, </a:t>
            </a:r>
            <a:r>
              <a:rPr lang="fi-FI" dirty="0" err="1" smtClean="0"/>
              <a:t>anonymisointitekniikat</a:t>
            </a:r>
            <a:r>
              <a:rPr lang="fi-FI" dirty="0" smtClean="0"/>
              <a:t>, metatietokuvaukset, generoidut data-aineistot, eettiset käytännöt ja tulosten visualisointi. Lisää vinkkejä löytyy alla olevista linkeistä.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Vaihtoehtoja nykykäytännölle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Tutkimusdata</a:t>
            </a:r>
            <a:r>
              <a:rPr lang="fi-FI" baseline="0" dirty="0" smtClean="0"/>
              <a:t> lähtökohtaisesti avataan kaikille mihin tahansa käyttöön.</a:t>
            </a:r>
          </a:p>
          <a:p>
            <a:pPr lvl="0"/>
            <a:r>
              <a:rPr lang="fi-FI" baseline="0" dirty="0" smtClean="0"/>
              <a:t>Tällöin tulee uusia ongelmia ratkaistavaksi:</a:t>
            </a:r>
          </a:p>
          <a:p>
            <a:pPr lvl="1"/>
            <a:r>
              <a:rPr lang="fi-FI" dirty="0" smtClean="0"/>
              <a:t>Datan </a:t>
            </a:r>
            <a:r>
              <a:rPr lang="fi-FI" dirty="0" err="1" smtClean="0"/>
              <a:t>anonymisointi</a:t>
            </a:r>
            <a:r>
              <a:rPr lang="fi-FI" dirty="0" smtClean="0"/>
              <a:t>, jottei henkilöitä voi tunnistaa.</a:t>
            </a:r>
          </a:p>
          <a:p>
            <a:pPr lvl="1"/>
            <a:r>
              <a:rPr lang="fi-FI" dirty="0" smtClean="0"/>
              <a:t>Datan varastointi niin, että se on näkymättömissä</a:t>
            </a:r>
            <a:r>
              <a:rPr lang="fi-FI" baseline="0" dirty="0" smtClean="0"/>
              <a:t> mutta hyödynnettävissä.</a:t>
            </a:r>
          </a:p>
          <a:p>
            <a:pPr lvl="1"/>
            <a:r>
              <a:rPr lang="fi-FI" baseline="0" dirty="0" smtClean="0"/>
              <a:t>Viittauskäytännöt ja meriitin jakautuminen.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Hannu Kiviranta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1"/>
            <a:ext cx="8207375" cy="577850"/>
          </a:xfrm>
        </p:spPr>
        <p:txBody>
          <a:bodyPr/>
          <a:lstStyle/>
          <a:p>
            <a:r>
              <a:rPr lang="fi-FI" dirty="0" smtClean="0"/>
              <a:t>Esimerkki: sarkoomatutkimus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Hannu Kiviranta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195"/>
            <a:ext cx="7848600" cy="628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7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Sarkoomatutkimus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Data voidaan avara verkkotyötilassa, koska kaikki (mielenkiintoiset)</a:t>
            </a:r>
            <a:r>
              <a:rPr lang="fi-FI" baseline="0" dirty="0" smtClean="0"/>
              <a:t> henkilöön menevät tiedot on poistettu.</a:t>
            </a:r>
          </a:p>
          <a:p>
            <a:pPr lvl="0"/>
            <a:r>
              <a:rPr lang="fi-FI" baseline="0" dirty="0" smtClean="0"/>
              <a:t>Voidaanko dataa </a:t>
            </a:r>
            <a:r>
              <a:rPr lang="fi-FI" baseline="0" dirty="0" err="1" smtClean="0"/>
              <a:t>anonymisoida</a:t>
            </a:r>
            <a:r>
              <a:rPr lang="fi-FI" baseline="0" dirty="0" smtClean="0"/>
              <a:t> niin, että myös henkilökohtaiset tiedot näytettäisiin?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Hannu Kiviranta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Apps4Finland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aseline="0" dirty="0" smtClean="0"/>
              <a:t>Apps4Finland-kisassa etsitään</a:t>
            </a:r>
          </a:p>
          <a:p>
            <a:pPr lvl="1"/>
            <a:r>
              <a:rPr lang="fi-FI" dirty="0" smtClean="0"/>
              <a:t>avointa</a:t>
            </a:r>
            <a:r>
              <a:rPr lang="fi-FI" baseline="0" dirty="0" smtClean="0"/>
              <a:t> dataa hyödyntäviä innovaatioita,</a:t>
            </a:r>
          </a:p>
          <a:p>
            <a:pPr lvl="1"/>
            <a:r>
              <a:rPr lang="fi-FI" baseline="0" dirty="0" smtClean="0"/>
              <a:t>yhtenä haasteena erityisesti terveystieto</a:t>
            </a:r>
          </a:p>
          <a:p>
            <a:pPr lvl="0"/>
            <a:r>
              <a:rPr lang="fi-FI" dirty="0" smtClean="0"/>
              <a:t>Kilpailutyöt on</a:t>
            </a:r>
            <a:r>
              <a:rPr lang="fi-FI" baseline="0" dirty="0" smtClean="0"/>
              <a:t> jätetty 3.11., arviointi ja yleisöäänestys menossa.</a:t>
            </a:r>
          </a:p>
          <a:p>
            <a:pPr lvl="0"/>
            <a:r>
              <a:rPr lang="fi-FI" baseline="0" dirty="0" smtClean="0"/>
              <a:t>Loppujuhla ja palkintojenjako 3.12.2013</a:t>
            </a:r>
          </a:p>
          <a:p>
            <a:pPr lvl="0"/>
            <a:r>
              <a:rPr lang="fi-FI" baseline="0" dirty="0" smtClean="0">
                <a:hlinkClick r:id="rId2"/>
              </a:rPr>
              <a:t>http://www.apps4finland.fi</a:t>
            </a:r>
            <a:r>
              <a:rPr lang="fi-FI" baseline="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Hannu Kiviranta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Apps4Finland-etusivu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10.10.2013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Hannu Kiviranta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9D08-353C-4BDD-A36F-3CFB32C7A705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8490"/>
            <a:ext cx="8991600" cy="705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5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Tulleet</a:t>
            </a:r>
            <a:r>
              <a:rPr lang="fi-FI" baseline="0" dirty="0" smtClean="0"/>
              <a:t> kilpailutyöt: Terveys ja hyvinvointi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4"/>
            <a:ext cx="8218488" cy="4903786"/>
          </a:xfrm>
        </p:spPr>
        <p:txBody>
          <a:bodyPr>
            <a:normAutofit fontScale="62500" lnSpcReduction="20000"/>
          </a:bodyPr>
          <a:lstStyle/>
          <a:p>
            <a:r>
              <a:rPr lang="fi-FI" b="1" dirty="0" smtClean="0"/>
              <a:t>1. Mitä söin tänään? Ruoka- ja juomavalintojen</a:t>
            </a:r>
          </a:p>
          <a:p>
            <a:pPr lvl="1"/>
            <a:r>
              <a:rPr lang="fi-FI" dirty="0" smtClean="0"/>
              <a:t>Miten malttaisin syödä ja juoda terveellisesti?</a:t>
            </a:r>
          </a:p>
          <a:p>
            <a:pPr lvl="0"/>
            <a:r>
              <a:rPr lang="fi-FI" b="1" dirty="0" smtClean="0"/>
              <a:t>2. </a:t>
            </a:r>
            <a:r>
              <a:rPr lang="fi-FI" b="1" dirty="0" err="1" smtClean="0"/>
              <a:t>Kelihelper</a:t>
            </a:r>
            <a:endParaRPr lang="fi-FI" b="1" dirty="0" smtClean="0"/>
          </a:p>
          <a:p>
            <a:pPr lvl="1"/>
            <a:r>
              <a:rPr lang="fi-FI" dirty="0" err="1" smtClean="0"/>
              <a:t>Kelihelper</a:t>
            </a:r>
            <a:r>
              <a:rPr lang="fi-FI" dirty="0" smtClean="0"/>
              <a:t> tuo helpotusta ja apua keliaakikon sekä keliaakikon lähipiirin haastavaan elämään ja arkeen.</a:t>
            </a:r>
          </a:p>
          <a:p>
            <a:pPr lvl="0"/>
            <a:r>
              <a:rPr lang="fi-FI" b="1" dirty="0" smtClean="0"/>
              <a:t>3. Alueellinen hyvinvointi</a:t>
            </a:r>
          </a:p>
          <a:p>
            <a:pPr lvl="1"/>
            <a:r>
              <a:rPr lang="fi-FI" dirty="0" smtClean="0"/>
              <a:t>Vuorovaikutteinen visualisointi Sotkanetin aineistoista mahdollistaa laajojen alueelliseen hyvinvointiin liittyvien ilmiöiden tutkimisen havainnollisessa muodossa.</a:t>
            </a:r>
          </a:p>
          <a:p>
            <a:pPr lvl="0"/>
            <a:r>
              <a:rPr lang="fi-FI" b="1" dirty="0" smtClean="0"/>
              <a:t>4. Astman omahoito -sovellus</a:t>
            </a:r>
          </a:p>
          <a:p>
            <a:pPr lvl="1"/>
            <a:r>
              <a:rPr lang="fi-FI" dirty="0" smtClean="0"/>
              <a:t>Astman omahoitosovellus - tehostettua tukea omahoitoon</a:t>
            </a:r>
          </a:p>
          <a:p>
            <a:pPr lvl="0"/>
            <a:r>
              <a:rPr lang="fi-FI" b="1" dirty="0" smtClean="0"/>
              <a:t>5. </a:t>
            </a:r>
            <a:r>
              <a:rPr lang="fi-FI" b="1" dirty="0" err="1" smtClean="0"/>
              <a:t>ReplicaX</a:t>
            </a:r>
            <a:endParaRPr lang="fi-FI" b="1" dirty="0" smtClean="0"/>
          </a:p>
          <a:p>
            <a:pPr lvl="1"/>
            <a:r>
              <a:rPr lang="fi-FI" dirty="0" err="1" smtClean="0"/>
              <a:t>ReplicaX</a:t>
            </a:r>
            <a:r>
              <a:rPr lang="fi-FI" dirty="0" smtClean="0"/>
              <a:t> on R-koodina toteutettu menetelmä avoimien datakopioiden tuottamiseen terveystiedosta ja muusta datasta, jota ei sellaisenaan voi julkaista.</a:t>
            </a:r>
          </a:p>
          <a:p>
            <a:pPr lvl="0"/>
            <a:r>
              <a:rPr lang="fi-FI" b="1" dirty="0" smtClean="0"/>
              <a:t>6. Visual </a:t>
            </a:r>
            <a:r>
              <a:rPr lang="fi-FI" b="1" dirty="0" err="1" smtClean="0"/>
              <a:t>Fiver</a:t>
            </a:r>
            <a:endParaRPr lang="fi-FI" b="1" dirty="0" smtClean="0"/>
          </a:p>
          <a:p>
            <a:pPr lvl="1"/>
            <a:r>
              <a:rPr lang="fi-FI" dirty="0" smtClean="0"/>
              <a:t>Tiedon tulkki ja visualisointityökalu, joka yhdistää laajat tietoaineistot sekä käyttäjän ymmärryksen ja pyrkii nostamaan esille ne indikaattorit, joilla on todellista merkitystä päätöksenteossa.</a:t>
            </a:r>
          </a:p>
          <a:p>
            <a:pPr lvl="0"/>
            <a:r>
              <a:rPr lang="fi-FI" dirty="0" smtClean="0"/>
              <a:t>7. Moves2Taltioni</a:t>
            </a:r>
          </a:p>
          <a:p>
            <a:pPr lvl="1"/>
            <a:r>
              <a:rPr lang="fi-FI" dirty="0" smtClean="0"/>
              <a:t>Tietojen siirtäminen </a:t>
            </a:r>
            <a:r>
              <a:rPr lang="fi-FI" dirty="0" err="1" smtClean="0"/>
              <a:t>Moves-liikunta-appista</a:t>
            </a:r>
            <a:r>
              <a:rPr lang="fi-FI" dirty="0" smtClean="0"/>
              <a:t> </a:t>
            </a:r>
            <a:r>
              <a:rPr lang="fi-FI" dirty="0" err="1" smtClean="0"/>
              <a:t>Taltioni-järjestelmään</a:t>
            </a:r>
            <a:endParaRPr lang="fi-FI" dirty="0" smtClean="0"/>
          </a:p>
          <a:p>
            <a:r>
              <a:rPr lang="fi-FI" dirty="0" smtClean="0"/>
              <a:t>8. Lapasessa</a:t>
            </a:r>
          </a:p>
          <a:p>
            <a:pPr lvl="1"/>
            <a:r>
              <a:rPr lang="fi-FI" dirty="0" smtClean="0"/>
              <a:t>Mielitekojen seuranta ja pelillinen hallinta</a:t>
            </a:r>
          </a:p>
          <a:p>
            <a:r>
              <a:rPr lang="fi-FI" dirty="0" smtClean="0"/>
              <a:t>9. Ruokapäiväkirja</a:t>
            </a:r>
          </a:p>
          <a:p>
            <a:pPr lvl="1"/>
            <a:r>
              <a:rPr lang="fi-FI" dirty="0" smtClean="0"/>
              <a:t>Sähköinen ruokapäiväkirja täydennettynä mahdollisuudella kuvata ruoka-annoksia.</a:t>
            </a:r>
          </a:p>
        </p:txBody>
      </p:sp>
    </p:spTree>
    <p:extLst>
      <p:ext uri="{BB962C8B-B14F-4D97-AF65-F5344CB8AC3E}">
        <p14:creationId xmlns:p14="http://schemas.microsoft.com/office/powerpoint/2010/main" val="15998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Kiinnostavia</a:t>
            </a:r>
            <a:r>
              <a:rPr lang="fi-FI" baseline="0" dirty="0" smtClean="0"/>
              <a:t> huomioita töistä (1)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Sotkanet-datan</a:t>
            </a:r>
            <a:r>
              <a:rPr lang="fi-FI" dirty="0" smtClean="0"/>
              <a:t> visualisointityökalu</a:t>
            </a:r>
          </a:p>
          <a:p>
            <a:r>
              <a:rPr lang="fi-FI" sz="2000" dirty="0" smtClean="0">
                <a:hlinkClick r:id="rId2"/>
              </a:rPr>
              <a:t>http://www.apps4finland.fi/kilpailutyo/alueellinen-hyvinvointi/</a:t>
            </a:r>
            <a:r>
              <a:rPr lang="fi-FI" sz="2000" dirty="0" smtClean="0"/>
              <a:t> </a:t>
            </a:r>
          </a:p>
        </p:txBody>
      </p:sp>
      <p:pic>
        <p:nvPicPr>
          <p:cNvPr id="1026" name="Picture 2" descr="https://dl.dropboxusercontent.com/u/792906/misc/sotkanet_screensho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852936"/>
            <a:ext cx="5838817" cy="35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L_fi_2012_2003">
  <a:themeElements>
    <a:clrScheme name="THL_fi_2012_2003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_fi_2012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_fi_2012_2003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10821</TotalTime>
  <Words>509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Benutzerdefiniertes Design</vt:lpstr>
      <vt:lpstr>THL_fi_2012_2003</vt:lpstr>
      <vt:lpstr>Terveystiedon hyödyntäminen</vt:lpstr>
      <vt:lpstr>Haasteita terveystiedon hyödyntämisessä</vt:lpstr>
      <vt:lpstr>Vaihtoehtoja nykykäytännölle</vt:lpstr>
      <vt:lpstr>Esimerkki: sarkoomatutkimus</vt:lpstr>
      <vt:lpstr>Sarkoomatutkimus</vt:lpstr>
      <vt:lpstr>Apps4Finland</vt:lpstr>
      <vt:lpstr>Apps4Finland-etusivu</vt:lpstr>
      <vt:lpstr>Tulleet kilpailutyöt: Terveys ja hyvinvointi</vt:lpstr>
      <vt:lpstr>Kiinnostavia huomioita töistä (1)</vt:lpstr>
      <vt:lpstr>ReplicaX</vt:lpstr>
      <vt:lpstr>ReplicaX (2)</vt:lpstr>
      <vt:lpstr>Päätelmiä</vt:lpstr>
      <vt:lpstr>Keskustelua: Nykykäytännön haasteita</vt:lpstr>
    </vt:vector>
  </TitlesOfParts>
  <Company>Recommended Finland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Arja Rintamäki</dc:creator>
  <cp:lastModifiedBy>Tuomisto Jouni</cp:lastModifiedBy>
  <cp:revision>280</cp:revision>
  <cp:lastPrinted>2012-05-25T13:37:00Z</cp:lastPrinted>
  <dcterms:created xsi:type="dcterms:W3CDTF">2008-11-25T11:20:11Z</dcterms:created>
  <dcterms:modified xsi:type="dcterms:W3CDTF">2013-11-26T09:00:09Z</dcterms:modified>
</cp:coreProperties>
</file>