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69" r:id="rId4"/>
    <p:sldId id="270" r:id="rId5"/>
    <p:sldId id="258" r:id="rId6"/>
    <p:sldId id="260" r:id="rId7"/>
    <p:sldId id="271" r:id="rId8"/>
    <p:sldId id="261" r:id="rId9"/>
    <p:sldId id="262" r:id="rId10"/>
    <p:sldId id="264" r:id="rId11"/>
    <p:sldId id="267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90C73-CFD5-466A-8EA6-90896297D3F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AEBF-5D5D-4F5D-AA6E-ADD7072D7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6AEBF-5D5D-4F5D-AA6E-ADD7072D77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429001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4437064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10" name="Picture 9" descr="IMWA08 karlovy vary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31400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4" y="188913"/>
            <a:ext cx="7842738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74" y="1484313"/>
            <a:ext cx="5383437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498981" y="1484313"/>
            <a:ext cx="2460380" cy="4608512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27465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Pictur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4" y="188913"/>
            <a:ext cx="7842738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74" y="1916113"/>
            <a:ext cx="5383437" cy="4176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498981" y="1484313"/>
            <a:ext cx="2460380" cy="4608513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983273" y="1484314"/>
            <a:ext cx="5383438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9795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849924" y="1484313"/>
            <a:ext cx="8109438" cy="410527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578868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415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474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4" y="188913"/>
            <a:ext cx="7842738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83274" y="1484313"/>
            <a:ext cx="7842738" cy="460851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562851" y="6518276"/>
            <a:ext cx="1063869" cy="144463"/>
          </a:xfrm>
        </p:spPr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26720" y="6518276"/>
            <a:ext cx="408842" cy="144463"/>
          </a:xfrm>
        </p:spPr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764931" y="6518276"/>
            <a:ext cx="5668108" cy="1444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44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422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2420938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3429001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</p:spTree>
    <p:extLst>
      <p:ext uri="{BB962C8B-B14F-4D97-AF65-F5344CB8AC3E}">
        <p14:creationId xmlns:p14="http://schemas.microsoft.com/office/powerpoint/2010/main" xmlns="" val="2533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Ow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84929" y="188914"/>
            <a:ext cx="8774142" cy="32400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429001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4437064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624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-operation 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eu_lippu_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27427" y="5876925"/>
            <a:ext cx="531934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84929" y="188914"/>
            <a:ext cx="8774142" cy="32400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429001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4437064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969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-operation Oth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eu_lippu_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27427" y="5876925"/>
            <a:ext cx="531934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ym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76139" y="4522788"/>
            <a:ext cx="527538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metsa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30258" y="5229226"/>
            <a:ext cx="662354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ET_logo_t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7490" y="4449764"/>
            <a:ext cx="401515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9" descr="ET_logo_t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0439" y="5159376"/>
            <a:ext cx="401515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metsa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7008" y="3860800"/>
            <a:ext cx="662354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ym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4477" y="3860800"/>
            <a:ext cx="527538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84929" y="188914"/>
            <a:ext cx="8774142" cy="32400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287" y="3429001"/>
            <a:ext cx="5849428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dirty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287" y="4437064"/>
            <a:ext cx="5849428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dirty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35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74" y="1916113"/>
            <a:ext cx="7842738" cy="4176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4"/>
          </p:nvPr>
        </p:nvSpPr>
        <p:spPr>
          <a:xfrm>
            <a:off x="983272" y="1484314"/>
            <a:ext cx="7842739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9362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273" y="1484313"/>
            <a:ext cx="3851031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4981" y="1484313"/>
            <a:ext cx="3851031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99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3" y="188914"/>
            <a:ext cx="7842739" cy="1223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3273" y="1484314"/>
            <a:ext cx="3853962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3273" y="1916113"/>
            <a:ext cx="3853962" cy="4176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0584" y="1484314"/>
            <a:ext cx="3855427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0584" y="1916113"/>
            <a:ext cx="3855427" cy="4176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94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2" name="Picture 58" descr="GTK_bar_again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3274" y="188913"/>
            <a:ext cx="7842738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3274" y="1484313"/>
            <a:ext cx="784273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 smtClean="0"/>
          </a:p>
        </p:txBody>
      </p:sp>
      <p:pic>
        <p:nvPicPr>
          <p:cNvPr id="1081" name="Picture 57" descr="GTK_logo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86" name="Rectangle 6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562851" y="6518276"/>
            <a:ext cx="1063869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D3938"/>
                </a:solidFill>
              </a:defRPr>
            </a:lvl1pPr>
          </a:lstStyle>
          <a:p>
            <a:fld id="{523DF83B-F629-48BE-B87F-1127AF8AF69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108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6720" y="6518276"/>
            <a:ext cx="408842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D3938"/>
                </a:solidFill>
              </a:defRPr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4931" y="6518276"/>
            <a:ext cx="5668108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D3938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80975" indent="-180975" algn="l" rtl="0" eaLnBrk="1" fontAlgn="base" hangingPunct="1">
        <a:spcBef>
          <a:spcPct val="0"/>
        </a:spcBef>
        <a:spcAft>
          <a:spcPts val="500"/>
        </a:spcAft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5113" algn="l" rtl="0" eaLnBrk="1" fontAlgn="base" hangingPunct="1">
        <a:spcBef>
          <a:spcPct val="0"/>
        </a:spcBef>
        <a:spcAft>
          <a:spcPts val="500"/>
        </a:spcAft>
        <a:buChar char="–"/>
        <a:defRPr sz="2200">
          <a:solidFill>
            <a:schemeClr val="tx1"/>
          </a:solidFill>
          <a:latin typeface="+mn-lt"/>
        </a:defRPr>
      </a:lvl2pPr>
      <a:lvl3pPr marL="984250" indent="-179388" algn="l" rtl="0" eaLnBrk="1" fontAlgn="base" hangingPunct="1">
        <a:spcBef>
          <a:spcPct val="0"/>
        </a:spcBef>
        <a:spcAft>
          <a:spcPts val="500"/>
        </a:spcAft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431925" indent="-268288" algn="l" rtl="0" eaLnBrk="1" fontAlgn="base" hangingPunct="1">
        <a:spcBef>
          <a:spcPct val="0"/>
        </a:spcBef>
        <a:spcAft>
          <a:spcPts val="500"/>
        </a:spcAft>
        <a:buChar char="–"/>
        <a:defRPr>
          <a:solidFill>
            <a:schemeClr val="tx1"/>
          </a:solidFill>
          <a:latin typeface="+mn-lt"/>
        </a:defRPr>
      </a:lvl4pPr>
      <a:lvl5pPr marL="1792288" indent="-180975" algn="l" rtl="0" eaLnBrk="1" fontAlgn="base" hangingPunct="1">
        <a:spcBef>
          <a:spcPct val="0"/>
        </a:spcBef>
        <a:spcAft>
          <a:spcPts val="500"/>
        </a:spcAft>
        <a:buChar char="»"/>
        <a:defRPr>
          <a:solidFill>
            <a:schemeClr val="tx1"/>
          </a:solidFill>
          <a:latin typeface="+mn-lt"/>
        </a:defRPr>
      </a:lvl5pPr>
      <a:lvl6pPr marL="22494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6pPr>
      <a:lvl7pPr marL="27066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7pPr>
      <a:lvl8pPr marL="31638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8pPr>
      <a:lvl9pPr marL="36210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fi.opasnet.org/fi/Kaivos-YVA-op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Kaivoshankkeiden</a:t>
            </a:r>
            <a:r>
              <a:rPr lang="en-US" dirty="0" smtClean="0"/>
              <a:t> YVA-</a:t>
            </a:r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päivityshanke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Kaivos</a:t>
            </a:r>
            <a:r>
              <a:rPr lang="en-US" dirty="0" smtClean="0"/>
              <a:t>-YVA-</a:t>
            </a:r>
            <a:r>
              <a:rPr lang="en-US" dirty="0" err="1" smtClean="0"/>
              <a:t>seminaari</a:t>
            </a:r>
            <a:r>
              <a:rPr lang="en-US" dirty="0" smtClean="0"/>
              <a:t> </a:t>
            </a:r>
            <a:r>
              <a:rPr lang="en-US" dirty="0" err="1" smtClean="0"/>
              <a:t>Sodankylässä</a:t>
            </a:r>
            <a:r>
              <a:rPr lang="en-US" dirty="0" smtClean="0"/>
              <a:t> 21.-22.11.2013</a:t>
            </a:r>
          </a:p>
          <a:p>
            <a:r>
              <a:rPr lang="en-US" i="1" dirty="0" smtClean="0"/>
              <a:t>Tommi Kauppila, GTK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tarvittavia</a:t>
            </a:r>
            <a:r>
              <a:rPr lang="en-US" dirty="0" smtClean="0"/>
              <a:t> </a:t>
            </a:r>
            <a:r>
              <a:rPr lang="en-US" dirty="0" err="1" smtClean="0"/>
              <a:t>osaamisalueita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Esimerkiksi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Maisema</a:t>
            </a:r>
            <a:r>
              <a:rPr lang="en-US" dirty="0" smtClean="0"/>
              <a:t>, </a:t>
            </a:r>
            <a:r>
              <a:rPr lang="en-US" dirty="0" err="1" smtClean="0"/>
              <a:t>kulttuuriympäristö</a:t>
            </a:r>
            <a:r>
              <a:rPr lang="en-US" dirty="0" smtClean="0"/>
              <a:t>, </a:t>
            </a:r>
            <a:r>
              <a:rPr lang="en-US" dirty="0" err="1" smtClean="0"/>
              <a:t>muinaisjäänteet</a:t>
            </a:r>
            <a:endParaRPr lang="en-US" dirty="0" smtClean="0"/>
          </a:p>
          <a:p>
            <a:r>
              <a:rPr lang="en-US" dirty="0" err="1" smtClean="0"/>
              <a:t>Taloudelliset</a:t>
            </a:r>
            <a:r>
              <a:rPr lang="en-US" dirty="0" smtClean="0"/>
              <a:t> </a:t>
            </a:r>
            <a:r>
              <a:rPr lang="en-US" dirty="0" err="1" smtClean="0"/>
              <a:t>vaikutukset</a:t>
            </a:r>
            <a:endParaRPr lang="en-US" dirty="0" smtClean="0"/>
          </a:p>
          <a:p>
            <a:pPr lvl="1"/>
            <a:r>
              <a:rPr lang="en-US" dirty="0" err="1" smtClean="0"/>
              <a:t>Porotalous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err="1" smtClean="0"/>
              <a:t>Tavoitteena</a:t>
            </a:r>
            <a:r>
              <a:rPr lang="en-US" dirty="0" smtClean="0"/>
              <a:t> </a:t>
            </a:r>
            <a:r>
              <a:rPr lang="en-US" dirty="0" err="1" smtClean="0"/>
              <a:t>paras</a:t>
            </a:r>
            <a:r>
              <a:rPr lang="en-US" dirty="0" smtClean="0"/>
              <a:t> </a:t>
            </a:r>
            <a:r>
              <a:rPr lang="en-US" dirty="0" err="1" smtClean="0"/>
              <a:t>asiantuntemus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Nykyinen</a:t>
            </a:r>
            <a:r>
              <a:rPr lang="en-US" dirty="0" smtClean="0"/>
              <a:t> YVA-</a:t>
            </a:r>
            <a:r>
              <a:rPr lang="en-US" dirty="0" err="1" smtClean="0"/>
              <a:t>laki</a:t>
            </a:r>
            <a:r>
              <a:rPr lang="en-US" dirty="0" smtClean="0"/>
              <a:t> </a:t>
            </a:r>
            <a:r>
              <a:rPr lang="en-US" dirty="0" err="1" smtClean="0"/>
              <a:t>sanoo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Ihmisten</a:t>
            </a:r>
            <a:r>
              <a:rPr lang="en-US" dirty="0" smtClean="0"/>
              <a:t> </a:t>
            </a:r>
            <a:r>
              <a:rPr lang="en-US" dirty="0" err="1" smtClean="0"/>
              <a:t>terveyteen</a:t>
            </a:r>
            <a:r>
              <a:rPr lang="en-US" dirty="0" smtClean="0"/>
              <a:t>, </a:t>
            </a:r>
            <a:r>
              <a:rPr lang="en-US" dirty="0" err="1" smtClean="0"/>
              <a:t>elinoloihin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viihtyvyyteen</a:t>
            </a:r>
            <a:endParaRPr lang="en-US" dirty="0" smtClean="0"/>
          </a:p>
          <a:p>
            <a:r>
              <a:rPr lang="en-US" dirty="0" err="1" smtClean="0"/>
              <a:t>Maaperään</a:t>
            </a:r>
            <a:r>
              <a:rPr lang="en-US" dirty="0" smtClean="0"/>
              <a:t>, </a:t>
            </a:r>
            <a:r>
              <a:rPr lang="en-US" dirty="0" err="1" smtClean="0"/>
              <a:t>vesiin</a:t>
            </a:r>
            <a:r>
              <a:rPr lang="en-US" dirty="0" smtClean="0"/>
              <a:t>, </a:t>
            </a:r>
            <a:r>
              <a:rPr lang="en-US" dirty="0" err="1" smtClean="0"/>
              <a:t>ilmaan</a:t>
            </a:r>
            <a:r>
              <a:rPr lang="en-US" dirty="0" smtClean="0"/>
              <a:t>, </a:t>
            </a:r>
            <a:r>
              <a:rPr lang="en-US" dirty="0" err="1" smtClean="0"/>
              <a:t>ilmastoon</a:t>
            </a:r>
            <a:endParaRPr lang="en-US" dirty="0" smtClean="0"/>
          </a:p>
          <a:p>
            <a:r>
              <a:rPr lang="en-US" dirty="0" err="1" smtClean="0"/>
              <a:t>Kasvillisuuteen</a:t>
            </a:r>
            <a:r>
              <a:rPr lang="en-US" dirty="0" smtClean="0"/>
              <a:t>, </a:t>
            </a:r>
            <a:r>
              <a:rPr lang="en-US" dirty="0" err="1" smtClean="0"/>
              <a:t>eliöihin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luonnon</a:t>
            </a:r>
            <a:r>
              <a:rPr lang="en-US" dirty="0" smtClean="0"/>
              <a:t> </a:t>
            </a:r>
            <a:r>
              <a:rPr lang="en-US" dirty="0" err="1" smtClean="0"/>
              <a:t>monimuotoisuuteen</a:t>
            </a:r>
            <a:endParaRPr lang="en-US" dirty="0" smtClean="0"/>
          </a:p>
          <a:p>
            <a:r>
              <a:rPr lang="en-US" dirty="0" err="1" smtClean="0"/>
              <a:t>Yhdyskuntarakenteeseen</a:t>
            </a:r>
            <a:r>
              <a:rPr lang="en-US" dirty="0" smtClean="0"/>
              <a:t>, </a:t>
            </a:r>
            <a:r>
              <a:rPr lang="en-US" dirty="0" err="1" smtClean="0"/>
              <a:t>rakennuksiin</a:t>
            </a:r>
            <a:r>
              <a:rPr lang="en-US" dirty="0" smtClean="0"/>
              <a:t>, </a:t>
            </a:r>
            <a:r>
              <a:rPr lang="en-US" dirty="0" err="1" smtClean="0"/>
              <a:t>maisemaan</a:t>
            </a:r>
            <a:r>
              <a:rPr lang="en-US" dirty="0" smtClean="0"/>
              <a:t>, </a:t>
            </a:r>
            <a:r>
              <a:rPr lang="en-US" dirty="0" err="1" smtClean="0"/>
              <a:t>kaupunkikuvaan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kulttuuriperintöön</a:t>
            </a:r>
            <a:endParaRPr lang="en-US" dirty="0" smtClean="0"/>
          </a:p>
          <a:p>
            <a:r>
              <a:rPr lang="en-US" dirty="0" err="1" smtClean="0"/>
              <a:t>Luonnonvarojen</a:t>
            </a:r>
            <a:r>
              <a:rPr lang="en-US" dirty="0" smtClean="0"/>
              <a:t> </a:t>
            </a:r>
            <a:r>
              <a:rPr lang="en-US" dirty="0" err="1" smtClean="0"/>
              <a:t>hyödyntämiseen</a:t>
            </a:r>
            <a:endParaRPr lang="en-US" dirty="0" smtClean="0"/>
          </a:p>
          <a:p>
            <a:r>
              <a:rPr lang="en-US" dirty="0" err="1" smtClean="0"/>
              <a:t>Em</a:t>
            </a:r>
            <a:r>
              <a:rPr lang="en-US" dirty="0" smtClean="0"/>
              <a:t>. </a:t>
            </a:r>
            <a:r>
              <a:rPr lang="en-US" dirty="0" err="1" smtClean="0"/>
              <a:t>vuorovaikutuksiin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sisältö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sisällysluettelo</a:t>
            </a:r>
            <a:r>
              <a:rPr lang="en-US" dirty="0" smtClean="0"/>
              <a:t> </a:t>
            </a:r>
            <a:r>
              <a:rPr lang="en-US" dirty="0" err="1" smtClean="0"/>
              <a:t>löytyy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http://fi.opasnet.org/fi/Kaivos-YVA-opas</a:t>
            </a:r>
            <a:endParaRPr lang="en-US" dirty="0" smtClean="0"/>
          </a:p>
          <a:p>
            <a:r>
              <a:rPr lang="en-US" dirty="0" err="1" smtClean="0"/>
              <a:t>Kommentteja</a:t>
            </a:r>
            <a:r>
              <a:rPr lang="en-US" dirty="0" smtClean="0"/>
              <a:t> </a:t>
            </a:r>
            <a:r>
              <a:rPr lang="en-US" dirty="0" err="1" smtClean="0"/>
              <a:t>otetaan</a:t>
            </a:r>
            <a:r>
              <a:rPr lang="en-US" dirty="0" smtClean="0"/>
              <a:t> </a:t>
            </a:r>
            <a:r>
              <a:rPr lang="en-US" dirty="0" err="1" smtClean="0"/>
              <a:t>mielellään</a:t>
            </a:r>
            <a:r>
              <a:rPr lang="en-US" dirty="0" smtClean="0"/>
              <a:t> </a:t>
            </a:r>
            <a:r>
              <a:rPr lang="en-US" dirty="0" err="1" smtClean="0"/>
              <a:t>vastaan</a:t>
            </a:r>
            <a:endParaRPr lang="en-US" dirty="0" smtClean="0"/>
          </a:p>
          <a:p>
            <a:r>
              <a:rPr lang="en-US" dirty="0" err="1" smtClean="0"/>
              <a:t>Myös</a:t>
            </a:r>
            <a:r>
              <a:rPr lang="en-US" dirty="0" smtClean="0"/>
              <a:t> </a:t>
            </a:r>
            <a:r>
              <a:rPr lang="en-US" dirty="0" err="1" smtClean="0"/>
              <a:t>kirjoittajaksi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ilmoittautua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Aikataulu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Ensimmäinen</a:t>
            </a:r>
            <a:r>
              <a:rPr lang="en-US" dirty="0" smtClean="0"/>
              <a:t> </a:t>
            </a:r>
            <a:r>
              <a:rPr lang="en-US" dirty="0" err="1" smtClean="0"/>
              <a:t>sisältöluonnos</a:t>
            </a:r>
            <a:r>
              <a:rPr lang="en-US" dirty="0" smtClean="0"/>
              <a:t> </a:t>
            </a:r>
            <a:r>
              <a:rPr lang="en-US" dirty="0" err="1" smtClean="0"/>
              <a:t>ohjausryhmälle</a:t>
            </a:r>
            <a:r>
              <a:rPr lang="en-US" dirty="0" smtClean="0"/>
              <a:t> </a:t>
            </a:r>
            <a:r>
              <a:rPr lang="en-US" dirty="0" err="1" smtClean="0"/>
              <a:t>toukokuussa</a:t>
            </a:r>
            <a:r>
              <a:rPr lang="en-US" dirty="0" smtClean="0"/>
              <a:t> 2014</a:t>
            </a:r>
          </a:p>
          <a:p>
            <a:pPr lvl="1"/>
            <a:r>
              <a:rPr lang="en-US" dirty="0" err="1" smtClean="0"/>
              <a:t>Valmis</a:t>
            </a:r>
            <a:r>
              <a:rPr lang="en-US" dirty="0" smtClean="0"/>
              <a:t> </a:t>
            </a:r>
            <a:r>
              <a:rPr lang="en-US" dirty="0" err="1" smtClean="0"/>
              <a:t>opas</a:t>
            </a:r>
            <a:r>
              <a:rPr lang="en-US" dirty="0" smtClean="0"/>
              <a:t> </a:t>
            </a:r>
            <a:r>
              <a:rPr lang="en-US" dirty="0" err="1" smtClean="0"/>
              <a:t>lokakuussa</a:t>
            </a:r>
            <a:r>
              <a:rPr lang="en-US" dirty="0" smtClean="0"/>
              <a:t> 2014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Taustaa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Alkuperäinen</a:t>
            </a:r>
            <a:r>
              <a:rPr lang="en-US" dirty="0" smtClean="0"/>
              <a:t> </a:t>
            </a:r>
            <a:r>
              <a:rPr lang="en-US" dirty="0" err="1" smtClean="0"/>
              <a:t>opas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Ympäristövaikutusten</a:t>
            </a:r>
            <a:r>
              <a:rPr lang="en-US" dirty="0" smtClean="0"/>
              <a:t> </a:t>
            </a:r>
            <a:r>
              <a:rPr lang="en-US" dirty="0" err="1" smtClean="0"/>
              <a:t>arviointimenettelyn</a:t>
            </a:r>
            <a:r>
              <a:rPr lang="en-US" dirty="0" smtClean="0"/>
              <a:t> </a:t>
            </a:r>
            <a:r>
              <a:rPr lang="en-US" dirty="0" err="1" smtClean="0"/>
              <a:t>opas</a:t>
            </a:r>
            <a:r>
              <a:rPr lang="en-US" dirty="0" smtClean="0"/>
              <a:t> </a:t>
            </a:r>
            <a:r>
              <a:rPr lang="en-US" dirty="0" err="1" smtClean="0"/>
              <a:t>kaivoshankkeisiin</a:t>
            </a:r>
            <a:r>
              <a:rPr lang="en-US" dirty="0" smtClean="0"/>
              <a:t>, KTM </a:t>
            </a:r>
            <a:r>
              <a:rPr lang="en-US" dirty="0" err="1" smtClean="0"/>
              <a:t>tutkimuksia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raportteja</a:t>
            </a:r>
            <a:r>
              <a:rPr lang="en-US" dirty="0" smtClean="0"/>
              <a:t> 20/1999</a:t>
            </a:r>
          </a:p>
          <a:p>
            <a:pPr lvl="1"/>
            <a:r>
              <a:rPr lang="en-US" dirty="0" err="1" smtClean="0"/>
              <a:t>GTK:n</a:t>
            </a:r>
            <a:r>
              <a:rPr lang="en-US" dirty="0" smtClean="0"/>
              <a:t> </a:t>
            </a:r>
            <a:r>
              <a:rPr lang="en-US" dirty="0" err="1" smtClean="0"/>
              <a:t>laatima</a:t>
            </a:r>
            <a:r>
              <a:rPr lang="en-US" dirty="0" smtClean="0"/>
              <a:t>: </a:t>
            </a:r>
            <a:r>
              <a:rPr lang="en-US" dirty="0" err="1" smtClean="0"/>
              <a:t>Salminen</a:t>
            </a:r>
            <a:r>
              <a:rPr lang="en-US" dirty="0" smtClean="0"/>
              <a:t>, Heikkinen, Nikkarinen, </a:t>
            </a:r>
            <a:r>
              <a:rPr lang="en-US" dirty="0" err="1" smtClean="0"/>
              <a:t>Parkkinen</a:t>
            </a:r>
            <a:r>
              <a:rPr lang="en-US" dirty="0" smtClean="0"/>
              <a:t>, </a:t>
            </a:r>
            <a:r>
              <a:rPr lang="en-US" dirty="0" err="1" smtClean="0"/>
              <a:t>Sipilä</a:t>
            </a:r>
            <a:r>
              <a:rPr lang="en-US" dirty="0" smtClean="0"/>
              <a:t>, </a:t>
            </a:r>
            <a:r>
              <a:rPr lang="en-US" dirty="0" err="1" smtClean="0"/>
              <a:t>Suomela</a:t>
            </a:r>
            <a:r>
              <a:rPr lang="en-US" dirty="0" smtClean="0"/>
              <a:t>, </a:t>
            </a:r>
            <a:r>
              <a:rPr lang="en-US" dirty="0" err="1" smtClean="0"/>
              <a:t>Wennerström</a:t>
            </a:r>
            <a:endParaRPr lang="en-US" dirty="0" smtClean="0"/>
          </a:p>
          <a:p>
            <a:pPr lvl="1"/>
            <a:r>
              <a:rPr lang="en-US" dirty="0" smtClean="0"/>
              <a:t>B5, 80 </a:t>
            </a:r>
            <a:r>
              <a:rPr lang="en-US" dirty="0" err="1" smtClean="0"/>
              <a:t>sivua</a:t>
            </a:r>
            <a:r>
              <a:rPr lang="en-US" dirty="0" smtClean="0"/>
              <a:t>; </a:t>
            </a:r>
            <a:r>
              <a:rPr lang="en-US" dirty="0" err="1" smtClean="0"/>
              <a:t>myös</a:t>
            </a:r>
            <a:r>
              <a:rPr lang="en-US" dirty="0" smtClean="0"/>
              <a:t> </a:t>
            </a:r>
            <a:r>
              <a:rPr lang="en-US" dirty="0" err="1" smtClean="0"/>
              <a:t>englanniksi</a:t>
            </a:r>
            <a:r>
              <a:rPr lang="en-US" dirty="0" smtClean="0"/>
              <a:t> (48 p.)</a:t>
            </a:r>
          </a:p>
          <a:p>
            <a:pPr lvl="1"/>
            <a:r>
              <a:rPr lang="en-US" dirty="0" err="1" smtClean="0"/>
              <a:t>Painos</a:t>
            </a:r>
            <a:r>
              <a:rPr lang="en-US" dirty="0" smtClean="0"/>
              <a:t> </a:t>
            </a:r>
            <a:r>
              <a:rPr lang="en-US" dirty="0" err="1" smtClean="0"/>
              <a:t>loppunut</a:t>
            </a:r>
            <a:r>
              <a:rPr lang="en-US" dirty="0" smtClean="0"/>
              <a:t> (pl. </a:t>
            </a:r>
            <a:r>
              <a:rPr lang="en-US" dirty="0" err="1" smtClean="0"/>
              <a:t>viimeaikaiset</a:t>
            </a:r>
            <a:r>
              <a:rPr lang="en-US" dirty="0" smtClean="0"/>
              <a:t> </a:t>
            </a:r>
            <a:r>
              <a:rPr lang="en-US" dirty="0" err="1" smtClean="0"/>
              <a:t>arkeologiset</a:t>
            </a:r>
            <a:r>
              <a:rPr lang="en-US" dirty="0" smtClean="0"/>
              <a:t> </a:t>
            </a:r>
            <a:r>
              <a:rPr lang="en-US" dirty="0" err="1" smtClean="0"/>
              <a:t>löydöt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Uudistustarve</a:t>
            </a:r>
            <a:r>
              <a:rPr lang="en-US" dirty="0" smtClean="0"/>
              <a:t> </a:t>
            </a:r>
            <a:r>
              <a:rPr lang="en-US" dirty="0" err="1" smtClean="0"/>
              <a:t>selvitettiin</a:t>
            </a:r>
            <a:r>
              <a:rPr lang="en-US" dirty="0" smtClean="0"/>
              <a:t> 10 v </a:t>
            </a:r>
            <a:r>
              <a:rPr lang="en-US" dirty="0" err="1" smtClean="0"/>
              <a:t>myöhemmin</a:t>
            </a:r>
            <a:endParaRPr lang="en-US" dirty="0" smtClean="0"/>
          </a:p>
          <a:p>
            <a:pPr lvl="1"/>
            <a:r>
              <a:rPr lang="en-US" dirty="0" smtClean="0"/>
              <a:t>Heikkinen, Tornivaara, Räisänen, Nikkarinen 2009. </a:t>
            </a:r>
            <a:r>
              <a:rPr lang="en-US" dirty="0" err="1" smtClean="0"/>
              <a:t>Kaivoshankkeiden</a:t>
            </a:r>
            <a:r>
              <a:rPr lang="en-US" dirty="0" smtClean="0"/>
              <a:t> </a:t>
            </a:r>
            <a:r>
              <a:rPr lang="en-US" dirty="0" err="1" smtClean="0"/>
              <a:t>ympäristövaikutusten</a:t>
            </a:r>
            <a:r>
              <a:rPr lang="en-US" dirty="0" smtClean="0"/>
              <a:t> </a:t>
            </a:r>
            <a:r>
              <a:rPr lang="en-US" dirty="0" err="1" smtClean="0"/>
              <a:t>arviointimenettelyoppaan</a:t>
            </a:r>
            <a:r>
              <a:rPr lang="en-US" dirty="0" smtClean="0"/>
              <a:t> </a:t>
            </a:r>
            <a:r>
              <a:rPr lang="en-US" dirty="0" err="1" smtClean="0"/>
              <a:t>päivitystarpeeen</a:t>
            </a:r>
            <a:r>
              <a:rPr lang="en-US" dirty="0" smtClean="0"/>
              <a:t> </a:t>
            </a:r>
            <a:r>
              <a:rPr lang="en-US" dirty="0" err="1" smtClean="0"/>
              <a:t>arviointi</a:t>
            </a:r>
            <a:r>
              <a:rPr lang="en-US" dirty="0" smtClean="0"/>
              <a:t>. GTK </a:t>
            </a:r>
            <a:r>
              <a:rPr lang="en-US" dirty="0" err="1" smtClean="0"/>
              <a:t>raportti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Taustaa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Selvityksessä</a:t>
            </a:r>
            <a:r>
              <a:rPr lang="en-US" dirty="0" smtClean="0"/>
              <a:t> </a:t>
            </a:r>
            <a:r>
              <a:rPr lang="en-US" dirty="0" err="1" smtClean="0"/>
              <a:t>todettua</a:t>
            </a:r>
            <a:endParaRPr lang="en-US" dirty="0" smtClean="0"/>
          </a:p>
          <a:p>
            <a:pPr lvl="1"/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jälkeen</a:t>
            </a:r>
            <a:r>
              <a:rPr lang="en-US" dirty="0" smtClean="0"/>
              <a:t> </a:t>
            </a:r>
            <a:r>
              <a:rPr lang="en-US" dirty="0" err="1" smtClean="0"/>
              <a:t>tehtyihin</a:t>
            </a:r>
            <a:r>
              <a:rPr lang="en-US" dirty="0" smtClean="0"/>
              <a:t> YVA-</a:t>
            </a:r>
            <a:r>
              <a:rPr lang="en-US" dirty="0" err="1" smtClean="0"/>
              <a:t>menettelyihin</a:t>
            </a:r>
            <a:r>
              <a:rPr lang="en-US" dirty="0" smtClean="0"/>
              <a:t> </a:t>
            </a:r>
            <a:r>
              <a:rPr lang="en-US" dirty="0" err="1" smtClean="0"/>
              <a:t>nähden</a:t>
            </a:r>
            <a:r>
              <a:rPr lang="en-US" dirty="0" smtClean="0"/>
              <a:t> </a:t>
            </a:r>
            <a:r>
              <a:rPr lang="en-US" dirty="0" err="1" smtClean="0"/>
              <a:t>opas</a:t>
            </a:r>
            <a:r>
              <a:rPr lang="en-US" dirty="0" smtClean="0"/>
              <a:t> on </a:t>
            </a:r>
            <a:r>
              <a:rPr lang="en-US" dirty="0" err="1" smtClean="0"/>
              <a:t>suppea</a:t>
            </a:r>
            <a:endParaRPr lang="en-US" dirty="0" smtClean="0"/>
          </a:p>
          <a:p>
            <a:pPr lvl="1"/>
            <a:r>
              <a:rPr lang="en-US" dirty="0" err="1" smtClean="0"/>
              <a:t>Varsinaisen</a:t>
            </a:r>
            <a:r>
              <a:rPr lang="en-US" dirty="0" smtClean="0"/>
              <a:t> </a:t>
            </a:r>
            <a:r>
              <a:rPr lang="en-US" dirty="0" err="1" smtClean="0"/>
              <a:t>arvioinnin</a:t>
            </a:r>
            <a:r>
              <a:rPr lang="en-US" dirty="0" smtClean="0"/>
              <a:t> </a:t>
            </a:r>
            <a:r>
              <a:rPr lang="en-US" dirty="0" err="1" smtClean="0"/>
              <a:t>toteuttaminen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siinä</a:t>
            </a:r>
            <a:r>
              <a:rPr lang="en-US" dirty="0" smtClean="0"/>
              <a:t> </a:t>
            </a:r>
            <a:r>
              <a:rPr lang="en-US" dirty="0" err="1" smtClean="0"/>
              <a:t>käytettävät</a:t>
            </a:r>
            <a:r>
              <a:rPr lang="en-US" dirty="0" smtClean="0"/>
              <a:t> </a:t>
            </a:r>
            <a:r>
              <a:rPr lang="en-US" dirty="0" err="1" smtClean="0"/>
              <a:t>menetelmät</a:t>
            </a:r>
            <a:r>
              <a:rPr lang="en-US" dirty="0" smtClean="0"/>
              <a:t> </a:t>
            </a:r>
            <a:r>
              <a:rPr lang="en-US" dirty="0" err="1" smtClean="0"/>
              <a:t>sekä</a:t>
            </a:r>
            <a:r>
              <a:rPr lang="en-US" dirty="0" smtClean="0"/>
              <a:t> </a:t>
            </a:r>
            <a:r>
              <a:rPr lang="en-US" dirty="0" err="1" smtClean="0"/>
              <a:t>haittojen</a:t>
            </a:r>
            <a:r>
              <a:rPr lang="en-US" dirty="0" smtClean="0"/>
              <a:t> </a:t>
            </a:r>
            <a:r>
              <a:rPr lang="en-US" dirty="0" err="1" smtClean="0"/>
              <a:t>rajoittaminen</a:t>
            </a:r>
            <a:r>
              <a:rPr lang="en-US" dirty="0" smtClean="0"/>
              <a:t> </a:t>
            </a:r>
            <a:r>
              <a:rPr lang="en-US" dirty="0" err="1" smtClean="0"/>
              <a:t>ovat</a:t>
            </a:r>
            <a:r>
              <a:rPr lang="en-US" dirty="0" smtClean="0"/>
              <a:t> </a:t>
            </a:r>
            <a:r>
              <a:rPr lang="en-US" dirty="0" err="1" smtClean="0"/>
              <a:t>liian</a:t>
            </a:r>
            <a:r>
              <a:rPr lang="en-US" dirty="0" smtClean="0"/>
              <a:t> </a:t>
            </a:r>
            <a:r>
              <a:rPr lang="en-US" dirty="0" err="1" smtClean="0"/>
              <a:t>yleisellä</a:t>
            </a:r>
            <a:r>
              <a:rPr lang="en-US" dirty="0" smtClean="0"/>
              <a:t> </a:t>
            </a:r>
            <a:r>
              <a:rPr lang="en-US" dirty="0" err="1" smtClean="0"/>
              <a:t>tasolla</a:t>
            </a:r>
            <a:r>
              <a:rPr lang="en-US" dirty="0" smtClean="0"/>
              <a:t> </a:t>
            </a:r>
            <a:r>
              <a:rPr lang="en-US" dirty="0" err="1" smtClean="0"/>
              <a:t>kuvattuja</a:t>
            </a:r>
            <a:endParaRPr lang="en-US" dirty="0" smtClean="0"/>
          </a:p>
          <a:p>
            <a:pPr lvl="1"/>
            <a:r>
              <a:rPr lang="en-US" dirty="0" err="1" smtClean="0"/>
              <a:t>Lainsäädännössä</a:t>
            </a:r>
            <a:r>
              <a:rPr lang="en-US" dirty="0" smtClean="0"/>
              <a:t> on </a:t>
            </a:r>
            <a:r>
              <a:rPr lang="en-US" dirty="0" err="1" smtClean="0"/>
              <a:t>tapahtunut</a:t>
            </a:r>
            <a:r>
              <a:rPr lang="en-US" dirty="0" smtClean="0"/>
              <a:t> </a:t>
            </a:r>
            <a:r>
              <a:rPr lang="en-US" dirty="0" err="1" smtClean="0"/>
              <a:t>muutoksia</a:t>
            </a:r>
            <a:endParaRPr lang="en-US" dirty="0" smtClean="0"/>
          </a:p>
          <a:p>
            <a:pPr lvl="1"/>
            <a:r>
              <a:rPr lang="en-US" dirty="0" err="1" smtClean="0"/>
              <a:t>Käytännöissä</a:t>
            </a:r>
            <a:r>
              <a:rPr lang="en-US" dirty="0" smtClean="0"/>
              <a:t> on </a:t>
            </a:r>
            <a:r>
              <a:rPr lang="en-US" dirty="0" err="1" smtClean="0"/>
              <a:t>tapahtunut</a:t>
            </a:r>
            <a:r>
              <a:rPr lang="en-US" dirty="0" smtClean="0"/>
              <a:t> </a:t>
            </a:r>
            <a:r>
              <a:rPr lang="en-US" dirty="0" err="1" smtClean="0"/>
              <a:t>hyödyllisiä</a:t>
            </a:r>
            <a:r>
              <a:rPr lang="en-US" dirty="0" smtClean="0"/>
              <a:t> </a:t>
            </a:r>
            <a:r>
              <a:rPr lang="en-US" dirty="0" err="1" smtClean="0"/>
              <a:t>muutoksia</a:t>
            </a:r>
            <a:endParaRPr lang="en-US" dirty="0" smtClean="0"/>
          </a:p>
          <a:p>
            <a:pPr lvl="1"/>
            <a:r>
              <a:rPr lang="en-US" dirty="0" err="1" smtClean="0"/>
              <a:t>Opas</a:t>
            </a:r>
            <a:r>
              <a:rPr lang="en-US" dirty="0" smtClean="0"/>
              <a:t> on </a:t>
            </a:r>
            <a:r>
              <a:rPr lang="en-US" dirty="0" err="1" smtClean="0"/>
              <a:t>huonosti</a:t>
            </a:r>
            <a:r>
              <a:rPr lang="en-US" dirty="0" smtClean="0"/>
              <a:t> </a:t>
            </a:r>
            <a:r>
              <a:rPr lang="en-US" dirty="0" err="1" smtClean="0"/>
              <a:t>tunnettu</a:t>
            </a:r>
            <a:endParaRPr lang="en-US" dirty="0" smtClean="0"/>
          </a:p>
          <a:p>
            <a:pPr lvl="1"/>
            <a:r>
              <a:rPr lang="en-US" dirty="0" err="1" smtClean="0"/>
              <a:t>Kyselyyn</a:t>
            </a:r>
            <a:r>
              <a:rPr lang="en-US" dirty="0" smtClean="0"/>
              <a:t> </a:t>
            </a:r>
            <a:r>
              <a:rPr lang="en-US" dirty="0" err="1" smtClean="0"/>
              <a:t>vastanneet</a:t>
            </a:r>
            <a:r>
              <a:rPr lang="en-US" dirty="0" smtClean="0"/>
              <a:t> </a:t>
            </a:r>
            <a:r>
              <a:rPr lang="en-US" dirty="0" err="1" smtClean="0"/>
              <a:t>kokovat</a:t>
            </a:r>
            <a:r>
              <a:rPr lang="en-US" dirty="0" smtClean="0"/>
              <a:t> </a:t>
            </a:r>
            <a:r>
              <a:rPr lang="en-US" dirty="0" err="1" smtClean="0"/>
              <a:t>lisäohjeistuksen</a:t>
            </a:r>
            <a:r>
              <a:rPr lang="en-US" dirty="0" smtClean="0"/>
              <a:t> </a:t>
            </a:r>
            <a:r>
              <a:rPr lang="en-US" dirty="0" err="1" smtClean="0"/>
              <a:t>tarvetta</a:t>
            </a:r>
            <a:r>
              <a:rPr lang="en-US" dirty="0" smtClean="0"/>
              <a:t> </a:t>
            </a:r>
            <a:r>
              <a:rPr lang="en-US" dirty="0" err="1" smtClean="0"/>
              <a:t>useissa</a:t>
            </a:r>
            <a:r>
              <a:rPr lang="en-US" dirty="0" smtClean="0"/>
              <a:t> </a:t>
            </a:r>
            <a:r>
              <a:rPr lang="en-US" dirty="0" err="1" smtClean="0"/>
              <a:t>asioissa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Taustaa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600" dirty="0" smtClean="0"/>
              <a:t>Plussat</a:t>
            </a:r>
          </a:p>
          <a:p>
            <a:pPr lvl="1"/>
            <a:r>
              <a:rPr lang="fi-FI" sz="1600" dirty="0" smtClean="0"/>
              <a:t>Kattava, selkeä ja käytännöllinen</a:t>
            </a:r>
          </a:p>
          <a:p>
            <a:pPr lvl="1"/>
            <a:r>
              <a:rPr lang="fi-FI" sz="1600" dirty="0" smtClean="0"/>
              <a:t>Puolueeton</a:t>
            </a:r>
          </a:p>
          <a:p>
            <a:pPr lvl="1"/>
            <a:r>
              <a:rPr lang="fi-FI" sz="1600" dirty="0" smtClean="0"/>
              <a:t>Antaa läpileikkauksen </a:t>
            </a:r>
            <a:r>
              <a:rPr lang="fi-FI" sz="1600" dirty="0" err="1" smtClean="0"/>
              <a:t>YVA-prosessista</a:t>
            </a:r>
            <a:endParaRPr lang="fi-FI" sz="1600" dirty="0" smtClean="0"/>
          </a:p>
          <a:p>
            <a:pPr lvl="1"/>
            <a:r>
              <a:rPr lang="fi-FI" sz="1600" dirty="0" smtClean="0"/>
              <a:t>Hyvä peruspaketti ja yleiskuva </a:t>
            </a:r>
            <a:r>
              <a:rPr lang="fi-FI" sz="1600" dirty="0" err="1" smtClean="0"/>
              <a:t>YVA-menettelystä</a:t>
            </a:r>
            <a:endParaRPr lang="fi-FI" sz="1600" dirty="0" smtClean="0"/>
          </a:p>
          <a:p>
            <a:pPr lvl="1"/>
            <a:r>
              <a:rPr lang="fi-FI" sz="1600" dirty="0" smtClean="0"/>
              <a:t>On hyvä että kaivoshankkeilla on oma </a:t>
            </a:r>
            <a:r>
              <a:rPr lang="fi-FI" sz="1600" dirty="0" err="1" smtClean="0"/>
              <a:t>YVA-opas</a:t>
            </a:r>
            <a:endParaRPr lang="fi-FI" sz="1600" dirty="0" smtClean="0"/>
          </a:p>
          <a:p>
            <a:pPr lvl="1"/>
            <a:r>
              <a:rPr lang="fi-FI" sz="1600" dirty="0" smtClean="0"/>
              <a:t>Edesauttaa kaikkien työtä, selventävä ohjelista</a:t>
            </a:r>
          </a:p>
          <a:p>
            <a:r>
              <a:rPr lang="fi-FI" sz="1600" dirty="0" smtClean="0"/>
              <a:t>Miinukset</a:t>
            </a:r>
          </a:p>
          <a:p>
            <a:pPr lvl="1"/>
            <a:r>
              <a:rPr lang="fi-FI" sz="1600" dirty="0" smtClean="0"/>
              <a:t>Syytä päivittää lainsäädännön ja uuden tutkimustiedon pohjalta</a:t>
            </a:r>
          </a:p>
          <a:p>
            <a:pPr lvl="1"/>
            <a:r>
              <a:rPr lang="fi-FI" sz="1600" dirty="0" smtClean="0"/>
              <a:t>Hyvin yleispiirteinen ja ehkä liian yleinen tämän päivän tarpeisiin</a:t>
            </a:r>
          </a:p>
          <a:p>
            <a:pPr lvl="1"/>
            <a:r>
              <a:rPr lang="fi-FI" sz="1600" dirty="0" smtClean="0"/>
              <a:t>Voisi keskittyä enemmän kaivostoimintaan liittyviin erityispiirteisiin ja niiden arvioimiseen</a:t>
            </a:r>
          </a:p>
          <a:p>
            <a:pPr lvl="1"/>
            <a:r>
              <a:rPr lang="fi-FI" sz="1600" dirty="0" smtClean="0"/>
              <a:t>Opas on suppea ja erityisesti jälkihoitoasiat olisi mietittävä entistä tarkemmin</a:t>
            </a:r>
          </a:p>
          <a:p>
            <a:pPr lvl="1"/>
            <a:r>
              <a:rPr lang="fi-FI" sz="1600" dirty="0" err="1" smtClean="0"/>
              <a:t>YVA-menettelyn</a:t>
            </a:r>
            <a:r>
              <a:rPr lang="fi-FI" sz="1600" dirty="0" smtClean="0"/>
              <a:t> keskeinen elementti osallistuminen ja sen järjestäminen on jäänyt  vähälle huomiolle, samoin </a:t>
            </a:r>
            <a:r>
              <a:rPr lang="fi-FI" sz="1600" dirty="0" err="1" smtClean="0"/>
              <a:t>kaivos-YVAn</a:t>
            </a:r>
            <a:r>
              <a:rPr lang="fi-FI" sz="1600" dirty="0" smtClean="0"/>
              <a:t> resursointi- ja aikatauluasiat</a:t>
            </a:r>
          </a:p>
          <a:p>
            <a:pPr lvl="1"/>
            <a:r>
              <a:rPr lang="fi-FI" sz="1600" dirty="0" smtClean="0"/>
              <a:t>Viranomaisen oppaat ovat normitusta; kaivosalan </a:t>
            </a:r>
            <a:r>
              <a:rPr lang="fi-FI" sz="1600" dirty="0" err="1" smtClean="0"/>
              <a:t>YVA:n</a:t>
            </a:r>
            <a:r>
              <a:rPr lang="fi-FI" sz="1600" dirty="0" smtClean="0"/>
              <a:t> </a:t>
            </a:r>
            <a:r>
              <a:rPr lang="fi-FI" sz="1600" dirty="0" err="1" smtClean="0"/>
              <a:t>toivitaan</a:t>
            </a:r>
            <a:r>
              <a:rPr lang="fi-FI" sz="1600" dirty="0" smtClean="0"/>
              <a:t> saavan enemmän statusta</a:t>
            </a:r>
          </a:p>
          <a:p>
            <a:pPr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tavoitteet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päätavoite</a:t>
            </a:r>
            <a:r>
              <a:rPr lang="en-US" dirty="0" smtClean="0"/>
              <a:t> on </a:t>
            </a:r>
            <a:r>
              <a:rPr lang="en-US" dirty="0" err="1" smtClean="0"/>
              <a:t>kaivoskohteiden</a:t>
            </a:r>
            <a:r>
              <a:rPr lang="en-US" dirty="0" smtClean="0"/>
              <a:t> YVA-</a:t>
            </a:r>
            <a:r>
              <a:rPr lang="en-US" dirty="0" err="1" smtClean="0"/>
              <a:t>prosessin</a:t>
            </a:r>
            <a:r>
              <a:rPr lang="en-US" dirty="0" smtClean="0"/>
              <a:t> </a:t>
            </a:r>
            <a:r>
              <a:rPr lang="en-US" dirty="0" err="1" smtClean="0"/>
              <a:t>tukeminen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err="1" smtClean="0"/>
              <a:t>Paremmat</a:t>
            </a:r>
            <a:r>
              <a:rPr lang="en-US" sz="2400" dirty="0" smtClean="0"/>
              <a:t>  (</a:t>
            </a:r>
            <a:r>
              <a:rPr lang="en-US" sz="2400" dirty="0" err="1" smtClean="0"/>
              <a:t>laadukkaammat</a:t>
            </a:r>
            <a:r>
              <a:rPr lang="en-US" sz="2400" dirty="0" smtClean="0"/>
              <a:t>) </a:t>
            </a:r>
            <a:r>
              <a:rPr lang="en-US" sz="2400" dirty="0" err="1" smtClean="0"/>
              <a:t>kaivos-YVA:t</a:t>
            </a:r>
            <a:endParaRPr lang="en-US" sz="2400" dirty="0" smtClean="0"/>
          </a:p>
          <a:p>
            <a:pPr lvl="1"/>
            <a:r>
              <a:rPr lang="en-US" sz="2400" dirty="0" err="1" smtClean="0"/>
              <a:t>Helpompi</a:t>
            </a:r>
            <a:r>
              <a:rPr lang="en-US" sz="2400" dirty="0" smtClean="0"/>
              <a:t> YVA-</a:t>
            </a:r>
            <a:r>
              <a:rPr lang="en-US" sz="2400" dirty="0" err="1" smtClean="0"/>
              <a:t>prosessi</a:t>
            </a:r>
            <a:endParaRPr lang="en-US" sz="2400" dirty="0" smtClean="0"/>
          </a:p>
          <a:p>
            <a:pPr lvl="1"/>
            <a:r>
              <a:rPr lang="en-US" sz="2400" dirty="0" err="1" smtClean="0"/>
              <a:t>Yhtenäisemmät</a:t>
            </a:r>
            <a:r>
              <a:rPr lang="en-US" sz="2400" dirty="0" smtClean="0"/>
              <a:t> </a:t>
            </a:r>
            <a:r>
              <a:rPr lang="en-US" sz="2400" dirty="0" err="1" smtClean="0"/>
              <a:t>käytännöt</a:t>
            </a:r>
            <a:endParaRPr lang="en-US" sz="2400" dirty="0" smtClean="0"/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Laadukkaammat</a:t>
            </a:r>
            <a:r>
              <a:rPr lang="en-US" dirty="0" smtClean="0"/>
              <a:t> </a:t>
            </a:r>
            <a:r>
              <a:rPr lang="en-US" dirty="0" err="1" smtClean="0"/>
              <a:t>kaivos-YVA:t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Monet </a:t>
            </a:r>
            <a:r>
              <a:rPr lang="en-US" sz="2200" dirty="0" err="1" smtClean="0"/>
              <a:t>kaivos</a:t>
            </a:r>
            <a:r>
              <a:rPr lang="en-US" sz="2200" dirty="0" smtClean="0"/>
              <a:t>-YVA-</a:t>
            </a:r>
            <a:r>
              <a:rPr lang="en-US" sz="2200" dirty="0" err="1" smtClean="0"/>
              <a:t>ohjelmat</a:t>
            </a:r>
            <a:r>
              <a:rPr lang="en-US" sz="2200" dirty="0" smtClean="0"/>
              <a:t> </a:t>
            </a:r>
            <a:r>
              <a:rPr lang="en-US" sz="2200" dirty="0" err="1" smtClean="0"/>
              <a:t>ja</a:t>
            </a:r>
            <a:r>
              <a:rPr lang="en-US" sz="2200" dirty="0" smtClean="0"/>
              <a:t> </a:t>
            </a:r>
            <a:r>
              <a:rPr lang="en-US" sz="2200" dirty="0" err="1" smtClean="0"/>
              <a:t>selvitykset</a:t>
            </a:r>
            <a:r>
              <a:rPr lang="en-US" sz="2200" dirty="0" smtClean="0"/>
              <a:t> </a:t>
            </a:r>
            <a:r>
              <a:rPr lang="en-US" sz="2200" dirty="0" err="1" smtClean="0"/>
              <a:t>ovat</a:t>
            </a:r>
            <a:r>
              <a:rPr lang="en-US" sz="2200" dirty="0" smtClean="0"/>
              <a:t> </a:t>
            </a:r>
            <a:r>
              <a:rPr lang="en-US" sz="2200" dirty="0" err="1" smtClean="0"/>
              <a:t>jo</a:t>
            </a:r>
            <a:r>
              <a:rPr lang="en-US" sz="2200" dirty="0" smtClean="0"/>
              <a:t> </a:t>
            </a:r>
            <a:r>
              <a:rPr lang="en-US" sz="2200" dirty="0" err="1" smtClean="0"/>
              <a:t>nyt</a:t>
            </a:r>
            <a:r>
              <a:rPr lang="en-US" sz="2200" dirty="0" smtClean="0"/>
              <a:t> </a:t>
            </a:r>
            <a:r>
              <a:rPr lang="en-US" sz="2200" dirty="0" err="1" smtClean="0"/>
              <a:t>varsin</a:t>
            </a:r>
            <a:r>
              <a:rPr lang="en-US" sz="2200" dirty="0" smtClean="0"/>
              <a:t> </a:t>
            </a:r>
            <a:r>
              <a:rPr lang="en-US" sz="2200" dirty="0" err="1" smtClean="0"/>
              <a:t>laadukkaita</a:t>
            </a:r>
            <a:endParaRPr lang="en-US" sz="2200" dirty="0" smtClean="0"/>
          </a:p>
          <a:p>
            <a:r>
              <a:rPr lang="en-US" sz="2200" dirty="0" err="1" smtClean="0"/>
              <a:t>Oppaan</a:t>
            </a:r>
            <a:r>
              <a:rPr lang="en-US" sz="2200" dirty="0" smtClean="0"/>
              <a:t> </a:t>
            </a:r>
            <a:r>
              <a:rPr lang="en-US" sz="2200" dirty="0" err="1" smtClean="0"/>
              <a:t>rakenne</a:t>
            </a:r>
            <a:r>
              <a:rPr lang="en-US" sz="2200" dirty="0" smtClean="0"/>
              <a:t> </a:t>
            </a:r>
            <a:r>
              <a:rPr lang="en-US" sz="2200" dirty="0" err="1" smtClean="0"/>
              <a:t>lähtee</a:t>
            </a:r>
            <a:r>
              <a:rPr lang="en-US" sz="2200" dirty="0" smtClean="0"/>
              <a:t> </a:t>
            </a:r>
            <a:r>
              <a:rPr lang="en-US" sz="2200" dirty="0" err="1" smtClean="0"/>
              <a:t>prosesseista</a:t>
            </a:r>
            <a:r>
              <a:rPr lang="en-US" sz="2200" dirty="0" smtClean="0"/>
              <a:t> </a:t>
            </a:r>
            <a:r>
              <a:rPr lang="en-US" sz="2200" dirty="0" err="1" smtClean="0"/>
              <a:t>ja</a:t>
            </a:r>
            <a:r>
              <a:rPr lang="en-US" sz="2200" dirty="0" smtClean="0"/>
              <a:t> </a:t>
            </a:r>
            <a:r>
              <a:rPr lang="en-US" sz="2200" dirty="0" err="1" smtClean="0"/>
              <a:t>niiden</a:t>
            </a:r>
            <a:r>
              <a:rPr lang="en-US" sz="2200" dirty="0" smtClean="0"/>
              <a:t> </a:t>
            </a:r>
            <a:r>
              <a:rPr lang="en-US" sz="2200" dirty="0" err="1" smtClean="0"/>
              <a:t>aiheuttamista</a:t>
            </a:r>
            <a:r>
              <a:rPr lang="en-US" sz="2200" dirty="0" smtClean="0"/>
              <a:t> </a:t>
            </a:r>
            <a:r>
              <a:rPr lang="en-US" sz="2200" dirty="0" err="1" smtClean="0"/>
              <a:t>päästöistä</a:t>
            </a:r>
            <a:endParaRPr lang="en-US" sz="2200" dirty="0" smtClean="0"/>
          </a:p>
          <a:p>
            <a:pPr lvl="1"/>
            <a:r>
              <a:rPr lang="en-US" sz="2000" dirty="0" err="1" smtClean="0"/>
              <a:t>Prosessi-Päästö-Altistuminen-Vaikutus</a:t>
            </a:r>
            <a:endParaRPr lang="en-US" sz="2000" dirty="0" smtClean="0"/>
          </a:p>
          <a:p>
            <a:pPr lvl="1"/>
            <a:r>
              <a:rPr lang="en-US" sz="2000" dirty="0" err="1" smtClean="0"/>
              <a:t>Vaikutuksien</a:t>
            </a:r>
            <a:r>
              <a:rPr lang="en-US" sz="2000" dirty="0" smtClean="0"/>
              <a:t> </a:t>
            </a:r>
            <a:r>
              <a:rPr lang="en-US" sz="2000" dirty="0" err="1" smtClean="0"/>
              <a:t>suunnasta</a:t>
            </a:r>
            <a:r>
              <a:rPr lang="en-US" sz="2000" dirty="0" smtClean="0"/>
              <a:t> </a:t>
            </a:r>
            <a:r>
              <a:rPr lang="en-US" sz="2000" dirty="0" err="1" smtClean="0"/>
              <a:t>lähteminen</a:t>
            </a:r>
            <a:r>
              <a:rPr lang="en-US" sz="2000" dirty="0" smtClean="0"/>
              <a:t> </a:t>
            </a:r>
            <a:r>
              <a:rPr lang="en-US" sz="2000" dirty="0" err="1" smtClean="0"/>
              <a:t>saattaa</a:t>
            </a:r>
            <a:r>
              <a:rPr lang="en-US" sz="2000" dirty="0" smtClean="0"/>
              <a:t> </a:t>
            </a:r>
            <a:r>
              <a:rPr lang="en-US" sz="2000" dirty="0" err="1" smtClean="0"/>
              <a:t>johtaa</a:t>
            </a:r>
            <a:r>
              <a:rPr lang="en-US" sz="2000" dirty="0" smtClean="0"/>
              <a:t> </a:t>
            </a:r>
            <a:r>
              <a:rPr lang="en-US" sz="2000" dirty="0" err="1" smtClean="0"/>
              <a:t>puutteellisiin</a:t>
            </a:r>
            <a:r>
              <a:rPr lang="en-US" sz="2000" dirty="0" smtClean="0"/>
              <a:t> </a:t>
            </a:r>
            <a:r>
              <a:rPr lang="en-US" sz="2000" dirty="0" err="1" smtClean="0"/>
              <a:t>arviointeihin</a:t>
            </a:r>
            <a:r>
              <a:rPr lang="en-US" sz="2000" dirty="0" smtClean="0"/>
              <a:t> (</a:t>
            </a:r>
            <a:r>
              <a:rPr lang="en-US" sz="2000" dirty="0" err="1" smtClean="0"/>
              <a:t>vajavainen</a:t>
            </a:r>
            <a:r>
              <a:rPr lang="en-US" sz="2000" dirty="0" smtClean="0"/>
              <a:t> </a:t>
            </a:r>
            <a:r>
              <a:rPr lang="en-US" sz="2000" dirty="0" err="1" smtClean="0"/>
              <a:t>kattavuus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Prosessien</a:t>
            </a:r>
            <a:r>
              <a:rPr lang="en-US" sz="2000" dirty="0" smtClean="0"/>
              <a:t> </a:t>
            </a:r>
            <a:r>
              <a:rPr lang="en-US" sz="2000" dirty="0" err="1" smtClean="0"/>
              <a:t>ja</a:t>
            </a:r>
            <a:r>
              <a:rPr lang="en-US" sz="2000" dirty="0" smtClean="0"/>
              <a:t> </a:t>
            </a:r>
            <a:r>
              <a:rPr lang="en-US" sz="2000" dirty="0" err="1" smtClean="0"/>
              <a:t>päästöjen</a:t>
            </a:r>
            <a:r>
              <a:rPr lang="en-US" sz="2000" dirty="0" smtClean="0"/>
              <a:t> </a:t>
            </a:r>
            <a:r>
              <a:rPr lang="en-US" sz="2000" dirty="0" err="1" smtClean="0"/>
              <a:t>arvioiminen</a:t>
            </a:r>
            <a:r>
              <a:rPr lang="en-US" sz="2000" dirty="0" smtClean="0"/>
              <a:t> on </a:t>
            </a:r>
            <a:r>
              <a:rPr lang="en-US" sz="2000" dirty="0" err="1" smtClean="0"/>
              <a:t>yksi</a:t>
            </a:r>
            <a:r>
              <a:rPr lang="en-US" sz="2000" dirty="0" smtClean="0"/>
              <a:t> </a:t>
            </a:r>
            <a:r>
              <a:rPr lang="en-US" sz="2000" dirty="0" err="1" smtClean="0"/>
              <a:t>nykyisten</a:t>
            </a:r>
            <a:r>
              <a:rPr lang="en-US" sz="2000" dirty="0" smtClean="0"/>
              <a:t> </a:t>
            </a:r>
            <a:r>
              <a:rPr lang="en-US" sz="2000" dirty="0" err="1" smtClean="0"/>
              <a:t>kaivos</a:t>
            </a:r>
            <a:r>
              <a:rPr lang="en-US" sz="2000" dirty="0" smtClean="0"/>
              <a:t>-YVA </a:t>
            </a:r>
            <a:r>
              <a:rPr lang="en-US" sz="2000" dirty="0" err="1" smtClean="0"/>
              <a:t>hankkeiden</a:t>
            </a:r>
            <a:r>
              <a:rPr lang="en-US" sz="2000" dirty="0" smtClean="0"/>
              <a:t> </a:t>
            </a:r>
            <a:r>
              <a:rPr lang="en-US" sz="2000" dirty="0" err="1" smtClean="0"/>
              <a:t>heikoista</a:t>
            </a:r>
            <a:r>
              <a:rPr lang="en-US" sz="2000" dirty="0" smtClean="0"/>
              <a:t> </a:t>
            </a:r>
            <a:r>
              <a:rPr lang="en-US" sz="2000" dirty="0" err="1" smtClean="0"/>
              <a:t>kohdista</a:t>
            </a:r>
            <a:endParaRPr lang="en-US" sz="2000" dirty="0" smtClean="0"/>
          </a:p>
          <a:p>
            <a:r>
              <a:rPr lang="en-US" sz="2200" dirty="0" err="1" smtClean="0"/>
              <a:t>Tarvittavien</a:t>
            </a:r>
            <a:r>
              <a:rPr lang="en-US" sz="2200" dirty="0" smtClean="0"/>
              <a:t> </a:t>
            </a:r>
            <a:r>
              <a:rPr lang="en-US" sz="2200" dirty="0" err="1" smtClean="0"/>
              <a:t>selvitysten</a:t>
            </a:r>
            <a:r>
              <a:rPr lang="en-US" sz="2200" dirty="0" smtClean="0"/>
              <a:t> </a:t>
            </a:r>
            <a:r>
              <a:rPr lang="en-US" sz="2200" dirty="0" err="1" smtClean="0"/>
              <a:t>selventäminen</a:t>
            </a:r>
            <a:r>
              <a:rPr lang="en-US" sz="2200" dirty="0" smtClean="0"/>
              <a:t>: </a:t>
            </a:r>
            <a:r>
              <a:rPr lang="en-US" sz="2200" dirty="0" err="1" smtClean="0"/>
              <a:t>Mitä</a:t>
            </a:r>
            <a:r>
              <a:rPr lang="en-US" sz="2200" dirty="0" smtClean="0"/>
              <a:t> </a:t>
            </a:r>
            <a:r>
              <a:rPr lang="en-US" sz="2200" dirty="0" err="1" smtClean="0"/>
              <a:t>asioita</a:t>
            </a:r>
            <a:r>
              <a:rPr lang="en-US" sz="2200" dirty="0" smtClean="0"/>
              <a:t> </a:t>
            </a:r>
            <a:r>
              <a:rPr lang="en-US" sz="2200" dirty="0" err="1" smtClean="0"/>
              <a:t>pitää</a:t>
            </a:r>
            <a:r>
              <a:rPr lang="en-US" sz="2200" dirty="0" smtClean="0"/>
              <a:t> </a:t>
            </a:r>
            <a:r>
              <a:rPr lang="en-US" sz="2200" dirty="0" err="1" smtClean="0"/>
              <a:t>arvioida</a:t>
            </a:r>
            <a:r>
              <a:rPr lang="en-US" sz="2200" dirty="0" smtClean="0"/>
              <a:t> </a:t>
            </a:r>
            <a:r>
              <a:rPr lang="en-US" sz="2200" dirty="0" err="1" smtClean="0"/>
              <a:t>ja</a:t>
            </a:r>
            <a:r>
              <a:rPr lang="en-US" sz="2200" dirty="0" smtClean="0"/>
              <a:t> </a:t>
            </a:r>
            <a:r>
              <a:rPr lang="en-US" sz="2200" dirty="0" err="1" smtClean="0"/>
              <a:t>millä</a:t>
            </a:r>
            <a:r>
              <a:rPr lang="en-US" sz="2200" dirty="0" smtClean="0"/>
              <a:t> </a:t>
            </a:r>
            <a:r>
              <a:rPr lang="en-US" sz="2200" dirty="0" err="1" smtClean="0"/>
              <a:t>tarkkuudella</a:t>
            </a:r>
            <a:r>
              <a:rPr lang="en-US" sz="2200" dirty="0" smtClean="0"/>
              <a:t> (</a:t>
            </a:r>
            <a:r>
              <a:rPr lang="en-US" sz="2200" dirty="0" err="1" smtClean="0"/>
              <a:t>mitä</a:t>
            </a:r>
            <a:r>
              <a:rPr lang="en-US" sz="2200" dirty="0" smtClean="0"/>
              <a:t> </a:t>
            </a:r>
            <a:r>
              <a:rPr lang="en-US" sz="2200" dirty="0" err="1" smtClean="0"/>
              <a:t>pitää</a:t>
            </a:r>
            <a:r>
              <a:rPr lang="en-US" sz="2200" dirty="0" smtClean="0"/>
              <a:t> </a:t>
            </a:r>
            <a:r>
              <a:rPr lang="en-US" sz="2200" dirty="0" err="1" smtClean="0"/>
              <a:t>saada</a:t>
            </a:r>
            <a:r>
              <a:rPr lang="en-US" sz="2200" dirty="0" smtClean="0"/>
              <a:t> </a:t>
            </a:r>
            <a:r>
              <a:rPr lang="en-US" sz="2200" dirty="0" err="1" smtClean="0"/>
              <a:t>selville</a:t>
            </a:r>
            <a:r>
              <a:rPr lang="en-US" sz="2200" dirty="0" smtClean="0"/>
              <a:t>)</a:t>
            </a:r>
          </a:p>
          <a:p>
            <a:r>
              <a:rPr lang="en-US" sz="2200" dirty="0" err="1" smtClean="0"/>
              <a:t>Sosiaaliset</a:t>
            </a:r>
            <a:r>
              <a:rPr lang="en-US" sz="2200" dirty="0" smtClean="0"/>
              <a:t> </a:t>
            </a:r>
            <a:r>
              <a:rPr lang="en-US" sz="2200" dirty="0" err="1" smtClean="0"/>
              <a:t>ja</a:t>
            </a:r>
            <a:r>
              <a:rPr lang="en-US" sz="2200" dirty="0" smtClean="0"/>
              <a:t> </a:t>
            </a:r>
            <a:r>
              <a:rPr lang="en-US" sz="2200" dirty="0" err="1" smtClean="0"/>
              <a:t>alueelliset</a:t>
            </a:r>
            <a:r>
              <a:rPr lang="en-US" sz="2200" dirty="0" smtClean="0"/>
              <a:t> </a:t>
            </a:r>
            <a:r>
              <a:rPr lang="en-US" sz="2200" dirty="0" err="1" smtClean="0"/>
              <a:t>vaikutukset</a:t>
            </a:r>
            <a:r>
              <a:rPr lang="en-US" sz="2200" dirty="0" smtClean="0"/>
              <a:t> </a:t>
            </a:r>
            <a:r>
              <a:rPr lang="en-US" sz="2200" dirty="0" err="1" smtClean="0"/>
              <a:t>otetaan</a:t>
            </a:r>
            <a:r>
              <a:rPr lang="en-US" sz="2200" dirty="0" smtClean="0"/>
              <a:t> </a:t>
            </a:r>
            <a:r>
              <a:rPr lang="en-US" sz="2200" dirty="0" err="1" smtClean="0"/>
              <a:t>vahvasti</a:t>
            </a:r>
            <a:r>
              <a:rPr lang="en-US" sz="2200" dirty="0" smtClean="0"/>
              <a:t> </a:t>
            </a:r>
            <a:r>
              <a:rPr lang="en-US" sz="2200" dirty="0" err="1" smtClean="0"/>
              <a:t>mukaan</a:t>
            </a:r>
            <a:endParaRPr lang="en-US" sz="2200" dirty="0" smtClean="0"/>
          </a:p>
          <a:p>
            <a:r>
              <a:rPr lang="en-US" sz="2200" dirty="0" err="1" smtClean="0"/>
              <a:t>Sovellettavissa</a:t>
            </a:r>
            <a:r>
              <a:rPr lang="en-US" sz="2200" dirty="0" smtClean="0"/>
              <a:t> </a:t>
            </a:r>
            <a:r>
              <a:rPr lang="en-US" sz="2200" dirty="0" err="1" smtClean="0"/>
              <a:t>soveltuvin</a:t>
            </a:r>
            <a:r>
              <a:rPr lang="en-US" sz="2200" dirty="0" smtClean="0"/>
              <a:t> </a:t>
            </a:r>
            <a:r>
              <a:rPr lang="en-US" sz="2200" dirty="0" err="1" smtClean="0"/>
              <a:t>osin</a:t>
            </a:r>
            <a:r>
              <a:rPr lang="en-US" sz="2200" dirty="0" smtClean="0"/>
              <a:t> </a:t>
            </a:r>
            <a:r>
              <a:rPr lang="en-US" sz="2200" dirty="0" err="1" smtClean="0"/>
              <a:t>myös</a:t>
            </a:r>
            <a:r>
              <a:rPr lang="en-US" sz="2200" dirty="0" smtClean="0"/>
              <a:t> </a:t>
            </a:r>
            <a:r>
              <a:rPr lang="en-US" sz="2200" dirty="0" err="1" smtClean="0"/>
              <a:t>hankkeisiin</a:t>
            </a:r>
            <a:r>
              <a:rPr lang="en-US" sz="2200" dirty="0" smtClean="0"/>
              <a:t> </a:t>
            </a:r>
            <a:r>
              <a:rPr lang="en-US" sz="2200" dirty="0" err="1" smtClean="0"/>
              <a:t>jotka</a:t>
            </a:r>
            <a:r>
              <a:rPr lang="en-US" sz="2200" dirty="0" smtClean="0"/>
              <a:t> </a:t>
            </a:r>
            <a:r>
              <a:rPr lang="en-US" sz="2200" dirty="0" err="1" smtClean="0"/>
              <a:t>eivät</a:t>
            </a:r>
            <a:r>
              <a:rPr lang="en-US" sz="2200" dirty="0" smtClean="0"/>
              <a:t> </a:t>
            </a:r>
            <a:r>
              <a:rPr lang="en-US" sz="2200" dirty="0" err="1" smtClean="0"/>
              <a:t>vaadi</a:t>
            </a:r>
            <a:r>
              <a:rPr lang="en-US" sz="2200" dirty="0" smtClean="0"/>
              <a:t> YVA-</a:t>
            </a:r>
            <a:r>
              <a:rPr lang="en-US" sz="2200" dirty="0" err="1" smtClean="0"/>
              <a:t>menettelyä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Helpompi</a:t>
            </a:r>
            <a:r>
              <a:rPr lang="en-US" dirty="0" smtClean="0"/>
              <a:t> YVA-</a:t>
            </a:r>
            <a:r>
              <a:rPr lang="en-US" dirty="0" err="1" smtClean="0"/>
              <a:t>prosessi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Kaikki</a:t>
            </a:r>
            <a:r>
              <a:rPr lang="en-US" dirty="0" smtClean="0"/>
              <a:t> </a:t>
            </a:r>
            <a:r>
              <a:rPr lang="en-US" dirty="0" err="1" smtClean="0"/>
              <a:t>YVA:n</a:t>
            </a:r>
            <a:r>
              <a:rPr lang="en-US" dirty="0" smtClean="0"/>
              <a:t> </a:t>
            </a:r>
            <a:r>
              <a:rPr lang="en-US" dirty="0" err="1" smtClean="0"/>
              <a:t>sisällön</a:t>
            </a:r>
            <a:r>
              <a:rPr lang="en-US" dirty="0" smtClean="0"/>
              <a:t> </a:t>
            </a:r>
            <a:r>
              <a:rPr lang="en-US" dirty="0" err="1" smtClean="0"/>
              <a:t>laatimista</a:t>
            </a:r>
            <a:r>
              <a:rPr lang="en-US" dirty="0" smtClean="0"/>
              <a:t> </a:t>
            </a:r>
            <a:r>
              <a:rPr lang="en-US" dirty="0" err="1" smtClean="0"/>
              <a:t>tukeva</a:t>
            </a:r>
            <a:r>
              <a:rPr lang="en-US" dirty="0" smtClean="0"/>
              <a:t> </a:t>
            </a:r>
            <a:r>
              <a:rPr lang="en-US" dirty="0" err="1" smtClean="0"/>
              <a:t>ohjeistus</a:t>
            </a:r>
            <a:r>
              <a:rPr lang="en-US" dirty="0" smtClean="0"/>
              <a:t> </a:t>
            </a:r>
            <a:r>
              <a:rPr lang="en-US" dirty="0" err="1" smtClean="0"/>
              <a:t>helpottaa</a:t>
            </a:r>
            <a:r>
              <a:rPr lang="en-US" dirty="0" smtClean="0"/>
              <a:t> </a:t>
            </a:r>
            <a:r>
              <a:rPr lang="en-US" dirty="0" err="1" smtClean="0"/>
              <a:t>prosessia</a:t>
            </a:r>
            <a:endParaRPr lang="en-US" dirty="0" smtClean="0"/>
          </a:p>
          <a:p>
            <a:r>
              <a:rPr lang="en-US" dirty="0" err="1" smtClean="0"/>
              <a:t>Yhtenäisemmät</a:t>
            </a:r>
            <a:r>
              <a:rPr lang="en-US" dirty="0" smtClean="0"/>
              <a:t> </a:t>
            </a:r>
            <a:r>
              <a:rPr lang="en-US" dirty="0" err="1" smtClean="0"/>
              <a:t>käytännöt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ennustettavuus</a:t>
            </a:r>
            <a:endParaRPr lang="en-US" dirty="0" smtClean="0"/>
          </a:p>
          <a:p>
            <a:r>
              <a:rPr lang="en-US" dirty="0" smtClean="0"/>
              <a:t>YVA-</a:t>
            </a:r>
            <a:r>
              <a:rPr lang="en-US" dirty="0" err="1" smtClean="0"/>
              <a:t>menettelyn</a:t>
            </a:r>
            <a:r>
              <a:rPr lang="en-US" dirty="0" smtClean="0"/>
              <a:t> </a:t>
            </a:r>
            <a:r>
              <a:rPr lang="en-US" dirty="0" err="1" smtClean="0"/>
              <a:t>sovittaminen</a:t>
            </a:r>
            <a:r>
              <a:rPr lang="en-US" dirty="0" smtClean="0"/>
              <a:t> </a:t>
            </a:r>
            <a:r>
              <a:rPr lang="en-US" dirty="0" err="1" smtClean="0"/>
              <a:t>kaivoshankkeen</a:t>
            </a:r>
            <a:r>
              <a:rPr lang="en-US" dirty="0" smtClean="0"/>
              <a:t> </a:t>
            </a:r>
            <a:r>
              <a:rPr lang="en-US" dirty="0" err="1" smtClean="0"/>
              <a:t>elinkaareen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soveltaminen</a:t>
            </a:r>
            <a:r>
              <a:rPr lang="en-US" dirty="0" smtClean="0"/>
              <a:t> </a:t>
            </a:r>
            <a:r>
              <a:rPr lang="en-US" dirty="0" err="1" smtClean="0"/>
              <a:t>kaivoshankkeessa</a:t>
            </a:r>
            <a:endParaRPr lang="en-US" dirty="0" smtClean="0"/>
          </a:p>
          <a:p>
            <a:r>
              <a:rPr lang="en-US" dirty="0" err="1" smtClean="0"/>
              <a:t>Hankemuutosten</a:t>
            </a:r>
            <a:r>
              <a:rPr lang="en-US" dirty="0" smtClean="0"/>
              <a:t> YVA-</a:t>
            </a:r>
            <a:r>
              <a:rPr lang="en-US" dirty="0" err="1" smtClean="0"/>
              <a:t>asioiden</a:t>
            </a:r>
            <a:r>
              <a:rPr lang="en-US" dirty="0" smtClean="0"/>
              <a:t> </a:t>
            </a:r>
            <a:r>
              <a:rPr lang="en-US" dirty="0" err="1" smtClean="0"/>
              <a:t>tarkastelu</a:t>
            </a:r>
            <a:r>
              <a:rPr lang="en-US" dirty="0" smtClean="0"/>
              <a:t>; </a:t>
            </a:r>
            <a:r>
              <a:rPr lang="en-US" dirty="0" err="1" smtClean="0"/>
              <a:t>aloittava</a:t>
            </a:r>
            <a:r>
              <a:rPr lang="en-US" dirty="0" smtClean="0"/>
              <a:t> vs. </a:t>
            </a:r>
            <a:r>
              <a:rPr lang="en-US" dirty="0" err="1" smtClean="0"/>
              <a:t>muutettava</a:t>
            </a:r>
            <a:r>
              <a:rPr lang="en-US" dirty="0" smtClean="0"/>
              <a:t> </a:t>
            </a:r>
            <a:r>
              <a:rPr lang="en-US" dirty="0" err="1" smtClean="0"/>
              <a:t>toiminta</a:t>
            </a:r>
            <a:endParaRPr lang="en-US" dirty="0" smtClean="0"/>
          </a:p>
          <a:p>
            <a:r>
              <a:rPr lang="en-US" dirty="0" err="1" smtClean="0"/>
              <a:t>Kyseessä</a:t>
            </a:r>
            <a:r>
              <a:rPr lang="en-US" dirty="0" smtClean="0"/>
              <a:t> on </a:t>
            </a:r>
            <a:r>
              <a:rPr lang="en-US" dirty="0" err="1" smtClean="0"/>
              <a:t>kuitenkin</a:t>
            </a:r>
            <a:r>
              <a:rPr lang="en-US" dirty="0" smtClean="0"/>
              <a:t> </a:t>
            </a:r>
            <a:r>
              <a:rPr lang="en-US" dirty="0" err="1" smtClean="0"/>
              <a:t>opas</a:t>
            </a:r>
            <a:r>
              <a:rPr lang="en-US" dirty="0" smtClean="0"/>
              <a:t> </a:t>
            </a:r>
            <a:r>
              <a:rPr lang="en-US" dirty="0" err="1" smtClean="0"/>
              <a:t>eikä</a:t>
            </a:r>
            <a:r>
              <a:rPr lang="en-US" dirty="0" smtClean="0"/>
              <a:t> </a:t>
            </a:r>
            <a:r>
              <a:rPr lang="en-US" dirty="0" err="1" smtClean="0"/>
              <a:t>hallinnollinen</a:t>
            </a:r>
            <a:r>
              <a:rPr lang="en-US" dirty="0" smtClean="0"/>
              <a:t> </a:t>
            </a:r>
            <a:r>
              <a:rPr lang="en-US" dirty="0" err="1" smtClean="0"/>
              <a:t>ohje</a:t>
            </a:r>
            <a:endParaRPr lang="en-US" dirty="0" smtClean="0"/>
          </a:p>
          <a:p>
            <a:pPr lvl="1"/>
            <a:r>
              <a:rPr lang="en-US" sz="2400" u="sng" dirty="0" err="1" smtClean="0"/>
              <a:t>Hyviä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käytäntöjä</a:t>
            </a:r>
            <a:r>
              <a:rPr lang="en-US" sz="2400" dirty="0" smtClean="0"/>
              <a:t> </a:t>
            </a:r>
            <a:r>
              <a:rPr lang="en-US" sz="2400" dirty="0" err="1" smtClean="0"/>
              <a:t>kaivosten</a:t>
            </a:r>
            <a:r>
              <a:rPr lang="en-US" sz="2400" dirty="0" smtClean="0"/>
              <a:t> YVA-</a:t>
            </a:r>
            <a:r>
              <a:rPr lang="en-US" sz="2400" dirty="0" err="1" smtClean="0"/>
              <a:t>hankkeissa</a:t>
            </a:r>
            <a:endParaRPr lang="en-US" sz="2400" dirty="0" smtClean="0"/>
          </a:p>
          <a:p>
            <a:r>
              <a:rPr lang="en-US" dirty="0" err="1" smtClean="0"/>
              <a:t>Opas</a:t>
            </a:r>
            <a:r>
              <a:rPr lang="en-US" dirty="0" smtClean="0"/>
              <a:t> </a:t>
            </a:r>
            <a:r>
              <a:rPr lang="en-US" dirty="0" err="1" smtClean="0"/>
              <a:t>laaditaan</a:t>
            </a:r>
            <a:r>
              <a:rPr lang="en-US" dirty="0" smtClean="0"/>
              <a:t> </a:t>
            </a:r>
            <a:r>
              <a:rPr lang="en-US" dirty="0" err="1" smtClean="0"/>
              <a:t>kattavaksi</a:t>
            </a:r>
            <a:r>
              <a:rPr lang="en-US" dirty="0" smtClean="0"/>
              <a:t> </a:t>
            </a:r>
            <a:r>
              <a:rPr lang="en-US" dirty="0" err="1" smtClean="0"/>
              <a:t>vaikutusten</a:t>
            </a:r>
            <a:r>
              <a:rPr lang="en-US" dirty="0" smtClean="0"/>
              <a:t> </a:t>
            </a:r>
            <a:r>
              <a:rPr lang="en-US" dirty="0" err="1" smtClean="0"/>
              <a:t>arvioinnin</a:t>
            </a:r>
            <a:r>
              <a:rPr lang="en-US" dirty="0" smtClean="0"/>
              <a:t> </a:t>
            </a:r>
            <a:r>
              <a:rPr lang="en-US" dirty="0" err="1" smtClean="0"/>
              <a:t>lähtökohdista</a:t>
            </a:r>
            <a:r>
              <a:rPr lang="en-US" dirty="0" smtClean="0"/>
              <a:t>, </a:t>
            </a:r>
            <a:r>
              <a:rPr lang="en-US" dirty="0" err="1" smtClean="0"/>
              <a:t>mutta</a:t>
            </a:r>
            <a:r>
              <a:rPr lang="en-US" dirty="0" smtClean="0"/>
              <a:t> </a:t>
            </a:r>
            <a:r>
              <a:rPr lang="en-US" dirty="0" err="1" smtClean="0"/>
              <a:t>tarkistetaan</a:t>
            </a:r>
            <a:r>
              <a:rPr lang="en-US" dirty="0" smtClean="0"/>
              <a:t> </a:t>
            </a:r>
            <a:r>
              <a:rPr lang="en-US" dirty="0" err="1" smtClean="0"/>
              <a:t>lopuksi</a:t>
            </a:r>
            <a:r>
              <a:rPr lang="en-US" dirty="0" smtClean="0"/>
              <a:t> </a:t>
            </a:r>
            <a:r>
              <a:rPr lang="en-US" dirty="0" err="1" smtClean="0"/>
              <a:t>yhdenmukaisuus</a:t>
            </a:r>
            <a:r>
              <a:rPr lang="en-US" dirty="0" smtClean="0"/>
              <a:t> YVA-lain </a:t>
            </a:r>
            <a:r>
              <a:rPr lang="en-US" dirty="0" err="1" smtClean="0"/>
              <a:t>kanssa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Projektiryhmän</a:t>
            </a:r>
            <a:r>
              <a:rPr lang="en-US" dirty="0" smtClean="0"/>
              <a:t> </a:t>
            </a:r>
            <a:r>
              <a:rPr lang="en-US" dirty="0" err="1" smtClean="0"/>
              <a:t>kokoonpanosta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Geologian</a:t>
            </a:r>
            <a:r>
              <a:rPr lang="en-US" dirty="0" smtClean="0"/>
              <a:t> </a:t>
            </a:r>
            <a:r>
              <a:rPr lang="en-US" dirty="0" err="1" smtClean="0"/>
              <a:t>tutkimuskeskus</a:t>
            </a:r>
            <a:r>
              <a:rPr lang="en-US" dirty="0" smtClean="0"/>
              <a:t> GTK</a:t>
            </a:r>
          </a:p>
          <a:p>
            <a:pPr lvl="1"/>
            <a:r>
              <a:rPr lang="en-US" dirty="0" smtClean="0"/>
              <a:t>Tommi Kauppila (</a:t>
            </a:r>
            <a:r>
              <a:rPr lang="en-US" dirty="0" err="1" smtClean="0"/>
              <a:t>toim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Marja Liisa Räisänen</a:t>
            </a:r>
          </a:p>
          <a:p>
            <a:pPr lvl="1"/>
            <a:r>
              <a:rPr lang="en-US" dirty="0" smtClean="0"/>
              <a:t>Päivi Kauppila</a:t>
            </a:r>
          </a:p>
          <a:p>
            <a:r>
              <a:rPr lang="en-US" dirty="0" err="1" smtClean="0"/>
              <a:t>Suomen</a:t>
            </a:r>
            <a:r>
              <a:rPr lang="en-US" dirty="0" smtClean="0"/>
              <a:t> </a:t>
            </a:r>
            <a:r>
              <a:rPr lang="en-US" dirty="0" err="1" smtClean="0"/>
              <a:t>ympäristökeskus</a:t>
            </a:r>
            <a:r>
              <a:rPr lang="en-US" dirty="0" smtClean="0"/>
              <a:t> SYKE</a:t>
            </a:r>
          </a:p>
          <a:p>
            <a:pPr lvl="1"/>
            <a:r>
              <a:rPr lang="en-US" dirty="0" smtClean="0"/>
              <a:t>Jorma Jantunen</a:t>
            </a:r>
          </a:p>
          <a:p>
            <a:pPr lvl="1"/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asiantuntijoita</a:t>
            </a:r>
            <a:r>
              <a:rPr lang="en-US" dirty="0" smtClean="0"/>
              <a:t> (Sari Kauppi, Petri </a:t>
            </a:r>
            <a:r>
              <a:rPr lang="en-US" dirty="0" err="1" smtClean="0"/>
              <a:t>Ekholm</a:t>
            </a:r>
            <a:r>
              <a:rPr lang="en-US" dirty="0" smtClean="0"/>
              <a:t>, Leppänen)</a:t>
            </a:r>
            <a:endParaRPr lang="en-US" dirty="0" smtClean="0"/>
          </a:p>
          <a:p>
            <a:r>
              <a:rPr lang="en-US" dirty="0" err="1" smtClean="0"/>
              <a:t>Terveyden</a:t>
            </a:r>
            <a:r>
              <a:rPr lang="en-US" dirty="0" smtClean="0"/>
              <a:t>-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hyvinvoinnin</a:t>
            </a:r>
            <a:r>
              <a:rPr lang="en-US" dirty="0" smtClean="0"/>
              <a:t> </a:t>
            </a:r>
            <a:r>
              <a:rPr lang="en-US" dirty="0" err="1" smtClean="0"/>
              <a:t>laitos</a:t>
            </a:r>
            <a:r>
              <a:rPr lang="en-US" dirty="0" smtClean="0"/>
              <a:t> THL</a:t>
            </a:r>
          </a:p>
          <a:p>
            <a:pPr lvl="1"/>
            <a:r>
              <a:rPr lang="en-US" dirty="0" smtClean="0"/>
              <a:t>Hannu Komulainen</a:t>
            </a:r>
          </a:p>
          <a:p>
            <a:pPr lvl="1"/>
            <a:r>
              <a:rPr lang="en-US" dirty="0" smtClean="0"/>
              <a:t>Tapani Kauppinen</a:t>
            </a:r>
          </a:p>
          <a:p>
            <a:r>
              <a:rPr lang="en-US" dirty="0" err="1" smtClean="0"/>
              <a:t>Ruralia-instituutti</a:t>
            </a:r>
            <a:r>
              <a:rPr lang="en-US" dirty="0" smtClean="0"/>
              <a:t> HY</a:t>
            </a:r>
          </a:p>
          <a:p>
            <a:pPr lvl="1"/>
            <a:r>
              <a:rPr lang="en-US" dirty="0" smtClean="0"/>
              <a:t>Hannu Törmä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Ydinryhmän</a:t>
            </a:r>
            <a:r>
              <a:rPr lang="en-US" dirty="0" smtClean="0"/>
              <a:t> </a:t>
            </a:r>
            <a:r>
              <a:rPr lang="en-US" dirty="0" err="1" smtClean="0"/>
              <a:t>osaamisalueet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Geologian</a:t>
            </a:r>
            <a:r>
              <a:rPr lang="en-US" sz="1800" dirty="0" smtClean="0"/>
              <a:t> </a:t>
            </a:r>
            <a:r>
              <a:rPr lang="en-US" sz="1800" dirty="0" err="1" smtClean="0"/>
              <a:t>tutkimuskeskus</a:t>
            </a:r>
            <a:endParaRPr lang="en-US" sz="1800" dirty="0" smtClean="0"/>
          </a:p>
          <a:p>
            <a:pPr lvl="1"/>
            <a:r>
              <a:rPr lang="en-US" sz="1800" dirty="0" err="1" smtClean="0"/>
              <a:t>Kaivoshanke</a:t>
            </a:r>
            <a:r>
              <a:rPr lang="en-US" sz="1800" dirty="0" smtClean="0"/>
              <a:t> </a:t>
            </a:r>
            <a:r>
              <a:rPr lang="en-US" sz="1800" dirty="0" err="1" smtClean="0"/>
              <a:t>ja</a:t>
            </a:r>
            <a:r>
              <a:rPr lang="en-US" sz="1800" dirty="0" smtClean="0"/>
              <a:t> </a:t>
            </a:r>
            <a:r>
              <a:rPr lang="en-US" sz="1800" dirty="0" err="1" smtClean="0"/>
              <a:t>sen</a:t>
            </a:r>
            <a:r>
              <a:rPr lang="en-US" sz="1800" dirty="0" smtClean="0"/>
              <a:t> </a:t>
            </a:r>
            <a:r>
              <a:rPr lang="en-US" sz="1800" dirty="0" err="1" smtClean="0"/>
              <a:t>elinkaari</a:t>
            </a:r>
            <a:endParaRPr lang="en-US" sz="1800" dirty="0" smtClean="0"/>
          </a:p>
          <a:p>
            <a:pPr lvl="1"/>
            <a:r>
              <a:rPr lang="en-US" sz="1800" dirty="0" err="1" smtClean="0"/>
              <a:t>Prosessit</a:t>
            </a:r>
            <a:r>
              <a:rPr lang="en-US" sz="1800" dirty="0" smtClean="0"/>
              <a:t> </a:t>
            </a:r>
            <a:r>
              <a:rPr lang="en-US" sz="1800" dirty="0" err="1" smtClean="0"/>
              <a:t>ja</a:t>
            </a:r>
            <a:r>
              <a:rPr lang="en-US" sz="1800" dirty="0" smtClean="0"/>
              <a:t> </a:t>
            </a:r>
            <a:r>
              <a:rPr lang="en-US" sz="1800" dirty="0" err="1" smtClean="0"/>
              <a:t>päästöt</a:t>
            </a:r>
            <a:endParaRPr lang="en-US" sz="1800" dirty="0" smtClean="0"/>
          </a:p>
          <a:p>
            <a:pPr lvl="1"/>
            <a:r>
              <a:rPr lang="en-US" sz="1800" dirty="0" err="1" smtClean="0"/>
              <a:t>Aineiden</a:t>
            </a:r>
            <a:r>
              <a:rPr lang="en-US" sz="1800" dirty="0" smtClean="0"/>
              <a:t> </a:t>
            </a:r>
            <a:r>
              <a:rPr lang="en-US" sz="1800" dirty="0" err="1" smtClean="0"/>
              <a:t>kulkeutuminen</a:t>
            </a:r>
            <a:endParaRPr lang="en-US" sz="1800" dirty="0" smtClean="0"/>
          </a:p>
          <a:p>
            <a:r>
              <a:rPr lang="en-US" sz="1800" dirty="0" err="1" smtClean="0"/>
              <a:t>Suomen</a:t>
            </a:r>
            <a:r>
              <a:rPr lang="en-US" sz="1800" dirty="0" smtClean="0"/>
              <a:t> </a:t>
            </a:r>
            <a:r>
              <a:rPr lang="en-US" sz="1800" dirty="0" err="1" smtClean="0"/>
              <a:t>ympäristökeskus</a:t>
            </a:r>
            <a:endParaRPr lang="en-US" sz="1800" dirty="0" smtClean="0"/>
          </a:p>
          <a:p>
            <a:pPr lvl="1"/>
            <a:r>
              <a:rPr lang="en-US" sz="1800" dirty="0" smtClean="0"/>
              <a:t>YVA-</a:t>
            </a:r>
            <a:r>
              <a:rPr lang="en-US" sz="1800" dirty="0" err="1" smtClean="0"/>
              <a:t>menettely</a:t>
            </a:r>
            <a:endParaRPr lang="en-US" sz="1800" dirty="0" smtClean="0"/>
          </a:p>
          <a:p>
            <a:pPr lvl="1"/>
            <a:r>
              <a:rPr lang="en-US" sz="1800" dirty="0" err="1" smtClean="0"/>
              <a:t>Ekologinen</a:t>
            </a:r>
            <a:r>
              <a:rPr lang="en-US" sz="1800" dirty="0" smtClean="0"/>
              <a:t> </a:t>
            </a:r>
            <a:r>
              <a:rPr lang="en-US" sz="1800" dirty="0" err="1" smtClean="0"/>
              <a:t>riskinarviointi</a:t>
            </a:r>
            <a:endParaRPr lang="en-US" sz="1800" dirty="0" smtClean="0"/>
          </a:p>
          <a:p>
            <a:pPr lvl="1"/>
            <a:r>
              <a:rPr lang="en-US" sz="1800" dirty="0" err="1" smtClean="0"/>
              <a:t>Luontotyypit</a:t>
            </a:r>
            <a:r>
              <a:rPr lang="en-US" sz="1800" dirty="0" smtClean="0"/>
              <a:t>, </a:t>
            </a:r>
            <a:r>
              <a:rPr lang="en-US" sz="1800" dirty="0" err="1" smtClean="0"/>
              <a:t>Natura</a:t>
            </a:r>
            <a:r>
              <a:rPr lang="en-US" sz="1800" dirty="0" smtClean="0"/>
              <a:t>, </a:t>
            </a:r>
            <a:r>
              <a:rPr lang="en-US" sz="1800" dirty="0" err="1" smtClean="0"/>
              <a:t>biodiversiteetti</a:t>
            </a:r>
            <a:r>
              <a:rPr lang="en-US" sz="1800" dirty="0" smtClean="0"/>
              <a:t> </a:t>
            </a:r>
            <a:r>
              <a:rPr lang="en-US" sz="1800" dirty="0" err="1" smtClean="0"/>
              <a:t>ja</a:t>
            </a:r>
            <a:r>
              <a:rPr lang="en-US" sz="1800" dirty="0" smtClean="0"/>
              <a:t> </a:t>
            </a:r>
            <a:r>
              <a:rPr lang="en-US" sz="1800" dirty="0" err="1" smtClean="0"/>
              <a:t>uhanalaiset</a:t>
            </a:r>
            <a:r>
              <a:rPr lang="en-US" sz="1800" dirty="0" smtClean="0"/>
              <a:t> </a:t>
            </a:r>
            <a:r>
              <a:rPr lang="en-US" sz="1800" dirty="0" err="1" smtClean="0"/>
              <a:t>lajit</a:t>
            </a:r>
            <a:endParaRPr lang="en-US" sz="1800" dirty="0" smtClean="0"/>
          </a:p>
          <a:p>
            <a:pPr lvl="1"/>
            <a:r>
              <a:rPr lang="en-US" sz="1800" dirty="0" err="1" smtClean="0"/>
              <a:t>Päästöt</a:t>
            </a:r>
            <a:r>
              <a:rPr lang="en-US" sz="1800" dirty="0" smtClean="0"/>
              <a:t> </a:t>
            </a:r>
            <a:r>
              <a:rPr lang="en-US" sz="1800" dirty="0" err="1" smtClean="0"/>
              <a:t>pintavedessä</a:t>
            </a:r>
            <a:endParaRPr lang="en-US" sz="1800" dirty="0" smtClean="0"/>
          </a:p>
          <a:p>
            <a:pPr lvl="1"/>
            <a:r>
              <a:rPr lang="en-US" sz="1800" dirty="0" err="1" smtClean="0"/>
              <a:t>Rakennettu</a:t>
            </a:r>
            <a:r>
              <a:rPr lang="en-US" sz="1800" dirty="0" smtClean="0"/>
              <a:t> </a:t>
            </a:r>
            <a:r>
              <a:rPr lang="en-US" sz="1800" dirty="0" err="1" smtClean="0"/>
              <a:t>ympäristö</a:t>
            </a:r>
            <a:endParaRPr lang="en-US" sz="1800" dirty="0" smtClean="0"/>
          </a:p>
          <a:p>
            <a:r>
              <a:rPr lang="en-US" sz="1800" dirty="0" err="1" smtClean="0"/>
              <a:t>Terveyden</a:t>
            </a:r>
            <a:r>
              <a:rPr lang="en-US" sz="1800" dirty="0" smtClean="0"/>
              <a:t>- </a:t>
            </a:r>
            <a:r>
              <a:rPr lang="en-US" sz="1800" dirty="0" err="1" smtClean="0"/>
              <a:t>ja</a:t>
            </a:r>
            <a:r>
              <a:rPr lang="en-US" sz="1800" dirty="0" smtClean="0"/>
              <a:t> </a:t>
            </a:r>
            <a:r>
              <a:rPr lang="en-US" sz="1800" dirty="0" err="1" smtClean="0"/>
              <a:t>hyvinvoinnin</a:t>
            </a:r>
            <a:r>
              <a:rPr lang="en-US" sz="1800" dirty="0" smtClean="0"/>
              <a:t> </a:t>
            </a:r>
            <a:r>
              <a:rPr lang="en-US" sz="1800" dirty="0" err="1" smtClean="0"/>
              <a:t>laitos</a:t>
            </a:r>
            <a:endParaRPr lang="en-US" sz="1800" dirty="0" smtClean="0"/>
          </a:p>
          <a:p>
            <a:pPr lvl="1"/>
            <a:r>
              <a:rPr lang="en-US" sz="1800" dirty="0" err="1" smtClean="0"/>
              <a:t>Ympäristöterveysriskien</a:t>
            </a:r>
            <a:r>
              <a:rPr lang="en-US" sz="1800" dirty="0" smtClean="0"/>
              <a:t> </a:t>
            </a:r>
            <a:r>
              <a:rPr lang="en-US" sz="1800" dirty="0" err="1" smtClean="0"/>
              <a:t>ja</a:t>
            </a:r>
            <a:r>
              <a:rPr lang="en-US" sz="1800" dirty="0" smtClean="0"/>
              <a:t> </a:t>
            </a:r>
            <a:r>
              <a:rPr lang="en-US" sz="1800" dirty="0" err="1" smtClean="0"/>
              <a:t>viihtyvyysvaikutusten</a:t>
            </a:r>
            <a:r>
              <a:rPr lang="en-US" sz="1800" dirty="0" smtClean="0"/>
              <a:t> </a:t>
            </a:r>
            <a:r>
              <a:rPr lang="en-US" sz="1800" dirty="0" err="1" smtClean="0"/>
              <a:t>arviointi</a:t>
            </a:r>
            <a:endParaRPr lang="en-US" sz="1800" dirty="0" smtClean="0"/>
          </a:p>
          <a:p>
            <a:pPr lvl="1"/>
            <a:r>
              <a:rPr lang="en-US" sz="1800" dirty="0" err="1" smtClean="0"/>
              <a:t>Ihmisvaikutusten</a:t>
            </a:r>
            <a:r>
              <a:rPr lang="en-US" sz="1800" dirty="0" smtClean="0"/>
              <a:t> </a:t>
            </a:r>
            <a:r>
              <a:rPr lang="en-US" sz="1800" dirty="0" err="1" smtClean="0"/>
              <a:t>arviointi</a:t>
            </a:r>
            <a:endParaRPr lang="en-US" sz="1800" dirty="0" smtClean="0"/>
          </a:p>
          <a:p>
            <a:r>
              <a:rPr lang="en-US" sz="1800" dirty="0" err="1" smtClean="0"/>
              <a:t>Ruralia-instituutti</a:t>
            </a:r>
            <a:endParaRPr lang="en-US" sz="1800" dirty="0" smtClean="0"/>
          </a:p>
          <a:p>
            <a:pPr lvl="1"/>
            <a:r>
              <a:rPr lang="en-US" sz="1800" dirty="0" err="1" smtClean="0"/>
              <a:t>Aluetaloudelliset</a:t>
            </a:r>
            <a:r>
              <a:rPr lang="en-US" sz="1800" dirty="0" smtClean="0"/>
              <a:t> </a:t>
            </a:r>
            <a:r>
              <a:rPr lang="en-US" sz="1800" dirty="0" err="1" smtClean="0"/>
              <a:t>vaikutukset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TK">
  <a:themeElements>
    <a:clrScheme name="GTK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037672"/>
      </a:accent1>
      <a:accent2>
        <a:srgbClr val="FFB400"/>
      </a:accent2>
      <a:accent3>
        <a:srgbClr val="363636"/>
      </a:accent3>
      <a:accent4>
        <a:srgbClr val="337298"/>
      </a:accent4>
      <a:accent5>
        <a:srgbClr val="3CA3CD"/>
      </a:accent5>
      <a:accent6>
        <a:srgbClr val="A9A57C"/>
      </a:accent6>
      <a:hlink>
        <a:srgbClr val="037672"/>
      </a:hlink>
      <a:folHlink>
        <a:srgbClr val="363636"/>
      </a:folHlink>
    </a:clrScheme>
    <a:fontScheme name="GT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TK 1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037672"/>
        </a:accent1>
        <a:accent2>
          <a:srgbClr val="FFB400"/>
        </a:accent2>
        <a:accent3>
          <a:srgbClr val="FFFFFF"/>
        </a:accent3>
        <a:accent4>
          <a:srgbClr val="000000"/>
        </a:accent4>
        <a:accent5>
          <a:srgbClr val="AABDBC"/>
        </a:accent5>
        <a:accent6>
          <a:srgbClr val="E7A300"/>
        </a:accent6>
        <a:hlink>
          <a:srgbClr val="363636"/>
        </a:hlink>
        <a:folHlink>
          <a:srgbClr val="A9A57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GTK_kalvopohja-Office2007</Template>
  <TotalTime>834</TotalTime>
  <Words>540</Words>
  <Application>Microsoft Office PowerPoint</Application>
  <PresentationFormat>On-screen Show (4:3)</PresentationFormat>
  <Paragraphs>112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GTK</vt:lpstr>
      <vt:lpstr>Kaivoshankkeiden YVA-oppaan päivityshanke</vt:lpstr>
      <vt:lpstr>Taustaa</vt:lpstr>
      <vt:lpstr>Taustaa</vt:lpstr>
      <vt:lpstr>Taustaa</vt:lpstr>
      <vt:lpstr>Oppaan tavoitteet</vt:lpstr>
      <vt:lpstr>Laadukkaammat kaivos-YVA:t</vt:lpstr>
      <vt:lpstr>Helpompi YVA-prosessi</vt:lpstr>
      <vt:lpstr>Projektiryhmän kokoonpanosta</vt:lpstr>
      <vt:lpstr>Ydinryhmän osaamisalueet</vt:lpstr>
      <vt:lpstr>Muita tarvittavia osaamisalueita</vt:lpstr>
      <vt:lpstr>Nykyinen YVA-laki sanoo:</vt:lpstr>
      <vt:lpstr>Oppaan sisältö</vt:lpstr>
    </vt:vector>
  </TitlesOfParts>
  <Company>Geological Survey of Finland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Kaivoshankkeiden YVA-opas</dc:title>
  <dc:creator>tkauppil</dc:creator>
  <cp:lastModifiedBy>tkauppil</cp:lastModifiedBy>
  <cp:revision>75</cp:revision>
  <dcterms:created xsi:type="dcterms:W3CDTF">2013-05-22T11:58:54Z</dcterms:created>
  <dcterms:modified xsi:type="dcterms:W3CDTF">2013-11-20T20:20:29Z</dcterms:modified>
</cp:coreProperties>
</file>