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61" r:id="rId4"/>
    <p:sldId id="258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066A9-DC29-480D-89AE-40AE8D1D0FE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FDAE9-E824-4F15-B31F-A895C02D1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FD6-0DA4-48AD-A8D7-8C718B90D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FD6-0DA4-48AD-A8D7-8C718B90D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FD6-0DA4-48AD-A8D7-8C718B90D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6574" y="3429001"/>
            <a:ext cx="7710854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fi-FI" noProof="0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6574" y="4437064"/>
            <a:ext cx="7710854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1" y="6292851"/>
            <a:ext cx="8204689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2" y="5805488"/>
            <a:ext cx="542192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10" name="Picture 9" descr="IMWA08 doly bilina 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30883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2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6574" y="2420938"/>
            <a:ext cx="7710854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6574" y="3429001"/>
            <a:ext cx="7710854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</p:spTree>
    <p:extLst>
      <p:ext uri="{BB962C8B-B14F-4D97-AF65-F5344CB8AC3E}">
        <p14:creationId xmlns:p14="http://schemas.microsoft.com/office/powerpoint/2010/main" val="25337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Ow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84929" y="188914"/>
            <a:ext cx="8774142" cy="32400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6574" y="3429001"/>
            <a:ext cx="7710854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6574" y="4437064"/>
            <a:ext cx="7710854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1" y="6292851"/>
            <a:ext cx="8204689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2" y="5805488"/>
            <a:ext cx="542192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2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-operation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u_lippu_1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427" y="5876925"/>
            <a:ext cx="531934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84929" y="188914"/>
            <a:ext cx="8774142" cy="32400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6574" y="3429001"/>
            <a:ext cx="7710854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6574" y="4437064"/>
            <a:ext cx="7710854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1" y="6292851"/>
            <a:ext cx="8204689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2" y="5805488"/>
            <a:ext cx="542192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9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-operation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u_lippu_1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427" y="5876925"/>
            <a:ext cx="531934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ym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139" y="4522788"/>
            <a:ext cx="527538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metsa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58" y="5229226"/>
            <a:ext cx="662354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ET_logo_t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490" y="4449764"/>
            <a:ext cx="40151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ET_logo_t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439" y="5159376"/>
            <a:ext cx="40151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metsa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08" y="3860800"/>
            <a:ext cx="662354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ym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477" y="3860800"/>
            <a:ext cx="527538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84929" y="188914"/>
            <a:ext cx="8774142" cy="32400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47287" y="3429001"/>
            <a:ext cx="5849428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47287" y="4437064"/>
            <a:ext cx="5849428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dirty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1" y="6292851"/>
            <a:ext cx="8204689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2" y="5805488"/>
            <a:ext cx="542192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30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274" y="1916113"/>
            <a:ext cx="7842738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983272" y="1484314"/>
            <a:ext cx="7842739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62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3273" y="1484313"/>
            <a:ext cx="3851031" cy="460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4981" y="1484313"/>
            <a:ext cx="3851031" cy="460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9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FD6-0DA4-48AD-A8D7-8C718B90D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73" y="188914"/>
            <a:ext cx="7842739" cy="1223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73" y="1484314"/>
            <a:ext cx="3853962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3273" y="1916113"/>
            <a:ext cx="3853962" cy="41767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0584" y="1484314"/>
            <a:ext cx="3855427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0584" y="1916113"/>
            <a:ext cx="3855427" cy="41767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46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74" y="188913"/>
            <a:ext cx="7842738" cy="1223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274" y="1484313"/>
            <a:ext cx="5383437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498981" y="1484313"/>
            <a:ext cx="2460380" cy="460851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654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Pictur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74" y="188913"/>
            <a:ext cx="7842738" cy="1223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274" y="1916113"/>
            <a:ext cx="5383437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498981" y="1484313"/>
            <a:ext cx="2460380" cy="460851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983273" y="1484314"/>
            <a:ext cx="5383438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954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849924" y="1484313"/>
            <a:ext cx="8109438" cy="41052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868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74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74" y="188913"/>
            <a:ext cx="7842738" cy="1223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83274" y="1484313"/>
            <a:ext cx="7842738" cy="46085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562851" y="6518276"/>
            <a:ext cx="1063869" cy="1444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26720" y="6518276"/>
            <a:ext cx="408842" cy="144463"/>
          </a:xfrm>
        </p:spPr>
        <p:txBody>
          <a:bodyPr/>
          <a:lstStyle>
            <a:lvl1pPr>
              <a:defRPr/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764931" y="6518276"/>
            <a:ext cx="5668108" cy="1444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4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FD6-0DA4-48AD-A8D7-8C718B90D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FD6-0DA4-48AD-A8D7-8C718B90D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FD6-0DA4-48AD-A8D7-8C718B90D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FD6-0DA4-48AD-A8D7-8C718B90D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FD6-0DA4-48AD-A8D7-8C718B90D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FD6-0DA4-48AD-A8D7-8C718B90D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FD6-0DA4-48AD-A8D7-8C718B90D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2BFD6-0DA4-48AD-A8D7-8C718B90D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Picture 58" descr="GTK_bar_agai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1" y="6292851"/>
            <a:ext cx="8204689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3274" y="188913"/>
            <a:ext cx="7842738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3274" y="1484313"/>
            <a:ext cx="784273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pic>
        <p:nvPicPr>
          <p:cNvPr id="1081" name="Picture 57" descr="GTK_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2" y="5805488"/>
            <a:ext cx="542192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6" name="Rectangle 6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562851" y="6518276"/>
            <a:ext cx="1063869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D3938"/>
                </a:solidFill>
              </a:defRPr>
            </a:lvl1pPr>
          </a:lstStyle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08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6720" y="6518276"/>
            <a:ext cx="40884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D3938"/>
                </a:solidFill>
              </a:defRPr>
            </a:lvl1pPr>
          </a:lstStyle>
          <a:p>
            <a:fld id="{3868687B-22D1-4D63-84FF-A2D53F5E8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4931" y="6518276"/>
            <a:ext cx="566810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D3938"/>
                </a:solidFill>
              </a:defRPr>
            </a:lvl1pPr>
          </a:lstStyle>
          <a:p>
            <a:r>
              <a:rPr lang="en-US" smtClean="0"/>
              <a:t>MINERA-loppuseminaari, T. Kauppila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ts val="500"/>
        </a:spcAft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spcBef>
          <a:spcPct val="0"/>
        </a:spcBef>
        <a:spcAft>
          <a:spcPts val="500"/>
        </a:spcAft>
        <a:buChar char="–"/>
        <a:defRPr sz="2200">
          <a:solidFill>
            <a:schemeClr val="tx1"/>
          </a:solidFill>
          <a:latin typeface="+mn-lt"/>
        </a:defRPr>
      </a:lvl2pPr>
      <a:lvl3pPr marL="984250" indent="-179388" algn="l" rtl="0" eaLnBrk="1" fontAlgn="base" hangingPunct="1">
        <a:spcBef>
          <a:spcPct val="0"/>
        </a:spcBef>
        <a:spcAft>
          <a:spcPts val="500"/>
        </a:spcAft>
        <a:buSzPct val="80000"/>
        <a:buChar char="•"/>
        <a:defRPr sz="2000">
          <a:solidFill>
            <a:schemeClr val="tx1"/>
          </a:solidFill>
          <a:latin typeface="+mn-lt"/>
        </a:defRPr>
      </a:lvl3pPr>
      <a:lvl4pPr marL="1431925" indent="-268288" algn="l" rtl="0" eaLnBrk="1" fontAlgn="base" hangingPunct="1">
        <a:spcBef>
          <a:spcPct val="0"/>
        </a:spcBef>
        <a:spcAft>
          <a:spcPts val="500"/>
        </a:spcAft>
        <a:buChar char="–"/>
        <a:defRPr>
          <a:solidFill>
            <a:schemeClr val="tx1"/>
          </a:solidFill>
          <a:latin typeface="+mn-lt"/>
        </a:defRPr>
      </a:lvl4pPr>
      <a:lvl5pPr marL="1792288" indent="-180975" algn="l" rtl="0" eaLnBrk="1" fontAlgn="base" hangingPunct="1">
        <a:spcBef>
          <a:spcPct val="0"/>
        </a:spcBef>
        <a:spcAft>
          <a:spcPts val="500"/>
        </a:spcAft>
        <a:buChar char="»"/>
        <a:defRPr>
          <a:solidFill>
            <a:schemeClr val="tx1"/>
          </a:solidFill>
          <a:latin typeface="+mn-lt"/>
        </a:defRPr>
      </a:lvl5pPr>
      <a:lvl6pPr marL="22494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6pPr>
      <a:lvl7pPr marL="27066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7pPr>
      <a:lvl8pPr marL="31638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8pPr>
      <a:lvl9pPr marL="36210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574" y="3429001"/>
            <a:ext cx="7710854" cy="838199"/>
          </a:xfrm>
        </p:spPr>
        <p:txBody>
          <a:bodyPr/>
          <a:lstStyle/>
          <a:p>
            <a:r>
              <a:rPr lang="en-US" dirty="0" err="1" smtClean="0"/>
              <a:t>Päästöjen</a:t>
            </a:r>
            <a:r>
              <a:rPr lang="en-US" dirty="0" smtClean="0"/>
              <a:t> </a:t>
            </a:r>
            <a:r>
              <a:rPr lang="en-US" dirty="0" err="1" smtClean="0"/>
              <a:t>arviointi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10854" cy="1584325"/>
          </a:xfrm>
        </p:spPr>
        <p:txBody>
          <a:bodyPr/>
          <a:lstStyle/>
          <a:p>
            <a:r>
              <a:rPr lang="en-US" dirty="0" smtClean="0"/>
              <a:t>Tommi Kauppila, Maria Nikkarinen, Antti Pasanen, Anne Kousa, Anna Tornivaara, Teemu Karlsson, Jari Mäkinen, Lauri Solismaa, Hannu Komulainen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8" name="Picture 7" descr="Minera logo plain lapinakyva (ID 340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5486400"/>
            <a:ext cx="1996444" cy="987554"/>
          </a:xfrm>
          <a:prstGeom prst="rect">
            <a:avLst/>
          </a:prstGeom>
        </p:spPr>
      </p:pic>
      <p:pic>
        <p:nvPicPr>
          <p:cNvPr id="9" name="Picture 8" descr="vipuvoimaaEU_rgb (ID 33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7608" y="5562600"/>
            <a:ext cx="2136392" cy="822742"/>
          </a:xfrm>
          <a:prstGeom prst="rect">
            <a:avLst/>
          </a:prstGeom>
        </p:spPr>
      </p:pic>
      <p:pic>
        <p:nvPicPr>
          <p:cNvPr id="10" name="Picture 9" descr="EU-lippu EAKR läpinäkyvä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3200400"/>
            <a:ext cx="1176521" cy="573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5" name="Picture 5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163" y="5589588"/>
            <a:ext cx="1441450" cy="711200"/>
          </a:xfrm>
          <a:prstGeom prst="rect">
            <a:avLst/>
          </a:prstGeom>
          <a:noFill/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Pölypäästöjen arvioiminen – </a:t>
            </a:r>
            <a:br>
              <a:rPr lang="fi-FI" dirty="0" smtClean="0"/>
            </a:br>
            <a:r>
              <a:rPr lang="fi-FI" dirty="0" smtClean="0"/>
              <a:t>hihnakuljetukset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Hihnakuljetuksessa</a:t>
            </a:r>
            <a:r>
              <a:rPr lang="en-US" dirty="0" smtClean="0"/>
              <a:t> </a:t>
            </a:r>
            <a:r>
              <a:rPr lang="en-US" dirty="0" err="1" smtClean="0"/>
              <a:t>syntyy</a:t>
            </a:r>
            <a:r>
              <a:rPr lang="en-US" dirty="0" smtClean="0"/>
              <a:t> </a:t>
            </a:r>
            <a:r>
              <a:rPr lang="en-US" dirty="0" err="1" smtClean="0"/>
              <a:t>pölypäästöjä</a:t>
            </a:r>
            <a:r>
              <a:rPr lang="en-US" dirty="0" smtClean="0"/>
              <a:t> </a:t>
            </a:r>
            <a:r>
              <a:rPr lang="en-US" dirty="0" err="1" smtClean="0"/>
              <a:t>erityisesti</a:t>
            </a:r>
            <a:r>
              <a:rPr lang="en-US" dirty="0" smtClean="0"/>
              <a:t> </a:t>
            </a:r>
            <a:r>
              <a:rPr lang="en-US" dirty="0" err="1" smtClean="0"/>
              <a:t>hihnalle</a:t>
            </a:r>
            <a:r>
              <a:rPr lang="en-US" dirty="0" smtClean="0"/>
              <a:t> </a:t>
            </a:r>
            <a:r>
              <a:rPr lang="en-US" dirty="0" err="1" smtClean="0"/>
              <a:t>lastaamisesta</a:t>
            </a:r>
            <a:r>
              <a:rPr lang="en-US" dirty="0" smtClean="0"/>
              <a:t>, </a:t>
            </a:r>
            <a:r>
              <a:rPr lang="en-US" dirty="0" err="1" smtClean="0"/>
              <a:t>materiaalin</a:t>
            </a:r>
            <a:r>
              <a:rPr lang="en-US" dirty="0" smtClean="0"/>
              <a:t> </a:t>
            </a:r>
            <a:r>
              <a:rPr lang="en-US" dirty="0" err="1" smtClean="0"/>
              <a:t>ohjaimista</a:t>
            </a:r>
            <a:r>
              <a:rPr lang="en-US" dirty="0" smtClean="0"/>
              <a:t>, </a:t>
            </a:r>
            <a:r>
              <a:rPr lang="en-US" dirty="0" err="1" smtClean="0"/>
              <a:t>hihnapyöristä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hihnalta</a:t>
            </a:r>
            <a:r>
              <a:rPr lang="en-US" dirty="0" smtClean="0"/>
              <a:t> </a:t>
            </a:r>
            <a:r>
              <a:rPr lang="en-US" dirty="0" err="1" smtClean="0"/>
              <a:t>purkamisesta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Tärinä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tuuli</a:t>
            </a:r>
            <a:r>
              <a:rPr lang="en-US" dirty="0" smtClean="0"/>
              <a:t> </a:t>
            </a:r>
            <a:r>
              <a:rPr lang="en-US" dirty="0" err="1" smtClean="0"/>
              <a:t>voivat</a:t>
            </a:r>
            <a:r>
              <a:rPr lang="en-US" dirty="0" smtClean="0"/>
              <a:t> </a:t>
            </a:r>
            <a:r>
              <a:rPr lang="en-US" dirty="0" err="1" smtClean="0"/>
              <a:t>aiheuttaa</a:t>
            </a:r>
            <a:r>
              <a:rPr lang="en-US" dirty="0" smtClean="0"/>
              <a:t> </a:t>
            </a:r>
            <a:r>
              <a:rPr lang="en-US" dirty="0" err="1" smtClean="0"/>
              <a:t>pölyämistä</a:t>
            </a:r>
            <a:r>
              <a:rPr lang="en-US" dirty="0" smtClean="0"/>
              <a:t> </a:t>
            </a:r>
            <a:r>
              <a:rPr lang="en-US" dirty="0" err="1" smtClean="0"/>
              <a:t>hihnaltakin</a:t>
            </a:r>
            <a:r>
              <a:rPr lang="en-US" dirty="0" smtClean="0"/>
              <a:t>, </a:t>
            </a:r>
            <a:r>
              <a:rPr lang="en-US" dirty="0" err="1" smtClean="0"/>
              <a:t>minkä</a:t>
            </a:r>
            <a:r>
              <a:rPr lang="en-US" dirty="0" smtClean="0"/>
              <a:t> </a:t>
            </a:r>
            <a:r>
              <a:rPr lang="en-US" dirty="0" err="1" smtClean="0"/>
              <a:t>vuoksi</a:t>
            </a:r>
            <a:r>
              <a:rPr lang="en-US" dirty="0" smtClean="0"/>
              <a:t> </a:t>
            </a:r>
            <a:r>
              <a:rPr lang="en-US" dirty="0" err="1" smtClean="0"/>
              <a:t>hihnalinjat</a:t>
            </a:r>
            <a:r>
              <a:rPr lang="en-US" dirty="0" smtClean="0"/>
              <a:t> on </a:t>
            </a:r>
            <a:r>
              <a:rPr lang="en-US" dirty="0" err="1" smtClean="0"/>
              <a:t>usein</a:t>
            </a:r>
            <a:r>
              <a:rPr lang="en-US" dirty="0" smtClean="0"/>
              <a:t> </a:t>
            </a:r>
            <a:r>
              <a:rPr lang="en-US" dirty="0" err="1" smtClean="0"/>
              <a:t>koteloitu</a:t>
            </a:r>
            <a:endParaRPr lang="en-US" dirty="0" smtClean="0"/>
          </a:p>
          <a:p>
            <a:r>
              <a:rPr lang="en-US" dirty="0" err="1" smtClean="0"/>
              <a:t>Päästökertoimet</a:t>
            </a:r>
            <a:r>
              <a:rPr lang="en-US" dirty="0" smtClean="0"/>
              <a:t> </a:t>
            </a:r>
            <a:r>
              <a:rPr lang="en-US" dirty="0" err="1" smtClean="0"/>
              <a:t>koskevat</a:t>
            </a:r>
            <a:r>
              <a:rPr lang="en-US" dirty="0" smtClean="0"/>
              <a:t> </a:t>
            </a:r>
            <a:r>
              <a:rPr lang="en-US" dirty="0" err="1" smtClean="0"/>
              <a:t>hihnalle</a:t>
            </a:r>
            <a:r>
              <a:rPr lang="en-US" dirty="0" smtClean="0"/>
              <a:t> </a:t>
            </a:r>
            <a:r>
              <a:rPr lang="en-US" dirty="0" err="1" smtClean="0"/>
              <a:t>lastaamista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hihnan</a:t>
            </a:r>
            <a:r>
              <a:rPr lang="en-US" dirty="0" smtClean="0"/>
              <a:t> </a:t>
            </a:r>
            <a:r>
              <a:rPr lang="en-US" dirty="0" err="1" smtClean="0"/>
              <a:t>vaihtokohtia</a:t>
            </a:r>
            <a:r>
              <a:rPr lang="en-US" dirty="0" smtClean="0"/>
              <a:t> </a:t>
            </a:r>
            <a:r>
              <a:rPr lang="en-US" dirty="0" err="1" smtClean="0"/>
              <a:t>sekä</a:t>
            </a:r>
            <a:r>
              <a:rPr lang="en-US" dirty="0" smtClean="0"/>
              <a:t> </a:t>
            </a:r>
            <a:r>
              <a:rPr lang="en-US" dirty="0" err="1" smtClean="0"/>
              <a:t>hihnalta</a:t>
            </a:r>
            <a:r>
              <a:rPr lang="en-US" dirty="0" smtClean="0"/>
              <a:t> </a:t>
            </a:r>
            <a:r>
              <a:rPr lang="en-US" dirty="0" err="1" smtClean="0"/>
              <a:t>pudottamista</a:t>
            </a:r>
            <a:endParaRPr lang="en-US" dirty="0" smtClean="0"/>
          </a:p>
          <a:p>
            <a:r>
              <a:rPr lang="en-US" dirty="0" err="1" smtClean="0"/>
              <a:t>Kuivalle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kastellulle</a:t>
            </a:r>
            <a:r>
              <a:rPr lang="en-US" dirty="0" smtClean="0"/>
              <a:t> </a:t>
            </a:r>
            <a:r>
              <a:rPr lang="en-US" dirty="0" err="1" smtClean="0"/>
              <a:t>materiaalille</a:t>
            </a:r>
            <a:r>
              <a:rPr lang="en-US" dirty="0" smtClean="0"/>
              <a:t> </a:t>
            </a:r>
            <a:r>
              <a:rPr lang="en-US" dirty="0" err="1" smtClean="0"/>
              <a:t>erikseen</a:t>
            </a:r>
            <a:endParaRPr lang="en-US" dirty="0" smtClean="0"/>
          </a:p>
          <a:p>
            <a:r>
              <a:rPr lang="en-US" dirty="0" err="1" smtClean="0"/>
              <a:t>Päästönvähennyskertoimet</a:t>
            </a:r>
            <a:r>
              <a:rPr lang="en-US" dirty="0" smtClean="0"/>
              <a:t> </a:t>
            </a:r>
            <a:r>
              <a:rPr lang="en-US" dirty="0" err="1" smtClean="0"/>
              <a:t>kuten</a:t>
            </a:r>
            <a:r>
              <a:rPr lang="en-US" dirty="0" smtClean="0"/>
              <a:t> </a:t>
            </a:r>
            <a:r>
              <a:rPr lang="en-US" dirty="0" err="1" smtClean="0"/>
              <a:t>murskauksessa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jauhatuksessakin</a:t>
            </a:r>
            <a:endParaRPr lang="en-US" dirty="0" smtClean="0"/>
          </a:p>
          <a:p>
            <a:r>
              <a:rPr lang="en-US" dirty="0" err="1" smtClean="0"/>
              <a:t>Muuttujina</a:t>
            </a:r>
            <a:r>
              <a:rPr lang="en-US" dirty="0" smtClean="0"/>
              <a:t> </a:t>
            </a:r>
            <a:r>
              <a:rPr lang="en-US" dirty="0" err="1" smtClean="0"/>
              <a:t>aineksen</a:t>
            </a:r>
            <a:r>
              <a:rPr lang="en-US" dirty="0" smtClean="0"/>
              <a:t> </a:t>
            </a:r>
            <a:r>
              <a:rPr lang="en-US" dirty="0" err="1" smtClean="0"/>
              <a:t>määrä</a:t>
            </a:r>
            <a:r>
              <a:rPr lang="en-US" dirty="0" smtClean="0"/>
              <a:t> </a:t>
            </a:r>
            <a:r>
              <a:rPr lang="en-US" dirty="0" err="1" smtClean="0"/>
              <a:t>aikayksikössä</a:t>
            </a:r>
            <a:r>
              <a:rPr lang="en-US" dirty="0" smtClean="0"/>
              <a:t>, </a:t>
            </a:r>
            <a:r>
              <a:rPr lang="en-US" dirty="0" err="1" smtClean="0"/>
              <a:t>työskentelytunnit</a:t>
            </a:r>
            <a:r>
              <a:rPr lang="en-US" dirty="0" smtClean="0"/>
              <a:t>, </a:t>
            </a:r>
            <a:r>
              <a:rPr lang="en-US" dirty="0" err="1" smtClean="0"/>
              <a:t>lastauskerrat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hallintatoimet</a:t>
            </a: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138246" name="Picture 6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404813"/>
            <a:ext cx="1190625" cy="579437"/>
          </a:xfrm>
          <a:prstGeom prst="rect">
            <a:avLst/>
          </a:prstGeom>
          <a:noFill/>
        </p:spPr>
      </p:pic>
      <p:pic>
        <p:nvPicPr>
          <p:cNvPr id="9" name="Picture 8" descr="Namibia 2010 Nov 1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3962400"/>
            <a:ext cx="1028700" cy="1371600"/>
          </a:xfrm>
          <a:prstGeom prst="rect">
            <a:avLst/>
          </a:prstGeom>
          <a:ln w="158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5" name="Picture 5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163" y="5589588"/>
            <a:ext cx="1441450" cy="711200"/>
          </a:xfrm>
          <a:prstGeom prst="rect">
            <a:avLst/>
          </a:prstGeom>
          <a:noFill/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Pölypäästöjen arvioiminen – </a:t>
            </a:r>
            <a:br>
              <a:rPr lang="fi-FI" dirty="0" smtClean="0"/>
            </a:br>
            <a:r>
              <a:rPr lang="fi-FI" dirty="0" smtClean="0"/>
              <a:t>ajoneuvokuljetukset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Ajoneuvokuljetukset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usein</a:t>
            </a:r>
            <a:r>
              <a:rPr lang="en-US" dirty="0" smtClean="0"/>
              <a:t> </a:t>
            </a:r>
            <a:r>
              <a:rPr lang="en-US" dirty="0" err="1" smtClean="0"/>
              <a:t>suurin</a:t>
            </a:r>
            <a:r>
              <a:rPr lang="en-US" dirty="0" smtClean="0"/>
              <a:t> </a:t>
            </a:r>
            <a:r>
              <a:rPr lang="en-US" dirty="0" err="1" smtClean="0"/>
              <a:t>pölypäästöjen</a:t>
            </a:r>
            <a:r>
              <a:rPr lang="en-US" dirty="0" smtClean="0"/>
              <a:t> </a:t>
            </a:r>
            <a:r>
              <a:rPr lang="en-US" dirty="0" err="1" smtClean="0"/>
              <a:t>lähden</a:t>
            </a:r>
            <a:r>
              <a:rPr lang="en-US" dirty="0" smtClean="0"/>
              <a:t> </a:t>
            </a:r>
            <a:r>
              <a:rPr lang="en-US" dirty="0" err="1" smtClean="0"/>
              <a:t>kaivoskohteissa</a:t>
            </a:r>
            <a:endParaRPr lang="en-US" dirty="0" smtClean="0"/>
          </a:p>
          <a:p>
            <a:r>
              <a:rPr lang="en-US" dirty="0" err="1" smtClean="0"/>
              <a:t>Pölyävä</a:t>
            </a:r>
            <a:r>
              <a:rPr lang="en-US" dirty="0" smtClean="0"/>
              <a:t> </a:t>
            </a:r>
            <a:r>
              <a:rPr lang="en-US" dirty="0" err="1" smtClean="0"/>
              <a:t>aines</a:t>
            </a:r>
            <a:r>
              <a:rPr lang="en-US" dirty="0" smtClean="0"/>
              <a:t> on </a:t>
            </a:r>
            <a:r>
              <a:rPr lang="en-US" dirty="0" err="1" smtClean="0"/>
              <a:t>tiepölyä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aines</a:t>
            </a:r>
            <a:r>
              <a:rPr lang="en-US" dirty="0" smtClean="0"/>
              <a:t> </a:t>
            </a:r>
            <a:r>
              <a:rPr lang="en-US" dirty="0" err="1" smtClean="0"/>
              <a:t>nousee</a:t>
            </a:r>
            <a:r>
              <a:rPr lang="en-US" dirty="0" smtClean="0"/>
              <a:t> </a:t>
            </a:r>
            <a:r>
              <a:rPr lang="en-US" dirty="0" err="1" smtClean="0"/>
              <a:t>ilmaan</a:t>
            </a:r>
            <a:r>
              <a:rPr lang="en-US" dirty="0" smtClean="0"/>
              <a:t> </a:t>
            </a:r>
            <a:r>
              <a:rPr lang="en-US" dirty="0" err="1" smtClean="0"/>
              <a:t>useita</a:t>
            </a:r>
            <a:r>
              <a:rPr lang="en-US" dirty="0" smtClean="0"/>
              <a:t> </a:t>
            </a:r>
            <a:r>
              <a:rPr lang="en-US" dirty="0" err="1" smtClean="0"/>
              <a:t>kertoja</a:t>
            </a:r>
            <a:r>
              <a:rPr lang="en-US" dirty="0" smtClean="0"/>
              <a:t>; </a:t>
            </a:r>
            <a:r>
              <a:rPr lang="en-US" dirty="0" err="1" smtClean="0"/>
              <a:t>pölylähde</a:t>
            </a:r>
            <a:r>
              <a:rPr lang="en-US" dirty="0" smtClean="0"/>
              <a:t> on </a:t>
            </a:r>
            <a:r>
              <a:rPr lang="en-US" dirty="0" err="1" smtClean="0"/>
              <a:t>hyvin</a:t>
            </a:r>
            <a:r>
              <a:rPr lang="en-US" dirty="0" smtClean="0"/>
              <a:t> </a:t>
            </a:r>
            <a:r>
              <a:rPr lang="en-US" dirty="0" err="1" smtClean="0"/>
              <a:t>matalalla</a:t>
            </a:r>
            <a:endParaRPr lang="en-US" dirty="0" smtClean="0"/>
          </a:p>
          <a:p>
            <a:r>
              <a:rPr lang="en-US" dirty="0" err="1" smtClean="0"/>
              <a:t>Lavalta</a:t>
            </a:r>
            <a:r>
              <a:rPr lang="en-US" dirty="0" smtClean="0"/>
              <a:t> </a:t>
            </a:r>
            <a:r>
              <a:rPr lang="en-US" dirty="0" err="1" smtClean="0"/>
              <a:t>tapahtuvalle</a:t>
            </a:r>
            <a:r>
              <a:rPr lang="en-US" dirty="0" smtClean="0"/>
              <a:t> </a:t>
            </a:r>
            <a:r>
              <a:rPr lang="en-US" dirty="0" err="1" smtClean="0"/>
              <a:t>pölyämiselle</a:t>
            </a:r>
            <a:r>
              <a:rPr lang="en-US" dirty="0" smtClean="0"/>
              <a:t> ei </a:t>
            </a:r>
            <a:r>
              <a:rPr lang="en-US" dirty="0" err="1" smtClean="0"/>
              <a:t>esitetä</a:t>
            </a:r>
            <a:r>
              <a:rPr lang="en-US" dirty="0" smtClean="0"/>
              <a:t> </a:t>
            </a:r>
            <a:r>
              <a:rPr lang="en-US" dirty="0" err="1" smtClean="0"/>
              <a:t>arviointimenetelmiä</a:t>
            </a:r>
            <a:endParaRPr lang="en-US" dirty="0" smtClean="0"/>
          </a:p>
          <a:p>
            <a:r>
              <a:rPr lang="en-US" dirty="0" err="1" smtClean="0"/>
              <a:t>Arviointimenetelmät</a:t>
            </a:r>
            <a:r>
              <a:rPr lang="en-US" dirty="0" smtClean="0"/>
              <a:t> </a:t>
            </a:r>
            <a:r>
              <a:rPr lang="en-US" dirty="0" err="1" smtClean="0"/>
              <a:t>päällystetyille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teollisuusalueen</a:t>
            </a:r>
            <a:r>
              <a:rPr lang="en-US" dirty="0" smtClean="0"/>
              <a:t> </a:t>
            </a:r>
            <a:r>
              <a:rPr lang="en-US" dirty="0" err="1" smtClean="0"/>
              <a:t>päällystämättömille</a:t>
            </a:r>
            <a:r>
              <a:rPr lang="en-US" dirty="0" smtClean="0"/>
              <a:t> </a:t>
            </a:r>
            <a:r>
              <a:rPr lang="en-US" dirty="0" err="1" smtClean="0"/>
              <a:t>teille</a:t>
            </a:r>
            <a:endParaRPr lang="en-US" dirty="0" smtClean="0"/>
          </a:p>
          <a:p>
            <a:r>
              <a:rPr lang="en-US" dirty="0" err="1" smtClean="0"/>
              <a:t>Muuttujia</a:t>
            </a:r>
            <a:r>
              <a:rPr lang="en-US" dirty="0" smtClean="0"/>
              <a:t>: </a:t>
            </a:r>
            <a:r>
              <a:rPr lang="en-US" dirty="0" err="1" smtClean="0"/>
              <a:t>tien</a:t>
            </a:r>
            <a:r>
              <a:rPr lang="en-US" dirty="0" smtClean="0"/>
              <a:t> </a:t>
            </a:r>
            <a:r>
              <a:rPr lang="en-US" dirty="0" err="1" smtClean="0"/>
              <a:t>pinnan</a:t>
            </a:r>
            <a:r>
              <a:rPr lang="en-US" dirty="0" smtClean="0"/>
              <a:t> </a:t>
            </a:r>
            <a:r>
              <a:rPr lang="en-US" dirty="0" err="1" smtClean="0"/>
              <a:t>hienoainespitoisuus</a:t>
            </a:r>
            <a:r>
              <a:rPr lang="en-US" dirty="0" smtClean="0"/>
              <a:t>, </a:t>
            </a:r>
            <a:r>
              <a:rPr lang="en-US" dirty="0" err="1" smtClean="0"/>
              <a:t>ajoneuvon</a:t>
            </a:r>
            <a:r>
              <a:rPr lang="en-US" dirty="0" smtClean="0"/>
              <a:t> </a:t>
            </a:r>
            <a:r>
              <a:rPr lang="en-US" dirty="0" err="1" smtClean="0"/>
              <a:t>paino</a:t>
            </a:r>
            <a:r>
              <a:rPr lang="en-US" dirty="0" smtClean="0"/>
              <a:t>, </a:t>
            </a:r>
            <a:r>
              <a:rPr lang="en-US" dirty="0" err="1" smtClean="0"/>
              <a:t>ajosuorite</a:t>
            </a:r>
            <a:endParaRPr lang="en-US" dirty="0" smtClean="0"/>
          </a:p>
          <a:p>
            <a:r>
              <a:rPr lang="en-US" dirty="0" err="1" smtClean="0"/>
              <a:t>Materiaalin</a:t>
            </a:r>
            <a:r>
              <a:rPr lang="en-US" dirty="0" smtClean="0"/>
              <a:t> </a:t>
            </a:r>
            <a:r>
              <a:rPr lang="en-US" dirty="0" err="1" smtClean="0"/>
              <a:t>purkaminen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lastaaminen</a:t>
            </a:r>
            <a:r>
              <a:rPr lang="en-US" dirty="0" smtClean="0"/>
              <a:t> </a:t>
            </a:r>
            <a:r>
              <a:rPr lang="en-US" dirty="0" err="1" smtClean="0"/>
              <a:t>arvioidaan</a:t>
            </a:r>
            <a:r>
              <a:rPr lang="en-US" dirty="0" smtClean="0"/>
              <a:t> </a:t>
            </a:r>
            <a:r>
              <a:rPr lang="en-US" dirty="0" err="1" smtClean="0"/>
              <a:t>erikseen</a:t>
            </a: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138246" name="Picture 6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404813"/>
            <a:ext cx="1190625" cy="579437"/>
          </a:xfrm>
          <a:prstGeom prst="rect">
            <a:avLst/>
          </a:prstGeom>
          <a:noFill/>
        </p:spPr>
      </p:pic>
      <p:pic>
        <p:nvPicPr>
          <p:cNvPr id="9" name="Picture 8" descr="Namibia 2010 Nov 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2819400"/>
            <a:ext cx="1524000" cy="11430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5" name="Picture 5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163" y="5589588"/>
            <a:ext cx="1441450" cy="711200"/>
          </a:xfrm>
          <a:prstGeom prst="rect">
            <a:avLst/>
          </a:prstGeom>
          <a:noFill/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Pölypäästöjen arvioiminen – </a:t>
            </a:r>
            <a:br>
              <a:rPr lang="fi-FI" dirty="0" smtClean="0"/>
            </a:br>
            <a:r>
              <a:rPr lang="fi-FI" dirty="0" smtClean="0"/>
              <a:t>jätealueet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Avoimet</a:t>
            </a:r>
            <a:r>
              <a:rPr lang="en-US" dirty="0" smtClean="0"/>
              <a:t> </a:t>
            </a:r>
            <a:r>
              <a:rPr lang="en-US" dirty="0" err="1" smtClean="0"/>
              <a:t>varastoalueet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pölypäästöjen</a:t>
            </a:r>
            <a:r>
              <a:rPr lang="en-US" dirty="0" smtClean="0"/>
              <a:t> </a:t>
            </a:r>
            <a:r>
              <a:rPr lang="en-US" dirty="0" err="1" smtClean="0"/>
              <a:t>lähde</a:t>
            </a:r>
            <a:r>
              <a:rPr lang="en-US" dirty="0" smtClean="0"/>
              <a:t> </a:t>
            </a:r>
            <a:r>
              <a:rPr lang="en-US" dirty="0" err="1" smtClean="0"/>
              <a:t>tuulieroosion</a:t>
            </a:r>
            <a:r>
              <a:rPr lang="en-US" dirty="0" smtClean="0"/>
              <a:t> </a:t>
            </a:r>
            <a:r>
              <a:rPr lang="en-US" dirty="0" err="1" smtClean="0"/>
              <a:t>vuoksi</a:t>
            </a:r>
            <a:endParaRPr lang="en-US" dirty="0" smtClean="0"/>
          </a:p>
          <a:p>
            <a:r>
              <a:rPr lang="en-US" dirty="0" err="1" smtClean="0"/>
              <a:t>Tällaisia</a:t>
            </a:r>
            <a:r>
              <a:rPr lang="en-US" dirty="0" smtClean="0"/>
              <a:t> </a:t>
            </a:r>
            <a:r>
              <a:rPr lang="en-US" dirty="0" err="1" smtClean="0"/>
              <a:t>alueita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sivukivikasat</a:t>
            </a:r>
            <a:r>
              <a:rPr lang="en-US" dirty="0" smtClean="0"/>
              <a:t>, </a:t>
            </a:r>
            <a:r>
              <a:rPr lang="en-US" dirty="0" err="1" smtClean="0"/>
              <a:t>rikastushiekka-alueet</a:t>
            </a:r>
            <a:r>
              <a:rPr lang="en-US" dirty="0" smtClean="0"/>
              <a:t>, </a:t>
            </a:r>
            <a:r>
              <a:rPr lang="en-US" dirty="0" err="1" smtClean="0"/>
              <a:t>sakka-altaat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muut</a:t>
            </a:r>
            <a:r>
              <a:rPr lang="en-US" dirty="0" smtClean="0"/>
              <a:t> </a:t>
            </a:r>
            <a:r>
              <a:rPr lang="en-US" dirty="0" err="1" smtClean="0"/>
              <a:t>kaivoksen</a:t>
            </a:r>
            <a:r>
              <a:rPr lang="en-US" dirty="0" smtClean="0"/>
              <a:t> </a:t>
            </a:r>
            <a:r>
              <a:rPr lang="en-US" dirty="0" err="1" smtClean="0"/>
              <a:t>avoimet</a:t>
            </a:r>
            <a:r>
              <a:rPr lang="en-US" dirty="0" smtClean="0"/>
              <a:t> </a:t>
            </a:r>
            <a:r>
              <a:rPr lang="en-US" dirty="0" err="1" smtClean="0"/>
              <a:t>maa-alueet</a:t>
            </a:r>
            <a:endParaRPr lang="en-US" dirty="0" smtClean="0"/>
          </a:p>
          <a:p>
            <a:r>
              <a:rPr lang="en-US" dirty="0" err="1" smtClean="0"/>
              <a:t>Tuulieroosion</a:t>
            </a:r>
            <a:r>
              <a:rPr lang="en-US" dirty="0" smtClean="0"/>
              <a:t> </a:t>
            </a:r>
            <a:r>
              <a:rPr lang="en-US" dirty="0" err="1" smtClean="0"/>
              <a:t>arviointimenetelmiä</a:t>
            </a:r>
            <a:r>
              <a:rPr lang="en-US" dirty="0" smtClean="0"/>
              <a:t> on </a:t>
            </a:r>
            <a:r>
              <a:rPr lang="en-US" dirty="0" err="1" smtClean="0"/>
              <a:t>saatavissa</a:t>
            </a:r>
            <a:r>
              <a:rPr lang="en-US" dirty="0" smtClean="0"/>
              <a:t> </a:t>
            </a:r>
            <a:r>
              <a:rPr lang="en-US" dirty="0" err="1" smtClean="0"/>
              <a:t>useita</a:t>
            </a:r>
            <a:endParaRPr lang="en-US" dirty="0" smtClean="0"/>
          </a:p>
          <a:p>
            <a:r>
              <a:rPr lang="en-US" dirty="0" err="1" smtClean="0"/>
              <a:t>Muuttujia</a:t>
            </a:r>
            <a:r>
              <a:rPr lang="en-US" dirty="0" smtClean="0"/>
              <a:t>: </a:t>
            </a:r>
            <a:r>
              <a:rPr lang="en-US" dirty="0" err="1" smtClean="0"/>
              <a:t>pölyävä</a:t>
            </a:r>
            <a:r>
              <a:rPr lang="en-US" dirty="0" smtClean="0"/>
              <a:t> </a:t>
            </a:r>
            <a:r>
              <a:rPr lang="en-US" dirty="0" err="1" smtClean="0"/>
              <a:t>pinta</a:t>
            </a:r>
            <a:r>
              <a:rPr lang="en-US" dirty="0" smtClean="0"/>
              <a:t>-ala, </a:t>
            </a:r>
            <a:r>
              <a:rPr lang="en-US" dirty="0" err="1" smtClean="0"/>
              <a:t>hienoainespitoisuus</a:t>
            </a:r>
            <a:r>
              <a:rPr lang="en-US" dirty="0" smtClean="0"/>
              <a:t>, </a:t>
            </a:r>
            <a:r>
              <a:rPr lang="en-US" dirty="0" err="1" smtClean="0"/>
              <a:t>sadepäivien</a:t>
            </a:r>
            <a:r>
              <a:rPr lang="en-US" dirty="0" smtClean="0"/>
              <a:t> </a:t>
            </a:r>
            <a:r>
              <a:rPr lang="en-US" dirty="0" err="1" smtClean="0"/>
              <a:t>määrä</a:t>
            </a:r>
            <a:r>
              <a:rPr lang="en-US" dirty="0" smtClean="0"/>
              <a:t>, </a:t>
            </a:r>
            <a:r>
              <a:rPr lang="en-US" dirty="0" err="1" smtClean="0"/>
              <a:t>kovatuulisten</a:t>
            </a:r>
            <a:r>
              <a:rPr lang="en-US" dirty="0" smtClean="0"/>
              <a:t> </a:t>
            </a:r>
            <a:r>
              <a:rPr lang="en-US" dirty="0" err="1" smtClean="0"/>
              <a:t>päivien</a:t>
            </a:r>
            <a:r>
              <a:rPr lang="en-US" dirty="0" smtClean="0"/>
              <a:t> </a:t>
            </a:r>
            <a:r>
              <a:rPr lang="en-US" dirty="0" err="1" smtClean="0"/>
              <a:t>osuus</a:t>
            </a:r>
            <a:r>
              <a:rPr lang="en-US" dirty="0" smtClean="0"/>
              <a:t>, </a:t>
            </a:r>
            <a:r>
              <a:rPr lang="en-US" dirty="0" err="1" smtClean="0"/>
              <a:t>hallintatoimet</a:t>
            </a:r>
            <a:endParaRPr lang="en-US" dirty="0" smtClean="0"/>
          </a:p>
          <a:p>
            <a:r>
              <a:rPr lang="en-US" dirty="0" err="1" smtClean="0"/>
              <a:t>Oletuksena</a:t>
            </a:r>
            <a:r>
              <a:rPr lang="en-US" dirty="0" smtClean="0"/>
              <a:t> </a:t>
            </a:r>
            <a:r>
              <a:rPr lang="en-US" dirty="0" err="1" smtClean="0"/>
              <a:t>kasan</a:t>
            </a:r>
            <a:r>
              <a:rPr lang="en-US" dirty="0" smtClean="0"/>
              <a:t> </a:t>
            </a:r>
            <a:r>
              <a:rPr lang="en-US" dirty="0" err="1" smtClean="0"/>
              <a:t>pinnan</a:t>
            </a:r>
            <a:r>
              <a:rPr lang="en-US" dirty="0" smtClean="0"/>
              <a:t> </a:t>
            </a:r>
            <a:r>
              <a:rPr lang="en-US" dirty="0" err="1" smtClean="0"/>
              <a:t>jatkuva</a:t>
            </a:r>
            <a:r>
              <a:rPr lang="en-US" dirty="0" smtClean="0"/>
              <a:t> </a:t>
            </a:r>
            <a:r>
              <a:rPr lang="en-US" dirty="0" err="1" smtClean="0"/>
              <a:t>häiritseminen</a:t>
            </a:r>
            <a:endParaRPr lang="en-US" dirty="0" smtClean="0"/>
          </a:p>
          <a:p>
            <a:r>
              <a:rPr lang="en-US" dirty="0" err="1" smtClean="0"/>
              <a:t>Sovellettava</a:t>
            </a:r>
            <a:r>
              <a:rPr lang="en-US" dirty="0" smtClean="0"/>
              <a:t> </a:t>
            </a:r>
            <a:r>
              <a:rPr lang="en-US" dirty="0" err="1" smtClean="0"/>
              <a:t>vuodenaikojen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erodoituvan</a:t>
            </a:r>
            <a:r>
              <a:rPr lang="en-US" dirty="0" smtClean="0"/>
              <a:t> </a:t>
            </a:r>
            <a:r>
              <a:rPr lang="en-US" dirty="0" err="1" smtClean="0"/>
              <a:t>kohteen</a:t>
            </a:r>
            <a:r>
              <a:rPr lang="en-US" dirty="0" smtClean="0"/>
              <a:t> </a:t>
            </a:r>
            <a:r>
              <a:rPr lang="en-US" dirty="0" err="1" smtClean="0"/>
              <a:t>mukaan</a:t>
            </a:r>
            <a:r>
              <a:rPr lang="en-US" dirty="0" smtClean="0"/>
              <a:t> (</a:t>
            </a:r>
            <a:r>
              <a:rPr lang="en-US" dirty="0" err="1" smtClean="0"/>
              <a:t>vrt</a:t>
            </a:r>
            <a:r>
              <a:rPr lang="en-US" dirty="0" smtClean="0"/>
              <a:t>. </a:t>
            </a:r>
            <a:r>
              <a:rPr lang="en-US" dirty="0" err="1" smtClean="0"/>
              <a:t>sivukivikasat</a:t>
            </a:r>
            <a:r>
              <a:rPr lang="en-US" dirty="0" smtClean="0"/>
              <a:t>, </a:t>
            </a:r>
            <a:r>
              <a:rPr lang="en-US" dirty="0" err="1" smtClean="0"/>
              <a:t>aktiivisesti</a:t>
            </a:r>
            <a:r>
              <a:rPr lang="en-US" dirty="0" smtClean="0"/>
              <a:t> </a:t>
            </a:r>
            <a:r>
              <a:rPr lang="en-US" dirty="0" err="1" smtClean="0"/>
              <a:t>läjitettävä</a:t>
            </a:r>
            <a:r>
              <a:rPr lang="en-US" dirty="0" smtClean="0"/>
              <a:t> </a:t>
            </a:r>
            <a:r>
              <a:rPr lang="en-US" dirty="0" err="1" smtClean="0"/>
              <a:t>rikastushiekka</a:t>
            </a:r>
            <a:r>
              <a:rPr lang="en-US" dirty="0" smtClean="0"/>
              <a:t>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138246" name="Picture 6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404813"/>
            <a:ext cx="1190625" cy="57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5" name="Picture 5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163" y="5589588"/>
            <a:ext cx="1441450" cy="711200"/>
          </a:xfrm>
          <a:prstGeom prst="rect">
            <a:avLst/>
          </a:prstGeom>
          <a:noFill/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Päästöt vesiin – </a:t>
            </a:r>
            <a:br>
              <a:rPr lang="fi-FI" dirty="0" smtClean="0"/>
            </a:br>
            <a:r>
              <a:rPr lang="fi-FI" dirty="0" smtClean="0"/>
              <a:t>rikastustoiminta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Rikastamotoiminnasta</a:t>
            </a:r>
            <a:r>
              <a:rPr lang="en-US" dirty="0" smtClean="0"/>
              <a:t> </a:t>
            </a:r>
            <a:r>
              <a:rPr lang="en-US" dirty="0" err="1" smtClean="0"/>
              <a:t>syntyy</a:t>
            </a:r>
            <a:r>
              <a:rPr lang="en-US" dirty="0" smtClean="0"/>
              <a:t> </a:t>
            </a:r>
            <a:r>
              <a:rPr lang="en-US" dirty="0" err="1" smtClean="0"/>
              <a:t>jätevesiä</a:t>
            </a:r>
            <a:r>
              <a:rPr lang="en-US" dirty="0" smtClean="0"/>
              <a:t>, </a:t>
            </a:r>
            <a:r>
              <a:rPr lang="en-US" dirty="0" err="1" smtClean="0"/>
              <a:t>jotka</a:t>
            </a:r>
            <a:r>
              <a:rPr lang="en-US" dirty="0" smtClean="0"/>
              <a:t> </a:t>
            </a:r>
            <a:r>
              <a:rPr lang="en-US" dirty="0" err="1" smtClean="0"/>
              <a:t>johdetaan</a:t>
            </a:r>
            <a:r>
              <a:rPr lang="en-US" dirty="0" smtClean="0"/>
              <a:t> </a:t>
            </a:r>
            <a:r>
              <a:rPr lang="en-US" dirty="0" err="1" smtClean="0"/>
              <a:t>käsittelyjen</a:t>
            </a:r>
            <a:r>
              <a:rPr lang="en-US" dirty="0" smtClean="0"/>
              <a:t> </a:t>
            </a:r>
            <a:r>
              <a:rPr lang="en-US" dirty="0" err="1" smtClean="0"/>
              <a:t>kautta</a:t>
            </a:r>
            <a:r>
              <a:rPr lang="en-US" dirty="0" smtClean="0"/>
              <a:t> </a:t>
            </a:r>
            <a:r>
              <a:rPr lang="en-US" dirty="0" err="1" smtClean="0"/>
              <a:t>purkuvesistöön</a:t>
            </a:r>
            <a:endParaRPr lang="en-US" dirty="0" smtClean="0"/>
          </a:p>
          <a:p>
            <a:r>
              <a:rPr lang="en-US" dirty="0" err="1" smtClean="0"/>
              <a:t>Useimmilla</a:t>
            </a:r>
            <a:r>
              <a:rPr lang="en-US" dirty="0" smtClean="0"/>
              <a:t> </a:t>
            </a:r>
            <a:r>
              <a:rPr lang="en-US" dirty="0" err="1" smtClean="0"/>
              <a:t>rikastamoilla</a:t>
            </a:r>
            <a:r>
              <a:rPr lang="en-US" dirty="0" smtClean="0"/>
              <a:t> on </a:t>
            </a:r>
            <a:r>
              <a:rPr lang="en-US" dirty="0" err="1" smtClean="0"/>
              <a:t>kunnianhimoiset</a:t>
            </a:r>
            <a:r>
              <a:rPr lang="en-US" dirty="0" smtClean="0"/>
              <a:t> </a:t>
            </a:r>
            <a:r>
              <a:rPr lang="en-US" dirty="0" err="1" smtClean="0"/>
              <a:t>kierrätysastetavoitteet</a:t>
            </a:r>
            <a:endParaRPr lang="en-US" dirty="0" smtClean="0"/>
          </a:p>
          <a:p>
            <a:r>
              <a:rPr lang="en-US" dirty="0" err="1" smtClean="0"/>
              <a:t>Kaivosalueelle</a:t>
            </a:r>
            <a:r>
              <a:rPr lang="en-US" dirty="0" smtClean="0"/>
              <a:t> </a:t>
            </a:r>
            <a:r>
              <a:rPr lang="en-US" dirty="0" err="1" smtClean="0"/>
              <a:t>tulevat</a:t>
            </a:r>
            <a:r>
              <a:rPr lang="en-US" dirty="0" smtClean="0"/>
              <a:t> </a:t>
            </a:r>
            <a:r>
              <a:rPr lang="en-US" dirty="0" err="1" smtClean="0"/>
              <a:t>muut</a:t>
            </a:r>
            <a:r>
              <a:rPr lang="en-US" dirty="0" smtClean="0"/>
              <a:t> </a:t>
            </a:r>
            <a:r>
              <a:rPr lang="en-US" dirty="0" err="1" smtClean="0"/>
              <a:t>vedet</a:t>
            </a:r>
            <a:r>
              <a:rPr lang="en-US" dirty="0" smtClean="0"/>
              <a:t> </a:t>
            </a:r>
            <a:r>
              <a:rPr lang="en-US" dirty="0" err="1" smtClean="0"/>
              <a:t>tulevat</a:t>
            </a:r>
            <a:r>
              <a:rPr lang="en-US" dirty="0" smtClean="0"/>
              <a:t> </a:t>
            </a:r>
            <a:r>
              <a:rPr lang="en-US" dirty="0" err="1" smtClean="0"/>
              <a:t>usein</a:t>
            </a:r>
            <a:r>
              <a:rPr lang="en-US" dirty="0" smtClean="0"/>
              <a:t> </a:t>
            </a:r>
            <a:r>
              <a:rPr lang="en-US" dirty="0" err="1" smtClean="0"/>
              <a:t>myös</a:t>
            </a:r>
            <a:r>
              <a:rPr lang="en-US" dirty="0" smtClean="0"/>
              <a:t> </a:t>
            </a:r>
            <a:r>
              <a:rPr lang="en-US" dirty="0" err="1" smtClean="0"/>
              <a:t>keräämisen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käsittelyn</a:t>
            </a:r>
            <a:r>
              <a:rPr lang="en-US" dirty="0" smtClean="0"/>
              <a:t> </a:t>
            </a:r>
            <a:r>
              <a:rPr lang="en-US" dirty="0" err="1" smtClean="0"/>
              <a:t>piiriin</a:t>
            </a:r>
            <a:endParaRPr lang="en-US" dirty="0" smtClean="0"/>
          </a:p>
          <a:p>
            <a:r>
              <a:rPr lang="en-US" dirty="0" err="1" smtClean="0"/>
              <a:t>Myös</a:t>
            </a:r>
            <a:r>
              <a:rPr lang="en-US" dirty="0" smtClean="0"/>
              <a:t> </a:t>
            </a:r>
            <a:r>
              <a:rPr lang="en-US" dirty="0" err="1" smtClean="0"/>
              <a:t>rikastamon</a:t>
            </a:r>
            <a:r>
              <a:rPr lang="en-US" dirty="0" smtClean="0"/>
              <a:t> </a:t>
            </a:r>
            <a:r>
              <a:rPr lang="en-US" dirty="0" err="1" smtClean="0"/>
              <a:t>vesikierrossa</a:t>
            </a:r>
            <a:r>
              <a:rPr lang="en-US" dirty="0" smtClean="0"/>
              <a:t> on </a:t>
            </a:r>
            <a:r>
              <a:rPr lang="en-US" dirty="0" err="1" smtClean="0"/>
              <a:t>usein</a:t>
            </a:r>
            <a:r>
              <a:rPr lang="en-US" dirty="0" smtClean="0"/>
              <a:t> </a:t>
            </a:r>
            <a:r>
              <a:rPr lang="en-US" dirty="0" err="1" smtClean="0"/>
              <a:t>ulkosalla</a:t>
            </a:r>
            <a:r>
              <a:rPr lang="en-US" dirty="0" smtClean="0"/>
              <a:t> </a:t>
            </a:r>
            <a:r>
              <a:rPr lang="en-US" dirty="0" err="1" smtClean="0"/>
              <a:t>tapahtuva</a:t>
            </a:r>
            <a:r>
              <a:rPr lang="en-US" dirty="0" smtClean="0"/>
              <a:t> </a:t>
            </a:r>
            <a:r>
              <a:rPr lang="en-US" dirty="0" err="1" smtClean="0"/>
              <a:t>osio</a:t>
            </a:r>
            <a:endParaRPr lang="en-US" dirty="0" smtClean="0"/>
          </a:p>
          <a:p>
            <a:r>
              <a:rPr lang="en-US" dirty="0" smtClean="0"/>
              <a:t>Koko </a:t>
            </a:r>
            <a:r>
              <a:rPr lang="en-US" dirty="0" err="1" smtClean="0"/>
              <a:t>kaivosalueen</a:t>
            </a:r>
            <a:r>
              <a:rPr lang="en-US" dirty="0" smtClean="0"/>
              <a:t> </a:t>
            </a:r>
            <a:r>
              <a:rPr lang="en-US" dirty="0" err="1" smtClean="0"/>
              <a:t>vesitaseen</a:t>
            </a:r>
            <a:r>
              <a:rPr lang="en-US" dirty="0" smtClean="0"/>
              <a:t> </a:t>
            </a:r>
            <a:r>
              <a:rPr lang="en-US" dirty="0" err="1" smtClean="0"/>
              <a:t>määrittäminen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vesien</a:t>
            </a:r>
            <a:r>
              <a:rPr lang="en-US" dirty="0" smtClean="0"/>
              <a:t> </a:t>
            </a:r>
            <a:r>
              <a:rPr lang="en-US" dirty="0" err="1" smtClean="0"/>
              <a:t>hallinta</a:t>
            </a:r>
            <a:r>
              <a:rPr lang="en-US" dirty="0" smtClean="0"/>
              <a:t> on </a:t>
            </a:r>
            <a:r>
              <a:rPr lang="en-US" dirty="0" err="1" smtClean="0"/>
              <a:t>avainasemassa</a:t>
            </a:r>
            <a:r>
              <a:rPr lang="en-US" dirty="0" smtClean="0"/>
              <a:t>; </a:t>
            </a:r>
            <a:r>
              <a:rPr lang="en-US" dirty="0" err="1" smtClean="0"/>
              <a:t>haastavaa</a:t>
            </a:r>
            <a:r>
              <a:rPr lang="en-US" dirty="0" smtClean="0"/>
              <a:t> </a:t>
            </a:r>
            <a:r>
              <a:rPr lang="en-US" dirty="0" err="1" smtClean="0"/>
              <a:t>etukäteen</a:t>
            </a:r>
            <a:r>
              <a:rPr lang="en-US" dirty="0" smtClean="0"/>
              <a:t> </a:t>
            </a:r>
            <a:r>
              <a:rPr lang="en-US" dirty="0" err="1" smtClean="0"/>
              <a:t>tehtynä</a:t>
            </a:r>
            <a:endParaRPr lang="en-US" dirty="0" smtClean="0"/>
          </a:p>
          <a:p>
            <a:r>
              <a:rPr lang="en-US" dirty="0" err="1" smtClean="0"/>
              <a:t>Koerikastuksen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laitossuunnittelun</a:t>
            </a:r>
            <a:r>
              <a:rPr lang="en-US" dirty="0" smtClean="0"/>
              <a:t> </a:t>
            </a:r>
            <a:r>
              <a:rPr lang="en-US" dirty="0" err="1" smtClean="0"/>
              <a:t>tietoja</a:t>
            </a:r>
            <a:r>
              <a:rPr lang="en-US" dirty="0" smtClean="0"/>
              <a:t> </a:t>
            </a:r>
            <a:r>
              <a:rPr lang="en-US" dirty="0" err="1" smtClean="0"/>
              <a:t>hyödynnetään</a:t>
            </a:r>
            <a:r>
              <a:rPr lang="en-US" dirty="0" smtClean="0"/>
              <a:t> </a:t>
            </a:r>
            <a:r>
              <a:rPr lang="en-US" dirty="0" err="1" smtClean="0"/>
              <a:t>arvioinnissa</a:t>
            </a:r>
            <a:r>
              <a:rPr lang="en-US" dirty="0" smtClean="0"/>
              <a:t>; </a:t>
            </a:r>
            <a:r>
              <a:rPr lang="en-US" dirty="0" err="1" smtClean="0"/>
              <a:t>haastavaa</a:t>
            </a: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138246" name="Picture 6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404813"/>
            <a:ext cx="1190625" cy="57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pin_ekskursio_syksy_2007 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3124200"/>
            <a:ext cx="1577975" cy="21336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38245" name="Picture 5" descr="Minera logo 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3163" y="5589588"/>
            <a:ext cx="1441450" cy="711200"/>
          </a:xfrm>
          <a:prstGeom prst="rect">
            <a:avLst/>
          </a:prstGeom>
          <a:noFill/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Päästöt vesiin – </a:t>
            </a:r>
            <a:br>
              <a:rPr lang="fi-FI" dirty="0" smtClean="0"/>
            </a:br>
            <a:r>
              <a:rPr lang="fi-FI" dirty="0" smtClean="0"/>
              <a:t>kaivannaisjätteiden varastointi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Tarkastelussa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rikastushiekat</a:t>
            </a:r>
            <a:r>
              <a:rPr lang="en-US" dirty="0" smtClean="0"/>
              <a:t>, </a:t>
            </a:r>
            <a:r>
              <a:rPr lang="en-US" dirty="0" err="1" smtClean="0"/>
              <a:t>sakat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sivukivialueet</a:t>
            </a:r>
            <a:endParaRPr lang="en-US" dirty="0" smtClean="0"/>
          </a:p>
          <a:p>
            <a:r>
              <a:rPr lang="en-US" dirty="0" err="1" smtClean="0"/>
              <a:t>Pääasiallinen</a:t>
            </a:r>
            <a:r>
              <a:rPr lang="en-US" dirty="0" smtClean="0"/>
              <a:t> </a:t>
            </a:r>
            <a:r>
              <a:rPr lang="en-US" dirty="0" err="1" smtClean="0"/>
              <a:t>päästöjä</a:t>
            </a:r>
            <a:r>
              <a:rPr lang="en-US" dirty="0" smtClean="0"/>
              <a:t> </a:t>
            </a:r>
            <a:r>
              <a:rPr lang="en-US" dirty="0" err="1" smtClean="0"/>
              <a:t>aiheuttava</a:t>
            </a:r>
            <a:r>
              <a:rPr lang="en-US" dirty="0" smtClean="0"/>
              <a:t> </a:t>
            </a:r>
            <a:r>
              <a:rPr lang="en-US" dirty="0" err="1" smtClean="0"/>
              <a:t>mekanismi</a:t>
            </a:r>
            <a:r>
              <a:rPr lang="en-US" dirty="0" smtClean="0"/>
              <a:t> on </a:t>
            </a:r>
            <a:r>
              <a:rPr lang="en-US" dirty="0" err="1" smtClean="0"/>
              <a:t>sulfidien</a:t>
            </a:r>
            <a:r>
              <a:rPr lang="en-US" dirty="0" smtClean="0"/>
              <a:t> </a:t>
            </a:r>
            <a:r>
              <a:rPr lang="en-US" dirty="0" err="1" smtClean="0"/>
              <a:t>rapautumisesta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sen</a:t>
            </a:r>
            <a:r>
              <a:rPr lang="en-US" dirty="0" smtClean="0"/>
              <a:t> </a:t>
            </a:r>
            <a:r>
              <a:rPr lang="en-US" dirty="0" err="1" smtClean="0"/>
              <a:t>seurannaisvaikutuksista</a:t>
            </a:r>
            <a:r>
              <a:rPr lang="en-US" dirty="0" smtClean="0"/>
              <a:t> </a:t>
            </a:r>
            <a:r>
              <a:rPr lang="en-US" dirty="0" err="1" smtClean="0"/>
              <a:t>johtuva</a:t>
            </a:r>
            <a:r>
              <a:rPr lang="en-US" dirty="0" smtClean="0"/>
              <a:t> </a:t>
            </a:r>
            <a:r>
              <a:rPr lang="en-US" dirty="0" err="1" smtClean="0"/>
              <a:t>happaman</a:t>
            </a:r>
            <a:r>
              <a:rPr lang="en-US" dirty="0" smtClean="0"/>
              <a:t> </a:t>
            </a:r>
            <a:r>
              <a:rPr lang="en-US" dirty="0" err="1" smtClean="0"/>
              <a:t>kaivosvaluman</a:t>
            </a:r>
            <a:r>
              <a:rPr lang="en-US" dirty="0" smtClean="0"/>
              <a:t> </a:t>
            </a:r>
            <a:r>
              <a:rPr lang="en-US" dirty="0" err="1" smtClean="0"/>
              <a:t>synty</a:t>
            </a:r>
            <a:r>
              <a:rPr lang="en-US" dirty="0" smtClean="0"/>
              <a:t> (ARD, AMD)</a:t>
            </a:r>
          </a:p>
          <a:p>
            <a:r>
              <a:rPr lang="en-US" dirty="0" err="1" smtClean="0"/>
              <a:t>Päästö</a:t>
            </a:r>
            <a:r>
              <a:rPr lang="en-US" dirty="0" smtClean="0"/>
              <a:t> </a:t>
            </a:r>
            <a:r>
              <a:rPr lang="en-US" dirty="0" err="1" smtClean="0"/>
              <a:t>vesiin</a:t>
            </a:r>
            <a:r>
              <a:rPr lang="en-US" dirty="0" smtClean="0"/>
              <a:t> on </a:t>
            </a:r>
            <a:r>
              <a:rPr lang="en-US" dirty="0" err="1" smtClean="0"/>
              <a:t>happamuutta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alkuaineita</a:t>
            </a:r>
            <a:r>
              <a:rPr lang="en-US" dirty="0" smtClean="0"/>
              <a:t> </a:t>
            </a:r>
            <a:r>
              <a:rPr lang="en-US" dirty="0" err="1" smtClean="0"/>
              <a:t>vapauttavien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pidättävien</a:t>
            </a:r>
            <a:r>
              <a:rPr lang="en-US" dirty="0" smtClean="0"/>
              <a:t> </a:t>
            </a:r>
            <a:r>
              <a:rPr lang="en-US" dirty="0" err="1" smtClean="0"/>
              <a:t>mekanismien</a:t>
            </a:r>
            <a:r>
              <a:rPr lang="en-US" dirty="0" smtClean="0"/>
              <a:t> </a:t>
            </a:r>
            <a:r>
              <a:rPr lang="en-US" dirty="0" err="1" smtClean="0"/>
              <a:t>erotus</a:t>
            </a:r>
            <a:r>
              <a:rPr lang="en-US" dirty="0" smtClean="0"/>
              <a:t> (4-12 % </a:t>
            </a:r>
            <a:r>
              <a:rPr lang="en-US" dirty="0" err="1" smtClean="0"/>
              <a:t>alkuperäisestä</a:t>
            </a:r>
            <a:r>
              <a:rPr lang="en-US" dirty="0" smtClean="0"/>
              <a:t> </a:t>
            </a:r>
            <a:r>
              <a:rPr lang="en-US" dirty="0" err="1" smtClean="0"/>
              <a:t>lähteestä</a:t>
            </a:r>
            <a:r>
              <a:rPr lang="en-US" dirty="0" smtClean="0"/>
              <a:t> </a:t>
            </a:r>
            <a:r>
              <a:rPr lang="en-US" dirty="0" err="1" smtClean="0"/>
              <a:t>tulee</a:t>
            </a:r>
            <a:r>
              <a:rPr lang="en-US" dirty="0" smtClean="0"/>
              <a:t> </a:t>
            </a:r>
            <a:r>
              <a:rPr lang="en-US" dirty="0" err="1" smtClean="0"/>
              <a:t>ulos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Monimutkainen</a:t>
            </a:r>
            <a:r>
              <a:rPr lang="en-US" dirty="0" smtClean="0"/>
              <a:t> </a:t>
            </a:r>
            <a:r>
              <a:rPr lang="en-US" dirty="0" err="1" smtClean="0"/>
              <a:t>ennustettava</a:t>
            </a:r>
            <a:r>
              <a:rPr lang="en-US" dirty="0" smtClean="0"/>
              <a:t>, ei </a:t>
            </a:r>
            <a:r>
              <a:rPr lang="en-US" dirty="0" err="1" smtClean="0"/>
              <a:t>helppoa</a:t>
            </a:r>
            <a:r>
              <a:rPr lang="en-US" dirty="0" smtClean="0"/>
              <a:t> </a:t>
            </a:r>
            <a:r>
              <a:rPr lang="en-US" dirty="0" err="1" smtClean="0"/>
              <a:t>patenttiratkaisua</a:t>
            </a:r>
            <a:endParaRPr lang="en-US" dirty="0" smtClean="0"/>
          </a:p>
          <a:p>
            <a:r>
              <a:rPr lang="en-US" dirty="0" err="1" smtClean="0"/>
              <a:t>MINERAssa</a:t>
            </a:r>
            <a:r>
              <a:rPr lang="en-US" dirty="0" smtClean="0"/>
              <a:t> </a:t>
            </a:r>
            <a:r>
              <a:rPr lang="en-US" dirty="0" err="1" smtClean="0"/>
              <a:t>runsaasti</a:t>
            </a:r>
            <a:r>
              <a:rPr lang="en-US" dirty="0" smtClean="0"/>
              <a:t> </a:t>
            </a:r>
            <a:r>
              <a:rPr lang="en-US" dirty="0" err="1" smtClean="0"/>
              <a:t>taustatietoa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esimerkkejä</a:t>
            </a:r>
            <a:r>
              <a:rPr lang="en-US" dirty="0" smtClean="0"/>
              <a:t> </a:t>
            </a:r>
            <a:r>
              <a:rPr lang="en-US" dirty="0" err="1" smtClean="0"/>
              <a:t>arviointimenetelmistä</a:t>
            </a:r>
            <a:endParaRPr lang="en-US" dirty="0" smtClean="0"/>
          </a:p>
          <a:p>
            <a:r>
              <a:rPr lang="en-US" dirty="0" err="1" smtClean="0"/>
              <a:t>Hapontuottopotentiaali</a:t>
            </a:r>
            <a:r>
              <a:rPr lang="en-US" dirty="0" smtClean="0"/>
              <a:t> on </a:t>
            </a:r>
            <a:r>
              <a:rPr lang="en-US" dirty="0" err="1" smtClean="0"/>
              <a:t>myös</a:t>
            </a:r>
            <a:r>
              <a:rPr lang="en-US" dirty="0" smtClean="0"/>
              <a:t> </a:t>
            </a:r>
            <a:r>
              <a:rPr lang="en-US" dirty="0" err="1" smtClean="0"/>
              <a:t>avainasemassa</a:t>
            </a: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138246" name="Picture 6" descr="EU-lippu EAKR (ID 331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2225" y="404813"/>
            <a:ext cx="1190625" cy="57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5" name="Picture 5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163" y="5589588"/>
            <a:ext cx="1441450" cy="711200"/>
          </a:xfrm>
          <a:prstGeom prst="rect">
            <a:avLst/>
          </a:prstGeom>
          <a:noFill/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Typpipäästöt, melu, haju ja tärinä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/>
              <a:t>Typpipäästöt</a:t>
            </a:r>
            <a:r>
              <a:rPr lang="en-US" sz="2200" dirty="0" smtClean="0"/>
              <a:t> (</a:t>
            </a:r>
            <a:r>
              <a:rPr lang="en-US" sz="2200" dirty="0" err="1" smtClean="0"/>
              <a:t>vesiin</a:t>
            </a:r>
            <a:r>
              <a:rPr lang="en-US" sz="2200" dirty="0" smtClean="0"/>
              <a:t>) </a:t>
            </a:r>
            <a:r>
              <a:rPr lang="en-US" sz="2200" dirty="0" err="1" smtClean="0"/>
              <a:t>syntyvät</a:t>
            </a:r>
            <a:r>
              <a:rPr lang="en-US" sz="2200" dirty="0" smtClean="0"/>
              <a:t> </a:t>
            </a:r>
            <a:r>
              <a:rPr lang="en-US" sz="2200" dirty="0" err="1" smtClean="0"/>
              <a:t>räjähdyainejäämistä</a:t>
            </a:r>
            <a:endParaRPr lang="en-US" sz="2200" dirty="0" smtClean="0"/>
          </a:p>
          <a:p>
            <a:r>
              <a:rPr lang="en-US" sz="2200" dirty="0" err="1" smtClean="0"/>
              <a:t>Karkeita</a:t>
            </a:r>
            <a:r>
              <a:rPr lang="en-US" sz="2200" dirty="0" smtClean="0"/>
              <a:t> (</a:t>
            </a:r>
            <a:r>
              <a:rPr lang="en-US" sz="2200" dirty="0" err="1" smtClean="0"/>
              <a:t>mutta</a:t>
            </a:r>
            <a:r>
              <a:rPr lang="en-US" sz="2200" dirty="0" smtClean="0"/>
              <a:t> </a:t>
            </a:r>
            <a:r>
              <a:rPr lang="en-US" sz="2200" dirty="0" err="1" smtClean="0"/>
              <a:t>käyttökelpoisia</a:t>
            </a:r>
            <a:r>
              <a:rPr lang="en-US" sz="2200" dirty="0" smtClean="0"/>
              <a:t>) </a:t>
            </a:r>
            <a:r>
              <a:rPr lang="en-US" sz="2200" dirty="0" err="1" smtClean="0"/>
              <a:t>arvioita</a:t>
            </a:r>
            <a:r>
              <a:rPr lang="en-US" sz="2200" dirty="0" smtClean="0"/>
              <a:t> </a:t>
            </a:r>
            <a:r>
              <a:rPr lang="en-US" sz="2200" dirty="0" err="1" smtClean="0"/>
              <a:t>vesistöihin</a:t>
            </a:r>
            <a:r>
              <a:rPr lang="en-US" sz="2200" dirty="0" smtClean="0"/>
              <a:t> </a:t>
            </a:r>
            <a:r>
              <a:rPr lang="en-US" sz="2200" dirty="0" err="1" smtClean="0"/>
              <a:t>päätyvistä</a:t>
            </a:r>
            <a:r>
              <a:rPr lang="en-US" sz="2200" dirty="0" smtClean="0"/>
              <a:t> </a:t>
            </a:r>
            <a:r>
              <a:rPr lang="en-US" sz="2200" dirty="0" err="1" smtClean="0"/>
              <a:t>määristä</a:t>
            </a:r>
            <a:r>
              <a:rPr lang="en-US" sz="2200" dirty="0" smtClean="0"/>
              <a:t> </a:t>
            </a:r>
            <a:r>
              <a:rPr lang="en-US" sz="2200" dirty="0" err="1" smtClean="0"/>
              <a:t>voidaan</a:t>
            </a:r>
            <a:r>
              <a:rPr lang="en-US" sz="2200" dirty="0" smtClean="0"/>
              <a:t> </a:t>
            </a:r>
            <a:r>
              <a:rPr lang="en-US" sz="2200" dirty="0" err="1" smtClean="0"/>
              <a:t>tehdä</a:t>
            </a:r>
            <a:r>
              <a:rPr lang="en-US" sz="2200" dirty="0" smtClean="0"/>
              <a:t> </a:t>
            </a:r>
            <a:r>
              <a:rPr lang="en-US" sz="2200" dirty="0" err="1" smtClean="0"/>
              <a:t>käytetyn</a:t>
            </a:r>
            <a:r>
              <a:rPr lang="en-US" sz="2200" dirty="0" smtClean="0"/>
              <a:t> </a:t>
            </a:r>
            <a:r>
              <a:rPr lang="en-US" sz="2200" dirty="0" err="1" smtClean="0"/>
              <a:t>räjähdysainemäärän</a:t>
            </a:r>
            <a:r>
              <a:rPr lang="en-US" sz="2200" dirty="0" smtClean="0"/>
              <a:t> </a:t>
            </a:r>
            <a:r>
              <a:rPr lang="en-US" sz="2200" dirty="0" err="1" smtClean="0"/>
              <a:t>ja</a:t>
            </a:r>
            <a:r>
              <a:rPr lang="en-US" sz="2200" dirty="0" smtClean="0"/>
              <a:t> </a:t>
            </a:r>
            <a:r>
              <a:rPr lang="en-US" sz="2200" dirty="0" err="1" smtClean="0"/>
              <a:t>räjähdysaineen</a:t>
            </a:r>
            <a:r>
              <a:rPr lang="en-US" sz="2200" dirty="0" smtClean="0"/>
              <a:t> </a:t>
            </a:r>
            <a:r>
              <a:rPr lang="en-US" sz="2200" dirty="0" err="1" smtClean="0"/>
              <a:t>sisältämän</a:t>
            </a:r>
            <a:r>
              <a:rPr lang="en-US" sz="2200" dirty="0" smtClean="0"/>
              <a:t> </a:t>
            </a:r>
            <a:r>
              <a:rPr lang="en-US" sz="2200" dirty="0" err="1" smtClean="0"/>
              <a:t>typen</a:t>
            </a:r>
            <a:r>
              <a:rPr lang="en-US" sz="2200" dirty="0" smtClean="0"/>
              <a:t> </a:t>
            </a:r>
            <a:r>
              <a:rPr lang="en-US" sz="2200" dirty="0" err="1" smtClean="0"/>
              <a:t>määrän</a:t>
            </a:r>
            <a:r>
              <a:rPr lang="en-US" sz="2200" dirty="0" smtClean="0"/>
              <a:t> </a:t>
            </a:r>
            <a:r>
              <a:rPr lang="en-US" sz="2200" dirty="0" err="1" smtClean="0"/>
              <a:t>pohjalta</a:t>
            </a:r>
            <a:r>
              <a:rPr lang="en-US" sz="2200" dirty="0" smtClean="0"/>
              <a:t> (+MINIMAN-</a:t>
            </a:r>
            <a:r>
              <a:rPr lang="en-US" sz="2200" dirty="0" err="1" smtClean="0"/>
              <a:t>hanke</a:t>
            </a:r>
            <a:r>
              <a:rPr lang="en-US" sz="2200" dirty="0" smtClean="0"/>
              <a:t>) (2-5 %)</a:t>
            </a:r>
          </a:p>
          <a:p>
            <a:r>
              <a:rPr lang="en-US" sz="2200" dirty="0" err="1" smtClean="0"/>
              <a:t>Melu</a:t>
            </a:r>
            <a:r>
              <a:rPr lang="en-US" sz="2200" dirty="0" smtClean="0"/>
              <a:t>- </a:t>
            </a:r>
            <a:r>
              <a:rPr lang="en-US" sz="2200" dirty="0" err="1" smtClean="0"/>
              <a:t>ja</a:t>
            </a:r>
            <a:r>
              <a:rPr lang="en-US" sz="2200" dirty="0" smtClean="0"/>
              <a:t> </a:t>
            </a:r>
            <a:r>
              <a:rPr lang="en-US" sz="2200" dirty="0" err="1" smtClean="0"/>
              <a:t>hajupäästöjen</a:t>
            </a:r>
            <a:r>
              <a:rPr lang="en-US" sz="2200" dirty="0" smtClean="0"/>
              <a:t> </a:t>
            </a:r>
            <a:r>
              <a:rPr lang="en-US" sz="2200" dirty="0" err="1" smtClean="0"/>
              <a:t>arvioinnista</a:t>
            </a:r>
            <a:r>
              <a:rPr lang="en-US" sz="2200" dirty="0" smtClean="0"/>
              <a:t> on </a:t>
            </a:r>
            <a:r>
              <a:rPr lang="en-US" sz="2200" dirty="0" err="1" smtClean="0"/>
              <a:t>annettu</a:t>
            </a:r>
            <a:r>
              <a:rPr lang="en-US" sz="2200" dirty="0" smtClean="0"/>
              <a:t> </a:t>
            </a:r>
            <a:r>
              <a:rPr lang="en-US" sz="2200" dirty="0" err="1" smtClean="0"/>
              <a:t>lähinnä</a:t>
            </a:r>
            <a:r>
              <a:rPr lang="en-US" sz="2200" dirty="0" smtClean="0"/>
              <a:t> </a:t>
            </a:r>
            <a:r>
              <a:rPr lang="en-US" sz="2200" dirty="0" err="1" smtClean="0"/>
              <a:t>suosituksia</a:t>
            </a:r>
            <a:r>
              <a:rPr lang="en-US" sz="2200" dirty="0" smtClean="0"/>
              <a:t> </a:t>
            </a:r>
            <a:r>
              <a:rPr lang="en-US" sz="2200" dirty="0" err="1" smtClean="0"/>
              <a:t>arvioinnin</a:t>
            </a:r>
            <a:r>
              <a:rPr lang="en-US" sz="2200" dirty="0" smtClean="0"/>
              <a:t> </a:t>
            </a:r>
            <a:r>
              <a:rPr lang="en-US" sz="2200" dirty="0" err="1" smtClean="0"/>
              <a:t>laatimisesta</a:t>
            </a:r>
            <a:r>
              <a:rPr lang="en-US" sz="2200" dirty="0" smtClean="0"/>
              <a:t>, ei </a:t>
            </a:r>
            <a:r>
              <a:rPr lang="en-US" sz="2200" dirty="0" err="1" smtClean="0"/>
              <a:t>arviointimenetelmiä</a:t>
            </a:r>
            <a:endParaRPr lang="en-US" sz="2200" dirty="0" smtClean="0"/>
          </a:p>
          <a:p>
            <a:r>
              <a:rPr lang="en-US" sz="2200" dirty="0" err="1" smtClean="0"/>
              <a:t>Tärinää</a:t>
            </a:r>
            <a:r>
              <a:rPr lang="en-US" sz="2200" dirty="0" smtClean="0"/>
              <a:t> </a:t>
            </a:r>
            <a:r>
              <a:rPr lang="en-US" sz="2200" dirty="0" err="1" smtClean="0"/>
              <a:t>syntyy</a:t>
            </a:r>
            <a:r>
              <a:rPr lang="en-US" sz="2200" dirty="0" smtClean="0"/>
              <a:t> </a:t>
            </a:r>
            <a:r>
              <a:rPr lang="en-US" sz="2200" dirty="0" err="1" smtClean="0"/>
              <a:t>kaivoksilla</a:t>
            </a:r>
            <a:r>
              <a:rPr lang="en-US" sz="2200" dirty="0" smtClean="0"/>
              <a:t> </a:t>
            </a:r>
            <a:r>
              <a:rPr lang="en-US" sz="2200" dirty="0" err="1" smtClean="0"/>
              <a:t>erityisesti</a:t>
            </a:r>
            <a:r>
              <a:rPr lang="en-US" sz="2200" dirty="0" smtClean="0"/>
              <a:t> </a:t>
            </a:r>
            <a:r>
              <a:rPr lang="en-US" sz="2200" dirty="0" err="1" smtClean="0"/>
              <a:t>liikenteestä</a:t>
            </a:r>
            <a:r>
              <a:rPr lang="en-US" sz="2200" dirty="0" smtClean="0"/>
              <a:t> </a:t>
            </a:r>
            <a:r>
              <a:rPr lang="en-US" sz="2200" dirty="0" err="1" smtClean="0"/>
              <a:t>ja</a:t>
            </a:r>
            <a:r>
              <a:rPr lang="en-US" sz="2200" dirty="0" smtClean="0"/>
              <a:t> </a:t>
            </a:r>
            <a:r>
              <a:rPr lang="en-US" sz="2200" dirty="0" err="1" smtClean="0"/>
              <a:t>räjäytyksistä</a:t>
            </a:r>
            <a:endParaRPr lang="en-US" sz="2200" dirty="0" smtClean="0"/>
          </a:p>
          <a:p>
            <a:r>
              <a:rPr lang="en-US" sz="2200" dirty="0" err="1" smtClean="0"/>
              <a:t>Luotettavinta</a:t>
            </a:r>
            <a:r>
              <a:rPr lang="en-US" sz="2200" dirty="0" smtClean="0"/>
              <a:t> </a:t>
            </a:r>
            <a:r>
              <a:rPr lang="en-US" sz="2200" dirty="0" err="1" smtClean="0"/>
              <a:t>arvioida</a:t>
            </a:r>
            <a:r>
              <a:rPr lang="en-US" sz="2200" dirty="0" smtClean="0"/>
              <a:t> </a:t>
            </a:r>
            <a:r>
              <a:rPr lang="en-US" sz="2200" dirty="0" err="1" smtClean="0"/>
              <a:t>mittaamalla</a:t>
            </a:r>
            <a:r>
              <a:rPr lang="en-US" sz="2200" dirty="0" smtClean="0"/>
              <a:t>, </a:t>
            </a:r>
            <a:r>
              <a:rPr lang="en-US" sz="2200" dirty="0" err="1" smtClean="0"/>
              <a:t>mutta</a:t>
            </a:r>
            <a:r>
              <a:rPr lang="en-US" sz="2200" dirty="0" smtClean="0"/>
              <a:t> </a:t>
            </a:r>
            <a:r>
              <a:rPr lang="en-US" sz="2200" dirty="0" err="1" smtClean="0"/>
              <a:t>sekä</a:t>
            </a:r>
            <a:r>
              <a:rPr lang="en-US" sz="2200" dirty="0" smtClean="0"/>
              <a:t> </a:t>
            </a:r>
            <a:r>
              <a:rPr lang="en-US" sz="2200" dirty="0" err="1" smtClean="0"/>
              <a:t>räjäytys</a:t>
            </a:r>
            <a:r>
              <a:rPr lang="en-US" sz="2200" dirty="0" smtClean="0"/>
              <a:t>- </a:t>
            </a:r>
            <a:r>
              <a:rPr lang="en-US" sz="2200" dirty="0" err="1" smtClean="0"/>
              <a:t>että</a:t>
            </a:r>
            <a:r>
              <a:rPr lang="en-US" sz="2200" dirty="0" smtClean="0"/>
              <a:t> </a:t>
            </a:r>
            <a:r>
              <a:rPr lang="en-US" sz="2200" dirty="0" err="1" smtClean="0"/>
              <a:t>liikennetärinää</a:t>
            </a:r>
            <a:r>
              <a:rPr lang="en-US" sz="2200" dirty="0" smtClean="0"/>
              <a:t> </a:t>
            </a:r>
            <a:r>
              <a:rPr lang="en-US" sz="2200" dirty="0" err="1" smtClean="0"/>
              <a:t>voidaan</a:t>
            </a:r>
            <a:r>
              <a:rPr lang="en-US" sz="2200" dirty="0" smtClean="0"/>
              <a:t> </a:t>
            </a:r>
            <a:r>
              <a:rPr lang="en-US" sz="2200" dirty="0" err="1" smtClean="0"/>
              <a:t>arvioida</a:t>
            </a:r>
            <a:r>
              <a:rPr lang="en-US" sz="2200" dirty="0" smtClean="0"/>
              <a:t> </a:t>
            </a:r>
            <a:r>
              <a:rPr lang="en-US" sz="2200" dirty="0" err="1" smtClean="0"/>
              <a:t>etukäteen</a:t>
            </a:r>
            <a:endParaRPr lang="en-US" sz="2200" dirty="0" smtClean="0"/>
          </a:p>
          <a:p>
            <a:r>
              <a:rPr lang="en-US" sz="2200" dirty="0" err="1" smtClean="0"/>
              <a:t>Muuttujia</a:t>
            </a:r>
            <a:r>
              <a:rPr lang="en-US" sz="2200" dirty="0" smtClean="0"/>
              <a:t>: </a:t>
            </a:r>
            <a:r>
              <a:rPr lang="en-US" sz="2200" dirty="0" err="1" smtClean="0"/>
              <a:t>etäisyys</a:t>
            </a:r>
            <a:r>
              <a:rPr lang="en-US" sz="2200" dirty="0" smtClean="0"/>
              <a:t>, </a:t>
            </a:r>
            <a:r>
              <a:rPr lang="en-US" sz="2200" dirty="0" err="1" smtClean="0"/>
              <a:t>kallion</a:t>
            </a:r>
            <a:r>
              <a:rPr lang="en-US" sz="2200" dirty="0" smtClean="0"/>
              <a:t> </a:t>
            </a:r>
            <a:r>
              <a:rPr lang="en-US" sz="2200" dirty="0" err="1" smtClean="0"/>
              <a:t>tärinänjohtavuusluku</a:t>
            </a:r>
            <a:r>
              <a:rPr lang="en-US" sz="2200" dirty="0" smtClean="0"/>
              <a:t> </a:t>
            </a:r>
            <a:r>
              <a:rPr lang="en-US" sz="2200" dirty="0" err="1" smtClean="0"/>
              <a:t>ja</a:t>
            </a:r>
            <a:r>
              <a:rPr lang="en-US" sz="2200" dirty="0" smtClean="0"/>
              <a:t> </a:t>
            </a:r>
            <a:r>
              <a:rPr lang="en-US" sz="2200" dirty="0" err="1" smtClean="0"/>
              <a:t>samanaikaisesti</a:t>
            </a:r>
            <a:r>
              <a:rPr lang="en-US" sz="2200" dirty="0" smtClean="0"/>
              <a:t> </a:t>
            </a:r>
            <a:r>
              <a:rPr lang="en-US" sz="2200" dirty="0" err="1" smtClean="0"/>
              <a:t>räjähtävän</a:t>
            </a:r>
            <a:r>
              <a:rPr lang="en-US" sz="2200" dirty="0" smtClean="0"/>
              <a:t> </a:t>
            </a:r>
            <a:r>
              <a:rPr lang="en-US" sz="2200" dirty="0" err="1" smtClean="0"/>
              <a:t>räjähdysaineen</a:t>
            </a:r>
            <a:r>
              <a:rPr lang="en-US" sz="2200" dirty="0" smtClean="0"/>
              <a:t> </a:t>
            </a:r>
            <a:r>
              <a:rPr lang="en-US" sz="2200" dirty="0" err="1" smtClean="0"/>
              <a:t>määrä</a:t>
            </a:r>
            <a:endParaRPr lang="en-US" sz="22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138246" name="Picture 6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404813"/>
            <a:ext cx="1190625" cy="57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pin_ekskursio_syksy_2007 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3048000"/>
            <a:ext cx="1996225" cy="147637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38245" name="Picture 5" descr="Minera logo 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3163" y="5589588"/>
            <a:ext cx="1441450" cy="711200"/>
          </a:xfrm>
          <a:prstGeom prst="rect">
            <a:avLst/>
          </a:prstGeom>
          <a:noFill/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Energiantuotannon ja ajoneuvojen päästöt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Kaivoksilla</a:t>
            </a:r>
            <a:r>
              <a:rPr lang="en-US" dirty="0" smtClean="0"/>
              <a:t> </a:t>
            </a:r>
            <a:r>
              <a:rPr lang="en-US" dirty="0" err="1" smtClean="0"/>
              <a:t>tuotetaan</a:t>
            </a:r>
            <a:r>
              <a:rPr lang="en-US" dirty="0" smtClean="0"/>
              <a:t> </a:t>
            </a:r>
            <a:r>
              <a:rPr lang="en-US" dirty="0" err="1" smtClean="0"/>
              <a:t>myös</a:t>
            </a:r>
            <a:r>
              <a:rPr lang="en-US" dirty="0" smtClean="0"/>
              <a:t> </a:t>
            </a:r>
            <a:r>
              <a:rPr lang="en-US" dirty="0" err="1" smtClean="0"/>
              <a:t>paikallista</a:t>
            </a:r>
            <a:r>
              <a:rPr lang="en-US" dirty="0" smtClean="0"/>
              <a:t> </a:t>
            </a:r>
            <a:r>
              <a:rPr lang="en-US" dirty="0" err="1" smtClean="0"/>
              <a:t>energiaa</a:t>
            </a:r>
            <a:r>
              <a:rPr lang="en-US" dirty="0" smtClean="0"/>
              <a:t>, </a:t>
            </a:r>
            <a:r>
              <a:rPr lang="en-US" dirty="0" err="1" smtClean="0"/>
              <a:t>mistä</a:t>
            </a:r>
            <a:r>
              <a:rPr lang="en-US" dirty="0" smtClean="0"/>
              <a:t> </a:t>
            </a:r>
            <a:r>
              <a:rPr lang="en-US" dirty="0" err="1" smtClean="0"/>
              <a:t>aiheutuu</a:t>
            </a:r>
            <a:r>
              <a:rPr lang="en-US" dirty="0" smtClean="0"/>
              <a:t> </a:t>
            </a:r>
            <a:r>
              <a:rPr lang="en-US" dirty="0" err="1" smtClean="0"/>
              <a:t>päästöjä</a:t>
            </a:r>
            <a:endParaRPr lang="en-US" dirty="0" smtClean="0"/>
          </a:p>
          <a:p>
            <a:r>
              <a:rPr lang="en-US" dirty="0" err="1" smtClean="0"/>
              <a:t>Sähköntuotanto</a:t>
            </a:r>
            <a:r>
              <a:rPr lang="en-US" dirty="0" smtClean="0"/>
              <a:t>, </a:t>
            </a:r>
            <a:r>
              <a:rPr lang="en-US" dirty="0" err="1" smtClean="0"/>
              <a:t>boilerit</a:t>
            </a:r>
            <a:r>
              <a:rPr lang="en-US" dirty="0" smtClean="0"/>
              <a:t>, </a:t>
            </a:r>
            <a:r>
              <a:rPr lang="en-US" dirty="0" err="1" smtClean="0"/>
              <a:t>polttomoottorit</a:t>
            </a:r>
            <a:endParaRPr lang="en-US" dirty="0" smtClean="0"/>
          </a:p>
          <a:p>
            <a:r>
              <a:rPr lang="en-US" dirty="0" err="1" smtClean="0"/>
              <a:t>Päästökertoimia</a:t>
            </a:r>
            <a:r>
              <a:rPr lang="en-US" dirty="0" smtClean="0"/>
              <a:t> </a:t>
            </a:r>
            <a:r>
              <a:rPr lang="en-US" dirty="0" err="1" smtClean="0"/>
              <a:t>useille</a:t>
            </a:r>
            <a:r>
              <a:rPr lang="en-US" dirty="0" smtClean="0"/>
              <a:t> </a:t>
            </a:r>
            <a:r>
              <a:rPr lang="en-US" dirty="0" err="1" smtClean="0"/>
              <a:t>päästöille</a:t>
            </a:r>
            <a:r>
              <a:rPr lang="en-US" dirty="0" smtClean="0"/>
              <a:t>: </a:t>
            </a:r>
            <a:r>
              <a:rPr lang="en-US" dirty="0" err="1" smtClean="0"/>
              <a:t>Kasvihuonekaasuja</a:t>
            </a:r>
            <a:r>
              <a:rPr lang="en-US" dirty="0" smtClean="0"/>
              <a:t>, </a:t>
            </a:r>
            <a:r>
              <a:rPr lang="en-US" dirty="0" err="1" smtClean="0"/>
              <a:t>typpiyhdisteitä</a:t>
            </a:r>
            <a:r>
              <a:rPr lang="en-US" dirty="0" smtClean="0"/>
              <a:t>, </a:t>
            </a:r>
            <a:r>
              <a:rPr lang="en-US" dirty="0" err="1" smtClean="0"/>
              <a:t>metalleja</a:t>
            </a:r>
            <a:r>
              <a:rPr lang="en-US" dirty="0" smtClean="0"/>
              <a:t>, </a:t>
            </a:r>
            <a:r>
              <a:rPr lang="en-US" dirty="0" err="1" smtClean="0"/>
              <a:t>hiukkasia</a:t>
            </a:r>
            <a:r>
              <a:rPr lang="en-US" dirty="0" smtClean="0"/>
              <a:t>, </a:t>
            </a:r>
            <a:r>
              <a:rPr lang="en-US" dirty="0" err="1" smtClean="0"/>
              <a:t>orgaanisia</a:t>
            </a:r>
            <a:r>
              <a:rPr lang="en-US" dirty="0" smtClean="0"/>
              <a:t> </a:t>
            </a:r>
            <a:r>
              <a:rPr lang="en-US" dirty="0" err="1" smtClean="0"/>
              <a:t>yhdisteitä</a:t>
            </a:r>
            <a:endParaRPr lang="en-US" dirty="0" smtClean="0"/>
          </a:p>
          <a:p>
            <a:r>
              <a:rPr lang="en-US" dirty="0" err="1" smtClean="0"/>
              <a:t>Päästöjen</a:t>
            </a:r>
            <a:r>
              <a:rPr lang="en-US" dirty="0" smtClean="0"/>
              <a:t> </a:t>
            </a:r>
            <a:r>
              <a:rPr lang="en-US" dirty="0" err="1" smtClean="0"/>
              <a:t>rajoittamismenetelmät</a:t>
            </a:r>
            <a:r>
              <a:rPr lang="en-US" dirty="0" smtClean="0"/>
              <a:t> </a:t>
            </a:r>
            <a:r>
              <a:rPr lang="en-US" dirty="0" err="1" smtClean="0"/>
              <a:t>mukana</a:t>
            </a:r>
            <a:endParaRPr lang="en-US" dirty="0" smtClean="0"/>
          </a:p>
          <a:p>
            <a:r>
              <a:rPr lang="en-US" dirty="0" smtClean="0"/>
              <a:t>R-</a:t>
            </a:r>
            <a:r>
              <a:rPr lang="en-US" dirty="0" err="1" smtClean="0"/>
              <a:t>laskentatyökaluja</a:t>
            </a:r>
            <a:r>
              <a:rPr lang="en-US" dirty="0" smtClean="0"/>
              <a:t> </a:t>
            </a:r>
            <a:r>
              <a:rPr lang="en-US" dirty="0" err="1" smtClean="0"/>
              <a:t>laadittu</a:t>
            </a:r>
            <a:r>
              <a:rPr lang="en-US" dirty="0" smtClean="0"/>
              <a:t> </a:t>
            </a:r>
            <a:r>
              <a:rPr lang="en-US" dirty="0" err="1" smtClean="0"/>
              <a:t>Opasnetiin</a:t>
            </a:r>
            <a:endParaRPr lang="en-US" dirty="0" smtClean="0"/>
          </a:p>
          <a:p>
            <a:r>
              <a:rPr lang="en-US" dirty="0" err="1" smtClean="0"/>
              <a:t>Erilaisten</a:t>
            </a:r>
            <a:r>
              <a:rPr lang="en-US" dirty="0" smtClean="0"/>
              <a:t> </a:t>
            </a:r>
            <a:r>
              <a:rPr lang="en-US" dirty="0" err="1" smtClean="0"/>
              <a:t>työkoneiden</a:t>
            </a:r>
            <a:r>
              <a:rPr lang="en-US" dirty="0" smtClean="0"/>
              <a:t> </a:t>
            </a:r>
            <a:r>
              <a:rPr lang="en-US" dirty="0" err="1" smtClean="0"/>
              <a:t>päästöt</a:t>
            </a:r>
            <a:r>
              <a:rPr lang="en-US" dirty="0" smtClean="0"/>
              <a:t> (ei </a:t>
            </a:r>
            <a:r>
              <a:rPr lang="en-US" dirty="0" err="1" smtClean="0"/>
              <a:t>metallipäästöjä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Maantiekuljetusten</a:t>
            </a:r>
            <a:r>
              <a:rPr lang="en-US" dirty="0" smtClean="0"/>
              <a:t> </a:t>
            </a:r>
            <a:r>
              <a:rPr lang="en-US" dirty="0" err="1" smtClean="0"/>
              <a:t>pakokaasupäästöt</a:t>
            </a:r>
            <a:r>
              <a:rPr lang="en-US" dirty="0" smtClean="0"/>
              <a:t> (ei </a:t>
            </a:r>
            <a:r>
              <a:rPr lang="en-US" dirty="0" err="1" smtClean="0"/>
              <a:t>metallipäästöjä</a:t>
            </a:r>
            <a:r>
              <a:rPr lang="en-US" dirty="0" smtClean="0"/>
              <a:t>; </a:t>
            </a:r>
            <a:r>
              <a:rPr lang="en-US" dirty="0" err="1" smtClean="0"/>
              <a:t>VTT:n</a:t>
            </a:r>
            <a:r>
              <a:rPr lang="en-US" dirty="0" smtClean="0"/>
              <a:t> </a:t>
            </a:r>
            <a:r>
              <a:rPr lang="en-US" dirty="0" err="1" smtClean="0"/>
              <a:t>Lipasto-laskentajärjestelmä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138246" name="Picture 6" descr="EU-lippu EAKR (ID 331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2225" y="404813"/>
            <a:ext cx="1190625" cy="57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5" name="Picture 5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163" y="5589588"/>
            <a:ext cx="1441450" cy="711200"/>
          </a:xfrm>
          <a:prstGeom prst="rect">
            <a:avLst/>
          </a:prstGeom>
          <a:noFill/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Päästöjen</a:t>
            </a:r>
            <a:r>
              <a:rPr lang="en-US" dirty="0" smtClean="0"/>
              <a:t> </a:t>
            </a:r>
            <a:r>
              <a:rPr lang="en-US" dirty="0" err="1" smtClean="0"/>
              <a:t>etukäteisarviointi</a:t>
            </a:r>
            <a:r>
              <a:rPr lang="en-US" dirty="0" smtClean="0"/>
              <a:t> on </a:t>
            </a:r>
            <a:r>
              <a:rPr lang="en-US" dirty="0" err="1" smtClean="0"/>
              <a:t>haastavaa</a:t>
            </a:r>
            <a:endParaRPr lang="en-US" dirty="0" smtClean="0"/>
          </a:p>
          <a:p>
            <a:r>
              <a:rPr lang="en-US" dirty="0" smtClean="0"/>
              <a:t>Monet </a:t>
            </a:r>
            <a:r>
              <a:rPr lang="en-US" dirty="0" err="1" smtClean="0"/>
              <a:t>päästöjen</a:t>
            </a:r>
            <a:r>
              <a:rPr lang="en-US" dirty="0" smtClean="0"/>
              <a:t> </a:t>
            </a:r>
            <a:r>
              <a:rPr lang="en-US" dirty="0" err="1" smtClean="0"/>
              <a:t>arvioinnin</a:t>
            </a:r>
            <a:r>
              <a:rPr lang="en-US" dirty="0" smtClean="0"/>
              <a:t> </a:t>
            </a:r>
            <a:r>
              <a:rPr lang="en-US" dirty="0" err="1" smtClean="0"/>
              <a:t>osa-alueet</a:t>
            </a:r>
            <a:r>
              <a:rPr lang="en-US" dirty="0" smtClean="0"/>
              <a:t> </a:t>
            </a:r>
            <a:r>
              <a:rPr lang="en-US" dirty="0" err="1" smtClean="0"/>
              <a:t>hyötyisivät</a:t>
            </a:r>
            <a:r>
              <a:rPr lang="en-US" dirty="0" smtClean="0"/>
              <a:t> </a:t>
            </a:r>
            <a:r>
              <a:rPr lang="en-US" dirty="0" err="1" smtClean="0"/>
              <a:t>lisätutkimuksesta</a:t>
            </a:r>
            <a:r>
              <a:rPr lang="en-US" dirty="0" smtClean="0"/>
              <a:t> </a:t>
            </a:r>
            <a:r>
              <a:rPr lang="en-US" dirty="0" err="1" smtClean="0"/>
              <a:t>Suomen</a:t>
            </a:r>
            <a:r>
              <a:rPr lang="en-US" dirty="0" smtClean="0"/>
              <a:t> </a:t>
            </a:r>
            <a:r>
              <a:rPr lang="en-US" smtClean="0"/>
              <a:t>oloissa</a:t>
            </a:r>
            <a:endParaRPr lang="en-US" dirty="0" smtClean="0"/>
          </a:p>
          <a:p>
            <a:r>
              <a:rPr lang="en-US" dirty="0" err="1" smtClean="0"/>
              <a:t>Kaivosalueiden</a:t>
            </a:r>
            <a:r>
              <a:rPr lang="en-US" dirty="0" smtClean="0"/>
              <a:t> </a:t>
            </a:r>
            <a:r>
              <a:rPr lang="en-US" dirty="0" err="1" smtClean="0"/>
              <a:t>pölypäästö</a:t>
            </a:r>
            <a:r>
              <a:rPr lang="en-US" dirty="0" smtClean="0"/>
              <a:t> </a:t>
            </a:r>
            <a:r>
              <a:rPr lang="en-US" dirty="0" err="1" smtClean="0"/>
              <a:t>koostuu</a:t>
            </a:r>
            <a:r>
              <a:rPr lang="en-US" dirty="0" smtClean="0"/>
              <a:t> </a:t>
            </a:r>
            <a:r>
              <a:rPr lang="en-US" dirty="0" err="1" smtClean="0"/>
              <a:t>isoksi</a:t>
            </a:r>
            <a:r>
              <a:rPr lang="en-US" dirty="0" smtClean="0"/>
              <a:t> </a:t>
            </a:r>
            <a:r>
              <a:rPr lang="en-US" dirty="0" err="1" smtClean="0"/>
              <a:t>osaksi</a:t>
            </a:r>
            <a:r>
              <a:rPr lang="en-US" dirty="0" smtClean="0"/>
              <a:t> </a:t>
            </a:r>
            <a:r>
              <a:rPr lang="en-US" dirty="0" err="1" smtClean="0"/>
              <a:t>karkeista</a:t>
            </a:r>
            <a:r>
              <a:rPr lang="en-US" dirty="0" smtClean="0"/>
              <a:t> </a:t>
            </a:r>
            <a:r>
              <a:rPr lang="en-US" dirty="0" err="1" smtClean="0"/>
              <a:t>mineraalihiukkasista</a:t>
            </a:r>
            <a:r>
              <a:rPr lang="en-US" dirty="0" smtClean="0"/>
              <a:t>, </a:t>
            </a:r>
            <a:r>
              <a:rPr lang="en-US" dirty="0" err="1" smtClean="0"/>
              <a:t>mutta</a:t>
            </a:r>
            <a:r>
              <a:rPr lang="en-US" dirty="0" smtClean="0"/>
              <a:t> </a:t>
            </a:r>
            <a:r>
              <a:rPr lang="en-US" dirty="0" err="1" smtClean="0"/>
              <a:t>kohtuullisen</a:t>
            </a:r>
            <a:r>
              <a:rPr lang="en-US" dirty="0" smtClean="0"/>
              <a:t> </a:t>
            </a:r>
            <a:r>
              <a:rPr lang="en-US" dirty="0" err="1" smtClean="0"/>
              <a:t>suuri</a:t>
            </a:r>
            <a:r>
              <a:rPr lang="en-US" dirty="0" smtClean="0"/>
              <a:t> </a:t>
            </a:r>
            <a:r>
              <a:rPr lang="en-US" dirty="0" err="1" smtClean="0"/>
              <a:t>osuus</a:t>
            </a:r>
            <a:r>
              <a:rPr lang="en-US" dirty="0" smtClean="0"/>
              <a:t> on </a:t>
            </a:r>
            <a:r>
              <a:rPr lang="en-US" dirty="0" err="1" smtClean="0"/>
              <a:t>myös</a:t>
            </a:r>
            <a:r>
              <a:rPr lang="en-US" dirty="0" smtClean="0"/>
              <a:t> </a:t>
            </a:r>
            <a:r>
              <a:rPr lang="en-US" dirty="0" err="1" smtClean="0"/>
              <a:t>hengitettäviä</a:t>
            </a:r>
            <a:r>
              <a:rPr lang="en-US" dirty="0" smtClean="0"/>
              <a:t> </a:t>
            </a:r>
            <a:r>
              <a:rPr lang="en-US" dirty="0" err="1" smtClean="0"/>
              <a:t>hiukkasia</a:t>
            </a:r>
            <a:endParaRPr lang="en-US" dirty="0" smtClean="0"/>
          </a:p>
          <a:p>
            <a:r>
              <a:rPr lang="en-US" dirty="0" err="1" smtClean="0"/>
              <a:t>Ajoneuvokuljetukset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merkittävä</a:t>
            </a:r>
            <a:r>
              <a:rPr lang="en-US" dirty="0" smtClean="0"/>
              <a:t> </a:t>
            </a:r>
            <a:r>
              <a:rPr lang="en-US" dirty="0" err="1" smtClean="0"/>
              <a:t>pölyn</a:t>
            </a:r>
            <a:r>
              <a:rPr lang="en-US" dirty="0" smtClean="0"/>
              <a:t> </a:t>
            </a:r>
            <a:r>
              <a:rPr lang="en-US" dirty="0" err="1" smtClean="0"/>
              <a:t>lähde</a:t>
            </a:r>
            <a:endParaRPr lang="en-US" dirty="0" smtClean="0"/>
          </a:p>
          <a:p>
            <a:r>
              <a:rPr lang="en-US" dirty="0" err="1" smtClean="0"/>
              <a:t>Rikastamotoiminnan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kontrolloitujen</a:t>
            </a:r>
            <a:r>
              <a:rPr lang="en-US" dirty="0" smtClean="0"/>
              <a:t> </a:t>
            </a:r>
            <a:r>
              <a:rPr lang="en-US" dirty="0" err="1" smtClean="0"/>
              <a:t>vesikiertojen</a:t>
            </a:r>
            <a:r>
              <a:rPr lang="en-US" dirty="0" smtClean="0"/>
              <a:t> </a:t>
            </a:r>
            <a:r>
              <a:rPr lang="en-US" dirty="0" err="1" smtClean="0"/>
              <a:t>päästöjen</a:t>
            </a:r>
            <a:r>
              <a:rPr lang="en-US" dirty="0" smtClean="0"/>
              <a:t> </a:t>
            </a:r>
            <a:r>
              <a:rPr lang="en-US" dirty="0" err="1" smtClean="0"/>
              <a:t>arviointi</a:t>
            </a:r>
            <a:r>
              <a:rPr lang="en-US" dirty="0" smtClean="0"/>
              <a:t> on </a:t>
            </a:r>
            <a:r>
              <a:rPr lang="en-US" dirty="0" err="1" smtClean="0"/>
              <a:t>tärkeä</a:t>
            </a:r>
            <a:r>
              <a:rPr lang="en-US" dirty="0" smtClean="0"/>
              <a:t> </a:t>
            </a:r>
            <a:r>
              <a:rPr lang="en-US" dirty="0" err="1" smtClean="0"/>
              <a:t>kehittämiskohde</a:t>
            </a:r>
            <a:endParaRPr lang="en-US" dirty="0" smtClean="0"/>
          </a:p>
          <a:p>
            <a:r>
              <a:rPr lang="en-US" dirty="0" err="1" smtClean="0"/>
              <a:t>Jätealueiden</a:t>
            </a:r>
            <a:r>
              <a:rPr lang="en-US" dirty="0" smtClean="0"/>
              <a:t> </a:t>
            </a:r>
            <a:r>
              <a:rPr lang="en-US" dirty="0" err="1" smtClean="0"/>
              <a:t>päästöt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avainasemassa</a:t>
            </a:r>
            <a:r>
              <a:rPr lang="en-US" dirty="0" smtClean="0"/>
              <a:t> </a:t>
            </a:r>
            <a:r>
              <a:rPr lang="en-US" dirty="0" err="1" smtClean="0"/>
              <a:t>erityisesti</a:t>
            </a:r>
            <a:r>
              <a:rPr lang="en-US" dirty="0" smtClean="0"/>
              <a:t> </a:t>
            </a:r>
            <a:r>
              <a:rPr lang="en-US" dirty="0" err="1" smtClean="0"/>
              <a:t>kaivoksen</a:t>
            </a:r>
            <a:r>
              <a:rPr lang="en-US" dirty="0" smtClean="0"/>
              <a:t> </a:t>
            </a:r>
            <a:r>
              <a:rPr lang="en-US" dirty="0" err="1" smtClean="0"/>
              <a:t>elinkaaren</a:t>
            </a:r>
            <a:r>
              <a:rPr lang="en-US" dirty="0" smtClean="0"/>
              <a:t> </a:t>
            </a:r>
            <a:r>
              <a:rPr lang="en-US" dirty="0" err="1" smtClean="0"/>
              <a:t>loppupäässä</a:t>
            </a:r>
            <a:r>
              <a:rPr lang="en-US" dirty="0" smtClean="0"/>
              <a:t>; </a:t>
            </a:r>
            <a:r>
              <a:rPr lang="en-US" dirty="0" err="1" smtClean="0"/>
              <a:t>ennustaminen</a:t>
            </a:r>
            <a:r>
              <a:rPr lang="en-US" dirty="0" smtClean="0"/>
              <a:t> on </a:t>
            </a:r>
            <a:r>
              <a:rPr lang="en-US" dirty="0" err="1" smtClean="0"/>
              <a:t>vaikeaa</a:t>
            </a: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138246" name="Picture 6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404813"/>
            <a:ext cx="1190625" cy="57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Päästöjen arvioiminen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Päästöjen</a:t>
            </a:r>
            <a:r>
              <a:rPr lang="en-US" dirty="0" smtClean="0"/>
              <a:t> </a:t>
            </a:r>
            <a:r>
              <a:rPr lang="en-US" dirty="0" err="1" smtClean="0"/>
              <a:t>arvoiminen</a:t>
            </a:r>
            <a:r>
              <a:rPr lang="en-US" dirty="0" smtClean="0"/>
              <a:t> </a:t>
            </a:r>
            <a:r>
              <a:rPr lang="en-US" dirty="0" err="1" smtClean="0"/>
              <a:t>muodostaa</a:t>
            </a:r>
            <a:r>
              <a:rPr lang="en-US" dirty="0" smtClean="0"/>
              <a:t> </a:t>
            </a:r>
            <a:r>
              <a:rPr lang="en-US" dirty="0" err="1" smtClean="0"/>
              <a:t>pohjan</a:t>
            </a:r>
            <a:r>
              <a:rPr lang="en-US" dirty="0" smtClean="0"/>
              <a:t> </a:t>
            </a:r>
            <a:r>
              <a:rPr lang="en-US" dirty="0" err="1" smtClean="0"/>
              <a:t>ympäristöriskinarvioinnille</a:t>
            </a:r>
            <a:endParaRPr lang="en-US" dirty="0" smtClean="0"/>
          </a:p>
          <a:p>
            <a:r>
              <a:rPr lang="en-US" dirty="0" err="1" smtClean="0"/>
              <a:t>Päästöt</a:t>
            </a:r>
            <a:r>
              <a:rPr lang="en-US" dirty="0" smtClean="0"/>
              <a:t> </a:t>
            </a:r>
            <a:r>
              <a:rPr lang="en-US" dirty="0" err="1" smtClean="0"/>
              <a:t>syntyvät</a:t>
            </a:r>
            <a:r>
              <a:rPr lang="en-US" dirty="0" smtClean="0"/>
              <a:t> </a:t>
            </a:r>
            <a:r>
              <a:rPr lang="en-US" dirty="0" err="1" smtClean="0"/>
              <a:t>kaivoksen</a:t>
            </a:r>
            <a:r>
              <a:rPr lang="en-US" dirty="0" smtClean="0"/>
              <a:t> </a:t>
            </a:r>
            <a:r>
              <a:rPr lang="en-US" dirty="0" err="1" smtClean="0"/>
              <a:t>prosesseista</a:t>
            </a:r>
            <a:endParaRPr lang="en-US" dirty="0" smtClean="0"/>
          </a:p>
          <a:p>
            <a:r>
              <a:rPr lang="en-US" dirty="0" err="1" smtClean="0"/>
              <a:t>Pölypäästöt</a:t>
            </a:r>
            <a:r>
              <a:rPr lang="en-US" dirty="0" smtClean="0"/>
              <a:t> </a:t>
            </a:r>
            <a:r>
              <a:rPr lang="en-US" dirty="0" err="1" smtClean="0"/>
              <a:t>rakentamisesta</a:t>
            </a:r>
            <a:r>
              <a:rPr lang="en-US" dirty="0" smtClean="0"/>
              <a:t>, </a:t>
            </a:r>
            <a:r>
              <a:rPr lang="en-US" dirty="0" err="1" smtClean="0"/>
              <a:t>louhinnasta</a:t>
            </a:r>
            <a:r>
              <a:rPr lang="en-US" dirty="0" smtClean="0"/>
              <a:t>, </a:t>
            </a:r>
            <a:r>
              <a:rPr lang="en-US" dirty="0" err="1" smtClean="0"/>
              <a:t>kuljetuksista</a:t>
            </a:r>
            <a:r>
              <a:rPr lang="en-US" dirty="0" smtClean="0"/>
              <a:t>, </a:t>
            </a:r>
            <a:r>
              <a:rPr lang="en-US" dirty="0" err="1" smtClean="0"/>
              <a:t>lastaamisesta</a:t>
            </a:r>
            <a:r>
              <a:rPr lang="en-US" dirty="0" smtClean="0"/>
              <a:t>/</a:t>
            </a:r>
            <a:r>
              <a:rPr lang="en-US" dirty="0" err="1" smtClean="0"/>
              <a:t>purkamisesta</a:t>
            </a:r>
            <a:r>
              <a:rPr lang="en-US" dirty="0" smtClean="0"/>
              <a:t>, </a:t>
            </a:r>
            <a:r>
              <a:rPr lang="en-US" dirty="0" err="1" smtClean="0"/>
              <a:t>varastoinnista</a:t>
            </a:r>
            <a:r>
              <a:rPr lang="en-US" dirty="0" smtClean="0"/>
              <a:t>, </a:t>
            </a:r>
            <a:r>
              <a:rPr lang="en-US" dirty="0" err="1" smtClean="0"/>
              <a:t>avoimilta</a:t>
            </a:r>
            <a:r>
              <a:rPr lang="en-US" dirty="0" smtClean="0"/>
              <a:t> </a:t>
            </a:r>
            <a:r>
              <a:rPr lang="en-US" dirty="0" err="1" smtClean="0"/>
              <a:t>alueilta</a:t>
            </a:r>
            <a:endParaRPr lang="en-US" dirty="0" smtClean="0"/>
          </a:p>
          <a:p>
            <a:r>
              <a:rPr lang="en-US" dirty="0" err="1" smtClean="0"/>
              <a:t>Energiantuotannon</a:t>
            </a:r>
            <a:r>
              <a:rPr lang="en-US" dirty="0" smtClean="0"/>
              <a:t>, </a:t>
            </a:r>
            <a:r>
              <a:rPr lang="en-US" dirty="0" err="1" smtClean="0"/>
              <a:t>ajoneuvojen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koneiden</a:t>
            </a:r>
            <a:r>
              <a:rPr lang="en-US" dirty="0" smtClean="0"/>
              <a:t> </a:t>
            </a:r>
            <a:r>
              <a:rPr lang="en-US" dirty="0" err="1" smtClean="0"/>
              <a:t>päästöt</a:t>
            </a:r>
            <a:endParaRPr lang="en-US" dirty="0" smtClean="0"/>
          </a:p>
          <a:p>
            <a:r>
              <a:rPr lang="en-US" dirty="0" err="1" smtClean="0"/>
              <a:t>Päästöt</a:t>
            </a:r>
            <a:r>
              <a:rPr lang="en-US" dirty="0" smtClean="0"/>
              <a:t> </a:t>
            </a:r>
            <a:r>
              <a:rPr lang="en-US" dirty="0" err="1" smtClean="0"/>
              <a:t>rikastustoiminnasta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ympäristön</a:t>
            </a:r>
            <a:r>
              <a:rPr lang="en-US" dirty="0" smtClean="0"/>
              <a:t> </a:t>
            </a:r>
            <a:r>
              <a:rPr lang="en-US" dirty="0" err="1" smtClean="0"/>
              <a:t>vesistä</a:t>
            </a:r>
            <a:endParaRPr lang="en-US" dirty="0" smtClean="0"/>
          </a:p>
          <a:p>
            <a:r>
              <a:rPr lang="en-US" dirty="0" err="1" smtClean="0"/>
              <a:t>Päästöt</a:t>
            </a:r>
            <a:r>
              <a:rPr lang="en-US" dirty="0" smtClean="0"/>
              <a:t> </a:t>
            </a:r>
            <a:r>
              <a:rPr lang="en-US" dirty="0" err="1" smtClean="0"/>
              <a:t>vesiin</a:t>
            </a:r>
            <a:r>
              <a:rPr lang="en-US" dirty="0" smtClean="0"/>
              <a:t> </a:t>
            </a:r>
            <a:r>
              <a:rPr lang="en-US" dirty="0" err="1" smtClean="0"/>
              <a:t>jätealueilta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138245" name="Picture 5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163" y="5589588"/>
            <a:ext cx="1441450" cy="711200"/>
          </a:xfrm>
          <a:prstGeom prst="rect">
            <a:avLst/>
          </a:prstGeom>
          <a:noFill/>
        </p:spPr>
      </p:pic>
      <p:pic>
        <p:nvPicPr>
          <p:cNvPr id="138246" name="Picture 6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404813"/>
            <a:ext cx="1190625" cy="57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Riskinarvioinnin kokonaismalli</a:t>
            </a:r>
            <a:endParaRPr lang="en-US"/>
          </a:p>
        </p:txBody>
      </p:sp>
      <p:pic>
        <p:nvPicPr>
          <p:cNvPr id="155655" name="Picture 7" descr="600px-Minera_kokonaismalli_paast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263" y="1349375"/>
            <a:ext cx="4948237" cy="4922838"/>
          </a:xfrm>
          <a:prstGeom prst="rect">
            <a:avLst/>
          </a:prstGeom>
          <a:noFill/>
        </p:spPr>
      </p:pic>
      <p:pic>
        <p:nvPicPr>
          <p:cNvPr id="155657" name="Picture 9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404813"/>
            <a:ext cx="1308100" cy="636587"/>
          </a:xfrm>
          <a:prstGeom prst="rect">
            <a:avLst/>
          </a:prstGeom>
          <a:noFill/>
        </p:spPr>
      </p:pic>
      <p:pic>
        <p:nvPicPr>
          <p:cNvPr id="155658" name="Picture 10" descr="Minera logo pl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661025"/>
            <a:ext cx="1223962" cy="603250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29000" y="1295400"/>
            <a:ext cx="18288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0" y="1219200"/>
            <a:ext cx="1981200" cy="411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Päästöt syntyvät prosesseista</a:t>
            </a:r>
            <a:endParaRPr lang="en-US" dirty="0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58913"/>
            <a:ext cx="63373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 descr="Minera logo 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3163" y="5589588"/>
            <a:ext cx="1441450" cy="711200"/>
          </a:xfrm>
          <a:prstGeom prst="rect">
            <a:avLst/>
          </a:prstGeom>
          <a:noFill/>
        </p:spPr>
      </p:pic>
      <p:pic>
        <p:nvPicPr>
          <p:cNvPr id="138246" name="Picture 6" descr="EU-lippu EAKR (ID 331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2225" y="404813"/>
            <a:ext cx="1190625" cy="579437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Arvioiminen</a:t>
            </a:r>
            <a:r>
              <a:rPr lang="en-US" dirty="0" smtClean="0"/>
              <a:t> </a:t>
            </a:r>
            <a:r>
              <a:rPr lang="en-US" dirty="0" err="1" smtClean="0"/>
              <a:t>päästökertoimien</a:t>
            </a:r>
            <a:r>
              <a:rPr lang="en-US" dirty="0" smtClean="0"/>
              <a:t> </a:t>
            </a:r>
            <a:r>
              <a:rPr lang="en-US" dirty="0" err="1" smtClean="0"/>
              <a:t>avulla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MINERA-</a:t>
            </a:r>
            <a:r>
              <a:rPr lang="en-US" dirty="0" err="1" smtClean="0"/>
              <a:t>hankkeessa</a:t>
            </a:r>
            <a:r>
              <a:rPr lang="en-US" dirty="0" smtClean="0"/>
              <a:t> </a:t>
            </a:r>
            <a:r>
              <a:rPr lang="en-US" dirty="0" err="1" smtClean="0"/>
              <a:t>erityisesti</a:t>
            </a:r>
            <a:r>
              <a:rPr lang="en-US" dirty="0" smtClean="0"/>
              <a:t> </a:t>
            </a:r>
            <a:r>
              <a:rPr lang="en-US" dirty="0" err="1" smtClean="0"/>
              <a:t>pölypäästöjen</a:t>
            </a:r>
            <a:r>
              <a:rPr lang="en-US" dirty="0" smtClean="0"/>
              <a:t> </a:t>
            </a:r>
            <a:r>
              <a:rPr lang="en-US" dirty="0" err="1" smtClean="0"/>
              <a:t>arvioiminen</a:t>
            </a:r>
            <a:r>
              <a:rPr lang="en-US" dirty="0" smtClean="0"/>
              <a:t> </a:t>
            </a:r>
            <a:r>
              <a:rPr lang="en-US" dirty="0" err="1" smtClean="0"/>
              <a:t>perustuu</a:t>
            </a:r>
            <a:r>
              <a:rPr lang="en-US" dirty="0" smtClean="0"/>
              <a:t> </a:t>
            </a:r>
            <a:r>
              <a:rPr lang="en-US" dirty="0" err="1" smtClean="0"/>
              <a:t>useimmiten</a:t>
            </a:r>
            <a:r>
              <a:rPr lang="en-US" dirty="0" smtClean="0"/>
              <a:t> </a:t>
            </a:r>
            <a:r>
              <a:rPr lang="en-US" dirty="0" err="1" smtClean="0"/>
              <a:t>yksikköprosessien</a:t>
            </a:r>
            <a:r>
              <a:rPr lang="en-US" dirty="0" smtClean="0"/>
              <a:t> </a:t>
            </a:r>
            <a:r>
              <a:rPr lang="en-US" dirty="0" err="1" smtClean="0"/>
              <a:t>päästökertoimiin</a:t>
            </a:r>
            <a:endParaRPr lang="en-US" dirty="0" smtClean="0"/>
          </a:p>
          <a:p>
            <a:r>
              <a:rPr lang="en-US" dirty="0" err="1" smtClean="0"/>
              <a:t>Peruslähestymistapa</a:t>
            </a:r>
            <a:r>
              <a:rPr lang="en-US" dirty="0" smtClean="0"/>
              <a:t> </a:t>
            </a:r>
            <a:r>
              <a:rPr lang="en-US" dirty="0" err="1" smtClean="0"/>
              <a:t>päästökertoimilla</a:t>
            </a:r>
            <a:r>
              <a:rPr lang="en-US" dirty="0" smtClean="0"/>
              <a:t> </a:t>
            </a:r>
            <a:r>
              <a:rPr lang="en-US" dirty="0" err="1" smtClean="0"/>
              <a:t>arvioitaessa</a:t>
            </a:r>
            <a:r>
              <a:rPr lang="en-US" dirty="0" smtClean="0"/>
              <a:t> </a:t>
            </a:r>
            <a:r>
              <a:rPr lang="en-US" dirty="0" err="1" smtClean="0"/>
              <a:t>voidaan</a:t>
            </a:r>
            <a:r>
              <a:rPr lang="en-US" dirty="0" smtClean="0"/>
              <a:t> </a:t>
            </a:r>
            <a:r>
              <a:rPr lang="en-US" dirty="0" err="1" smtClean="0"/>
              <a:t>esittää</a:t>
            </a:r>
            <a:r>
              <a:rPr lang="en-US" dirty="0" smtClean="0"/>
              <a:t>: E = A*EF*(1-ER/100)</a:t>
            </a:r>
          </a:p>
          <a:p>
            <a:r>
              <a:rPr lang="en-US" dirty="0" err="1" smtClean="0"/>
              <a:t>Päästö</a:t>
            </a:r>
            <a:r>
              <a:rPr lang="en-US" dirty="0" smtClean="0"/>
              <a:t> </a:t>
            </a:r>
            <a:r>
              <a:rPr lang="en-US" dirty="0" err="1" smtClean="0"/>
              <a:t>riippuu</a:t>
            </a:r>
            <a:r>
              <a:rPr lang="en-US" dirty="0" smtClean="0"/>
              <a:t> </a:t>
            </a:r>
            <a:r>
              <a:rPr lang="en-US" dirty="0" err="1" smtClean="0"/>
              <a:t>siis</a:t>
            </a:r>
            <a:r>
              <a:rPr lang="en-US" dirty="0" smtClean="0"/>
              <a:t> </a:t>
            </a:r>
            <a:r>
              <a:rPr lang="en-US" dirty="0" err="1" smtClean="0"/>
              <a:t>aktiviteetin</a:t>
            </a:r>
            <a:r>
              <a:rPr lang="en-US" dirty="0" smtClean="0"/>
              <a:t> </a:t>
            </a:r>
            <a:r>
              <a:rPr lang="en-US" dirty="0" err="1" smtClean="0"/>
              <a:t>määrästä</a:t>
            </a:r>
            <a:r>
              <a:rPr lang="en-US" dirty="0" smtClean="0"/>
              <a:t>, </a:t>
            </a:r>
            <a:r>
              <a:rPr lang="en-US" dirty="0" err="1" smtClean="0"/>
              <a:t>päästökertoimesta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päästönvähennystoimista</a:t>
            </a:r>
            <a:endParaRPr lang="en-US" dirty="0" smtClean="0"/>
          </a:p>
          <a:p>
            <a:r>
              <a:rPr lang="en-US" dirty="0" err="1" smtClean="0"/>
              <a:t>Päästökertoimia</a:t>
            </a:r>
            <a:r>
              <a:rPr lang="en-US" dirty="0" smtClean="0"/>
              <a:t> on </a:t>
            </a:r>
            <a:r>
              <a:rPr lang="en-US" dirty="0" err="1" smtClean="0"/>
              <a:t>erityisen</a:t>
            </a:r>
            <a:r>
              <a:rPr lang="en-US" dirty="0" smtClean="0"/>
              <a:t> </a:t>
            </a:r>
            <a:r>
              <a:rPr lang="en-US" dirty="0" err="1" smtClean="0"/>
              <a:t>hyvin</a:t>
            </a:r>
            <a:r>
              <a:rPr lang="en-US" dirty="0" smtClean="0"/>
              <a:t> </a:t>
            </a:r>
            <a:r>
              <a:rPr lang="en-US" dirty="0" err="1" smtClean="0"/>
              <a:t>saatavissa</a:t>
            </a:r>
            <a:r>
              <a:rPr lang="en-US" dirty="0" smtClean="0"/>
              <a:t> </a:t>
            </a:r>
            <a:r>
              <a:rPr lang="en-US" dirty="0" err="1" smtClean="0"/>
              <a:t>ilmapäästöille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Laajin</a:t>
            </a:r>
            <a:r>
              <a:rPr lang="en-US" dirty="0" smtClean="0"/>
              <a:t> </a:t>
            </a:r>
            <a:r>
              <a:rPr lang="en-US" dirty="0" err="1" smtClean="0"/>
              <a:t>lähde</a:t>
            </a:r>
            <a:r>
              <a:rPr lang="en-US" dirty="0" smtClean="0"/>
              <a:t> on US </a:t>
            </a:r>
            <a:r>
              <a:rPr lang="en-US" dirty="0" err="1" smtClean="0"/>
              <a:t>EPA:n</a:t>
            </a:r>
            <a:r>
              <a:rPr lang="en-US" dirty="0" smtClean="0"/>
              <a:t> Compilation of Air Pollution Emission Factors (AP-42), </a:t>
            </a:r>
            <a:r>
              <a:rPr lang="en-US" dirty="0" err="1" smtClean="0"/>
              <a:t>saatavilla</a:t>
            </a:r>
            <a:r>
              <a:rPr lang="en-US" dirty="0" smtClean="0"/>
              <a:t> </a:t>
            </a:r>
            <a:r>
              <a:rPr lang="en-US" dirty="0" err="1" smtClean="0"/>
              <a:t>vuodesta</a:t>
            </a:r>
            <a:r>
              <a:rPr lang="en-US" dirty="0" smtClean="0"/>
              <a:t> 1972</a:t>
            </a:r>
          </a:p>
          <a:p>
            <a:r>
              <a:rPr lang="en-US" dirty="0" err="1" smtClean="0"/>
              <a:t>Päästökertoimia</a:t>
            </a:r>
            <a:r>
              <a:rPr lang="en-US" dirty="0" smtClean="0"/>
              <a:t> </a:t>
            </a:r>
            <a:r>
              <a:rPr lang="en-US" dirty="0" err="1" smtClean="0"/>
              <a:t>monille</a:t>
            </a:r>
            <a:r>
              <a:rPr lang="en-US" dirty="0" smtClean="0"/>
              <a:t> </a:t>
            </a:r>
            <a:r>
              <a:rPr lang="en-US" dirty="0" err="1" smtClean="0"/>
              <a:t>aloille</a:t>
            </a:r>
            <a:r>
              <a:rPr lang="en-US" dirty="0" smtClean="0"/>
              <a:t>, </a:t>
            </a:r>
            <a:r>
              <a:rPr lang="en-US" dirty="0" err="1" smtClean="0"/>
              <a:t>useita</a:t>
            </a:r>
            <a:r>
              <a:rPr lang="en-US" dirty="0" smtClean="0"/>
              <a:t> </a:t>
            </a:r>
            <a:r>
              <a:rPr lang="en-US" dirty="0" err="1" smtClean="0"/>
              <a:t>hyödyllisiä</a:t>
            </a:r>
            <a:r>
              <a:rPr lang="en-US" dirty="0" smtClean="0"/>
              <a:t> </a:t>
            </a:r>
            <a:r>
              <a:rPr lang="en-US" dirty="0" err="1" smtClean="0"/>
              <a:t>kappaleita</a:t>
            </a:r>
            <a:r>
              <a:rPr lang="en-US" dirty="0" smtClean="0"/>
              <a:t> </a:t>
            </a:r>
            <a:r>
              <a:rPr lang="en-US" dirty="0" err="1" smtClean="0"/>
              <a:t>myös</a:t>
            </a:r>
            <a:r>
              <a:rPr lang="en-US" dirty="0" smtClean="0"/>
              <a:t> </a:t>
            </a:r>
            <a:r>
              <a:rPr lang="en-US" dirty="0" err="1" smtClean="0"/>
              <a:t>kaivosprosesseille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6" name="Picture 5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163" y="5589588"/>
            <a:ext cx="1441450" cy="711200"/>
          </a:xfrm>
          <a:prstGeom prst="rect">
            <a:avLst/>
          </a:prstGeom>
          <a:noFill/>
        </p:spPr>
      </p:pic>
      <p:pic>
        <p:nvPicPr>
          <p:cNvPr id="7" name="Picture 6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404813"/>
            <a:ext cx="1190625" cy="57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Pölypäästöjen arvioiminen - maanpoisto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Rakentamisvaiheen</a:t>
            </a:r>
            <a:r>
              <a:rPr lang="en-US" dirty="0" smtClean="0"/>
              <a:t> </a:t>
            </a:r>
            <a:r>
              <a:rPr lang="en-US" dirty="0" err="1" smtClean="0"/>
              <a:t>maanpoiston</a:t>
            </a:r>
            <a:r>
              <a:rPr lang="en-US" dirty="0" smtClean="0"/>
              <a:t> </a:t>
            </a:r>
            <a:r>
              <a:rPr lang="en-US" dirty="0" err="1" smtClean="0"/>
              <a:t>pölypäästöjen</a:t>
            </a:r>
            <a:r>
              <a:rPr lang="en-US" dirty="0" smtClean="0"/>
              <a:t> </a:t>
            </a:r>
            <a:r>
              <a:rPr lang="en-US" dirty="0" err="1" smtClean="0"/>
              <a:t>arviointi</a:t>
            </a:r>
            <a:endParaRPr lang="en-US" dirty="0" smtClean="0"/>
          </a:p>
          <a:p>
            <a:pPr lvl="1"/>
            <a:r>
              <a:rPr lang="en-US" dirty="0" err="1" smtClean="0"/>
              <a:t>Useimmat</a:t>
            </a:r>
            <a:r>
              <a:rPr lang="en-US" dirty="0" smtClean="0"/>
              <a:t> </a:t>
            </a:r>
            <a:r>
              <a:rPr lang="en-US" dirty="0" err="1" smtClean="0"/>
              <a:t>ominaispäästöluvut</a:t>
            </a:r>
            <a:r>
              <a:rPr lang="en-US" dirty="0" smtClean="0"/>
              <a:t> </a:t>
            </a:r>
            <a:r>
              <a:rPr lang="en-US" dirty="0" err="1" smtClean="0"/>
              <a:t>puskutraktorityöskentelylle</a:t>
            </a:r>
            <a:endParaRPr lang="en-US" dirty="0" smtClean="0"/>
          </a:p>
          <a:p>
            <a:pPr lvl="1"/>
            <a:r>
              <a:rPr lang="en-US" dirty="0" err="1" smtClean="0"/>
              <a:t>Suomessa</a:t>
            </a:r>
            <a:r>
              <a:rPr lang="en-US" dirty="0" smtClean="0"/>
              <a:t> </a:t>
            </a:r>
            <a:r>
              <a:rPr lang="en-US" dirty="0" err="1" smtClean="0"/>
              <a:t>pikemminkin</a:t>
            </a:r>
            <a:r>
              <a:rPr lang="en-US" dirty="0" smtClean="0"/>
              <a:t> </a:t>
            </a:r>
            <a:r>
              <a:rPr lang="en-US" dirty="0" err="1" smtClean="0"/>
              <a:t>kaivinkonetyö</a:t>
            </a:r>
            <a:r>
              <a:rPr lang="en-US" dirty="0" smtClean="0"/>
              <a:t>, </a:t>
            </a:r>
            <a:r>
              <a:rPr lang="en-US" dirty="0" err="1" smtClean="0"/>
              <a:t>lastaus</a:t>
            </a:r>
            <a:r>
              <a:rPr lang="en-US" dirty="0" smtClean="0"/>
              <a:t> </a:t>
            </a:r>
            <a:r>
              <a:rPr lang="en-US" dirty="0" err="1" smtClean="0"/>
              <a:t>lavalle</a:t>
            </a:r>
            <a:r>
              <a:rPr lang="en-US" dirty="0" smtClean="0"/>
              <a:t>, </a:t>
            </a:r>
            <a:r>
              <a:rPr lang="en-US" dirty="0" err="1" smtClean="0"/>
              <a:t>kuljetus</a:t>
            </a:r>
            <a:r>
              <a:rPr lang="en-US" dirty="0" smtClean="0"/>
              <a:t>, </a:t>
            </a:r>
            <a:r>
              <a:rPr lang="en-US" dirty="0" err="1" smtClean="0"/>
              <a:t>purkaminen</a:t>
            </a:r>
            <a:r>
              <a:rPr lang="en-US" dirty="0" smtClean="0"/>
              <a:t> </a:t>
            </a:r>
            <a:r>
              <a:rPr lang="en-US" dirty="0" err="1" smtClean="0"/>
              <a:t>varastokasoihin</a:t>
            </a:r>
            <a:r>
              <a:rPr lang="en-US" dirty="0" smtClean="0"/>
              <a:t>/</a:t>
            </a:r>
            <a:r>
              <a:rPr lang="en-US" dirty="0" err="1" smtClean="0"/>
              <a:t>maanrakennukseen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kasojen</a:t>
            </a:r>
            <a:r>
              <a:rPr lang="en-US" dirty="0" smtClean="0"/>
              <a:t> </a:t>
            </a:r>
            <a:r>
              <a:rPr lang="en-US" dirty="0" err="1" smtClean="0"/>
              <a:t>muotoilu</a:t>
            </a:r>
            <a:endParaRPr lang="en-US" dirty="0" smtClean="0"/>
          </a:p>
          <a:p>
            <a:pPr lvl="1"/>
            <a:r>
              <a:rPr lang="en-US" dirty="0" err="1" smtClean="0"/>
              <a:t>Kaivinkonetyöskentelyn</a:t>
            </a:r>
            <a:r>
              <a:rPr lang="en-US" dirty="0" smtClean="0"/>
              <a:t> </a:t>
            </a:r>
            <a:r>
              <a:rPr lang="en-US" dirty="0" err="1" smtClean="0"/>
              <a:t>sijalla</a:t>
            </a:r>
            <a:r>
              <a:rPr lang="en-US" dirty="0" smtClean="0"/>
              <a:t> </a:t>
            </a:r>
            <a:r>
              <a:rPr lang="en-US" dirty="0" err="1" smtClean="0"/>
              <a:t>esimerkiksi</a:t>
            </a:r>
            <a:r>
              <a:rPr lang="en-US" dirty="0" smtClean="0"/>
              <a:t> </a:t>
            </a:r>
            <a:r>
              <a:rPr lang="en-US" dirty="0" err="1" smtClean="0"/>
              <a:t>kauhakuormaajalastaus</a:t>
            </a:r>
            <a:endParaRPr lang="en-US" dirty="0" smtClean="0"/>
          </a:p>
          <a:p>
            <a:pPr lvl="1"/>
            <a:r>
              <a:rPr lang="en-US" dirty="0" err="1" smtClean="0"/>
              <a:t>Muuttujia</a:t>
            </a:r>
            <a:r>
              <a:rPr lang="en-US" dirty="0" smtClean="0"/>
              <a:t> mm. </a:t>
            </a:r>
            <a:r>
              <a:rPr lang="en-US" dirty="0" err="1" smtClean="0"/>
              <a:t>käsitellyn</a:t>
            </a:r>
            <a:r>
              <a:rPr lang="en-US" dirty="0" smtClean="0"/>
              <a:t> </a:t>
            </a:r>
            <a:r>
              <a:rPr lang="en-US" dirty="0" err="1" smtClean="0"/>
              <a:t>aineksen</a:t>
            </a:r>
            <a:r>
              <a:rPr lang="en-US" dirty="0" smtClean="0"/>
              <a:t> </a:t>
            </a:r>
            <a:r>
              <a:rPr lang="en-US" dirty="0" err="1" smtClean="0"/>
              <a:t>määrä</a:t>
            </a:r>
            <a:r>
              <a:rPr lang="en-US" dirty="0" smtClean="0"/>
              <a:t>, </a:t>
            </a:r>
            <a:r>
              <a:rPr lang="en-US" dirty="0" err="1" smtClean="0"/>
              <a:t>konetyötunnit</a:t>
            </a:r>
            <a:r>
              <a:rPr lang="en-US" dirty="0" smtClean="0"/>
              <a:t>, </a:t>
            </a:r>
            <a:r>
              <a:rPr lang="en-US" dirty="0" err="1" smtClean="0"/>
              <a:t>aineksen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tienpinnan</a:t>
            </a:r>
            <a:r>
              <a:rPr lang="en-US" dirty="0" smtClean="0"/>
              <a:t> </a:t>
            </a:r>
            <a:r>
              <a:rPr lang="en-US" dirty="0" err="1" smtClean="0"/>
              <a:t>hienoainespitoisuus</a:t>
            </a:r>
            <a:r>
              <a:rPr lang="en-US" dirty="0" smtClean="0"/>
              <a:t>, </a:t>
            </a:r>
            <a:r>
              <a:rPr lang="en-US" dirty="0" err="1" smtClean="0"/>
              <a:t>kosteuspitoisuus</a:t>
            </a:r>
            <a:r>
              <a:rPr lang="en-US" dirty="0" smtClean="0"/>
              <a:t>, </a:t>
            </a:r>
            <a:r>
              <a:rPr lang="en-US" dirty="0" err="1" smtClean="0"/>
              <a:t>ajoneuvojen</a:t>
            </a:r>
            <a:r>
              <a:rPr lang="en-US" dirty="0" smtClean="0"/>
              <a:t> </a:t>
            </a:r>
            <a:r>
              <a:rPr lang="en-US" dirty="0" err="1" smtClean="0"/>
              <a:t>paino</a:t>
            </a:r>
            <a:r>
              <a:rPr lang="en-US" dirty="0" smtClean="0"/>
              <a:t>, </a:t>
            </a:r>
            <a:r>
              <a:rPr lang="en-US" dirty="0" err="1" smtClean="0"/>
              <a:t>ajomatka</a:t>
            </a:r>
            <a:endParaRPr lang="en-US" dirty="0" smtClean="0"/>
          </a:p>
          <a:p>
            <a:pPr lvl="1"/>
            <a:r>
              <a:rPr lang="en-US" dirty="0" err="1" smtClean="0"/>
              <a:t>Pölyävä</a:t>
            </a:r>
            <a:r>
              <a:rPr lang="en-US" dirty="0" smtClean="0"/>
              <a:t> </a:t>
            </a:r>
            <a:r>
              <a:rPr lang="en-US" dirty="0" err="1" smtClean="0"/>
              <a:t>aines</a:t>
            </a:r>
            <a:r>
              <a:rPr lang="en-US" dirty="0" smtClean="0"/>
              <a:t> on </a:t>
            </a:r>
            <a:r>
              <a:rPr lang="en-US" dirty="0" err="1" smtClean="0"/>
              <a:t>poistettavaa</a:t>
            </a:r>
            <a:r>
              <a:rPr lang="en-US" dirty="0" smtClean="0"/>
              <a:t> </a:t>
            </a:r>
            <a:r>
              <a:rPr lang="en-US" dirty="0" err="1" smtClean="0"/>
              <a:t>maata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tiepohjien</a:t>
            </a:r>
            <a:r>
              <a:rPr lang="en-US" dirty="0" smtClean="0"/>
              <a:t> </a:t>
            </a:r>
            <a:r>
              <a:rPr lang="en-US" dirty="0" err="1" smtClean="0"/>
              <a:t>ainesta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138245" name="Picture 5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163" y="5589588"/>
            <a:ext cx="1441450" cy="711200"/>
          </a:xfrm>
          <a:prstGeom prst="rect">
            <a:avLst/>
          </a:prstGeom>
          <a:noFill/>
        </p:spPr>
      </p:pic>
      <p:pic>
        <p:nvPicPr>
          <p:cNvPr id="138246" name="Picture 6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404813"/>
            <a:ext cx="1190625" cy="57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amibia 2010 Nov 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3276600"/>
            <a:ext cx="1485900" cy="19812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Pölypäästöjen arvioiminen - louhinta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138245" name="Picture 5" descr="Minera logo 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3163" y="5589588"/>
            <a:ext cx="1441450" cy="711200"/>
          </a:xfrm>
          <a:prstGeom prst="rect">
            <a:avLst/>
          </a:prstGeom>
          <a:noFill/>
        </p:spPr>
      </p:pic>
      <p:pic>
        <p:nvPicPr>
          <p:cNvPr id="138246" name="Picture 6" descr="EU-lippu EAKR (ID 331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2225" y="404813"/>
            <a:ext cx="1190625" cy="579437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Louhinnan</a:t>
            </a:r>
            <a:r>
              <a:rPr lang="en-US" dirty="0" smtClean="0"/>
              <a:t> </a:t>
            </a:r>
            <a:r>
              <a:rPr lang="en-US" dirty="0" err="1" smtClean="0"/>
              <a:t>pölypäästöjen</a:t>
            </a:r>
            <a:r>
              <a:rPr lang="en-US" dirty="0" smtClean="0"/>
              <a:t> </a:t>
            </a:r>
            <a:r>
              <a:rPr lang="en-US" dirty="0" err="1" smtClean="0"/>
              <a:t>arviointi</a:t>
            </a:r>
            <a:r>
              <a:rPr lang="en-US" dirty="0" smtClean="0"/>
              <a:t> </a:t>
            </a:r>
            <a:r>
              <a:rPr lang="en-US" dirty="0" err="1" smtClean="0"/>
              <a:t>käsittää</a:t>
            </a:r>
            <a:r>
              <a:rPr lang="en-US" dirty="0" smtClean="0"/>
              <a:t> </a:t>
            </a:r>
            <a:r>
              <a:rPr lang="en-US" dirty="0" err="1" smtClean="0"/>
              <a:t>porauksen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räjäytysten</a:t>
            </a:r>
            <a:r>
              <a:rPr lang="en-US" dirty="0" smtClean="0"/>
              <a:t> </a:t>
            </a:r>
            <a:r>
              <a:rPr lang="en-US" dirty="0" err="1" smtClean="0"/>
              <a:t>aiheuttamien</a:t>
            </a:r>
            <a:r>
              <a:rPr lang="en-US" dirty="0" smtClean="0"/>
              <a:t> </a:t>
            </a:r>
            <a:r>
              <a:rPr lang="en-US" dirty="0" err="1" smtClean="0"/>
              <a:t>pölypäästöjen</a:t>
            </a:r>
            <a:r>
              <a:rPr lang="en-US" dirty="0" smtClean="0"/>
              <a:t> </a:t>
            </a:r>
            <a:r>
              <a:rPr lang="en-US" dirty="0" err="1" smtClean="0"/>
              <a:t>arvioinnin</a:t>
            </a:r>
            <a:endParaRPr lang="en-US" dirty="0" smtClean="0"/>
          </a:p>
          <a:p>
            <a:r>
              <a:rPr lang="en-US" dirty="0" err="1" smtClean="0"/>
              <a:t>Räjäytysreikien</a:t>
            </a:r>
            <a:r>
              <a:rPr lang="en-US" dirty="0" smtClean="0"/>
              <a:t> </a:t>
            </a:r>
            <a:r>
              <a:rPr lang="en-US" dirty="0" err="1" smtClean="0"/>
              <a:t>porauksen</a:t>
            </a:r>
            <a:r>
              <a:rPr lang="en-US" dirty="0" smtClean="0"/>
              <a:t> </a:t>
            </a:r>
            <a:r>
              <a:rPr lang="en-US" dirty="0" err="1" smtClean="0"/>
              <a:t>pölypäästöjen</a:t>
            </a:r>
            <a:r>
              <a:rPr lang="en-US" dirty="0" smtClean="0"/>
              <a:t> </a:t>
            </a:r>
            <a:r>
              <a:rPr lang="en-US" dirty="0" err="1" smtClean="0"/>
              <a:t>arvioiminen</a:t>
            </a:r>
            <a:endParaRPr lang="en-US" dirty="0" smtClean="0"/>
          </a:p>
          <a:p>
            <a:pPr lvl="1"/>
            <a:r>
              <a:rPr lang="en-US" dirty="0" err="1" smtClean="0"/>
              <a:t>Menetelmiä</a:t>
            </a:r>
            <a:r>
              <a:rPr lang="en-US" dirty="0" smtClean="0"/>
              <a:t> on </a:t>
            </a:r>
            <a:r>
              <a:rPr lang="en-US" dirty="0" err="1" smtClean="0"/>
              <a:t>parhaiten</a:t>
            </a:r>
            <a:r>
              <a:rPr lang="en-US" dirty="0" smtClean="0"/>
              <a:t> </a:t>
            </a:r>
            <a:r>
              <a:rPr lang="en-US" dirty="0" err="1" smtClean="0"/>
              <a:t>tarjolla</a:t>
            </a:r>
            <a:r>
              <a:rPr lang="en-US" dirty="0" smtClean="0"/>
              <a:t> </a:t>
            </a:r>
            <a:r>
              <a:rPr lang="en-US" dirty="0" err="1" smtClean="0"/>
              <a:t>hiilikaivoksille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sedimenttikiville</a:t>
            </a:r>
            <a:endParaRPr lang="en-US" dirty="0" smtClean="0"/>
          </a:p>
          <a:p>
            <a:pPr lvl="1"/>
            <a:r>
              <a:rPr lang="en-US" dirty="0" err="1" smtClean="0"/>
              <a:t>Terveysperusteisia</a:t>
            </a:r>
            <a:r>
              <a:rPr lang="en-US" dirty="0" smtClean="0"/>
              <a:t> </a:t>
            </a:r>
            <a:r>
              <a:rPr lang="en-US" dirty="0" err="1" smtClean="0"/>
              <a:t>pölypitoisuusarvoja</a:t>
            </a:r>
            <a:r>
              <a:rPr lang="en-US" dirty="0" smtClean="0"/>
              <a:t> </a:t>
            </a:r>
            <a:r>
              <a:rPr lang="en-US" dirty="0" err="1" smtClean="0"/>
              <a:t>poravaunun</a:t>
            </a:r>
            <a:r>
              <a:rPr lang="en-US" dirty="0" smtClean="0"/>
              <a:t> </a:t>
            </a:r>
            <a:r>
              <a:rPr lang="en-US" dirty="0" err="1" smtClean="0"/>
              <a:t>läheisyydessä</a:t>
            </a:r>
            <a:r>
              <a:rPr lang="en-US" dirty="0" smtClean="0"/>
              <a:t> </a:t>
            </a:r>
            <a:r>
              <a:rPr lang="en-US" dirty="0" err="1" smtClean="0"/>
              <a:t>voisi</a:t>
            </a:r>
            <a:r>
              <a:rPr lang="en-US" dirty="0" smtClean="0"/>
              <a:t> </a:t>
            </a:r>
            <a:r>
              <a:rPr lang="en-US" dirty="0" err="1" smtClean="0"/>
              <a:t>ehkä</a:t>
            </a:r>
            <a:r>
              <a:rPr lang="en-US" dirty="0" smtClean="0"/>
              <a:t> </a:t>
            </a:r>
            <a:r>
              <a:rPr lang="en-US" dirty="0" err="1" smtClean="0"/>
              <a:t>käyttää</a:t>
            </a:r>
            <a:r>
              <a:rPr lang="en-US" dirty="0" smtClean="0"/>
              <a:t> </a:t>
            </a:r>
            <a:r>
              <a:rPr lang="en-US" dirty="0" err="1" smtClean="0"/>
              <a:t>laimenemismallin</a:t>
            </a:r>
            <a:r>
              <a:rPr lang="en-US" dirty="0" smtClean="0"/>
              <a:t> </a:t>
            </a:r>
            <a:r>
              <a:rPr lang="en-US" dirty="0" err="1" smtClean="0"/>
              <a:t>kanssa</a:t>
            </a:r>
            <a:r>
              <a:rPr lang="en-US" dirty="0" smtClean="0"/>
              <a:t> (ei </a:t>
            </a:r>
            <a:r>
              <a:rPr lang="en-US" dirty="0" err="1" smtClean="0"/>
              <a:t>käytetty</a:t>
            </a:r>
            <a:r>
              <a:rPr lang="en-US" dirty="0" smtClean="0"/>
              <a:t> </a:t>
            </a:r>
            <a:r>
              <a:rPr lang="en-US" dirty="0" err="1" smtClean="0"/>
              <a:t>MINERA:ssa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Varsin</a:t>
            </a:r>
            <a:r>
              <a:rPr lang="en-US" dirty="0" smtClean="0"/>
              <a:t> </a:t>
            </a:r>
            <a:r>
              <a:rPr lang="en-US" dirty="0" err="1" smtClean="0"/>
              <a:t>pieni</a:t>
            </a:r>
            <a:r>
              <a:rPr lang="en-US" dirty="0" smtClean="0"/>
              <a:t> </a:t>
            </a:r>
            <a:r>
              <a:rPr lang="en-US" dirty="0" err="1" smtClean="0"/>
              <a:t>pölyn</a:t>
            </a:r>
            <a:r>
              <a:rPr lang="en-US" dirty="0" smtClean="0"/>
              <a:t> </a:t>
            </a:r>
            <a:r>
              <a:rPr lang="en-US" dirty="0" err="1" smtClean="0"/>
              <a:t>lähde</a:t>
            </a:r>
            <a:endParaRPr lang="en-US" dirty="0" smtClean="0"/>
          </a:p>
          <a:p>
            <a:pPr lvl="1"/>
            <a:r>
              <a:rPr lang="en-US" dirty="0" err="1" smtClean="0"/>
              <a:t>Poistettavissa</a:t>
            </a:r>
            <a:r>
              <a:rPr lang="en-US" dirty="0" smtClean="0"/>
              <a:t> </a:t>
            </a:r>
            <a:r>
              <a:rPr lang="en-US" dirty="0" err="1" smtClean="0"/>
              <a:t>lähes</a:t>
            </a:r>
            <a:r>
              <a:rPr lang="en-US" dirty="0" smtClean="0"/>
              <a:t> </a:t>
            </a:r>
            <a:r>
              <a:rPr lang="en-US" dirty="0" err="1" smtClean="0"/>
              <a:t>kokonaan</a:t>
            </a:r>
            <a:r>
              <a:rPr lang="en-US" dirty="0" smtClean="0"/>
              <a:t> </a:t>
            </a:r>
            <a:r>
              <a:rPr lang="en-US" dirty="0" err="1" smtClean="0"/>
              <a:t>porauskaluston</a:t>
            </a:r>
            <a:r>
              <a:rPr lang="en-US" dirty="0" smtClean="0"/>
              <a:t> </a:t>
            </a:r>
            <a:r>
              <a:rPr lang="en-US" dirty="0" err="1" smtClean="0"/>
              <a:t>pölynvaimennusmenetelmien</a:t>
            </a:r>
            <a:r>
              <a:rPr lang="en-US" dirty="0" smtClean="0"/>
              <a:t> </a:t>
            </a:r>
            <a:r>
              <a:rPr lang="en-US" dirty="0" err="1" smtClean="0"/>
              <a:t>oikealla</a:t>
            </a:r>
            <a:r>
              <a:rPr lang="en-US" dirty="0" smtClean="0"/>
              <a:t> </a:t>
            </a:r>
            <a:r>
              <a:rPr lang="en-US" dirty="0" err="1" smtClean="0"/>
              <a:t>käytöllä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porasoijan</a:t>
            </a:r>
            <a:r>
              <a:rPr lang="en-US" dirty="0" smtClean="0"/>
              <a:t> </a:t>
            </a:r>
            <a:r>
              <a:rPr lang="en-US" dirty="0" err="1" smtClean="0"/>
              <a:t>keräämisellä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pin_ekskursio_syksy_2007 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5334000"/>
            <a:ext cx="1295400" cy="95805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Pölypäästöjen arvioiminen - louhinta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Räjäytysten</a:t>
            </a:r>
            <a:r>
              <a:rPr lang="en-US" dirty="0" smtClean="0"/>
              <a:t> </a:t>
            </a:r>
            <a:r>
              <a:rPr lang="en-US" dirty="0" err="1" smtClean="0"/>
              <a:t>pölypäästöjen</a:t>
            </a:r>
            <a:r>
              <a:rPr lang="en-US" dirty="0" smtClean="0"/>
              <a:t> </a:t>
            </a:r>
            <a:r>
              <a:rPr lang="en-US" dirty="0" err="1" smtClean="0"/>
              <a:t>arvioiminen</a:t>
            </a:r>
            <a:endParaRPr lang="en-US" dirty="0" smtClean="0"/>
          </a:p>
          <a:p>
            <a:pPr lvl="1"/>
            <a:r>
              <a:rPr lang="en-US" dirty="0" err="1" smtClean="0"/>
              <a:t>Suositeltavin</a:t>
            </a:r>
            <a:r>
              <a:rPr lang="en-US" dirty="0" smtClean="0"/>
              <a:t> </a:t>
            </a:r>
            <a:r>
              <a:rPr lang="en-US" dirty="0" err="1" smtClean="0"/>
              <a:t>arviointitapa</a:t>
            </a:r>
            <a:r>
              <a:rPr lang="en-US" dirty="0" smtClean="0"/>
              <a:t> on </a:t>
            </a:r>
            <a:r>
              <a:rPr lang="en-US" dirty="0" err="1" smtClean="0"/>
              <a:t>yksinkertainen</a:t>
            </a:r>
            <a:r>
              <a:rPr lang="en-US" dirty="0" smtClean="0"/>
              <a:t>, </a:t>
            </a:r>
            <a:r>
              <a:rPr lang="en-US" dirty="0" err="1" smtClean="0"/>
              <a:t>räjäytettävän</a:t>
            </a:r>
            <a:r>
              <a:rPr lang="en-US" dirty="0" smtClean="0"/>
              <a:t> </a:t>
            </a:r>
            <a:r>
              <a:rPr lang="en-US" dirty="0" err="1" smtClean="0"/>
              <a:t>rintauksen</a:t>
            </a:r>
            <a:r>
              <a:rPr lang="en-US" dirty="0" smtClean="0"/>
              <a:t> </a:t>
            </a:r>
            <a:r>
              <a:rPr lang="en-US" dirty="0" err="1" smtClean="0"/>
              <a:t>vaakasuoraan</a:t>
            </a:r>
            <a:r>
              <a:rPr lang="en-US" dirty="0" smtClean="0"/>
              <a:t> </a:t>
            </a:r>
            <a:r>
              <a:rPr lang="en-US" dirty="0" err="1" smtClean="0"/>
              <a:t>pinta-alaan</a:t>
            </a:r>
            <a:r>
              <a:rPr lang="en-US" dirty="0" smtClean="0"/>
              <a:t> </a:t>
            </a:r>
            <a:r>
              <a:rPr lang="en-US" dirty="0" err="1" smtClean="0"/>
              <a:t>perustuva</a:t>
            </a:r>
            <a:r>
              <a:rPr lang="en-US" dirty="0" smtClean="0"/>
              <a:t> </a:t>
            </a:r>
            <a:r>
              <a:rPr lang="en-US" dirty="0" err="1" smtClean="0"/>
              <a:t>arviointi</a:t>
            </a:r>
            <a:endParaRPr lang="en-US" dirty="0" smtClean="0"/>
          </a:p>
          <a:p>
            <a:pPr lvl="1"/>
            <a:r>
              <a:rPr lang="en-US" dirty="0" err="1" smtClean="0"/>
              <a:t>Saatavilla</a:t>
            </a:r>
            <a:r>
              <a:rPr lang="en-US" dirty="0" smtClean="0"/>
              <a:t> on </a:t>
            </a:r>
            <a:r>
              <a:rPr lang="en-US" dirty="0" err="1" smtClean="0"/>
              <a:t>myös</a:t>
            </a:r>
            <a:r>
              <a:rPr lang="en-US" dirty="0" smtClean="0"/>
              <a:t> </a:t>
            </a:r>
            <a:r>
              <a:rPr lang="en-US" dirty="0" err="1" smtClean="0"/>
              <a:t>arviointitapoja</a:t>
            </a:r>
            <a:r>
              <a:rPr lang="en-US" dirty="0" smtClean="0"/>
              <a:t> </a:t>
            </a:r>
            <a:r>
              <a:rPr lang="en-US" dirty="0" err="1" smtClean="0"/>
              <a:t>jotka</a:t>
            </a:r>
            <a:r>
              <a:rPr lang="en-US" dirty="0" smtClean="0"/>
              <a:t> </a:t>
            </a:r>
            <a:r>
              <a:rPr lang="en-US" dirty="0" err="1" smtClean="0"/>
              <a:t>ottavat</a:t>
            </a:r>
            <a:r>
              <a:rPr lang="en-US" dirty="0" smtClean="0"/>
              <a:t> </a:t>
            </a:r>
            <a:r>
              <a:rPr lang="en-US" dirty="0" err="1" smtClean="0"/>
              <a:t>huomioon</a:t>
            </a:r>
            <a:r>
              <a:rPr lang="en-US" dirty="0" smtClean="0"/>
              <a:t> </a:t>
            </a:r>
            <a:r>
              <a:rPr lang="en-US" dirty="0" err="1" smtClean="0"/>
              <a:t>räjäytettävän</a:t>
            </a:r>
            <a:r>
              <a:rPr lang="en-US" dirty="0" smtClean="0"/>
              <a:t> </a:t>
            </a:r>
            <a:r>
              <a:rPr lang="en-US" dirty="0" err="1" smtClean="0"/>
              <a:t>kiven</a:t>
            </a:r>
            <a:r>
              <a:rPr lang="en-US" dirty="0" smtClean="0"/>
              <a:t> </a:t>
            </a:r>
            <a:r>
              <a:rPr lang="en-US" dirty="0" err="1" smtClean="0"/>
              <a:t>kosteuden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räjäytysreikien</a:t>
            </a:r>
            <a:r>
              <a:rPr lang="en-US" dirty="0" smtClean="0"/>
              <a:t> </a:t>
            </a:r>
            <a:r>
              <a:rPr lang="en-US" dirty="0" err="1" smtClean="0"/>
              <a:t>syvyyden</a:t>
            </a:r>
            <a:endParaRPr lang="en-US" dirty="0" smtClean="0"/>
          </a:p>
          <a:p>
            <a:pPr lvl="1"/>
            <a:r>
              <a:rPr lang="en-US" dirty="0" smtClean="0"/>
              <a:t>NPI-</a:t>
            </a:r>
            <a:r>
              <a:rPr lang="en-US" dirty="0" err="1" smtClean="0"/>
              <a:t>ohje</a:t>
            </a:r>
            <a:r>
              <a:rPr lang="en-US" dirty="0" smtClean="0"/>
              <a:t> 2011 on </a:t>
            </a:r>
            <a:r>
              <a:rPr lang="en-US" dirty="0" err="1" smtClean="0"/>
              <a:t>säilyttänyt</a:t>
            </a:r>
            <a:r>
              <a:rPr lang="en-US" dirty="0" smtClean="0"/>
              <a:t> </a:t>
            </a:r>
            <a:r>
              <a:rPr lang="en-US" dirty="0" err="1" smtClean="0"/>
              <a:t>tämän</a:t>
            </a:r>
            <a:r>
              <a:rPr lang="en-US" dirty="0" smtClean="0"/>
              <a:t> </a:t>
            </a:r>
            <a:r>
              <a:rPr lang="en-US" dirty="0" err="1" smtClean="0"/>
              <a:t>arviointitavan</a:t>
            </a:r>
            <a:endParaRPr lang="en-US" dirty="0" smtClean="0"/>
          </a:p>
          <a:p>
            <a:pPr lvl="1"/>
            <a:r>
              <a:rPr lang="en-US" dirty="0" err="1" smtClean="0"/>
              <a:t>Myös</a:t>
            </a:r>
            <a:r>
              <a:rPr lang="en-US" dirty="0" smtClean="0"/>
              <a:t> </a:t>
            </a:r>
            <a:r>
              <a:rPr lang="en-US" dirty="0" err="1" smtClean="0"/>
              <a:t>räjähdysainemäärien</a:t>
            </a:r>
            <a:r>
              <a:rPr lang="en-US" dirty="0" smtClean="0"/>
              <a:t> </a:t>
            </a:r>
            <a:r>
              <a:rPr lang="en-US" dirty="0" err="1" smtClean="0"/>
              <a:t>perusteella</a:t>
            </a:r>
            <a:r>
              <a:rPr lang="en-US" dirty="0" smtClean="0"/>
              <a:t> </a:t>
            </a:r>
            <a:r>
              <a:rPr lang="en-US" dirty="0" err="1" smtClean="0"/>
              <a:t>voidaan</a:t>
            </a:r>
            <a:r>
              <a:rPr lang="en-US" dirty="0" smtClean="0"/>
              <a:t> </a:t>
            </a:r>
            <a:r>
              <a:rPr lang="en-US" dirty="0" err="1" smtClean="0"/>
              <a:t>arvioida</a:t>
            </a:r>
            <a:endParaRPr lang="en-US" dirty="0" smtClean="0"/>
          </a:p>
          <a:p>
            <a:pPr lvl="1"/>
            <a:r>
              <a:rPr lang="en-US" dirty="0" err="1" smtClean="0"/>
              <a:t>Useimmissa</a:t>
            </a:r>
            <a:r>
              <a:rPr lang="en-US" dirty="0" smtClean="0"/>
              <a:t> </a:t>
            </a:r>
            <a:r>
              <a:rPr lang="en-US" dirty="0" err="1" smtClean="0"/>
              <a:t>arvioissa</a:t>
            </a:r>
            <a:r>
              <a:rPr lang="en-US" dirty="0" smtClean="0"/>
              <a:t> </a:t>
            </a:r>
            <a:r>
              <a:rPr lang="en-US" dirty="0" err="1" smtClean="0"/>
              <a:t>hiukkasista</a:t>
            </a:r>
            <a:r>
              <a:rPr lang="en-US" dirty="0" smtClean="0"/>
              <a:t> </a:t>
            </a:r>
            <a:r>
              <a:rPr lang="en-US" dirty="0" err="1" smtClean="0"/>
              <a:t>vajaa</a:t>
            </a:r>
            <a:r>
              <a:rPr lang="en-US" dirty="0" smtClean="0"/>
              <a:t> </a:t>
            </a:r>
            <a:r>
              <a:rPr lang="en-US" dirty="0" err="1" smtClean="0"/>
              <a:t>puolet</a:t>
            </a:r>
            <a:r>
              <a:rPr lang="en-US" dirty="0" smtClean="0"/>
              <a:t> on ‘</a:t>
            </a:r>
            <a:r>
              <a:rPr lang="en-US" dirty="0" err="1" smtClean="0"/>
              <a:t>karkeita</a:t>
            </a:r>
            <a:r>
              <a:rPr lang="en-US" dirty="0" smtClean="0"/>
              <a:t>’, PM10 </a:t>
            </a:r>
            <a:r>
              <a:rPr lang="en-US" dirty="0" err="1" smtClean="0"/>
              <a:t>osuus</a:t>
            </a:r>
            <a:r>
              <a:rPr lang="en-US" dirty="0" smtClean="0"/>
              <a:t> on </a:t>
            </a:r>
            <a:r>
              <a:rPr lang="en-US" dirty="0" err="1" smtClean="0"/>
              <a:t>reilu</a:t>
            </a:r>
            <a:r>
              <a:rPr lang="en-US" dirty="0" smtClean="0"/>
              <a:t> 50 % </a:t>
            </a:r>
            <a:r>
              <a:rPr lang="en-US" dirty="0" err="1" smtClean="0"/>
              <a:t>ja</a:t>
            </a:r>
            <a:r>
              <a:rPr lang="en-US" dirty="0" smtClean="0"/>
              <a:t> PM2.5 n. 3 %</a:t>
            </a:r>
          </a:p>
          <a:p>
            <a:pPr lvl="1"/>
            <a:r>
              <a:rPr lang="en-US" dirty="0" err="1" smtClean="0"/>
              <a:t>Kaavat</a:t>
            </a:r>
            <a:r>
              <a:rPr lang="en-US" dirty="0" smtClean="0"/>
              <a:t> </a:t>
            </a:r>
            <a:r>
              <a:rPr lang="en-US" dirty="0" err="1" smtClean="0"/>
              <a:t>eivät</a:t>
            </a:r>
            <a:r>
              <a:rPr lang="en-US" dirty="0" smtClean="0"/>
              <a:t> </a:t>
            </a:r>
            <a:r>
              <a:rPr lang="en-US" dirty="0" err="1" smtClean="0"/>
              <a:t>ota</a:t>
            </a:r>
            <a:r>
              <a:rPr lang="en-US" dirty="0" smtClean="0"/>
              <a:t> </a:t>
            </a:r>
            <a:r>
              <a:rPr lang="en-US" dirty="0" err="1" smtClean="0"/>
              <a:t>huomioon</a:t>
            </a:r>
            <a:r>
              <a:rPr lang="en-US" dirty="0" smtClean="0"/>
              <a:t> </a:t>
            </a:r>
            <a:r>
              <a:rPr lang="en-US" dirty="0" err="1" smtClean="0"/>
              <a:t>räjäytyksessä</a:t>
            </a:r>
            <a:r>
              <a:rPr lang="en-US" dirty="0" smtClean="0"/>
              <a:t> </a:t>
            </a:r>
            <a:r>
              <a:rPr lang="en-US" dirty="0" err="1" smtClean="0"/>
              <a:t>käytettäviä</a:t>
            </a:r>
            <a:r>
              <a:rPr lang="en-US" dirty="0" smtClean="0"/>
              <a:t> </a:t>
            </a:r>
            <a:r>
              <a:rPr lang="en-US" dirty="0" err="1" smtClean="0"/>
              <a:t>päästönvähennystoimia</a:t>
            </a: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138245" name="Picture 5" descr="Minera logo 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3163" y="5589588"/>
            <a:ext cx="1441450" cy="711200"/>
          </a:xfrm>
          <a:prstGeom prst="rect">
            <a:avLst/>
          </a:prstGeom>
          <a:noFill/>
        </p:spPr>
      </p:pic>
      <p:pic>
        <p:nvPicPr>
          <p:cNvPr id="138246" name="Picture 6" descr="EU-lippu EAKR (ID 331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2225" y="404813"/>
            <a:ext cx="1190625" cy="57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amibia 2010 Nov 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724400"/>
            <a:ext cx="2032000" cy="15240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Pölypäästöjen arvioiminen – </a:t>
            </a:r>
            <a:br>
              <a:rPr lang="fi-FI" dirty="0" smtClean="0"/>
            </a:br>
            <a:r>
              <a:rPr lang="fi-FI" dirty="0" smtClean="0"/>
              <a:t>murskaus ja jauhatus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Murskauksen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jauhatuksen</a:t>
            </a:r>
            <a:r>
              <a:rPr lang="en-US" dirty="0" smtClean="0"/>
              <a:t> </a:t>
            </a:r>
            <a:r>
              <a:rPr lang="en-US" dirty="0" err="1" smtClean="0"/>
              <a:t>pölypäästöjen</a:t>
            </a:r>
            <a:r>
              <a:rPr lang="en-US" dirty="0" smtClean="0"/>
              <a:t> </a:t>
            </a:r>
            <a:r>
              <a:rPr lang="en-US" dirty="0" err="1" smtClean="0"/>
              <a:t>arvioiminen</a:t>
            </a:r>
            <a:r>
              <a:rPr lang="en-US" dirty="0" smtClean="0"/>
              <a:t> </a:t>
            </a:r>
            <a:r>
              <a:rPr lang="en-US" dirty="0" err="1" smtClean="0"/>
              <a:t>tehdään</a:t>
            </a:r>
            <a:r>
              <a:rPr lang="en-US" dirty="0" smtClean="0"/>
              <a:t> </a:t>
            </a:r>
            <a:r>
              <a:rPr lang="en-US" dirty="0" err="1" smtClean="0"/>
              <a:t>useiden</a:t>
            </a:r>
            <a:r>
              <a:rPr lang="en-US" dirty="0" smtClean="0"/>
              <a:t> </a:t>
            </a:r>
            <a:r>
              <a:rPr lang="en-US" dirty="0" err="1" smtClean="0"/>
              <a:t>osaprosessien</a:t>
            </a:r>
            <a:r>
              <a:rPr lang="en-US" dirty="0" smtClean="0"/>
              <a:t> </a:t>
            </a:r>
            <a:r>
              <a:rPr lang="en-US" dirty="0" err="1" smtClean="0"/>
              <a:t>yhdistelmänä</a:t>
            </a:r>
            <a:endParaRPr lang="en-US" dirty="0" smtClean="0"/>
          </a:p>
          <a:p>
            <a:r>
              <a:rPr lang="en-US" dirty="0" err="1" smtClean="0"/>
              <a:t>Murskauksen</a:t>
            </a:r>
            <a:r>
              <a:rPr lang="en-US" dirty="0" smtClean="0"/>
              <a:t> </a:t>
            </a:r>
            <a:r>
              <a:rPr lang="en-US" dirty="0" err="1" smtClean="0"/>
              <a:t>pölypäästöjen</a:t>
            </a:r>
            <a:r>
              <a:rPr lang="en-US" dirty="0" smtClean="0"/>
              <a:t> </a:t>
            </a:r>
            <a:r>
              <a:rPr lang="en-US" dirty="0" err="1" smtClean="0"/>
              <a:t>arvioimisessa</a:t>
            </a:r>
            <a:r>
              <a:rPr lang="en-US" dirty="0" smtClean="0"/>
              <a:t> </a:t>
            </a:r>
            <a:r>
              <a:rPr lang="en-US" dirty="0" err="1" smtClean="0"/>
              <a:t>erotellaan</a:t>
            </a:r>
            <a:r>
              <a:rPr lang="en-US" dirty="0" smtClean="0"/>
              <a:t> </a:t>
            </a:r>
            <a:r>
              <a:rPr lang="en-US" dirty="0" err="1" smtClean="0"/>
              <a:t>kuiva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kostea</a:t>
            </a:r>
            <a:r>
              <a:rPr lang="en-US" dirty="0" smtClean="0"/>
              <a:t> </a:t>
            </a:r>
            <a:r>
              <a:rPr lang="en-US" dirty="0" err="1" smtClean="0"/>
              <a:t>malmi</a:t>
            </a:r>
            <a:r>
              <a:rPr lang="en-US" dirty="0" smtClean="0"/>
              <a:t> (4 %)</a:t>
            </a:r>
          </a:p>
          <a:p>
            <a:r>
              <a:rPr lang="en-US" dirty="0" err="1" smtClean="0"/>
              <a:t>Osaprosesseille</a:t>
            </a:r>
            <a:r>
              <a:rPr lang="en-US" dirty="0" smtClean="0"/>
              <a:t> on </a:t>
            </a:r>
            <a:r>
              <a:rPr lang="en-US" dirty="0" err="1" smtClean="0"/>
              <a:t>varsin</a:t>
            </a:r>
            <a:r>
              <a:rPr lang="en-US" dirty="0" smtClean="0"/>
              <a:t> </a:t>
            </a:r>
            <a:r>
              <a:rPr lang="en-US" dirty="0" err="1" smtClean="0"/>
              <a:t>hyvin</a:t>
            </a:r>
            <a:r>
              <a:rPr lang="en-US" dirty="0" smtClean="0"/>
              <a:t> </a:t>
            </a:r>
            <a:r>
              <a:rPr lang="en-US" dirty="0" err="1" smtClean="0"/>
              <a:t>tarjolla</a:t>
            </a:r>
            <a:r>
              <a:rPr lang="en-US" dirty="0" smtClean="0"/>
              <a:t> </a:t>
            </a:r>
            <a:r>
              <a:rPr lang="en-US" dirty="0" err="1" smtClean="0"/>
              <a:t>päästökertoimia</a:t>
            </a:r>
            <a:endParaRPr lang="en-US" dirty="0" smtClean="0"/>
          </a:p>
          <a:p>
            <a:r>
              <a:rPr lang="en-US" dirty="0" err="1" smtClean="0"/>
              <a:t>Murskausvaiheiden</a:t>
            </a:r>
            <a:r>
              <a:rPr lang="en-US" dirty="0" smtClean="0"/>
              <a:t> </a:t>
            </a:r>
            <a:r>
              <a:rPr lang="en-US" dirty="0" err="1" smtClean="0"/>
              <a:t>lisäksi</a:t>
            </a:r>
            <a:r>
              <a:rPr lang="en-US" dirty="0" smtClean="0"/>
              <a:t> </a:t>
            </a:r>
            <a:r>
              <a:rPr lang="en-US" dirty="0" err="1" smtClean="0"/>
              <a:t>otetaan</a:t>
            </a:r>
            <a:r>
              <a:rPr lang="en-US" dirty="0" smtClean="0"/>
              <a:t> </a:t>
            </a:r>
            <a:r>
              <a:rPr lang="en-US" dirty="0" err="1" smtClean="0"/>
              <a:t>huomioon</a:t>
            </a:r>
            <a:r>
              <a:rPr lang="en-US" dirty="0" smtClean="0"/>
              <a:t> </a:t>
            </a:r>
            <a:r>
              <a:rPr lang="en-US" dirty="0" err="1" smtClean="0"/>
              <a:t>prosessiin</a:t>
            </a:r>
            <a:r>
              <a:rPr lang="en-US" dirty="0" smtClean="0"/>
              <a:t> </a:t>
            </a:r>
            <a:r>
              <a:rPr lang="en-US" dirty="0" err="1" smtClean="0"/>
              <a:t>liittyvät</a:t>
            </a:r>
            <a:r>
              <a:rPr lang="en-US" dirty="0" smtClean="0"/>
              <a:t> </a:t>
            </a:r>
            <a:r>
              <a:rPr lang="en-US" dirty="0" err="1" smtClean="0"/>
              <a:t>seulonnat</a:t>
            </a:r>
            <a:r>
              <a:rPr lang="en-US" dirty="0" smtClean="0"/>
              <a:t>, </a:t>
            </a:r>
            <a:r>
              <a:rPr lang="en-US" dirty="0" err="1" smtClean="0"/>
              <a:t>kuivaukset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siirrot</a:t>
            </a:r>
            <a:r>
              <a:rPr lang="en-US" dirty="0" smtClean="0"/>
              <a:t> </a:t>
            </a:r>
            <a:r>
              <a:rPr lang="en-US" dirty="0" err="1" smtClean="0"/>
              <a:t>vaiheiden</a:t>
            </a:r>
            <a:r>
              <a:rPr lang="en-US" dirty="0" smtClean="0"/>
              <a:t> </a:t>
            </a:r>
            <a:r>
              <a:rPr lang="en-US" dirty="0" err="1" smtClean="0"/>
              <a:t>välillä</a:t>
            </a:r>
            <a:endParaRPr lang="en-US" dirty="0" smtClean="0"/>
          </a:p>
          <a:p>
            <a:r>
              <a:rPr lang="en-US" dirty="0" err="1" smtClean="0"/>
              <a:t>Monissa</a:t>
            </a:r>
            <a:r>
              <a:rPr lang="en-US" dirty="0" smtClean="0"/>
              <a:t> </a:t>
            </a:r>
            <a:r>
              <a:rPr lang="en-US" dirty="0" err="1" smtClean="0"/>
              <a:t>osaprosesseissa</a:t>
            </a:r>
            <a:r>
              <a:rPr lang="en-US" dirty="0" smtClean="0"/>
              <a:t> </a:t>
            </a:r>
            <a:r>
              <a:rPr lang="en-US" dirty="0" err="1" smtClean="0"/>
              <a:t>käytetään</a:t>
            </a:r>
            <a:r>
              <a:rPr lang="en-US" dirty="0" smtClean="0"/>
              <a:t> </a:t>
            </a:r>
            <a:r>
              <a:rPr lang="en-US" dirty="0" err="1" smtClean="0"/>
              <a:t>päästönhallintamenetelmiä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niiden</a:t>
            </a:r>
            <a:r>
              <a:rPr lang="en-US" dirty="0" smtClean="0"/>
              <a:t> </a:t>
            </a:r>
            <a:r>
              <a:rPr lang="en-US" dirty="0" err="1" smtClean="0"/>
              <a:t>yhdistelmiä</a:t>
            </a:r>
            <a:r>
              <a:rPr lang="en-US" dirty="0" smtClean="0"/>
              <a:t>, </a:t>
            </a:r>
            <a:r>
              <a:rPr lang="en-US" dirty="0" err="1" smtClean="0"/>
              <a:t>joille</a:t>
            </a:r>
            <a:r>
              <a:rPr lang="en-US" dirty="0" smtClean="0"/>
              <a:t> on </a:t>
            </a:r>
            <a:r>
              <a:rPr lang="en-US" dirty="0" err="1" smtClean="0"/>
              <a:t>myös</a:t>
            </a:r>
            <a:r>
              <a:rPr lang="en-US" dirty="0" smtClean="0"/>
              <a:t> </a:t>
            </a:r>
            <a:r>
              <a:rPr lang="en-US" dirty="0" err="1" smtClean="0"/>
              <a:t>saatavissa</a:t>
            </a:r>
            <a:r>
              <a:rPr lang="en-US" dirty="0" smtClean="0"/>
              <a:t> </a:t>
            </a:r>
            <a:r>
              <a:rPr lang="en-US" dirty="0" err="1" smtClean="0"/>
              <a:t>läpipäästökertoimia</a:t>
            </a:r>
            <a:endParaRPr lang="en-US" dirty="0" smtClean="0"/>
          </a:p>
          <a:p>
            <a:r>
              <a:rPr lang="en-US" dirty="0" err="1" smtClean="0"/>
              <a:t>Syötteen</a:t>
            </a:r>
            <a:r>
              <a:rPr lang="en-US" dirty="0" smtClean="0"/>
              <a:t> </a:t>
            </a:r>
            <a:r>
              <a:rPr lang="en-US" dirty="0" err="1" smtClean="0"/>
              <a:t>määrän</a:t>
            </a:r>
            <a:r>
              <a:rPr lang="en-US" dirty="0" smtClean="0"/>
              <a:t> </a:t>
            </a:r>
            <a:r>
              <a:rPr lang="en-US" dirty="0" err="1" smtClean="0"/>
              <a:t>avulla</a:t>
            </a:r>
            <a:r>
              <a:rPr lang="en-US" dirty="0" smtClean="0"/>
              <a:t> </a:t>
            </a:r>
            <a:r>
              <a:rPr lang="en-US" dirty="0" err="1" smtClean="0"/>
              <a:t>päästään</a:t>
            </a:r>
            <a:r>
              <a:rPr lang="en-US" dirty="0" smtClean="0"/>
              <a:t> </a:t>
            </a:r>
            <a:r>
              <a:rPr lang="en-US" dirty="0" err="1" smtClean="0"/>
              <a:t>aikaperusteiseen</a:t>
            </a:r>
            <a:r>
              <a:rPr lang="en-US" dirty="0" smtClean="0"/>
              <a:t> </a:t>
            </a:r>
            <a:r>
              <a:rPr lang="en-US" dirty="0" err="1" smtClean="0"/>
              <a:t>päästöarvioon</a:t>
            </a: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87B-22D1-4D63-84FF-A2D53F5E8B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MINERA-loppuseminaari, T. Kauppila</a:t>
            </a:r>
            <a:endParaRPr lang="en-US"/>
          </a:p>
        </p:txBody>
      </p:sp>
      <p:pic>
        <p:nvPicPr>
          <p:cNvPr id="138246" name="Picture 6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404813"/>
            <a:ext cx="1190625" cy="57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TK">
  <a:themeElements>
    <a:clrScheme name="GTK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037672"/>
      </a:accent1>
      <a:accent2>
        <a:srgbClr val="FFB400"/>
      </a:accent2>
      <a:accent3>
        <a:srgbClr val="363636"/>
      </a:accent3>
      <a:accent4>
        <a:srgbClr val="337298"/>
      </a:accent4>
      <a:accent5>
        <a:srgbClr val="3CA3CD"/>
      </a:accent5>
      <a:accent6>
        <a:srgbClr val="A9A57C"/>
      </a:accent6>
      <a:hlink>
        <a:srgbClr val="037672"/>
      </a:hlink>
      <a:folHlink>
        <a:srgbClr val="363636"/>
      </a:folHlink>
    </a:clrScheme>
    <a:fontScheme name="GT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TK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037672"/>
        </a:accent1>
        <a:accent2>
          <a:srgbClr val="FFB400"/>
        </a:accent2>
        <a:accent3>
          <a:srgbClr val="FFFFFF"/>
        </a:accent3>
        <a:accent4>
          <a:srgbClr val="000000"/>
        </a:accent4>
        <a:accent5>
          <a:srgbClr val="AABDBC"/>
        </a:accent5>
        <a:accent6>
          <a:srgbClr val="E7A300"/>
        </a:accent6>
        <a:hlink>
          <a:srgbClr val="363636"/>
        </a:hlink>
        <a:folHlink>
          <a:srgbClr val="A9A5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985</Words>
  <Application>Microsoft Office PowerPoint</Application>
  <PresentationFormat>On-screen Show (4:3)</PresentationFormat>
  <Paragraphs>155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Custom Design</vt:lpstr>
      <vt:lpstr>GTK</vt:lpstr>
      <vt:lpstr>Päästöjen arviointi</vt:lpstr>
      <vt:lpstr>Päästöjen arvioiminen</vt:lpstr>
      <vt:lpstr>Riskinarvioinnin kokonaismalli</vt:lpstr>
      <vt:lpstr>Päästöt syntyvät prosesseista</vt:lpstr>
      <vt:lpstr>Arvioiminen päästökertoimien avulla</vt:lpstr>
      <vt:lpstr>Pölypäästöjen arvioiminen - maanpoisto</vt:lpstr>
      <vt:lpstr>Pölypäästöjen arvioiminen - louhinta</vt:lpstr>
      <vt:lpstr>Pölypäästöjen arvioiminen - louhinta</vt:lpstr>
      <vt:lpstr>Pölypäästöjen arvioiminen –  murskaus ja jauhatus</vt:lpstr>
      <vt:lpstr>Pölypäästöjen arvioiminen –  hihnakuljetukset</vt:lpstr>
      <vt:lpstr>Pölypäästöjen arvioiminen –  ajoneuvokuljetukset</vt:lpstr>
      <vt:lpstr>Pölypäästöjen arvioiminen –  jätealueet</vt:lpstr>
      <vt:lpstr>Päästöt vesiin –  rikastustoiminta</vt:lpstr>
      <vt:lpstr>Päästöt vesiin –  kaivannaisjätteiden varastointi</vt:lpstr>
      <vt:lpstr>Typpipäästöt, melu, haju ja tärinä</vt:lpstr>
      <vt:lpstr>Energiantuotannon ja ajoneuvojen päästöt</vt:lpstr>
      <vt:lpstr>Yhteenveto</vt:lpstr>
    </vt:vector>
  </TitlesOfParts>
  <Company>Geological Survey of Finland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tkauppil</dc:creator>
  <cp:lastModifiedBy>Hiltunen Laura</cp:lastModifiedBy>
  <cp:revision>52</cp:revision>
  <dcterms:created xsi:type="dcterms:W3CDTF">2013-04-10T12:20:26Z</dcterms:created>
  <dcterms:modified xsi:type="dcterms:W3CDTF">2014-02-27T10:56:56Z</dcterms:modified>
</cp:coreProperties>
</file>