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708" r:id="rId2"/>
    <p:sldMasterId id="2147483728" r:id="rId3"/>
    <p:sldMasterId id="2147483731" r:id="rId4"/>
    <p:sldMasterId id="2147483738" r:id="rId5"/>
    <p:sldMasterId id="2147483750" r:id="rId6"/>
    <p:sldMasterId id="2147483762" r:id="rId7"/>
  </p:sldMasterIdLst>
  <p:notesMasterIdLst>
    <p:notesMasterId r:id="rId18"/>
  </p:notesMasterIdLst>
  <p:handoutMasterIdLst>
    <p:handoutMasterId r:id="rId19"/>
  </p:handoutMasterIdLst>
  <p:sldIdLst>
    <p:sldId id="448" r:id="rId8"/>
    <p:sldId id="547" r:id="rId9"/>
    <p:sldId id="549" r:id="rId10"/>
    <p:sldId id="551" r:id="rId11"/>
    <p:sldId id="548" r:id="rId12"/>
    <p:sldId id="550" r:id="rId13"/>
    <p:sldId id="514" r:id="rId14"/>
    <p:sldId id="553" r:id="rId15"/>
    <p:sldId id="552" r:id="rId16"/>
    <p:sldId id="554" r:id="rId17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0000"/>
    <a:srgbClr val="FF9900"/>
    <a:srgbClr val="807F83"/>
    <a:srgbClr val="7B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4" autoAdjust="0"/>
    <p:restoredTop sz="91263" autoAdjust="0"/>
  </p:normalViewPr>
  <p:slideViewPr>
    <p:cSldViewPr snapToObjects="1">
      <p:cViewPr varScale="1">
        <p:scale>
          <a:sx n="72" d="100"/>
          <a:sy n="72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821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B519411D-667B-4A1E-A09B-159D7E48FFF7}" type="datetime1">
              <a:rPr lang="en-US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821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6F31A2D7-6783-4950-AEAA-AB4AC4FB1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821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0B1CB6A2-8872-49F4-9CA4-2ECD72763255}" type="datetime1">
              <a:rPr lang="en-US"/>
              <a:pPr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96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506" tIns="47753" rIns="95506" bIns="477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154"/>
            <a:ext cx="5679440" cy="4605822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821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25F6A7A0-F551-491A-B416-990DC3644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0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42975" y="769938"/>
            <a:ext cx="5126038" cy="3846512"/>
          </a:xfrm>
          <a:prstGeom prst="rect">
            <a:avLst/>
          </a:prstGeo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701253" y="4873128"/>
            <a:ext cx="5610019" cy="4616647"/>
          </a:xfrm>
          <a:prstGeom prst="rect">
            <a:avLst/>
          </a:prstGeom>
        </p:spPr>
        <p:txBody>
          <a:bodyPr/>
          <a:lstStyle/>
          <a:p>
            <a:r>
              <a:rPr lang="fi-FI" dirty="0" smtClean="0">
                <a:ea typeface="ＭＳ Ｐゴシック" charset="0"/>
                <a:cs typeface="ＭＳ Ｐゴシック" charset="0"/>
              </a:rPr>
              <a:t>File:Big Data kehityssuunnitelma</a:t>
            </a:r>
            <a:r>
              <a:rPr lang="fi-FI" baseline="0" dirty="0" smtClean="0">
                <a:ea typeface="ＭＳ Ｐゴシック" charset="0"/>
                <a:cs typeface="ＭＳ Ｐゴシック" charset="0"/>
              </a:rPr>
              <a:t> 20160131.pptx</a:t>
            </a: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ea typeface="ＭＳ Ｐゴシック" charset="0"/>
                <a:cs typeface="ＭＳ Ｐゴシック" charset="0"/>
              </a:rPr>
              <a:t>The New Medical Data Ecosystem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Medical data is being captured today from many sources. Pulling it together and studying what it means is the next challenge. </a:t>
            </a:r>
          </a:p>
          <a:p>
            <a:endParaRPr lang="fi-FI" b="1" dirty="0">
              <a:ea typeface="ＭＳ Ｐゴシック" charset="0"/>
              <a:cs typeface="ＭＳ Ｐゴシック" charset="0"/>
            </a:endParaRPr>
          </a:p>
          <a:p>
            <a:r>
              <a:rPr lang="fi-FI" b="1" dirty="0">
                <a:ea typeface="ＭＳ Ｐゴシック" charset="0"/>
                <a:cs typeface="ＭＳ Ｐゴシック" charset="0"/>
              </a:rPr>
              <a:t>Insurance </a:t>
            </a:r>
            <a:r>
              <a:rPr lang="fi-FI" b="1" dirty="0" err="1">
                <a:ea typeface="ＭＳ Ｐゴシック" charset="0"/>
                <a:cs typeface="ＭＳ Ｐゴシック" charset="0"/>
              </a:rPr>
              <a:t>Claims</a:t>
            </a:r>
            <a:r>
              <a:rPr lang="fi-FI" b="1" dirty="0">
                <a:ea typeface="ＭＳ Ｐゴシック" charset="0"/>
                <a:cs typeface="ＭＳ Ｐゴシック" charset="0"/>
              </a:rPr>
              <a:t> Data</a:t>
            </a:r>
            <a:r>
              <a:rPr lang="fi-FI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Trends in drug and treatment usage </a:t>
            </a:r>
            <a:endParaRPr lang="fi-FI" sz="2500" dirty="0">
              <a:solidFill>
                <a:srgbClr val="000000"/>
              </a:solidFill>
              <a:latin typeface="BentonSans Medium"/>
            </a:endParaRPr>
          </a:p>
          <a:p>
            <a:pPr algn="l"/>
            <a:endParaRPr lang="fi-FI" sz="2500" dirty="0">
              <a:solidFill>
                <a:srgbClr val="000000"/>
              </a:solidFill>
              <a:latin typeface="BentonSans Medium"/>
            </a:endParaRPr>
          </a:p>
          <a:p>
            <a:r>
              <a:rPr lang="fi-FI" b="1" dirty="0" err="1">
                <a:latin typeface="BentonSans Medium"/>
              </a:rPr>
              <a:t>Environmental</a:t>
            </a:r>
            <a:r>
              <a:rPr lang="fi-FI" b="1" dirty="0">
                <a:latin typeface="BentonSans Medium"/>
              </a:rPr>
              <a:t> Data </a:t>
            </a:r>
          </a:p>
          <a:p>
            <a:r>
              <a:rPr lang="en-US" sz="800" dirty="0">
                <a:latin typeface="BentonSans Regular"/>
              </a:rPr>
              <a:t>Sensors can pick up behavioral information. Mapping, location and weather data adds insight into other triggers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>
                <a:ea typeface="ＭＳ Ｐゴシック" charset="0"/>
                <a:cs typeface="ＭＳ Ｐゴシック" charset="0"/>
              </a:rPr>
              <a:t>Public Health Data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Insight into community health patterns from federal and state data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>
                <a:ea typeface="ＭＳ Ｐゴシック" charset="0"/>
                <a:cs typeface="ＭＳ Ｐゴシック" charset="0"/>
              </a:rPr>
              <a:t>Electronic </a:t>
            </a:r>
            <a:r>
              <a:rPr lang="fi-FI" b="1" dirty="0" err="1">
                <a:ea typeface="ＭＳ Ｐゴシック" charset="0"/>
                <a:cs typeface="ＭＳ Ｐゴシック" charset="0"/>
              </a:rPr>
              <a:t>Medical</a:t>
            </a:r>
            <a:r>
              <a:rPr lang="fi-FI" b="1" dirty="0">
                <a:ea typeface="ＭＳ Ｐゴシック" charset="0"/>
                <a:cs typeface="ＭＳ Ｐゴシック" charset="0"/>
              </a:rPr>
              <a:t> Records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Digital records include lab and test results, drug prescriptions, and doctors’ reports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 err="1">
                <a:ea typeface="ＭＳ Ｐゴシック" charset="0"/>
                <a:cs typeface="ＭＳ Ｐゴシック" charset="0"/>
              </a:rPr>
              <a:t>Genomic</a:t>
            </a:r>
            <a:r>
              <a:rPr lang="fi-FI" b="1" dirty="0">
                <a:ea typeface="ＭＳ Ｐゴシック" charset="0"/>
                <a:cs typeface="ＭＳ Ｐゴシック" charset="0"/>
              </a:rPr>
              <a:t> Data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Less expensive genome sequencing offers insight into the role genetics may play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>
                <a:ea typeface="ＭＳ Ｐゴシック" charset="0"/>
                <a:cs typeface="ＭＳ Ｐゴシック" charset="0"/>
              </a:rPr>
              <a:t>Mobile Health Data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100,000-plus mobile health apps, plus wearable devices that measure activity and bodily function, offer a constant read on patient health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 err="1">
                <a:ea typeface="ＭＳ Ｐゴシック" charset="0"/>
                <a:cs typeface="ＭＳ Ｐゴシック" charset="0"/>
              </a:rPr>
              <a:t>Patients</a:t>
            </a:r>
            <a:r>
              <a:rPr lang="fi-FI" b="1" dirty="0">
                <a:ea typeface="ＭＳ Ｐゴシック" charset="0"/>
                <a:cs typeface="ＭＳ Ｐゴシック" charset="0"/>
              </a:rPr>
              <a:t>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More precise and personalized diagnosis and care based on a holistic view </a:t>
            </a: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 err="1">
                <a:ea typeface="ＭＳ Ｐゴシック" charset="0"/>
                <a:cs typeface="ＭＳ Ｐゴシック" charset="0"/>
              </a:rPr>
              <a:t>Doctors</a:t>
            </a:r>
            <a:r>
              <a:rPr lang="fi-FI" b="1" dirty="0">
                <a:ea typeface="ＭＳ Ｐゴシック" charset="0"/>
                <a:cs typeface="ＭＳ Ｐゴシック" charset="0"/>
              </a:rPr>
              <a:t>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Decision support tools could help quickly evaluate the best treatments </a:t>
            </a:r>
          </a:p>
          <a:p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fi-FI" b="1" dirty="0" err="1">
                <a:ea typeface="ＭＳ Ｐゴシック" charset="0"/>
                <a:cs typeface="ＭＳ Ｐゴシック" charset="0"/>
              </a:rPr>
              <a:t>Researchers</a:t>
            </a:r>
            <a:r>
              <a:rPr lang="fi-FI" b="1" dirty="0">
                <a:ea typeface="ＭＳ Ｐゴシック" charset="0"/>
                <a:cs typeface="ＭＳ Ｐゴシック" charset="0"/>
              </a:rPr>
              <a:t> </a:t>
            </a:r>
            <a:endParaRPr lang="fi-FI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Detailed information from many patients, along with other data, could lead to new insights into disease and treatment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3972141" y="9744475"/>
            <a:ext cx="3038760" cy="512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99F517-BDB4-7143-BCA1-F10C8CF0ACFD}" type="slidenum">
              <a:rPr lang="fi-FI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Mikko </a:t>
            </a:r>
            <a:r>
              <a:rPr lang="fi-FI" dirty="0" err="1" smtClean="0"/>
              <a:t>Rotonen</a:t>
            </a:r>
            <a:r>
              <a:rPr lang="fi-FI" dirty="0" smtClean="0"/>
              <a:t> (HUS): </a:t>
            </a:r>
            <a:r>
              <a:rPr lang="fi-FI" dirty="0" err="1" smtClean="0"/>
              <a:t>Digitalization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r>
              <a:rPr lang="fi-FI" dirty="0" smtClean="0"/>
              <a:t> the </a:t>
            </a:r>
            <a:r>
              <a:rPr lang="fi-FI" dirty="0" err="1" smtClean="0"/>
              <a:t>information</a:t>
            </a:r>
            <a:r>
              <a:rPr lang="fi-FI" dirty="0" smtClean="0"/>
              <a:t> of </a:t>
            </a:r>
            <a:r>
              <a:rPr lang="fi-FI" dirty="0" err="1" smtClean="0"/>
              <a:t>healthcare.pptx</a:t>
            </a:r>
            <a:r>
              <a:rPr lang="fi-FI" dirty="0" smtClean="0"/>
              <a:t> 26.1.2016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A7A0-F551-491A-B416-990DC36449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3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File:Tiedonjalostuksen tasot</a:t>
            </a:r>
            <a:r>
              <a:rPr lang="fi-FI" baseline="0" dirty="0" smtClean="0"/>
              <a:t> ja </a:t>
            </a:r>
            <a:r>
              <a:rPr lang="fi-FI" baseline="0" dirty="0" err="1" smtClean="0"/>
              <a:t>BigData</a:t>
            </a:r>
            <a:r>
              <a:rPr lang="fi-FI" baseline="0" dirty="0" smtClean="0"/>
              <a:t> ja tiedon </a:t>
            </a:r>
            <a:r>
              <a:rPr lang="fi-FI" baseline="0" dirty="0" err="1" smtClean="0"/>
              <a:t>ekosysteemiHUS</a:t>
            </a:r>
            <a:r>
              <a:rPr lang="fi-FI" baseline="0" dirty="0" smtClean="0"/>
              <a:t> 2015.pptx (31.1.2016)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A7A0-F551-491A-B416-990DC36449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Mikko </a:t>
            </a:r>
            <a:r>
              <a:rPr lang="fi-FI" dirty="0" err="1" smtClean="0"/>
              <a:t>Rotonen</a:t>
            </a:r>
            <a:r>
              <a:rPr lang="fi-FI" dirty="0" smtClean="0"/>
              <a:t> (HUS): </a:t>
            </a:r>
            <a:r>
              <a:rPr lang="fi-FI" dirty="0" err="1" smtClean="0"/>
              <a:t>Digitalization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r>
              <a:rPr lang="fi-FI" dirty="0" smtClean="0"/>
              <a:t> the </a:t>
            </a:r>
            <a:r>
              <a:rPr lang="fi-FI" dirty="0" err="1" smtClean="0"/>
              <a:t>information</a:t>
            </a:r>
            <a:r>
              <a:rPr lang="fi-FI" dirty="0" smtClean="0"/>
              <a:t> of </a:t>
            </a:r>
            <a:r>
              <a:rPr lang="fi-FI" dirty="0" err="1" smtClean="0"/>
              <a:t>healthcare.pptx</a:t>
            </a:r>
            <a:r>
              <a:rPr lang="fi-FI" dirty="0" smtClean="0"/>
              <a:t> 26.1.2016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A7A0-F551-491A-B416-990DC36449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Mikko </a:t>
            </a:r>
            <a:r>
              <a:rPr lang="fi-FI" dirty="0" err="1" smtClean="0"/>
              <a:t>Rotonen</a:t>
            </a:r>
            <a:r>
              <a:rPr lang="fi-FI" dirty="0" smtClean="0"/>
              <a:t> (HUS): </a:t>
            </a:r>
            <a:r>
              <a:rPr lang="fi-FI" dirty="0" err="1" smtClean="0"/>
              <a:t>Digitalization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r>
              <a:rPr lang="fi-FI" dirty="0" smtClean="0"/>
              <a:t> the </a:t>
            </a:r>
            <a:r>
              <a:rPr lang="fi-FI" dirty="0" err="1" smtClean="0"/>
              <a:t>information</a:t>
            </a:r>
            <a:r>
              <a:rPr lang="fi-FI" dirty="0" smtClean="0"/>
              <a:t> of </a:t>
            </a:r>
            <a:r>
              <a:rPr lang="fi-FI" dirty="0" err="1" smtClean="0"/>
              <a:t>healthcare.pptx</a:t>
            </a:r>
            <a:r>
              <a:rPr lang="fi-FI" dirty="0" smtClean="0"/>
              <a:t> 26.1.2016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A7A0-F551-491A-B416-990DC36449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fi-FI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i-FI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i-FI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fi-FI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600200"/>
            <a:ext cx="4048125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7863" y="1600200"/>
            <a:ext cx="4049712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2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00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55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53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0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319088"/>
            <a:ext cx="2062162" cy="523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319088"/>
            <a:ext cx="6035675" cy="523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8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68" y="2988012"/>
            <a:ext cx="4572000" cy="1305084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00" y="4851248"/>
            <a:ext cx="4626000" cy="810000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12000" y="4546800"/>
            <a:ext cx="460851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3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kal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68" y="3320988"/>
            <a:ext cx="4283968" cy="1152128"/>
          </a:xfrm>
        </p:spPr>
        <p:txBody>
          <a:bodyPr anchor="b" anchorCtr="0"/>
          <a:lstStyle>
            <a:lvl1pPr>
              <a:lnSpc>
                <a:spcPts val="36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00" y="4689140"/>
            <a:ext cx="4626000" cy="1692188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rgbClr val="FFFFFF"/>
                </a:solidFill>
              </a:defRPr>
            </a:lvl1pPr>
            <a:lvl2pPr>
              <a:lnSpc>
                <a:spcPts val="2000"/>
              </a:lnSpc>
              <a:defRPr sz="1800">
                <a:solidFill>
                  <a:srgbClr val="FFFFFF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FFFFFF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FFFFFF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12000" y="4546800"/>
            <a:ext cx="460851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5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Hänninen, O: Ilmansuojeluyhdistyksen syysseminaari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3" y="6381328"/>
            <a:ext cx="3024336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8621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0000"/>
            <a:ext cx="4777200" cy="4266000"/>
          </a:xfrm>
        </p:spPr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Hänninen, O: Ilmansuojeluyhdistyksen syysseminaari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400092" y="1800000"/>
            <a:ext cx="3384376" cy="4266000"/>
          </a:xfrm>
        </p:spPr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3" y="6381328"/>
            <a:ext cx="3024336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6949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0000"/>
            <a:ext cx="3240000" cy="4194000"/>
          </a:xfrm>
        </p:spPr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Hänninen, O: Ilmansuojeluyhdistyksen syysseminaari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04000" y="1476000"/>
            <a:ext cx="4680000" cy="4104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03948" y="5661248"/>
            <a:ext cx="3024336" cy="180020"/>
          </a:xfrm>
        </p:spPr>
        <p:txBody>
          <a:bodyPr anchor="t" anchorCtr="0"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878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- pääll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0000"/>
            <a:ext cx="8244000" cy="1296000"/>
          </a:xfrm>
        </p:spPr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Hänninen, O: Ilmansuojeluyhdistyksen syysseminaari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552" y="3150000"/>
            <a:ext cx="8244448" cy="2916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2" y="6129300"/>
            <a:ext cx="6733505" cy="250825"/>
          </a:xfrm>
        </p:spPr>
        <p:txBody>
          <a:bodyPr anchor="t" anchorCtr="0"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67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2015-11-26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Hänninen, O: Ilmansuojeluyhdistyksen syysseminaari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360000"/>
            <a:ext cx="8424000" cy="5634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9532" y="6048000"/>
            <a:ext cx="6733505" cy="250825"/>
          </a:xfrm>
        </p:spPr>
        <p:txBody>
          <a:bodyPr anchor="t" anchorCtr="0"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3020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2015-11-26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Hänninen, O: Ilmansuojeluyhdistyksen syysseminaari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F4CAC87-5569-4BC0-904E-37A834B6333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2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7600950" y="1"/>
            <a:ext cx="1543050" cy="1006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23645" y="4724155"/>
            <a:ext cx="6400800" cy="1105877"/>
          </a:xfrm>
        </p:spPr>
        <p:txBody>
          <a:bodyPr/>
          <a:lstStyle>
            <a:lvl1pPr marL="0" indent="0" algn="l">
              <a:buNone/>
              <a:defRPr sz="1500" b="1" i="0" cap="all" baseline="0">
                <a:solidFill>
                  <a:srgbClr val="A1A2A5"/>
                </a:solidFill>
                <a:latin typeface="Impact"/>
                <a:cs typeface="Impac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E0844E-948C-D940-89BE-8942B2656691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FA76A-F834-A348-B417-1E671BBFE6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342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i-FI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FEF100-6E8F-BD41-9CE9-00340B54FD11}" type="datetime1">
              <a:rPr lang="fi-FI">
                <a:solidFill>
                  <a:prstClr val="white"/>
                </a:solidFill>
              </a:rPr>
              <a:pPr>
                <a:defRPr/>
              </a:pPr>
              <a:t>24.2.2016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0DA41B-423A-8D49-B984-D362EE471B36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673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BC54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D90AF9-82A0-3D4B-BCE8-DB528DF010FB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80E72E-F7A4-A840-90B3-523FB52069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2458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AAE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F468FF-36C8-1E49-93E6-C460B1CD5C35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262A88-A4DA-A041-8E42-5B72B607A6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286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0A7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95636E-DD9C-894F-9EF4-066C9A27D0E9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7EBF55-04C9-B84C-A951-C8E7633967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519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4428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7530BB-A28F-A247-8296-329DD9F0857C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E3E55A-0868-3B46-B19B-3AFCBA6BAB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rgbClr val="269B9E"/>
              </a:buClr>
              <a:buFont typeface="Wingdings" panose="05000000000000000000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Clr>
                <a:srgbClr val="269B9E"/>
              </a:buClr>
              <a:buFont typeface="Wingdings" panose="05000000000000000000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Clr>
                <a:srgbClr val="269B9E"/>
              </a:buClr>
              <a:buFont typeface="Wingdings" panose="05000000000000000000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Clr>
                <a:srgbClr val="269B9E"/>
              </a:buClr>
              <a:buFont typeface="Wingdings" panose="05000000000000000000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Clr>
                <a:srgbClr val="269B9E"/>
              </a:buClr>
              <a:buFont typeface="Wingdings" panose="05000000000000000000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61950" y="6356352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F48B9-157F-D24C-8854-2DC91BEF6B77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638925" y="6356352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A6F900-14D5-F44F-A370-3D89D95B0D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srgbClr val="A1A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5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928962"/>
            <a:ext cx="8229600" cy="3076243"/>
          </a:xfrm>
        </p:spPr>
        <p:txBody>
          <a:bodyPr/>
          <a:lstStyle>
            <a:lvl1pPr>
              <a:buNone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457200" y="889922"/>
            <a:ext cx="8229600" cy="174804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61950" y="6356352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80E01-2A51-A940-ABDD-575236E99D82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638925" y="6356352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A58E34-E98E-C14C-8C96-C3A6B426C4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srgbClr val="A1A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280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3"/>
          <p:cNvSpPr>
            <a:spLocks noGrp="1"/>
          </p:cNvSpPr>
          <p:nvPr>
            <p:ph sz="quarter" idx="17"/>
          </p:nvPr>
        </p:nvSpPr>
        <p:spPr>
          <a:xfrm>
            <a:off x="457201" y="1154113"/>
            <a:ext cx="8315325" cy="4846637"/>
          </a:xfrm>
        </p:spPr>
        <p:txBody>
          <a:bodyPr/>
          <a:lstStyle>
            <a:lvl1pPr marL="257175" indent="-257175">
              <a:buClr>
                <a:srgbClr val="269B9E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Clr>
                <a:srgbClr val="269B9E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Clr>
                <a:srgbClr val="269B9E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Clr>
                <a:srgbClr val="269B9E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Clr>
                <a:srgbClr val="269B9E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>
          <a:xfrm>
            <a:off x="361950" y="6356352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09EA5-6793-B645-B5BE-1A42EC17B80D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638925" y="6356352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B0CEC-6B0B-D049-992C-DD6BFBFD6F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srgbClr val="A1A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6269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0"/>
            <a:ext cx="5765800" cy="551044"/>
          </a:xfrm>
        </p:spPr>
        <p:txBody>
          <a:bodyPr anchor="b">
            <a:normAutofit/>
          </a:bodyPr>
          <a:lstStyle>
            <a:lvl1pPr>
              <a:buNone/>
              <a:defRPr sz="975" b="0" i="0" cap="all" baseline="0">
                <a:solidFill>
                  <a:srgbClr val="A1A2A5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57200" y="793639"/>
            <a:ext cx="8229600" cy="718782"/>
          </a:xfrm>
        </p:spPr>
        <p:txBody>
          <a:bodyPr/>
          <a:lstStyle>
            <a:lvl1pPr>
              <a:defRPr sz="1875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aulukon paikkamerkki 6"/>
          <p:cNvSpPr>
            <a:spLocks noGrp="1"/>
          </p:cNvSpPr>
          <p:nvPr>
            <p:ph type="tbl" sz="quarter" idx="14"/>
          </p:nvPr>
        </p:nvSpPr>
        <p:spPr>
          <a:xfrm>
            <a:off x="457200" y="1725710"/>
            <a:ext cx="8229600" cy="44687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noProof="0" smtClean="0"/>
              <a:t>Lisää taulukko napsauttamalla kuvaketta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9F7E-3989-374A-B34E-5A758D68FFA2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5066-4A08-3A45-9669-F4450DC524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943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93031"/>
            <a:ext cx="3914857" cy="4488784"/>
          </a:xfr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0"/>
            <a:ext cx="5765800" cy="551044"/>
          </a:xfrm>
        </p:spPr>
        <p:txBody>
          <a:bodyPr anchor="b">
            <a:normAutofit/>
          </a:bodyPr>
          <a:lstStyle>
            <a:lvl1pPr>
              <a:buNone/>
              <a:defRPr sz="975" b="0" i="0" cap="all" baseline="0">
                <a:solidFill>
                  <a:schemeClr val="bg2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Kuvan paikkamerkki 10"/>
          <p:cNvSpPr>
            <a:spLocks noGrp="1"/>
          </p:cNvSpPr>
          <p:nvPr>
            <p:ph type="pic" sz="quarter" idx="17"/>
          </p:nvPr>
        </p:nvSpPr>
        <p:spPr>
          <a:xfrm>
            <a:off x="4633914" y="1492250"/>
            <a:ext cx="4052887" cy="44894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6C3D7C-0FB7-EE42-A0D6-6778F431BC11}" type="datetime1">
              <a:rPr lang="fi-FI"/>
              <a:pPr>
                <a:defRPr/>
              </a:pPr>
              <a:t>24.2.2016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A3319C-38A4-8949-A169-18D0CE44C0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59039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ion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3888000"/>
            <a:ext cx="6400800" cy="1753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749CACD-1FA2-4DDB-9B33-13532FA57BDD}" type="datetime1">
              <a:rPr lang="fi-FI" smtClean="0"/>
              <a:pPr/>
              <a:t>24.2.2016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4F5D552-E28D-4C85-BA5B-932A71BDC47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718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DED1-FE38-475E-A6EE-494B9A2DBB6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24.2.2016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0"/>
            <a:ext cx="57672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+mn-lt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 dirty="0" smtClean="0"/>
              <a:t>Osion otsikko</a:t>
            </a:r>
          </a:p>
        </p:txBody>
      </p:sp>
    </p:spTree>
    <p:extLst>
      <p:ext uri="{BB962C8B-B14F-4D97-AF65-F5344CB8AC3E}">
        <p14:creationId xmlns:p14="http://schemas.microsoft.com/office/powerpoint/2010/main" val="3208284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CF11-1C41-4332-8E9D-43B1FCEC2D9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24.2.2016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457200" y="1155600"/>
            <a:ext cx="8229600" cy="4845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0"/>
            <a:ext cx="57672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+mn-lt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 dirty="0" smtClean="0"/>
              <a:t>Osion otsikko</a:t>
            </a:r>
          </a:p>
        </p:txBody>
      </p:sp>
    </p:spTree>
    <p:extLst>
      <p:ext uri="{BB962C8B-B14F-4D97-AF65-F5344CB8AC3E}">
        <p14:creationId xmlns:p14="http://schemas.microsoft.com/office/powerpoint/2010/main" val="320852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9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iso)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89200"/>
            <a:ext cx="8229600" cy="1530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CF11-1C41-4332-8E9D-43B1FCEC2D9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24.2.2016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0"/>
            <a:ext cx="57672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+mn-lt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 dirty="0" smtClean="0"/>
              <a:t>Osion otsikko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4"/>
          </p:nvPr>
        </p:nvSpPr>
        <p:spPr>
          <a:xfrm>
            <a:off x="457200" y="2671199"/>
            <a:ext cx="8229600" cy="333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890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2000"/>
            <a:ext cx="4032000" cy="422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782000"/>
            <a:ext cx="4031268" cy="422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F48-428F-492F-BED2-7F5768A2335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24.2.2016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0"/>
            <a:ext cx="57672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+mn-lt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 dirty="0" smtClean="0"/>
              <a:t>Osion otsikko</a:t>
            </a:r>
          </a:p>
        </p:txBody>
      </p:sp>
    </p:spTree>
    <p:extLst>
      <p:ext uri="{BB962C8B-B14F-4D97-AF65-F5344CB8AC3E}">
        <p14:creationId xmlns:p14="http://schemas.microsoft.com/office/powerpoint/2010/main" val="2742856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40491"/>
            <a:ext cx="4032000" cy="489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Lisää väliotsikko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465"/>
            <a:ext cx="4032000" cy="414178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1540800"/>
            <a:ext cx="4032000" cy="489600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Lisää väliotsikko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0" y="2066400"/>
            <a:ext cx="4032000" cy="414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6815-EFAE-4F14-8C5E-F9D8A6DD93A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24.2.2016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0"/>
            <a:ext cx="57672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+mn-lt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 dirty="0" smtClean="0"/>
              <a:t>Osion otsikko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457200" y="2031022"/>
            <a:ext cx="4032000" cy="0"/>
          </a:xfrm>
          <a:prstGeom prst="line">
            <a:avLst/>
          </a:prstGeom>
          <a:ln w="12700"/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 userDrawn="1"/>
        </p:nvCxnSpPr>
        <p:spPr>
          <a:xfrm>
            <a:off x="4644000" y="2030400"/>
            <a:ext cx="4032000" cy="0"/>
          </a:xfrm>
          <a:prstGeom prst="line">
            <a:avLst/>
          </a:prstGeom>
          <a:ln w="12700"/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30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ion otsikko turkoosi 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3888000"/>
            <a:ext cx="6400800" cy="1753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9CACD-1FA2-4DDB-9B33-13532FA57BDD}" type="datetime1">
              <a:rPr lang="fi-FI" smtClean="0">
                <a:solidFill>
                  <a:prstClr val="white"/>
                </a:solidFill>
              </a:rPr>
              <a:pPr/>
              <a:t>24.2.2016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5D552-E28D-4C85-BA5B-932A71BDC47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13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vihreä 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C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3888000"/>
            <a:ext cx="6400800" cy="1753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9CACD-1FA2-4DDB-9B33-13532FA57BDD}" type="datetime1">
              <a:rPr lang="fi-FI" smtClean="0">
                <a:solidFill>
                  <a:prstClr val="white"/>
                </a:solidFill>
              </a:rPr>
              <a:pPr/>
              <a:t>24.2.2016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5D552-E28D-4C85-BA5B-932A71BDC47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26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sininen 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A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3888000"/>
            <a:ext cx="6400800" cy="1753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9CACD-1FA2-4DDB-9B33-13532FA57BDD}" type="datetime1">
              <a:rPr lang="fi-FI" smtClean="0">
                <a:solidFill>
                  <a:prstClr val="white"/>
                </a:solidFill>
              </a:rPr>
              <a:pPr/>
              <a:t>24.2.2016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5D552-E28D-4C85-BA5B-932A71BDC47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42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pinkki 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0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3888000"/>
            <a:ext cx="6400800" cy="1753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9CACD-1FA2-4DDB-9B33-13532FA57BDD}" type="datetime1">
              <a:rPr lang="fi-FI" smtClean="0">
                <a:solidFill>
                  <a:prstClr val="white"/>
                </a:solidFill>
              </a:rPr>
              <a:pPr/>
              <a:t>24.2.2016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5D552-E28D-4C85-BA5B-932A71BDC47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39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lila 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3888000"/>
            <a:ext cx="6400800" cy="1753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9CACD-1FA2-4DDB-9B33-13532FA57BDD}" type="datetime1">
              <a:rPr lang="fi-FI" smtClean="0">
                <a:solidFill>
                  <a:prstClr val="white"/>
                </a:solidFill>
              </a:rPr>
              <a:pPr/>
              <a:t>24.2.2016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5D552-E28D-4C85-BA5B-932A71BDC47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89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0069-D12A-4135-B911-FA71CB3C0579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73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B88-4B2D-48D9-887B-4B430F715D60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6A11-105F-4B6B-8FE8-5725F75DD2C0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51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629D-1E33-48DE-BB8A-277CFACE45F5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6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2422-D9EC-4FAA-A470-EA832F4ECD88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47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E770-5216-442D-8436-3D641791A816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48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1C63-8C06-456E-8B57-28414DC1F855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0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8C33-04D6-41D0-9A1F-32AC37C0BFC2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7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59CD-437F-422D-969E-B8F88B1D49BD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6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A11D-123C-4674-8C40-712CD5EBB0EE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7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3926-6B63-45D8-8D5C-C651F287A7D9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4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330200" y="2819400"/>
            <a:ext cx="8813800" cy="2279650"/>
          </a:xfrm>
          <a:prstGeom prst="rect">
            <a:avLst/>
          </a:prstGeom>
          <a:solidFill>
            <a:srgbClr val="9C9C9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lnSpc>
                <a:spcPts val="2000"/>
              </a:lnSpc>
              <a:spcBef>
                <a:spcPct val="20000"/>
              </a:spcBef>
            </a:pPr>
            <a:endParaRPr lang="en-US" sz="240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3997325"/>
            <a:ext cx="6478587" cy="12954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149850"/>
            <a:ext cx="6478587" cy="10985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4100" name="Rectangle 4"/>
          <p:cNvSpPr>
            <a:spLocks noChangeArrowheads="1"/>
          </p:cNvSpPr>
          <p:nvPr userDrawn="1"/>
        </p:nvSpPr>
        <p:spPr bwMode="auto">
          <a:xfrm>
            <a:off x="0" y="635000"/>
            <a:ext cx="609600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9991725" y="4389438"/>
            <a:ext cx="1841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ts val="2000"/>
              </a:lnSpc>
              <a:spcBef>
                <a:spcPct val="20000"/>
              </a:spcBef>
            </a:pPr>
            <a:endParaRPr lang="en-US" sz="2400" smtClean="0">
              <a:solidFill>
                <a:srgbClr val="515151"/>
              </a:solidFill>
              <a:latin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6605588"/>
            <a:ext cx="5784850" cy="25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18" name="Picture 22" descr="rgb_a4_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762000"/>
            <a:ext cx="377666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g_logo_100_engl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6008688"/>
            <a:ext cx="15763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7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7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fi-FI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fi-FI" smtClean="0">
                <a:solidFill>
                  <a:srgbClr val="FFFFFF"/>
                </a:solidFill>
                <a:latin typeface="Arial" charset="0"/>
                <a:ea typeface="+mn-ea"/>
              </a:rPr>
              <a:t>2015-11-26</a:t>
            </a:r>
            <a:endParaRPr lang="fi-FI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fi-FI" smtClean="0">
                <a:solidFill>
                  <a:srgbClr val="FFFFFF"/>
                </a:solidFill>
                <a:latin typeface="Arial" charset="0"/>
                <a:ea typeface="+mn-ea"/>
              </a:rPr>
              <a:t>Hänninen, O: Ilmansuojeluyhdistyksen syysseminaari</a:t>
            </a:r>
            <a:endParaRPr lang="fi-FI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9004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defTabSz="914400"/>
            <a:fld id="{D28B6E41-5D14-4BD8-B322-AC61B067EABD}" type="slidenum">
              <a:rPr lang="fi-FI" smtClean="0">
                <a:solidFill>
                  <a:srgbClr val="FFFFFF"/>
                </a:solidFill>
                <a:latin typeface="Arial" charset="0"/>
                <a:ea typeface="+mn-ea"/>
              </a:rPr>
              <a:pPr defTabSz="914400"/>
              <a:t>‹#›</a:t>
            </a:fld>
            <a:endParaRPr lang="fi-FI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i-FI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i-FI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319088"/>
            <a:ext cx="82502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600200"/>
            <a:ext cx="825023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5784850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228600" y="6116638"/>
            <a:ext cx="8686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93" name="Picture 21" descr="rgb_a4_e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6248400"/>
            <a:ext cx="2867025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g_logo_100_engl4c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6237288"/>
            <a:ext cx="9636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Line 26"/>
          <p:cNvSpPr>
            <a:spLocks noChangeShapeType="1"/>
          </p:cNvSpPr>
          <p:nvPr userDrawn="1"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algn="l" rtl="0" fontAlgn="base">
        <a:lnSpc>
          <a:spcPts val="2000"/>
        </a:lnSpc>
        <a:spcBef>
          <a:spcPct val="50000"/>
        </a:spcBef>
        <a:spcAft>
          <a:spcPct val="0"/>
        </a:spcAft>
        <a:buClr>
          <a:srgbClr val="00589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fontAlgn="base">
        <a:spcBef>
          <a:spcPct val="5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901700" indent="-277813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2365375" indent="-381000" algn="l" rtl="0" fontAlgn="base">
        <a:spcBef>
          <a:spcPct val="2000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Arial" charset="0"/>
        </a:defRPr>
      </a:lvl4pPr>
      <a:lvl5pPr marL="29257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32" y="2888940"/>
            <a:ext cx="82452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8244000" cy="1916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371095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051600"/>
            <a:ext cx="9143245" cy="8107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540000"/>
            <a:ext cx="82452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00000"/>
            <a:ext cx="8244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16800"/>
            <a:ext cx="255583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800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noProof="1" smtClean="0">
                <a:solidFill>
                  <a:prstClr val="white"/>
                </a:solidFill>
                <a:latin typeface="Calibri"/>
                <a:ea typeface="+mn-ea"/>
              </a:rPr>
              <a:t>2015-11-26</a:t>
            </a:r>
            <a:endParaRPr lang="fi-FI" noProof="1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8000" y="6616800"/>
            <a:ext cx="230412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800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noProof="1" smtClean="0">
                <a:solidFill>
                  <a:prstClr val="white"/>
                </a:solidFill>
                <a:latin typeface="Calibri"/>
                <a:ea typeface="+mn-ea"/>
              </a:rPr>
              <a:t>Hänninen, O: Ilmansuojeluyhdistyksen syysseminaari</a:t>
            </a:r>
            <a:endParaRPr lang="fi-FI" noProof="1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6800"/>
            <a:ext cx="223202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000" b="1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3888E4-B065-43EF-8E16-5918655F770D}" type="slidenum">
              <a:rPr lang="fi-FI" noProof="1" dirty="0" smtClean="0">
                <a:solidFill>
                  <a:prstClr val="white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noProof="1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19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6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SzPct val="115000"/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017" y="308771"/>
            <a:ext cx="8229600" cy="17478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9017" y="2363789"/>
            <a:ext cx="8229600" cy="37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Tekstialue, taso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9EF903AD-CA13-8049-B4F1-4677FB54B00A}" type="datetime1">
              <a:rPr lang="fi-FI">
                <a:ea typeface="ＭＳ Ｐゴシック" charset="0"/>
              </a:rPr>
              <a:pPr>
                <a:defRPr/>
              </a:pPr>
              <a:t>24.2.2016</a:t>
            </a:fld>
            <a:endParaRPr lang="fi-FI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CA88766-4BED-B143-8DE0-A4753A4A4F69}" type="slidenum">
              <a:rPr lang="fi-FI">
                <a:ea typeface="ＭＳ Ｐゴシック" charset="0"/>
              </a:rPr>
              <a:pPr>
                <a:defRPr/>
              </a:pPr>
              <a:t>‹#›</a:t>
            </a:fld>
            <a:endParaRPr lang="fi-FI">
              <a:ea typeface="ＭＳ Ｐゴシック" charset="0"/>
            </a:endParaRPr>
          </a:p>
        </p:txBody>
      </p:sp>
      <p:sp>
        <p:nvSpPr>
          <p:cNvPr id="1032" name="Tekstiruutu 10"/>
          <p:cNvSpPr txBox="1">
            <a:spLocks noChangeArrowheads="1"/>
          </p:cNvSpPr>
          <p:nvPr userDrawn="1"/>
        </p:nvSpPr>
        <p:spPr bwMode="auto">
          <a:xfrm>
            <a:off x="804864" y="60166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eaLnBrk="1" hangingPunct="1"/>
            <a:endParaRPr lang="fi-FI" sz="1350">
              <a:solidFill>
                <a:prstClr val="black"/>
              </a:solidFill>
            </a:endParaRPr>
          </a:p>
        </p:txBody>
      </p:sp>
      <p:pic>
        <p:nvPicPr>
          <p:cNvPr id="7" name="Picture 4" descr="http://intranet.hus.fi/Yhteiset-palvelut/Materiaalipankki/logot/Logot/HUS-logo_(suomi,_verkkoversio)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02" y="215901"/>
            <a:ext cx="758908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750" kern="1200" cap="all">
          <a:solidFill>
            <a:srgbClr val="269B9E"/>
          </a:solidFill>
          <a:latin typeface="Impact"/>
          <a:ea typeface="ＭＳ Ｐゴシック" charset="0"/>
          <a:cs typeface="Impact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Impact" charset="0"/>
          <a:ea typeface="ＭＳ Ｐゴシック" charset="0"/>
          <a:cs typeface="Impact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Impact" charset="0"/>
          <a:ea typeface="ＭＳ Ｐゴシック" charset="0"/>
          <a:cs typeface="Impact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Impact" charset="0"/>
          <a:ea typeface="ＭＳ Ｐゴシック" charset="0"/>
          <a:cs typeface="Impact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Impact" charset="0"/>
          <a:ea typeface="ＭＳ Ｐゴシック" charset="0"/>
          <a:cs typeface="Impact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Helvetica Neue Bold Condensed" charset="0"/>
          <a:ea typeface="Geneva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Helvetica Neue Bold Condensed" charset="0"/>
          <a:ea typeface="Geneva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Helvetica Neue Bold Condensed" charset="0"/>
          <a:ea typeface="Geneva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750">
          <a:solidFill>
            <a:srgbClr val="269B9E"/>
          </a:solidFill>
          <a:latin typeface="Helvetica Neue Bold Condensed" charset="0"/>
          <a:ea typeface="Geneva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Geneva" charset="0"/>
          <a:cs typeface="Helvetica Light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j-lt"/>
          <a:ea typeface="Geneva" charset="0"/>
          <a:cs typeface="Helvetica Light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j-lt"/>
          <a:ea typeface="Geneva" charset="0"/>
          <a:cs typeface="Helvetica Light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j-lt"/>
          <a:ea typeface="Geneva" charset="0"/>
          <a:cs typeface="Helvetica Light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j-lt"/>
          <a:ea typeface="Geneva" charset="0"/>
          <a:cs typeface="Helvetica 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9200"/>
            <a:ext cx="8229600" cy="626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2000"/>
            <a:ext cx="8229600" cy="422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79CF11-1C41-4332-8E9D-43B1FCEC2D95}" type="datetime1">
              <a:rPr lang="fi-FI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24.2.2016</a:t>
            </a:fld>
            <a:endParaRPr lang="fi-FI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6356351"/>
            <a:ext cx="289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6356351"/>
            <a:ext cx="21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F5D552-E28D-4C85-BA5B-932A71BDC472}" type="slidenum">
              <a:rPr lang="fi-FI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86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84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8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defTabSz="914400">
              <a:defRPr/>
            </a:pPr>
            <a:endParaRPr lang="fi-FI" altLang="fi-FI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defTabSz="914400">
              <a:defRPr/>
            </a:pPr>
            <a:endParaRPr lang="fi-FI" altLang="fi-FI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39017155-8D8E-4C14-827C-F6D503411204}" type="slidenum">
              <a:rPr lang="fi-FI" altLang="fi-FI">
                <a:solidFill>
                  <a:srgbClr val="000000"/>
                </a:solidFill>
                <a:ea typeface="+mn-ea"/>
              </a:rPr>
              <a:pPr defTabSz="914400">
                <a:defRPr/>
              </a:pPr>
              <a:t>‹#›</a:t>
            </a:fld>
            <a:endParaRPr lang="fi-FI" altLang="fi-FI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306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0/00/Wikipeda_Day_15_%282016%29_NYC_Wikidat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Taloudellinen_arvioint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1989584"/>
            <a:ext cx="8784976" cy="1295400"/>
          </a:xfrm>
        </p:spPr>
        <p:txBody>
          <a:bodyPr/>
          <a:lstStyle/>
          <a:p>
            <a:r>
              <a:rPr lang="fi-FI" sz="5400" dirty="0" smtClean="0"/>
              <a:t>Tautitaakka avoimissa tietojärjestelmissä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276600"/>
            <a:ext cx="8207375" cy="584448"/>
          </a:xfrm>
        </p:spPr>
        <p:txBody>
          <a:bodyPr/>
          <a:lstStyle/>
          <a:p>
            <a:r>
              <a:rPr lang="fi-FI" sz="2000" dirty="0" smtClean="0"/>
              <a:t>Jouni Tuomisto</a:t>
            </a:r>
            <a:endParaRPr lang="fi-FI" sz="2000" dirty="0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44624"/>
            <a:ext cx="2003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i-FI" sz="1600" dirty="0" smtClean="0">
                <a:solidFill>
                  <a:srgbClr val="000000"/>
                </a:solidFill>
                <a:latin typeface="Arial" charset="0"/>
                <a:ea typeface="+mn-ea"/>
              </a:rPr>
              <a:t>Tautitaakka-aivoriihi</a:t>
            </a:r>
          </a:p>
          <a:p>
            <a:pPr defTabSz="914400"/>
            <a:r>
              <a:rPr lang="fi-FI" sz="1600" dirty="0" smtClean="0">
                <a:solidFill>
                  <a:srgbClr val="000000"/>
                </a:solidFill>
                <a:latin typeface="Arial" charset="0"/>
                <a:ea typeface="+mn-ea"/>
              </a:rPr>
              <a:t>THL, TUSO, Kuopio</a:t>
            </a:r>
          </a:p>
          <a:p>
            <a:pPr defTabSz="914400"/>
            <a:r>
              <a:rPr lang="fi-FI" sz="1600" dirty="0" smtClean="0">
                <a:solidFill>
                  <a:srgbClr val="000000"/>
                </a:solidFill>
                <a:latin typeface="Arial" charset="0"/>
                <a:ea typeface="+mn-ea"/>
              </a:rPr>
              <a:t>2016-02-24/25</a:t>
            </a:r>
            <a:endParaRPr lang="fi-FI" sz="16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623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Wikidata</a:t>
            </a:r>
            <a:r>
              <a:rPr lang="fi-FI" dirty="0" smtClean="0"/>
              <a:t> alustaksi </a:t>
            </a:r>
            <a:r>
              <a:rPr lang="fi-FI" dirty="0" err="1" smtClean="0"/>
              <a:t>THL:n</a:t>
            </a:r>
            <a:r>
              <a:rPr lang="fi-FI" dirty="0" smtClean="0"/>
              <a:t> tuottamalle tautitaakkatiedolle (ja muullekin)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Tautitaakka-arviot eri taudeille.</a:t>
            </a:r>
          </a:p>
          <a:p>
            <a:r>
              <a:rPr lang="fi-FI" dirty="0" smtClean="0"/>
              <a:t>Tautitaakka-arviot eri riskitekijöille.</a:t>
            </a:r>
          </a:p>
          <a:p>
            <a:r>
              <a:rPr lang="fi-FI" dirty="0" smtClean="0"/>
              <a:t>Data linkataan </a:t>
            </a:r>
            <a:r>
              <a:rPr lang="fi-FI" dirty="0" err="1" smtClean="0"/>
              <a:t>Wikipedia-artikkelien</a:t>
            </a:r>
            <a:r>
              <a:rPr lang="fi-FI" dirty="0" smtClean="0"/>
              <a:t> tietoruutuihin – päivittyvät automaattisesti.</a:t>
            </a:r>
          </a:p>
          <a:p>
            <a:r>
              <a:rPr lang="fi-FI" dirty="0" smtClean="0"/>
              <a:t>Aloitetaan </a:t>
            </a:r>
            <a:r>
              <a:rPr lang="fi-FI" dirty="0" err="1" smtClean="0"/>
              <a:t>IHME-instituutin</a:t>
            </a:r>
            <a:r>
              <a:rPr lang="fi-FI" dirty="0" smtClean="0"/>
              <a:t> tautitaakkaestimaateista, koska ne ovat valmiina ja luotettavan tahon julkaisemia.</a:t>
            </a:r>
          </a:p>
          <a:p>
            <a:r>
              <a:rPr lang="fi-FI" dirty="0" smtClean="0"/>
              <a:t>Kehitetään </a:t>
            </a:r>
            <a:r>
              <a:rPr lang="fi-FI" dirty="0" err="1" smtClean="0"/>
              <a:t>THL:n</a:t>
            </a:r>
            <a:r>
              <a:rPr lang="fi-FI" dirty="0" smtClean="0"/>
              <a:t> kapasiteettia ja luotettavuutta avoimen datan tuottajana.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://upload.wikimedia.org/wikipedia/commons/0/00/Wikipeda_Day_15_%</a:t>
            </a:r>
            <a:r>
              <a:rPr lang="fi-FI" dirty="0" smtClean="0">
                <a:hlinkClick r:id="rId2"/>
              </a:rPr>
              <a:t>282016%29_NYC_Wikidata.pdf</a:t>
            </a:r>
            <a:r>
              <a:rPr lang="fi-FI" dirty="0" smtClean="0"/>
              <a:t>  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FA76A-F834-A348-B417-1E671BBFE6FA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6" name="Vuokaaviosymboli: Magneettilevy 5"/>
          <p:cNvSpPr/>
          <p:nvPr/>
        </p:nvSpPr>
        <p:spPr>
          <a:xfrm>
            <a:off x="1238629" y="1917028"/>
            <a:ext cx="1297924" cy="56752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smtClean="0">
                <a:solidFill>
                  <a:prstClr val="black"/>
                </a:solidFill>
              </a:rPr>
              <a:t>Ympäristötieto</a:t>
            </a:r>
            <a:endParaRPr lang="fi-FI" sz="1050" dirty="0">
              <a:solidFill>
                <a:prstClr val="black"/>
              </a:solidFill>
            </a:endParaRPr>
          </a:p>
        </p:txBody>
      </p:sp>
      <p:sp>
        <p:nvSpPr>
          <p:cNvPr id="7" name="Vuokaaviosymboli: Magneettilevy 6"/>
          <p:cNvSpPr/>
          <p:nvPr/>
        </p:nvSpPr>
        <p:spPr>
          <a:xfrm>
            <a:off x="1232002" y="2738946"/>
            <a:ext cx="1297924" cy="56752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Julkinen terveystieto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8" name="Vuokaaviosymboli: Magneettilevy 7"/>
          <p:cNvSpPr/>
          <p:nvPr/>
        </p:nvSpPr>
        <p:spPr>
          <a:xfrm>
            <a:off x="1238629" y="3480748"/>
            <a:ext cx="1297924" cy="71280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Sähköinen hoitokertomus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9" name="Vuokaaviosymboli: Magneettilevy 8"/>
          <p:cNvSpPr/>
          <p:nvPr/>
        </p:nvSpPr>
        <p:spPr>
          <a:xfrm>
            <a:off x="5643975" y="1886921"/>
            <a:ext cx="1297924" cy="56752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Genomitieto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10" name="Vuokaaviosymboli: Magneettilevy 9"/>
          <p:cNvSpPr/>
          <p:nvPr/>
        </p:nvSpPr>
        <p:spPr>
          <a:xfrm>
            <a:off x="5643973" y="2717844"/>
            <a:ext cx="1297924" cy="56752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Mobiili terveystieto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11" name="Vuokaaviosymboli: Magneettilevy 10"/>
          <p:cNvSpPr/>
          <p:nvPr/>
        </p:nvSpPr>
        <p:spPr>
          <a:xfrm>
            <a:off x="5643972" y="3471110"/>
            <a:ext cx="1297924" cy="56752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Perheen terveyshistoria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12" name="Vuokaaviosymboli: Magneettilevy 11"/>
          <p:cNvSpPr/>
          <p:nvPr/>
        </p:nvSpPr>
        <p:spPr>
          <a:xfrm>
            <a:off x="3031959" y="1319187"/>
            <a:ext cx="1642310" cy="63992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prstClr val="black"/>
                </a:solidFill>
              </a:rPr>
              <a:t>Lääke- ja terveyspalvelujen käyttö ja potilasturvallisuus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734176" y="4107766"/>
            <a:ext cx="2228850" cy="6497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Analyyttiset algoritmit ja ennustava mallintaminen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928136" y="5247952"/>
            <a:ext cx="1212260" cy="5834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black"/>
                </a:solidFill>
              </a:rPr>
              <a:t>Potilaat</a:t>
            </a:r>
          </a:p>
        </p:txBody>
      </p:sp>
      <p:sp>
        <p:nvSpPr>
          <p:cNvPr id="15" name="Ellipsi 14"/>
          <p:cNvSpPr/>
          <p:nvPr/>
        </p:nvSpPr>
        <p:spPr>
          <a:xfrm>
            <a:off x="3245981" y="5247952"/>
            <a:ext cx="1212260" cy="5834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Lääkärit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5766335" y="5247952"/>
            <a:ext cx="1212260" cy="5834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Tutkijat</a:t>
            </a:r>
            <a:endParaRPr lang="fi-FI" sz="1200" dirty="0">
              <a:solidFill>
                <a:prstClr val="black"/>
              </a:solidFill>
            </a:endParaRPr>
          </a:p>
        </p:txBody>
      </p:sp>
      <p:cxnSp>
        <p:nvCxnSpPr>
          <p:cNvPr id="18" name="Suora nuoliyhdysviiva 17"/>
          <p:cNvCxnSpPr>
            <a:stCxn id="12" idx="3"/>
            <a:endCxn id="13" idx="0"/>
          </p:cNvCxnSpPr>
          <p:nvPr/>
        </p:nvCxnSpPr>
        <p:spPr>
          <a:xfrm flipH="1">
            <a:off x="3848601" y="1959111"/>
            <a:ext cx="4513" cy="21486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2536553" y="2178245"/>
            <a:ext cx="119023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3579524" y="3035428"/>
            <a:ext cx="0" cy="1072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>
            <a:off x="3426688" y="3684725"/>
            <a:ext cx="0" cy="423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3984203" y="2170682"/>
            <a:ext cx="0" cy="19370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4131377" y="3035428"/>
            <a:ext cx="0" cy="1072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>
            <a:off x="4255522" y="3754871"/>
            <a:ext cx="4367" cy="352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/>
          <p:cNvCxnSpPr/>
          <p:nvPr/>
        </p:nvCxnSpPr>
        <p:spPr>
          <a:xfrm>
            <a:off x="3726782" y="2170682"/>
            <a:ext cx="0" cy="193708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uora nuoliyhdysviiva 45"/>
          <p:cNvCxnSpPr>
            <a:stCxn id="7" idx="4"/>
          </p:cNvCxnSpPr>
          <p:nvPr/>
        </p:nvCxnSpPr>
        <p:spPr>
          <a:xfrm>
            <a:off x="2529926" y="3022706"/>
            <a:ext cx="1049599" cy="1272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/>
          <p:nvPr/>
        </p:nvCxnSpPr>
        <p:spPr>
          <a:xfrm>
            <a:off x="2536553" y="3684725"/>
            <a:ext cx="89013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/>
          <p:nvPr/>
        </p:nvCxnSpPr>
        <p:spPr>
          <a:xfrm>
            <a:off x="4131378" y="3035428"/>
            <a:ext cx="151259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>
          <a:xfrm>
            <a:off x="3987886" y="2163647"/>
            <a:ext cx="165608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/>
          <p:cNvCxnSpPr>
            <a:endCxn id="11" idx="2"/>
          </p:cNvCxnSpPr>
          <p:nvPr/>
        </p:nvCxnSpPr>
        <p:spPr>
          <a:xfrm>
            <a:off x="4255521" y="3754871"/>
            <a:ext cx="138845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/>
          <p:cNvCxnSpPr/>
          <p:nvPr/>
        </p:nvCxnSpPr>
        <p:spPr>
          <a:xfrm>
            <a:off x="1555777" y="4963026"/>
            <a:ext cx="0" cy="2849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uora nuoliyhdysviiva 60"/>
          <p:cNvCxnSpPr/>
          <p:nvPr/>
        </p:nvCxnSpPr>
        <p:spPr>
          <a:xfrm>
            <a:off x="3879878" y="4757471"/>
            <a:ext cx="0" cy="490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/>
          <p:cNvCxnSpPr/>
          <p:nvPr/>
        </p:nvCxnSpPr>
        <p:spPr>
          <a:xfrm>
            <a:off x="6407511" y="4963026"/>
            <a:ext cx="0" cy="2849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uora nuoliyhdysviiva 64"/>
          <p:cNvCxnSpPr/>
          <p:nvPr/>
        </p:nvCxnSpPr>
        <p:spPr>
          <a:xfrm>
            <a:off x="1555777" y="4954056"/>
            <a:ext cx="1566418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/>
          <p:cNvCxnSpPr/>
          <p:nvPr/>
        </p:nvCxnSpPr>
        <p:spPr>
          <a:xfrm>
            <a:off x="4501073" y="4963026"/>
            <a:ext cx="1926108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/>
          <p:nvPr/>
        </p:nvCxnSpPr>
        <p:spPr>
          <a:xfrm>
            <a:off x="3122195" y="4757472"/>
            <a:ext cx="0" cy="20555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uora nuoliyhdysviiva 73"/>
          <p:cNvCxnSpPr/>
          <p:nvPr/>
        </p:nvCxnSpPr>
        <p:spPr>
          <a:xfrm>
            <a:off x="4501073" y="4780517"/>
            <a:ext cx="0" cy="20555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6978595" y="1921273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BC </a:t>
            </a:r>
            <a:r>
              <a:rPr lang="fi-FI" sz="12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Platforms</a:t>
            </a:r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Biopankki</a:t>
            </a:r>
          </a:p>
          <a:p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BC </a:t>
            </a:r>
            <a:r>
              <a:rPr lang="fi-FI" sz="12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Platforms</a:t>
            </a:r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Genomics</a:t>
            </a:r>
            <a:endParaRPr lang="fi-FI" sz="1200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6978595" y="2540677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Virtuaalisairaalat</a:t>
            </a:r>
            <a:r>
              <a:rPr lang="fi-FI" sz="120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/ MTT</a:t>
            </a:r>
          </a:p>
          <a:p>
            <a:r>
              <a:rPr lang="fi-FI" sz="1200" dirty="0" err="1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Noona</a:t>
            </a:r>
            <a:r>
              <a:rPr lang="fi-FI" sz="120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syöpäseuranta</a:t>
            </a:r>
          </a:p>
          <a:p>
            <a:r>
              <a:rPr lang="fi-FI" sz="120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Sydäntahdistinseuranta</a:t>
            </a:r>
          </a:p>
          <a:p>
            <a:r>
              <a:rPr lang="fi-FI" sz="120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Diabetes-seuranta</a:t>
            </a:r>
          </a:p>
          <a:p>
            <a:r>
              <a:rPr lang="fi-FI" sz="120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Kipupäiväkirja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6961199" y="3623018"/>
            <a:ext cx="2143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Diabetesrekisteri </a:t>
            </a:r>
            <a:r>
              <a:rPr lang="fi-FI" sz="105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(prof. </a:t>
            </a:r>
            <a:r>
              <a:rPr lang="fi-FI" sz="1050" dirty="0" err="1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Knip</a:t>
            </a:r>
            <a:r>
              <a:rPr lang="fi-FI" sz="105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)</a:t>
            </a:r>
            <a:endParaRPr lang="fi-FI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  <a:p>
            <a:endParaRPr lang="fi-FI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5037097" y="4109850"/>
            <a:ext cx="2290563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HUS </a:t>
            </a:r>
            <a:r>
              <a:rPr lang="fi-FI" sz="12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Azure</a:t>
            </a:r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kapasiteettipalvelut</a:t>
            </a:r>
          </a:p>
          <a:p>
            <a:pPr marL="214313" indent="-214313">
              <a:buFontTx/>
              <a:buChar char="-"/>
            </a:pPr>
            <a:r>
              <a:rPr lang="fi-FI" sz="1000" dirty="0" err="1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BigData</a:t>
            </a:r>
            <a:endParaRPr lang="fi-FI" sz="1000" dirty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  <a:p>
            <a:pPr marL="214313" indent="-214313">
              <a:buFontTx/>
              <a:buChar char="-"/>
            </a:pPr>
            <a:r>
              <a:rPr lang="fi-FI" sz="1000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IOT alusta</a:t>
            </a:r>
          </a:p>
          <a:p>
            <a:pPr marL="214313" indent="-214313">
              <a:buFontTx/>
              <a:buChar char="-"/>
            </a:pPr>
            <a:r>
              <a:rPr lang="fi-FI" sz="10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Watson/</a:t>
            </a:r>
            <a:r>
              <a:rPr lang="fi-FI" sz="10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Cortana</a:t>
            </a:r>
            <a:r>
              <a:rPr lang="fi-FI" sz="10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Analytics </a:t>
            </a:r>
            <a:r>
              <a:rPr lang="fi-FI" sz="10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Suite</a:t>
            </a:r>
            <a:endParaRPr lang="fi-FI" sz="1000" dirty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21895" y="3299068"/>
            <a:ext cx="19266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Uranus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Laboratorio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Kuvantaminen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ATEK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XDS-arkisto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PACS &amp; Kuva-arkistot</a:t>
            </a: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Tietovarasto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20283" y="2734173"/>
            <a:ext cx="1010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Earkisto</a:t>
            </a:r>
            <a:endParaRPr lang="fi-FI" sz="1400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Omakanta</a:t>
            </a:r>
          </a:p>
          <a:p>
            <a:endParaRPr lang="fi-FI" sz="1400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1312" y="2056942"/>
            <a:ext cx="10422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Ilmanlaatu</a:t>
            </a:r>
          </a:p>
          <a:p>
            <a:r>
              <a:rPr lang="fi-FI" sz="700" i="1" dirty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(ei vielä integraatiota)</a:t>
            </a:r>
            <a:endParaRPr lang="fi-FI" sz="1400" i="1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703351" y="1364565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HaiPro</a:t>
            </a:r>
            <a:endParaRPr lang="fi-FI" sz="1200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  <a:p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Kelan tiedot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-15561" y="546736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eKatselu</a:t>
            </a:r>
            <a:endParaRPr lang="fi-FI" sz="1400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  <a:p>
            <a:r>
              <a:rPr lang="fi-FI" sz="14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Oirenavigaatio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4458241" y="5408561"/>
            <a:ext cx="137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Watson</a:t>
            </a:r>
          </a:p>
          <a:p>
            <a:r>
              <a:rPr lang="fi-FI" sz="1200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Cortana</a:t>
            </a:r>
            <a:r>
              <a:rPr lang="fi-FI" sz="1200" dirty="0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 Analytics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6978595" y="540856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prstClr val="black"/>
                </a:solidFill>
                <a:latin typeface="Lucida Grande" charset="0"/>
                <a:ea typeface="ＭＳ Ｐゴシック" charset="0"/>
              </a:rPr>
              <a:t>BigData</a:t>
            </a:r>
            <a:endParaRPr lang="fi-FI" dirty="0" smtClean="0">
              <a:solidFill>
                <a:prstClr val="black"/>
              </a:solidFill>
              <a:latin typeface="Lucida Grande" charset="0"/>
              <a:ea typeface="ＭＳ Ｐゴシック" charset="0"/>
            </a:endParaRPr>
          </a:p>
        </p:txBody>
      </p:sp>
      <p:sp>
        <p:nvSpPr>
          <p:cNvPr id="47" name="Otsikko 2"/>
          <p:cNvSpPr txBox="1">
            <a:spLocks/>
          </p:cNvSpPr>
          <p:nvPr/>
        </p:nvSpPr>
        <p:spPr>
          <a:xfrm>
            <a:off x="457200" y="78460"/>
            <a:ext cx="8124825" cy="687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1" kern="1200" cap="all">
                <a:solidFill>
                  <a:srgbClr val="269B9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269B9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269B9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269B9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269B9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269B9E"/>
                </a:solidFill>
                <a:latin typeface="Helvetica Neue Bold Condensed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269B9E"/>
                </a:solidFill>
                <a:latin typeface="Helvetica Neue Bold Condensed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269B9E"/>
                </a:solidFill>
                <a:latin typeface="Helvetica Neue Bold Condensed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269B9E"/>
                </a:solidFill>
                <a:latin typeface="Helvetica Neue Bold Condensed" charset="0"/>
                <a:ea typeface="Geneva" charset="0"/>
              </a:defRPr>
            </a:lvl9pPr>
          </a:lstStyle>
          <a:p>
            <a:r>
              <a:rPr lang="fi-FI" sz="2400" dirty="0" smtClean="0"/>
              <a:t>tutkimus: terveystiedon ekosysteemi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039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3810" y="98517"/>
            <a:ext cx="8974140" cy="6235339"/>
            <a:chOff x="15" y="102"/>
            <a:chExt cx="5653" cy="4025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95" y="799"/>
              <a:ext cx="0" cy="30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95" y="3884"/>
              <a:ext cx="49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5" y="482"/>
              <a:ext cx="70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dirty="0" smtClean="0">
                  <a:solidFill>
                    <a:prstClr val="black"/>
                  </a:solidFill>
                  <a:ea typeface="+mn-ea"/>
                </a:rPr>
                <a:t>Power of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dirty="0" err="1" smtClean="0">
                  <a:solidFill>
                    <a:prstClr val="black"/>
                  </a:solidFill>
                  <a:ea typeface="+mn-ea"/>
                </a:rPr>
                <a:t>Information</a:t>
              </a:r>
              <a:endParaRPr lang="fi-FI" altLang="fi-FI" sz="140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88" y="3928"/>
              <a:ext cx="3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>
                  <a:solidFill>
                    <a:prstClr val="black"/>
                  </a:solidFill>
                  <a:ea typeface="+mn-ea"/>
                </a:rPr>
                <a:t>Data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385" y="3928"/>
              <a:ext cx="73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Information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623" y="3928"/>
              <a:ext cx="71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smtClean="0">
                  <a:solidFill>
                    <a:prstClr val="black"/>
                  </a:solidFill>
                  <a:ea typeface="+mn-ea"/>
                </a:rPr>
                <a:t>Knowledge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120" y="3928"/>
              <a:ext cx="73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Intelligence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808" y="402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124" y="402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394" y="402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340" y="3430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EAFA16"/>
                </a:gs>
                <a:gs pos="100000">
                  <a:srgbClr val="6C740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94" y="3203"/>
              <a:ext cx="408" cy="454"/>
            </a:xfrm>
            <a:prstGeom prst="ellipse">
              <a:avLst/>
            </a:prstGeom>
            <a:gradFill rotWithShape="1">
              <a:gsLst>
                <a:gs pos="0">
                  <a:srgbClr val="1CD61C"/>
                </a:gs>
                <a:gs pos="100000">
                  <a:srgbClr val="0D63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202" y="3022"/>
              <a:ext cx="544" cy="499"/>
            </a:xfrm>
            <a:prstGeom prst="ellipse">
              <a:avLst/>
            </a:prstGeom>
            <a:gradFill rotWithShape="1">
              <a:gsLst>
                <a:gs pos="0">
                  <a:srgbClr val="1CD61C"/>
                </a:gs>
                <a:gs pos="100000">
                  <a:srgbClr val="0D63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746" y="2795"/>
              <a:ext cx="635" cy="635"/>
            </a:xfrm>
            <a:prstGeom prst="ellipse">
              <a:avLst/>
            </a:prstGeom>
            <a:gradFill rotWithShape="1">
              <a:gsLst>
                <a:gs pos="0">
                  <a:srgbClr val="1CD61C"/>
                </a:gs>
                <a:gs pos="100000">
                  <a:srgbClr val="0D630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974" y="3420"/>
              <a:ext cx="1452" cy="237"/>
            </a:xfrm>
            <a:prstGeom prst="rect">
              <a:avLst/>
            </a:prstGeom>
            <a:solidFill>
              <a:srgbClr val="1DC7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What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happened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?</a:t>
              </a:r>
              <a:endParaRPr lang="fi-FI" altLang="fi-FI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2336" y="2341"/>
              <a:ext cx="771" cy="816"/>
            </a:xfrm>
            <a:prstGeom prst="ellipse">
              <a:avLst/>
            </a:prstGeom>
            <a:gradFill rotWithShape="1">
              <a:gsLst>
                <a:gs pos="0">
                  <a:srgbClr val="CE2408"/>
                </a:gs>
                <a:gs pos="100000">
                  <a:srgbClr val="5F110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562" y="2921"/>
              <a:ext cx="1497" cy="238"/>
            </a:xfrm>
            <a:prstGeom prst="rect">
              <a:avLst/>
            </a:prstGeom>
            <a:solidFill>
              <a:srgbClr val="1DC7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Why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did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it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happen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?</a:t>
              </a:r>
              <a:endParaRPr lang="fi-FI" altLang="fi-FI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061" y="1751"/>
              <a:ext cx="862" cy="953"/>
            </a:xfrm>
            <a:prstGeom prst="ellipse">
              <a:avLst/>
            </a:prstGeom>
            <a:gradFill rotWithShape="1">
              <a:gsLst>
                <a:gs pos="0">
                  <a:srgbClr val="0829CE"/>
                </a:gs>
                <a:gs pos="100000">
                  <a:srgbClr val="04135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3388" y="2467"/>
              <a:ext cx="1896" cy="238"/>
            </a:xfrm>
            <a:prstGeom prst="rect">
              <a:avLst/>
            </a:prstGeom>
            <a:solidFill>
              <a:srgbClr val="1DC7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What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will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be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happen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?</a:t>
              </a:r>
              <a:endParaRPr lang="fi-FI" altLang="fi-FI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787" y="1117"/>
              <a:ext cx="908" cy="998"/>
            </a:xfrm>
            <a:prstGeom prst="ellipse">
              <a:avLst/>
            </a:prstGeom>
            <a:gradFill rotWithShape="1">
              <a:gsLst>
                <a:gs pos="0">
                  <a:srgbClr val="D006B8"/>
                </a:gs>
                <a:gs pos="100000">
                  <a:srgbClr val="60035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i-FI" altLang="fi-FI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4059" y="1705"/>
              <a:ext cx="1609" cy="417"/>
            </a:xfrm>
            <a:prstGeom prst="rect">
              <a:avLst/>
            </a:prstGeom>
            <a:solidFill>
              <a:srgbClr val="1DC7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What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is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the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best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that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could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 </a:t>
              </a:r>
              <a:r>
                <a:rPr lang="fi-FI" altLang="fi-FI" b="1" dirty="0" err="1" smtClean="0">
                  <a:solidFill>
                    <a:prstClr val="black"/>
                  </a:solidFill>
                  <a:ea typeface="+mn-ea"/>
                </a:rPr>
                <a:t>happen</a:t>
              </a:r>
              <a:r>
                <a:rPr lang="fi-FI" altLang="fi-FI" b="1" dirty="0" smtClean="0">
                  <a:solidFill>
                    <a:prstClr val="black"/>
                  </a:solidFill>
                  <a:ea typeface="+mn-ea"/>
                </a:rPr>
                <a:t>?</a:t>
              </a:r>
              <a:endParaRPr lang="fi-FI" altLang="fi-FI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344" y="3149"/>
              <a:ext cx="348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Raw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>
                  <a:solidFill>
                    <a:prstClr val="black"/>
                  </a:solidFill>
                  <a:ea typeface="+mn-ea"/>
                </a:rPr>
                <a:t>data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698" y="2923"/>
              <a:ext cx="55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Cleaned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>
                  <a:solidFill>
                    <a:prstClr val="black"/>
                  </a:solidFill>
                  <a:ea typeface="+mn-ea"/>
                </a:rPr>
                <a:t>data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189" y="2696"/>
              <a:ext cx="60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smtClean="0">
                  <a:solidFill>
                    <a:prstClr val="black"/>
                  </a:solidFill>
                  <a:ea typeface="+mn-ea"/>
                </a:rPr>
                <a:t>Standard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report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1792" y="2362"/>
              <a:ext cx="542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Ad</a:t>
              </a:r>
              <a:r>
                <a:rPr lang="fi-FI" altLang="fi-FI" sz="1400" b="1" dirty="0" smtClean="0">
                  <a:solidFill>
                    <a:prstClr val="black"/>
                  </a:solidFill>
                  <a:ea typeface="+mn-ea"/>
                </a:rPr>
                <a:t> Hoc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reports</a:t>
              </a:r>
              <a:r>
                <a:rPr lang="fi-FI" altLang="fi-FI" sz="1400" b="1" dirty="0" smtClean="0">
                  <a:solidFill>
                    <a:prstClr val="black"/>
                  </a:solidFill>
                  <a:ea typeface="+mn-ea"/>
                </a:rPr>
                <a:t> 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smtClean="0">
                  <a:solidFill>
                    <a:prstClr val="black"/>
                  </a:solidFill>
                  <a:ea typeface="+mn-ea"/>
                </a:rPr>
                <a:t>&amp; OLAP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2363" y="2029"/>
              <a:ext cx="72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Descriptive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modeling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3109" y="1425"/>
              <a:ext cx="656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Predictive</a:t>
              </a:r>
              <a:endParaRPr lang="fi-FI" altLang="fi-FI" sz="1400" b="1" dirty="0" smtClean="0">
                <a:solidFill>
                  <a:prstClr val="black"/>
                </a:solidFill>
                <a:ea typeface="+mn-ea"/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modeling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3848" y="916"/>
              <a:ext cx="73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1400" b="1" dirty="0" err="1" smtClean="0">
                  <a:solidFill>
                    <a:prstClr val="black"/>
                  </a:solidFill>
                  <a:ea typeface="+mn-ea"/>
                </a:rPr>
                <a:t>Optimazion</a:t>
              </a:r>
              <a:endParaRPr lang="fi-FI" altLang="fi-FI" sz="1400" b="1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957" y="102"/>
              <a:ext cx="367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altLang="fi-FI" sz="3600" b="1" dirty="0" err="1" smtClean="0">
                  <a:solidFill>
                    <a:srgbClr val="269B9E"/>
                  </a:solidFill>
                  <a:ea typeface="+mn-ea"/>
                </a:rPr>
                <a:t>From</a:t>
              </a:r>
              <a:r>
                <a:rPr lang="fi-FI" altLang="fi-FI" sz="3600" b="1" dirty="0" smtClean="0">
                  <a:solidFill>
                    <a:srgbClr val="269B9E"/>
                  </a:solidFill>
                  <a:ea typeface="+mn-ea"/>
                </a:rPr>
                <a:t> Data to </a:t>
              </a:r>
              <a:r>
                <a:rPr lang="fi-FI" altLang="fi-FI" sz="3600" b="1" dirty="0" err="1">
                  <a:solidFill>
                    <a:srgbClr val="269B9E"/>
                  </a:solidFill>
                  <a:ea typeface="+mn-ea"/>
                </a:rPr>
                <a:t>I</a:t>
              </a:r>
              <a:r>
                <a:rPr lang="fi-FI" altLang="fi-FI" sz="3600" b="1" dirty="0" err="1" smtClean="0">
                  <a:solidFill>
                    <a:srgbClr val="269B9E"/>
                  </a:solidFill>
                  <a:ea typeface="+mn-ea"/>
                </a:rPr>
                <a:t>ntelligence</a:t>
              </a:r>
              <a:r>
                <a:rPr lang="fi-FI" altLang="fi-FI" sz="3600" b="1" dirty="0" smtClean="0">
                  <a:solidFill>
                    <a:srgbClr val="269B9E"/>
                  </a:solidFill>
                  <a:ea typeface="+mn-ea"/>
                </a:rPr>
                <a:t> </a:t>
              </a:r>
              <a:endParaRPr lang="fi-FI" altLang="fi-FI" sz="3600" b="1" dirty="0">
                <a:solidFill>
                  <a:srgbClr val="269B9E"/>
                </a:solidFill>
                <a:ea typeface="+mn-ea"/>
              </a:endParaRPr>
            </a:p>
          </p:txBody>
        </p:sp>
      </p:grpSp>
      <p:sp>
        <p:nvSpPr>
          <p:cNvPr id="38" name="Tekstiruutu 1"/>
          <p:cNvSpPr txBox="1">
            <a:spLocks noChangeArrowheads="1"/>
          </p:cNvSpPr>
          <p:nvPr/>
        </p:nvSpPr>
        <p:spPr bwMode="auto">
          <a:xfrm>
            <a:off x="3903663" y="6443662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altLang="fi-FI" b="1">
                <a:solidFill>
                  <a:srgbClr val="FF0000"/>
                </a:solidFill>
                <a:ea typeface="+mn-ea"/>
              </a:rPr>
              <a:t>BigData</a:t>
            </a:r>
          </a:p>
        </p:txBody>
      </p:sp>
      <p:sp>
        <p:nvSpPr>
          <p:cNvPr id="39" name="Nuoli oikealle 38"/>
          <p:cNvSpPr/>
          <p:nvPr/>
        </p:nvSpPr>
        <p:spPr>
          <a:xfrm>
            <a:off x="4932363" y="6542087"/>
            <a:ext cx="3330575" cy="171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0" name="Tekstiruutu 37"/>
          <p:cNvSpPr txBox="1">
            <a:spLocks noChangeArrowheads="1"/>
          </p:cNvSpPr>
          <p:nvPr/>
        </p:nvSpPr>
        <p:spPr bwMode="auto">
          <a:xfrm>
            <a:off x="1422624" y="6413130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altLang="fi-FI" b="1" dirty="0" err="1" smtClean="0">
                <a:solidFill>
                  <a:srgbClr val="00B050"/>
                </a:solidFill>
                <a:ea typeface="+mn-ea"/>
              </a:rPr>
              <a:t>Datawarehouse</a:t>
            </a:r>
            <a:endParaRPr lang="fi-FI" altLang="fi-FI" b="1" dirty="0">
              <a:solidFill>
                <a:srgbClr val="00B050"/>
              </a:solidFill>
              <a:ea typeface="+mn-ea"/>
            </a:endParaRPr>
          </a:p>
        </p:txBody>
      </p:sp>
      <p:sp>
        <p:nvSpPr>
          <p:cNvPr id="41" name="Nuoli oikealle 40"/>
          <p:cNvSpPr/>
          <p:nvPr/>
        </p:nvSpPr>
        <p:spPr>
          <a:xfrm>
            <a:off x="3275010" y="6557440"/>
            <a:ext cx="660508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2" name="Tekstiruutu 5"/>
          <p:cNvSpPr txBox="1">
            <a:spLocks noChangeArrowheads="1"/>
          </p:cNvSpPr>
          <p:nvPr/>
        </p:nvSpPr>
        <p:spPr bwMode="auto">
          <a:xfrm>
            <a:off x="462408" y="6404032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altLang="fi-FI" b="1" dirty="0" smtClean="0">
                <a:solidFill>
                  <a:prstClr val="black"/>
                </a:solidFill>
                <a:ea typeface="+mn-ea"/>
              </a:rPr>
              <a:t>EMR</a:t>
            </a:r>
            <a:endParaRPr lang="fi-FI" altLang="fi-FI" b="1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43" name="Kaarinuoli alas 42"/>
          <p:cNvSpPr/>
          <p:nvPr/>
        </p:nvSpPr>
        <p:spPr>
          <a:xfrm rot="20106137">
            <a:off x="535675" y="3701019"/>
            <a:ext cx="3387663" cy="505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854263" y="310360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 err="1" smtClean="0">
                <a:solidFill>
                  <a:srgbClr val="FF0000"/>
                </a:solidFill>
                <a:latin typeface="Arial"/>
                <a:ea typeface="+mn-ea"/>
              </a:rPr>
              <a:t>BigData</a:t>
            </a:r>
            <a:r>
              <a:rPr lang="fi-FI" b="1" dirty="0" smtClean="0">
                <a:solidFill>
                  <a:srgbClr val="FF0000"/>
                </a:solidFill>
                <a:latin typeface="Arial"/>
                <a:ea typeface="+mn-ea"/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  <a:latin typeface="Arial"/>
                <a:ea typeface="+mn-ea"/>
              </a:rPr>
              <a:t>tiger</a:t>
            </a:r>
            <a:r>
              <a:rPr lang="fi-FI" b="1" dirty="0" smtClean="0">
                <a:solidFill>
                  <a:srgbClr val="FF0000"/>
                </a:solidFill>
                <a:latin typeface="Arial"/>
                <a:ea typeface="+mn-ea"/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  <a:latin typeface="Arial"/>
                <a:ea typeface="+mn-ea"/>
              </a:rPr>
              <a:t>jump</a:t>
            </a:r>
            <a:endParaRPr lang="fi-FI" b="1" dirty="0" smtClean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45" name="Nuoli oikealle 44"/>
          <p:cNvSpPr/>
          <p:nvPr/>
        </p:nvSpPr>
        <p:spPr>
          <a:xfrm>
            <a:off x="1084379" y="6512071"/>
            <a:ext cx="338245" cy="155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t="8862" r="8412" b="7427"/>
          <a:stretch/>
        </p:blipFill>
        <p:spPr bwMode="auto">
          <a:xfrm>
            <a:off x="0" y="476672"/>
            <a:ext cx="9144000" cy="6381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723816" y="0"/>
            <a:ext cx="5696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fi-FI" sz="2800" b="1" dirty="0" smtClean="0">
                <a:solidFill>
                  <a:srgbClr val="000000"/>
                </a:solidFill>
                <a:ea typeface="+mn-ea"/>
              </a:rPr>
              <a:t>Terveystiedon uusi ekosysteemi</a:t>
            </a:r>
            <a:endParaRPr lang="fi-FI" sz="28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61569" y="2621285"/>
            <a:ext cx="2015295" cy="2316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561569" y="2583222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fi-FI" sz="1400" b="1" dirty="0" err="1" smtClean="0">
                <a:solidFill>
                  <a:srgbClr val="000000"/>
                </a:solidFill>
                <a:ea typeface="+mn-ea"/>
              </a:rPr>
              <a:t>eArkisto</a:t>
            </a:r>
            <a:r>
              <a:rPr lang="fi-FI" sz="1400" b="1" dirty="0" smtClean="0">
                <a:solidFill>
                  <a:srgbClr val="000000"/>
                </a:solidFill>
                <a:ea typeface="+mn-ea"/>
              </a:rPr>
              <a:t> ja Omakanta</a:t>
            </a:r>
            <a:endParaRPr lang="fi-FI" sz="1400" b="1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63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64111" y="85725"/>
            <a:ext cx="8538745" cy="1121307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health information ecosystem </a:t>
            </a: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and </a:t>
            </a:r>
            <a:r>
              <a:rPr lang="en-US" sz="3600" b="1" dirty="0">
                <a:solidFill>
                  <a:schemeClr val="accent1"/>
                </a:solidFill>
              </a:rPr>
              <a:t>citizens</a:t>
            </a:r>
            <a:endParaRPr lang="fi-FI" sz="3600" b="1" dirty="0">
              <a:solidFill>
                <a:schemeClr val="accent1"/>
              </a:solidFill>
            </a:endParaRPr>
          </a:p>
        </p:txBody>
      </p:sp>
      <p:pic>
        <p:nvPicPr>
          <p:cNvPr id="13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2" y="1207032"/>
            <a:ext cx="8538745" cy="439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uva 13" descr="Kylä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" y="5598543"/>
            <a:ext cx="9144000" cy="12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mielentervey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7" y="2287494"/>
            <a:ext cx="1208116" cy="3876502"/>
          </a:xfrm>
          <a:prstGeom prst="rect">
            <a:avLst/>
          </a:prstGeom>
        </p:spPr>
      </p:pic>
      <p:sp>
        <p:nvSpPr>
          <p:cNvPr id="23" name="Otsikko 10"/>
          <p:cNvSpPr>
            <a:spLocks noGrp="1"/>
          </p:cNvSpPr>
          <p:nvPr>
            <p:ph type="title"/>
          </p:nvPr>
        </p:nvSpPr>
        <p:spPr>
          <a:xfrm>
            <a:off x="259746" y="0"/>
            <a:ext cx="8157874" cy="1226007"/>
          </a:xfrm>
        </p:spPr>
        <p:txBody>
          <a:bodyPr/>
          <a:lstStyle/>
          <a:p>
            <a:pPr>
              <a:defRPr/>
            </a:pPr>
            <a:r>
              <a:rPr lang="fi-FI" sz="3600" dirty="0" smtClean="0"/>
              <a:t>service recommendations based on symptom navigators</a:t>
            </a:r>
            <a:endParaRPr lang="en-GB" sz="3600" dirty="0"/>
          </a:p>
        </p:txBody>
      </p:sp>
      <p:grpSp>
        <p:nvGrpSpPr>
          <p:cNvPr id="25" name="Ryhmä 24"/>
          <p:cNvGrpSpPr/>
          <p:nvPr/>
        </p:nvGrpSpPr>
        <p:grpSpPr>
          <a:xfrm>
            <a:off x="0" y="1389355"/>
            <a:ext cx="9023231" cy="5249148"/>
            <a:chOff x="1025830" y="120279"/>
            <a:chExt cx="9474288" cy="6998865"/>
          </a:xfrm>
        </p:grpSpPr>
        <p:sp>
          <p:nvSpPr>
            <p:cNvPr id="46" name="Suorakulmio 45"/>
            <p:cNvSpPr/>
            <p:nvPr/>
          </p:nvSpPr>
          <p:spPr>
            <a:xfrm>
              <a:off x="7497424" y="2205721"/>
              <a:ext cx="703715" cy="559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675" dirty="0" smtClean="0">
                  <a:solidFill>
                    <a:prstClr val="black"/>
                  </a:solidFill>
                </a:rPr>
                <a:t>eNurse confirmation</a:t>
              </a:r>
            </a:p>
          </p:txBody>
        </p:sp>
        <p:sp>
          <p:nvSpPr>
            <p:cNvPr id="47" name="Nuoli oikealle 46"/>
            <p:cNvSpPr/>
            <p:nvPr/>
          </p:nvSpPr>
          <p:spPr>
            <a:xfrm>
              <a:off x="2177156" y="3532624"/>
              <a:ext cx="1349477" cy="133782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25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825" dirty="0">
                  <a:solidFill>
                    <a:prstClr val="black"/>
                  </a:solidFill>
                </a:rPr>
                <a:t>Virtual Hospital platform</a:t>
              </a:r>
              <a:endParaRPr lang="en-GB" sz="825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25" dirty="0">
                <a:solidFill>
                  <a:prstClr val="black"/>
                </a:solidFill>
              </a:endParaRPr>
            </a:p>
          </p:txBody>
        </p:sp>
        <p:sp>
          <p:nvSpPr>
            <p:cNvPr id="48" name="Suorakulmio 47"/>
            <p:cNvSpPr/>
            <p:nvPr/>
          </p:nvSpPr>
          <p:spPr>
            <a:xfrm>
              <a:off x="3584220" y="2706689"/>
              <a:ext cx="1389614" cy="2163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b="1" dirty="0">
                  <a:solidFill>
                    <a:prstClr val="black"/>
                  </a:solidFill>
                </a:rPr>
                <a:t>Symptom navigator</a:t>
              </a:r>
              <a:endParaRPr lang="en-GB" sz="900" b="1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b="1" dirty="0">
                  <a:solidFill>
                    <a:prstClr val="black"/>
                  </a:solidFill>
                </a:rPr>
                <a:t>part I: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b="1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Public,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no login required</a:t>
              </a: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Approximately 100–250 questions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49" name="Ellipsi 48"/>
            <p:cNvSpPr/>
            <p:nvPr/>
          </p:nvSpPr>
          <p:spPr>
            <a:xfrm>
              <a:off x="1025830" y="3700197"/>
              <a:ext cx="1151326" cy="79851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825" dirty="0">
                  <a:solidFill>
                    <a:prstClr val="black"/>
                  </a:solidFill>
                </a:rPr>
                <a:t>Citizen</a:t>
              </a:r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6144553" y="1525590"/>
              <a:ext cx="1331913" cy="26828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b="1" dirty="0">
                  <a:solidFill>
                    <a:prstClr val="black"/>
                  </a:solidFill>
                </a:rPr>
                <a:t>Symptom navigator</a:t>
              </a:r>
              <a:endParaRPr lang="en-GB" sz="900" b="1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b="1" dirty="0">
                  <a:solidFill>
                    <a:prstClr val="black"/>
                  </a:solidFill>
                </a:rPr>
                <a:t>part II: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Personal ID number,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further questions +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patient data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retrieval</a:t>
              </a:r>
              <a:r>
                <a:rPr>
                  <a:solidFill>
                    <a:prstClr val="white"/>
                  </a:solidFill>
                </a:rPr>
                <a:t/>
              </a:r>
              <a:br>
                <a:rPr>
                  <a:solidFill>
                    <a:prstClr val="white"/>
                  </a:solidFill>
                </a:rPr>
              </a:br>
              <a:r>
                <a:rPr lang="fi-FI" sz="900" dirty="0">
                  <a:solidFill>
                    <a:prstClr val="black"/>
                  </a:solidFill>
                </a:rPr>
                <a:t>(e.g. medical records, laboratory results, PAD, imaging, genomic data)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Data are stored in HUS’s archives.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1" name="Kuvaselitesuorakulmio 50"/>
            <p:cNvSpPr/>
            <p:nvPr/>
          </p:nvSpPr>
          <p:spPr>
            <a:xfrm>
              <a:off x="4933697" y="4870450"/>
              <a:ext cx="1295400" cy="1586708"/>
            </a:xfrm>
            <a:prstGeom prst="wedgeRectCallout">
              <a:avLst>
                <a:gd name="adj1" fmla="val -59669"/>
                <a:gd name="adj2" fmla="val -119642"/>
              </a:avLst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No need to worry.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If symptoms persist,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 contact a health centre. It is nevertheless unlikely that you have XXX.</a:t>
              </a:r>
            </a:p>
          </p:txBody>
        </p:sp>
        <p:sp>
          <p:nvSpPr>
            <p:cNvPr id="52" name="Kuvaselitesuorakulmio 51"/>
            <p:cNvSpPr/>
            <p:nvPr/>
          </p:nvSpPr>
          <p:spPr>
            <a:xfrm>
              <a:off x="5025932" y="1522551"/>
              <a:ext cx="1056323" cy="1567997"/>
            </a:xfrm>
            <a:prstGeom prst="wedgeRectCallout">
              <a:avLst>
                <a:gd name="adj1" fmla="val -72458"/>
                <a:gd name="adj2" fmla="val 9557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Login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request/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consent: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Electronic identification is required for a more detailed analysis</a:t>
              </a:r>
            </a:p>
          </p:txBody>
        </p:sp>
        <p:sp>
          <p:nvSpPr>
            <p:cNvPr id="53" name="Kuvaselitesuorakulmio 52"/>
            <p:cNvSpPr/>
            <p:nvPr/>
          </p:nvSpPr>
          <p:spPr>
            <a:xfrm>
              <a:off x="8130947" y="3151112"/>
              <a:ext cx="1316354" cy="789727"/>
            </a:xfrm>
            <a:prstGeom prst="wedgeRectCallout">
              <a:avLst>
                <a:gd name="adj1" fmla="val -103412"/>
                <a:gd name="adj2" fmla="val -26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Proposal of referral to more detailed clinical tests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Approval yes/no</a:t>
              </a:r>
            </a:p>
          </p:txBody>
        </p:sp>
        <p:sp>
          <p:nvSpPr>
            <p:cNvPr id="54" name="Kuvaselitesuorakulmio 53"/>
            <p:cNvSpPr/>
            <p:nvPr/>
          </p:nvSpPr>
          <p:spPr>
            <a:xfrm>
              <a:off x="7141939" y="5172908"/>
              <a:ext cx="1682750" cy="1109662"/>
            </a:xfrm>
            <a:prstGeom prst="wedgeRectCallout">
              <a:avLst>
                <a:gd name="adj1" fmla="val -31753"/>
                <a:gd name="adj2" fmla="val -218234"/>
              </a:avLst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No need to worry…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You can print out your answers or save the information in your MyRecords service.</a:t>
              </a:r>
            </a:p>
          </p:txBody>
        </p:sp>
        <p:sp>
          <p:nvSpPr>
            <p:cNvPr id="55" name="Kuvaselitesuorakulmio 54"/>
            <p:cNvSpPr/>
            <p:nvPr/>
          </p:nvSpPr>
          <p:spPr>
            <a:xfrm>
              <a:off x="8130947" y="2378103"/>
              <a:ext cx="1316354" cy="698500"/>
            </a:xfrm>
            <a:prstGeom prst="wedgeRectCallout">
              <a:avLst>
                <a:gd name="adj1" fmla="val -101375"/>
                <a:gd name="adj2" fmla="val 85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Appointment booking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suggestion and choice of available appointments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 with a nurse/physician</a:t>
              </a:r>
            </a:p>
          </p:txBody>
        </p:sp>
        <p:sp>
          <p:nvSpPr>
            <p:cNvPr id="56" name="Nuoli oikealle 55"/>
            <p:cNvSpPr/>
            <p:nvPr/>
          </p:nvSpPr>
          <p:spPr>
            <a:xfrm>
              <a:off x="9464978" y="2297782"/>
              <a:ext cx="1035140" cy="180167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Virtual Hospital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treatment relationship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(Own Path)</a:t>
              </a:r>
            </a:p>
          </p:txBody>
        </p:sp>
        <p:sp>
          <p:nvSpPr>
            <p:cNvPr id="57" name="Suorakulmio 56"/>
            <p:cNvSpPr/>
            <p:nvPr/>
          </p:nvSpPr>
          <p:spPr>
            <a:xfrm>
              <a:off x="1121467" y="6496800"/>
              <a:ext cx="9378650" cy="622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825" b="1" dirty="0">
                  <a:solidFill>
                    <a:prstClr val="black"/>
                  </a:solidFill>
                </a:rPr>
                <a:t>Technological solutions: </a:t>
              </a:r>
              <a:r>
                <a:rPr lang="fi-FI" sz="825" b="1" dirty="0" smtClean="0">
                  <a:solidFill>
                    <a:prstClr val="black"/>
                  </a:solidFill>
                </a:rPr>
                <a:t>                    </a:t>
              </a:r>
              <a:r>
                <a:rPr lang="fi-FI" sz="825" dirty="0" smtClean="0">
                  <a:solidFill>
                    <a:prstClr val="black"/>
                  </a:solidFill>
                </a:rPr>
                <a:t>Level </a:t>
              </a:r>
              <a:r>
                <a:rPr lang="fi-FI" sz="825" dirty="0">
                  <a:solidFill>
                    <a:prstClr val="black"/>
                  </a:solidFill>
                </a:rPr>
                <a:t>I: SharePoint / coding / dynamic questionnaire</a:t>
              </a:r>
              <a:r>
                <a:rPr lang="en-US" sz="825" dirty="0">
                  <a:solidFill>
                    <a:prstClr val="black"/>
                  </a:solidFill>
                </a:rPr>
                <a:t>		</a:t>
              </a:r>
              <a:r>
                <a:rPr lang="fi-FI" sz="825" dirty="0">
                  <a:solidFill>
                    <a:prstClr val="black"/>
                  </a:solidFill>
                </a:rPr>
                <a:t>Level II: Rules management system + data roaming + artificial intelligence</a:t>
              </a:r>
              <a:r>
                <a:rPr lang="en-US" sz="825" dirty="0">
                  <a:solidFill>
                    <a:prstClr val="black"/>
                  </a:solidFill>
                </a:rPr>
                <a:t>	</a:t>
              </a:r>
              <a:r>
                <a:rPr lang="fi-FI" sz="825" dirty="0">
                  <a:solidFill>
                    <a:prstClr val="black"/>
                  </a:solidFill>
                </a:rPr>
                <a:t>  </a:t>
              </a:r>
              <a:r>
                <a:rPr lang="en-US" sz="825" dirty="0">
                  <a:solidFill>
                    <a:prstClr val="black"/>
                  </a:solidFill>
                </a:rPr>
                <a:t>	</a:t>
              </a:r>
              <a:r>
                <a:rPr lang="fi-FI" sz="825" dirty="0">
                  <a:solidFill>
                    <a:prstClr val="black"/>
                  </a:solidFill>
                </a:rPr>
                <a:t>Level III: Machine learning / artificial intelligence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25" dirty="0">
                <a:solidFill>
                  <a:prstClr val="black"/>
                </a:solidFill>
              </a:endParaRPr>
            </a:p>
          </p:txBody>
        </p:sp>
        <p:sp>
          <p:nvSpPr>
            <p:cNvPr id="58" name="Kuvaselitesuorakulmio 57"/>
            <p:cNvSpPr/>
            <p:nvPr/>
          </p:nvSpPr>
          <p:spPr>
            <a:xfrm>
              <a:off x="8130947" y="4015348"/>
              <a:ext cx="1316354" cy="765450"/>
            </a:xfrm>
            <a:prstGeom prst="wedgeRectCallout">
              <a:avLst>
                <a:gd name="adj1" fmla="val -101215"/>
                <a:gd name="adj2" fmla="val -139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Referral to a treatment facility according to contracts</a:t>
              </a:r>
            </a:p>
          </p:txBody>
        </p:sp>
        <p:sp>
          <p:nvSpPr>
            <p:cNvPr id="59" name="Suorakulmio 58"/>
            <p:cNvSpPr/>
            <p:nvPr/>
          </p:nvSpPr>
          <p:spPr>
            <a:xfrm>
              <a:off x="7492776" y="1203170"/>
              <a:ext cx="1734743" cy="9271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b="1" dirty="0">
                  <a:solidFill>
                    <a:prstClr val="black"/>
                  </a:solidFill>
                </a:rPr>
                <a:t>Symptom navigator</a:t>
              </a:r>
              <a:endParaRPr lang="en-GB" sz="900" b="1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b="1" dirty="0">
                  <a:solidFill>
                    <a:prstClr val="black"/>
                  </a:solidFill>
                </a:rPr>
                <a:t>part III: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900" dirty="0">
                  <a:solidFill>
                    <a:prstClr val="black"/>
                  </a:solidFill>
                </a:rPr>
                <a:t>Interface for professionals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dirty="0">
                <a:solidFill>
                  <a:prstClr val="black"/>
                </a:solidFill>
              </a:endParaRPr>
            </a:p>
          </p:txBody>
        </p:sp>
        <p:sp>
          <p:nvSpPr>
            <p:cNvPr id="60" name="Kuvaselitesuorakulmio 59"/>
            <p:cNvSpPr/>
            <p:nvPr/>
          </p:nvSpPr>
          <p:spPr>
            <a:xfrm>
              <a:off x="8637981" y="120279"/>
              <a:ext cx="1862137" cy="931440"/>
            </a:xfrm>
            <a:prstGeom prst="wedgeRectCallout">
              <a:avLst>
                <a:gd name="adj1" fmla="val -61871"/>
                <a:gd name="adj2" fmla="val 7573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“Interactive Intent</a:t>
              </a:r>
              <a:r>
                <a:rPr dirty="0" smtClean="0">
                  <a:solidFill>
                    <a:prstClr val="white"/>
                  </a:solidFill>
                </a:rPr>
                <a:t> </a:t>
              </a:r>
              <a:r>
                <a:rPr lang="fi-FI" sz="750" dirty="0">
                  <a:solidFill>
                    <a:prstClr val="black"/>
                  </a:solidFill>
                </a:rPr>
                <a:t>Modelling”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750" dirty="0">
                  <a:solidFill>
                    <a:prstClr val="black"/>
                  </a:solidFill>
                </a:rPr>
                <a:t>What do we already know? What essential information is still missing? Which criteria are met? Integration with background data</a:t>
              </a:r>
            </a:p>
          </p:txBody>
        </p:sp>
      </p:grpSp>
      <p:sp>
        <p:nvSpPr>
          <p:cNvPr id="61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3599934" y="6123386"/>
            <a:ext cx="21717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z="825" dirty="0">
                <a:solidFill>
                  <a:prstClr val="white">
                    <a:lumMod val="65000"/>
                  </a:prstClr>
                </a:solidFill>
              </a:rPr>
              <a:t>BP</a:t>
            </a:r>
          </a:p>
        </p:txBody>
      </p:sp>
    </p:spTree>
    <p:extLst>
      <p:ext uri="{BB962C8B-B14F-4D97-AF65-F5344CB8AC3E}">
        <p14:creationId xmlns:p14="http://schemas.microsoft.com/office/powerpoint/2010/main" val="1290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223963"/>
          </a:xfrm>
        </p:spPr>
        <p:txBody>
          <a:bodyPr/>
          <a:lstStyle/>
          <a:p>
            <a:r>
              <a:rPr lang="fi-FI" sz="4800" dirty="0" smtClean="0"/>
              <a:t>Mikä on </a:t>
            </a:r>
            <a:r>
              <a:rPr lang="fi-FI" sz="4800" dirty="0" err="1" smtClean="0"/>
              <a:t>THL:n</a:t>
            </a:r>
            <a:r>
              <a:rPr lang="fi-FI" sz="4800" dirty="0" smtClean="0"/>
              <a:t> kontribuutio tiedon avaamiseen?</a:t>
            </a:r>
            <a:endParaRPr lang="fi-FI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Tautitaakka on yksi hyvä tapa vetää yhteen monimutkaista terveystietoa.</a:t>
            </a:r>
          </a:p>
          <a:p>
            <a:r>
              <a:rPr lang="fi-FI" sz="2800" dirty="0" err="1" smtClean="0"/>
              <a:t>THL:n</a:t>
            </a:r>
            <a:r>
              <a:rPr lang="fi-FI" sz="2800" dirty="0" smtClean="0"/>
              <a:t> rekistereissä on hyödyntämätöntä potentiaalia tautitaakan laskemiseen.</a:t>
            </a:r>
            <a:endParaRPr lang="fi-FI" sz="2800" dirty="0" smtClean="0"/>
          </a:p>
          <a:p>
            <a:r>
              <a:rPr lang="fi-FI" sz="2800" dirty="0" smtClean="0"/>
              <a:t>Se vastaa tarpeeseen päätöksenteon tukemisesta.</a:t>
            </a:r>
          </a:p>
          <a:p>
            <a:r>
              <a:rPr lang="fi-FI" sz="2800" dirty="0" err="1" smtClean="0">
                <a:sym typeface="Wingdings" panose="05000000000000000000" pitchFamily="2" charset="2"/>
              </a:rPr>
              <a:t>Meidän</a:t>
            </a:r>
            <a:r>
              <a:rPr lang="fi-FI" sz="2800" dirty="0" smtClean="0">
                <a:sym typeface="Wingdings" panose="05000000000000000000" pitchFamily="2" charset="2"/>
              </a:rPr>
              <a:t> on rakennettava </a:t>
            </a:r>
            <a:r>
              <a:rPr lang="fi-FI" sz="2800" dirty="0" err="1" smtClean="0">
                <a:sym typeface="Wingdings" panose="05000000000000000000" pitchFamily="2" charset="2"/>
              </a:rPr>
              <a:t>infra</a:t>
            </a:r>
            <a:r>
              <a:rPr lang="fi-FI" sz="2800" dirty="0" smtClean="0">
                <a:sym typeface="Wingdings" panose="05000000000000000000" pitchFamily="2" charset="2"/>
              </a:rPr>
              <a:t> ja käytännöt vastaamaan tulevia haasteita.</a:t>
            </a: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8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" y="0"/>
            <a:ext cx="9144000" cy="5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616" y="59591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fi.opasnet.org/fi/Taloudellinen_arviointi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567328" y="1268413"/>
            <a:ext cx="39651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Pneumokokkirokotteen hankinta kansalliseen rokotusohjelmaan 2014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02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2015-11-26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Hänninen, O: Ilmansuojeluyhdistyksen syysseminaari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9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8434" name="Picture 2" descr="http://en.opasnet.org/en-opwiki/images/e/ec/Open_data_flow_from_T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8" y="0"/>
            <a:ext cx="6397846" cy="64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mpäristöministeriö_kannet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lmansuojelupaketti Taustaryhmä 12022014">
  <a:themeElements>
    <a:clrScheme name="Ympäristöministeriö">
      <a:dk1>
        <a:sysClr val="windowText" lastClr="00000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78BE20"/>
      </a:accent2>
      <a:accent3>
        <a:srgbClr val="00A3E0"/>
      </a:accent3>
      <a:accent4>
        <a:srgbClr val="F2A900"/>
      </a:accent4>
      <a:accent5>
        <a:srgbClr val="7474C1"/>
      </a:accent5>
      <a:accent6>
        <a:srgbClr val="BFB800"/>
      </a:accent6>
      <a:hlink>
        <a:srgbClr val="0065BD"/>
      </a:hlink>
      <a:folHlink>
        <a:srgbClr val="7474C1"/>
      </a:folHlink>
    </a:clrScheme>
    <a:fontScheme name="Ympäristöministeriö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Mukautettu 1">
      <a:dk1>
        <a:sysClr val="windowText" lastClr="000000"/>
      </a:dk1>
      <a:lt1>
        <a:sysClr val="window" lastClr="FFFFFF"/>
      </a:lt1>
      <a:dk2>
        <a:srgbClr val="269B9E"/>
      </a:dk2>
      <a:lt2>
        <a:srgbClr val="A1A2A5"/>
      </a:lt2>
      <a:accent1>
        <a:srgbClr val="269B9E"/>
      </a:accent1>
      <a:accent2>
        <a:srgbClr val="A1A2A5"/>
      </a:accent2>
      <a:accent3>
        <a:srgbClr val="ABC549"/>
      </a:accent3>
      <a:accent4>
        <a:srgbClr val="26AAE8"/>
      </a:accent4>
      <a:accent5>
        <a:srgbClr val="D70A78"/>
      </a:accent5>
      <a:accent6>
        <a:srgbClr val="84428E"/>
      </a:accent6>
      <a:hlink>
        <a:srgbClr val="0000FF"/>
      </a:hlink>
      <a:folHlink>
        <a:srgbClr val="800080"/>
      </a:folHlink>
    </a:clrScheme>
    <a:fontScheme name="Office, klassinen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HUS_väri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9B9E"/>
      </a:accent1>
      <a:accent2>
        <a:srgbClr val="A1A2A5"/>
      </a:accent2>
      <a:accent3>
        <a:srgbClr val="ABC549"/>
      </a:accent3>
      <a:accent4>
        <a:srgbClr val="26AAE8"/>
      </a:accent4>
      <a:accent5>
        <a:srgbClr val="D70A78"/>
      </a:accent5>
      <a:accent6>
        <a:srgbClr val="84428E"/>
      </a:accent6>
      <a:hlink>
        <a:srgbClr val="0000FF"/>
      </a:hlink>
      <a:folHlink>
        <a:srgbClr val="800080"/>
      </a:folHlink>
    </a:clrScheme>
    <a:fontScheme name="HUS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US Esitys tyhjä.potx" id="{4F6FD818-3EFA-4B03-8D2C-1B3D7C82436D}" vid="{5D37B19A-CCBD-485C-A391-D668AC6B0223}"/>
    </a:ext>
  </a:extLst>
</a:theme>
</file>

<file path=ppt/theme/theme7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9640</TotalTime>
  <Words>705</Words>
  <Application>Microsoft Office PowerPoint</Application>
  <PresentationFormat>On-screen Show (4:3)</PresentationFormat>
  <Paragraphs>198</Paragraphs>
  <Slides>10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1_THL_fi_2012</vt:lpstr>
      <vt:lpstr>Benutzerdefiniertes Design</vt:lpstr>
      <vt:lpstr>Ympäristöministeriö_kannet</vt:lpstr>
      <vt:lpstr>Ilmansuojelupaketti Taustaryhmä 12022014</vt:lpstr>
      <vt:lpstr>2_Office Theme</vt:lpstr>
      <vt:lpstr>Office-teema</vt:lpstr>
      <vt:lpstr>Oletusrakenne</vt:lpstr>
      <vt:lpstr>Tautitaakka avoimissa tietojärjestelmissä</vt:lpstr>
      <vt:lpstr>PowerPoint Presentation</vt:lpstr>
      <vt:lpstr>PowerPoint Presentation</vt:lpstr>
      <vt:lpstr>PowerPoint Presentation</vt:lpstr>
      <vt:lpstr>health information ecosystem  and citizens</vt:lpstr>
      <vt:lpstr>service recommendations based on symptom navigators</vt:lpstr>
      <vt:lpstr>Mikä on THL:n kontribuutio tiedon avaamiseen?</vt:lpstr>
      <vt:lpstr>PowerPoint Presentation</vt:lpstr>
      <vt:lpstr>PowerPoint Presentation</vt:lpstr>
      <vt:lpstr>Wikidata alustaksi THL:n tuottamalle tautitaakkatiedolle (ja muullekin)</vt:lpstr>
    </vt:vector>
  </TitlesOfParts>
  <Company>Recommended Finland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Arja Rintamäki</dc:creator>
  <cp:lastModifiedBy>Tuomisto Jouni</cp:lastModifiedBy>
  <cp:revision>186</cp:revision>
  <cp:lastPrinted>2015-11-26T08:30:01Z</cp:lastPrinted>
  <dcterms:created xsi:type="dcterms:W3CDTF">2008-11-25T11:20:11Z</dcterms:created>
  <dcterms:modified xsi:type="dcterms:W3CDTF">2016-02-24T07:32:14Z</dcterms:modified>
</cp:coreProperties>
</file>