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8" r:id="rId3"/>
    <p:sldId id="257" r:id="rId4"/>
    <p:sldId id="265" r:id="rId5"/>
    <p:sldId id="259" r:id="rId6"/>
    <p:sldId id="263" r:id="rId7"/>
    <p:sldId id="261" r:id="rId8"/>
    <p:sldId id="279" r:id="rId9"/>
    <p:sldId id="262" r:id="rId10"/>
    <p:sldId id="269" r:id="rId11"/>
    <p:sldId id="270" r:id="rId12"/>
    <p:sldId id="264" r:id="rId13"/>
    <p:sldId id="267" r:id="rId14"/>
    <p:sldId id="273" r:id="rId15"/>
    <p:sldId id="274" r:id="rId16"/>
    <p:sldId id="271" r:id="rId17"/>
    <p:sldId id="275" r:id="rId18"/>
    <p:sldId id="272" r:id="rId19"/>
    <p:sldId id="277" r:id="rId20"/>
    <p:sldId id="278" r:id="rId21"/>
    <p:sldId id="276" r:id="rId22"/>
    <p:sldId id="280" r:id="rId23"/>
    <p:sldId id="260" r:id="rId24"/>
    <p:sldId id="282" r:id="rId25"/>
    <p:sldId id="283" r:id="rId26"/>
    <p:sldId id="289" r:id="rId27"/>
    <p:sldId id="285" r:id="rId28"/>
    <p:sldId id="284" r:id="rId29"/>
    <p:sldId id="292" r:id="rId30"/>
    <p:sldId id="293" r:id="rId31"/>
    <p:sldId id="290" r:id="rId32"/>
    <p:sldId id="286" r:id="rId33"/>
    <p:sldId id="291" r:id="rId34"/>
    <p:sldId id="287" r:id="rId35"/>
    <p:sldId id="288" r:id="rId36"/>
    <p:sldId id="258" r:id="rId3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gnatso" initials="i"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483" autoAdjust="0"/>
  </p:normalViewPr>
  <p:slideViewPr>
    <p:cSldViewPr>
      <p:cViewPr>
        <p:scale>
          <a:sx n="66" d="100"/>
          <a:sy n="66" d="100"/>
        </p:scale>
        <p:origin x="-1410" y="-228"/>
      </p:cViewPr>
      <p:guideLst>
        <p:guide orient="horz" pos="2160"/>
        <p:guide pos="2880"/>
      </p:guideLst>
    </p:cSldViewPr>
  </p:slideViewPr>
  <p:outlineViewPr>
    <p:cViewPr>
      <p:scale>
        <a:sx n="33" d="100"/>
        <a:sy n="33" d="100"/>
      </p:scale>
      <p:origin x="0" y="17640"/>
    </p:cViewPr>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3T18:47:31.288" idx="1">
    <p:pos x="4201" y="2473"/>
    <p:text>Ihannetapauksessa myös tämä data avointa. </p:text>
  </p:cm>
  <p:cm authorId="0" dt="2014-10-03T18:47:44.552" idx="2">
    <p:pos x="3803" y="755"/>
    <p:text>Ihannetilanteessa myös tämä data avointa.</p:text>
  </p:cm>
  <p:cm authorId="0" dt="2014-10-03T18:48:18.232" idx="3">
    <p:pos x="854" y="1202"/>
    <p:text>Mikä tämä kohta on? Arviointi tehdään yhdessä, tuleeko täältä joku uusi input nyt verrattuna edelliseen kohtaan?</p:text>
  </p:cm>
  <p:cm authorId="0" dt="2014-10-03T18:50:36.266" idx="4">
    <p:pos x="2493" y="1421"/>
    <p:text>Mikä on päättäjän rooli, mitä hän tuo tähän prosessiin mukaan? Esim. omat valintakriteerinsä/arvonsa avoimesti esille. 
Voisi selventää, miten päätöksenteko lopulta menee: kuka tekee päätökset?
Mitä avoimempaa, sitä enemmän päätöksentekijä "luovuttaa valtaa", sehän joitakin ahdistaa... </p:text>
  </p:cm>
  <p:cm authorId="0" dt="2014-10-03T18:55:07.901" idx="5">
    <p:pos x="377" y="2255"/>
    <p:text>Missä on käyttäjien tai vaikutusten kohteena olevien tahojen kokemusperäinen tieto, voiko se olla tässä kohtaa? 
Siis esim. uuden voimalan rakentaminen: 
pitää ottaa huomioon ihmisten arvostukset, pelot, toiveet, aikaisemmat kokemukset, uskomukset terveysvaikutuksista... ei ole tieteellistä tietoa, mutta aivan keskeistä hankkeen hyväksyttävyyden kannalta. </p:text>
  </p:cm>
  <p:cm authorId="0" dt="2014-10-03T18:45:46.263" idx="6">
    <p:pos x="2165" y="2592"/>
    <p:text>Voisi selventää vielä kuulijoille: 
Mitä tässä "tietokoneen kohdalla" tapahtuu ts. miten tämä prosessi eroaa olennaisesti nykyisestä päätösvalmistelusta? Mitä ratkaisevan tärkeää uutta tässä nyt tapahtuu?
(Kyse ei ole siitä, että tehdään samat asiat vähän uusilla menetelmillä esim. uusilla ohjelmilla -&gt; 
VAAN oikeasti muutetaan tiedonkulkua avoimeksi,  päätösvalmistelu on mahdollista tehdä yhdessä.) 
Avoin Suomi-messuilla tuli hyvä puheenvuoro siitä, että avoimuudella on eri tasoja: ei välttämättä tarkoita, että kenelle tahansa kaikki avointa -&gt; tämähän pelottaa monia... voidaan lähteä myös pienemmin askelin liikkeelle.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50C41-89B5-4B78-8290-75FE7E83F86C}" type="datetimeFigureOut">
              <a:rPr lang="fi-FI" smtClean="0"/>
              <a:t>29.10.2014</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7242A-C478-4468-BB2E-AAE9B19EDE9B}" type="slidenum">
              <a:rPr lang="fi-FI" smtClean="0"/>
              <a:t>‹#›</a:t>
            </a:fld>
            <a:endParaRPr lang="fi-FI"/>
          </a:p>
        </p:txBody>
      </p:sp>
    </p:spTree>
    <p:extLst>
      <p:ext uri="{BB962C8B-B14F-4D97-AF65-F5344CB8AC3E}">
        <p14:creationId xmlns:p14="http://schemas.microsoft.com/office/powerpoint/2010/main" val="274119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a:t>
            </a:fld>
            <a:endParaRPr lang="fi-FI"/>
          </a:p>
        </p:txBody>
      </p:sp>
    </p:spTree>
    <p:extLst>
      <p:ext uri="{BB962C8B-B14F-4D97-AF65-F5344CB8AC3E}">
        <p14:creationId xmlns:p14="http://schemas.microsoft.com/office/powerpoint/2010/main" val="189354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fi-FI" altLang="fi-FI" dirty="0" smtClean="0"/>
              <a:t>Kemikaalien riskinarvioinnissa pyritään hahmottamaan kokonaisuus – se tapahtumaketju, joka johtaa kemikaalin päästöstä terveysvaikutuksiin ja sosiaalisiin vaikutuksiin asti. Tähän tapahtumaketjuun liittyy myös monia tekijöitä, jotka vaikuttavat riskin suuruuteen ja luonteeseen. Tarvitaan siis laajaa osaamista, kokonaisuuksien hallintaa.</a:t>
            </a:r>
          </a:p>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en-GB" altLang="fi-FI"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12</a:t>
            </a:fld>
            <a:endParaRPr lang="fi-FI"/>
          </a:p>
        </p:txBody>
      </p:sp>
    </p:spTree>
    <p:extLst>
      <p:ext uri="{BB962C8B-B14F-4D97-AF65-F5344CB8AC3E}">
        <p14:creationId xmlns:p14="http://schemas.microsoft.com/office/powerpoint/2010/main" val="125121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14</a:t>
            </a:fld>
            <a:endParaRPr lang="fi-FI"/>
          </a:p>
        </p:txBody>
      </p:sp>
    </p:spTree>
    <p:extLst>
      <p:ext uri="{BB962C8B-B14F-4D97-AF65-F5344CB8AC3E}">
        <p14:creationId xmlns:p14="http://schemas.microsoft.com/office/powerpoint/2010/main" val="187838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15</a:t>
            </a:fld>
            <a:endParaRPr lang="fi-FI"/>
          </a:p>
        </p:txBody>
      </p:sp>
    </p:spTree>
    <p:extLst>
      <p:ext uri="{BB962C8B-B14F-4D97-AF65-F5344CB8AC3E}">
        <p14:creationId xmlns:p14="http://schemas.microsoft.com/office/powerpoint/2010/main" val="386084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16</a:t>
            </a:fld>
            <a:endParaRPr lang="fi-FI"/>
          </a:p>
        </p:txBody>
      </p:sp>
    </p:spTree>
    <p:extLst>
      <p:ext uri="{BB962C8B-B14F-4D97-AF65-F5344CB8AC3E}">
        <p14:creationId xmlns:p14="http://schemas.microsoft.com/office/powerpoint/2010/main" val="379470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17</a:t>
            </a:fld>
            <a:endParaRPr lang="fi-FI"/>
          </a:p>
        </p:txBody>
      </p:sp>
    </p:spTree>
    <p:extLst>
      <p:ext uri="{BB962C8B-B14F-4D97-AF65-F5344CB8AC3E}">
        <p14:creationId xmlns:p14="http://schemas.microsoft.com/office/powerpoint/2010/main" val="1395952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18</a:t>
            </a:fld>
            <a:endParaRPr lang="fi-FI"/>
          </a:p>
        </p:txBody>
      </p:sp>
    </p:spTree>
    <p:extLst>
      <p:ext uri="{BB962C8B-B14F-4D97-AF65-F5344CB8AC3E}">
        <p14:creationId xmlns:p14="http://schemas.microsoft.com/office/powerpoint/2010/main" val="376417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en-GB" altLang="fi-FI"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20</a:t>
            </a:fld>
            <a:endParaRPr lang="fi-FI"/>
          </a:p>
        </p:txBody>
      </p:sp>
    </p:spTree>
    <p:extLst>
      <p:ext uri="{BB962C8B-B14F-4D97-AF65-F5344CB8AC3E}">
        <p14:creationId xmlns:p14="http://schemas.microsoft.com/office/powerpoint/2010/main" val="48316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Päivi Meriläinen 5/2014: N:\YVES\PROJECTS\ESR-Vesiturvallisuus\AINEISTOT\Riskien </a:t>
            </a:r>
            <a:r>
              <a:rPr lang="fi-FI" dirty="0" err="1" smtClean="0"/>
              <a:t>hallinta\Riskinarviointi\Riskinarviointi_ESR-pohja.pptx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21</a:t>
            </a:fld>
            <a:endParaRPr lang="fi-FI"/>
          </a:p>
        </p:txBody>
      </p:sp>
    </p:spTree>
    <p:extLst>
      <p:ext uri="{BB962C8B-B14F-4D97-AF65-F5344CB8AC3E}">
        <p14:creationId xmlns:p14="http://schemas.microsoft.com/office/powerpoint/2010/main" val="343325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a:t>
            </a:fld>
            <a:endParaRPr lang="fi-FI"/>
          </a:p>
        </p:txBody>
      </p:sp>
    </p:spTree>
    <p:extLst>
      <p:ext uri="{BB962C8B-B14F-4D97-AF65-F5344CB8AC3E}">
        <p14:creationId xmlns:p14="http://schemas.microsoft.com/office/powerpoint/2010/main" val="287933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22</a:t>
            </a:fld>
            <a:endParaRPr lang="fi-FI"/>
          </a:p>
        </p:txBody>
      </p:sp>
    </p:spTree>
    <p:extLst>
      <p:ext uri="{BB962C8B-B14F-4D97-AF65-F5344CB8AC3E}">
        <p14:creationId xmlns:p14="http://schemas.microsoft.com/office/powerpoint/2010/main" val="207278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23</a:t>
            </a:fld>
            <a:endParaRPr lang="fi-FI"/>
          </a:p>
        </p:txBody>
      </p:sp>
    </p:spTree>
    <p:extLst>
      <p:ext uri="{BB962C8B-B14F-4D97-AF65-F5344CB8AC3E}">
        <p14:creationId xmlns:p14="http://schemas.microsoft.com/office/powerpoint/2010/main" val="130271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24</a:t>
            </a:fld>
            <a:endParaRPr lang="fi-FI"/>
          </a:p>
        </p:txBody>
      </p:sp>
    </p:spTree>
    <p:extLst>
      <p:ext uri="{BB962C8B-B14F-4D97-AF65-F5344CB8AC3E}">
        <p14:creationId xmlns:p14="http://schemas.microsoft.com/office/powerpoint/2010/main" val="287933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dirty="0"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dirty="0" smtClean="0"/>
              <a:t>Tutkijat eri puolilla maailmaa tekevät tutkimuksia ja kokeita, joista kertyy alkuperäishavaintoja eli -dataa. Tutkija analysoi omat datansa ja kirjoittaa niistä tieteellisen julkaisun, jossa omia tuloksia myös peilataan muiden julkaisujen tuloksiin. Kaikki julkaisut </a:t>
            </a:r>
            <a:r>
              <a:rPr lang="fi-FI" altLang="fi-FI" dirty="0" err="1" smtClean="0"/>
              <a:t>vertaisarvioidaan</a:t>
            </a:r>
            <a:r>
              <a:rPr lang="fi-FI" altLang="fi-FI" dirty="0" smtClean="0"/>
              <a:t> eli kollegat arvioivat työn tieteellisen laadun ja uutuusarvon. </a:t>
            </a:r>
          </a:p>
          <a:p>
            <a:r>
              <a:rPr lang="fi-FI" altLang="fi-FI" dirty="0"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dirty="0"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dirty="0"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p>
          <a:p>
            <a:r>
              <a:rPr lang="fi-FI" altLang="fi-FI" dirty="0" smtClean="0"/>
              <a:t>http://fi.opasnet.org/fi/Tiedosto:Ilmastopolitiikka_rakennukset_ja_terveys.ppt</a:t>
            </a:r>
          </a:p>
        </p:txBody>
      </p:sp>
      <p:sp>
        <p:nvSpPr>
          <p:cNvPr id="4" name="Slide Number Placeholder 3"/>
          <p:cNvSpPr>
            <a:spLocks noGrp="1"/>
          </p:cNvSpPr>
          <p:nvPr>
            <p:ph type="sldNum" sz="quarter" idx="5"/>
          </p:nvPr>
        </p:nvSpPr>
        <p:spPr/>
        <p:txBody>
          <a:bodyPr/>
          <a:lstStyle/>
          <a:p>
            <a:pPr>
              <a:defRPr/>
            </a:pPr>
            <a:fld id="{F27FC765-ECBC-48FD-984D-56E60FA5ACFF}" type="slidenum">
              <a:rPr lang="fi-FI" smtClean="0"/>
              <a:pPr>
                <a:defRPr/>
              </a:pPr>
              <a:t>25</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Tulevaisuudessa päätösvalmistelun keskiössä on avoin arviointi, johon kerätään päätöksenteon kysymyksenasettelu ja tavoitteet sekä tieteellinen tieto siitä, miten nuo tavoitteet parhaiten saavutetaan päätöksenteon asettamien toimenpiteiden rajoissa. Tietoa tarvitaan päättäjiltä, valmistelijoilta, sidosryhmiltä ja asiantuntijoilta. Avoin arviointi toimii tietovarantona, jossa sama informaatio ja työkalut ovat niin kansalaisen kuin valmistelijan ja päätöksentekijänkin saatavilla ja käytössä.</a:t>
            </a:r>
          </a:p>
          <a:p>
            <a:endParaRPr lang="fi-FI" altLang="fi-FI" dirty="0" smtClean="0"/>
          </a:p>
          <a:p>
            <a:r>
              <a:rPr lang="fi-FI" altLang="fi-FI" dirty="0" smtClean="0"/>
              <a:t>Virheiden korjaamisen ja luotettavan päättelyn näkökulmasta tämä on selkeä edistysaskel. Havaittujen virheiden työstäminen palautuu takaisin niille, jotka alunperinkin olivat tiedon arviointiin tuottaneet ja jotka joutuvat joko perustelemaan arvioinnin sisällön paremmin tai päivittämään sen kritiikin mukaiseksi. Päättäjän ei tarvitse enää lukea ennakkoarviointien mukana tulevia erimielisyyksiä, vaan erimielisyydet on jo sisällytetty arviointiin ja sen päätelmiin.</a:t>
            </a:r>
          </a:p>
          <a:p>
            <a:endParaRPr lang="fi-FI" altLang="fi-FI" dirty="0" smtClean="0"/>
          </a:p>
          <a:p>
            <a:r>
              <a:rPr lang="fi-FI" altLang="fi-FI" dirty="0" smtClean="0"/>
              <a:t>On syytä huomata, että päätösvalmistelun muuttuminen ei välttämättä muuta itse päättämistä mitenkään: päätöksen tekevät edelleen kansanedustajat, hallitus, virkamies eli se, jolle päätösvalta kulloinkin on annettu. Tilanne kuitenkin paranee olennaisesti, koska päättäjä ymmärtää päätöksen vaihtoehdot ja vaikutukset paremmin ja tekee siten viisaampia päätöksiä.</a:t>
            </a:r>
          </a:p>
          <a:p>
            <a:endParaRPr lang="fi-FI" altLang="fi-FI" dirty="0" smtClean="0"/>
          </a:p>
          <a:p>
            <a:r>
              <a:rPr lang="fi-FI" altLang="fi-FI" dirty="0" smtClean="0"/>
              <a:t>Päätösvalmistelun lisäksi myös tieteenteko muuttuu erityisesti avoimen datan ajattelun edetessä. Kun alkuperäisaineistot tulevat yhä useammin kaikkien käytettäviksi, niiden yhdistely lisääntyy. Yksittäisten artikkelien sijasta niistä aletaankin työstää verkossa toimivia yhteistyöalustoja, joiden analyysitulokset päivittyvät sitä mukaa kun dataa tulee lisää. Koneluettavassa muodossa olevat analyysitulokset tekevät mahdolliseksi ennakkoarviointien rakentamisen määrällisiksi malleiksi, joiden lähtötietona nämä tulokset ovat. Analyysejä voidaan myös räätälöidä sen mukaan, millaisia kysymyksiä päätöksenteon piiristä nousee. Päätöksenteko siis perustuu tietoon paljon vankemmin kuin ennen.</a:t>
            </a:r>
          </a:p>
          <a:p>
            <a:endParaRPr lang="fi-FI" altLang="fi-FI" dirty="0" smtClean="0"/>
          </a:p>
          <a:p>
            <a:r>
              <a:rPr lang="fi-FI" altLang="fi-FI" dirty="0" smtClean="0"/>
              <a:t>Uudessa päätösvalmistelussa voi lähteä liikkeelle politiikkasuosituksista ja tarkastella, kyseenalaistaa ja muuttaa niiden lähtöoletuksia. Tämä on mahdollista, koska kirjallisen ennakkoarvioinnin sijasta käytetään mallipohjaista avointa arviointia. Silloin on mahdollista tehdä arviointiin muutoksia ja tarkastella niiden vaikutuksia suosituksiin tai muihin lopputuloksiin.</a:t>
            </a:r>
          </a:p>
          <a:p>
            <a:endParaRPr lang="fi-FI" altLang="fi-FI" dirty="0" smtClean="0"/>
          </a:p>
          <a:p>
            <a:r>
              <a:rPr lang="fi-FI" altLang="fi-FI" dirty="0" smtClean="0"/>
              <a:t>On syytä myös huomata, että vaikka henkilökohtaiset suhteet ja yksilöllinen tiedonvälitys säilyvät, ne eivät enää samalla tavalla välttämättömiä osallistumisen edellytyksiä kuin ennen, koska kaikki osallistuvat myös yhteisen verkkotyötilan kautta. Tämä tekee mahdolliseksi sen, että myös ujot ihmiset ja ne, joilla on sanottavaa vain yhteen yksityiskohtaan suuressa kokonaisuudessa, saavat äänensä paremmin kuuluviin heille tärkeissä asioissa.</a:t>
            </a:r>
          </a:p>
          <a:p>
            <a:r>
              <a:rPr lang="fi-FI" altLang="fi-FI" dirty="0" smtClean="0"/>
              <a:t>http://fi.opasnet.org/fi/Tiedosto:Ilmastopolitiikka_rakennukset_ja_terveys.ppt</a:t>
            </a:r>
          </a:p>
        </p:txBody>
      </p:sp>
      <p:sp>
        <p:nvSpPr>
          <p:cNvPr id="4" name="Slide Number Placeholder 3"/>
          <p:cNvSpPr>
            <a:spLocks noGrp="1"/>
          </p:cNvSpPr>
          <p:nvPr>
            <p:ph type="sldNum" sz="quarter" idx="5"/>
          </p:nvPr>
        </p:nvSpPr>
        <p:spPr/>
        <p:txBody>
          <a:bodyPr/>
          <a:lstStyle/>
          <a:p>
            <a:pPr>
              <a:defRPr/>
            </a:pPr>
            <a:fld id="{85A7181B-E2F6-4DDF-BF7D-C25077EE6CE6}" type="slidenum">
              <a:rPr lang="fi-FI" smtClean="0"/>
              <a:pPr>
                <a:defRPr/>
              </a:pPr>
              <a:t>26</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http://fi.opasnet.org/fi/Tiedosto:Ilmastopolitiikka_rakennukset_ja_terveys.ppt</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27</a:t>
            </a:fld>
            <a:endParaRPr lang="fi-FI"/>
          </a:p>
        </p:txBody>
      </p:sp>
    </p:spTree>
    <p:extLst>
      <p:ext uri="{BB962C8B-B14F-4D97-AF65-F5344CB8AC3E}">
        <p14:creationId xmlns:p14="http://schemas.microsoft.com/office/powerpoint/2010/main" val="3022128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Yhteiskunnallisessa päätöksenteossa nettimallinnus on erityisen lupaava alue, koska avoimuutta ja osallistumista pidetään nykyään arvossa. Lisäksi siinä on sellainen erityispiirre, että kun yksityisellä puolella jokainen firma ja toimija päättää asioita omasta puolestaan ja omaksi edukseen, jokainen kunta, valtion virasto ja muu yhteiskunnallinen toimija koettaa päättää asioita kansakunnan edun mukaisesti. Tämä vaatii paljon eri organisaatioiden väliseltä tiedonvaihdolta.</a:t>
            </a:r>
          </a:p>
          <a:p>
            <a:r>
              <a:rPr lang="fi-FI" altLang="fi-FI" dirty="0" smtClean="0"/>
              <a:t>http://fi.opasnet.org/fi/Tiedosto:Ilmastopolitiikka_rakennukset_ja_terveys.ppt</a:t>
            </a:r>
          </a:p>
        </p:txBody>
      </p:sp>
      <p:sp>
        <p:nvSpPr>
          <p:cNvPr id="4" name="Slide Number Placeholder 3"/>
          <p:cNvSpPr>
            <a:spLocks noGrp="1"/>
          </p:cNvSpPr>
          <p:nvPr>
            <p:ph type="sldNum" sz="quarter" idx="5"/>
          </p:nvPr>
        </p:nvSpPr>
        <p:spPr/>
        <p:txBody>
          <a:bodyPr/>
          <a:lstStyle/>
          <a:p>
            <a:pPr>
              <a:defRPr/>
            </a:pPr>
            <a:fld id="{D4392A32-F983-4E8F-943D-DC46FA76334E}" type="slidenum">
              <a:rPr lang="fi-FI" smtClean="0"/>
              <a:pPr>
                <a:defRPr/>
              </a:pPr>
              <a:t>28</a:t>
            </a:fld>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29</a:t>
            </a:fld>
            <a:endParaRPr lang="fi-FI"/>
          </a:p>
        </p:txBody>
      </p:sp>
    </p:spTree>
    <p:extLst>
      <p:ext uri="{BB962C8B-B14F-4D97-AF65-F5344CB8AC3E}">
        <p14:creationId xmlns:p14="http://schemas.microsoft.com/office/powerpoint/2010/main" val="2463977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smtClean="0"/>
          </a:p>
          <a:p>
            <a:endParaRPr lang="fi-FI"/>
          </a:p>
        </p:txBody>
      </p:sp>
      <p:sp>
        <p:nvSpPr>
          <p:cNvPr id="4" name="Slide Number Placeholder 3"/>
          <p:cNvSpPr>
            <a:spLocks noGrp="1"/>
          </p:cNvSpPr>
          <p:nvPr>
            <p:ph type="sldNum" sz="quarter" idx="10"/>
          </p:nvPr>
        </p:nvSpPr>
        <p:spPr/>
        <p:txBody>
          <a:bodyPr/>
          <a:lstStyle/>
          <a:p>
            <a:fld id="{1CC7242A-C478-4468-BB2E-AAE9B19EDE9B}" type="slidenum">
              <a:rPr lang="fi-FI" smtClean="0"/>
              <a:t>30</a:t>
            </a:fld>
            <a:endParaRPr lang="fi-FI"/>
          </a:p>
        </p:txBody>
      </p:sp>
    </p:spTree>
    <p:extLst>
      <p:ext uri="{BB962C8B-B14F-4D97-AF65-F5344CB8AC3E}">
        <p14:creationId xmlns:p14="http://schemas.microsoft.com/office/powerpoint/2010/main" val="116002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31</a:t>
            </a:fld>
            <a:endParaRPr lang="fi-FI"/>
          </a:p>
        </p:txBody>
      </p:sp>
    </p:spTree>
    <p:extLst>
      <p:ext uri="{BB962C8B-B14F-4D97-AF65-F5344CB8AC3E}">
        <p14:creationId xmlns:p14="http://schemas.microsoft.com/office/powerpoint/2010/main" val="274498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a:t>
            </a:fld>
            <a:endParaRPr lang="fi-FI"/>
          </a:p>
        </p:txBody>
      </p:sp>
    </p:spTree>
    <p:extLst>
      <p:ext uri="{BB962C8B-B14F-4D97-AF65-F5344CB8AC3E}">
        <p14:creationId xmlns:p14="http://schemas.microsoft.com/office/powerpoint/2010/main" val="104553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Nettimallinnus toimii samaan tapaan kuin </a:t>
            </a:r>
            <a:r>
              <a:rPr lang="fi-FI" altLang="fi-FI" dirty="0" err="1" smtClean="0"/>
              <a:t>Wikipedia</a:t>
            </a:r>
            <a:r>
              <a:rPr lang="fi-FI" altLang="fi-FI" dirty="0" smtClean="0"/>
              <a:t>: tarvittavat lähtödatat ja koodit kirjoitetaan </a:t>
            </a:r>
            <a:r>
              <a:rPr lang="fi-FI" altLang="fi-FI" dirty="0" err="1" smtClean="0"/>
              <a:t>wikisivulle</a:t>
            </a:r>
            <a:r>
              <a:rPr lang="fi-FI" altLang="fi-FI" dirty="0" smtClean="0"/>
              <a:t>, tallennetaan ja ajetaan. Ällistyttävää kyllä, se toimii  yhtä hyvin kuin tietosanakirjan kirjoittaminen, vaikka periaatteessa ulkopuoliset voivat tulla sotkemaan malleja. Esimerkiksi pneumokokkimallia oli yhtaikaa rakentamassa neljä asiantuntijaa tai </a:t>
            </a:r>
            <a:r>
              <a:rPr lang="fi-FI" altLang="fi-FI" dirty="0" err="1" smtClean="0"/>
              <a:t>koodaria</a:t>
            </a:r>
            <a:r>
              <a:rPr lang="fi-FI" altLang="fi-FI" dirty="0" smtClean="0"/>
              <a:t>, ja silti se onnistui sujuvasti suoraan </a:t>
            </a:r>
            <a:r>
              <a:rPr lang="fi-FI" altLang="fi-FI" dirty="0" err="1" smtClean="0"/>
              <a:t>wikisivulla</a:t>
            </a:r>
            <a:r>
              <a:rPr lang="fi-FI" altLang="fi-FI" dirty="0" smtClean="0"/>
              <a:t>.</a:t>
            </a:r>
          </a:p>
          <a:p>
            <a:r>
              <a:rPr lang="fi-FI" altLang="fi-FI" dirty="0" smtClean="0"/>
              <a:t>http://fi.opasnet.org/fi/Tiedosto:Ilmastopolitiikka_rakennukset_ja_terveys.ppt</a:t>
            </a:r>
          </a:p>
        </p:txBody>
      </p:sp>
      <p:sp>
        <p:nvSpPr>
          <p:cNvPr id="4" name="Slide Number Placeholder 3"/>
          <p:cNvSpPr>
            <a:spLocks noGrp="1"/>
          </p:cNvSpPr>
          <p:nvPr>
            <p:ph type="sldNum" sz="quarter" idx="5"/>
          </p:nvPr>
        </p:nvSpPr>
        <p:spPr/>
        <p:txBody>
          <a:bodyPr/>
          <a:lstStyle/>
          <a:p>
            <a:pPr>
              <a:defRPr/>
            </a:pPr>
            <a:fld id="{3DD93554-800A-431F-8AD1-08E63FE28896}" type="slidenum">
              <a:rPr lang="fi-FI" smtClean="0"/>
              <a:pPr>
                <a:defRPr/>
              </a:pPr>
              <a:t>32</a:t>
            </a:fld>
            <a:endParaRPr lang="fi-F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Jouni Tuomisto: Vesiopas ja riskinarviointi Vesiriskikurssi 30.10.2014 </a:t>
            </a:r>
            <a:r>
              <a:rPr lang="fi-FI" dirty="0" err="1" smtClean="0"/>
              <a:t>Technopolis</a:t>
            </a:r>
            <a:r>
              <a:rPr lang="fi-FI" dirty="0" smtClean="0"/>
              <a:t>. http://fi.opasnet.org/fi/Tiedosto:Vesiopas_ja_riskinarviointi.pptx </a:t>
            </a:r>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33</a:t>
            </a:fld>
            <a:endParaRPr lang="fi-FI"/>
          </a:p>
        </p:txBody>
      </p:sp>
    </p:spTree>
    <p:extLst>
      <p:ext uri="{BB962C8B-B14F-4D97-AF65-F5344CB8AC3E}">
        <p14:creationId xmlns:p14="http://schemas.microsoft.com/office/powerpoint/2010/main" val="295440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http://fi.opasnet.org/fi/Tiedosto:Ilmastopolitiikka_rakennukset_ja_terveys.ppt</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34</a:t>
            </a:fld>
            <a:endParaRPr lang="fi-FI"/>
          </a:p>
        </p:txBody>
      </p:sp>
    </p:spTree>
    <p:extLst>
      <p:ext uri="{BB962C8B-B14F-4D97-AF65-F5344CB8AC3E}">
        <p14:creationId xmlns:p14="http://schemas.microsoft.com/office/powerpoint/2010/main" val="334651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t>Kokemustemme perusteella nettimallinnus on hyvin toimiva käytäntö, jolla saadaan arvokasta tietoa päätöksenteon tueksi. Tietoisuus sen mahdollisuuksista on vasta lapsenkengissä, mutta muutamia innokkaita asian edistäjiä Suomessa jo on, ja on luultavaa, että myönteiset kokemukset ja kehittyvät tekniset mahdollisuudet yhdessä sujuvampien käyttöliittymien kanssa tekevät uudenlaiset läpimurrot mahdollisiksi tällä alalla. Erityisesti pitäisi kehittää mahdollisuuksia siihen, että lukuisat pienemmät toimijat jakavat tietoa omista päätössuunnitelmistaan muille, jotka voivat ottaa nämä huomioon omissa suunnitelmissaan ja näin tukea laajan, johdonmukaisen päätöskulttuurin syntymistä esimerkiksi kaikkien Suomen kuntien kesken.</a:t>
            </a:r>
          </a:p>
          <a:p>
            <a:endParaRPr lang="fi-FI" altLang="fi-FI" dirty="0" smtClean="0"/>
          </a:p>
          <a:p>
            <a:r>
              <a:rPr lang="fi-FI" altLang="fi-FI" dirty="0" smtClean="0"/>
              <a:t>Kulttuurinmuutosta tarvitaan, ja sen tekemiseen tarvitaan ihmisiä. Joko näiltä messuilta löytyy kriittinen massa ihmisiä, jotka saavat innostettua päättäjät mukaan avoimeen, nettipohjaiseen mallinnukseen ja uuden toimintakulttuurin läpimurtoon?</a:t>
            </a:r>
          </a:p>
          <a:p>
            <a:endParaRPr lang="fi-FI" altLang="fi-FI" dirty="0" smtClean="0"/>
          </a:p>
          <a:p>
            <a:r>
              <a:rPr lang="fi-FI" altLang="fi-FI" dirty="0" smtClean="0"/>
              <a:t>http://fi.opasnet.org/fi/Tiedosto:Ilmastopolitiikka_rakennukset_ja_terveys.ppt</a:t>
            </a:r>
          </a:p>
        </p:txBody>
      </p:sp>
      <p:sp>
        <p:nvSpPr>
          <p:cNvPr id="4" name="Slide Number Placeholder 3"/>
          <p:cNvSpPr>
            <a:spLocks noGrp="1"/>
          </p:cNvSpPr>
          <p:nvPr>
            <p:ph type="sldNum" sz="quarter" idx="5"/>
          </p:nvPr>
        </p:nvSpPr>
        <p:spPr/>
        <p:txBody>
          <a:bodyPr/>
          <a:lstStyle/>
          <a:p>
            <a:pPr>
              <a:defRPr/>
            </a:pPr>
            <a:fld id="{BA2E331D-C135-46FD-8FA5-EE23BC82E1AE}" type="slidenum">
              <a:rPr lang="fi-FI" smtClean="0"/>
              <a:pPr>
                <a:defRPr/>
              </a:pPr>
              <a:t>35</a:t>
            </a:fld>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36</a:t>
            </a:fld>
            <a:endParaRPr lang="fi-FI"/>
          </a:p>
        </p:txBody>
      </p:sp>
    </p:spTree>
    <p:extLst>
      <p:ext uri="{BB962C8B-B14F-4D97-AF65-F5344CB8AC3E}">
        <p14:creationId xmlns:p14="http://schemas.microsoft.com/office/powerpoint/2010/main" val="279683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4</a:t>
            </a:fld>
            <a:endParaRPr lang="fi-FI"/>
          </a:p>
        </p:txBody>
      </p:sp>
    </p:spTree>
    <p:extLst>
      <p:ext uri="{BB962C8B-B14F-4D97-AF65-F5344CB8AC3E}">
        <p14:creationId xmlns:p14="http://schemas.microsoft.com/office/powerpoint/2010/main" val="131397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Jouni Tuomisto: Vesiopas ja riskinarviointi Vesiriskikurssi 30.10.2014 </a:t>
            </a:r>
            <a:r>
              <a:rPr lang="fi-FI" dirty="0" err="1" smtClean="0"/>
              <a:t>Technopolis</a:t>
            </a:r>
            <a:r>
              <a:rPr lang="fi-FI" dirty="0" smtClean="0"/>
              <a:t>. http://fi.opasnet.org/fi/Tiedosto:Vesiopas_ja_riskinarviointi.pptx </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5</a:t>
            </a:fld>
            <a:endParaRPr lang="fi-FI"/>
          </a:p>
        </p:txBody>
      </p:sp>
    </p:spTree>
    <p:extLst>
      <p:ext uri="{BB962C8B-B14F-4D97-AF65-F5344CB8AC3E}">
        <p14:creationId xmlns:p14="http://schemas.microsoft.com/office/powerpoint/2010/main" val="338871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p:txBody>
      </p:sp>
      <p:sp>
        <p:nvSpPr>
          <p:cNvPr id="4" name="Slide Number Placeholder 3"/>
          <p:cNvSpPr>
            <a:spLocks noGrp="1"/>
          </p:cNvSpPr>
          <p:nvPr>
            <p:ph type="sldNum" sz="quarter" idx="10"/>
          </p:nvPr>
        </p:nvSpPr>
        <p:spPr/>
        <p:txBody>
          <a:bodyPr/>
          <a:lstStyle/>
          <a:p>
            <a:fld id="{1CC7242A-C478-4468-BB2E-AAE9B19EDE9B}" type="slidenum">
              <a:rPr lang="fi-FI" smtClean="0"/>
              <a:t>6</a:t>
            </a:fld>
            <a:endParaRPr lang="fi-FI"/>
          </a:p>
        </p:txBody>
      </p:sp>
    </p:spTree>
    <p:extLst>
      <p:ext uri="{BB962C8B-B14F-4D97-AF65-F5344CB8AC3E}">
        <p14:creationId xmlns:p14="http://schemas.microsoft.com/office/powerpoint/2010/main" val="370573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7</a:t>
            </a:fld>
            <a:endParaRPr lang="fi-FI"/>
          </a:p>
        </p:txBody>
      </p:sp>
    </p:spTree>
    <p:extLst>
      <p:ext uri="{BB962C8B-B14F-4D97-AF65-F5344CB8AC3E}">
        <p14:creationId xmlns:p14="http://schemas.microsoft.com/office/powerpoint/2010/main" val="253311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Otto Hänninen </a:t>
            </a:r>
            <a:r>
              <a:rPr lang="fi-FI" dirty="0" err="1" smtClean="0"/>
              <a:t>Majvik</a:t>
            </a:r>
            <a:r>
              <a:rPr lang="fi-FI" dirty="0" smtClean="0"/>
              <a:t> 13.-14.10.2014: N:\YMAL\Users\Otto\Hänninen 2014-10 </a:t>
            </a:r>
            <a:r>
              <a:rPr lang="fi-FI" dirty="0" err="1" smtClean="0"/>
              <a:t>Majvik</a:t>
            </a:r>
            <a:r>
              <a:rPr lang="fi-FI" dirty="0" smtClean="0"/>
              <a:t> </a:t>
            </a:r>
            <a:r>
              <a:rPr lang="fi-FI" dirty="0" err="1" smtClean="0"/>
              <a:t>TRO.pptx</a:t>
            </a:r>
            <a:endParaRPr lang="fi-FI" dirty="0" smtClean="0"/>
          </a:p>
          <a:p>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9</a:t>
            </a:fld>
            <a:endParaRPr lang="fi-FI"/>
          </a:p>
        </p:txBody>
      </p:sp>
    </p:spTree>
    <p:extLst>
      <p:ext uri="{BB962C8B-B14F-4D97-AF65-F5344CB8AC3E}">
        <p14:creationId xmlns:p14="http://schemas.microsoft.com/office/powerpoint/2010/main" val="124853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Päivi Meriläinen 5/2014: N:\YVES\PROJECTS\ESR-Vesiturvallisuus\AINEISTOT\Riskien </a:t>
            </a:r>
            <a:r>
              <a:rPr lang="fi-FI" dirty="0" err="1" smtClean="0"/>
              <a:t>hallinta\Riskinarviointi\Riskinarviointi_ESR-pohja.pptx</a:t>
            </a:r>
            <a:endParaRPr lang="fi-FI" dirty="0"/>
          </a:p>
        </p:txBody>
      </p:sp>
      <p:sp>
        <p:nvSpPr>
          <p:cNvPr id="4" name="Slide Number Placeholder 3"/>
          <p:cNvSpPr>
            <a:spLocks noGrp="1"/>
          </p:cNvSpPr>
          <p:nvPr>
            <p:ph type="sldNum" sz="quarter" idx="10"/>
          </p:nvPr>
        </p:nvSpPr>
        <p:spPr/>
        <p:txBody>
          <a:bodyPr/>
          <a:lstStyle/>
          <a:p>
            <a:fld id="{1CC7242A-C478-4468-BB2E-AAE9B19EDE9B}" type="slidenum">
              <a:rPr lang="fi-FI" smtClean="0"/>
              <a:t>10</a:t>
            </a:fld>
            <a:endParaRPr lang="fi-FI"/>
          </a:p>
        </p:txBody>
      </p:sp>
    </p:spTree>
    <p:extLst>
      <p:ext uri="{BB962C8B-B14F-4D97-AF65-F5344CB8AC3E}">
        <p14:creationId xmlns:p14="http://schemas.microsoft.com/office/powerpoint/2010/main" val="153919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lvl1pPr>
              <a:defRPr sz="4000" b="1">
                <a:latin typeface="Tahoma" pitchFamily="34" charset="0"/>
                <a:ea typeface="Tahoma" pitchFamily="34" charset="0"/>
                <a:cs typeface="Tahoma" pitchFamily="34" charset="0"/>
              </a:defRPr>
            </a:lvl1p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Tree>
    <p:extLst>
      <p:ext uri="{BB962C8B-B14F-4D97-AF65-F5344CB8AC3E}">
        <p14:creationId xmlns:p14="http://schemas.microsoft.com/office/powerpoint/2010/main" val="32412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139560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364880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i-FI"/>
          </a:p>
        </p:txBody>
      </p:sp>
      <p:sp>
        <p:nvSpPr>
          <p:cNvPr id="3" name="SmartArt Placeholder 2"/>
          <p:cNvSpPr>
            <a:spLocks noGrp="1"/>
          </p:cNvSpPr>
          <p:nvPr>
            <p:ph type="dgm" idx="1"/>
          </p:nvPr>
        </p:nvSpPr>
        <p:spPr>
          <a:xfrm>
            <a:off x="1049867" y="2438400"/>
            <a:ext cx="7653867" cy="946150"/>
          </a:xfrm>
        </p:spPr>
        <p:txBody>
          <a:bodyPr/>
          <a:lstStyle/>
          <a:p>
            <a:pPr lvl="0"/>
            <a:endParaRPr lang="fi-FI" noProof="0"/>
          </a:p>
        </p:txBody>
      </p:sp>
    </p:spTree>
    <p:extLst>
      <p:ext uri="{BB962C8B-B14F-4D97-AF65-F5344CB8AC3E}">
        <p14:creationId xmlns:p14="http://schemas.microsoft.com/office/powerpoint/2010/main" val="169821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88755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74636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17890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8" name="Alatunnisteen paikkamerkki 7"/>
          <p:cNvSpPr>
            <a:spLocks noGrp="1"/>
          </p:cNvSpPr>
          <p:nvPr>
            <p:ph type="ftr" sz="quarter" idx="11"/>
          </p:nvPr>
        </p:nvSpPr>
        <p:spPr>
          <a:xfrm>
            <a:off x="3124200" y="6356350"/>
            <a:ext cx="2895600" cy="365125"/>
          </a:xfrm>
          <a:prstGeom prst="rect">
            <a:avLst/>
          </a:prstGeom>
        </p:spPr>
        <p:txBody>
          <a:bodyPr/>
          <a:lstStyle/>
          <a:p>
            <a:endParaRPr lang="fi-FI"/>
          </a:p>
        </p:txBody>
      </p:sp>
      <p:sp>
        <p:nvSpPr>
          <p:cNvPr id="9" name="Dian numeron paikkamerkki 8"/>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06800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4" name="Alatunnisteen paikkamerkki 3"/>
          <p:cNvSpPr>
            <a:spLocks noGrp="1"/>
          </p:cNvSpPr>
          <p:nvPr>
            <p:ph type="ftr" sz="quarter" idx="11"/>
          </p:nvPr>
        </p:nvSpPr>
        <p:spPr>
          <a:xfrm>
            <a:off x="3124200" y="6356350"/>
            <a:ext cx="2895600" cy="365125"/>
          </a:xfrm>
          <a:prstGeom prst="rect">
            <a:avLst/>
          </a:prstGeom>
        </p:spPr>
        <p:txBody>
          <a:bodyPr/>
          <a:lstStyle/>
          <a:p>
            <a:endParaRPr lang="fi-FI"/>
          </a:p>
        </p:txBody>
      </p:sp>
      <p:sp>
        <p:nvSpPr>
          <p:cNvPr id="5" name="Dian numeron paikkamerkki 4"/>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38181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3" name="Alatunnisteen paikkamerkki 2"/>
          <p:cNvSpPr>
            <a:spLocks noGrp="1"/>
          </p:cNvSpPr>
          <p:nvPr>
            <p:ph type="ftr" sz="quarter" idx="11"/>
          </p:nvPr>
        </p:nvSpPr>
        <p:spPr>
          <a:xfrm>
            <a:off x="3124200" y="6356350"/>
            <a:ext cx="2895600" cy="365125"/>
          </a:xfrm>
          <a:prstGeom prst="rect">
            <a:avLst/>
          </a:prstGeom>
        </p:spPr>
        <p:txBody>
          <a:bodyPr/>
          <a:lstStyle/>
          <a:p>
            <a:endParaRPr lang="fi-FI"/>
          </a:p>
        </p:txBody>
      </p:sp>
      <p:sp>
        <p:nvSpPr>
          <p:cNvPr id="4" name="Dian numeron paikkamerkki 3"/>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6558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408630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356350"/>
            <a:ext cx="2133600" cy="365125"/>
          </a:xfrm>
          <a:prstGeom prst="rect">
            <a:avLst/>
          </a:prstGeom>
        </p:spPr>
        <p:txBody>
          <a:bodyPr/>
          <a:lstStyle/>
          <a:p>
            <a:fld id="{7D367827-F079-45E8-9B08-AD481CBB09CF}" type="datetimeFigureOut">
              <a:rPr lang="fi-FI" smtClean="0"/>
              <a:t>29.10.2014</a:t>
            </a:fld>
            <a:endParaRPr lang="fi-FI"/>
          </a:p>
        </p:txBody>
      </p:sp>
      <p:sp>
        <p:nvSpPr>
          <p:cNvPr id="6" name="Alatunnisteen paikkamerkki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Dian numeron paikkamerkki 6"/>
          <p:cNvSpPr>
            <a:spLocks noGrp="1"/>
          </p:cNvSpPr>
          <p:nvPr>
            <p:ph type="sldNum" sz="quarter" idx="12"/>
          </p:nvPr>
        </p:nvSpPr>
        <p:spPr>
          <a:xfrm>
            <a:off x="6553200" y="6356350"/>
            <a:ext cx="2133600" cy="365125"/>
          </a:xfrm>
          <a:prstGeom prst="rect">
            <a:avLst/>
          </a:prstGeom>
        </p:spPr>
        <p:txBody>
          <a:bodyPr/>
          <a:lstStyle/>
          <a:p>
            <a:fld id="{04AC3778-7930-482D-9556-3E623E571386}" type="slidenum">
              <a:rPr lang="fi-FI" smtClean="0"/>
              <a:t>‹#›</a:t>
            </a:fld>
            <a:endParaRPr lang="fi-FI"/>
          </a:p>
        </p:txBody>
      </p:sp>
    </p:spTree>
    <p:extLst>
      <p:ext uri="{BB962C8B-B14F-4D97-AF65-F5344CB8AC3E}">
        <p14:creationId xmlns:p14="http://schemas.microsoft.com/office/powerpoint/2010/main" val="24539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pic>
        <p:nvPicPr>
          <p:cNvPr id="7" name="Picture 2" descr="U:\kepa\Viestintäpalvelut\Niinan koneelta\Pictures\Muut tunnukset\EU-logot\esr.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9552" y="6163115"/>
            <a:ext cx="881921" cy="572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U:\kepa\Viestintäpalvelut\Niinan koneelta\Pictures\Muut tunnukset\EU-logot\vipuvoimaa_CMYK_JPG_LARG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20032" y="6216575"/>
            <a:ext cx="1080120" cy="416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kepa\Viestintäpalvelut\Niinan koneelta\Pictures\Muut tunnukset\Koulut\uef-vaaka.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82604" y="6059241"/>
            <a:ext cx="1130835" cy="7179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kepa\Viestintäpalvelut\Niinan koneelta\Pictures\Muut tunnukset\Sekalaisia\THL.gi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213439" y="6133618"/>
            <a:ext cx="2175694" cy="499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08193\Desktop\SAVONIA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588224" y="6218833"/>
            <a:ext cx="1296144" cy="3475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U:\kepa\Viestintäpalvelut\Niinan koneelta\Pictures\Muut tunnukset\Sekalaisia\GTK.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249348" y="6167114"/>
            <a:ext cx="355100" cy="50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2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Wingdings" pitchFamily="2"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Tahoma"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Tahoma" pitchFamily="34" charset="0"/>
        <a:buChar char="›"/>
        <a:defRPr sz="18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Wingdings 2" pitchFamily="18" charset="2"/>
        <a:buChar char=""/>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vizhub.healthdata.org/gbd-compar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fi.opasnet.org/fi/Tautitaakka_Suomessa" TargetMode="External"/><Relationship Id="rId5" Type="http://schemas.openxmlformats.org/officeDocument/2006/relationships/hyperlink" Target="http://fi.opasnet.org/fi/Vesiopas" TargetMode="External"/><Relationship Id="rId4" Type="http://schemas.openxmlformats.org/officeDocument/2006/relationships/hyperlink" Target="http://fi.opasnet.org/fi/APT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omments" Target="../comments/comment1.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fi.opasnet.org/fi/Vesiopa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Riskinarvioinnin perusteet</a:t>
            </a:r>
            <a:endParaRPr lang="fi-FI" dirty="0"/>
          </a:p>
        </p:txBody>
      </p:sp>
      <p:sp>
        <p:nvSpPr>
          <p:cNvPr id="3" name="Alaotsikko 2"/>
          <p:cNvSpPr>
            <a:spLocks noGrp="1"/>
          </p:cNvSpPr>
          <p:nvPr>
            <p:ph type="subTitle" idx="1"/>
          </p:nvPr>
        </p:nvSpPr>
        <p:spPr/>
        <p:txBody>
          <a:bodyPr/>
          <a:lstStyle/>
          <a:p>
            <a:r>
              <a:rPr lang="fi-FI" dirty="0" smtClean="0"/>
              <a:t>Jouni</a:t>
            </a:r>
            <a:r>
              <a:rPr lang="fi-FI" baseline="0" dirty="0" smtClean="0"/>
              <a:t> Tuomisto, THL</a:t>
            </a:r>
            <a:endParaRPr lang="fi-FI" dirty="0"/>
          </a:p>
        </p:txBody>
      </p:sp>
    </p:spTree>
    <p:extLst>
      <p:ext uri="{BB962C8B-B14F-4D97-AF65-F5344CB8AC3E}">
        <p14:creationId xmlns:p14="http://schemas.microsoft.com/office/powerpoint/2010/main" val="323523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i-FI" altLang="fi-FI" smtClean="0"/>
              <a:t>Riski</a:t>
            </a:r>
          </a:p>
        </p:txBody>
      </p:sp>
      <p:sp>
        <p:nvSpPr>
          <p:cNvPr id="6147" name="Content Placeholder 2"/>
          <p:cNvSpPr>
            <a:spLocks noGrp="1"/>
          </p:cNvSpPr>
          <p:nvPr>
            <p:ph idx="1"/>
          </p:nvPr>
        </p:nvSpPr>
        <p:spPr/>
        <p:txBody>
          <a:bodyPr>
            <a:normAutofit fontScale="92500" lnSpcReduction="10000"/>
          </a:bodyPr>
          <a:lstStyle/>
          <a:p>
            <a:r>
              <a:rPr lang="fi-FI" altLang="fi-FI" b="1" dirty="0" smtClean="0"/>
              <a:t>Mitä riski tarkoittaa?</a:t>
            </a:r>
            <a:endParaRPr lang="fi-FI" altLang="fi-FI" dirty="0" smtClean="0"/>
          </a:p>
          <a:p>
            <a:r>
              <a:rPr lang="fi-FI" altLang="fi-FI" dirty="0" smtClean="0"/>
              <a:t>Riski on mahdollisuus sille, että jokin haitallinen asia tapahtuu. Ympäristöterveysriskeistä puhuttaessa riski tarkoittaa terveyshaitan todennäköisyyttä ja suuruutta altistuneilla henkilöillä tai ryhmällä.</a:t>
            </a:r>
          </a:p>
          <a:p>
            <a:r>
              <a:rPr lang="fi-FI" altLang="fi-FI" dirty="0" smtClean="0"/>
              <a:t>Riskin kokeminen on hyvin henkilökohtaista</a:t>
            </a:r>
          </a:p>
          <a:p>
            <a:r>
              <a:rPr lang="fi-FI" altLang="fi-FI" b="1" dirty="0" smtClean="0"/>
              <a:t>Henkilökohtainen riski ja väestöriski</a:t>
            </a:r>
          </a:p>
          <a:p>
            <a:pPr lvl="1"/>
            <a:r>
              <a:rPr lang="fi-FI" altLang="fi-FI" dirty="0" smtClean="0"/>
              <a:t>Monet riskit joita viranomaiset pyrkivät kontrolloimaan ovat väestöriskejä. Tällaisia ovat mm. torjunta-ainejäämien, ruuan lisäaineiden, dioksiinien tai juomaveden epäpuhtauksien aiheuttamat riskit. </a:t>
            </a:r>
          </a:p>
        </p:txBody>
      </p:sp>
      <p:sp>
        <p:nvSpPr>
          <p:cNvPr id="6148"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73DEB47D-8A51-42E3-98F4-C7339AF45F1B}"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6149"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spTree>
    <p:extLst>
      <p:ext uri="{BB962C8B-B14F-4D97-AF65-F5344CB8AC3E}">
        <p14:creationId xmlns:p14="http://schemas.microsoft.com/office/powerpoint/2010/main" val="61360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1200" y="285750"/>
            <a:ext cx="7772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r>
              <a:rPr lang="en-US" altLang="fi-FI" sz="2800" dirty="0" err="1" smtClean="0"/>
              <a:t>Riskinarvointi</a:t>
            </a:r>
            <a:r>
              <a:rPr lang="en-US" altLang="fi-FI" sz="2800" dirty="0" smtClean="0"/>
              <a:t>: </a:t>
            </a:r>
            <a:r>
              <a:rPr lang="en-US" altLang="fi-FI" sz="2800" dirty="0" err="1" smtClean="0"/>
              <a:t>syy-seuraussuhteet</a:t>
            </a:r>
            <a:endParaRPr lang="en-US" altLang="fi-FI" sz="2800" dirty="0" smtClean="0"/>
          </a:p>
        </p:txBody>
      </p:sp>
      <p:grpSp>
        <p:nvGrpSpPr>
          <p:cNvPr id="7171" name="Group 70"/>
          <p:cNvGrpSpPr>
            <a:grpSpLocks/>
          </p:cNvGrpSpPr>
          <p:nvPr/>
        </p:nvGrpSpPr>
        <p:grpSpPr bwMode="auto">
          <a:xfrm>
            <a:off x="2809523" y="838384"/>
            <a:ext cx="3435350" cy="5364163"/>
            <a:chOff x="1993" y="696"/>
            <a:chExt cx="2435" cy="3379"/>
          </a:xfrm>
        </p:grpSpPr>
        <p:sp>
          <p:nvSpPr>
            <p:cNvPr id="7187" name="Text Box 8"/>
            <p:cNvSpPr txBox="1">
              <a:spLocks noChangeArrowheads="1"/>
            </p:cNvSpPr>
            <p:nvPr/>
          </p:nvSpPr>
          <p:spPr bwMode="auto">
            <a:xfrm>
              <a:off x="2480" y="712"/>
              <a:ext cx="14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Päästölähde</a:t>
              </a:r>
            </a:p>
          </p:txBody>
        </p:sp>
        <p:sp>
          <p:nvSpPr>
            <p:cNvPr id="7188" name="AutoShape 9"/>
            <p:cNvSpPr>
              <a:spLocks noChangeArrowheads="1"/>
            </p:cNvSpPr>
            <p:nvPr/>
          </p:nvSpPr>
          <p:spPr bwMode="auto">
            <a:xfrm>
              <a:off x="2240" y="69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89" name="AutoShape 12"/>
            <p:cNvSpPr>
              <a:spLocks noChangeArrowheads="1"/>
            </p:cNvSpPr>
            <p:nvPr/>
          </p:nvSpPr>
          <p:spPr bwMode="auto">
            <a:xfrm>
              <a:off x="2240" y="222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endParaRPr lang="en-GB" altLang="fi-FI" sz="2400" b="1"/>
            </a:p>
          </p:txBody>
        </p:sp>
        <p:sp>
          <p:nvSpPr>
            <p:cNvPr id="7190" name="AutoShape 15"/>
            <p:cNvSpPr>
              <a:spLocks noChangeArrowheads="1"/>
            </p:cNvSpPr>
            <p:nvPr/>
          </p:nvSpPr>
          <p:spPr bwMode="auto">
            <a:xfrm>
              <a:off x="2240" y="120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1" name="AutoShape 18"/>
            <p:cNvSpPr>
              <a:spLocks noChangeArrowheads="1"/>
            </p:cNvSpPr>
            <p:nvPr/>
          </p:nvSpPr>
          <p:spPr bwMode="auto">
            <a:xfrm>
              <a:off x="2240" y="171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2" name="AutoShape 21"/>
            <p:cNvSpPr>
              <a:spLocks noChangeArrowheads="1"/>
            </p:cNvSpPr>
            <p:nvPr/>
          </p:nvSpPr>
          <p:spPr bwMode="auto">
            <a:xfrm>
              <a:off x="2240" y="273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3" name="AutoShape 24"/>
            <p:cNvSpPr>
              <a:spLocks noChangeArrowheads="1"/>
            </p:cNvSpPr>
            <p:nvPr/>
          </p:nvSpPr>
          <p:spPr bwMode="auto">
            <a:xfrm>
              <a:off x="2240" y="324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4" name="AutoShape 27"/>
            <p:cNvSpPr>
              <a:spLocks noChangeArrowheads="1"/>
            </p:cNvSpPr>
            <p:nvPr/>
          </p:nvSpPr>
          <p:spPr bwMode="auto">
            <a:xfrm>
              <a:off x="2240" y="3756"/>
              <a:ext cx="1944" cy="288"/>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7195" name="Text Box 43"/>
            <p:cNvSpPr txBox="1">
              <a:spLocks noChangeArrowheads="1"/>
            </p:cNvSpPr>
            <p:nvPr/>
          </p:nvSpPr>
          <p:spPr bwMode="auto">
            <a:xfrm>
              <a:off x="2384" y="1232"/>
              <a:ext cx="17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Kulkeutuminen</a:t>
              </a:r>
            </a:p>
          </p:txBody>
        </p:sp>
        <p:sp>
          <p:nvSpPr>
            <p:cNvPr id="7196" name="Text Box 44"/>
            <p:cNvSpPr txBox="1">
              <a:spLocks noChangeArrowheads="1"/>
            </p:cNvSpPr>
            <p:nvPr/>
          </p:nvSpPr>
          <p:spPr bwMode="auto">
            <a:xfrm>
              <a:off x="1993" y="1744"/>
              <a:ext cx="22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Ihmisen altistuminen</a:t>
              </a:r>
            </a:p>
          </p:txBody>
        </p:sp>
        <p:sp>
          <p:nvSpPr>
            <p:cNvPr id="7197" name="Text Box 45"/>
            <p:cNvSpPr txBox="1">
              <a:spLocks noChangeArrowheads="1"/>
            </p:cNvSpPr>
            <p:nvPr/>
          </p:nvSpPr>
          <p:spPr bwMode="auto">
            <a:xfrm>
              <a:off x="1996" y="2240"/>
              <a:ext cx="24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dirty="0"/>
                <a:t>Biol. </a:t>
              </a:r>
              <a:r>
                <a:rPr lang="en-US" altLang="fi-FI" sz="2400" b="1" dirty="0" err="1"/>
                <a:t>vaikuttava</a:t>
              </a:r>
              <a:r>
                <a:rPr lang="en-US" altLang="fi-FI" sz="2400" b="1" dirty="0"/>
                <a:t> </a:t>
              </a:r>
              <a:r>
                <a:rPr lang="en-US" altLang="fi-FI" sz="2400" b="1" dirty="0" err="1"/>
                <a:t>annos</a:t>
              </a:r>
              <a:endParaRPr lang="en-US" altLang="fi-FI" sz="2400" b="1" dirty="0"/>
            </a:p>
          </p:txBody>
        </p:sp>
        <p:sp>
          <p:nvSpPr>
            <p:cNvPr id="7198" name="Text Box 46"/>
            <p:cNvSpPr txBox="1">
              <a:spLocks noChangeArrowheads="1"/>
            </p:cNvSpPr>
            <p:nvPr/>
          </p:nvSpPr>
          <p:spPr bwMode="auto">
            <a:xfrm>
              <a:off x="2861" y="2760"/>
              <a:ext cx="70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Vaste</a:t>
              </a:r>
            </a:p>
          </p:txBody>
        </p:sp>
        <p:sp>
          <p:nvSpPr>
            <p:cNvPr id="7199" name="Text Box 47"/>
            <p:cNvSpPr txBox="1">
              <a:spLocks noChangeArrowheads="1"/>
            </p:cNvSpPr>
            <p:nvPr/>
          </p:nvSpPr>
          <p:spPr bwMode="auto">
            <a:xfrm>
              <a:off x="2299" y="3264"/>
              <a:ext cx="182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Terveysvaikutus</a:t>
              </a:r>
            </a:p>
          </p:txBody>
        </p:sp>
        <p:sp>
          <p:nvSpPr>
            <p:cNvPr id="7200" name="Text Box 48"/>
            <p:cNvSpPr txBox="1">
              <a:spLocks noChangeArrowheads="1"/>
            </p:cNvSpPr>
            <p:nvPr/>
          </p:nvSpPr>
          <p:spPr bwMode="auto">
            <a:xfrm>
              <a:off x="2069" y="3784"/>
              <a:ext cx="228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b="1"/>
                <a:t>Sosiaalinen vaikutus</a:t>
              </a:r>
            </a:p>
          </p:txBody>
        </p:sp>
        <p:sp>
          <p:nvSpPr>
            <p:cNvPr id="7201" name="Line 49"/>
            <p:cNvSpPr>
              <a:spLocks noChangeShapeType="1"/>
            </p:cNvSpPr>
            <p:nvPr/>
          </p:nvSpPr>
          <p:spPr bwMode="auto">
            <a:xfrm>
              <a:off x="3208" y="987"/>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2" name="Line 50"/>
            <p:cNvSpPr>
              <a:spLocks noChangeShapeType="1"/>
            </p:cNvSpPr>
            <p:nvPr/>
          </p:nvSpPr>
          <p:spPr bwMode="auto">
            <a:xfrm>
              <a:off x="3208" y="151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3" name="Line 51"/>
            <p:cNvSpPr>
              <a:spLocks noChangeShapeType="1"/>
            </p:cNvSpPr>
            <p:nvPr/>
          </p:nvSpPr>
          <p:spPr bwMode="auto">
            <a:xfrm>
              <a:off x="3216" y="2019"/>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4" name="Line 55"/>
            <p:cNvSpPr>
              <a:spLocks noChangeShapeType="1"/>
            </p:cNvSpPr>
            <p:nvPr/>
          </p:nvSpPr>
          <p:spPr bwMode="auto">
            <a:xfrm>
              <a:off x="3216" y="251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5" name="Line 56"/>
            <p:cNvSpPr>
              <a:spLocks noChangeShapeType="1"/>
            </p:cNvSpPr>
            <p:nvPr/>
          </p:nvSpPr>
          <p:spPr bwMode="auto">
            <a:xfrm>
              <a:off x="3216" y="3035"/>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06" name="Line 57"/>
            <p:cNvSpPr>
              <a:spLocks noChangeShapeType="1"/>
            </p:cNvSpPr>
            <p:nvPr/>
          </p:nvSpPr>
          <p:spPr bwMode="auto">
            <a:xfrm>
              <a:off x="3216" y="3539"/>
              <a:ext cx="0" cy="21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78" name="Group 62"/>
          <p:cNvGrpSpPr>
            <a:grpSpLocks/>
          </p:cNvGrpSpPr>
          <p:nvPr/>
        </p:nvGrpSpPr>
        <p:grpSpPr bwMode="auto">
          <a:xfrm>
            <a:off x="433036" y="2451282"/>
            <a:ext cx="2724150" cy="1938743"/>
            <a:chOff x="309" y="1712"/>
            <a:chExt cx="2747" cy="1012"/>
          </a:xfrm>
        </p:grpSpPr>
        <p:sp>
          <p:nvSpPr>
            <p:cNvPr id="7185" name="Line 34"/>
            <p:cNvSpPr>
              <a:spLocks noChangeShapeType="1"/>
            </p:cNvSpPr>
            <p:nvPr/>
          </p:nvSpPr>
          <p:spPr bwMode="auto">
            <a:xfrm>
              <a:off x="2056" y="2100"/>
              <a:ext cx="1000"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86" name="Text Box 59"/>
            <p:cNvSpPr txBox="1">
              <a:spLocks noChangeArrowheads="1"/>
            </p:cNvSpPr>
            <p:nvPr/>
          </p:nvSpPr>
          <p:spPr bwMode="auto">
            <a:xfrm>
              <a:off x="309" y="1712"/>
              <a:ext cx="1966" cy="1012"/>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2400" dirty="0" err="1"/>
                <a:t>Metabolia</a:t>
              </a:r>
              <a:endParaRPr lang="en-US" altLang="fi-FI" sz="2400" dirty="0"/>
            </a:p>
            <a:p>
              <a:pPr eaLnBrk="1" hangingPunct="1">
                <a:lnSpc>
                  <a:spcPct val="100000"/>
                </a:lnSpc>
                <a:spcBef>
                  <a:spcPct val="0"/>
                </a:spcBef>
                <a:buClrTx/>
                <a:buFontTx/>
                <a:buNone/>
              </a:pPr>
              <a:r>
                <a:rPr lang="en-US" altLang="fi-FI" sz="2400" dirty="0" err="1"/>
                <a:t>Erittyminen</a:t>
              </a:r>
              <a:endParaRPr lang="en-US" altLang="fi-FI" sz="2400" dirty="0"/>
            </a:p>
            <a:p>
              <a:pPr eaLnBrk="1" hangingPunct="1">
                <a:lnSpc>
                  <a:spcPct val="100000"/>
                </a:lnSpc>
                <a:spcBef>
                  <a:spcPct val="0"/>
                </a:spcBef>
                <a:buClrTx/>
                <a:buFontTx/>
                <a:buNone/>
              </a:pPr>
              <a:r>
                <a:rPr lang="en-US" altLang="fi-FI" sz="2400" dirty="0" err="1"/>
                <a:t>Kertyminen</a:t>
              </a:r>
              <a:endParaRPr lang="en-US" altLang="fi-FI" sz="2400" dirty="0"/>
            </a:p>
            <a:p>
              <a:pPr eaLnBrk="1" hangingPunct="1">
                <a:lnSpc>
                  <a:spcPct val="100000"/>
                </a:lnSpc>
                <a:spcBef>
                  <a:spcPct val="0"/>
                </a:spcBef>
                <a:buClrTx/>
                <a:buFontTx/>
                <a:buNone/>
              </a:pPr>
              <a:r>
                <a:rPr lang="en-US" altLang="fi-FI" sz="2400" dirty="0" err="1"/>
                <a:t>Metabolinen</a:t>
              </a:r>
              <a:r>
                <a:rPr lang="en-US" altLang="fi-FI" sz="2400" dirty="0"/>
                <a:t> </a:t>
              </a:r>
              <a:r>
                <a:rPr lang="en-US" altLang="fi-FI" sz="2400" dirty="0" smtClean="0"/>
                <a:t/>
              </a:r>
              <a:br>
                <a:rPr lang="en-US" altLang="fi-FI" sz="2400" dirty="0" smtClean="0"/>
              </a:br>
              <a:r>
                <a:rPr lang="en-US" altLang="fi-FI" sz="2400" dirty="0" err="1" smtClean="0"/>
                <a:t>aktivaatio</a:t>
              </a:r>
              <a:endParaRPr lang="en-US" altLang="fi-FI" sz="2400" dirty="0"/>
            </a:p>
          </p:txBody>
        </p:sp>
      </p:grpSp>
      <p:grpSp>
        <p:nvGrpSpPr>
          <p:cNvPr id="137283" name="Group 67"/>
          <p:cNvGrpSpPr>
            <a:grpSpLocks/>
          </p:cNvGrpSpPr>
          <p:nvPr/>
        </p:nvGrpSpPr>
        <p:grpSpPr bwMode="auto">
          <a:xfrm>
            <a:off x="4749448" y="1454334"/>
            <a:ext cx="4049713" cy="830263"/>
            <a:chOff x="3368" y="1084"/>
            <a:chExt cx="2870" cy="523"/>
          </a:xfrm>
        </p:grpSpPr>
        <p:sp>
          <p:nvSpPr>
            <p:cNvPr id="7183" name="Text Box 3"/>
            <p:cNvSpPr txBox="1">
              <a:spLocks noChangeArrowheads="1"/>
            </p:cNvSpPr>
            <p:nvPr/>
          </p:nvSpPr>
          <p:spPr bwMode="auto">
            <a:xfrm>
              <a:off x="4383" y="1084"/>
              <a:ext cx="1855" cy="523"/>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a:t>Fysikokemiallinen</a:t>
              </a:r>
            </a:p>
            <a:p>
              <a:pPr algn="ctr" eaLnBrk="1" hangingPunct="1">
                <a:lnSpc>
                  <a:spcPct val="100000"/>
                </a:lnSpc>
                <a:spcBef>
                  <a:spcPct val="0"/>
                </a:spcBef>
                <a:buClrTx/>
                <a:buFontTx/>
                <a:buNone/>
              </a:pPr>
              <a:r>
                <a:rPr lang="en-US" altLang="fi-FI" sz="2400"/>
                <a:t> muuntuminen</a:t>
              </a:r>
            </a:p>
          </p:txBody>
        </p:sp>
        <p:sp>
          <p:nvSpPr>
            <p:cNvPr id="7184" name="Line 63"/>
            <p:cNvSpPr>
              <a:spLocks noChangeShapeType="1"/>
            </p:cNvSpPr>
            <p:nvPr/>
          </p:nvSpPr>
          <p:spPr bwMode="auto">
            <a:xfrm flipH="1">
              <a:off x="3368" y="1548"/>
              <a:ext cx="1256"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87" name="Group 71"/>
          <p:cNvGrpSpPr>
            <a:grpSpLocks/>
          </p:cNvGrpSpPr>
          <p:nvPr/>
        </p:nvGrpSpPr>
        <p:grpSpPr bwMode="auto">
          <a:xfrm>
            <a:off x="4757386" y="2365559"/>
            <a:ext cx="4071937" cy="468313"/>
            <a:chOff x="3356" y="1640"/>
            <a:chExt cx="2911" cy="295"/>
          </a:xfrm>
        </p:grpSpPr>
        <p:sp>
          <p:nvSpPr>
            <p:cNvPr id="7181" name="Text Box 36"/>
            <p:cNvSpPr txBox="1">
              <a:spLocks noChangeArrowheads="1"/>
            </p:cNvSpPr>
            <p:nvPr/>
          </p:nvSpPr>
          <p:spPr bwMode="auto">
            <a:xfrm>
              <a:off x="4387" y="1644"/>
              <a:ext cx="1880" cy="291"/>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2400"/>
                <a:t>  Käyttäytyminen  </a:t>
              </a:r>
            </a:p>
          </p:txBody>
        </p:sp>
        <p:sp>
          <p:nvSpPr>
            <p:cNvPr id="7182" name="Line 64"/>
            <p:cNvSpPr>
              <a:spLocks noChangeShapeType="1"/>
            </p:cNvSpPr>
            <p:nvPr/>
          </p:nvSpPr>
          <p:spPr bwMode="auto">
            <a:xfrm flipH="1">
              <a:off x="3356" y="1640"/>
              <a:ext cx="1257" cy="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37285" name="Group 69"/>
          <p:cNvGrpSpPr>
            <a:grpSpLocks/>
          </p:cNvGrpSpPr>
          <p:nvPr/>
        </p:nvGrpSpPr>
        <p:grpSpPr bwMode="auto">
          <a:xfrm>
            <a:off x="4760561" y="2794184"/>
            <a:ext cx="4380591" cy="2547938"/>
            <a:chOff x="3376" y="1928"/>
            <a:chExt cx="3104" cy="1605"/>
          </a:xfrm>
        </p:grpSpPr>
        <p:sp>
          <p:nvSpPr>
            <p:cNvPr id="7176" name="Line 38"/>
            <p:cNvSpPr>
              <a:spLocks noChangeShapeType="1"/>
            </p:cNvSpPr>
            <p:nvPr/>
          </p:nvSpPr>
          <p:spPr bwMode="auto">
            <a:xfrm flipV="1">
              <a:off x="5344" y="1928"/>
              <a:ext cx="0" cy="38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77" name="Line 42"/>
            <p:cNvSpPr>
              <a:spLocks noChangeShapeType="1"/>
            </p:cNvSpPr>
            <p:nvPr/>
          </p:nvSpPr>
          <p:spPr bwMode="auto">
            <a:xfrm flipV="1">
              <a:off x="4968" y="2116"/>
              <a:ext cx="0" cy="216"/>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78" name="Text Box 58"/>
            <p:cNvSpPr txBox="1">
              <a:spLocks noChangeArrowheads="1"/>
            </p:cNvSpPr>
            <p:nvPr/>
          </p:nvSpPr>
          <p:spPr bwMode="auto">
            <a:xfrm>
              <a:off x="4608" y="2312"/>
              <a:ext cx="1872" cy="1221"/>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2400" dirty="0" err="1"/>
                <a:t>Yksilöllinen</a:t>
              </a:r>
              <a:r>
                <a:rPr lang="en-US" altLang="fi-FI" sz="2400" dirty="0"/>
                <a:t> </a:t>
              </a:r>
              <a:r>
                <a:rPr lang="en-US" altLang="fi-FI" sz="2400" dirty="0" err="1"/>
                <a:t>vaihtelu</a:t>
              </a:r>
              <a:endParaRPr lang="en-US" altLang="fi-FI" sz="2400" dirty="0"/>
            </a:p>
            <a:p>
              <a:pPr eaLnBrk="1" hangingPunct="1">
                <a:lnSpc>
                  <a:spcPct val="100000"/>
                </a:lnSpc>
                <a:spcBef>
                  <a:spcPct val="0"/>
                </a:spcBef>
                <a:buClrTx/>
              </a:pPr>
              <a:r>
                <a:rPr lang="en-US" altLang="fi-FI" sz="2400" dirty="0"/>
                <a:t> </a:t>
              </a:r>
              <a:r>
                <a:rPr lang="en-US" altLang="fi-FI" sz="2400" dirty="0" err="1"/>
                <a:t>yleinen</a:t>
              </a:r>
              <a:endParaRPr lang="en-US" altLang="fi-FI" sz="2400" dirty="0"/>
            </a:p>
            <a:p>
              <a:pPr eaLnBrk="1" hangingPunct="1">
                <a:lnSpc>
                  <a:spcPct val="100000"/>
                </a:lnSpc>
                <a:spcBef>
                  <a:spcPct val="0"/>
                </a:spcBef>
                <a:buClrTx/>
              </a:pPr>
              <a:r>
                <a:rPr lang="en-US" altLang="fi-FI" sz="2400" dirty="0"/>
                <a:t> </a:t>
              </a:r>
              <a:r>
                <a:rPr lang="en-US" altLang="fi-FI" sz="2400" dirty="0" err="1"/>
                <a:t>polymorfiat</a:t>
              </a:r>
              <a:endParaRPr lang="en-US" altLang="fi-FI" sz="2400" dirty="0"/>
            </a:p>
            <a:p>
              <a:pPr eaLnBrk="1" hangingPunct="1">
                <a:lnSpc>
                  <a:spcPct val="100000"/>
                </a:lnSpc>
                <a:spcBef>
                  <a:spcPct val="0"/>
                </a:spcBef>
                <a:buClrTx/>
              </a:pPr>
              <a:r>
                <a:rPr lang="en-US" altLang="fi-FI" sz="2400" dirty="0"/>
                <a:t> </a:t>
              </a:r>
              <a:r>
                <a:rPr lang="en-US" altLang="fi-FI" sz="2400" dirty="0" err="1"/>
                <a:t>herkät</a:t>
              </a:r>
              <a:r>
                <a:rPr lang="en-US" altLang="fi-FI" sz="2400" dirty="0"/>
                <a:t> </a:t>
              </a:r>
              <a:r>
                <a:rPr lang="en-US" altLang="fi-FI" sz="2400" dirty="0" err="1"/>
                <a:t>yksilöt</a:t>
              </a:r>
              <a:endParaRPr lang="en-US" altLang="fi-FI" sz="2400" dirty="0"/>
            </a:p>
          </p:txBody>
        </p:sp>
        <p:sp>
          <p:nvSpPr>
            <p:cNvPr id="7179" name="Line 61"/>
            <p:cNvSpPr>
              <a:spLocks noChangeShapeType="1"/>
            </p:cNvSpPr>
            <p:nvPr/>
          </p:nvSpPr>
          <p:spPr bwMode="auto">
            <a:xfrm flipH="1">
              <a:off x="3376" y="2111"/>
              <a:ext cx="1606" cy="5"/>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180" name="Line 65"/>
            <p:cNvSpPr>
              <a:spLocks noChangeShapeType="1"/>
            </p:cNvSpPr>
            <p:nvPr/>
          </p:nvSpPr>
          <p:spPr bwMode="auto">
            <a:xfrm flipH="1">
              <a:off x="3376" y="2620"/>
              <a:ext cx="1224" cy="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Tree>
    <p:extLst>
      <p:ext uri="{BB962C8B-B14F-4D97-AF65-F5344CB8AC3E}">
        <p14:creationId xmlns:p14="http://schemas.microsoft.com/office/powerpoint/2010/main" val="56970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7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72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72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1AEF562C-FDE8-4B13-9895-10DE045C956E}" type="datetime1">
              <a:rPr lang="fi-FI" sz="1000">
                <a:solidFill>
                  <a:srgbClr val="FFFFFF"/>
                </a:solidFill>
              </a:rPr>
              <a:pPr/>
              <a:t>29.10.2014</a:t>
            </a:fld>
            <a:endParaRPr lang="en-US" sz="1000">
              <a:solidFill>
                <a:srgbClr val="FFFFFF"/>
              </a:solidFill>
            </a:endParaRPr>
          </a:p>
        </p:txBody>
      </p:sp>
      <p:sp>
        <p:nvSpPr>
          <p:cNvPr id="573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537B1C34-3B32-490C-9FD7-EB24B53357BC}" type="slidenum">
              <a:rPr lang="en-US">
                <a:solidFill>
                  <a:srgbClr val="FFFFFF"/>
                </a:solidFill>
              </a:rPr>
              <a:pPr/>
              <a:t>12</a:t>
            </a:fld>
            <a:endParaRPr lang="en-US">
              <a:solidFill>
                <a:srgbClr val="FFFFFF"/>
              </a:solidFill>
            </a:endParaRPr>
          </a:p>
        </p:txBody>
      </p:sp>
      <p:grpSp>
        <p:nvGrpSpPr>
          <p:cNvPr id="57348" name="Group 2"/>
          <p:cNvGrpSpPr>
            <a:grpSpLocks/>
          </p:cNvGrpSpPr>
          <p:nvPr/>
        </p:nvGrpSpPr>
        <p:grpSpPr bwMode="auto">
          <a:xfrm>
            <a:off x="228600" y="1946276"/>
            <a:ext cx="8763000" cy="3749675"/>
            <a:chOff x="720" y="1440"/>
            <a:chExt cx="15840" cy="5904"/>
          </a:xfrm>
        </p:grpSpPr>
        <p:sp>
          <p:nvSpPr>
            <p:cNvPr id="57352" name="Text Box 3"/>
            <p:cNvSpPr txBox="1">
              <a:spLocks noChangeArrowheads="1"/>
            </p:cNvSpPr>
            <p:nvPr/>
          </p:nvSpPr>
          <p:spPr bwMode="auto">
            <a:xfrm>
              <a:off x="720" y="1872"/>
              <a:ext cx="3600" cy="1008"/>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Hazard identification</a:t>
              </a:r>
              <a:endParaRPr lang="en-US" b="1"/>
            </a:p>
            <a:p>
              <a:r>
                <a:rPr lang="en-AU" sz="900"/>
                <a:t>often epidemiologic, sometimes toxicologic or environmental finding</a:t>
              </a:r>
              <a:r>
                <a:rPr lang="en-AU" sz="1000"/>
                <a:t> </a:t>
              </a:r>
            </a:p>
          </p:txBody>
        </p:sp>
        <p:sp>
          <p:nvSpPr>
            <p:cNvPr id="57353" name="Text Box 4"/>
            <p:cNvSpPr txBox="1">
              <a:spLocks noChangeArrowheads="1"/>
            </p:cNvSpPr>
            <p:nvPr/>
          </p:nvSpPr>
          <p:spPr bwMode="auto">
            <a:xfrm>
              <a:off x="1728" y="3888"/>
              <a:ext cx="3168" cy="1440"/>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Dose/Response assessment</a:t>
              </a:r>
              <a:endParaRPr lang="en-US" sz="1000" b="1"/>
            </a:p>
            <a:p>
              <a:r>
                <a:rPr lang="en-US" sz="900"/>
                <a:t>usually toxicology, sometimes epidemiology</a:t>
              </a:r>
              <a:endParaRPr lang="en-US" sz="1000"/>
            </a:p>
          </p:txBody>
        </p:sp>
        <p:sp>
          <p:nvSpPr>
            <p:cNvPr id="57354" name="Text Box 5"/>
            <p:cNvSpPr txBox="1">
              <a:spLocks noChangeArrowheads="1"/>
            </p:cNvSpPr>
            <p:nvPr/>
          </p:nvSpPr>
          <p:spPr bwMode="auto">
            <a:xfrm>
              <a:off x="720" y="6048"/>
              <a:ext cx="3744" cy="1296"/>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Exposure assessment</a:t>
              </a:r>
              <a:endParaRPr lang="en-US" b="1" dirty="0"/>
            </a:p>
            <a:p>
              <a:r>
                <a:rPr lang="en-US" sz="900" dirty="0"/>
                <a:t>based on environmental, µenviron-mental or personal measurements and modeling</a:t>
              </a:r>
              <a:endParaRPr lang="en-US" sz="1000" dirty="0"/>
            </a:p>
          </p:txBody>
        </p:sp>
        <p:sp>
          <p:nvSpPr>
            <p:cNvPr id="57355" name="Text Box 6"/>
            <p:cNvSpPr txBox="1">
              <a:spLocks noChangeArrowheads="1"/>
            </p:cNvSpPr>
            <p:nvPr/>
          </p:nvSpPr>
          <p:spPr bwMode="auto">
            <a:xfrm>
              <a:off x="5328" y="3888"/>
              <a:ext cx="3456" cy="1008"/>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defPPr>
                <a:defRPr lang="en-US"/>
              </a:defPPr>
              <a:lvl1pPr>
                <a:defRPr sz="1300" b="1"/>
              </a:lvl1pPr>
              <a:lvl2pPr marL="742950" indent="-285750">
                <a:defRPr sz="1600"/>
              </a:lvl2pPr>
              <a:lvl3pPr marL="1143000" indent="-228600">
                <a:defRPr sz="1600"/>
              </a:lvl3pPr>
              <a:lvl4pPr marL="1600200" indent="-228600">
                <a:defRPr sz="1600"/>
              </a:lvl4pPr>
              <a:lvl5pPr marL="2057400" indent="-22860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r>
                <a:rPr lang="en-US" dirty="0"/>
                <a:t>Risk </a:t>
              </a:r>
              <a:r>
                <a:rPr lang="en-US" dirty="0" err="1"/>
                <a:t>characterisation</a:t>
              </a:r>
              <a:endParaRPr lang="en-US" dirty="0"/>
            </a:p>
            <a:p>
              <a:r>
                <a:rPr lang="en-US" b="0" dirty="0"/>
                <a:t>summary of the previous stages</a:t>
              </a:r>
            </a:p>
          </p:txBody>
        </p:sp>
        <p:sp>
          <p:nvSpPr>
            <p:cNvPr id="57356" name="Text Box 7"/>
            <p:cNvSpPr txBox="1">
              <a:spLocks noChangeArrowheads="1"/>
            </p:cNvSpPr>
            <p:nvPr/>
          </p:nvSpPr>
          <p:spPr bwMode="auto">
            <a:xfrm>
              <a:off x="9072" y="1872"/>
              <a:ext cx="3312" cy="1008"/>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Options generation</a:t>
              </a:r>
              <a:endParaRPr lang="en-US" b="1"/>
            </a:p>
            <a:p>
              <a:r>
                <a:rPr lang="en-US" sz="900"/>
                <a:t>develops alternatives for required improvement</a:t>
              </a:r>
              <a:endParaRPr lang="en-US" sz="1000"/>
            </a:p>
          </p:txBody>
        </p:sp>
        <p:sp>
          <p:nvSpPr>
            <p:cNvPr id="57357" name="Text Box 8"/>
            <p:cNvSpPr txBox="1">
              <a:spLocks noChangeArrowheads="1"/>
            </p:cNvSpPr>
            <p:nvPr/>
          </p:nvSpPr>
          <p:spPr bwMode="auto">
            <a:xfrm>
              <a:off x="9072" y="3888"/>
              <a:ext cx="3312" cy="1008"/>
            </a:xfrm>
            <a:prstGeom prst="rect">
              <a:avLst/>
            </a:prstGeom>
            <a:solidFill>
              <a:schemeClr val="accent1">
                <a:lumMod val="40000"/>
                <a:lumOff val="60000"/>
              </a:schemeClr>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Options evaluation</a:t>
              </a:r>
              <a:endParaRPr lang="en-US" b="1"/>
            </a:p>
            <a:p>
              <a:r>
                <a:rPr lang="en-US" sz="900"/>
                <a:t>assesses the costs and achievable improvements</a:t>
              </a:r>
              <a:r>
                <a:rPr lang="en-US" sz="1000"/>
                <a:t> </a:t>
              </a:r>
            </a:p>
          </p:txBody>
        </p:sp>
        <p:sp>
          <p:nvSpPr>
            <p:cNvPr id="57358" name="Text Box 9"/>
            <p:cNvSpPr txBox="1">
              <a:spLocks noChangeArrowheads="1"/>
            </p:cNvSpPr>
            <p:nvPr/>
          </p:nvSpPr>
          <p:spPr bwMode="auto">
            <a:xfrm>
              <a:off x="8352" y="6048"/>
              <a:ext cx="3456"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Policy selection &amp; implementation</a:t>
              </a:r>
              <a:endParaRPr lang="en-US" b="1" dirty="0"/>
            </a:p>
            <a:p>
              <a:r>
                <a:rPr lang="en-AU" sz="900" dirty="0"/>
                <a:t>decision making and enforcement</a:t>
              </a:r>
              <a:endParaRPr lang="en-AU" sz="1000" dirty="0"/>
            </a:p>
          </p:txBody>
        </p:sp>
        <p:sp>
          <p:nvSpPr>
            <p:cNvPr id="57359" name="Text Box 10"/>
            <p:cNvSpPr txBox="1">
              <a:spLocks noChangeArrowheads="1"/>
            </p:cNvSpPr>
            <p:nvPr/>
          </p:nvSpPr>
          <p:spPr bwMode="auto">
            <a:xfrm>
              <a:off x="12528" y="4896"/>
              <a:ext cx="4032" cy="1152"/>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a:t>Exposure monitoring &amp; modeling</a:t>
              </a:r>
              <a:r>
                <a:rPr lang="en-US" sz="1000"/>
                <a:t>   </a:t>
              </a:r>
            </a:p>
            <a:p>
              <a:r>
                <a:rPr lang="en-US" sz="900"/>
                <a:t>to compare the achieved with the intended risk reduction</a:t>
              </a:r>
            </a:p>
          </p:txBody>
        </p:sp>
        <p:sp>
          <p:nvSpPr>
            <p:cNvPr id="57360" name="Text Box 11"/>
            <p:cNvSpPr txBox="1">
              <a:spLocks noChangeArrowheads="1"/>
            </p:cNvSpPr>
            <p:nvPr/>
          </p:nvSpPr>
          <p:spPr bwMode="auto">
            <a:xfrm>
              <a:off x="12672" y="2880"/>
              <a:ext cx="2016" cy="1008"/>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a:t>Exposure modeling</a:t>
              </a:r>
              <a:endParaRPr lang="en-US" b="1" dirty="0"/>
            </a:p>
          </p:txBody>
        </p:sp>
        <p:sp>
          <p:nvSpPr>
            <p:cNvPr id="57361" name="Line 12"/>
            <p:cNvSpPr>
              <a:spLocks noChangeShapeType="1"/>
            </p:cNvSpPr>
            <p:nvPr/>
          </p:nvSpPr>
          <p:spPr bwMode="auto">
            <a:xfrm>
              <a:off x="720" y="1440"/>
              <a:ext cx="763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2" name="Line 13"/>
            <p:cNvSpPr>
              <a:spLocks noChangeShapeType="1"/>
            </p:cNvSpPr>
            <p:nvPr/>
          </p:nvSpPr>
          <p:spPr bwMode="auto">
            <a:xfrm>
              <a:off x="9072" y="1440"/>
              <a:ext cx="70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3" name="Line 14"/>
            <p:cNvSpPr>
              <a:spLocks noChangeShapeType="1"/>
            </p:cNvSpPr>
            <p:nvPr/>
          </p:nvSpPr>
          <p:spPr bwMode="auto">
            <a:xfrm>
              <a:off x="1152" y="2880"/>
              <a:ext cx="0" cy="316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4" name="Line 15"/>
            <p:cNvSpPr>
              <a:spLocks noChangeShapeType="1"/>
            </p:cNvSpPr>
            <p:nvPr/>
          </p:nvSpPr>
          <p:spPr bwMode="auto">
            <a:xfrm>
              <a:off x="3024"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5" name="Line 16"/>
            <p:cNvSpPr>
              <a:spLocks noChangeShapeType="1"/>
            </p:cNvSpPr>
            <p:nvPr/>
          </p:nvSpPr>
          <p:spPr bwMode="auto">
            <a:xfrm>
              <a:off x="4896" y="4464"/>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6" name="Line 17"/>
            <p:cNvSpPr>
              <a:spLocks noChangeShapeType="1"/>
            </p:cNvSpPr>
            <p:nvPr/>
          </p:nvSpPr>
          <p:spPr bwMode="auto">
            <a:xfrm>
              <a:off x="4320" y="2448"/>
              <a:ext cx="1008" cy="14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7" name="Line 18"/>
            <p:cNvSpPr>
              <a:spLocks noChangeShapeType="1"/>
            </p:cNvSpPr>
            <p:nvPr/>
          </p:nvSpPr>
          <p:spPr bwMode="auto">
            <a:xfrm flipV="1">
              <a:off x="4464" y="4896"/>
              <a:ext cx="864" cy="172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8" name="Line 19"/>
            <p:cNvSpPr>
              <a:spLocks noChangeShapeType="1"/>
            </p:cNvSpPr>
            <p:nvPr/>
          </p:nvSpPr>
          <p:spPr bwMode="auto">
            <a:xfrm>
              <a:off x="8064" y="4896"/>
              <a:ext cx="1440"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9" name="Line 20"/>
            <p:cNvSpPr>
              <a:spLocks noChangeShapeType="1"/>
            </p:cNvSpPr>
            <p:nvPr/>
          </p:nvSpPr>
          <p:spPr bwMode="auto">
            <a:xfrm flipH="1">
              <a:off x="10224" y="4896"/>
              <a:ext cx="432"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0" name="Line 21"/>
            <p:cNvSpPr>
              <a:spLocks noChangeShapeType="1"/>
            </p:cNvSpPr>
            <p:nvPr/>
          </p:nvSpPr>
          <p:spPr bwMode="auto">
            <a:xfrm>
              <a:off x="10800"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1" name="Line 22"/>
            <p:cNvSpPr>
              <a:spLocks noChangeShapeType="1"/>
            </p:cNvSpPr>
            <p:nvPr/>
          </p:nvSpPr>
          <p:spPr bwMode="auto">
            <a:xfrm>
              <a:off x="11808" y="6480"/>
              <a:ext cx="21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3"/>
            <p:cNvSpPr>
              <a:spLocks noChangeShapeType="1"/>
            </p:cNvSpPr>
            <p:nvPr/>
          </p:nvSpPr>
          <p:spPr bwMode="auto">
            <a:xfrm flipV="1">
              <a:off x="13536" y="4608"/>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4"/>
            <p:cNvSpPr>
              <a:spLocks noChangeShapeType="1"/>
            </p:cNvSpPr>
            <p:nvPr/>
          </p:nvSpPr>
          <p:spPr bwMode="auto">
            <a:xfrm flipV="1">
              <a:off x="15264" y="2160"/>
              <a:ext cx="0" cy="2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25"/>
            <p:cNvSpPr>
              <a:spLocks noChangeShapeType="1"/>
            </p:cNvSpPr>
            <p:nvPr/>
          </p:nvSpPr>
          <p:spPr bwMode="auto">
            <a:xfrm flipH="1">
              <a:off x="12384" y="4608"/>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5" name="Line 26"/>
            <p:cNvSpPr>
              <a:spLocks noChangeShapeType="1"/>
            </p:cNvSpPr>
            <p:nvPr/>
          </p:nvSpPr>
          <p:spPr bwMode="auto">
            <a:xfrm flipH="1">
              <a:off x="12384" y="2160"/>
              <a:ext cx="288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6" name="Line 27"/>
            <p:cNvSpPr>
              <a:spLocks noChangeShapeType="1"/>
            </p:cNvSpPr>
            <p:nvPr/>
          </p:nvSpPr>
          <p:spPr bwMode="auto">
            <a:xfrm>
              <a:off x="12384" y="4176"/>
              <a:ext cx="11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28"/>
            <p:cNvSpPr>
              <a:spLocks noChangeShapeType="1"/>
            </p:cNvSpPr>
            <p:nvPr/>
          </p:nvSpPr>
          <p:spPr bwMode="auto">
            <a:xfrm flipV="1">
              <a:off x="13536" y="3888"/>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8" name="Line 29"/>
            <p:cNvSpPr>
              <a:spLocks noChangeShapeType="1"/>
            </p:cNvSpPr>
            <p:nvPr/>
          </p:nvSpPr>
          <p:spPr bwMode="auto">
            <a:xfrm flipV="1">
              <a:off x="13536" y="2592"/>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0"/>
            <p:cNvSpPr>
              <a:spLocks noChangeShapeType="1"/>
            </p:cNvSpPr>
            <p:nvPr/>
          </p:nvSpPr>
          <p:spPr bwMode="auto">
            <a:xfrm flipH="1">
              <a:off x="12384" y="2592"/>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80" name="Line 31"/>
            <p:cNvSpPr>
              <a:spLocks noChangeShapeType="1"/>
            </p:cNvSpPr>
            <p:nvPr/>
          </p:nvSpPr>
          <p:spPr bwMode="auto">
            <a:xfrm flipV="1">
              <a:off x="13968" y="6048"/>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7349" name="Text Box 32"/>
          <p:cNvSpPr txBox="1">
            <a:spLocks noChangeArrowheads="1"/>
          </p:cNvSpPr>
          <p:nvPr/>
        </p:nvSpPr>
        <p:spPr bwMode="auto">
          <a:xfrm>
            <a:off x="304800" y="1412875"/>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2400" dirty="0"/>
              <a:t>	Risk assessment</a:t>
            </a:r>
            <a:r>
              <a:rPr lang="en-US" sz="2400" dirty="0">
                <a:latin typeface="Times New Roman" pitchFamily="18" charset="0"/>
              </a:rPr>
              <a:t>		 </a:t>
            </a:r>
            <a:r>
              <a:rPr lang="en-US" sz="2400" dirty="0" smtClean="0">
                <a:latin typeface="Times New Roman" pitchFamily="18" charset="0"/>
              </a:rPr>
              <a:t>              </a:t>
            </a:r>
            <a:r>
              <a:rPr lang="en-US" sz="2400" dirty="0"/>
              <a:t>Risk management</a:t>
            </a:r>
            <a:endParaRPr lang="en-US" sz="2400" dirty="0">
              <a:latin typeface="Times New Roman" pitchFamily="18" charset="0"/>
            </a:endParaRPr>
          </a:p>
        </p:txBody>
      </p:sp>
      <p:sp>
        <p:nvSpPr>
          <p:cNvPr id="57350" name="Rectangle 34"/>
          <p:cNvSpPr>
            <a:spLocks noGrp="1"/>
          </p:cNvSpPr>
          <p:nvPr>
            <p:ph type="title"/>
          </p:nvPr>
        </p:nvSpPr>
        <p:spPr>
          <a:xfrm>
            <a:off x="335973" y="260648"/>
            <a:ext cx="8229600" cy="944563"/>
          </a:xfrm>
        </p:spPr>
        <p:txBody>
          <a:bodyPr>
            <a:noAutofit/>
          </a:bodyPr>
          <a:lstStyle/>
          <a:p>
            <a:r>
              <a:rPr lang="en-US" sz="4400" dirty="0" smtClean="0"/>
              <a:t>Risk</a:t>
            </a:r>
            <a:r>
              <a:rPr lang="en-US" sz="4400" baseline="0" dirty="0" smtClean="0"/>
              <a:t> management paradigm</a:t>
            </a:r>
            <a:endParaRPr lang="en-US" sz="4400" dirty="0" smtClean="0"/>
          </a:p>
        </p:txBody>
      </p:sp>
      <p:sp>
        <p:nvSpPr>
          <p:cNvPr id="57351" name="Text Box 35"/>
          <p:cNvSpPr txBox="1">
            <a:spLocks noChangeArrowheads="1"/>
          </p:cNvSpPr>
          <p:nvPr/>
        </p:nvSpPr>
        <p:spPr bwMode="auto">
          <a:xfrm>
            <a:off x="228600" y="5805264"/>
            <a:ext cx="397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2000" i="1" dirty="0">
                <a:latin typeface="Times New Roman" pitchFamily="18" charset="0"/>
              </a:rPr>
              <a:t>NAS, 1983; EC Directive 93/67/EEC</a:t>
            </a:r>
          </a:p>
        </p:txBody>
      </p:sp>
      <p:cxnSp>
        <p:nvCxnSpPr>
          <p:cNvPr id="3" name="Straight Arrow Connector 2"/>
          <p:cNvCxnSpPr/>
          <p:nvPr/>
        </p:nvCxnSpPr>
        <p:spPr>
          <a:xfrm flipV="1">
            <a:off x="4450773" y="2860830"/>
            <a:ext cx="398318" cy="64018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57356" idx="1"/>
            <a:endCxn id="57352" idx="3"/>
          </p:cNvCxnSpPr>
          <p:nvPr/>
        </p:nvCxnSpPr>
        <p:spPr>
          <a:xfrm flipH="1">
            <a:off x="2220191" y="2540736"/>
            <a:ext cx="2628900"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8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1AEF562C-FDE8-4B13-9895-10DE045C956E}" type="datetime1">
              <a:rPr lang="fi-FI" sz="1000">
                <a:solidFill>
                  <a:srgbClr val="FFFFFF"/>
                </a:solidFill>
              </a:rPr>
              <a:pPr/>
              <a:t>29.10.2014</a:t>
            </a:fld>
            <a:endParaRPr lang="en-US" sz="1000">
              <a:solidFill>
                <a:srgbClr val="FFFFFF"/>
              </a:solidFill>
            </a:endParaRPr>
          </a:p>
        </p:txBody>
      </p:sp>
      <p:sp>
        <p:nvSpPr>
          <p:cNvPr id="573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fld id="{537B1C34-3B32-490C-9FD7-EB24B53357BC}" type="slidenum">
              <a:rPr lang="en-US">
                <a:solidFill>
                  <a:srgbClr val="FFFFFF"/>
                </a:solidFill>
              </a:rPr>
              <a:pPr/>
              <a:t>13</a:t>
            </a:fld>
            <a:endParaRPr lang="en-US">
              <a:solidFill>
                <a:srgbClr val="FFFFFF"/>
              </a:solidFill>
            </a:endParaRPr>
          </a:p>
        </p:txBody>
      </p:sp>
      <p:sp>
        <p:nvSpPr>
          <p:cNvPr id="57349" name="Text Box 32"/>
          <p:cNvSpPr txBox="1">
            <a:spLocks noChangeArrowheads="1"/>
          </p:cNvSpPr>
          <p:nvPr/>
        </p:nvSpPr>
        <p:spPr bwMode="auto">
          <a:xfrm>
            <a:off x="304800" y="141287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50000"/>
              </a:spcBef>
            </a:pPr>
            <a:r>
              <a:rPr lang="en-US" sz="2400" dirty="0"/>
              <a:t>	</a:t>
            </a:r>
            <a:r>
              <a:rPr lang="en-US" sz="2400" dirty="0" err="1" smtClean="0"/>
              <a:t>Riskinarviointi</a:t>
            </a:r>
            <a:r>
              <a:rPr lang="en-US" sz="2400" dirty="0">
                <a:latin typeface="Times New Roman" pitchFamily="18" charset="0"/>
              </a:rPr>
              <a:t>		 </a:t>
            </a:r>
            <a:r>
              <a:rPr lang="en-US" sz="2400" dirty="0" smtClean="0">
                <a:latin typeface="Times New Roman" pitchFamily="18" charset="0"/>
              </a:rPr>
              <a:t>              </a:t>
            </a:r>
            <a:r>
              <a:rPr lang="en-US" sz="2400" dirty="0" err="1" smtClean="0"/>
              <a:t>Riskinhallinta</a:t>
            </a:r>
            <a:endParaRPr lang="en-US" sz="2400" dirty="0">
              <a:latin typeface="Times New Roman" pitchFamily="18" charset="0"/>
            </a:endParaRPr>
          </a:p>
        </p:txBody>
      </p:sp>
      <p:sp>
        <p:nvSpPr>
          <p:cNvPr id="57350" name="Rectangle 34"/>
          <p:cNvSpPr>
            <a:spLocks noGrp="1"/>
          </p:cNvSpPr>
          <p:nvPr>
            <p:ph type="title"/>
          </p:nvPr>
        </p:nvSpPr>
        <p:spPr>
          <a:xfrm>
            <a:off x="335973" y="260648"/>
            <a:ext cx="8229600" cy="944563"/>
          </a:xfrm>
        </p:spPr>
        <p:txBody>
          <a:bodyPr>
            <a:noAutofit/>
          </a:bodyPr>
          <a:lstStyle/>
          <a:p>
            <a:r>
              <a:rPr lang="en-US" sz="4400" dirty="0" err="1" smtClean="0"/>
              <a:t>Riskinarvioinnin</a:t>
            </a:r>
            <a:r>
              <a:rPr lang="en-US" sz="4400" dirty="0" smtClean="0"/>
              <a:t> </a:t>
            </a:r>
            <a:r>
              <a:rPr lang="en-US" sz="4400" dirty="0" err="1" smtClean="0"/>
              <a:t>viitekehys</a:t>
            </a:r>
            <a:endParaRPr lang="en-US" sz="4400" dirty="0" smtClean="0"/>
          </a:p>
        </p:txBody>
      </p:sp>
      <p:sp>
        <p:nvSpPr>
          <p:cNvPr id="57351" name="Text Box 35"/>
          <p:cNvSpPr txBox="1">
            <a:spLocks noChangeArrowheads="1"/>
          </p:cNvSpPr>
          <p:nvPr/>
        </p:nvSpPr>
        <p:spPr bwMode="auto">
          <a:xfrm>
            <a:off x="228600" y="5805264"/>
            <a:ext cx="3971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2000" i="1" dirty="0">
                <a:latin typeface="Times New Roman" pitchFamily="18" charset="0"/>
              </a:rPr>
              <a:t>NAS, 1983; EC Directive 93/67/EEC</a:t>
            </a:r>
          </a:p>
        </p:txBody>
      </p:sp>
      <p:cxnSp>
        <p:nvCxnSpPr>
          <p:cNvPr id="3" name="Straight Arrow Connector 2"/>
          <p:cNvCxnSpPr/>
          <p:nvPr/>
        </p:nvCxnSpPr>
        <p:spPr>
          <a:xfrm flipV="1">
            <a:off x="4450773" y="2860830"/>
            <a:ext cx="398318" cy="640189"/>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57356" idx="1"/>
            <a:endCxn id="57352" idx="3"/>
          </p:cNvCxnSpPr>
          <p:nvPr/>
        </p:nvCxnSpPr>
        <p:spPr>
          <a:xfrm flipH="1" flipV="1">
            <a:off x="2220191" y="2572809"/>
            <a:ext cx="2628900" cy="5938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grpSp>
        <p:nvGrpSpPr>
          <p:cNvPr id="57348" name="Group 2"/>
          <p:cNvGrpSpPr>
            <a:grpSpLocks/>
          </p:cNvGrpSpPr>
          <p:nvPr/>
        </p:nvGrpSpPr>
        <p:grpSpPr bwMode="auto">
          <a:xfrm>
            <a:off x="228600" y="1946276"/>
            <a:ext cx="8763000" cy="3749675"/>
            <a:chOff x="720" y="1440"/>
            <a:chExt cx="15840" cy="5904"/>
          </a:xfrm>
        </p:grpSpPr>
        <p:sp>
          <p:nvSpPr>
            <p:cNvPr id="57352" name="Text Box 3"/>
            <p:cNvSpPr txBox="1">
              <a:spLocks noChangeArrowheads="1"/>
            </p:cNvSpPr>
            <p:nvPr/>
          </p:nvSpPr>
          <p:spPr bwMode="auto">
            <a:xfrm>
              <a:off x="720" y="1872"/>
              <a:ext cx="3600" cy="1109"/>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Vaarantunnistus</a:t>
              </a:r>
              <a:endParaRPr lang="en-US" b="1" dirty="0"/>
            </a:p>
            <a:p>
              <a:r>
                <a:rPr lang="en-AU" sz="900" dirty="0" err="1" smtClean="0"/>
                <a:t>Usein</a:t>
              </a:r>
              <a:r>
                <a:rPr lang="en-AU" sz="900" dirty="0" smtClean="0"/>
                <a:t> </a:t>
              </a:r>
              <a:r>
                <a:rPr lang="en-AU" sz="900" dirty="0" err="1" smtClean="0"/>
                <a:t>epidemiologinen</a:t>
              </a:r>
              <a:r>
                <a:rPr lang="en-AU" sz="900" dirty="0" smtClean="0"/>
                <a:t>, </a:t>
              </a:r>
              <a:r>
                <a:rPr lang="en-AU" sz="900" dirty="0" err="1" smtClean="0"/>
                <a:t>joskus</a:t>
              </a:r>
              <a:r>
                <a:rPr lang="en-AU" sz="900" dirty="0" smtClean="0"/>
                <a:t> </a:t>
              </a:r>
              <a:r>
                <a:rPr lang="en-AU" sz="900" dirty="0" err="1" smtClean="0"/>
                <a:t>toksikologinen</a:t>
              </a:r>
              <a:r>
                <a:rPr lang="en-AU" sz="900" dirty="0" smtClean="0"/>
                <a:t> tai </a:t>
              </a:r>
              <a:r>
                <a:rPr lang="en-AU" sz="900" dirty="0" err="1" smtClean="0"/>
                <a:t>ympäristölöydöksiin</a:t>
              </a:r>
              <a:r>
                <a:rPr lang="en-AU" sz="900" dirty="0" smtClean="0"/>
                <a:t> </a:t>
              </a:r>
              <a:r>
                <a:rPr lang="en-AU" sz="900" dirty="0" err="1" smtClean="0"/>
                <a:t>perustuva</a:t>
              </a:r>
              <a:r>
                <a:rPr lang="en-AU" sz="1000" dirty="0" smtClean="0"/>
                <a:t> </a:t>
              </a:r>
              <a:endParaRPr lang="en-AU" sz="1000" dirty="0"/>
            </a:p>
          </p:txBody>
        </p:sp>
        <p:sp>
          <p:nvSpPr>
            <p:cNvPr id="57353" name="Text Box 4"/>
            <p:cNvSpPr txBox="1">
              <a:spLocks noChangeArrowheads="1"/>
            </p:cNvSpPr>
            <p:nvPr/>
          </p:nvSpPr>
          <p:spPr bwMode="auto">
            <a:xfrm>
              <a:off x="1728" y="3888"/>
              <a:ext cx="3168" cy="1440"/>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Annosvasteen</a:t>
              </a:r>
              <a:r>
                <a:rPr lang="en-US" sz="1300" b="1" dirty="0" smtClean="0"/>
                <a:t> </a:t>
              </a:r>
              <a:r>
                <a:rPr lang="en-US" sz="1300" b="1" dirty="0" err="1" smtClean="0"/>
                <a:t>arviointi</a:t>
              </a:r>
              <a:endParaRPr lang="en-US" sz="1000" b="1" dirty="0"/>
            </a:p>
            <a:p>
              <a:r>
                <a:rPr lang="en-US" sz="900" dirty="0" err="1" smtClean="0"/>
                <a:t>Yleensä</a:t>
              </a:r>
              <a:r>
                <a:rPr lang="en-US" sz="900" dirty="0" smtClean="0"/>
                <a:t> </a:t>
              </a:r>
              <a:r>
                <a:rPr lang="en-US" sz="900" dirty="0" err="1" smtClean="0"/>
                <a:t>toksikologinen</a:t>
              </a:r>
              <a:r>
                <a:rPr lang="en-US" sz="900" dirty="0" smtClean="0"/>
                <a:t>, </a:t>
              </a:r>
              <a:r>
                <a:rPr lang="en-US" sz="900" dirty="0" err="1" smtClean="0"/>
                <a:t>joskus</a:t>
              </a:r>
              <a:r>
                <a:rPr lang="en-US" sz="900" dirty="0" smtClean="0"/>
                <a:t> </a:t>
              </a:r>
              <a:r>
                <a:rPr lang="en-US" sz="900" dirty="0" err="1" smtClean="0"/>
                <a:t>epidemiologinen</a:t>
              </a:r>
              <a:endParaRPr lang="en-US" sz="1000" dirty="0"/>
            </a:p>
          </p:txBody>
        </p:sp>
        <p:sp>
          <p:nvSpPr>
            <p:cNvPr id="57354" name="Text Box 5"/>
            <p:cNvSpPr txBox="1">
              <a:spLocks noChangeArrowheads="1"/>
            </p:cNvSpPr>
            <p:nvPr/>
          </p:nvSpPr>
          <p:spPr bwMode="auto">
            <a:xfrm>
              <a:off x="720" y="6048"/>
              <a:ext cx="3744" cy="1296"/>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arviointi</a:t>
              </a:r>
              <a:endParaRPr lang="en-US" b="1" dirty="0"/>
            </a:p>
            <a:p>
              <a:r>
                <a:rPr lang="en-US" sz="900" dirty="0" err="1" smtClean="0"/>
                <a:t>Perustuu</a:t>
              </a:r>
              <a:r>
                <a:rPr lang="en-US" sz="900" dirty="0" smtClean="0"/>
                <a:t> (</a:t>
              </a:r>
              <a:r>
                <a:rPr lang="en-US" sz="900" dirty="0" err="1" smtClean="0"/>
                <a:t>mikro</a:t>
              </a:r>
              <a:r>
                <a:rPr lang="en-US" sz="900" dirty="0" smtClean="0"/>
                <a:t>)</a:t>
              </a:r>
              <a:r>
                <a:rPr lang="en-US" sz="900" dirty="0" err="1" smtClean="0"/>
                <a:t>ympäristöjen</a:t>
              </a:r>
              <a:r>
                <a:rPr lang="en-US" sz="900" dirty="0" smtClean="0"/>
                <a:t> tai </a:t>
              </a:r>
              <a:r>
                <a:rPr lang="en-US" sz="900" dirty="0" err="1" smtClean="0"/>
                <a:t>ihmisten</a:t>
              </a:r>
              <a:r>
                <a:rPr lang="en-US" sz="900" dirty="0" smtClean="0"/>
                <a:t> </a:t>
              </a:r>
              <a:r>
                <a:rPr lang="en-US" sz="900" dirty="0" err="1" smtClean="0"/>
                <a:t>mittaamiseen</a:t>
              </a:r>
              <a:r>
                <a:rPr lang="en-US" sz="900" dirty="0" smtClean="0"/>
                <a:t> tai </a:t>
              </a:r>
              <a:r>
                <a:rPr lang="en-US" sz="900" dirty="0" err="1" smtClean="0"/>
                <a:t>malleihin</a:t>
              </a:r>
              <a:endParaRPr lang="en-US" sz="1000" dirty="0"/>
            </a:p>
          </p:txBody>
        </p:sp>
        <p:sp>
          <p:nvSpPr>
            <p:cNvPr id="57355" name="Text Box 6"/>
            <p:cNvSpPr txBox="1">
              <a:spLocks noChangeArrowheads="1"/>
            </p:cNvSpPr>
            <p:nvPr/>
          </p:nvSpPr>
          <p:spPr bwMode="auto">
            <a:xfrm>
              <a:off x="5328" y="3888"/>
              <a:ext cx="3456" cy="1247"/>
            </a:xfrm>
            <a:prstGeom prst="rect">
              <a:avLst/>
            </a:prstGeom>
            <a:solidFill>
              <a:srgbClr val="FFFF00"/>
            </a:solidFill>
            <a:ln w="19050">
              <a:solidFill>
                <a:srgbClr val="000000"/>
              </a:solidFill>
              <a:miter lim="800000"/>
              <a:headEnd/>
              <a:tailEnd/>
            </a:ln>
            <a:scene3d>
              <a:camera prst="orthographicFront"/>
              <a:lightRig rig="threePt" dir="t"/>
            </a:scene3d>
            <a:sp3d>
              <a:bevelT w="165100" prst="coolSlant"/>
            </a:sp3d>
          </p:spPr>
          <p:txBody>
            <a:bodyPr/>
            <a:lstStyle>
              <a:defPPr>
                <a:defRPr lang="en-US"/>
              </a:defPPr>
              <a:lvl1pPr>
                <a:defRPr sz="1300" b="1"/>
              </a:lvl1pPr>
              <a:lvl2pPr marL="742950" indent="-285750">
                <a:defRPr sz="1600"/>
              </a:lvl2pPr>
              <a:lvl3pPr marL="1143000" indent="-228600">
                <a:defRPr sz="1600"/>
              </a:lvl3pPr>
              <a:lvl4pPr marL="1600200" indent="-228600">
                <a:defRPr sz="1600"/>
              </a:lvl4pPr>
              <a:lvl5pPr marL="2057400" indent="-228600">
                <a:defRPr sz="1600"/>
              </a:lvl5pPr>
              <a:lvl6pPr marL="2514600" indent="-228600" eaLnBrk="0" fontAlgn="base" hangingPunct="0">
                <a:spcBef>
                  <a:spcPct val="0"/>
                </a:spcBef>
                <a:spcAft>
                  <a:spcPct val="0"/>
                </a:spcAft>
                <a:defRPr sz="1600"/>
              </a:lvl6pPr>
              <a:lvl7pPr marL="2971800" indent="-228600" eaLnBrk="0" fontAlgn="base" hangingPunct="0">
                <a:spcBef>
                  <a:spcPct val="0"/>
                </a:spcBef>
                <a:spcAft>
                  <a:spcPct val="0"/>
                </a:spcAft>
                <a:defRPr sz="1600"/>
              </a:lvl7pPr>
              <a:lvl8pPr marL="3429000" indent="-228600" eaLnBrk="0" fontAlgn="base" hangingPunct="0">
                <a:spcBef>
                  <a:spcPct val="0"/>
                </a:spcBef>
                <a:spcAft>
                  <a:spcPct val="0"/>
                </a:spcAft>
                <a:defRPr sz="1600"/>
              </a:lvl8pPr>
              <a:lvl9pPr marL="3886200" indent="-228600" eaLnBrk="0" fontAlgn="base" hangingPunct="0">
                <a:spcBef>
                  <a:spcPct val="0"/>
                </a:spcBef>
                <a:spcAft>
                  <a:spcPct val="0"/>
                </a:spcAft>
                <a:defRPr sz="1600"/>
              </a:lvl9pPr>
            </a:lstStyle>
            <a:p>
              <a:r>
                <a:rPr lang="en-US" dirty="0" err="1" smtClean="0"/>
                <a:t>Riskin</a:t>
              </a:r>
              <a:r>
                <a:rPr lang="en-US" dirty="0" smtClean="0"/>
                <a:t> </a:t>
              </a:r>
              <a:r>
                <a:rPr lang="en-US" dirty="0" err="1" smtClean="0"/>
                <a:t>luonnehdinta</a:t>
              </a:r>
              <a:endParaRPr lang="en-US" dirty="0"/>
            </a:p>
            <a:p>
              <a:r>
                <a:rPr lang="en-US" b="0" dirty="0" err="1" smtClean="0"/>
                <a:t>Yhteenveto</a:t>
              </a:r>
              <a:r>
                <a:rPr lang="en-US" b="0" dirty="0" smtClean="0"/>
                <a:t> </a:t>
              </a:r>
              <a:r>
                <a:rPr lang="en-US" b="0" dirty="0" err="1" smtClean="0"/>
                <a:t>aiemmista</a:t>
              </a:r>
              <a:r>
                <a:rPr lang="en-US" b="0" dirty="0" smtClean="0"/>
                <a:t> </a:t>
              </a:r>
              <a:r>
                <a:rPr lang="en-US" b="0" dirty="0" err="1" smtClean="0"/>
                <a:t>vaiheista</a:t>
              </a:r>
              <a:endParaRPr lang="en-US" b="0" dirty="0"/>
            </a:p>
          </p:txBody>
        </p:sp>
        <p:sp>
          <p:nvSpPr>
            <p:cNvPr id="57358" name="Text Box 9"/>
            <p:cNvSpPr txBox="1">
              <a:spLocks noChangeArrowheads="1"/>
            </p:cNvSpPr>
            <p:nvPr/>
          </p:nvSpPr>
          <p:spPr bwMode="auto">
            <a:xfrm>
              <a:off x="8352" y="6048"/>
              <a:ext cx="3456"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Politiikan</a:t>
              </a:r>
              <a:r>
                <a:rPr lang="en-US" sz="1300" b="1" dirty="0" smtClean="0"/>
                <a:t> </a:t>
              </a:r>
              <a:r>
                <a:rPr lang="en-US" sz="1300" b="1" dirty="0" err="1" smtClean="0"/>
                <a:t>valinta</a:t>
              </a:r>
              <a:r>
                <a:rPr lang="en-US" sz="1300" b="1" dirty="0" smtClean="0"/>
                <a:t> ja </a:t>
              </a:r>
              <a:r>
                <a:rPr lang="en-US" sz="1300" b="1" dirty="0" err="1" smtClean="0"/>
                <a:t>toteutus</a:t>
              </a:r>
              <a:endParaRPr lang="en-US" b="1" dirty="0"/>
            </a:p>
            <a:p>
              <a:r>
                <a:rPr lang="en-AU" sz="900" dirty="0" err="1" smtClean="0"/>
                <a:t>Päätöksenteko</a:t>
              </a:r>
              <a:r>
                <a:rPr lang="en-AU" sz="900" dirty="0" smtClean="0"/>
                <a:t> ja </a:t>
              </a:r>
              <a:r>
                <a:rPr lang="en-AU" sz="900" dirty="0" err="1" smtClean="0"/>
                <a:t>täytäntöönpano</a:t>
              </a:r>
              <a:endParaRPr lang="en-AU" sz="1000" dirty="0"/>
            </a:p>
          </p:txBody>
        </p:sp>
        <p:sp>
          <p:nvSpPr>
            <p:cNvPr id="57359" name="Text Box 10"/>
            <p:cNvSpPr txBox="1">
              <a:spLocks noChangeArrowheads="1"/>
            </p:cNvSpPr>
            <p:nvPr/>
          </p:nvSpPr>
          <p:spPr bwMode="auto">
            <a:xfrm>
              <a:off x="12528" y="4896"/>
              <a:ext cx="4032" cy="1152"/>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monitorointi</a:t>
              </a:r>
              <a:r>
                <a:rPr lang="en-US" sz="1300" b="1" dirty="0" smtClean="0"/>
                <a:t> ja </a:t>
              </a:r>
              <a:r>
                <a:rPr lang="en-US" sz="1300" b="1" dirty="0" err="1" smtClean="0"/>
                <a:t>mallitus</a:t>
              </a:r>
              <a:r>
                <a:rPr lang="en-US" sz="1000" dirty="0" smtClean="0"/>
                <a:t>   </a:t>
              </a:r>
              <a:endParaRPr lang="en-US" sz="1000" dirty="0"/>
            </a:p>
            <a:p>
              <a:r>
                <a:rPr lang="en-US" sz="900" dirty="0" err="1" smtClean="0"/>
                <a:t>Vertailee</a:t>
              </a:r>
              <a:r>
                <a:rPr lang="en-US" sz="900" dirty="0" smtClean="0"/>
                <a:t>  </a:t>
              </a:r>
              <a:r>
                <a:rPr lang="en-US" sz="900" dirty="0" err="1" smtClean="0"/>
                <a:t>saavutettua</a:t>
              </a:r>
              <a:r>
                <a:rPr lang="en-US" sz="900" dirty="0" smtClean="0"/>
                <a:t> ja </a:t>
              </a:r>
              <a:r>
                <a:rPr lang="en-US" sz="900" dirty="0" err="1" smtClean="0"/>
                <a:t>aiottua</a:t>
              </a:r>
              <a:r>
                <a:rPr lang="en-US" sz="900" dirty="0" smtClean="0"/>
                <a:t> </a:t>
              </a:r>
              <a:r>
                <a:rPr lang="en-US" sz="900" dirty="0" err="1" smtClean="0"/>
                <a:t>altistuksen</a:t>
              </a:r>
              <a:r>
                <a:rPr lang="en-US" sz="900" dirty="0" smtClean="0"/>
                <a:t> ja </a:t>
              </a:r>
              <a:r>
                <a:rPr lang="en-US" sz="900" dirty="0" err="1" smtClean="0"/>
                <a:t>riskin</a:t>
              </a:r>
              <a:r>
                <a:rPr lang="en-US" sz="900" dirty="0" smtClean="0"/>
                <a:t> </a:t>
              </a:r>
              <a:r>
                <a:rPr lang="en-US" sz="900" dirty="0" err="1" smtClean="0"/>
                <a:t>vähenemää</a:t>
              </a:r>
              <a:endParaRPr lang="en-US" sz="900" dirty="0"/>
            </a:p>
          </p:txBody>
        </p:sp>
        <p:sp>
          <p:nvSpPr>
            <p:cNvPr id="57360" name="Text Box 11"/>
            <p:cNvSpPr txBox="1">
              <a:spLocks noChangeArrowheads="1"/>
            </p:cNvSpPr>
            <p:nvPr/>
          </p:nvSpPr>
          <p:spPr bwMode="auto">
            <a:xfrm>
              <a:off x="12672" y="2880"/>
              <a:ext cx="2016" cy="1008"/>
            </a:xfrm>
            <a:prstGeom prst="rect">
              <a:avLst/>
            </a:prstGeom>
            <a:solidFill>
              <a:srgbClr val="FFFFFF"/>
            </a:solidFill>
            <a:ln w="9525">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Altistuksen</a:t>
              </a:r>
              <a:r>
                <a:rPr lang="en-US" sz="1300" b="1" dirty="0" smtClean="0"/>
                <a:t> </a:t>
              </a:r>
              <a:r>
                <a:rPr lang="en-US" sz="1300" b="1" dirty="0" err="1" smtClean="0"/>
                <a:t>mallitus</a:t>
              </a:r>
              <a:endParaRPr lang="en-US" b="1" dirty="0"/>
            </a:p>
          </p:txBody>
        </p:sp>
        <p:sp>
          <p:nvSpPr>
            <p:cNvPr id="57361" name="Line 12"/>
            <p:cNvSpPr>
              <a:spLocks noChangeShapeType="1"/>
            </p:cNvSpPr>
            <p:nvPr/>
          </p:nvSpPr>
          <p:spPr bwMode="auto">
            <a:xfrm>
              <a:off x="720" y="1440"/>
              <a:ext cx="763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2" name="Line 13"/>
            <p:cNvSpPr>
              <a:spLocks noChangeShapeType="1"/>
            </p:cNvSpPr>
            <p:nvPr/>
          </p:nvSpPr>
          <p:spPr bwMode="auto">
            <a:xfrm>
              <a:off x="9072" y="1440"/>
              <a:ext cx="705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3" name="Line 14"/>
            <p:cNvSpPr>
              <a:spLocks noChangeShapeType="1"/>
            </p:cNvSpPr>
            <p:nvPr/>
          </p:nvSpPr>
          <p:spPr bwMode="auto">
            <a:xfrm>
              <a:off x="1152" y="2981"/>
              <a:ext cx="0" cy="306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4" name="Line 15"/>
            <p:cNvSpPr>
              <a:spLocks noChangeShapeType="1"/>
            </p:cNvSpPr>
            <p:nvPr/>
          </p:nvSpPr>
          <p:spPr bwMode="auto">
            <a:xfrm>
              <a:off x="3024" y="2981"/>
              <a:ext cx="0" cy="90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5" name="Line 16"/>
            <p:cNvSpPr>
              <a:spLocks noChangeShapeType="1"/>
            </p:cNvSpPr>
            <p:nvPr/>
          </p:nvSpPr>
          <p:spPr bwMode="auto">
            <a:xfrm>
              <a:off x="4896" y="4464"/>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6" name="Line 17"/>
            <p:cNvSpPr>
              <a:spLocks noChangeShapeType="1"/>
            </p:cNvSpPr>
            <p:nvPr/>
          </p:nvSpPr>
          <p:spPr bwMode="auto">
            <a:xfrm>
              <a:off x="4320" y="2448"/>
              <a:ext cx="1008" cy="14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7" name="Line 18"/>
            <p:cNvSpPr>
              <a:spLocks noChangeShapeType="1"/>
            </p:cNvSpPr>
            <p:nvPr/>
          </p:nvSpPr>
          <p:spPr bwMode="auto">
            <a:xfrm flipV="1">
              <a:off x="4464" y="4896"/>
              <a:ext cx="864" cy="172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8" name="Line 19"/>
            <p:cNvSpPr>
              <a:spLocks noChangeShapeType="1"/>
            </p:cNvSpPr>
            <p:nvPr/>
          </p:nvSpPr>
          <p:spPr bwMode="auto">
            <a:xfrm>
              <a:off x="8352" y="5135"/>
              <a:ext cx="1152" cy="91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69" name="Line 20"/>
            <p:cNvSpPr>
              <a:spLocks noChangeShapeType="1"/>
            </p:cNvSpPr>
            <p:nvPr/>
          </p:nvSpPr>
          <p:spPr bwMode="auto">
            <a:xfrm flipH="1">
              <a:off x="10224" y="4896"/>
              <a:ext cx="432" cy="115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0" name="Line 21"/>
            <p:cNvSpPr>
              <a:spLocks noChangeShapeType="1"/>
            </p:cNvSpPr>
            <p:nvPr/>
          </p:nvSpPr>
          <p:spPr bwMode="auto">
            <a:xfrm>
              <a:off x="10800" y="2880"/>
              <a:ext cx="0" cy="100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1" name="Line 22"/>
            <p:cNvSpPr>
              <a:spLocks noChangeShapeType="1"/>
            </p:cNvSpPr>
            <p:nvPr/>
          </p:nvSpPr>
          <p:spPr bwMode="auto">
            <a:xfrm>
              <a:off x="11808" y="6480"/>
              <a:ext cx="216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2" name="Line 23"/>
            <p:cNvSpPr>
              <a:spLocks noChangeShapeType="1"/>
            </p:cNvSpPr>
            <p:nvPr/>
          </p:nvSpPr>
          <p:spPr bwMode="auto">
            <a:xfrm flipV="1">
              <a:off x="13536" y="4608"/>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3" name="Line 24"/>
            <p:cNvSpPr>
              <a:spLocks noChangeShapeType="1"/>
            </p:cNvSpPr>
            <p:nvPr/>
          </p:nvSpPr>
          <p:spPr bwMode="auto">
            <a:xfrm flipV="1">
              <a:off x="15264" y="2160"/>
              <a:ext cx="0" cy="27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4" name="Line 25"/>
            <p:cNvSpPr>
              <a:spLocks noChangeShapeType="1"/>
            </p:cNvSpPr>
            <p:nvPr/>
          </p:nvSpPr>
          <p:spPr bwMode="auto">
            <a:xfrm flipH="1">
              <a:off x="12384" y="4608"/>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5" name="Line 26"/>
            <p:cNvSpPr>
              <a:spLocks noChangeShapeType="1"/>
            </p:cNvSpPr>
            <p:nvPr/>
          </p:nvSpPr>
          <p:spPr bwMode="auto">
            <a:xfrm flipH="1">
              <a:off x="12384" y="2160"/>
              <a:ext cx="288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6" name="Line 27"/>
            <p:cNvSpPr>
              <a:spLocks noChangeShapeType="1"/>
            </p:cNvSpPr>
            <p:nvPr/>
          </p:nvSpPr>
          <p:spPr bwMode="auto">
            <a:xfrm>
              <a:off x="12384" y="4176"/>
              <a:ext cx="11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7" name="Line 28"/>
            <p:cNvSpPr>
              <a:spLocks noChangeShapeType="1"/>
            </p:cNvSpPr>
            <p:nvPr/>
          </p:nvSpPr>
          <p:spPr bwMode="auto">
            <a:xfrm flipV="1">
              <a:off x="13536" y="3888"/>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78" name="Line 29"/>
            <p:cNvSpPr>
              <a:spLocks noChangeShapeType="1"/>
            </p:cNvSpPr>
            <p:nvPr/>
          </p:nvSpPr>
          <p:spPr bwMode="auto">
            <a:xfrm flipV="1">
              <a:off x="13536" y="2592"/>
              <a:ext cx="0"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79" name="Line 30"/>
            <p:cNvSpPr>
              <a:spLocks noChangeShapeType="1"/>
            </p:cNvSpPr>
            <p:nvPr/>
          </p:nvSpPr>
          <p:spPr bwMode="auto">
            <a:xfrm flipH="1">
              <a:off x="12384" y="2592"/>
              <a:ext cx="115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80" name="Line 31"/>
            <p:cNvSpPr>
              <a:spLocks noChangeShapeType="1"/>
            </p:cNvSpPr>
            <p:nvPr/>
          </p:nvSpPr>
          <p:spPr bwMode="auto">
            <a:xfrm flipV="1">
              <a:off x="13968" y="6048"/>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6" name="Text Box 7"/>
            <p:cNvSpPr txBox="1">
              <a:spLocks noChangeArrowheads="1"/>
            </p:cNvSpPr>
            <p:nvPr/>
          </p:nvSpPr>
          <p:spPr bwMode="auto">
            <a:xfrm>
              <a:off x="9072" y="1872"/>
              <a:ext cx="3312" cy="1296"/>
            </a:xfrm>
            <a:prstGeom prst="rect">
              <a:avLst/>
            </a:prstGeom>
            <a:solidFill>
              <a:srgbClr val="FFFFFF"/>
            </a:solidFill>
            <a:ln w="19050">
              <a:solidFill>
                <a:srgbClr val="000000"/>
              </a:solidFill>
              <a:miter lim="800000"/>
              <a:headEnd/>
              <a:tailEnd/>
            </a:ln>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Vaihtoehtojen</a:t>
              </a:r>
              <a:r>
                <a:rPr lang="en-US" sz="1300" b="1" dirty="0" smtClean="0"/>
                <a:t> </a:t>
              </a:r>
              <a:r>
                <a:rPr lang="en-US" sz="1300" b="1" dirty="0" err="1" smtClean="0"/>
                <a:t>luominen</a:t>
              </a:r>
              <a:endParaRPr lang="en-US" b="1" dirty="0"/>
            </a:p>
            <a:p>
              <a:r>
                <a:rPr lang="en-US" sz="900" dirty="0" err="1" smtClean="0"/>
                <a:t>Kehitetään</a:t>
              </a:r>
              <a:r>
                <a:rPr lang="en-US" sz="900" dirty="0" smtClean="0"/>
                <a:t> </a:t>
              </a:r>
              <a:r>
                <a:rPr lang="en-US" sz="900" dirty="0" err="1" smtClean="0"/>
                <a:t>vaihtoehtoisia</a:t>
              </a:r>
              <a:r>
                <a:rPr lang="en-US" sz="900" dirty="0" smtClean="0"/>
                <a:t> </a:t>
              </a:r>
              <a:r>
                <a:rPr lang="en-US" sz="900" dirty="0" err="1" smtClean="0"/>
                <a:t>tapoja</a:t>
              </a:r>
              <a:r>
                <a:rPr lang="en-US" sz="900" dirty="0" smtClean="0"/>
                <a:t> </a:t>
              </a:r>
              <a:r>
                <a:rPr lang="en-US" sz="900" dirty="0" err="1" smtClean="0"/>
                <a:t>saavuttaa</a:t>
              </a:r>
              <a:r>
                <a:rPr lang="en-US" sz="900" dirty="0" smtClean="0"/>
                <a:t> </a:t>
              </a:r>
              <a:r>
                <a:rPr lang="en-US" sz="900" dirty="0" err="1" smtClean="0"/>
                <a:t>tavoitteet</a:t>
              </a:r>
              <a:endParaRPr lang="en-US" sz="1000" dirty="0"/>
            </a:p>
          </p:txBody>
        </p:sp>
        <p:sp>
          <p:nvSpPr>
            <p:cNvPr id="57357" name="Text Box 8"/>
            <p:cNvSpPr txBox="1">
              <a:spLocks noChangeArrowheads="1"/>
            </p:cNvSpPr>
            <p:nvPr/>
          </p:nvSpPr>
          <p:spPr bwMode="auto">
            <a:xfrm>
              <a:off x="9072" y="3888"/>
              <a:ext cx="3312" cy="1247"/>
            </a:xfrm>
            <a:prstGeom prst="rect">
              <a:avLst/>
            </a:prstGeom>
            <a:solidFill>
              <a:schemeClr val="accent1">
                <a:lumMod val="40000"/>
                <a:lumOff val="60000"/>
              </a:schemeClr>
            </a:solidFill>
            <a:ln w="19050">
              <a:solidFill>
                <a:srgbClr val="000000"/>
              </a:solidFill>
              <a:miter lim="800000"/>
              <a:headEnd/>
              <a:tailEnd/>
            </a:ln>
            <a:scene3d>
              <a:camera prst="orthographicFront"/>
              <a:lightRig rig="threePt" dir="t"/>
            </a:scene3d>
            <a:sp3d>
              <a:bevelT w="165100" prst="coolSlant"/>
            </a:sp3d>
          </p:spPr>
          <p:txBody>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300" b="1" dirty="0" err="1" smtClean="0"/>
                <a:t>Vaihtoehtojen</a:t>
              </a:r>
              <a:r>
                <a:rPr lang="en-US" sz="1300" b="1" dirty="0" smtClean="0"/>
                <a:t> </a:t>
              </a:r>
              <a:r>
                <a:rPr lang="en-US" sz="1300" b="1" dirty="0" err="1" smtClean="0"/>
                <a:t>vertailu</a:t>
              </a:r>
              <a:endParaRPr lang="en-US" b="1" dirty="0"/>
            </a:p>
            <a:p>
              <a:r>
                <a:rPr lang="en-US" sz="900" dirty="0" err="1" smtClean="0"/>
                <a:t>Arvioi</a:t>
              </a:r>
              <a:r>
                <a:rPr lang="en-US" sz="900" dirty="0" smtClean="0"/>
                <a:t> </a:t>
              </a:r>
              <a:r>
                <a:rPr lang="en-US" sz="900" dirty="0" err="1" smtClean="0"/>
                <a:t>kustannuksia</a:t>
              </a:r>
              <a:r>
                <a:rPr lang="en-US" sz="900" dirty="0" smtClean="0"/>
                <a:t> ja </a:t>
              </a:r>
              <a:r>
                <a:rPr lang="en-US" sz="900" dirty="0" err="1" smtClean="0"/>
                <a:t>muita</a:t>
              </a:r>
              <a:r>
                <a:rPr lang="en-US" sz="900" dirty="0" smtClean="0"/>
                <a:t> </a:t>
              </a:r>
              <a:r>
                <a:rPr lang="en-US" sz="900" dirty="0" err="1" smtClean="0"/>
                <a:t>vaikutuksia</a:t>
              </a:r>
              <a:r>
                <a:rPr lang="en-US" sz="1000" dirty="0" smtClean="0"/>
                <a:t> </a:t>
              </a:r>
              <a:endParaRPr lang="en-US" sz="1000" dirty="0"/>
            </a:p>
          </p:txBody>
        </p:sp>
      </p:grpSp>
      <p:sp>
        <p:nvSpPr>
          <p:cNvPr id="5" name="TextBox 4"/>
          <p:cNvSpPr txBox="1"/>
          <p:nvPr/>
        </p:nvSpPr>
        <p:spPr>
          <a:xfrm>
            <a:off x="2538846" y="1986630"/>
            <a:ext cx="2150917" cy="646331"/>
          </a:xfrm>
          <a:prstGeom prst="rect">
            <a:avLst/>
          </a:prstGeom>
          <a:noFill/>
        </p:spPr>
        <p:txBody>
          <a:bodyPr wrap="square" rtlCol="0">
            <a:spAutoFit/>
          </a:bodyPr>
          <a:lstStyle/>
          <a:p>
            <a:r>
              <a:rPr lang="fi-FI" dirty="0" smtClean="0"/>
              <a:t>Oppiminen ja vuorovaikutus</a:t>
            </a:r>
            <a:endParaRPr lang="fi-FI" dirty="0"/>
          </a:p>
        </p:txBody>
      </p:sp>
    </p:spTree>
    <p:extLst>
      <p:ext uri="{BB962C8B-B14F-4D97-AF65-F5344CB8AC3E}">
        <p14:creationId xmlns:p14="http://schemas.microsoft.com/office/powerpoint/2010/main" val="1517017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Vaaran tunnistaminen</a:t>
            </a:r>
            <a:br>
              <a:rPr lang="en-US" altLang="fi-FI" sz="3200" smtClean="0"/>
            </a:br>
            <a:r>
              <a:rPr lang="en-US" altLang="fi-FI" sz="800" smtClean="0"/>
              <a:t/>
            </a:r>
            <a:br>
              <a:rPr lang="en-US" altLang="fi-FI" sz="800" smtClean="0"/>
            </a:br>
            <a:r>
              <a:rPr lang="en-US" altLang="fi-FI" sz="2800" smtClean="0">
                <a:solidFill>
                  <a:schemeClr val="tx1"/>
                </a:solidFill>
              </a:rPr>
              <a:t>Voiko kemikaali aiheuttaa vaaraa?</a:t>
            </a:r>
            <a:br>
              <a:rPr lang="en-US" altLang="fi-FI" sz="2800" smtClean="0">
                <a:solidFill>
                  <a:schemeClr val="tx1"/>
                </a:solidFill>
              </a:rPr>
            </a:br>
            <a:endParaRPr lang="en-US" altLang="fi-FI" sz="2800" smtClean="0">
              <a:solidFill>
                <a:schemeClr val="tx1"/>
              </a:solidFill>
            </a:endParaRPr>
          </a:p>
        </p:txBody>
      </p:sp>
      <p:sp>
        <p:nvSpPr>
          <p:cNvPr id="32771" name="Rectangle 3"/>
          <p:cNvSpPr>
            <a:spLocks noGrp="1" noChangeArrowheads="1"/>
          </p:cNvSpPr>
          <p:nvPr>
            <p:ph type="body" sz="half" idx="1"/>
          </p:nvPr>
        </p:nvSpPr>
        <p:spPr>
          <a:xfrm>
            <a:off x="733425" y="2730500"/>
            <a:ext cx="3816350" cy="2432050"/>
          </a:xfrm>
          <a:ln w="12700">
            <a:solidFill>
              <a:schemeClr val="tx1"/>
            </a:solidFill>
            <a:miter lim="800000"/>
            <a:headEnd/>
            <a:tailEnd/>
          </a:ln>
        </p:spPr>
        <p:txBody>
          <a:bodyPr>
            <a:normAutofit fontScale="92500"/>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epidemiologiset tutkimukset</a:t>
            </a:r>
          </a:p>
          <a:p>
            <a:pPr marL="0" indent="0">
              <a:buClr>
                <a:schemeClr val="tx2"/>
              </a:buClr>
            </a:pPr>
            <a:r>
              <a:rPr lang="en-GB" altLang="fi-FI" sz="2000" smtClean="0"/>
              <a:t> kliiniset tutkimukset</a:t>
            </a:r>
            <a:endParaRPr lang="en-US" altLang="fi-FI" sz="2000" smtClean="0"/>
          </a:p>
          <a:p>
            <a:pPr marL="0" indent="0">
              <a:buClr>
                <a:schemeClr val="tx2"/>
              </a:buClr>
            </a:pPr>
            <a:r>
              <a:rPr lang="en-US" altLang="fi-FI" sz="2000" smtClean="0"/>
              <a:t> </a:t>
            </a:r>
            <a:r>
              <a:rPr lang="en-GB" altLang="fi-FI" sz="2000" smtClean="0"/>
              <a:t>kokeelliset tutkimukset</a:t>
            </a:r>
          </a:p>
          <a:p>
            <a:pPr marL="0" indent="0">
              <a:buClr>
                <a:schemeClr val="tx2"/>
              </a:buClr>
            </a:pPr>
            <a:r>
              <a:rPr lang="en-GB" altLang="fi-FI" sz="2000" smtClean="0"/>
              <a:t> ympäristötutkimukset</a:t>
            </a:r>
          </a:p>
          <a:p>
            <a:pPr marL="0" indent="0">
              <a:buClr>
                <a:schemeClr val="tx2"/>
              </a:buClr>
            </a:pPr>
            <a:r>
              <a:rPr lang="en-US" altLang="fi-FI" sz="2000" smtClean="0"/>
              <a:t> </a:t>
            </a:r>
            <a:r>
              <a:rPr lang="en-GB" altLang="fi-FI" sz="2000" smtClean="0"/>
              <a:t>rakenne-aktiivisuus -korrelaatiot</a:t>
            </a:r>
            <a:endParaRPr lang="en-US" altLang="fi-FI" sz="2000" smtClean="0"/>
          </a:p>
        </p:txBody>
      </p:sp>
      <p:sp>
        <p:nvSpPr>
          <p:cNvPr id="32772" name="Rectangle 4"/>
          <p:cNvSpPr>
            <a:spLocks noGrp="1" noChangeArrowheads="1"/>
          </p:cNvSpPr>
          <p:nvPr>
            <p:ph type="body" sz="half" idx="2"/>
          </p:nvPr>
        </p:nvSpPr>
        <p:spPr>
          <a:xfrm>
            <a:off x="4887913" y="2730500"/>
            <a:ext cx="3849687" cy="24066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vaikutukset, (mekanismit)</a:t>
            </a:r>
          </a:p>
          <a:p>
            <a:pPr marL="0" indent="0">
              <a:buClr>
                <a:schemeClr val="tx2"/>
              </a:buClr>
            </a:pPr>
            <a:r>
              <a:rPr lang="en-US" altLang="fi-FI" sz="2000" smtClean="0"/>
              <a:t> annos-vaste -suhteet, NOEL</a:t>
            </a:r>
          </a:p>
          <a:p>
            <a:pPr marL="0" indent="0">
              <a:buClr>
                <a:schemeClr val="tx2"/>
              </a:buClr>
            </a:pPr>
            <a:r>
              <a:rPr lang="en-US" altLang="fi-FI" sz="2000" smtClean="0"/>
              <a:t> kinetiikka</a:t>
            </a:r>
          </a:p>
          <a:p>
            <a:pPr marL="0" indent="0">
              <a:buClr>
                <a:schemeClr val="tx2"/>
              </a:buClr>
            </a:pPr>
            <a:r>
              <a:rPr lang="en-US" altLang="fi-FI" sz="2000" smtClean="0"/>
              <a:t> herkkyyserot</a:t>
            </a:r>
          </a:p>
        </p:txBody>
      </p:sp>
      <p:sp>
        <p:nvSpPr>
          <p:cNvPr id="32773"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CB017A4-62F2-4B27-BB78-3BFB83E8F106}" type="datetime1">
              <a:rPr lang="fi-FI" altLang="fi-FI" sz="1000">
                <a:solidFill>
                  <a:schemeClr val="bg1"/>
                </a:solidFill>
              </a:rPr>
              <a:pPr eaLnBrk="1" hangingPunct="1"/>
              <a:t>29.10.2014</a:t>
            </a:fld>
            <a:endParaRPr lang="fi-FI" altLang="fi-FI" sz="1000">
              <a:solidFill>
                <a:schemeClr val="bg1"/>
              </a:solidFill>
            </a:endParaRPr>
          </a:p>
        </p:txBody>
      </p:sp>
      <p:sp>
        <p:nvSpPr>
          <p:cNvPr id="32774"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128219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Altistumisen arviointi</a:t>
            </a:r>
            <a:br>
              <a:rPr lang="en-US" altLang="fi-FI" sz="3200" smtClean="0"/>
            </a:br>
            <a:r>
              <a:rPr lang="en-US" altLang="fi-FI" sz="800" smtClean="0"/>
              <a:t/>
            </a:r>
            <a:br>
              <a:rPr lang="en-US" altLang="fi-FI" sz="800" smtClean="0"/>
            </a:br>
            <a:r>
              <a:rPr lang="en-US" altLang="fi-FI" sz="2800" smtClean="0">
                <a:solidFill>
                  <a:schemeClr val="tx1"/>
                </a:solidFill>
              </a:rPr>
              <a:t>Miten, koska ja paljonko ihminen altistuu?</a:t>
            </a:r>
            <a:br>
              <a:rPr lang="en-US" altLang="fi-FI" sz="2800" smtClean="0">
                <a:solidFill>
                  <a:schemeClr val="tx1"/>
                </a:solidFill>
              </a:rPr>
            </a:br>
            <a:endParaRPr lang="en-US" altLang="fi-FI" sz="2800" smtClean="0">
              <a:solidFill>
                <a:schemeClr val="tx1"/>
              </a:solidFill>
            </a:endParaRPr>
          </a:p>
        </p:txBody>
      </p:sp>
      <p:sp>
        <p:nvSpPr>
          <p:cNvPr id="33795" name="Rectangle 3"/>
          <p:cNvSpPr>
            <a:spLocks noGrp="1" noChangeArrowheads="1"/>
          </p:cNvSpPr>
          <p:nvPr>
            <p:ph type="body" sz="half" idx="1"/>
          </p:nvPr>
        </p:nvSpPr>
        <p:spPr>
          <a:xfrm>
            <a:off x="733425" y="2730500"/>
            <a:ext cx="3816350" cy="22669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1800" smtClean="0"/>
              <a:t> </a:t>
            </a:r>
            <a:r>
              <a:rPr lang="fi-FI" altLang="fi-FI" sz="1800" smtClean="0"/>
              <a:t>kemialliset analyysit (ilma, vesi,                   elintarvikkeet…)</a:t>
            </a:r>
            <a:endParaRPr lang="en-GB" altLang="fi-FI" sz="1800" smtClean="0"/>
          </a:p>
          <a:p>
            <a:pPr marL="0" indent="0">
              <a:buClr>
                <a:schemeClr val="tx2"/>
              </a:buClr>
            </a:pPr>
            <a:r>
              <a:rPr lang="en-GB" altLang="fi-FI" sz="1800" smtClean="0"/>
              <a:t> </a:t>
            </a:r>
            <a:r>
              <a:rPr lang="fi-FI" altLang="fi-FI" sz="1800" smtClean="0"/>
              <a:t>saantilaskelmat</a:t>
            </a:r>
          </a:p>
          <a:p>
            <a:pPr marL="0" indent="0">
              <a:buClr>
                <a:schemeClr val="tx2"/>
              </a:buClr>
            </a:pPr>
            <a:r>
              <a:rPr lang="fi-FI" altLang="fi-FI" sz="1800" smtClean="0"/>
              <a:t> kyselyt</a:t>
            </a:r>
          </a:p>
          <a:p>
            <a:pPr marL="0" indent="0">
              <a:buClr>
                <a:schemeClr val="tx2"/>
              </a:buClr>
            </a:pPr>
            <a:r>
              <a:rPr lang="fi-FI" altLang="fi-FI" sz="1800" smtClean="0"/>
              <a:t> kudospitoisuuksien määrittäminen</a:t>
            </a:r>
            <a:endParaRPr lang="en-US" altLang="fi-FI" sz="1800" smtClean="0"/>
          </a:p>
        </p:txBody>
      </p:sp>
      <p:sp>
        <p:nvSpPr>
          <p:cNvPr id="33796" name="Rectangle 4"/>
          <p:cNvSpPr>
            <a:spLocks noGrp="1" noChangeArrowheads="1"/>
          </p:cNvSpPr>
          <p:nvPr>
            <p:ph type="body" sz="half" idx="2"/>
          </p:nvPr>
        </p:nvSpPr>
        <p:spPr>
          <a:xfrm>
            <a:off x="4887913" y="2730500"/>
            <a:ext cx="3849687" cy="22542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altistuvat ihmisryhmät</a:t>
            </a:r>
          </a:p>
          <a:p>
            <a:pPr marL="0" indent="0">
              <a:buClr>
                <a:schemeClr val="tx2"/>
              </a:buClr>
            </a:pPr>
            <a:r>
              <a:rPr lang="en-US" altLang="fi-FI" sz="2000" smtClean="0"/>
              <a:t> altistumisreitit</a:t>
            </a:r>
          </a:p>
          <a:p>
            <a:pPr marL="0" indent="0">
              <a:buClr>
                <a:schemeClr val="tx2"/>
              </a:buClr>
            </a:pPr>
            <a:r>
              <a:rPr lang="en-US" altLang="fi-FI" sz="2000" smtClean="0"/>
              <a:t> altistumistasot</a:t>
            </a:r>
          </a:p>
        </p:txBody>
      </p:sp>
      <p:sp>
        <p:nvSpPr>
          <p:cNvPr id="33797"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8C57D3-0CB1-4D6B-9468-6729BAC63324}" type="datetime1">
              <a:rPr lang="fi-FI" altLang="fi-FI" sz="1000">
                <a:solidFill>
                  <a:schemeClr val="bg1"/>
                </a:solidFill>
              </a:rPr>
              <a:pPr eaLnBrk="1" hangingPunct="1"/>
              <a:t>29.10.2014</a:t>
            </a:fld>
            <a:endParaRPr lang="fi-FI" altLang="fi-FI" sz="1000">
              <a:solidFill>
                <a:schemeClr val="bg1"/>
              </a:solidFill>
            </a:endParaRPr>
          </a:p>
        </p:txBody>
      </p:sp>
      <p:sp>
        <p:nvSpPr>
          <p:cNvPr id="33798"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3797297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i-FI" altLang="fi-FI" smtClean="0"/>
              <a:t>Altistuksen arviointi</a:t>
            </a:r>
          </a:p>
        </p:txBody>
      </p:sp>
      <p:sp>
        <p:nvSpPr>
          <p:cNvPr id="12291" name="Content Placeholder 2"/>
          <p:cNvSpPr>
            <a:spLocks noGrp="1"/>
          </p:cNvSpPr>
          <p:nvPr>
            <p:ph idx="1"/>
          </p:nvPr>
        </p:nvSpPr>
        <p:spPr/>
        <p:txBody>
          <a:bodyPr/>
          <a:lstStyle/>
          <a:p>
            <a:r>
              <a:rPr lang="fi-FI" altLang="fi-FI" smtClean="0"/>
              <a:t>Altistuksen arviointiin tarvitaan tietoja ihmiseen joutuvista annoksista. Tähän tarvitaan mittauksia juomavedestä, ravinnosta tai hengitysilmasta siitä riippuen, mitä kautta ainetta joutuu elimistöön. Parhaassa tapauksessa voidaan mitata aineen pitoisuuksia verinäytteistä tai muista soveltuvista ihmisnäytteistä.</a:t>
            </a:r>
          </a:p>
        </p:txBody>
      </p:sp>
      <p:sp>
        <p:nvSpPr>
          <p:cNvPr id="12292"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45939A1D-21EE-4E31-BDEF-C050EF2DC1E7}"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12293"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spTree>
    <p:extLst>
      <p:ext uri="{BB962C8B-B14F-4D97-AF65-F5344CB8AC3E}">
        <p14:creationId xmlns:p14="http://schemas.microsoft.com/office/powerpoint/2010/main" val="287215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Annos-vaste -suhteen selvittäminen</a:t>
            </a:r>
            <a:br>
              <a:rPr lang="en-US" altLang="fi-FI" sz="3200" smtClean="0"/>
            </a:br>
            <a:r>
              <a:rPr lang="en-US" altLang="fi-FI" sz="800" smtClean="0"/>
              <a:t/>
            </a:r>
            <a:br>
              <a:rPr lang="en-US" altLang="fi-FI" sz="800" smtClean="0"/>
            </a:br>
            <a:r>
              <a:rPr lang="en-US" altLang="fi-FI" sz="2800" smtClean="0">
                <a:solidFill>
                  <a:schemeClr val="tx1"/>
                </a:solidFill>
              </a:rPr>
              <a:t>Miten toksinen vaste riippuu altistumisesta?</a:t>
            </a:r>
            <a:br>
              <a:rPr lang="en-US" altLang="fi-FI" sz="2800" smtClean="0">
                <a:solidFill>
                  <a:schemeClr val="tx1"/>
                </a:solidFill>
              </a:rPr>
            </a:br>
            <a:r>
              <a:rPr lang="en-US" altLang="fi-FI" sz="2800" smtClean="0">
                <a:solidFill>
                  <a:schemeClr val="tx1"/>
                </a:solidFill>
              </a:rPr>
              <a:t>Mikä annos on turvallinen ihmiselle?</a:t>
            </a:r>
            <a:br>
              <a:rPr lang="en-US" altLang="fi-FI" sz="2800" smtClean="0">
                <a:solidFill>
                  <a:schemeClr val="tx1"/>
                </a:solidFill>
              </a:rPr>
            </a:br>
            <a:endParaRPr lang="en-US" altLang="fi-FI" sz="2800" smtClean="0">
              <a:solidFill>
                <a:schemeClr val="tx1"/>
              </a:solidFill>
            </a:endParaRPr>
          </a:p>
        </p:txBody>
      </p:sp>
      <p:sp>
        <p:nvSpPr>
          <p:cNvPr id="34819" name="Rectangle 3"/>
          <p:cNvSpPr>
            <a:spLocks noGrp="1" noChangeArrowheads="1"/>
          </p:cNvSpPr>
          <p:nvPr>
            <p:ph type="body" sz="half" idx="1"/>
          </p:nvPr>
        </p:nvSpPr>
        <p:spPr>
          <a:xfrm>
            <a:off x="733425" y="2730500"/>
            <a:ext cx="3816350" cy="28384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verrataan eri altistumistasojen vaikutuksia</a:t>
            </a:r>
          </a:p>
          <a:p>
            <a:pPr marL="0" indent="0">
              <a:buClr>
                <a:schemeClr val="tx2"/>
              </a:buClr>
            </a:pPr>
            <a:r>
              <a:rPr lang="en-GB" altLang="fi-FI" sz="2000" smtClean="0"/>
              <a:t> ektrapoloidaan ihmiseen</a:t>
            </a:r>
            <a:endParaRPr lang="fi-FI" altLang="fi-FI" sz="2000" smtClean="0"/>
          </a:p>
          <a:p>
            <a:pPr lvl="1"/>
            <a:r>
              <a:rPr lang="en-US" altLang="fi-FI" sz="1800" smtClean="0"/>
              <a:t>eläin </a:t>
            </a:r>
            <a:r>
              <a:rPr lang="en-US" altLang="fi-FI" sz="1800" smtClean="0">
                <a:sym typeface="Symbol" pitchFamily="18" charset="2"/>
              </a:rPr>
              <a:t> ihminen</a:t>
            </a:r>
          </a:p>
          <a:p>
            <a:pPr lvl="1"/>
            <a:r>
              <a:rPr lang="en-US" altLang="fi-FI" sz="1800" smtClean="0"/>
              <a:t>suuri annos </a:t>
            </a:r>
            <a:r>
              <a:rPr lang="en-US" altLang="fi-FI" sz="1800" smtClean="0">
                <a:sym typeface="Symbol" pitchFamily="18" charset="2"/>
              </a:rPr>
              <a:t> pieni annos</a:t>
            </a:r>
          </a:p>
        </p:txBody>
      </p:sp>
      <p:sp>
        <p:nvSpPr>
          <p:cNvPr id="34820" name="Rectangle 4"/>
          <p:cNvSpPr>
            <a:spLocks noGrp="1" noChangeArrowheads="1"/>
          </p:cNvSpPr>
          <p:nvPr>
            <p:ph type="body" sz="half" idx="2"/>
          </p:nvPr>
        </p:nvSpPr>
        <p:spPr>
          <a:xfrm>
            <a:off x="4887913" y="2730500"/>
            <a:ext cx="3849687" cy="3536950"/>
          </a:xfrm>
          <a:ln w="12700">
            <a:solidFill>
              <a:schemeClr val="tx1"/>
            </a:solidFill>
            <a:miter lim="800000"/>
            <a:headEnd/>
            <a:tailEnd/>
          </a:ln>
        </p:spPr>
        <p:txBody>
          <a:bodyPr/>
          <a:lstStyle/>
          <a:p>
            <a:pPr marL="0" indent="0">
              <a:buClr>
                <a:schemeClr val="tx2"/>
              </a:buClr>
            </a:pPr>
            <a:r>
              <a:rPr lang="en-US" altLang="fi-FI" sz="2000" dirty="0" err="1" smtClean="0"/>
              <a:t>Mitä</a:t>
            </a:r>
            <a:r>
              <a:rPr lang="en-US" altLang="fi-FI" sz="2000" dirty="0" smtClean="0"/>
              <a:t> </a:t>
            </a:r>
            <a:r>
              <a:rPr lang="en-US" altLang="fi-FI" sz="2000" dirty="0" err="1" smtClean="0"/>
              <a:t>saadaan</a:t>
            </a:r>
            <a:r>
              <a:rPr lang="en-US" altLang="fi-FI" sz="2000" dirty="0" smtClean="0"/>
              <a:t> </a:t>
            </a:r>
            <a:r>
              <a:rPr lang="en-US" altLang="fi-FI" sz="2000" dirty="0" err="1" smtClean="0"/>
              <a:t>selville</a:t>
            </a:r>
            <a:r>
              <a:rPr lang="en-US" altLang="fi-FI" sz="2000" dirty="0" smtClean="0"/>
              <a:t>? </a:t>
            </a:r>
          </a:p>
        </p:txBody>
      </p:sp>
      <p:grpSp>
        <p:nvGrpSpPr>
          <p:cNvPr id="34821" name="Group 106"/>
          <p:cNvGrpSpPr>
            <a:grpSpLocks/>
          </p:cNvGrpSpPr>
          <p:nvPr/>
        </p:nvGrpSpPr>
        <p:grpSpPr bwMode="auto">
          <a:xfrm>
            <a:off x="5338763" y="3260725"/>
            <a:ext cx="2749550" cy="2905125"/>
            <a:chOff x="3783" y="2054"/>
            <a:chExt cx="1949" cy="1830"/>
          </a:xfrm>
        </p:grpSpPr>
        <p:sp>
          <p:nvSpPr>
            <p:cNvPr id="34824" name="Line 6"/>
            <p:cNvSpPr>
              <a:spLocks noChangeShapeType="1"/>
            </p:cNvSpPr>
            <p:nvPr/>
          </p:nvSpPr>
          <p:spPr bwMode="auto">
            <a:xfrm>
              <a:off x="4109" y="2094"/>
              <a:ext cx="1" cy="148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5" name="Line 7"/>
            <p:cNvSpPr>
              <a:spLocks noChangeShapeType="1"/>
            </p:cNvSpPr>
            <p:nvPr/>
          </p:nvSpPr>
          <p:spPr bwMode="auto">
            <a:xfrm>
              <a:off x="4091" y="3578"/>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6" name="Line 8"/>
            <p:cNvSpPr>
              <a:spLocks noChangeShapeType="1"/>
            </p:cNvSpPr>
            <p:nvPr/>
          </p:nvSpPr>
          <p:spPr bwMode="auto">
            <a:xfrm>
              <a:off x="4091" y="3505"/>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7" name="Line 9"/>
            <p:cNvSpPr>
              <a:spLocks noChangeShapeType="1"/>
            </p:cNvSpPr>
            <p:nvPr/>
          </p:nvSpPr>
          <p:spPr bwMode="auto">
            <a:xfrm>
              <a:off x="4091" y="3429"/>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8" name="Line 10"/>
            <p:cNvSpPr>
              <a:spLocks noChangeShapeType="1"/>
            </p:cNvSpPr>
            <p:nvPr/>
          </p:nvSpPr>
          <p:spPr bwMode="auto">
            <a:xfrm>
              <a:off x="4091" y="3357"/>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29" name="Line 11"/>
            <p:cNvSpPr>
              <a:spLocks noChangeShapeType="1"/>
            </p:cNvSpPr>
            <p:nvPr/>
          </p:nvSpPr>
          <p:spPr bwMode="auto">
            <a:xfrm>
              <a:off x="4091" y="3280"/>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0" name="Line 12"/>
            <p:cNvSpPr>
              <a:spLocks noChangeShapeType="1"/>
            </p:cNvSpPr>
            <p:nvPr/>
          </p:nvSpPr>
          <p:spPr bwMode="auto">
            <a:xfrm>
              <a:off x="4091" y="3208"/>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1" name="Line 13"/>
            <p:cNvSpPr>
              <a:spLocks noChangeShapeType="1"/>
            </p:cNvSpPr>
            <p:nvPr/>
          </p:nvSpPr>
          <p:spPr bwMode="auto">
            <a:xfrm>
              <a:off x="4091" y="3132"/>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2" name="Line 14"/>
            <p:cNvSpPr>
              <a:spLocks noChangeShapeType="1"/>
            </p:cNvSpPr>
            <p:nvPr/>
          </p:nvSpPr>
          <p:spPr bwMode="auto">
            <a:xfrm>
              <a:off x="4091" y="3059"/>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3" name="Line 15"/>
            <p:cNvSpPr>
              <a:spLocks noChangeShapeType="1"/>
            </p:cNvSpPr>
            <p:nvPr/>
          </p:nvSpPr>
          <p:spPr bwMode="auto">
            <a:xfrm>
              <a:off x="4091" y="2983"/>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4" name="Line 16"/>
            <p:cNvSpPr>
              <a:spLocks noChangeShapeType="1"/>
            </p:cNvSpPr>
            <p:nvPr/>
          </p:nvSpPr>
          <p:spPr bwMode="auto">
            <a:xfrm>
              <a:off x="4091" y="2910"/>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5" name="Line 17"/>
            <p:cNvSpPr>
              <a:spLocks noChangeShapeType="1"/>
            </p:cNvSpPr>
            <p:nvPr/>
          </p:nvSpPr>
          <p:spPr bwMode="auto">
            <a:xfrm>
              <a:off x="4091" y="2838"/>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6" name="Line 18"/>
            <p:cNvSpPr>
              <a:spLocks noChangeShapeType="1"/>
            </p:cNvSpPr>
            <p:nvPr/>
          </p:nvSpPr>
          <p:spPr bwMode="auto">
            <a:xfrm>
              <a:off x="4091" y="2762"/>
              <a:ext cx="1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7" name="Line 19"/>
            <p:cNvSpPr>
              <a:spLocks noChangeShapeType="1"/>
            </p:cNvSpPr>
            <p:nvPr/>
          </p:nvSpPr>
          <p:spPr bwMode="auto">
            <a:xfrm>
              <a:off x="4091" y="2689"/>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8" name="Line 20"/>
            <p:cNvSpPr>
              <a:spLocks noChangeShapeType="1"/>
            </p:cNvSpPr>
            <p:nvPr/>
          </p:nvSpPr>
          <p:spPr bwMode="auto">
            <a:xfrm>
              <a:off x="4091" y="2613"/>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39" name="Line 21"/>
            <p:cNvSpPr>
              <a:spLocks noChangeShapeType="1"/>
            </p:cNvSpPr>
            <p:nvPr/>
          </p:nvSpPr>
          <p:spPr bwMode="auto">
            <a:xfrm>
              <a:off x="4091" y="2540"/>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0" name="Line 22"/>
            <p:cNvSpPr>
              <a:spLocks noChangeShapeType="1"/>
            </p:cNvSpPr>
            <p:nvPr/>
          </p:nvSpPr>
          <p:spPr bwMode="auto">
            <a:xfrm>
              <a:off x="4091" y="2464"/>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1" name="Line 23"/>
            <p:cNvSpPr>
              <a:spLocks noChangeShapeType="1"/>
            </p:cNvSpPr>
            <p:nvPr/>
          </p:nvSpPr>
          <p:spPr bwMode="auto">
            <a:xfrm>
              <a:off x="4091" y="2391"/>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2" name="Line 24"/>
            <p:cNvSpPr>
              <a:spLocks noChangeShapeType="1"/>
            </p:cNvSpPr>
            <p:nvPr/>
          </p:nvSpPr>
          <p:spPr bwMode="auto">
            <a:xfrm>
              <a:off x="4091" y="2315"/>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3" name="Line 25"/>
            <p:cNvSpPr>
              <a:spLocks noChangeShapeType="1"/>
            </p:cNvSpPr>
            <p:nvPr/>
          </p:nvSpPr>
          <p:spPr bwMode="auto">
            <a:xfrm>
              <a:off x="4091" y="2242"/>
              <a:ext cx="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4" name="Line 26"/>
            <p:cNvSpPr>
              <a:spLocks noChangeShapeType="1"/>
            </p:cNvSpPr>
            <p:nvPr/>
          </p:nvSpPr>
          <p:spPr bwMode="auto">
            <a:xfrm>
              <a:off x="4091" y="2166"/>
              <a:ext cx="18"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5" name="Line 27"/>
            <p:cNvSpPr>
              <a:spLocks noChangeShapeType="1"/>
            </p:cNvSpPr>
            <p:nvPr/>
          </p:nvSpPr>
          <p:spPr bwMode="auto">
            <a:xfrm>
              <a:off x="4091" y="2094"/>
              <a:ext cx="1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6" name="Line 28"/>
            <p:cNvSpPr>
              <a:spLocks noChangeShapeType="1"/>
            </p:cNvSpPr>
            <p:nvPr/>
          </p:nvSpPr>
          <p:spPr bwMode="auto">
            <a:xfrm>
              <a:off x="4087" y="3578"/>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7" name="Line 29"/>
            <p:cNvSpPr>
              <a:spLocks noChangeShapeType="1"/>
            </p:cNvSpPr>
            <p:nvPr/>
          </p:nvSpPr>
          <p:spPr bwMode="auto">
            <a:xfrm>
              <a:off x="4087" y="3429"/>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8" name="Line 30"/>
            <p:cNvSpPr>
              <a:spLocks noChangeShapeType="1"/>
            </p:cNvSpPr>
            <p:nvPr/>
          </p:nvSpPr>
          <p:spPr bwMode="auto">
            <a:xfrm>
              <a:off x="4087" y="3280"/>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49" name="Line 31"/>
            <p:cNvSpPr>
              <a:spLocks noChangeShapeType="1"/>
            </p:cNvSpPr>
            <p:nvPr/>
          </p:nvSpPr>
          <p:spPr bwMode="auto">
            <a:xfrm>
              <a:off x="4087" y="3132"/>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0" name="Line 32"/>
            <p:cNvSpPr>
              <a:spLocks noChangeShapeType="1"/>
            </p:cNvSpPr>
            <p:nvPr/>
          </p:nvSpPr>
          <p:spPr bwMode="auto">
            <a:xfrm>
              <a:off x="4087" y="2983"/>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1" name="Line 33"/>
            <p:cNvSpPr>
              <a:spLocks noChangeShapeType="1"/>
            </p:cNvSpPr>
            <p:nvPr/>
          </p:nvSpPr>
          <p:spPr bwMode="auto">
            <a:xfrm>
              <a:off x="4087" y="2834"/>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2" name="Line 34"/>
            <p:cNvSpPr>
              <a:spLocks noChangeShapeType="1"/>
            </p:cNvSpPr>
            <p:nvPr/>
          </p:nvSpPr>
          <p:spPr bwMode="auto">
            <a:xfrm>
              <a:off x="4087" y="2689"/>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3" name="Line 35"/>
            <p:cNvSpPr>
              <a:spLocks noChangeShapeType="1"/>
            </p:cNvSpPr>
            <p:nvPr/>
          </p:nvSpPr>
          <p:spPr bwMode="auto">
            <a:xfrm>
              <a:off x="4087" y="2540"/>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4" name="Line 36"/>
            <p:cNvSpPr>
              <a:spLocks noChangeShapeType="1"/>
            </p:cNvSpPr>
            <p:nvPr/>
          </p:nvSpPr>
          <p:spPr bwMode="auto">
            <a:xfrm>
              <a:off x="4087" y="2391"/>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5" name="Line 37"/>
            <p:cNvSpPr>
              <a:spLocks noChangeShapeType="1"/>
            </p:cNvSpPr>
            <p:nvPr/>
          </p:nvSpPr>
          <p:spPr bwMode="auto">
            <a:xfrm>
              <a:off x="4087" y="2242"/>
              <a:ext cx="22"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6" name="Line 38"/>
            <p:cNvSpPr>
              <a:spLocks noChangeShapeType="1"/>
            </p:cNvSpPr>
            <p:nvPr/>
          </p:nvSpPr>
          <p:spPr bwMode="auto">
            <a:xfrm>
              <a:off x="4087" y="2094"/>
              <a:ext cx="22"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7" name="Line 39"/>
            <p:cNvSpPr>
              <a:spLocks noChangeShapeType="1"/>
            </p:cNvSpPr>
            <p:nvPr/>
          </p:nvSpPr>
          <p:spPr bwMode="auto">
            <a:xfrm>
              <a:off x="4109" y="3578"/>
              <a:ext cx="1623" cy="1"/>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8" name="Line 40"/>
            <p:cNvSpPr>
              <a:spLocks noChangeShapeType="1"/>
            </p:cNvSpPr>
            <p:nvPr/>
          </p:nvSpPr>
          <p:spPr bwMode="auto">
            <a:xfrm flipV="1">
              <a:off x="4109"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59" name="Line 41"/>
            <p:cNvSpPr>
              <a:spLocks noChangeShapeType="1"/>
            </p:cNvSpPr>
            <p:nvPr/>
          </p:nvSpPr>
          <p:spPr bwMode="auto">
            <a:xfrm flipV="1">
              <a:off x="4353"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0" name="Line 42"/>
            <p:cNvSpPr>
              <a:spLocks noChangeShapeType="1"/>
            </p:cNvSpPr>
            <p:nvPr/>
          </p:nvSpPr>
          <p:spPr bwMode="auto">
            <a:xfrm flipV="1">
              <a:off x="4495"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1" name="Line 43"/>
            <p:cNvSpPr>
              <a:spLocks noChangeShapeType="1"/>
            </p:cNvSpPr>
            <p:nvPr/>
          </p:nvSpPr>
          <p:spPr bwMode="auto">
            <a:xfrm flipV="1">
              <a:off x="4592"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2" name="Line 44"/>
            <p:cNvSpPr>
              <a:spLocks noChangeShapeType="1"/>
            </p:cNvSpPr>
            <p:nvPr/>
          </p:nvSpPr>
          <p:spPr bwMode="auto">
            <a:xfrm flipV="1">
              <a:off x="4670"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3" name="Line 45"/>
            <p:cNvSpPr>
              <a:spLocks noChangeShapeType="1"/>
            </p:cNvSpPr>
            <p:nvPr/>
          </p:nvSpPr>
          <p:spPr bwMode="auto">
            <a:xfrm flipV="1">
              <a:off x="4734"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4" name="Line 46"/>
            <p:cNvSpPr>
              <a:spLocks noChangeShapeType="1"/>
            </p:cNvSpPr>
            <p:nvPr/>
          </p:nvSpPr>
          <p:spPr bwMode="auto">
            <a:xfrm flipV="1">
              <a:off x="4790"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5" name="Line 47"/>
            <p:cNvSpPr>
              <a:spLocks noChangeShapeType="1"/>
            </p:cNvSpPr>
            <p:nvPr/>
          </p:nvSpPr>
          <p:spPr bwMode="auto">
            <a:xfrm flipV="1">
              <a:off x="4835"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6" name="Line 48"/>
            <p:cNvSpPr>
              <a:spLocks noChangeShapeType="1"/>
            </p:cNvSpPr>
            <p:nvPr/>
          </p:nvSpPr>
          <p:spPr bwMode="auto">
            <a:xfrm flipV="1">
              <a:off x="4876"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7" name="Line 49"/>
            <p:cNvSpPr>
              <a:spLocks noChangeShapeType="1"/>
            </p:cNvSpPr>
            <p:nvPr/>
          </p:nvSpPr>
          <p:spPr bwMode="auto">
            <a:xfrm flipV="1">
              <a:off x="4913"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8" name="Line 50"/>
            <p:cNvSpPr>
              <a:spLocks noChangeShapeType="1"/>
            </p:cNvSpPr>
            <p:nvPr/>
          </p:nvSpPr>
          <p:spPr bwMode="auto">
            <a:xfrm flipV="1">
              <a:off x="5156"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69" name="Line 51"/>
            <p:cNvSpPr>
              <a:spLocks noChangeShapeType="1"/>
            </p:cNvSpPr>
            <p:nvPr/>
          </p:nvSpPr>
          <p:spPr bwMode="auto">
            <a:xfrm flipV="1">
              <a:off x="5299"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0" name="Line 52"/>
            <p:cNvSpPr>
              <a:spLocks noChangeShapeType="1"/>
            </p:cNvSpPr>
            <p:nvPr/>
          </p:nvSpPr>
          <p:spPr bwMode="auto">
            <a:xfrm flipV="1">
              <a:off x="5395"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1" name="Line 53"/>
            <p:cNvSpPr>
              <a:spLocks noChangeShapeType="1"/>
            </p:cNvSpPr>
            <p:nvPr/>
          </p:nvSpPr>
          <p:spPr bwMode="auto">
            <a:xfrm flipV="1">
              <a:off x="5474"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2" name="Line 54"/>
            <p:cNvSpPr>
              <a:spLocks noChangeShapeType="1"/>
            </p:cNvSpPr>
            <p:nvPr/>
          </p:nvSpPr>
          <p:spPr bwMode="auto">
            <a:xfrm flipV="1">
              <a:off x="5538"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3" name="Line 55"/>
            <p:cNvSpPr>
              <a:spLocks noChangeShapeType="1"/>
            </p:cNvSpPr>
            <p:nvPr/>
          </p:nvSpPr>
          <p:spPr bwMode="auto">
            <a:xfrm flipV="1">
              <a:off x="5594"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4" name="Line 56"/>
            <p:cNvSpPr>
              <a:spLocks noChangeShapeType="1"/>
            </p:cNvSpPr>
            <p:nvPr/>
          </p:nvSpPr>
          <p:spPr bwMode="auto">
            <a:xfrm flipV="1">
              <a:off x="5639" y="3578"/>
              <a:ext cx="1"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5" name="Line 57"/>
            <p:cNvSpPr>
              <a:spLocks noChangeShapeType="1"/>
            </p:cNvSpPr>
            <p:nvPr/>
          </p:nvSpPr>
          <p:spPr bwMode="auto">
            <a:xfrm flipV="1">
              <a:off x="5680" y="3578"/>
              <a:ext cx="0" cy="1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6" name="Line 58"/>
            <p:cNvSpPr>
              <a:spLocks noChangeShapeType="1"/>
            </p:cNvSpPr>
            <p:nvPr/>
          </p:nvSpPr>
          <p:spPr bwMode="auto">
            <a:xfrm flipV="1">
              <a:off x="5717" y="3578"/>
              <a:ext cx="1" cy="1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7" name="Line 59"/>
            <p:cNvSpPr>
              <a:spLocks noChangeShapeType="1"/>
            </p:cNvSpPr>
            <p:nvPr/>
          </p:nvSpPr>
          <p:spPr bwMode="auto">
            <a:xfrm flipV="1">
              <a:off x="4109"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8" name="Line 60"/>
            <p:cNvSpPr>
              <a:spLocks noChangeShapeType="1"/>
            </p:cNvSpPr>
            <p:nvPr/>
          </p:nvSpPr>
          <p:spPr bwMode="auto">
            <a:xfrm flipV="1">
              <a:off x="4913"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79" name="Line 61"/>
            <p:cNvSpPr>
              <a:spLocks noChangeShapeType="1"/>
            </p:cNvSpPr>
            <p:nvPr/>
          </p:nvSpPr>
          <p:spPr bwMode="auto">
            <a:xfrm flipV="1">
              <a:off x="5717" y="3578"/>
              <a:ext cx="1" cy="2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880" name="Rectangle 62"/>
            <p:cNvSpPr>
              <a:spLocks noChangeArrowheads="1"/>
            </p:cNvSpPr>
            <p:nvPr/>
          </p:nvSpPr>
          <p:spPr bwMode="auto">
            <a:xfrm>
              <a:off x="4013" y="3538"/>
              <a:ext cx="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a:t>
              </a:r>
            </a:p>
          </p:txBody>
        </p:sp>
        <p:sp>
          <p:nvSpPr>
            <p:cNvPr id="34881" name="Rectangle 63"/>
            <p:cNvSpPr>
              <a:spLocks noChangeArrowheads="1"/>
            </p:cNvSpPr>
            <p:nvPr/>
          </p:nvSpPr>
          <p:spPr bwMode="auto">
            <a:xfrm>
              <a:off x="3972" y="338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4882" name="Rectangle 64"/>
            <p:cNvSpPr>
              <a:spLocks noChangeArrowheads="1"/>
            </p:cNvSpPr>
            <p:nvPr/>
          </p:nvSpPr>
          <p:spPr bwMode="auto">
            <a:xfrm>
              <a:off x="3972" y="323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20</a:t>
              </a:r>
            </a:p>
          </p:txBody>
        </p:sp>
        <p:sp>
          <p:nvSpPr>
            <p:cNvPr id="34883" name="Rectangle 65"/>
            <p:cNvSpPr>
              <a:spLocks noChangeArrowheads="1"/>
            </p:cNvSpPr>
            <p:nvPr/>
          </p:nvSpPr>
          <p:spPr bwMode="auto">
            <a:xfrm>
              <a:off x="3972" y="3092"/>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30</a:t>
              </a:r>
            </a:p>
          </p:txBody>
        </p:sp>
        <p:sp>
          <p:nvSpPr>
            <p:cNvPr id="34884" name="Rectangle 66"/>
            <p:cNvSpPr>
              <a:spLocks noChangeArrowheads="1"/>
            </p:cNvSpPr>
            <p:nvPr/>
          </p:nvSpPr>
          <p:spPr bwMode="auto">
            <a:xfrm>
              <a:off x="3972" y="2942"/>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40</a:t>
              </a:r>
            </a:p>
          </p:txBody>
        </p:sp>
        <p:sp>
          <p:nvSpPr>
            <p:cNvPr id="34885" name="Rectangle 67"/>
            <p:cNvSpPr>
              <a:spLocks noChangeArrowheads="1"/>
            </p:cNvSpPr>
            <p:nvPr/>
          </p:nvSpPr>
          <p:spPr bwMode="auto">
            <a:xfrm>
              <a:off x="3972" y="2794"/>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50</a:t>
              </a:r>
            </a:p>
          </p:txBody>
        </p:sp>
        <p:sp>
          <p:nvSpPr>
            <p:cNvPr id="34886" name="Rectangle 68"/>
            <p:cNvSpPr>
              <a:spLocks noChangeArrowheads="1"/>
            </p:cNvSpPr>
            <p:nvPr/>
          </p:nvSpPr>
          <p:spPr bwMode="auto">
            <a:xfrm>
              <a:off x="3972" y="2649"/>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60</a:t>
              </a:r>
            </a:p>
          </p:txBody>
        </p:sp>
        <p:sp>
          <p:nvSpPr>
            <p:cNvPr id="34887" name="Rectangle 69"/>
            <p:cNvSpPr>
              <a:spLocks noChangeArrowheads="1"/>
            </p:cNvSpPr>
            <p:nvPr/>
          </p:nvSpPr>
          <p:spPr bwMode="auto">
            <a:xfrm>
              <a:off x="3972" y="2500"/>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70</a:t>
              </a:r>
            </a:p>
          </p:txBody>
        </p:sp>
        <p:sp>
          <p:nvSpPr>
            <p:cNvPr id="34888" name="Rectangle 70"/>
            <p:cNvSpPr>
              <a:spLocks noChangeArrowheads="1"/>
            </p:cNvSpPr>
            <p:nvPr/>
          </p:nvSpPr>
          <p:spPr bwMode="auto">
            <a:xfrm>
              <a:off x="3972" y="2351"/>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80</a:t>
              </a:r>
            </a:p>
          </p:txBody>
        </p:sp>
        <p:sp>
          <p:nvSpPr>
            <p:cNvPr id="34889" name="Rectangle 71"/>
            <p:cNvSpPr>
              <a:spLocks noChangeArrowheads="1"/>
            </p:cNvSpPr>
            <p:nvPr/>
          </p:nvSpPr>
          <p:spPr bwMode="auto">
            <a:xfrm>
              <a:off x="3972" y="2203"/>
              <a:ext cx="1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90</a:t>
              </a:r>
            </a:p>
          </p:txBody>
        </p:sp>
        <p:sp>
          <p:nvSpPr>
            <p:cNvPr id="34890" name="Rectangle 72"/>
            <p:cNvSpPr>
              <a:spLocks noChangeArrowheads="1"/>
            </p:cNvSpPr>
            <p:nvPr/>
          </p:nvSpPr>
          <p:spPr bwMode="auto">
            <a:xfrm>
              <a:off x="3930" y="2054"/>
              <a:ext cx="1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4891" name="Rectangle 73"/>
            <p:cNvSpPr>
              <a:spLocks noChangeArrowheads="1"/>
            </p:cNvSpPr>
            <p:nvPr/>
          </p:nvSpPr>
          <p:spPr bwMode="auto">
            <a:xfrm>
              <a:off x="4791" y="3729"/>
              <a:ext cx="4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Annos</a:t>
              </a:r>
              <a:endParaRPr lang="en-US" altLang="fi-FI" sz="1600"/>
            </a:p>
          </p:txBody>
        </p:sp>
        <p:sp>
          <p:nvSpPr>
            <p:cNvPr id="34892" name="Rectangle 74"/>
            <p:cNvSpPr>
              <a:spLocks noChangeArrowheads="1"/>
            </p:cNvSpPr>
            <p:nvPr/>
          </p:nvSpPr>
          <p:spPr bwMode="auto">
            <a:xfrm rot="-5400000">
              <a:off x="3701" y="2761"/>
              <a:ext cx="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Vaste</a:t>
              </a:r>
              <a:endParaRPr lang="en-US" altLang="fi-FI" sz="1600"/>
            </a:p>
          </p:txBody>
        </p:sp>
        <p:sp>
          <p:nvSpPr>
            <p:cNvPr id="34893" name="Rectangle 75"/>
            <p:cNvSpPr>
              <a:spLocks noChangeArrowheads="1"/>
            </p:cNvSpPr>
            <p:nvPr/>
          </p:nvSpPr>
          <p:spPr bwMode="auto">
            <a:xfrm>
              <a:off x="4749" y="3150"/>
              <a:ext cx="20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894" name="Rectangle 76"/>
            <p:cNvSpPr>
              <a:spLocks noChangeArrowheads="1"/>
            </p:cNvSpPr>
            <p:nvPr/>
          </p:nvSpPr>
          <p:spPr bwMode="auto">
            <a:xfrm>
              <a:off x="4197" y="3633"/>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Kontrolli</a:t>
              </a:r>
              <a:endParaRPr lang="en-US" altLang="fi-FI" sz="1600"/>
            </a:p>
          </p:txBody>
        </p:sp>
        <p:grpSp>
          <p:nvGrpSpPr>
            <p:cNvPr id="34895" name="Group 105"/>
            <p:cNvGrpSpPr>
              <a:grpSpLocks/>
            </p:cNvGrpSpPr>
            <p:nvPr/>
          </p:nvGrpSpPr>
          <p:grpSpPr bwMode="auto">
            <a:xfrm>
              <a:off x="4312" y="2149"/>
              <a:ext cx="1179" cy="1361"/>
              <a:chOff x="4312" y="2149"/>
              <a:chExt cx="1179" cy="1361"/>
            </a:xfrm>
          </p:grpSpPr>
          <p:grpSp>
            <p:nvGrpSpPr>
              <p:cNvPr id="34898" name="Group 78"/>
              <p:cNvGrpSpPr>
                <a:grpSpLocks/>
              </p:cNvGrpSpPr>
              <p:nvPr/>
            </p:nvGrpSpPr>
            <p:grpSpPr bwMode="auto">
              <a:xfrm>
                <a:off x="5124" y="2241"/>
                <a:ext cx="68" cy="215"/>
                <a:chOff x="2962" y="2304"/>
                <a:chExt cx="96" cy="304"/>
              </a:xfrm>
            </p:grpSpPr>
            <p:sp>
              <p:nvSpPr>
                <p:cNvPr id="34919" name="Line 79"/>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20" name="Line 80"/>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21" name="Line 81"/>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899" name="Group 82"/>
              <p:cNvGrpSpPr>
                <a:grpSpLocks/>
              </p:cNvGrpSpPr>
              <p:nvPr/>
            </p:nvGrpSpPr>
            <p:grpSpPr bwMode="auto">
              <a:xfrm>
                <a:off x="4541" y="3325"/>
                <a:ext cx="68" cy="124"/>
                <a:chOff x="2962" y="2304"/>
                <a:chExt cx="96" cy="304"/>
              </a:xfrm>
            </p:grpSpPr>
            <p:sp>
              <p:nvSpPr>
                <p:cNvPr id="34916" name="Line 83"/>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7" name="Line 84"/>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8" name="Line 85"/>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0" name="Group 86"/>
              <p:cNvGrpSpPr>
                <a:grpSpLocks/>
              </p:cNvGrpSpPr>
              <p:nvPr/>
            </p:nvGrpSpPr>
            <p:grpSpPr bwMode="auto">
              <a:xfrm>
                <a:off x="4317" y="3387"/>
                <a:ext cx="68" cy="123"/>
                <a:chOff x="2962" y="2304"/>
                <a:chExt cx="96" cy="304"/>
              </a:xfrm>
            </p:grpSpPr>
            <p:sp>
              <p:nvSpPr>
                <p:cNvPr id="34913" name="Line 87"/>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4" name="Line 88"/>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5" name="Line 89"/>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1" name="Group 90"/>
              <p:cNvGrpSpPr>
                <a:grpSpLocks/>
              </p:cNvGrpSpPr>
              <p:nvPr/>
            </p:nvGrpSpPr>
            <p:grpSpPr bwMode="auto">
              <a:xfrm>
                <a:off x="4747" y="3029"/>
                <a:ext cx="68" cy="138"/>
                <a:chOff x="2962" y="2304"/>
                <a:chExt cx="96" cy="304"/>
              </a:xfrm>
            </p:grpSpPr>
            <p:sp>
              <p:nvSpPr>
                <p:cNvPr id="34910" name="Line 91"/>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1" name="Line 92"/>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12" name="Line 93"/>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4902" name="Group 104"/>
              <p:cNvGrpSpPr>
                <a:grpSpLocks/>
              </p:cNvGrpSpPr>
              <p:nvPr/>
            </p:nvGrpSpPr>
            <p:grpSpPr bwMode="auto">
              <a:xfrm>
                <a:off x="4312" y="2149"/>
                <a:ext cx="1179" cy="1335"/>
                <a:chOff x="4312" y="2149"/>
                <a:chExt cx="1179" cy="1335"/>
              </a:xfrm>
            </p:grpSpPr>
            <p:grpSp>
              <p:nvGrpSpPr>
                <p:cNvPr id="34903" name="Group 95"/>
                <p:cNvGrpSpPr>
                  <a:grpSpLocks/>
                </p:cNvGrpSpPr>
                <p:nvPr/>
              </p:nvGrpSpPr>
              <p:grpSpPr bwMode="auto">
                <a:xfrm>
                  <a:off x="4333" y="2149"/>
                  <a:ext cx="1158" cy="1310"/>
                  <a:chOff x="2640" y="1584"/>
                  <a:chExt cx="768" cy="1920"/>
                </a:xfrm>
              </p:grpSpPr>
              <p:sp>
                <p:nvSpPr>
                  <p:cNvPr id="34908" name="Freeform 96"/>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4909" name="Freeform 97"/>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34904" name="Oval 98"/>
                <p:cNvSpPr>
                  <a:spLocks noChangeArrowheads="1"/>
                </p:cNvSpPr>
                <p:nvPr/>
              </p:nvSpPr>
              <p:spPr bwMode="auto">
                <a:xfrm>
                  <a:off x="4312" y="3411"/>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5" name="Oval 99"/>
                <p:cNvSpPr>
                  <a:spLocks noChangeArrowheads="1"/>
                </p:cNvSpPr>
                <p:nvPr/>
              </p:nvSpPr>
              <p:spPr bwMode="auto">
                <a:xfrm>
                  <a:off x="5120" y="2293"/>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6" name="Oval 100"/>
                <p:cNvSpPr>
                  <a:spLocks noChangeArrowheads="1"/>
                </p:cNvSpPr>
                <p:nvPr/>
              </p:nvSpPr>
              <p:spPr bwMode="auto">
                <a:xfrm>
                  <a:off x="4538" y="3349"/>
                  <a:ext cx="73" cy="73"/>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4907" name="Oval 101"/>
                <p:cNvSpPr>
                  <a:spLocks noChangeArrowheads="1"/>
                </p:cNvSpPr>
                <p:nvPr/>
              </p:nvSpPr>
              <p:spPr bwMode="auto">
                <a:xfrm>
                  <a:off x="4741" y="3049"/>
                  <a:ext cx="74" cy="74"/>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grpSp>
        </p:grpSp>
        <p:sp>
          <p:nvSpPr>
            <p:cNvPr id="34896" name="Rectangle 102"/>
            <p:cNvSpPr>
              <a:spLocks noChangeArrowheads="1"/>
            </p:cNvSpPr>
            <p:nvPr/>
          </p:nvSpPr>
          <p:spPr bwMode="auto">
            <a:xfrm>
              <a:off x="4701" y="3340"/>
              <a:ext cx="4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NOEL</a:t>
              </a:r>
              <a:endParaRPr lang="en-US" altLang="fi-FI" sz="1600"/>
            </a:p>
          </p:txBody>
        </p:sp>
        <p:sp>
          <p:nvSpPr>
            <p:cNvPr id="34897" name="Rectangle 103"/>
            <p:cNvSpPr>
              <a:spLocks noChangeArrowheads="1"/>
            </p:cNvSpPr>
            <p:nvPr/>
          </p:nvSpPr>
          <p:spPr bwMode="auto">
            <a:xfrm>
              <a:off x="4904" y="3046"/>
              <a:ext cx="49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LOAEL</a:t>
              </a:r>
              <a:endParaRPr lang="en-US" altLang="fi-FI" sz="1600"/>
            </a:p>
          </p:txBody>
        </p:sp>
      </p:grpSp>
      <p:sp>
        <p:nvSpPr>
          <p:cNvPr id="34822"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C4A0A5F-530A-4B94-9E45-61C7BE3DB5DA}" type="datetime1">
              <a:rPr lang="fi-FI" altLang="fi-FI" sz="1000">
                <a:solidFill>
                  <a:schemeClr val="bg1"/>
                </a:solidFill>
              </a:rPr>
              <a:pPr eaLnBrk="1" hangingPunct="1"/>
              <a:t>29.10.2014</a:t>
            </a:fld>
            <a:endParaRPr lang="fi-FI" altLang="fi-FI" sz="1000">
              <a:solidFill>
                <a:schemeClr val="bg1"/>
              </a:solidFill>
            </a:endParaRPr>
          </a:p>
        </p:txBody>
      </p:sp>
      <p:sp>
        <p:nvSpPr>
          <p:cNvPr id="34823"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76978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9338" y="685800"/>
            <a:ext cx="7654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3200" b="1">
                <a:solidFill>
                  <a:schemeClr val="tx2"/>
                </a:solidFill>
              </a:rPr>
              <a:t>Annos-vaste -suhteet</a:t>
            </a:r>
            <a:endParaRPr lang="en-US" altLang="fi-FI" sz="3200" b="1"/>
          </a:p>
        </p:txBody>
      </p:sp>
      <p:sp>
        <p:nvSpPr>
          <p:cNvPr id="19459" name="Line 3"/>
          <p:cNvSpPr>
            <a:spLocks noChangeShapeType="1"/>
          </p:cNvSpPr>
          <p:nvPr/>
        </p:nvSpPr>
        <p:spPr bwMode="auto">
          <a:xfrm>
            <a:off x="2751138" y="2616200"/>
            <a:ext cx="3175" cy="29448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0" name="Line 4"/>
          <p:cNvSpPr>
            <a:spLocks noChangeShapeType="1"/>
          </p:cNvSpPr>
          <p:nvPr/>
        </p:nvSpPr>
        <p:spPr bwMode="auto">
          <a:xfrm>
            <a:off x="2703513" y="5561013"/>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1" name="Line 5"/>
          <p:cNvSpPr>
            <a:spLocks noChangeShapeType="1"/>
          </p:cNvSpPr>
          <p:nvPr/>
        </p:nvSpPr>
        <p:spPr bwMode="auto">
          <a:xfrm>
            <a:off x="2703513" y="5264150"/>
            <a:ext cx="47625" cy="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2" name="Line 6"/>
          <p:cNvSpPr>
            <a:spLocks noChangeShapeType="1"/>
          </p:cNvSpPr>
          <p:nvPr/>
        </p:nvSpPr>
        <p:spPr bwMode="auto">
          <a:xfrm>
            <a:off x="2703513" y="4968875"/>
            <a:ext cx="476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3" name="Line 7"/>
          <p:cNvSpPr>
            <a:spLocks noChangeShapeType="1"/>
          </p:cNvSpPr>
          <p:nvPr/>
        </p:nvSpPr>
        <p:spPr bwMode="auto">
          <a:xfrm>
            <a:off x="2703513" y="4675188"/>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4" name="Line 8"/>
          <p:cNvSpPr>
            <a:spLocks noChangeShapeType="1"/>
          </p:cNvSpPr>
          <p:nvPr/>
        </p:nvSpPr>
        <p:spPr bwMode="auto">
          <a:xfrm>
            <a:off x="2703513" y="4379913"/>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5" name="Line 10"/>
          <p:cNvSpPr>
            <a:spLocks noChangeShapeType="1"/>
          </p:cNvSpPr>
          <p:nvPr/>
        </p:nvSpPr>
        <p:spPr bwMode="auto">
          <a:xfrm>
            <a:off x="2703513" y="3797300"/>
            <a:ext cx="47625"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6" name="Line 11"/>
          <p:cNvSpPr>
            <a:spLocks noChangeShapeType="1"/>
          </p:cNvSpPr>
          <p:nvPr/>
        </p:nvSpPr>
        <p:spPr bwMode="auto">
          <a:xfrm>
            <a:off x="2703513" y="3500438"/>
            <a:ext cx="47625" cy="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7" name="Line 12"/>
          <p:cNvSpPr>
            <a:spLocks noChangeShapeType="1"/>
          </p:cNvSpPr>
          <p:nvPr/>
        </p:nvSpPr>
        <p:spPr bwMode="auto">
          <a:xfrm>
            <a:off x="2703513" y="3205163"/>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8" name="Line 13"/>
          <p:cNvSpPr>
            <a:spLocks noChangeShapeType="1"/>
          </p:cNvSpPr>
          <p:nvPr/>
        </p:nvSpPr>
        <p:spPr bwMode="auto">
          <a:xfrm>
            <a:off x="2703513" y="2909888"/>
            <a:ext cx="47625"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69" name="Line 14"/>
          <p:cNvSpPr>
            <a:spLocks noChangeShapeType="1"/>
          </p:cNvSpPr>
          <p:nvPr/>
        </p:nvSpPr>
        <p:spPr bwMode="auto">
          <a:xfrm>
            <a:off x="2703513" y="2616200"/>
            <a:ext cx="4762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0" name="Line 15"/>
          <p:cNvSpPr>
            <a:spLocks noChangeShapeType="1"/>
          </p:cNvSpPr>
          <p:nvPr/>
        </p:nvSpPr>
        <p:spPr bwMode="auto">
          <a:xfrm>
            <a:off x="2692400" y="5561013"/>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1" name="Line 16"/>
          <p:cNvSpPr>
            <a:spLocks noChangeShapeType="1"/>
          </p:cNvSpPr>
          <p:nvPr/>
        </p:nvSpPr>
        <p:spPr bwMode="auto">
          <a:xfrm>
            <a:off x="2692400" y="5264150"/>
            <a:ext cx="58738" cy="31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2" name="Line 17"/>
          <p:cNvSpPr>
            <a:spLocks noChangeShapeType="1"/>
          </p:cNvSpPr>
          <p:nvPr/>
        </p:nvSpPr>
        <p:spPr bwMode="auto">
          <a:xfrm>
            <a:off x="2692400" y="4968875"/>
            <a:ext cx="58738"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3" name="Line 18"/>
          <p:cNvSpPr>
            <a:spLocks noChangeShapeType="1"/>
          </p:cNvSpPr>
          <p:nvPr/>
        </p:nvSpPr>
        <p:spPr bwMode="auto">
          <a:xfrm>
            <a:off x="2692400" y="4675188"/>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4" name="Line 19"/>
          <p:cNvSpPr>
            <a:spLocks noChangeShapeType="1"/>
          </p:cNvSpPr>
          <p:nvPr/>
        </p:nvSpPr>
        <p:spPr bwMode="auto">
          <a:xfrm>
            <a:off x="2692400" y="4379913"/>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5" name="Line 20"/>
          <p:cNvSpPr>
            <a:spLocks noChangeShapeType="1"/>
          </p:cNvSpPr>
          <p:nvPr/>
        </p:nvSpPr>
        <p:spPr bwMode="auto">
          <a:xfrm>
            <a:off x="2692400" y="4084638"/>
            <a:ext cx="58738" cy="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6" name="Line 21"/>
          <p:cNvSpPr>
            <a:spLocks noChangeShapeType="1"/>
          </p:cNvSpPr>
          <p:nvPr/>
        </p:nvSpPr>
        <p:spPr bwMode="auto">
          <a:xfrm>
            <a:off x="2692400" y="3797300"/>
            <a:ext cx="58738"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7" name="Line 22"/>
          <p:cNvSpPr>
            <a:spLocks noChangeShapeType="1"/>
          </p:cNvSpPr>
          <p:nvPr/>
        </p:nvSpPr>
        <p:spPr bwMode="auto">
          <a:xfrm>
            <a:off x="2692400" y="3500438"/>
            <a:ext cx="58738" cy="317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8" name="Line 23"/>
          <p:cNvSpPr>
            <a:spLocks noChangeShapeType="1"/>
          </p:cNvSpPr>
          <p:nvPr/>
        </p:nvSpPr>
        <p:spPr bwMode="auto">
          <a:xfrm>
            <a:off x="2692400" y="3205163"/>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79" name="Line 24"/>
          <p:cNvSpPr>
            <a:spLocks noChangeShapeType="1"/>
          </p:cNvSpPr>
          <p:nvPr/>
        </p:nvSpPr>
        <p:spPr bwMode="auto">
          <a:xfrm>
            <a:off x="2692400" y="2909888"/>
            <a:ext cx="58738"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0" name="Line 25"/>
          <p:cNvSpPr>
            <a:spLocks noChangeShapeType="1"/>
          </p:cNvSpPr>
          <p:nvPr/>
        </p:nvSpPr>
        <p:spPr bwMode="auto">
          <a:xfrm flipV="1">
            <a:off x="2692400" y="2611438"/>
            <a:ext cx="71438" cy="47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1" name="Line 26"/>
          <p:cNvSpPr>
            <a:spLocks noChangeShapeType="1"/>
          </p:cNvSpPr>
          <p:nvPr/>
        </p:nvSpPr>
        <p:spPr bwMode="auto">
          <a:xfrm>
            <a:off x="2751138" y="5561013"/>
            <a:ext cx="4389437"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2" name="Line 27"/>
          <p:cNvSpPr>
            <a:spLocks noChangeShapeType="1"/>
          </p:cNvSpPr>
          <p:nvPr/>
        </p:nvSpPr>
        <p:spPr bwMode="auto">
          <a:xfrm flipV="1">
            <a:off x="2751138"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3" name="Line 28"/>
          <p:cNvSpPr>
            <a:spLocks noChangeShapeType="1"/>
          </p:cNvSpPr>
          <p:nvPr/>
        </p:nvSpPr>
        <p:spPr bwMode="auto">
          <a:xfrm flipV="1">
            <a:off x="341153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4" name="Line 29"/>
          <p:cNvSpPr>
            <a:spLocks noChangeShapeType="1"/>
          </p:cNvSpPr>
          <p:nvPr/>
        </p:nvSpPr>
        <p:spPr bwMode="auto">
          <a:xfrm flipV="1">
            <a:off x="3795713"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5" name="Line 30"/>
          <p:cNvSpPr>
            <a:spLocks noChangeShapeType="1"/>
          </p:cNvSpPr>
          <p:nvPr/>
        </p:nvSpPr>
        <p:spPr bwMode="auto">
          <a:xfrm flipV="1">
            <a:off x="4057650"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6" name="Line 31"/>
          <p:cNvSpPr>
            <a:spLocks noChangeShapeType="1"/>
          </p:cNvSpPr>
          <p:nvPr/>
        </p:nvSpPr>
        <p:spPr bwMode="auto">
          <a:xfrm flipV="1">
            <a:off x="4268788"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7" name="Line 32"/>
          <p:cNvSpPr>
            <a:spLocks noChangeShapeType="1"/>
          </p:cNvSpPr>
          <p:nvPr/>
        </p:nvSpPr>
        <p:spPr bwMode="auto">
          <a:xfrm flipV="1">
            <a:off x="4441825"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8" name="Line 33"/>
          <p:cNvSpPr>
            <a:spLocks noChangeShapeType="1"/>
          </p:cNvSpPr>
          <p:nvPr/>
        </p:nvSpPr>
        <p:spPr bwMode="auto">
          <a:xfrm flipV="1">
            <a:off x="459263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89" name="Line 34"/>
          <p:cNvSpPr>
            <a:spLocks noChangeShapeType="1"/>
          </p:cNvSpPr>
          <p:nvPr/>
        </p:nvSpPr>
        <p:spPr bwMode="auto">
          <a:xfrm flipV="1">
            <a:off x="4714875"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0" name="Line 35"/>
          <p:cNvSpPr>
            <a:spLocks noChangeShapeType="1"/>
          </p:cNvSpPr>
          <p:nvPr/>
        </p:nvSpPr>
        <p:spPr bwMode="auto">
          <a:xfrm flipV="1">
            <a:off x="4826000"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1" name="Line 36"/>
          <p:cNvSpPr>
            <a:spLocks noChangeShapeType="1"/>
          </p:cNvSpPr>
          <p:nvPr/>
        </p:nvSpPr>
        <p:spPr bwMode="auto">
          <a:xfrm flipV="1">
            <a:off x="4926013"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2" name="Line 37"/>
          <p:cNvSpPr>
            <a:spLocks noChangeShapeType="1"/>
          </p:cNvSpPr>
          <p:nvPr/>
        </p:nvSpPr>
        <p:spPr bwMode="auto">
          <a:xfrm flipV="1">
            <a:off x="5581650"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3" name="Line 38"/>
          <p:cNvSpPr>
            <a:spLocks noChangeShapeType="1"/>
          </p:cNvSpPr>
          <p:nvPr/>
        </p:nvSpPr>
        <p:spPr bwMode="auto">
          <a:xfrm flipV="1">
            <a:off x="5969000"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4" name="Line 39"/>
          <p:cNvSpPr>
            <a:spLocks noChangeShapeType="1"/>
          </p:cNvSpPr>
          <p:nvPr/>
        </p:nvSpPr>
        <p:spPr bwMode="auto">
          <a:xfrm flipV="1">
            <a:off x="6229350" y="5561013"/>
            <a:ext cx="1588"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5" name="Line 40"/>
          <p:cNvSpPr>
            <a:spLocks noChangeShapeType="1"/>
          </p:cNvSpPr>
          <p:nvPr/>
        </p:nvSpPr>
        <p:spPr bwMode="auto">
          <a:xfrm flipV="1">
            <a:off x="6443663" y="5561013"/>
            <a:ext cx="1587"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6" name="Line 41"/>
          <p:cNvSpPr>
            <a:spLocks noChangeShapeType="1"/>
          </p:cNvSpPr>
          <p:nvPr/>
        </p:nvSpPr>
        <p:spPr bwMode="auto">
          <a:xfrm flipV="1">
            <a:off x="6615113" y="5561013"/>
            <a:ext cx="3175"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7" name="Line 42"/>
          <p:cNvSpPr>
            <a:spLocks noChangeShapeType="1"/>
          </p:cNvSpPr>
          <p:nvPr/>
        </p:nvSpPr>
        <p:spPr bwMode="auto">
          <a:xfrm flipV="1">
            <a:off x="6767513"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8" name="Line 43"/>
          <p:cNvSpPr>
            <a:spLocks noChangeShapeType="1"/>
          </p:cNvSpPr>
          <p:nvPr/>
        </p:nvSpPr>
        <p:spPr bwMode="auto">
          <a:xfrm flipV="1">
            <a:off x="6889750" y="5561013"/>
            <a:ext cx="1588"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99" name="Line 44"/>
          <p:cNvSpPr>
            <a:spLocks noChangeShapeType="1"/>
          </p:cNvSpPr>
          <p:nvPr/>
        </p:nvSpPr>
        <p:spPr bwMode="auto">
          <a:xfrm flipV="1">
            <a:off x="6999288" y="5561013"/>
            <a:ext cx="0" cy="34925"/>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0" name="Line 45"/>
          <p:cNvSpPr>
            <a:spLocks noChangeShapeType="1"/>
          </p:cNvSpPr>
          <p:nvPr/>
        </p:nvSpPr>
        <p:spPr bwMode="auto">
          <a:xfrm flipV="1">
            <a:off x="7099300" y="5561013"/>
            <a:ext cx="3175" cy="3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1" name="Line 46"/>
          <p:cNvSpPr>
            <a:spLocks noChangeShapeType="1"/>
          </p:cNvSpPr>
          <p:nvPr/>
        </p:nvSpPr>
        <p:spPr bwMode="auto">
          <a:xfrm flipV="1">
            <a:off x="2751138"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2" name="Line 47"/>
          <p:cNvSpPr>
            <a:spLocks noChangeShapeType="1"/>
          </p:cNvSpPr>
          <p:nvPr/>
        </p:nvSpPr>
        <p:spPr bwMode="auto">
          <a:xfrm flipV="1">
            <a:off x="4926013"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3" name="Line 48"/>
          <p:cNvSpPr>
            <a:spLocks noChangeShapeType="1"/>
          </p:cNvSpPr>
          <p:nvPr/>
        </p:nvSpPr>
        <p:spPr bwMode="auto">
          <a:xfrm flipV="1">
            <a:off x="7099300" y="5561013"/>
            <a:ext cx="3175" cy="42862"/>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504" name="Rectangle 49"/>
          <p:cNvSpPr>
            <a:spLocks noChangeArrowheads="1"/>
          </p:cNvSpPr>
          <p:nvPr/>
        </p:nvSpPr>
        <p:spPr bwMode="auto">
          <a:xfrm>
            <a:off x="2493963" y="548163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0</a:t>
            </a:r>
          </a:p>
        </p:txBody>
      </p:sp>
      <p:sp>
        <p:nvSpPr>
          <p:cNvPr id="19505" name="Rectangle 50"/>
          <p:cNvSpPr>
            <a:spLocks noChangeArrowheads="1"/>
          </p:cNvSpPr>
          <p:nvPr/>
        </p:nvSpPr>
        <p:spPr bwMode="auto">
          <a:xfrm>
            <a:off x="2381250" y="518477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10</a:t>
            </a:r>
          </a:p>
        </p:txBody>
      </p:sp>
      <p:sp>
        <p:nvSpPr>
          <p:cNvPr id="19506" name="Rectangle 51"/>
          <p:cNvSpPr>
            <a:spLocks noChangeArrowheads="1"/>
          </p:cNvSpPr>
          <p:nvPr/>
        </p:nvSpPr>
        <p:spPr bwMode="auto">
          <a:xfrm>
            <a:off x="2381250" y="48879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20</a:t>
            </a:r>
          </a:p>
        </p:txBody>
      </p:sp>
      <p:sp>
        <p:nvSpPr>
          <p:cNvPr id="19507" name="Rectangle 52"/>
          <p:cNvSpPr>
            <a:spLocks noChangeArrowheads="1"/>
          </p:cNvSpPr>
          <p:nvPr/>
        </p:nvSpPr>
        <p:spPr bwMode="auto">
          <a:xfrm>
            <a:off x="2381250" y="45958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30</a:t>
            </a:r>
          </a:p>
        </p:txBody>
      </p:sp>
      <p:sp>
        <p:nvSpPr>
          <p:cNvPr id="19508" name="Rectangle 53"/>
          <p:cNvSpPr>
            <a:spLocks noChangeArrowheads="1"/>
          </p:cNvSpPr>
          <p:nvPr/>
        </p:nvSpPr>
        <p:spPr bwMode="auto">
          <a:xfrm>
            <a:off x="2381250" y="429895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40</a:t>
            </a:r>
          </a:p>
        </p:txBody>
      </p:sp>
      <p:sp>
        <p:nvSpPr>
          <p:cNvPr id="19509" name="Rectangle 54"/>
          <p:cNvSpPr>
            <a:spLocks noChangeArrowheads="1"/>
          </p:cNvSpPr>
          <p:nvPr/>
        </p:nvSpPr>
        <p:spPr bwMode="auto">
          <a:xfrm>
            <a:off x="2381250" y="400526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50</a:t>
            </a:r>
          </a:p>
        </p:txBody>
      </p:sp>
      <p:sp>
        <p:nvSpPr>
          <p:cNvPr id="19510" name="Rectangle 55"/>
          <p:cNvSpPr>
            <a:spLocks noChangeArrowheads="1"/>
          </p:cNvSpPr>
          <p:nvPr/>
        </p:nvSpPr>
        <p:spPr bwMode="auto">
          <a:xfrm>
            <a:off x="2381250" y="371792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60</a:t>
            </a:r>
          </a:p>
        </p:txBody>
      </p:sp>
      <p:sp>
        <p:nvSpPr>
          <p:cNvPr id="19511" name="Rectangle 56"/>
          <p:cNvSpPr>
            <a:spLocks noChangeArrowheads="1"/>
          </p:cNvSpPr>
          <p:nvPr/>
        </p:nvSpPr>
        <p:spPr bwMode="auto">
          <a:xfrm>
            <a:off x="2381250" y="342106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70</a:t>
            </a:r>
          </a:p>
        </p:txBody>
      </p:sp>
      <p:sp>
        <p:nvSpPr>
          <p:cNvPr id="19512" name="Rectangle 57"/>
          <p:cNvSpPr>
            <a:spLocks noChangeArrowheads="1"/>
          </p:cNvSpPr>
          <p:nvPr/>
        </p:nvSpPr>
        <p:spPr bwMode="auto">
          <a:xfrm>
            <a:off x="2381250" y="31257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80</a:t>
            </a:r>
          </a:p>
        </p:txBody>
      </p:sp>
      <p:sp>
        <p:nvSpPr>
          <p:cNvPr id="19513" name="Rectangle 58"/>
          <p:cNvSpPr>
            <a:spLocks noChangeArrowheads="1"/>
          </p:cNvSpPr>
          <p:nvPr/>
        </p:nvSpPr>
        <p:spPr bwMode="auto">
          <a:xfrm>
            <a:off x="2381250" y="283210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90</a:t>
            </a:r>
          </a:p>
        </p:txBody>
      </p:sp>
      <p:sp>
        <p:nvSpPr>
          <p:cNvPr id="19514" name="Rectangle 59"/>
          <p:cNvSpPr>
            <a:spLocks noChangeArrowheads="1"/>
          </p:cNvSpPr>
          <p:nvPr/>
        </p:nvSpPr>
        <p:spPr bwMode="auto">
          <a:xfrm>
            <a:off x="2292350" y="2536825"/>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100</a:t>
            </a:r>
          </a:p>
        </p:txBody>
      </p:sp>
      <p:sp>
        <p:nvSpPr>
          <p:cNvPr id="19515" name="Rectangle 60"/>
          <p:cNvSpPr>
            <a:spLocks noChangeArrowheads="1"/>
          </p:cNvSpPr>
          <p:nvPr/>
        </p:nvSpPr>
        <p:spPr bwMode="auto">
          <a:xfrm>
            <a:off x="4595813" y="5859463"/>
            <a:ext cx="71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800" b="1"/>
              <a:t>Annos</a:t>
            </a:r>
            <a:endParaRPr lang="en-US" altLang="fi-FI" sz="1800"/>
          </a:p>
        </p:txBody>
      </p:sp>
      <p:sp>
        <p:nvSpPr>
          <p:cNvPr id="19516" name="Rectangle 61"/>
          <p:cNvSpPr>
            <a:spLocks noChangeArrowheads="1"/>
          </p:cNvSpPr>
          <p:nvPr/>
        </p:nvSpPr>
        <p:spPr bwMode="auto">
          <a:xfrm rot="-5400000">
            <a:off x="1718469" y="3998119"/>
            <a:ext cx="603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800" b="1"/>
              <a:t>Vaste</a:t>
            </a:r>
            <a:endParaRPr lang="en-US" altLang="fi-FI" sz="1800"/>
          </a:p>
        </p:txBody>
      </p:sp>
      <p:sp>
        <p:nvSpPr>
          <p:cNvPr id="19517" name="Rectangle 62"/>
          <p:cNvSpPr>
            <a:spLocks noChangeArrowheads="1"/>
          </p:cNvSpPr>
          <p:nvPr/>
        </p:nvSpPr>
        <p:spPr bwMode="auto">
          <a:xfrm>
            <a:off x="4483100" y="4711700"/>
            <a:ext cx="5461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18" name="Rectangle 63"/>
          <p:cNvSpPr>
            <a:spLocks noChangeArrowheads="1"/>
          </p:cNvSpPr>
          <p:nvPr/>
        </p:nvSpPr>
        <p:spPr bwMode="auto">
          <a:xfrm>
            <a:off x="3074988" y="5668963"/>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Kontrolli</a:t>
            </a:r>
            <a:endParaRPr lang="en-US" altLang="fi-FI" sz="1600"/>
          </a:p>
        </p:txBody>
      </p:sp>
      <p:grpSp>
        <p:nvGrpSpPr>
          <p:cNvPr id="19519" name="Group 64"/>
          <p:cNvGrpSpPr>
            <a:grpSpLocks/>
          </p:cNvGrpSpPr>
          <p:nvPr/>
        </p:nvGrpSpPr>
        <p:grpSpPr bwMode="auto">
          <a:xfrm>
            <a:off x="5495925" y="2908300"/>
            <a:ext cx="184150" cy="427038"/>
            <a:chOff x="2962" y="2304"/>
            <a:chExt cx="96" cy="304"/>
          </a:xfrm>
        </p:grpSpPr>
        <p:sp>
          <p:nvSpPr>
            <p:cNvPr id="19543" name="Line 65"/>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4" name="Line 66"/>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5" name="Line 67"/>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0" name="Group 68"/>
          <p:cNvGrpSpPr>
            <a:grpSpLocks/>
          </p:cNvGrpSpPr>
          <p:nvPr/>
        </p:nvGrpSpPr>
        <p:grpSpPr bwMode="auto">
          <a:xfrm>
            <a:off x="3919538" y="5059363"/>
            <a:ext cx="184150" cy="246062"/>
            <a:chOff x="2962" y="2304"/>
            <a:chExt cx="96" cy="304"/>
          </a:xfrm>
        </p:grpSpPr>
        <p:sp>
          <p:nvSpPr>
            <p:cNvPr id="19540" name="Line 69"/>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1" name="Line 70"/>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42" name="Line 71"/>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1" name="Group 72"/>
          <p:cNvGrpSpPr>
            <a:grpSpLocks/>
          </p:cNvGrpSpPr>
          <p:nvPr/>
        </p:nvGrpSpPr>
        <p:grpSpPr bwMode="auto">
          <a:xfrm>
            <a:off x="3314700" y="5181600"/>
            <a:ext cx="184150" cy="244475"/>
            <a:chOff x="2962" y="2304"/>
            <a:chExt cx="96" cy="304"/>
          </a:xfrm>
        </p:grpSpPr>
        <p:sp>
          <p:nvSpPr>
            <p:cNvPr id="19537" name="Line 73"/>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8" name="Line 74"/>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9" name="Line 75"/>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2" name="Group 76"/>
          <p:cNvGrpSpPr>
            <a:grpSpLocks/>
          </p:cNvGrpSpPr>
          <p:nvPr/>
        </p:nvGrpSpPr>
        <p:grpSpPr bwMode="auto">
          <a:xfrm>
            <a:off x="4476750" y="4471988"/>
            <a:ext cx="184150" cy="273050"/>
            <a:chOff x="2962" y="2304"/>
            <a:chExt cx="96" cy="304"/>
          </a:xfrm>
        </p:grpSpPr>
        <p:sp>
          <p:nvSpPr>
            <p:cNvPr id="19534" name="Line 77"/>
            <p:cNvSpPr>
              <a:spLocks noChangeShapeType="1"/>
            </p:cNvSpPr>
            <p:nvPr/>
          </p:nvSpPr>
          <p:spPr bwMode="auto">
            <a:xfrm>
              <a:off x="3008" y="2312"/>
              <a:ext cx="0" cy="2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5" name="Line 78"/>
            <p:cNvSpPr>
              <a:spLocks noChangeShapeType="1"/>
            </p:cNvSpPr>
            <p:nvPr/>
          </p:nvSpPr>
          <p:spPr bwMode="auto">
            <a:xfrm flipV="1">
              <a:off x="2962" y="230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6" name="Line 79"/>
            <p:cNvSpPr>
              <a:spLocks noChangeShapeType="1"/>
            </p:cNvSpPr>
            <p:nvPr/>
          </p:nvSpPr>
          <p:spPr bwMode="auto">
            <a:xfrm flipV="1">
              <a:off x="2968" y="2600"/>
              <a:ext cx="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9523" name="Group 80"/>
          <p:cNvGrpSpPr>
            <a:grpSpLocks/>
          </p:cNvGrpSpPr>
          <p:nvPr/>
        </p:nvGrpSpPr>
        <p:grpSpPr bwMode="auto">
          <a:xfrm>
            <a:off x="3357563" y="2725738"/>
            <a:ext cx="3130550" cy="2600325"/>
            <a:chOff x="2640" y="1584"/>
            <a:chExt cx="768" cy="1920"/>
          </a:xfrm>
        </p:grpSpPr>
        <p:sp>
          <p:nvSpPr>
            <p:cNvPr id="19532" name="Freeform 81"/>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9533" name="Freeform 82"/>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19524" name="Oval 83"/>
          <p:cNvSpPr>
            <a:spLocks noChangeArrowheads="1"/>
          </p:cNvSpPr>
          <p:nvPr/>
        </p:nvSpPr>
        <p:spPr bwMode="auto">
          <a:xfrm>
            <a:off x="5495925" y="30241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5" name="Rectangle 84"/>
          <p:cNvSpPr>
            <a:spLocks noChangeArrowheads="1"/>
          </p:cNvSpPr>
          <p:nvPr/>
        </p:nvSpPr>
        <p:spPr bwMode="auto">
          <a:xfrm>
            <a:off x="4262438" y="5100638"/>
            <a:ext cx="855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NO(A)EL</a:t>
            </a:r>
            <a:endParaRPr lang="en-US" altLang="fi-FI" sz="1600"/>
          </a:p>
        </p:txBody>
      </p:sp>
      <p:sp>
        <p:nvSpPr>
          <p:cNvPr id="19526" name="Rectangle 85"/>
          <p:cNvSpPr>
            <a:spLocks noChangeArrowheads="1"/>
          </p:cNvSpPr>
          <p:nvPr/>
        </p:nvSpPr>
        <p:spPr bwMode="auto">
          <a:xfrm>
            <a:off x="4811713" y="4518025"/>
            <a:ext cx="693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t>LOAEL</a:t>
            </a:r>
            <a:endParaRPr lang="en-US" altLang="fi-FI" sz="1600"/>
          </a:p>
        </p:txBody>
      </p:sp>
      <p:sp>
        <p:nvSpPr>
          <p:cNvPr id="19527" name="Oval 86"/>
          <p:cNvSpPr>
            <a:spLocks noChangeArrowheads="1"/>
          </p:cNvSpPr>
          <p:nvPr/>
        </p:nvSpPr>
        <p:spPr bwMode="auto">
          <a:xfrm>
            <a:off x="4468813" y="45100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8" name="Oval 87"/>
          <p:cNvSpPr>
            <a:spLocks noChangeArrowheads="1"/>
          </p:cNvSpPr>
          <p:nvPr/>
        </p:nvSpPr>
        <p:spPr bwMode="auto">
          <a:xfrm>
            <a:off x="3916363" y="50815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29" name="Oval 88"/>
          <p:cNvSpPr>
            <a:spLocks noChangeArrowheads="1"/>
          </p:cNvSpPr>
          <p:nvPr/>
        </p:nvSpPr>
        <p:spPr bwMode="auto">
          <a:xfrm>
            <a:off x="3317875" y="5195888"/>
            <a:ext cx="174625" cy="182562"/>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19530"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9D555BE-1A62-4903-A11D-D737E2F4E357}" type="datetime1">
              <a:rPr lang="fi-FI" altLang="fi-FI" sz="1000">
                <a:solidFill>
                  <a:schemeClr val="bg1"/>
                </a:solidFill>
              </a:rPr>
              <a:pPr eaLnBrk="1" hangingPunct="1"/>
              <a:t>29.10.2014</a:t>
            </a:fld>
            <a:endParaRPr lang="fi-FI" altLang="fi-FI" sz="1000">
              <a:solidFill>
                <a:schemeClr val="bg1"/>
              </a:solidFill>
            </a:endParaRPr>
          </a:p>
        </p:txBody>
      </p:sp>
      <p:sp>
        <p:nvSpPr>
          <p:cNvPr id="19531"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68240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866" name="Group 539"/>
          <p:cNvGrpSpPr>
            <a:grpSpLocks/>
          </p:cNvGrpSpPr>
          <p:nvPr/>
        </p:nvGrpSpPr>
        <p:grpSpPr bwMode="auto">
          <a:xfrm>
            <a:off x="4749800" y="2190750"/>
            <a:ext cx="1084263" cy="3200400"/>
            <a:chOff x="2640" y="1584"/>
            <a:chExt cx="768" cy="1920"/>
          </a:xfrm>
        </p:grpSpPr>
        <p:sp>
          <p:nvSpPr>
            <p:cNvPr id="37321" name="Freeform 537"/>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22" name="Freeform 538"/>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6867" name="Group 543"/>
          <p:cNvGrpSpPr>
            <a:grpSpLocks/>
          </p:cNvGrpSpPr>
          <p:nvPr/>
        </p:nvGrpSpPr>
        <p:grpSpPr bwMode="auto">
          <a:xfrm>
            <a:off x="6342063" y="2190750"/>
            <a:ext cx="1082675" cy="3200400"/>
            <a:chOff x="2640" y="1584"/>
            <a:chExt cx="768" cy="1920"/>
          </a:xfrm>
        </p:grpSpPr>
        <p:sp>
          <p:nvSpPr>
            <p:cNvPr id="37319" name="Freeform 544"/>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20" name="Freeform 545"/>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36868" name="Group 540"/>
          <p:cNvGrpSpPr>
            <a:grpSpLocks/>
          </p:cNvGrpSpPr>
          <p:nvPr/>
        </p:nvGrpSpPr>
        <p:grpSpPr bwMode="auto">
          <a:xfrm>
            <a:off x="3157538" y="2181225"/>
            <a:ext cx="1084262" cy="3200400"/>
            <a:chOff x="2640" y="1584"/>
            <a:chExt cx="768" cy="1920"/>
          </a:xfrm>
        </p:grpSpPr>
        <p:sp>
          <p:nvSpPr>
            <p:cNvPr id="37317" name="Freeform 541"/>
            <p:cNvSpPr>
              <a:spLocks/>
            </p:cNvSpPr>
            <p:nvPr/>
          </p:nvSpPr>
          <p:spPr bwMode="auto">
            <a:xfrm>
              <a:off x="2640" y="254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318" name="Freeform 542"/>
            <p:cNvSpPr>
              <a:spLocks/>
            </p:cNvSpPr>
            <p:nvPr/>
          </p:nvSpPr>
          <p:spPr bwMode="auto">
            <a:xfrm flipH="1" flipV="1">
              <a:off x="3024" y="1584"/>
              <a:ext cx="384" cy="960"/>
            </a:xfrm>
            <a:custGeom>
              <a:avLst/>
              <a:gdLst>
                <a:gd name="T0" fmla="*/ 0 w 384"/>
                <a:gd name="T1" fmla="*/ 960 h 960"/>
                <a:gd name="T2" fmla="*/ 192 w 384"/>
                <a:gd name="T3" fmla="*/ 768 h 960"/>
                <a:gd name="T4" fmla="*/ 384 w 384"/>
                <a:gd name="T5" fmla="*/ 0 h 960"/>
                <a:gd name="T6" fmla="*/ 0 60000 65536"/>
                <a:gd name="T7" fmla="*/ 0 60000 65536"/>
                <a:gd name="T8" fmla="*/ 0 60000 65536"/>
              </a:gdLst>
              <a:ahLst/>
              <a:cxnLst>
                <a:cxn ang="T6">
                  <a:pos x="T0" y="T1"/>
                </a:cxn>
                <a:cxn ang="T7">
                  <a:pos x="T2" y="T3"/>
                </a:cxn>
                <a:cxn ang="T8">
                  <a:pos x="T4" y="T5"/>
                </a:cxn>
              </a:cxnLst>
              <a:rect l="0" t="0" r="r" b="b"/>
              <a:pathLst>
                <a:path w="384" h="960">
                  <a:moveTo>
                    <a:pt x="0" y="960"/>
                  </a:moveTo>
                  <a:cubicBezTo>
                    <a:pt x="64" y="944"/>
                    <a:pt x="128" y="928"/>
                    <a:pt x="192" y="768"/>
                  </a:cubicBezTo>
                  <a:cubicBezTo>
                    <a:pt x="256" y="608"/>
                    <a:pt x="320" y="304"/>
                    <a:pt x="384" y="0"/>
                  </a:cubicBezTo>
                </a:path>
              </a:pathLst>
            </a:custGeom>
            <a:noFill/>
            <a:ln w="3810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36869" name="Rectangle 2"/>
          <p:cNvSpPr>
            <a:spLocks noGrp="1" noChangeArrowheads="1"/>
          </p:cNvSpPr>
          <p:nvPr>
            <p:ph type="title"/>
          </p:nvPr>
        </p:nvSpPr>
        <p:spPr>
          <a:xfrm>
            <a:off x="857250" y="152400"/>
            <a:ext cx="7654925"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r>
              <a:rPr lang="en-US" altLang="fi-FI" sz="3200" smtClean="0"/>
              <a:t>Riskiekstrapolaatio eläimestä ihmiseen</a:t>
            </a:r>
            <a:br>
              <a:rPr lang="en-US" altLang="fi-FI" sz="3200" smtClean="0"/>
            </a:br>
            <a:endParaRPr lang="en-US" altLang="fi-FI" sz="3200" smtClean="0"/>
          </a:p>
        </p:txBody>
      </p:sp>
      <p:sp>
        <p:nvSpPr>
          <p:cNvPr id="36870" name="Line 4"/>
          <p:cNvSpPr>
            <a:spLocks noChangeShapeType="1"/>
          </p:cNvSpPr>
          <p:nvPr/>
        </p:nvSpPr>
        <p:spPr bwMode="auto">
          <a:xfrm>
            <a:off x="1627188" y="2054225"/>
            <a:ext cx="1587" cy="3340100"/>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1" name="Line 5"/>
          <p:cNvSpPr>
            <a:spLocks noChangeShapeType="1"/>
          </p:cNvSpPr>
          <p:nvPr/>
        </p:nvSpPr>
        <p:spPr bwMode="auto">
          <a:xfrm>
            <a:off x="1590675" y="539432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2" name="Line 6"/>
          <p:cNvSpPr>
            <a:spLocks noChangeShapeType="1"/>
          </p:cNvSpPr>
          <p:nvPr/>
        </p:nvSpPr>
        <p:spPr bwMode="auto">
          <a:xfrm>
            <a:off x="1590675" y="523081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3" name="Line 7"/>
          <p:cNvSpPr>
            <a:spLocks noChangeShapeType="1"/>
          </p:cNvSpPr>
          <p:nvPr/>
        </p:nvSpPr>
        <p:spPr bwMode="auto">
          <a:xfrm>
            <a:off x="1590675" y="5059363"/>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4" name="Line 8"/>
          <p:cNvSpPr>
            <a:spLocks noChangeShapeType="1"/>
          </p:cNvSpPr>
          <p:nvPr/>
        </p:nvSpPr>
        <p:spPr bwMode="auto">
          <a:xfrm>
            <a:off x="1590675" y="4895850"/>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5" name="Line 9"/>
          <p:cNvSpPr>
            <a:spLocks noChangeShapeType="1"/>
          </p:cNvSpPr>
          <p:nvPr/>
        </p:nvSpPr>
        <p:spPr bwMode="auto">
          <a:xfrm>
            <a:off x="1590675" y="4724400"/>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6" name="Line 10"/>
          <p:cNvSpPr>
            <a:spLocks noChangeShapeType="1"/>
          </p:cNvSpPr>
          <p:nvPr/>
        </p:nvSpPr>
        <p:spPr bwMode="auto">
          <a:xfrm>
            <a:off x="1590675" y="456088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7" name="Line 11"/>
          <p:cNvSpPr>
            <a:spLocks noChangeShapeType="1"/>
          </p:cNvSpPr>
          <p:nvPr/>
        </p:nvSpPr>
        <p:spPr bwMode="auto">
          <a:xfrm>
            <a:off x="1590675" y="4389438"/>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8" name="Line 12"/>
          <p:cNvSpPr>
            <a:spLocks noChangeShapeType="1"/>
          </p:cNvSpPr>
          <p:nvPr/>
        </p:nvSpPr>
        <p:spPr bwMode="auto">
          <a:xfrm>
            <a:off x="1590675" y="4225925"/>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79" name="Line 13"/>
          <p:cNvSpPr>
            <a:spLocks noChangeShapeType="1"/>
          </p:cNvSpPr>
          <p:nvPr/>
        </p:nvSpPr>
        <p:spPr bwMode="auto">
          <a:xfrm>
            <a:off x="1590675" y="405447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0" name="Line 14"/>
          <p:cNvSpPr>
            <a:spLocks noChangeShapeType="1"/>
          </p:cNvSpPr>
          <p:nvPr/>
        </p:nvSpPr>
        <p:spPr bwMode="auto">
          <a:xfrm>
            <a:off x="1590675" y="389096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1" name="Line 15"/>
          <p:cNvSpPr>
            <a:spLocks noChangeShapeType="1"/>
          </p:cNvSpPr>
          <p:nvPr/>
        </p:nvSpPr>
        <p:spPr bwMode="auto">
          <a:xfrm>
            <a:off x="1590675" y="372903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2" name="Line 16"/>
          <p:cNvSpPr>
            <a:spLocks noChangeShapeType="1"/>
          </p:cNvSpPr>
          <p:nvPr/>
        </p:nvSpPr>
        <p:spPr bwMode="auto">
          <a:xfrm>
            <a:off x="1590675" y="355758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3" name="Line 17"/>
          <p:cNvSpPr>
            <a:spLocks noChangeShapeType="1"/>
          </p:cNvSpPr>
          <p:nvPr/>
        </p:nvSpPr>
        <p:spPr bwMode="auto">
          <a:xfrm>
            <a:off x="1590675" y="339407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4" name="Line 18"/>
          <p:cNvSpPr>
            <a:spLocks noChangeShapeType="1"/>
          </p:cNvSpPr>
          <p:nvPr/>
        </p:nvSpPr>
        <p:spPr bwMode="auto">
          <a:xfrm>
            <a:off x="1590675" y="3222625"/>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5" name="Line 19"/>
          <p:cNvSpPr>
            <a:spLocks noChangeShapeType="1"/>
          </p:cNvSpPr>
          <p:nvPr/>
        </p:nvSpPr>
        <p:spPr bwMode="auto">
          <a:xfrm>
            <a:off x="1590675" y="3059113"/>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6" name="Line 20"/>
          <p:cNvSpPr>
            <a:spLocks noChangeShapeType="1"/>
          </p:cNvSpPr>
          <p:nvPr/>
        </p:nvSpPr>
        <p:spPr bwMode="auto">
          <a:xfrm>
            <a:off x="1590675" y="2887663"/>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7" name="Line 21"/>
          <p:cNvSpPr>
            <a:spLocks noChangeShapeType="1"/>
          </p:cNvSpPr>
          <p:nvPr/>
        </p:nvSpPr>
        <p:spPr bwMode="auto">
          <a:xfrm>
            <a:off x="1590675" y="2724150"/>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8" name="Line 22"/>
          <p:cNvSpPr>
            <a:spLocks noChangeShapeType="1"/>
          </p:cNvSpPr>
          <p:nvPr/>
        </p:nvSpPr>
        <p:spPr bwMode="auto">
          <a:xfrm>
            <a:off x="1590675" y="2552700"/>
            <a:ext cx="36513"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89" name="Line 23"/>
          <p:cNvSpPr>
            <a:spLocks noChangeShapeType="1"/>
          </p:cNvSpPr>
          <p:nvPr/>
        </p:nvSpPr>
        <p:spPr bwMode="auto">
          <a:xfrm>
            <a:off x="1590675" y="2389188"/>
            <a:ext cx="36513"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0" name="Line 24"/>
          <p:cNvSpPr>
            <a:spLocks noChangeShapeType="1"/>
          </p:cNvSpPr>
          <p:nvPr/>
        </p:nvSpPr>
        <p:spPr bwMode="auto">
          <a:xfrm>
            <a:off x="1590675" y="2217738"/>
            <a:ext cx="36513"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1" name="Line 25"/>
          <p:cNvSpPr>
            <a:spLocks noChangeShapeType="1"/>
          </p:cNvSpPr>
          <p:nvPr/>
        </p:nvSpPr>
        <p:spPr bwMode="auto">
          <a:xfrm>
            <a:off x="1590675" y="2054225"/>
            <a:ext cx="36513"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2" name="Line 26"/>
          <p:cNvSpPr>
            <a:spLocks noChangeShapeType="1"/>
          </p:cNvSpPr>
          <p:nvPr/>
        </p:nvSpPr>
        <p:spPr bwMode="auto">
          <a:xfrm>
            <a:off x="1582738" y="539432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3" name="Line 27"/>
          <p:cNvSpPr>
            <a:spLocks noChangeShapeType="1"/>
          </p:cNvSpPr>
          <p:nvPr/>
        </p:nvSpPr>
        <p:spPr bwMode="auto">
          <a:xfrm>
            <a:off x="1582738" y="505936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4" name="Line 28"/>
          <p:cNvSpPr>
            <a:spLocks noChangeShapeType="1"/>
          </p:cNvSpPr>
          <p:nvPr/>
        </p:nvSpPr>
        <p:spPr bwMode="auto">
          <a:xfrm>
            <a:off x="1582738" y="4724400"/>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5" name="Line 29"/>
          <p:cNvSpPr>
            <a:spLocks noChangeShapeType="1"/>
          </p:cNvSpPr>
          <p:nvPr/>
        </p:nvSpPr>
        <p:spPr bwMode="auto">
          <a:xfrm>
            <a:off x="1582738" y="4389438"/>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6" name="Line 30"/>
          <p:cNvSpPr>
            <a:spLocks noChangeShapeType="1"/>
          </p:cNvSpPr>
          <p:nvPr/>
        </p:nvSpPr>
        <p:spPr bwMode="auto">
          <a:xfrm>
            <a:off x="1582738" y="405447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7" name="Line 31"/>
          <p:cNvSpPr>
            <a:spLocks noChangeShapeType="1"/>
          </p:cNvSpPr>
          <p:nvPr/>
        </p:nvSpPr>
        <p:spPr bwMode="auto">
          <a:xfrm>
            <a:off x="1582738" y="371951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8" name="Line 32"/>
          <p:cNvSpPr>
            <a:spLocks noChangeShapeType="1"/>
          </p:cNvSpPr>
          <p:nvPr/>
        </p:nvSpPr>
        <p:spPr bwMode="auto">
          <a:xfrm>
            <a:off x="1582738" y="339407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899" name="Line 33"/>
          <p:cNvSpPr>
            <a:spLocks noChangeShapeType="1"/>
          </p:cNvSpPr>
          <p:nvPr/>
        </p:nvSpPr>
        <p:spPr bwMode="auto">
          <a:xfrm>
            <a:off x="1582738" y="3059113"/>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0" name="Line 34"/>
          <p:cNvSpPr>
            <a:spLocks noChangeShapeType="1"/>
          </p:cNvSpPr>
          <p:nvPr/>
        </p:nvSpPr>
        <p:spPr bwMode="auto">
          <a:xfrm>
            <a:off x="1582738" y="2724150"/>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1" name="Line 35"/>
          <p:cNvSpPr>
            <a:spLocks noChangeShapeType="1"/>
          </p:cNvSpPr>
          <p:nvPr/>
        </p:nvSpPr>
        <p:spPr bwMode="auto">
          <a:xfrm>
            <a:off x="1582738" y="2389188"/>
            <a:ext cx="44450" cy="158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2" name="Line 36"/>
          <p:cNvSpPr>
            <a:spLocks noChangeShapeType="1"/>
          </p:cNvSpPr>
          <p:nvPr/>
        </p:nvSpPr>
        <p:spPr bwMode="auto">
          <a:xfrm>
            <a:off x="1582738" y="2054225"/>
            <a:ext cx="44450"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3" name="Line 37"/>
          <p:cNvSpPr>
            <a:spLocks noChangeShapeType="1"/>
          </p:cNvSpPr>
          <p:nvPr/>
        </p:nvSpPr>
        <p:spPr bwMode="auto">
          <a:xfrm>
            <a:off x="1627188" y="5394325"/>
            <a:ext cx="6427787" cy="15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4" name="Line 38"/>
          <p:cNvSpPr>
            <a:spLocks noChangeShapeType="1"/>
          </p:cNvSpPr>
          <p:nvPr/>
        </p:nvSpPr>
        <p:spPr bwMode="auto">
          <a:xfrm flipV="1">
            <a:off x="162718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5" name="Line 39"/>
          <p:cNvSpPr>
            <a:spLocks noChangeShapeType="1"/>
          </p:cNvSpPr>
          <p:nvPr/>
        </p:nvSpPr>
        <p:spPr bwMode="auto">
          <a:xfrm flipV="1">
            <a:off x="2114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6" name="Line 40"/>
          <p:cNvSpPr>
            <a:spLocks noChangeShapeType="1"/>
          </p:cNvSpPr>
          <p:nvPr/>
        </p:nvSpPr>
        <p:spPr bwMode="auto">
          <a:xfrm flipV="1">
            <a:off x="23971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7" name="Line 41"/>
          <p:cNvSpPr>
            <a:spLocks noChangeShapeType="1"/>
          </p:cNvSpPr>
          <p:nvPr/>
        </p:nvSpPr>
        <p:spPr bwMode="auto">
          <a:xfrm flipV="1">
            <a:off x="259238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8" name="Line 42"/>
          <p:cNvSpPr>
            <a:spLocks noChangeShapeType="1"/>
          </p:cNvSpPr>
          <p:nvPr/>
        </p:nvSpPr>
        <p:spPr bwMode="auto">
          <a:xfrm flipV="1">
            <a:off x="2749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09" name="Line 43"/>
          <p:cNvSpPr>
            <a:spLocks noChangeShapeType="1"/>
          </p:cNvSpPr>
          <p:nvPr/>
        </p:nvSpPr>
        <p:spPr bwMode="auto">
          <a:xfrm flipV="1">
            <a:off x="28765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0" name="Line 44"/>
          <p:cNvSpPr>
            <a:spLocks noChangeShapeType="1"/>
          </p:cNvSpPr>
          <p:nvPr/>
        </p:nvSpPr>
        <p:spPr bwMode="auto">
          <a:xfrm flipV="1">
            <a:off x="298767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1" name="Line 45"/>
          <p:cNvSpPr>
            <a:spLocks noChangeShapeType="1"/>
          </p:cNvSpPr>
          <p:nvPr/>
        </p:nvSpPr>
        <p:spPr bwMode="auto">
          <a:xfrm flipV="1">
            <a:off x="30781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2" name="Line 46"/>
          <p:cNvSpPr>
            <a:spLocks noChangeShapeType="1"/>
          </p:cNvSpPr>
          <p:nvPr/>
        </p:nvSpPr>
        <p:spPr bwMode="auto">
          <a:xfrm flipV="1">
            <a:off x="31591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3" name="Line 47"/>
          <p:cNvSpPr>
            <a:spLocks noChangeShapeType="1"/>
          </p:cNvSpPr>
          <p:nvPr/>
        </p:nvSpPr>
        <p:spPr bwMode="auto">
          <a:xfrm flipV="1">
            <a:off x="323373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4" name="Line 48"/>
          <p:cNvSpPr>
            <a:spLocks noChangeShapeType="1"/>
          </p:cNvSpPr>
          <p:nvPr/>
        </p:nvSpPr>
        <p:spPr bwMode="auto">
          <a:xfrm flipV="1">
            <a:off x="37195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5" name="Line 49"/>
          <p:cNvSpPr>
            <a:spLocks noChangeShapeType="1"/>
          </p:cNvSpPr>
          <p:nvPr/>
        </p:nvSpPr>
        <p:spPr bwMode="auto">
          <a:xfrm flipV="1">
            <a:off x="4005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6" name="Line 50"/>
          <p:cNvSpPr>
            <a:spLocks noChangeShapeType="1"/>
          </p:cNvSpPr>
          <p:nvPr/>
        </p:nvSpPr>
        <p:spPr bwMode="auto">
          <a:xfrm flipV="1">
            <a:off x="419735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7" name="Line 51"/>
          <p:cNvSpPr>
            <a:spLocks noChangeShapeType="1"/>
          </p:cNvSpPr>
          <p:nvPr/>
        </p:nvSpPr>
        <p:spPr bwMode="auto">
          <a:xfrm flipV="1">
            <a:off x="43561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8" name="Line 52"/>
          <p:cNvSpPr>
            <a:spLocks noChangeShapeType="1"/>
          </p:cNvSpPr>
          <p:nvPr/>
        </p:nvSpPr>
        <p:spPr bwMode="auto">
          <a:xfrm flipV="1">
            <a:off x="44831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19" name="Line 53"/>
          <p:cNvSpPr>
            <a:spLocks noChangeShapeType="1"/>
          </p:cNvSpPr>
          <p:nvPr/>
        </p:nvSpPr>
        <p:spPr bwMode="auto">
          <a:xfrm flipV="1">
            <a:off x="4594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0" name="Line 54"/>
          <p:cNvSpPr>
            <a:spLocks noChangeShapeType="1"/>
          </p:cNvSpPr>
          <p:nvPr/>
        </p:nvSpPr>
        <p:spPr bwMode="auto">
          <a:xfrm flipV="1">
            <a:off x="46847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1" name="Line 55"/>
          <p:cNvSpPr>
            <a:spLocks noChangeShapeType="1"/>
          </p:cNvSpPr>
          <p:nvPr/>
        </p:nvSpPr>
        <p:spPr bwMode="auto">
          <a:xfrm flipV="1">
            <a:off x="4767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2" name="Line 56"/>
          <p:cNvSpPr>
            <a:spLocks noChangeShapeType="1"/>
          </p:cNvSpPr>
          <p:nvPr/>
        </p:nvSpPr>
        <p:spPr bwMode="auto">
          <a:xfrm flipV="1">
            <a:off x="4841875" y="5394325"/>
            <a:ext cx="1588"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3" name="Line 57"/>
          <p:cNvSpPr>
            <a:spLocks noChangeShapeType="1"/>
          </p:cNvSpPr>
          <p:nvPr/>
        </p:nvSpPr>
        <p:spPr bwMode="auto">
          <a:xfrm flipV="1">
            <a:off x="5327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4" name="Line 58"/>
          <p:cNvSpPr>
            <a:spLocks noChangeShapeType="1"/>
          </p:cNvSpPr>
          <p:nvPr/>
        </p:nvSpPr>
        <p:spPr bwMode="auto">
          <a:xfrm flipV="1">
            <a:off x="5610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5" name="Line 59"/>
          <p:cNvSpPr>
            <a:spLocks noChangeShapeType="1"/>
          </p:cNvSpPr>
          <p:nvPr/>
        </p:nvSpPr>
        <p:spPr bwMode="auto">
          <a:xfrm flipV="1">
            <a:off x="580548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6" name="Line 60"/>
          <p:cNvSpPr>
            <a:spLocks noChangeShapeType="1"/>
          </p:cNvSpPr>
          <p:nvPr/>
        </p:nvSpPr>
        <p:spPr bwMode="auto">
          <a:xfrm flipV="1">
            <a:off x="5962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7" name="Line 61"/>
          <p:cNvSpPr>
            <a:spLocks noChangeShapeType="1"/>
          </p:cNvSpPr>
          <p:nvPr/>
        </p:nvSpPr>
        <p:spPr bwMode="auto">
          <a:xfrm flipV="1">
            <a:off x="6089650" y="5394325"/>
            <a:ext cx="0"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8" name="Line 62"/>
          <p:cNvSpPr>
            <a:spLocks noChangeShapeType="1"/>
          </p:cNvSpPr>
          <p:nvPr/>
        </p:nvSpPr>
        <p:spPr bwMode="auto">
          <a:xfrm flipV="1">
            <a:off x="6202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29" name="Line 63"/>
          <p:cNvSpPr>
            <a:spLocks noChangeShapeType="1"/>
          </p:cNvSpPr>
          <p:nvPr/>
        </p:nvSpPr>
        <p:spPr bwMode="auto">
          <a:xfrm flipV="1">
            <a:off x="62912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0" name="Line 64"/>
          <p:cNvSpPr>
            <a:spLocks noChangeShapeType="1"/>
          </p:cNvSpPr>
          <p:nvPr/>
        </p:nvSpPr>
        <p:spPr bwMode="auto">
          <a:xfrm flipV="1">
            <a:off x="63722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1" name="Line 65"/>
          <p:cNvSpPr>
            <a:spLocks noChangeShapeType="1"/>
          </p:cNvSpPr>
          <p:nvPr/>
        </p:nvSpPr>
        <p:spPr bwMode="auto">
          <a:xfrm flipV="1">
            <a:off x="6446838" y="5394325"/>
            <a:ext cx="1587"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2" name="Line 66"/>
          <p:cNvSpPr>
            <a:spLocks noChangeShapeType="1"/>
          </p:cNvSpPr>
          <p:nvPr/>
        </p:nvSpPr>
        <p:spPr bwMode="auto">
          <a:xfrm flipV="1">
            <a:off x="6934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3" name="Line 67"/>
          <p:cNvSpPr>
            <a:spLocks noChangeShapeType="1"/>
          </p:cNvSpPr>
          <p:nvPr/>
        </p:nvSpPr>
        <p:spPr bwMode="auto">
          <a:xfrm flipV="1">
            <a:off x="7218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4" name="Line 68"/>
          <p:cNvSpPr>
            <a:spLocks noChangeShapeType="1"/>
          </p:cNvSpPr>
          <p:nvPr/>
        </p:nvSpPr>
        <p:spPr bwMode="auto">
          <a:xfrm flipV="1">
            <a:off x="7412038"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5" name="Line 69"/>
          <p:cNvSpPr>
            <a:spLocks noChangeShapeType="1"/>
          </p:cNvSpPr>
          <p:nvPr/>
        </p:nvSpPr>
        <p:spPr bwMode="auto">
          <a:xfrm flipV="1">
            <a:off x="7569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6" name="Line 70"/>
          <p:cNvSpPr>
            <a:spLocks noChangeShapeType="1"/>
          </p:cNvSpPr>
          <p:nvPr/>
        </p:nvSpPr>
        <p:spPr bwMode="auto">
          <a:xfrm flipV="1">
            <a:off x="7696200"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7" name="Line 71"/>
          <p:cNvSpPr>
            <a:spLocks noChangeShapeType="1"/>
          </p:cNvSpPr>
          <p:nvPr/>
        </p:nvSpPr>
        <p:spPr bwMode="auto">
          <a:xfrm flipV="1">
            <a:off x="7807325" y="5394325"/>
            <a:ext cx="1588"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8" name="Line 72"/>
          <p:cNvSpPr>
            <a:spLocks noChangeShapeType="1"/>
          </p:cNvSpPr>
          <p:nvPr/>
        </p:nvSpPr>
        <p:spPr bwMode="auto">
          <a:xfrm flipV="1">
            <a:off x="789781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39" name="Line 73"/>
          <p:cNvSpPr>
            <a:spLocks noChangeShapeType="1"/>
          </p:cNvSpPr>
          <p:nvPr/>
        </p:nvSpPr>
        <p:spPr bwMode="auto">
          <a:xfrm flipV="1">
            <a:off x="7980363" y="5394325"/>
            <a:ext cx="1587" cy="3968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0" name="Line 74"/>
          <p:cNvSpPr>
            <a:spLocks noChangeShapeType="1"/>
          </p:cNvSpPr>
          <p:nvPr/>
        </p:nvSpPr>
        <p:spPr bwMode="auto">
          <a:xfrm flipV="1">
            <a:off x="8054975" y="5394325"/>
            <a:ext cx="1588" cy="39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1" name="Line 75"/>
          <p:cNvSpPr>
            <a:spLocks noChangeShapeType="1"/>
          </p:cNvSpPr>
          <p:nvPr/>
        </p:nvSpPr>
        <p:spPr bwMode="auto">
          <a:xfrm flipV="1">
            <a:off x="162718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2" name="Line 76"/>
          <p:cNvSpPr>
            <a:spLocks noChangeShapeType="1"/>
          </p:cNvSpPr>
          <p:nvPr/>
        </p:nvSpPr>
        <p:spPr bwMode="auto">
          <a:xfrm flipV="1">
            <a:off x="323373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3" name="Line 77"/>
          <p:cNvSpPr>
            <a:spLocks noChangeShapeType="1"/>
          </p:cNvSpPr>
          <p:nvPr/>
        </p:nvSpPr>
        <p:spPr bwMode="auto">
          <a:xfrm flipV="1">
            <a:off x="4841875" y="5394325"/>
            <a:ext cx="1588"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4" name="Line 78"/>
          <p:cNvSpPr>
            <a:spLocks noChangeShapeType="1"/>
          </p:cNvSpPr>
          <p:nvPr/>
        </p:nvSpPr>
        <p:spPr bwMode="auto">
          <a:xfrm flipV="1">
            <a:off x="6446838" y="5394325"/>
            <a:ext cx="1587"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5" name="Line 79"/>
          <p:cNvSpPr>
            <a:spLocks noChangeShapeType="1"/>
          </p:cNvSpPr>
          <p:nvPr/>
        </p:nvSpPr>
        <p:spPr bwMode="auto">
          <a:xfrm flipV="1">
            <a:off x="8054975" y="5394325"/>
            <a:ext cx="1588" cy="4921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6" name="Line 91"/>
          <p:cNvSpPr>
            <a:spLocks noChangeShapeType="1"/>
          </p:cNvSpPr>
          <p:nvPr/>
        </p:nvSpPr>
        <p:spPr bwMode="auto">
          <a:xfrm>
            <a:off x="6859588" y="4160838"/>
            <a:ext cx="1587" cy="158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6947" name="Rectangle 142"/>
          <p:cNvSpPr>
            <a:spLocks noChangeArrowheads="1"/>
          </p:cNvSpPr>
          <p:nvPr/>
        </p:nvSpPr>
        <p:spPr bwMode="auto">
          <a:xfrm>
            <a:off x="1433513" y="53038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a:t>
            </a:r>
          </a:p>
        </p:txBody>
      </p:sp>
      <p:sp>
        <p:nvSpPr>
          <p:cNvPr id="36948" name="Rectangle 143"/>
          <p:cNvSpPr>
            <a:spLocks noChangeArrowheads="1"/>
          </p:cNvSpPr>
          <p:nvPr/>
        </p:nvSpPr>
        <p:spPr bwMode="auto">
          <a:xfrm>
            <a:off x="1350963" y="49688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6949" name="Rectangle 144"/>
          <p:cNvSpPr>
            <a:spLocks noChangeArrowheads="1"/>
          </p:cNvSpPr>
          <p:nvPr/>
        </p:nvSpPr>
        <p:spPr bwMode="auto">
          <a:xfrm>
            <a:off x="1350963" y="46339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20</a:t>
            </a:r>
          </a:p>
        </p:txBody>
      </p:sp>
      <p:sp>
        <p:nvSpPr>
          <p:cNvPr id="36950" name="Rectangle 145"/>
          <p:cNvSpPr>
            <a:spLocks noChangeArrowheads="1"/>
          </p:cNvSpPr>
          <p:nvPr/>
        </p:nvSpPr>
        <p:spPr bwMode="auto">
          <a:xfrm>
            <a:off x="1350963" y="430053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30</a:t>
            </a:r>
          </a:p>
        </p:txBody>
      </p:sp>
      <p:sp>
        <p:nvSpPr>
          <p:cNvPr id="36951" name="Rectangle 146"/>
          <p:cNvSpPr>
            <a:spLocks noChangeArrowheads="1"/>
          </p:cNvSpPr>
          <p:nvPr/>
        </p:nvSpPr>
        <p:spPr bwMode="auto">
          <a:xfrm>
            <a:off x="1350963" y="39655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40</a:t>
            </a:r>
          </a:p>
        </p:txBody>
      </p:sp>
      <p:sp>
        <p:nvSpPr>
          <p:cNvPr id="36952" name="Rectangle 147"/>
          <p:cNvSpPr>
            <a:spLocks noChangeArrowheads="1"/>
          </p:cNvSpPr>
          <p:nvPr/>
        </p:nvSpPr>
        <p:spPr bwMode="auto">
          <a:xfrm>
            <a:off x="1350963" y="36306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50</a:t>
            </a:r>
          </a:p>
        </p:txBody>
      </p:sp>
      <p:sp>
        <p:nvSpPr>
          <p:cNvPr id="36953" name="Rectangle 148"/>
          <p:cNvSpPr>
            <a:spLocks noChangeArrowheads="1"/>
          </p:cNvSpPr>
          <p:nvPr/>
        </p:nvSpPr>
        <p:spPr bwMode="auto">
          <a:xfrm>
            <a:off x="1350963" y="33035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60</a:t>
            </a:r>
          </a:p>
        </p:txBody>
      </p:sp>
      <p:sp>
        <p:nvSpPr>
          <p:cNvPr id="36954" name="Rectangle 149"/>
          <p:cNvSpPr>
            <a:spLocks noChangeArrowheads="1"/>
          </p:cNvSpPr>
          <p:nvPr/>
        </p:nvSpPr>
        <p:spPr bwMode="auto">
          <a:xfrm>
            <a:off x="1350963" y="296862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70</a:t>
            </a:r>
          </a:p>
        </p:txBody>
      </p:sp>
      <p:sp>
        <p:nvSpPr>
          <p:cNvPr id="36955" name="Rectangle 150"/>
          <p:cNvSpPr>
            <a:spLocks noChangeArrowheads="1"/>
          </p:cNvSpPr>
          <p:nvPr/>
        </p:nvSpPr>
        <p:spPr bwMode="auto">
          <a:xfrm>
            <a:off x="1350963" y="263366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80</a:t>
            </a:r>
          </a:p>
        </p:txBody>
      </p:sp>
      <p:sp>
        <p:nvSpPr>
          <p:cNvPr id="36956" name="Rectangle 151"/>
          <p:cNvSpPr>
            <a:spLocks noChangeArrowheads="1"/>
          </p:cNvSpPr>
          <p:nvPr/>
        </p:nvSpPr>
        <p:spPr bwMode="auto">
          <a:xfrm>
            <a:off x="1350963" y="230028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90</a:t>
            </a:r>
          </a:p>
        </p:txBody>
      </p:sp>
      <p:sp>
        <p:nvSpPr>
          <p:cNvPr id="36957" name="Rectangle 152"/>
          <p:cNvSpPr>
            <a:spLocks noChangeArrowheads="1"/>
          </p:cNvSpPr>
          <p:nvPr/>
        </p:nvSpPr>
        <p:spPr bwMode="auto">
          <a:xfrm>
            <a:off x="1268413" y="1965325"/>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6958" name="Rectangle 153"/>
          <p:cNvSpPr>
            <a:spLocks noChangeArrowheads="1"/>
          </p:cNvSpPr>
          <p:nvPr/>
        </p:nvSpPr>
        <p:spPr bwMode="auto">
          <a:xfrm>
            <a:off x="1522413" y="55324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0.1</a:t>
            </a:r>
          </a:p>
        </p:txBody>
      </p:sp>
      <p:sp>
        <p:nvSpPr>
          <p:cNvPr id="36959" name="Rectangle 154"/>
          <p:cNvSpPr>
            <a:spLocks noChangeArrowheads="1"/>
          </p:cNvSpPr>
          <p:nvPr/>
        </p:nvSpPr>
        <p:spPr bwMode="auto">
          <a:xfrm>
            <a:off x="3197225" y="55324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a:t>
            </a:r>
          </a:p>
        </p:txBody>
      </p:sp>
      <p:sp>
        <p:nvSpPr>
          <p:cNvPr id="36960" name="Rectangle 155"/>
          <p:cNvSpPr>
            <a:spLocks noChangeArrowheads="1"/>
          </p:cNvSpPr>
          <p:nvPr/>
        </p:nvSpPr>
        <p:spPr bwMode="auto">
          <a:xfrm>
            <a:off x="4759325" y="5532438"/>
            <a:ext cx="169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a:t>
            </a:r>
          </a:p>
        </p:txBody>
      </p:sp>
      <p:sp>
        <p:nvSpPr>
          <p:cNvPr id="36961" name="Rectangle 156"/>
          <p:cNvSpPr>
            <a:spLocks noChangeArrowheads="1"/>
          </p:cNvSpPr>
          <p:nvPr/>
        </p:nvSpPr>
        <p:spPr bwMode="auto">
          <a:xfrm>
            <a:off x="6329363" y="5532438"/>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a:t>
            </a:r>
          </a:p>
        </p:txBody>
      </p:sp>
      <p:sp>
        <p:nvSpPr>
          <p:cNvPr id="36962" name="Rectangle 157"/>
          <p:cNvSpPr>
            <a:spLocks noChangeArrowheads="1"/>
          </p:cNvSpPr>
          <p:nvPr/>
        </p:nvSpPr>
        <p:spPr bwMode="auto">
          <a:xfrm>
            <a:off x="7891463" y="5532438"/>
            <a:ext cx="339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1000</a:t>
            </a:r>
          </a:p>
        </p:txBody>
      </p:sp>
      <p:sp>
        <p:nvSpPr>
          <p:cNvPr id="36963" name="Rectangle 158"/>
          <p:cNvSpPr>
            <a:spLocks noChangeArrowheads="1"/>
          </p:cNvSpPr>
          <p:nvPr/>
        </p:nvSpPr>
        <p:spPr bwMode="auto">
          <a:xfrm>
            <a:off x="4333875" y="5810250"/>
            <a:ext cx="55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Annos</a:t>
            </a:r>
            <a:endParaRPr lang="en-US" altLang="fi-FI" sz="2400"/>
          </a:p>
        </p:txBody>
      </p:sp>
      <p:sp>
        <p:nvSpPr>
          <p:cNvPr id="36964" name="Rectangle 159"/>
          <p:cNvSpPr>
            <a:spLocks noChangeArrowheads="1"/>
          </p:cNvSpPr>
          <p:nvPr/>
        </p:nvSpPr>
        <p:spPr bwMode="auto">
          <a:xfrm rot="-5400000">
            <a:off x="860425" y="3795713"/>
            <a:ext cx="466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400" b="1"/>
              <a:t>Vaste</a:t>
            </a:r>
            <a:endParaRPr lang="en-US" altLang="fi-FI" sz="2400"/>
          </a:p>
        </p:txBody>
      </p:sp>
      <p:grpSp>
        <p:nvGrpSpPr>
          <p:cNvPr id="36965" name="Group 160"/>
          <p:cNvGrpSpPr>
            <a:grpSpLocks/>
          </p:cNvGrpSpPr>
          <p:nvPr/>
        </p:nvGrpSpPr>
        <p:grpSpPr bwMode="auto">
          <a:xfrm>
            <a:off x="3054350" y="4862513"/>
            <a:ext cx="127000" cy="334962"/>
            <a:chOff x="2165" y="3063"/>
            <a:chExt cx="90" cy="211"/>
          </a:xfrm>
        </p:grpSpPr>
        <p:sp>
          <p:nvSpPr>
            <p:cNvPr id="37315" name="Line 161"/>
            <p:cNvSpPr>
              <a:spLocks noChangeShapeType="1"/>
            </p:cNvSpPr>
            <p:nvPr/>
          </p:nvSpPr>
          <p:spPr bwMode="auto">
            <a:xfrm>
              <a:off x="2213" y="3063"/>
              <a:ext cx="1" cy="134"/>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7316" name="Freeform 162"/>
            <p:cNvSpPr>
              <a:spLocks/>
            </p:cNvSpPr>
            <p:nvPr/>
          </p:nvSpPr>
          <p:spPr bwMode="auto">
            <a:xfrm>
              <a:off x="2165" y="3187"/>
              <a:ext cx="90" cy="87"/>
            </a:xfrm>
            <a:custGeom>
              <a:avLst/>
              <a:gdLst>
                <a:gd name="T0" fmla="*/ 0 w 90"/>
                <a:gd name="T1" fmla="*/ 0 h 87"/>
                <a:gd name="T2" fmla="*/ 48 w 90"/>
                <a:gd name="T3" fmla="*/ 87 h 87"/>
                <a:gd name="T4" fmla="*/ 90 w 90"/>
                <a:gd name="T5" fmla="*/ 0 h 87"/>
                <a:gd name="T6" fmla="*/ 0 w 90"/>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7">
                  <a:moveTo>
                    <a:pt x="0" y="0"/>
                  </a:moveTo>
                  <a:lnTo>
                    <a:pt x="48" y="87"/>
                  </a:lnTo>
                  <a:lnTo>
                    <a:pt x="90" y="0"/>
                  </a:lnTo>
                  <a:lnTo>
                    <a:pt x="0" y="0"/>
                  </a:lnTo>
                  <a:close/>
                </a:path>
              </a:pathLst>
            </a:custGeom>
            <a:solidFill>
              <a:schemeClr val="tx2"/>
            </a:solidFill>
            <a:ln w="9525">
              <a:solidFill>
                <a:schemeClr val="tx2"/>
              </a:solidFill>
              <a:round/>
              <a:headEnd/>
              <a:tailEnd/>
            </a:ln>
          </p:spPr>
          <p:txBody>
            <a:bodyPr/>
            <a:lstStyle/>
            <a:p>
              <a:endParaRPr lang="fi-FI"/>
            </a:p>
          </p:txBody>
        </p:sp>
      </p:grpSp>
      <p:grpSp>
        <p:nvGrpSpPr>
          <p:cNvPr id="36966" name="Group 163"/>
          <p:cNvGrpSpPr>
            <a:grpSpLocks/>
          </p:cNvGrpSpPr>
          <p:nvPr/>
        </p:nvGrpSpPr>
        <p:grpSpPr bwMode="auto">
          <a:xfrm>
            <a:off x="6254750" y="4862513"/>
            <a:ext cx="127000" cy="334962"/>
            <a:chOff x="4432" y="3063"/>
            <a:chExt cx="90" cy="211"/>
          </a:xfrm>
        </p:grpSpPr>
        <p:sp>
          <p:nvSpPr>
            <p:cNvPr id="37313" name="Line 164"/>
            <p:cNvSpPr>
              <a:spLocks noChangeShapeType="1"/>
            </p:cNvSpPr>
            <p:nvPr/>
          </p:nvSpPr>
          <p:spPr bwMode="auto">
            <a:xfrm>
              <a:off x="4479" y="3063"/>
              <a:ext cx="1" cy="134"/>
            </a:xfrm>
            <a:prstGeom prst="line">
              <a:avLst/>
            </a:prstGeom>
            <a:noFill/>
            <a:ln w="33338">
              <a:solidFill>
                <a:schemeClr val="accent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7314" name="Freeform 165"/>
            <p:cNvSpPr>
              <a:spLocks/>
            </p:cNvSpPr>
            <p:nvPr/>
          </p:nvSpPr>
          <p:spPr bwMode="auto">
            <a:xfrm>
              <a:off x="4432" y="3187"/>
              <a:ext cx="90" cy="87"/>
            </a:xfrm>
            <a:custGeom>
              <a:avLst/>
              <a:gdLst>
                <a:gd name="T0" fmla="*/ 0 w 90"/>
                <a:gd name="T1" fmla="*/ 0 h 87"/>
                <a:gd name="T2" fmla="*/ 47 w 90"/>
                <a:gd name="T3" fmla="*/ 87 h 87"/>
                <a:gd name="T4" fmla="*/ 90 w 90"/>
                <a:gd name="T5" fmla="*/ 0 h 87"/>
                <a:gd name="T6" fmla="*/ 0 w 90"/>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87">
                  <a:moveTo>
                    <a:pt x="0" y="0"/>
                  </a:moveTo>
                  <a:lnTo>
                    <a:pt x="47" y="87"/>
                  </a:lnTo>
                  <a:lnTo>
                    <a:pt x="90" y="0"/>
                  </a:lnTo>
                  <a:lnTo>
                    <a:pt x="0" y="0"/>
                  </a:lnTo>
                  <a:close/>
                </a:path>
              </a:pathLst>
            </a:custGeom>
            <a:solidFill>
              <a:schemeClr val="accent1"/>
            </a:solidFill>
            <a:ln w="9525">
              <a:solidFill>
                <a:schemeClr val="accent1"/>
              </a:solidFill>
              <a:round/>
              <a:headEnd/>
              <a:tailEnd/>
            </a:ln>
          </p:spPr>
          <p:txBody>
            <a:bodyPr/>
            <a:lstStyle/>
            <a:p>
              <a:endParaRPr lang="fi-FI"/>
            </a:p>
          </p:txBody>
        </p:sp>
      </p:grpSp>
      <p:sp>
        <p:nvSpPr>
          <p:cNvPr id="36967" name="Rectangle 169"/>
          <p:cNvSpPr>
            <a:spLocks noChangeArrowheads="1"/>
          </p:cNvSpPr>
          <p:nvPr/>
        </p:nvSpPr>
        <p:spPr bwMode="auto">
          <a:xfrm>
            <a:off x="2905125" y="4430713"/>
            <a:ext cx="403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68" name="Rectangle 170"/>
          <p:cNvSpPr>
            <a:spLocks noChangeArrowheads="1"/>
          </p:cNvSpPr>
          <p:nvPr/>
        </p:nvSpPr>
        <p:spPr bwMode="auto">
          <a:xfrm>
            <a:off x="2943225" y="4446588"/>
            <a:ext cx="352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solidFill>
                  <a:schemeClr val="tx2"/>
                </a:solidFill>
              </a:rPr>
              <a:t>ADI</a:t>
            </a:r>
            <a:endParaRPr lang="en-US" altLang="fi-FI" sz="1600">
              <a:solidFill>
                <a:schemeClr val="tx2"/>
              </a:solidFill>
            </a:endParaRPr>
          </a:p>
        </p:txBody>
      </p:sp>
      <p:sp>
        <p:nvSpPr>
          <p:cNvPr id="36969" name="Rectangle 174"/>
          <p:cNvSpPr>
            <a:spLocks noChangeArrowheads="1"/>
          </p:cNvSpPr>
          <p:nvPr/>
        </p:nvSpPr>
        <p:spPr bwMode="auto">
          <a:xfrm>
            <a:off x="3956050" y="3497263"/>
            <a:ext cx="12144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LAJIN SISÄINEN</a:t>
            </a:r>
            <a:endParaRPr lang="en-US" altLang="fi-FI" sz="1200"/>
          </a:p>
        </p:txBody>
      </p:sp>
      <p:sp>
        <p:nvSpPr>
          <p:cNvPr id="36970" name="Rectangle 177"/>
          <p:cNvSpPr>
            <a:spLocks noChangeArrowheads="1"/>
          </p:cNvSpPr>
          <p:nvPr/>
        </p:nvSpPr>
        <p:spPr bwMode="auto">
          <a:xfrm>
            <a:off x="5962650" y="4430713"/>
            <a:ext cx="7318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71" name="Rectangle 178"/>
          <p:cNvSpPr>
            <a:spLocks noChangeArrowheads="1"/>
          </p:cNvSpPr>
          <p:nvPr/>
        </p:nvSpPr>
        <p:spPr bwMode="auto">
          <a:xfrm>
            <a:off x="6000750" y="4446588"/>
            <a:ext cx="715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600" b="1">
                <a:solidFill>
                  <a:schemeClr val="accent1"/>
                </a:solidFill>
              </a:rPr>
              <a:t>NOAEL</a:t>
            </a:r>
            <a:endParaRPr lang="en-US" altLang="fi-FI" sz="1600">
              <a:solidFill>
                <a:schemeClr val="accent1"/>
              </a:solidFill>
            </a:endParaRPr>
          </a:p>
        </p:txBody>
      </p:sp>
      <p:sp>
        <p:nvSpPr>
          <p:cNvPr id="36972" name="Rectangle 179"/>
          <p:cNvSpPr>
            <a:spLocks noChangeArrowheads="1"/>
          </p:cNvSpPr>
          <p:nvPr/>
        </p:nvSpPr>
        <p:spPr bwMode="auto">
          <a:xfrm>
            <a:off x="5461000" y="3459163"/>
            <a:ext cx="971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6973" name="Rectangle 180"/>
          <p:cNvSpPr>
            <a:spLocks noChangeArrowheads="1"/>
          </p:cNvSpPr>
          <p:nvPr/>
        </p:nvSpPr>
        <p:spPr bwMode="auto">
          <a:xfrm>
            <a:off x="5632450" y="3497263"/>
            <a:ext cx="1265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t>LAJIEN VÄLINEN</a:t>
            </a:r>
            <a:endParaRPr lang="en-US" altLang="fi-FI" sz="1200"/>
          </a:p>
        </p:txBody>
      </p:sp>
      <p:grpSp>
        <p:nvGrpSpPr>
          <p:cNvPr id="36974" name="Group 187"/>
          <p:cNvGrpSpPr>
            <a:grpSpLocks/>
          </p:cNvGrpSpPr>
          <p:nvPr/>
        </p:nvGrpSpPr>
        <p:grpSpPr bwMode="auto">
          <a:xfrm>
            <a:off x="2476500" y="2565400"/>
            <a:ext cx="895350" cy="1527175"/>
            <a:chOff x="4528" y="935"/>
            <a:chExt cx="1018" cy="1730"/>
          </a:xfrm>
        </p:grpSpPr>
        <p:sp>
          <p:nvSpPr>
            <p:cNvPr id="37257" name="Freeform 188"/>
            <p:cNvSpPr>
              <a:spLocks/>
            </p:cNvSpPr>
            <p:nvPr/>
          </p:nvSpPr>
          <p:spPr bwMode="auto">
            <a:xfrm>
              <a:off x="4798" y="1726"/>
              <a:ext cx="306" cy="852"/>
            </a:xfrm>
            <a:custGeom>
              <a:avLst/>
              <a:gdLst>
                <a:gd name="T0" fmla="*/ 15 w 306"/>
                <a:gd name="T1" fmla="*/ 586 h 852"/>
                <a:gd name="T2" fmla="*/ 32 w 306"/>
                <a:gd name="T3" fmla="*/ 806 h 852"/>
                <a:gd name="T4" fmla="*/ 129 w 306"/>
                <a:gd name="T5" fmla="*/ 850 h 852"/>
                <a:gd name="T6" fmla="*/ 132 w 306"/>
                <a:gd name="T7" fmla="*/ 834 h 852"/>
                <a:gd name="T8" fmla="*/ 131 w 306"/>
                <a:gd name="T9" fmla="*/ 789 h 852"/>
                <a:gd name="T10" fmla="*/ 129 w 306"/>
                <a:gd name="T11" fmla="*/ 708 h 852"/>
                <a:gd name="T12" fmla="*/ 136 w 306"/>
                <a:gd name="T13" fmla="*/ 653 h 852"/>
                <a:gd name="T14" fmla="*/ 140 w 306"/>
                <a:gd name="T15" fmla="*/ 609 h 852"/>
                <a:gd name="T16" fmla="*/ 142 w 306"/>
                <a:gd name="T17" fmla="*/ 563 h 852"/>
                <a:gd name="T18" fmla="*/ 140 w 306"/>
                <a:gd name="T19" fmla="*/ 537 h 852"/>
                <a:gd name="T20" fmla="*/ 132 w 306"/>
                <a:gd name="T21" fmla="*/ 495 h 852"/>
                <a:gd name="T22" fmla="*/ 126 w 306"/>
                <a:gd name="T23" fmla="*/ 451 h 852"/>
                <a:gd name="T24" fmla="*/ 132 w 306"/>
                <a:gd name="T25" fmla="*/ 283 h 852"/>
                <a:gd name="T26" fmla="*/ 138 w 306"/>
                <a:gd name="T27" fmla="*/ 235 h 852"/>
                <a:gd name="T28" fmla="*/ 150 w 306"/>
                <a:gd name="T29" fmla="*/ 194 h 852"/>
                <a:gd name="T30" fmla="*/ 162 w 306"/>
                <a:gd name="T31" fmla="*/ 226 h 852"/>
                <a:gd name="T32" fmla="*/ 168 w 306"/>
                <a:gd name="T33" fmla="*/ 286 h 852"/>
                <a:gd name="T34" fmla="*/ 171 w 306"/>
                <a:gd name="T35" fmla="*/ 352 h 852"/>
                <a:gd name="T36" fmla="*/ 178 w 306"/>
                <a:gd name="T37" fmla="*/ 416 h 852"/>
                <a:gd name="T38" fmla="*/ 179 w 306"/>
                <a:gd name="T39" fmla="*/ 462 h 852"/>
                <a:gd name="T40" fmla="*/ 181 w 306"/>
                <a:gd name="T41" fmla="*/ 499 h 852"/>
                <a:gd name="T42" fmla="*/ 180 w 306"/>
                <a:gd name="T43" fmla="*/ 604 h 852"/>
                <a:gd name="T44" fmla="*/ 200 w 306"/>
                <a:gd name="T45" fmla="*/ 789 h 852"/>
                <a:gd name="T46" fmla="*/ 206 w 306"/>
                <a:gd name="T47" fmla="*/ 834 h 852"/>
                <a:gd name="T48" fmla="*/ 213 w 306"/>
                <a:gd name="T49" fmla="*/ 822 h 852"/>
                <a:gd name="T50" fmla="*/ 232 w 306"/>
                <a:gd name="T51" fmla="*/ 806 h 852"/>
                <a:gd name="T52" fmla="*/ 253 w 306"/>
                <a:gd name="T53" fmla="*/ 800 h 852"/>
                <a:gd name="T54" fmla="*/ 262 w 306"/>
                <a:gd name="T55" fmla="*/ 802 h 852"/>
                <a:gd name="T56" fmla="*/ 268 w 306"/>
                <a:gd name="T57" fmla="*/ 806 h 852"/>
                <a:gd name="T58" fmla="*/ 277 w 306"/>
                <a:gd name="T59" fmla="*/ 818 h 852"/>
                <a:gd name="T60" fmla="*/ 284 w 306"/>
                <a:gd name="T61" fmla="*/ 834 h 852"/>
                <a:gd name="T62" fmla="*/ 292 w 306"/>
                <a:gd name="T63" fmla="*/ 784 h 852"/>
                <a:gd name="T64" fmla="*/ 299 w 306"/>
                <a:gd name="T65" fmla="*/ 675 h 852"/>
                <a:gd name="T66" fmla="*/ 304 w 306"/>
                <a:gd name="T67" fmla="*/ 576 h 852"/>
                <a:gd name="T68" fmla="*/ 304 w 306"/>
                <a:gd name="T69" fmla="*/ 483 h 852"/>
                <a:gd name="T70" fmla="*/ 300 w 306"/>
                <a:gd name="T71" fmla="*/ 402 h 852"/>
                <a:gd name="T72" fmla="*/ 301 w 306"/>
                <a:gd name="T73" fmla="*/ 286 h 852"/>
                <a:gd name="T74" fmla="*/ 300 w 306"/>
                <a:gd name="T75" fmla="*/ 120 h 852"/>
                <a:gd name="T76" fmla="*/ 295 w 306"/>
                <a:gd name="T77" fmla="*/ 34 h 852"/>
                <a:gd name="T78" fmla="*/ 274 w 306"/>
                <a:gd name="T79" fmla="*/ 18 h 852"/>
                <a:gd name="T80" fmla="*/ 207 w 306"/>
                <a:gd name="T81" fmla="*/ 22 h 852"/>
                <a:gd name="T82" fmla="*/ 145 w 306"/>
                <a:gd name="T83" fmla="*/ 22 h 852"/>
                <a:gd name="T84" fmla="*/ 78 w 306"/>
                <a:gd name="T85" fmla="*/ 16 h 852"/>
                <a:gd name="T86" fmla="*/ 32 w 306"/>
                <a:gd name="T87" fmla="*/ 7 h 852"/>
                <a:gd name="T88" fmla="*/ 11 w 306"/>
                <a:gd name="T89" fmla="*/ 1 h 852"/>
                <a:gd name="T90" fmla="*/ 4 w 306"/>
                <a:gd name="T91" fmla="*/ 56 h 852"/>
                <a:gd name="T92" fmla="*/ 1 w 306"/>
                <a:gd name="T93" fmla="*/ 111 h 852"/>
                <a:gd name="T94" fmla="*/ 2 w 306"/>
                <a:gd name="T95" fmla="*/ 177 h 852"/>
                <a:gd name="T96" fmla="*/ 8 w 306"/>
                <a:gd name="T97" fmla="*/ 252 h 852"/>
                <a:gd name="T98" fmla="*/ 22 w 306"/>
                <a:gd name="T99" fmla="*/ 499 h 852"/>
                <a:gd name="T100" fmla="*/ 13 w 306"/>
                <a:gd name="T101" fmla="*/ 560 h 8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6" h="852">
                  <a:moveTo>
                    <a:pt x="13" y="560"/>
                  </a:moveTo>
                  <a:lnTo>
                    <a:pt x="15" y="586"/>
                  </a:lnTo>
                  <a:lnTo>
                    <a:pt x="29" y="745"/>
                  </a:lnTo>
                  <a:lnTo>
                    <a:pt x="32" y="806"/>
                  </a:lnTo>
                  <a:lnTo>
                    <a:pt x="129" y="850"/>
                  </a:lnTo>
                  <a:lnTo>
                    <a:pt x="133" y="851"/>
                  </a:lnTo>
                  <a:lnTo>
                    <a:pt x="132" y="834"/>
                  </a:lnTo>
                  <a:lnTo>
                    <a:pt x="132" y="817"/>
                  </a:lnTo>
                  <a:lnTo>
                    <a:pt x="131" y="789"/>
                  </a:lnTo>
                  <a:lnTo>
                    <a:pt x="128" y="766"/>
                  </a:lnTo>
                  <a:lnTo>
                    <a:pt x="129" y="708"/>
                  </a:lnTo>
                  <a:lnTo>
                    <a:pt x="134" y="675"/>
                  </a:lnTo>
                  <a:lnTo>
                    <a:pt x="136" y="653"/>
                  </a:lnTo>
                  <a:lnTo>
                    <a:pt x="138" y="631"/>
                  </a:lnTo>
                  <a:lnTo>
                    <a:pt x="140" y="609"/>
                  </a:lnTo>
                  <a:lnTo>
                    <a:pt x="142" y="586"/>
                  </a:lnTo>
                  <a:lnTo>
                    <a:pt x="142" y="563"/>
                  </a:lnTo>
                  <a:lnTo>
                    <a:pt x="142" y="553"/>
                  </a:lnTo>
                  <a:lnTo>
                    <a:pt x="140" y="537"/>
                  </a:lnTo>
                  <a:lnTo>
                    <a:pt x="136" y="513"/>
                  </a:lnTo>
                  <a:lnTo>
                    <a:pt x="132" y="495"/>
                  </a:lnTo>
                  <a:lnTo>
                    <a:pt x="128" y="472"/>
                  </a:lnTo>
                  <a:lnTo>
                    <a:pt x="126" y="451"/>
                  </a:lnTo>
                  <a:lnTo>
                    <a:pt x="130" y="313"/>
                  </a:lnTo>
                  <a:lnTo>
                    <a:pt x="132" y="283"/>
                  </a:lnTo>
                  <a:lnTo>
                    <a:pt x="135" y="254"/>
                  </a:lnTo>
                  <a:lnTo>
                    <a:pt x="138" y="235"/>
                  </a:lnTo>
                  <a:lnTo>
                    <a:pt x="142" y="220"/>
                  </a:lnTo>
                  <a:lnTo>
                    <a:pt x="150" y="194"/>
                  </a:lnTo>
                  <a:lnTo>
                    <a:pt x="158" y="210"/>
                  </a:lnTo>
                  <a:lnTo>
                    <a:pt x="162" y="226"/>
                  </a:lnTo>
                  <a:lnTo>
                    <a:pt x="165" y="254"/>
                  </a:lnTo>
                  <a:lnTo>
                    <a:pt x="168" y="286"/>
                  </a:lnTo>
                  <a:lnTo>
                    <a:pt x="169" y="318"/>
                  </a:lnTo>
                  <a:lnTo>
                    <a:pt x="171" y="352"/>
                  </a:lnTo>
                  <a:lnTo>
                    <a:pt x="176" y="391"/>
                  </a:lnTo>
                  <a:lnTo>
                    <a:pt x="178" y="416"/>
                  </a:lnTo>
                  <a:lnTo>
                    <a:pt x="179" y="438"/>
                  </a:lnTo>
                  <a:lnTo>
                    <a:pt x="179" y="462"/>
                  </a:lnTo>
                  <a:lnTo>
                    <a:pt x="180" y="482"/>
                  </a:lnTo>
                  <a:lnTo>
                    <a:pt x="181" y="499"/>
                  </a:lnTo>
                  <a:lnTo>
                    <a:pt x="181" y="509"/>
                  </a:lnTo>
                  <a:lnTo>
                    <a:pt x="180" y="604"/>
                  </a:lnTo>
                  <a:lnTo>
                    <a:pt x="196" y="768"/>
                  </a:lnTo>
                  <a:lnTo>
                    <a:pt x="200" y="789"/>
                  </a:lnTo>
                  <a:lnTo>
                    <a:pt x="204" y="817"/>
                  </a:lnTo>
                  <a:lnTo>
                    <a:pt x="206" y="834"/>
                  </a:lnTo>
                  <a:lnTo>
                    <a:pt x="207" y="834"/>
                  </a:lnTo>
                  <a:lnTo>
                    <a:pt x="213" y="822"/>
                  </a:lnTo>
                  <a:lnTo>
                    <a:pt x="220" y="814"/>
                  </a:lnTo>
                  <a:lnTo>
                    <a:pt x="232" y="806"/>
                  </a:lnTo>
                  <a:lnTo>
                    <a:pt x="242" y="802"/>
                  </a:lnTo>
                  <a:lnTo>
                    <a:pt x="253" y="800"/>
                  </a:lnTo>
                  <a:lnTo>
                    <a:pt x="258" y="800"/>
                  </a:lnTo>
                  <a:lnTo>
                    <a:pt x="262" y="802"/>
                  </a:lnTo>
                  <a:lnTo>
                    <a:pt x="265" y="803"/>
                  </a:lnTo>
                  <a:lnTo>
                    <a:pt x="268" y="806"/>
                  </a:lnTo>
                  <a:lnTo>
                    <a:pt x="273" y="812"/>
                  </a:lnTo>
                  <a:lnTo>
                    <a:pt x="277" y="818"/>
                  </a:lnTo>
                  <a:lnTo>
                    <a:pt x="283" y="834"/>
                  </a:lnTo>
                  <a:lnTo>
                    <a:pt x="284" y="834"/>
                  </a:lnTo>
                  <a:lnTo>
                    <a:pt x="291" y="801"/>
                  </a:lnTo>
                  <a:lnTo>
                    <a:pt x="292" y="784"/>
                  </a:lnTo>
                  <a:lnTo>
                    <a:pt x="294" y="738"/>
                  </a:lnTo>
                  <a:lnTo>
                    <a:pt x="299" y="675"/>
                  </a:lnTo>
                  <a:lnTo>
                    <a:pt x="301" y="638"/>
                  </a:lnTo>
                  <a:lnTo>
                    <a:pt x="304" y="576"/>
                  </a:lnTo>
                  <a:lnTo>
                    <a:pt x="305" y="537"/>
                  </a:lnTo>
                  <a:lnTo>
                    <a:pt x="304" y="483"/>
                  </a:lnTo>
                  <a:lnTo>
                    <a:pt x="301" y="434"/>
                  </a:lnTo>
                  <a:lnTo>
                    <a:pt x="300" y="402"/>
                  </a:lnTo>
                  <a:lnTo>
                    <a:pt x="299" y="362"/>
                  </a:lnTo>
                  <a:lnTo>
                    <a:pt x="301" y="286"/>
                  </a:lnTo>
                  <a:lnTo>
                    <a:pt x="300" y="235"/>
                  </a:lnTo>
                  <a:lnTo>
                    <a:pt x="300" y="120"/>
                  </a:lnTo>
                  <a:lnTo>
                    <a:pt x="298" y="63"/>
                  </a:lnTo>
                  <a:lnTo>
                    <a:pt x="295" y="34"/>
                  </a:lnTo>
                  <a:lnTo>
                    <a:pt x="294" y="13"/>
                  </a:lnTo>
                  <a:lnTo>
                    <a:pt x="274" y="18"/>
                  </a:lnTo>
                  <a:lnTo>
                    <a:pt x="243" y="21"/>
                  </a:lnTo>
                  <a:lnTo>
                    <a:pt x="207" y="22"/>
                  </a:lnTo>
                  <a:lnTo>
                    <a:pt x="170" y="24"/>
                  </a:lnTo>
                  <a:lnTo>
                    <a:pt x="145" y="22"/>
                  </a:lnTo>
                  <a:lnTo>
                    <a:pt x="110" y="20"/>
                  </a:lnTo>
                  <a:lnTo>
                    <a:pt x="78" y="16"/>
                  </a:lnTo>
                  <a:lnTo>
                    <a:pt x="53" y="11"/>
                  </a:lnTo>
                  <a:lnTo>
                    <a:pt x="32" y="7"/>
                  </a:lnTo>
                  <a:lnTo>
                    <a:pt x="11" y="0"/>
                  </a:lnTo>
                  <a:lnTo>
                    <a:pt x="11" y="1"/>
                  </a:lnTo>
                  <a:lnTo>
                    <a:pt x="7" y="30"/>
                  </a:lnTo>
                  <a:lnTo>
                    <a:pt x="4" y="56"/>
                  </a:lnTo>
                  <a:lnTo>
                    <a:pt x="3" y="78"/>
                  </a:lnTo>
                  <a:lnTo>
                    <a:pt x="1" y="111"/>
                  </a:lnTo>
                  <a:lnTo>
                    <a:pt x="0" y="138"/>
                  </a:lnTo>
                  <a:lnTo>
                    <a:pt x="2" y="177"/>
                  </a:lnTo>
                  <a:lnTo>
                    <a:pt x="5" y="212"/>
                  </a:lnTo>
                  <a:lnTo>
                    <a:pt x="8" y="252"/>
                  </a:lnTo>
                  <a:lnTo>
                    <a:pt x="14" y="446"/>
                  </a:lnTo>
                  <a:lnTo>
                    <a:pt x="22" y="499"/>
                  </a:lnTo>
                  <a:lnTo>
                    <a:pt x="12" y="505"/>
                  </a:lnTo>
                  <a:lnTo>
                    <a:pt x="13" y="560"/>
                  </a:lnTo>
                </a:path>
              </a:pathLst>
            </a:custGeom>
            <a:solidFill>
              <a:schemeClr val="bg2"/>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8" name="Freeform 189" descr="Weave"/>
            <p:cNvSpPr>
              <a:spLocks/>
            </p:cNvSpPr>
            <p:nvPr/>
          </p:nvSpPr>
          <p:spPr bwMode="auto">
            <a:xfrm>
              <a:off x="4693" y="1187"/>
              <a:ext cx="477" cy="564"/>
            </a:xfrm>
            <a:custGeom>
              <a:avLst/>
              <a:gdLst>
                <a:gd name="T0" fmla="*/ 409 w 477"/>
                <a:gd name="T1" fmla="*/ 39 h 564"/>
                <a:gd name="T2" fmla="*/ 434 w 477"/>
                <a:gd name="T3" fmla="*/ 54 h 564"/>
                <a:gd name="T4" fmla="*/ 451 w 477"/>
                <a:gd name="T5" fmla="*/ 69 h 564"/>
                <a:gd name="T6" fmla="*/ 466 w 477"/>
                <a:gd name="T7" fmla="*/ 91 h 564"/>
                <a:gd name="T8" fmla="*/ 474 w 477"/>
                <a:gd name="T9" fmla="*/ 114 h 564"/>
                <a:gd name="T10" fmla="*/ 476 w 477"/>
                <a:gd name="T11" fmla="*/ 134 h 564"/>
                <a:gd name="T12" fmla="*/ 471 w 477"/>
                <a:gd name="T13" fmla="*/ 145 h 564"/>
                <a:gd name="T14" fmla="*/ 465 w 477"/>
                <a:gd name="T15" fmla="*/ 164 h 564"/>
                <a:gd name="T16" fmla="*/ 461 w 477"/>
                <a:gd name="T17" fmla="*/ 195 h 564"/>
                <a:gd name="T18" fmla="*/ 458 w 477"/>
                <a:gd name="T19" fmla="*/ 262 h 564"/>
                <a:gd name="T20" fmla="*/ 461 w 477"/>
                <a:gd name="T21" fmla="*/ 315 h 564"/>
                <a:gd name="T22" fmla="*/ 470 w 477"/>
                <a:gd name="T23" fmla="*/ 353 h 564"/>
                <a:gd name="T24" fmla="*/ 450 w 477"/>
                <a:gd name="T25" fmla="*/ 324 h 564"/>
                <a:gd name="T26" fmla="*/ 419 w 477"/>
                <a:gd name="T27" fmla="*/ 267 h 564"/>
                <a:gd name="T28" fmla="*/ 414 w 477"/>
                <a:gd name="T29" fmla="*/ 245 h 564"/>
                <a:gd name="T30" fmla="*/ 414 w 477"/>
                <a:gd name="T31" fmla="*/ 223 h 564"/>
                <a:gd name="T32" fmla="*/ 411 w 477"/>
                <a:gd name="T33" fmla="*/ 272 h 564"/>
                <a:gd name="T34" fmla="*/ 393 w 477"/>
                <a:gd name="T35" fmla="*/ 316 h 564"/>
                <a:gd name="T36" fmla="*/ 393 w 477"/>
                <a:gd name="T37" fmla="*/ 344 h 564"/>
                <a:gd name="T38" fmla="*/ 393 w 477"/>
                <a:gd name="T39" fmla="*/ 399 h 564"/>
                <a:gd name="T40" fmla="*/ 390 w 477"/>
                <a:gd name="T41" fmla="*/ 437 h 564"/>
                <a:gd name="T42" fmla="*/ 390 w 477"/>
                <a:gd name="T43" fmla="*/ 481 h 564"/>
                <a:gd name="T44" fmla="*/ 399 w 477"/>
                <a:gd name="T45" fmla="*/ 551 h 564"/>
                <a:gd name="T46" fmla="*/ 379 w 477"/>
                <a:gd name="T47" fmla="*/ 557 h 564"/>
                <a:gd name="T48" fmla="*/ 312 w 477"/>
                <a:gd name="T49" fmla="*/ 561 h 564"/>
                <a:gd name="T50" fmla="*/ 250 w 477"/>
                <a:gd name="T51" fmla="*/ 561 h 564"/>
                <a:gd name="T52" fmla="*/ 183 w 477"/>
                <a:gd name="T53" fmla="*/ 555 h 564"/>
                <a:gd name="T54" fmla="*/ 137 w 477"/>
                <a:gd name="T55" fmla="*/ 546 h 564"/>
                <a:gd name="T56" fmla="*/ 115 w 477"/>
                <a:gd name="T57" fmla="*/ 519 h 564"/>
                <a:gd name="T58" fmla="*/ 121 w 477"/>
                <a:gd name="T59" fmla="*/ 475 h 564"/>
                <a:gd name="T60" fmla="*/ 126 w 477"/>
                <a:gd name="T61" fmla="*/ 437 h 564"/>
                <a:gd name="T62" fmla="*/ 123 w 477"/>
                <a:gd name="T63" fmla="*/ 411 h 564"/>
                <a:gd name="T64" fmla="*/ 122 w 477"/>
                <a:gd name="T65" fmla="*/ 387 h 564"/>
                <a:gd name="T66" fmla="*/ 123 w 477"/>
                <a:gd name="T67" fmla="*/ 349 h 564"/>
                <a:gd name="T68" fmla="*/ 126 w 477"/>
                <a:gd name="T69" fmla="*/ 316 h 564"/>
                <a:gd name="T70" fmla="*/ 123 w 477"/>
                <a:gd name="T71" fmla="*/ 250 h 564"/>
                <a:gd name="T72" fmla="*/ 62 w 477"/>
                <a:gd name="T73" fmla="*/ 373 h 564"/>
                <a:gd name="T74" fmla="*/ 58 w 477"/>
                <a:gd name="T75" fmla="*/ 352 h 564"/>
                <a:gd name="T76" fmla="*/ 55 w 477"/>
                <a:gd name="T77" fmla="*/ 322 h 564"/>
                <a:gd name="T78" fmla="*/ 52 w 477"/>
                <a:gd name="T79" fmla="*/ 292 h 564"/>
                <a:gd name="T80" fmla="*/ 46 w 477"/>
                <a:gd name="T81" fmla="*/ 273 h 564"/>
                <a:gd name="T82" fmla="*/ 35 w 477"/>
                <a:gd name="T83" fmla="*/ 257 h 564"/>
                <a:gd name="T84" fmla="*/ 23 w 477"/>
                <a:gd name="T85" fmla="*/ 247 h 564"/>
                <a:gd name="T86" fmla="*/ 7 w 477"/>
                <a:gd name="T87" fmla="*/ 240 h 564"/>
                <a:gd name="T88" fmla="*/ 17 w 477"/>
                <a:gd name="T89" fmla="*/ 191 h 564"/>
                <a:gd name="T90" fmla="*/ 39 w 477"/>
                <a:gd name="T91" fmla="*/ 135 h 564"/>
                <a:gd name="T92" fmla="*/ 58 w 477"/>
                <a:gd name="T93" fmla="*/ 91 h 564"/>
                <a:gd name="T94" fmla="*/ 82 w 477"/>
                <a:gd name="T95" fmla="*/ 65 h 564"/>
                <a:gd name="T96" fmla="*/ 127 w 477"/>
                <a:gd name="T97" fmla="*/ 37 h 564"/>
                <a:gd name="T98" fmla="*/ 191 w 477"/>
                <a:gd name="T99" fmla="*/ 8 h 564"/>
                <a:gd name="T100" fmla="*/ 199 w 477"/>
                <a:gd name="T101" fmla="*/ 48 h 564"/>
                <a:gd name="T102" fmla="*/ 212 w 477"/>
                <a:gd name="T103" fmla="*/ 76 h 564"/>
                <a:gd name="T104" fmla="*/ 226 w 477"/>
                <a:gd name="T105" fmla="*/ 99 h 564"/>
                <a:gd name="T106" fmla="*/ 245 w 477"/>
                <a:gd name="T107" fmla="*/ 123 h 564"/>
                <a:gd name="T108" fmla="*/ 266 w 477"/>
                <a:gd name="T109" fmla="*/ 149 h 564"/>
                <a:gd name="T110" fmla="*/ 290 w 477"/>
                <a:gd name="T111" fmla="*/ 122 h 564"/>
                <a:gd name="T112" fmla="*/ 304 w 477"/>
                <a:gd name="T113" fmla="*/ 101 h 564"/>
                <a:gd name="T114" fmla="*/ 304 w 477"/>
                <a:gd name="T115" fmla="*/ 101 h 564"/>
                <a:gd name="T116" fmla="*/ 325 w 477"/>
                <a:gd name="T117" fmla="*/ 46 h 564"/>
                <a:gd name="T118" fmla="*/ 316 w 477"/>
                <a:gd name="T119" fmla="*/ 1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7" h="564">
                  <a:moveTo>
                    <a:pt x="316" y="1"/>
                  </a:moveTo>
                  <a:lnTo>
                    <a:pt x="409" y="39"/>
                  </a:lnTo>
                  <a:lnTo>
                    <a:pt x="425" y="47"/>
                  </a:lnTo>
                  <a:lnTo>
                    <a:pt x="434" y="54"/>
                  </a:lnTo>
                  <a:lnTo>
                    <a:pt x="446" y="64"/>
                  </a:lnTo>
                  <a:lnTo>
                    <a:pt x="451" y="69"/>
                  </a:lnTo>
                  <a:lnTo>
                    <a:pt x="460" y="81"/>
                  </a:lnTo>
                  <a:lnTo>
                    <a:pt x="466" y="91"/>
                  </a:lnTo>
                  <a:lnTo>
                    <a:pt x="470" y="100"/>
                  </a:lnTo>
                  <a:lnTo>
                    <a:pt x="474" y="114"/>
                  </a:lnTo>
                  <a:lnTo>
                    <a:pt x="476" y="131"/>
                  </a:lnTo>
                  <a:lnTo>
                    <a:pt x="476" y="134"/>
                  </a:lnTo>
                  <a:lnTo>
                    <a:pt x="473" y="139"/>
                  </a:lnTo>
                  <a:lnTo>
                    <a:pt x="471" y="145"/>
                  </a:lnTo>
                  <a:lnTo>
                    <a:pt x="468" y="153"/>
                  </a:lnTo>
                  <a:lnTo>
                    <a:pt x="465" y="164"/>
                  </a:lnTo>
                  <a:lnTo>
                    <a:pt x="463" y="179"/>
                  </a:lnTo>
                  <a:lnTo>
                    <a:pt x="461" y="195"/>
                  </a:lnTo>
                  <a:lnTo>
                    <a:pt x="459" y="238"/>
                  </a:lnTo>
                  <a:lnTo>
                    <a:pt x="458" y="262"/>
                  </a:lnTo>
                  <a:lnTo>
                    <a:pt x="459" y="295"/>
                  </a:lnTo>
                  <a:lnTo>
                    <a:pt x="461" y="315"/>
                  </a:lnTo>
                  <a:lnTo>
                    <a:pt x="464" y="333"/>
                  </a:lnTo>
                  <a:lnTo>
                    <a:pt x="470" y="353"/>
                  </a:lnTo>
                  <a:lnTo>
                    <a:pt x="471" y="354"/>
                  </a:lnTo>
                  <a:lnTo>
                    <a:pt x="450" y="324"/>
                  </a:lnTo>
                  <a:lnTo>
                    <a:pt x="433" y="297"/>
                  </a:lnTo>
                  <a:lnTo>
                    <a:pt x="419" y="267"/>
                  </a:lnTo>
                  <a:lnTo>
                    <a:pt x="414" y="257"/>
                  </a:lnTo>
                  <a:lnTo>
                    <a:pt x="414" y="245"/>
                  </a:lnTo>
                  <a:lnTo>
                    <a:pt x="414" y="240"/>
                  </a:lnTo>
                  <a:lnTo>
                    <a:pt x="414" y="223"/>
                  </a:lnTo>
                  <a:lnTo>
                    <a:pt x="414" y="257"/>
                  </a:lnTo>
                  <a:lnTo>
                    <a:pt x="411" y="272"/>
                  </a:lnTo>
                  <a:lnTo>
                    <a:pt x="403" y="297"/>
                  </a:lnTo>
                  <a:lnTo>
                    <a:pt x="393" y="316"/>
                  </a:lnTo>
                  <a:lnTo>
                    <a:pt x="393" y="321"/>
                  </a:lnTo>
                  <a:lnTo>
                    <a:pt x="393" y="344"/>
                  </a:lnTo>
                  <a:lnTo>
                    <a:pt x="395" y="375"/>
                  </a:lnTo>
                  <a:lnTo>
                    <a:pt x="393" y="399"/>
                  </a:lnTo>
                  <a:lnTo>
                    <a:pt x="392" y="419"/>
                  </a:lnTo>
                  <a:lnTo>
                    <a:pt x="390" y="437"/>
                  </a:lnTo>
                  <a:lnTo>
                    <a:pt x="389" y="454"/>
                  </a:lnTo>
                  <a:lnTo>
                    <a:pt x="390" y="481"/>
                  </a:lnTo>
                  <a:lnTo>
                    <a:pt x="393" y="503"/>
                  </a:lnTo>
                  <a:lnTo>
                    <a:pt x="399" y="551"/>
                  </a:lnTo>
                  <a:lnTo>
                    <a:pt x="399" y="552"/>
                  </a:lnTo>
                  <a:lnTo>
                    <a:pt x="379" y="557"/>
                  </a:lnTo>
                  <a:lnTo>
                    <a:pt x="348" y="560"/>
                  </a:lnTo>
                  <a:lnTo>
                    <a:pt x="312" y="561"/>
                  </a:lnTo>
                  <a:lnTo>
                    <a:pt x="275" y="563"/>
                  </a:lnTo>
                  <a:lnTo>
                    <a:pt x="250" y="561"/>
                  </a:lnTo>
                  <a:lnTo>
                    <a:pt x="215" y="559"/>
                  </a:lnTo>
                  <a:lnTo>
                    <a:pt x="183" y="555"/>
                  </a:lnTo>
                  <a:lnTo>
                    <a:pt x="158" y="550"/>
                  </a:lnTo>
                  <a:lnTo>
                    <a:pt x="137" y="546"/>
                  </a:lnTo>
                  <a:lnTo>
                    <a:pt x="116" y="539"/>
                  </a:lnTo>
                  <a:lnTo>
                    <a:pt x="115" y="519"/>
                  </a:lnTo>
                  <a:lnTo>
                    <a:pt x="117" y="497"/>
                  </a:lnTo>
                  <a:lnTo>
                    <a:pt x="121" y="475"/>
                  </a:lnTo>
                  <a:lnTo>
                    <a:pt x="123" y="459"/>
                  </a:lnTo>
                  <a:lnTo>
                    <a:pt x="126" y="437"/>
                  </a:lnTo>
                  <a:lnTo>
                    <a:pt x="125" y="420"/>
                  </a:lnTo>
                  <a:lnTo>
                    <a:pt x="123" y="411"/>
                  </a:lnTo>
                  <a:lnTo>
                    <a:pt x="122" y="398"/>
                  </a:lnTo>
                  <a:lnTo>
                    <a:pt x="122" y="387"/>
                  </a:lnTo>
                  <a:lnTo>
                    <a:pt x="122" y="371"/>
                  </a:lnTo>
                  <a:lnTo>
                    <a:pt x="123" y="349"/>
                  </a:lnTo>
                  <a:lnTo>
                    <a:pt x="125" y="333"/>
                  </a:lnTo>
                  <a:lnTo>
                    <a:pt x="126" y="316"/>
                  </a:lnTo>
                  <a:lnTo>
                    <a:pt x="126" y="306"/>
                  </a:lnTo>
                  <a:lnTo>
                    <a:pt x="123" y="250"/>
                  </a:lnTo>
                  <a:lnTo>
                    <a:pt x="63" y="373"/>
                  </a:lnTo>
                  <a:lnTo>
                    <a:pt x="62" y="373"/>
                  </a:lnTo>
                  <a:lnTo>
                    <a:pt x="60" y="366"/>
                  </a:lnTo>
                  <a:lnTo>
                    <a:pt x="58" y="352"/>
                  </a:lnTo>
                  <a:lnTo>
                    <a:pt x="56" y="344"/>
                  </a:lnTo>
                  <a:lnTo>
                    <a:pt x="55" y="322"/>
                  </a:lnTo>
                  <a:lnTo>
                    <a:pt x="53" y="300"/>
                  </a:lnTo>
                  <a:lnTo>
                    <a:pt x="52" y="292"/>
                  </a:lnTo>
                  <a:lnTo>
                    <a:pt x="50" y="284"/>
                  </a:lnTo>
                  <a:lnTo>
                    <a:pt x="46" y="273"/>
                  </a:lnTo>
                  <a:lnTo>
                    <a:pt x="41" y="265"/>
                  </a:lnTo>
                  <a:lnTo>
                    <a:pt x="35" y="257"/>
                  </a:lnTo>
                  <a:lnTo>
                    <a:pt x="29" y="251"/>
                  </a:lnTo>
                  <a:lnTo>
                    <a:pt x="23" y="247"/>
                  </a:lnTo>
                  <a:lnTo>
                    <a:pt x="16" y="243"/>
                  </a:lnTo>
                  <a:lnTo>
                    <a:pt x="7" y="240"/>
                  </a:lnTo>
                  <a:lnTo>
                    <a:pt x="0" y="237"/>
                  </a:lnTo>
                  <a:lnTo>
                    <a:pt x="17" y="191"/>
                  </a:lnTo>
                  <a:lnTo>
                    <a:pt x="29" y="158"/>
                  </a:lnTo>
                  <a:lnTo>
                    <a:pt x="39" y="135"/>
                  </a:lnTo>
                  <a:lnTo>
                    <a:pt x="51" y="104"/>
                  </a:lnTo>
                  <a:lnTo>
                    <a:pt x="58" y="91"/>
                  </a:lnTo>
                  <a:lnTo>
                    <a:pt x="65" y="81"/>
                  </a:lnTo>
                  <a:lnTo>
                    <a:pt x="82" y="65"/>
                  </a:lnTo>
                  <a:lnTo>
                    <a:pt x="101" y="52"/>
                  </a:lnTo>
                  <a:lnTo>
                    <a:pt x="127" y="37"/>
                  </a:lnTo>
                  <a:lnTo>
                    <a:pt x="191" y="8"/>
                  </a:lnTo>
                  <a:lnTo>
                    <a:pt x="201" y="0"/>
                  </a:lnTo>
                  <a:lnTo>
                    <a:pt x="199" y="48"/>
                  </a:lnTo>
                  <a:lnTo>
                    <a:pt x="204" y="61"/>
                  </a:lnTo>
                  <a:lnTo>
                    <a:pt x="212" y="76"/>
                  </a:lnTo>
                  <a:lnTo>
                    <a:pt x="226" y="99"/>
                  </a:lnTo>
                  <a:lnTo>
                    <a:pt x="235" y="112"/>
                  </a:lnTo>
                  <a:lnTo>
                    <a:pt x="245" y="123"/>
                  </a:lnTo>
                  <a:lnTo>
                    <a:pt x="266" y="149"/>
                  </a:lnTo>
                  <a:lnTo>
                    <a:pt x="279" y="135"/>
                  </a:lnTo>
                  <a:lnTo>
                    <a:pt x="290" y="122"/>
                  </a:lnTo>
                  <a:lnTo>
                    <a:pt x="299" y="109"/>
                  </a:lnTo>
                  <a:lnTo>
                    <a:pt x="304" y="101"/>
                  </a:lnTo>
                  <a:lnTo>
                    <a:pt x="317" y="70"/>
                  </a:lnTo>
                  <a:lnTo>
                    <a:pt x="325" y="46"/>
                  </a:lnTo>
                  <a:lnTo>
                    <a:pt x="329" y="25"/>
                  </a:lnTo>
                  <a:lnTo>
                    <a:pt x="316" y="1"/>
                  </a:lnTo>
                </a:path>
              </a:pathLst>
            </a:custGeom>
            <a:pattFill prst="weave">
              <a:fgClr>
                <a:srgbClr val="0000CC"/>
              </a:fgClr>
              <a:bgClr>
                <a:srgbClr val="CCECFF"/>
              </a:bgClr>
            </a:patt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9" name="Freeform 190"/>
            <p:cNvSpPr>
              <a:spLocks/>
            </p:cNvSpPr>
            <p:nvPr/>
          </p:nvSpPr>
          <p:spPr bwMode="auto">
            <a:xfrm>
              <a:off x="4776" y="2532"/>
              <a:ext cx="153" cy="94"/>
            </a:xfrm>
            <a:custGeom>
              <a:avLst/>
              <a:gdLst>
                <a:gd name="T0" fmla="*/ 54 w 153"/>
                <a:gd name="T1" fmla="*/ 0 h 94"/>
                <a:gd name="T2" fmla="*/ 50 w 153"/>
                <a:gd name="T3" fmla="*/ 2 h 94"/>
                <a:gd name="T4" fmla="*/ 43 w 153"/>
                <a:gd name="T5" fmla="*/ 8 h 94"/>
                <a:gd name="T6" fmla="*/ 37 w 153"/>
                <a:gd name="T7" fmla="*/ 15 h 94"/>
                <a:gd name="T8" fmla="*/ 28 w 153"/>
                <a:gd name="T9" fmla="*/ 24 h 94"/>
                <a:gd name="T10" fmla="*/ 21 w 153"/>
                <a:gd name="T11" fmla="*/ 31 h 94"/>
                <a:gd name="T12" fmla="*/ 10 w 153"/>
                <a:gd name="T13" fmla="*/ 37 h 94"/>
                <a:gd name="T14" fmla="*/ 0 w 153"/>
                <a:gd name="T15" fmla="*/ 42 h 94"/>
                <a:gd name="T16" fmla="*/ 4 w 153"/>
                <a:gd name="T17" fmla="*/ 48 h 94"/>
                <a:gd name="T18" fmla="*/ 9 w 153"/>
                <a:gd name="T19" fmla="*/ 56 h 94"/>
                <a:gd name="T20" fmla="*/ 14 w 153"/>
                <a:gd name="T21" fmla="*/ 65 h 94"/>
                <a:gd name="T22" fmla="*/ 22 w 153"/>
                <a:gd name="T23" fmla="*/ 81 h 94"/>
                <a:gd name="T24" fmla="*/ 28 w 153"/>
                <a:gd name="T25" fmla="*/ 93 h 94"/>
                <a:gd name="T26" fmla="*/ 38 w 153"/>
                <a:gd name="T27" fmla="*/ 90 h 94"/>
                <a:gd name="T28" fmla="*/ 49 w 153"/>
                <a:gd name="T29" fmla="*/ 87 h 94"/>
                <a:gd name="T30" fmla="*/ 59 w 153"/>
                <a:gd name="T31" fmla="*/ 83 h 94"/>
                <a:gd name="T32" fmla="*/ 74 w 153"/>
                <a:gd name="T33" fmla="*/ 83 h 94"/>
                <a:gd name="T34" fmla="*/ 85 w 153"/>
                <a:gd name="T35" fmla="*/ 84 h 94"/>
                <a:gd name="T36" fmla="*/ 100 w 153"/>
                <a:gd name="T37" fmla="*/ 84 h 94"/>
                <a:gd name="T38" fmla="*/ 121 w 153"/>
                <a:gd name="T39" fmla="*/ 83 h 94"/>
                <a:gd name="T40" fmla="*/ 136 w 153"/>
                <a:gd name="T41" fmla="*/ 81 h 94"/>
                <a:gd name="T42" fmla="*/ 143 w 153"/>
                <a:gd name="T43" fmla="*/ 80 h 94"/>
                <a:gd name="T44" fmla="*/ 146 w 153"/>
                <a:gd name="T45" fmla="*/ 79 h 94"/>
                <a:gd name="T46" fmla="*/ 148 w 153"/>
                <a:gd name="T47" fmla="*/ 76 h 94"/>
                <a:gd name="T48" fmla="*/ 152 w 153"/>
                <a:gd name="T49" fmla="*/ 44 h 94"/>
                <a:gd name="T50" fmla="*/ 54 w 153"/>
                <a:gd name="T51" fmla="*/ 0 h 94"/>
                <a:gd name="T52" fmla="*/ 54 w 153"/>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94">
                  <a:moveTo>
                    <a:pt x="54" y="0"/>
                  </a:moveTo>
                  <a:lnTo>
                    <a:pt x="50" y="2"/>
                  </a:lnTo>
                  <a:lnTo>
                    <a:pt x="43" y="8"/>
                  </a:lnTo>
                  <a:lnTo>
                    <a:pt x="37" y="15"/>
                  </a:lnTo>
                  <a:lnTo>
                    <a:pt x="28" y="24"/>
                  </a:lnTo>
                  <a:lnTo>
                    <a:pt x="21" y="31"/>
                  </a:lnTo>
                  <a:lnTo>
                    <a:pt x="10" y="37"/>
                  </a:lnTo>
                  <a:lnTo>
                    <a:pt x="0" y="42"/>
                  </a:lnTo>
                  <a:lnTo>
                    <a:pt x="4" y="48"/>
                  </a:lnTo>
                  <a:lnTo>
                    <a:pt x="9" y="56"/>
                  </a:lnTo>
                  <a:lnTo>
                    <a:pt x="14" y="65"/>
                  </a:lnTo>
                  <a:lnTo>
                    <a:pt x="22" y="81"/>
                  </a:lnTo>
                  <a:lnTo>
                    <a:pt x="28" y="93"/>
                  </a:lnTo>
                  <a:lnTo>
                    <a:pt x="38" y="90"/>
                  </a:lnTo>
                  <a:lnTo>
                    <a:pt x="49" y="87"/>
                  </a:lnTo>
                  <a:lnTo>
                    <a:pt x="59" y="83"/>
                  </a:lnTo>
                  <a:lnTo>
                    <a:pt x="74" y="83"/>
                  </a:lnTo>
                  <a:lnTo>
                    <a:pt x="85" y="84"/>
                  </a:lnTo>
                  <a:lnTo>
                    <a:pt x="100" y="84"/>
                  </a:lnTo>
                  <a:lnTo>
                    <a:pt x="121" y="83"/>
                  </a:lnTo>
                  <a:lnTo>
                    <a:pt x="136" y="81"/>
                  </a:lnTo>
                  <a:lnTo>
                    <a:pt x="143" y="80"/>
                  </a:lnTo>
                  <a:lnTo>
                    <a:pt x="146" y="79"/>
                  </a:lnTo>
                  <a:lnTo>
                    <a:pt x="148" y="76"/>
                  </a:lnTo>
                  <a:lnTo>
                    <a:pt x="152" y="44"/>
                  </a:lnTo>
                  <a:lnTo>
                    <a:pt x="54" y="0"/>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0" name="Freeform 191"/>
            <p:cNvSpPr>
              <a:spLocks/>
            </p:cNvSpPr>
            <p:nvPr/>
          </p:nvSpPr>
          <p:spPr bwMode="auto">
            <a:xfrm>
              <a:off x="5320" y="2580"/>
              <a:ext cx="39" cy="41"/>
            </a:xfrm>
            <a:custGeom>
              <a:avLst/>
              <a:gdLst>
                <a:gd name="T0" fmla="*/ 3 w 39"/>
                <a:gd name="T1" fmla="*/ 29 h 41"/>
                <a:gd name="T2" fmla="*/ 6 w 39"/>
                <a:gd name="T3" fmla="*/ 34 h 41"/>
                <a:gd name="T4" fmla="*/ 19 w 39"/>
                <a:gd name="T5" fmla="*/ 38 h 41"/>
                <a:gd name="T6" fmla="*/ 29 w 39"/>
                <a:gd name="T7" fmla="*/ 40 h 41"/>
                <a:gd name="T8" fmla="*/ 33 w 39"/>
                <a:gd name="T9" fmla="*/ 39 h 41"/>
                <a:gd name="T10" fmla="*/ 36 w 39"/>
                <a:gd name="T11" fmla="*/ 36 h 41"/>
                <a:gd name="T12" fmla="*/ 38 w 39"/>
                <a:gd name="T13" fmla="*/ 34 h 41"/>
                <a:gd name="T14" fmla="*/ 38 w 39"/>
                <a:gd name="T15" fmla="*/ 31 h 41"/>
                <a:gd name="T16" fmla="*/ 37 w 39"/>
                <a:gd name="T17" fmla="*/ 28 h 41"/>
                <a:gd name="T18" fmla="*/ 35 w 39"/>
                <a:gd name="T19" fmla="*/ 24 h 41"/>
                <a:gd name="T20" fmla="*/ 32 w 39"/>
                <a:gd name="T21" fmla="*/ 20 h 41"/>
                <a:gd name="T22" fmla="*/ 25 w 39"/>
                <a:gd name="T23" fmla="*/ 16 h 41"/>
                <a:gd name="T24" fmla="*/ 17 w 39"/>
                <a:gd name="T25" fmla="*/ 11 h 41"/>
                <a:gd name="T26" fmla="*/ 8 w 39"/>
                <a:gd name="T27" fmla="*/ 6 h 41"/>
                <a:gd name="T28" fmla="*/ 0 w 39"/>
                <a:gd name="T29" fmla="*/ 0 h 41"/>
                <a:gd name="T30" fmla="*/ 1 w 39"/>
                <a:gd name="T31" fmla="*/ 10 h 41"/>
                <a:gd name="T32" fmla="*/ 2 w 39"/>
                <a:gd name="T33" fmla="*/ 18 h 41"/>
                <a:gd name="T34" fmla="*/ 2 w 39"/>
                <a:gd name="T35" fmla="*/ 25 h 41"/>
                <a:gd name="T36" fmla="*/ 3 w 39"/>
                <a:gd name="T37" fmla="*/ 29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 h="41">
                  <a:moveTo>
                    <a:pt x="3" y="29"/>
                  </a:moveTo>
                  <a:lnTo>
                    <a:pt x="6" y="34"/>
                  </a:lnTo>
                  <a:lnTo>
                    <a:pt x="19" y="38"/>
                  </a:lnTo>
                  <a:lnTo>
                    <a:pt x="29" y="40"/>
                  </a:lnTo>
                  <a:lnTo>
                    <a:pt x="33" y="39"/>
                  </a:lnTo>
                  <a:lnTo>
                    <a:pt x="36" y="36"/>
                  </a:lnTo>
                  <a:lnTo>
                    <a:pt x="38" y="34"/>
                  </a:lnTo>
                  <a:lnTo>
                    <a:pt x="38" y="31"/>
                  </a:lnTo>
                  <a:lnTo>
                    <a:pt x="37" y="28"/>
                  </a:lnTo>
                  <a:lnTo>
                    <a:pt x="35" y="24"/>
                  </a:lnTo>
                  <a:lnTo>
                    <a:pt x="32" y="20"/>
                  </a:lnTo>
                  <a:lnTo>
                    <a:pt x="25" y="16"/>
                  </a:lnTo>
                  <a:lnTo>
                    <a:pt x="17" y="11"/>
                  </a:lnTo>
                  <a:lnTo>
                    <a:pt x="8" y="6"/>
                  </a:lnTo>
                  <a:lnTo>
                    <a:pt x="0" y="0"/>
                  </a:lnTo>
                  <a:lnTo>
                    <a:pt x="1" y="10"/>
                  </a:lnTo>
                  <a:lnTo>
                    <a:pt x="2" y="18"/>
                  </a:lnTo>
                  <a:lnTo>
                    <a:pt x="2" y="25"/>
                  </a:lnTo>
                  <a:lnTo>
                    <a:pt x="3" y="29"/>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1" name="Freeform 192"/>
            <p:cNvSpPr>
              <a:spLocks/>
            </p:cNvSpPr>
            <p:nvPr/>
          </p:nvSpPr>
          <p:spPr bwMode="auto">
            <a:xfrm>
              <a:off x="4568" y="2568"/>
              <a:ext cx="62" cy="60"/>
            </a:xfrm>
            <a:custGeom>
              <a:avLst/>
              <a:gdLst>
                <a:gd name="T0" fmla="*/ 0 w 62"/>
                <a:gd name="T1" fmla="*/ 41 h 60"/>
                <a:gd name="T2" fmla="*/ 0 w 62"/>
                <a:gd name="T3" fmla="*/ 46 h 60"/>
                <a:gd name="T4" fmla="*/ 1 w 62"/>
                <a:gd name="T5" fmla="*/ 52 h 60"/>
                <a:gd name="T6" fmla="*/ 4 w 62"/>
                <a:gd name="T7" fmla="*/ 54 h 60"/>
                <a:gd name="T8" fmla="*/ 6 w 62"/>
                <a:gd name="T9" fmla="*/ 56 h 60"/>
                <a:gd name="T10" fmla="*/ 14 w 62"/>
                <a:gd name="T11" fmla="*/ 59 h 60"/>
                <a:gd name="T12" fmla="*/ 20 w 62"/>
                <a:gd name="T13" fmla="*/ 59 h 60"/>
                <a:gd name="T14" fmla="*/ 27 w 62"/>
                <a:gd name="T15" fmla="*/ 59 h 60"/>
                <a:gd name="T16" fmla="*/ 32 w 62"/>
                <a:gd name="T17" fmla="*/ 58 h 60"/>
                <a:gd name="T18" fmla="*/ 36 w 62"/>
                <a:gd name="T19" fmla="*/ 56 h 60"/>
                <a:gd name="T20" fmla="*/ 41 w 62"/>
                <a:gd name="T21" fmla="*/ 52 h 60"/>
                <a:gd name="T22" fmla="*/ 46 w 62"/>
                <a:gd name="T23" fmla="*/ 47 h 60"/>
                <a:gd name="T24" fmla="*/ 58 w 62"/>
                <a:gd name="T25" fmla="*/ 31 h 60"/>
                <a:gd name="T26" fmla="*/ 60 w 62"/>
                <a:gd name="T27" fmla="*/ 25 h 60"/>
                <a:gd name="T28" fmla="*/ 61 w 62"/>
                <a:gd name="T29" fmla="*/ 19 h 60"/>
                <a:gd name="T30" fmla="*/ 59 w 62"/>
                <a:gd name="T31" fmla="*/ 8 h 60"/>
                <a:gd name="T32" fmla="*/ 56 w 62"/>
                <a:gd name="T33" fmla="*/ 4 h 60"/>
                <a:gd name="T34" fmla="*/ 51 w 62"/>
                <a:gd name="T35" fmla="*/ 2 h 60"/>
                <a:gd name="T36" fmla="*/ 46 w 62"/>
                <a:gd name="T37" fmla="*/ 1 h 60"/>
                <a:gd name="T38" fmla="*/ 36 w 62"/>
                <a:gd name="T39" fmla="*/ 0 h 60"/>
                <a:gd name="T40" fmla="*/ 29 w 62"/>
                <a:gd name="T41" fmla="*/ 1 h 60"/>
                <a:gd name="T42" fmla="*/ 20 w 62"/>
                <a:gd name="T43" fmla="*/ 4 h 60"/>
                <a:gd name="T44" fmla="*/ 18 w 62"/>
                <a:gd name="T45" fmla="*/ 13 h 60"/>
                <a:gd name="T46" fmla="*/ 17 w 62"/>
                <a:gd name="T47" fmla="*/ 16 h 60"/>
                <a:gd name="T48" fmla="*/ 15 w 62"/>
                <a:gd name="T49" fmla="*/ 20 h 60"/>
                <a:gd name="T50" fmla="*/ 0 w 62"/>
                <a:gd name="T51" fmla="*/ 41 h 60"/>
                <a:gd name="T52" fmla="*/ 0 w 62"/>
                <a:gd name="T53" fmla="*/ 41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 h="60">
                  <a:moveTo>
                    <a:pt x="0" y="41"/>
                  </a:moveTo>
                  <a:lnTo>
                    <a:pt x="0" y="46"/>
                  </a:lnTo>
                  <a:lnTo>
                    <a:pt x="1" y="52"/>
                  </a:lnTo>
                  <a:lnTo>
                    <a:pt x="4" y="54"/>
                  </a:lnTo>
                  <a:lnTo>
                    <a:pt x="6" y="56"/>
                  </a:lnTo>
                  <a:lnTo>
                    <a:pt x="14" y="59"/>
                  </a:lnTo>
                  <a:lnTo>
                    <a:pt x="20" y="59"/>
                  </a:lnTo>
                  <a:lnTo>
                    <a:pt x="27" y="59"/>
                  </a:lnTo>
                  <a:lnTo>
                    <a:pt x="32" y="58"/>
                  </a:lnTo>
                  <a:lnTo>
                    <a:pt x="36" y="56"/>
                  </a:lnTo>
                  <a:lnTo>
                    <a:pt x="41" y="52"/>
                  </a:lnTo>
                  <a:lnTo>
                    <a:pt x="46" y="47"/>
                  </a:lnTo>
                  <a:lnTo>
                    <a:pt x="58" y="31"/>
                  </a:lnTo>
                  <a:lnTo>
                    <a:pt x="60" y="25"/>
                  </a:lnTo>
                  <a:lnTo>
                    <a:pt x="61" y="19"/>
                  </a:lnTo>
                  <a:lnTo>
                    <a:pt x="59" y="8"/>
                  </a:lnTo>
                  <a:lnTo>
                    <a:pt x="56" y="4"/>
                  </a:lnTo>
                  <a:lnTo>
                    <a:pt x="51" y="2"/>
                  </a:lnTo>
                  <a:lnTo>
                    <a:pt x="46" y="1"/>
                  </a:lnTo>
                  <a:lnTo>
                    <a:pt x="36" y="0"/>
                  </a:lnTo>
                  <a:lnTo>
                    <a:pt x="29" y="1"/>
                  </a:lnTo>
                  <a:lnTo>
                    <a:pt x="20" y="4"/>
                  </a:lnTo>
                  <a:lnTo>
                    <a:pt x="18" y="13"/>
                  </a:lnTo>
                  <a:lnTo>
                    <a:pt x="17" y="16"/>
                  </a:lnTo>
                  <a:lnTo>
                    <a:pt x="15" y="20"/>
                  </a:lnTo>
                  <a:lnTo>
                    <a:pt x="0" y="41"/>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2" name="Freeform 193"/>
            <p:cNvSpPr>
              <a:spLocks/>
            </p:cNvSpPr>
            <p:nvPr/>
          </p:nvSpPr>
          <p:spPr bwMode="auto">
            <a:xfrm>
              <a:off x="4733" y="2568"/>
              <a:ext cx="62" cy="66"/>
            </a:xfrm>
            <a:custGeom>
              <a:avLst/>
              <a:gdLst>
                <a:gd name="T0" fmla="*/ 42 w 62"/>
                <a:gd name="T1" fmla="*/ 3 h 66"/>
                <a:gd name="T2" fmla="*/ 35 w 62"/>
                <a:gd name="T3" fmla="*/ 1 h 66"/>
                <a:gd name="T4" fmla="*/ 30 w 62"/>
                <a:gd name="T5" fmla="*/ 0 h 66"/>
                <a:gd name="T6" fmla="*/ 25 w 62"/>
                <a:gd name="T7" fmla="*/ 0 h 66"/>
                <a:gd name="T8" fmla="*/ 20 w 62"/>
                <a:gd name="T9" fmla="*/ 0 h 66"/>
                <a:gd name="T10" fmla="*/ 13 w 62"/>
                <a:gd name="T11" fmla="*/ 3 h 66"/>
                <a:gd name="T12" fmla="*/ 9 w 62"/>
                <a:gd name="T13" fmla="*/ 6 h 66"/>
                <a:gd name="T14" fmla="*/ 6 w 62"/>
                <a:gd name="T15" fmla="*/ 9 h 66"/>
                <a:gd name="T16" fmla="*/ 3 w 62"/>
                <a:gd name="T17" fmla="*/ 12 h 66"/>
                <a:gd name="T18" fmla="*/ 1 w 62"/>
                <a:gd name="T19" fmla="*/ 18 h 66"/>
                <a:gd name="T20" fmla="*/ 0 w 62"/>
                <a:gd name="T21" fmla="*/ 24 h 66"/>
                <a:gd name="T22" fmla="*/ 0 w 62"/>
                <a:gd name="T23" fmla="*/ 30 h 66"/>
                <a:gd name="T24" fmla="*/ 1 w 62"/>
                <a:gd name="T25" fmla="*/ 36 h 66"/>
                <a:gd name="T26" fmla="*/ 4 w 62"/>
                <a:gd name="T27" fmla="*/ 41 h 66"/>
                <a:gd name="T28" fmla="*/ 9 w 62"/>
                <a:gd name="T29" fmla="*/ 47 h 66"/>
                <a:gd name="T30" fmla="*/ 14 w 62"/>
                <a:gd name="T31" fmla="*/ 53 h 66"/>
                <a:gd name="T32" fmla="*/ 20 w 62"/>
                <a:gd name="T33" fmla="*/ 58 h 66"/>
                <a:gd name="T34" fmla="*/ 23 w 62"/>
                <a:gd name="T35" fmla="*/ 61 h 66"/>
                <a:gd name="T36" fmla="*/ 28 w 62"/>
                <a:gd name="T37" fmla="*/ 64 h 66"/>
                <a:gd name="T38" fmla="*/ 32 w 62"/>
                <a:gd name="T39" fmla="*/ 65 h 66"/>
                <a:gd name="T40" fmla="*/ 35 w 62"/>
                <a:gd name="T41" fmla="*/ 65 h 66"/>
                <a:gd name="T42" fmla="*/ 41 w 62"/>
                <a:gd name="T43" fmla="*/ 64 h 66"/>
                <a:gd name="T44" fmla="*/ 46 w 62"/>
                <a:gd name="T45" fmla="*/ 63 h 66"/>
                <a:gd name="T46" fmla="*/ 49 w 62"/>
                <a:gd name="T47" fmla="*/ 62 h 66"/>
                <a:gd name="T48" fmla="*/ 53 w 62"/>
                <a:gd name="T49" fmla="*/ 60 h 66"/>
                <a:gd name="T50" fmla="*/ 57 w 62"/>
                <a:gd name="T51" fmla="*/ 57 h 66"/>
                <a:gd name="T52" fmla="*/ 60 w 62"/>
                <a:gd name="T53" fmla="*/ 53 h 66"/>
                <a:gd name="T54" fmla="*/ 61 w 62"/>
                <a:gd name="T55" fmla="*/ 47 h 66"/>
                <a:gd name="T56" fmla="*/ 60 w 62"/>
                <a:gd name="T57" fmla="*/ 38 h 66"/>
                <a:gd name="T58" fmla="*/ 59 w 62"/>
                <a:gd name="T59" fmla="*/ 30 h 66"/>
                <a:gd name="T60" fmla="*/ 41 w 62"/>
                <a:gd name="T61" fmla="*/ 2 h 66"/>
                <a:gd name="T62" fmla="*/ 42 w 62"/>
                <a:gd name="T63" fmla="*/ 3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2" h="66">
                  <a:moveTo>
                    <a:pt x="42" y="3"/>
                  </a:moveTo>
                  <a:lnTo>
                    <a:pt x="35" y="1"/>
                  </a:lnTo>
                  <a:lnTo>
                    <a:pt x="30" y="0"/>
                  </a:lnTo>
                  <a:lnTo>
                    <a:pt x="25" y="0"/>
                  </a:lnTo>
                  <a:lnTo>
                    <a:pt x="20" y="0"/>
                  </a:lnTo>
                  <a:lnTo>
                    <a:pt x="13" y="3"/>
                  </a:lnTo>
                  <a:lnTo>
                    <a:pt x="9" y="6"/>
                  </a:lnTo>
                  <a:lnTo>
                    <a:pt x="6" y="9"/>
                  </a:lnTo>
                  <a:lnTo>
                    <a:pt x="3" y="12"/>
                  </a:lnTo>
                  <a:lnTo>
                    <a:pt x="1" y="18"/>
                  </a:lnTo>
                  <a:lnTo>
                    <a:pt x="0" y="24"/>
                  </a:lnTo>
                  <a:lnTo>
                    <a:pt x="0" y="30"/>
                  </a:lnTo>
                  <a:lnTo>
                    <a:pt x="1" y="36"/>
                  </a:lnTo>
                  <a:lnTo>
                    <a:pt x="4" y="41"/>
                  </a:lnTo>
                  <a:lnTo>
                    <a:pt x="9" y="47"/>
                  </a:lnTo>
                  <a:lnTo>
                    <a:pt x="14" y="53"/>
                  </a:lnTo>
                  <a:lnTo>
                    <a:pt x="20" y="58"/>
                  </a:lnTo>
                  <a:lnTo>
                    <a:pt x="23" y="61"/>
                  </a:lnTo>
                  <a:lnTo>
                    <a:pt x="28" y="64"/>
                  </a:lnTo>
                  <a:lnTo>
                    <a:pt x="32" y="65"/>
                  </a:lnTo>
                  <a:lnTo>
                    <a:pt x="35" y="65"/>
                  </a:lnTo>
                  <a:lnTo>
                    <a:pt x="41" y="64"/>
                  </a:lnTo>
                  <a:lnTo>
                    <a:pt x="46" y="63"/>
                  </a:lnTo>
                  <a:lnTo>
                    <a:pt x="49" y="62"/>
                  </a:lnTo>
                  <a:lnTo>
                    <a:pt x="53" y="60"/>
                  </a:lnTo>
                  <a:lnTo>
                    <a:pt x="57" y="57"/>
                  </a:lnTo>
                  <a:lnTo>
                    <a:pt x="60" y="53"/>
                  </a:lnTo>
                  <a:lnTo>
                    <a:pt x="61" y="47"/>
                  </a:lnTo>
                  <a:lnTo>
                    <a:pt x="60" y="38"/>
                  </a:lnTo>
                  <a:lnTo>
                    <a:pt x="59" y="30"/>
                  </a:lnTo>
                  <a:lnTo>
                    <a:pt x="41" y="2"/>
                  </a:lnTo>
                  <a:lnTo>
                    <a:pt x="42" y="3"/>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3" name="Freeform 194"/>
            <p:cNvSpPr>
              <a:spLocks/>
            </p:cNvSpPr>
            <p:nvPr/>
          </p:nvSpPr>
          <p:spPr bwMode="auto">
            <a:xfrm>
              <a:off x="4542" y="2557"/>
              <a:ext cx="95" cy="108"/>
            </a:xfrm>
            <a:custGeom>
              <a:avLst/>
              <a:gdLst>
                <a:gd name="T0" fmla="*/ 91 w 95"/>
                <a:gd name="T1" fmla="*/ 10 h 108"/>
                <a:gd name="T2" fmla="*/ 89 w 95"/>
                <a:gd name="T3" fmla="*/ 7 h 108"/>
                <a:gd name="T4" fmla="*/ 84 w 95"/>
                <a:gd name="T5" fmla="*/ 4 h 108"/>
                <a:gd name="T6" fmla="*/ 78 w 95"/>
                <a:gd name="T7" fmla="*/ 1 h 108"/>
                <a:gd name="T8" fmla="*/ 70 w 95"/>
                <a:gd name="T9" fmla="*/ 0 h 108"/>
                <a:gd name="T10" fmla="*/ 62 w 95"/>
                <a:gd name="T11" fmla="*/ 0 h 108"/>
                <a:gd name="T12" fmla="*/ 52 w 95"/>
                <a:gd name="T13" fmla="*/ 3 h 108"/>
                <a:gd name="T14" fmla="*/ 49 w 95"/>
                <a:gd name="T15" fmla="*/ 4 h 108"/>
                <a:gd name="T16" fmla="*/ 48 w 95"/>
                <a:gd name="T17" fmla="*/ 7 h 108"/>
                <a:gd name="T18" fmla="*/ 46 w 95"/>
                <a:gd name="T19" fmla="*/ 13 h 108"/>
                <a:gd name="T20" fmla="*/ 46 w 95"/>
                <a:gd name="T21" fmla="*/ 16 h 108"/>
                <a:gd name="T22" fmla="*/ 46 w 95"/>
                <a:gd name="T23" fmla="*/ 15 h 108"/>
                <a:gd name="T24" fmla="*/ 55 w 95"/>
                <a:gd name="T25" fmla="*/ 12 h 108"/>
                <a:gd name="T26" fmla="*/ 62 w 95"/>
                <a:gd name="T27" fmla="*/ 11 h 108"/>
                <a:gd name="T28" fmla="*/ 72 w 95"/>
                <a:gd name="T29" fmla="*/ 12 h 108"/>
                <a:gd name="T30" fmla="*/ 77 w 95"/>
                <a:gd name="T31" fmla="*/ 13 h 108"/>
                <a:gd name="T32" fmla="*/ 82 w 95"/>
                <a:gd name="T33" fmla="*/ 15 h 108"/>
                <a:gd name="T34" fmla="*/ 85 w 95"/>
                <a:gd name="T35" fmla="*/ 19 h 108"/>
                <a:gd name="T36" fmla="*/ 87 w 95"/>
                <a:gd name="T37" fmla="*/ 30 h 108"/>
                <a:gd name="T38" fmla="*/ 86 w 95"/>
                <a:gd name="T39" fmla="*/ 36 h 108"/>
                <a:gd name="T40" fmla="*/ 84 w 95"/>
                <a:gd name="T41" fmla="*/ 42 h 108"/>
                <a:gd name="T42" fmla="*/ 72 w 95"/>
                <a:gd name="T43" fmla="*/ 58 h 108"/>
                <a:gd name="T44" fmla="*/ 67 w 95"/>
                <a:gd name="T45" fmla="*/ 63 h 108"/>
                <a:gd name="T46" fmla="*/ 62 w 95"/>
                <a:gd name="T47" fmla="*/ 67 h 108"/>
                <a:gd name="T48" fmla="*/ 58 w 95"/>
                <a:gd name="T49" fmla="*/ 69 h 108"/>
                <a:gd name="T50" fmla="*/ 53 w 95"/>
                <a:gd name="T51" fmla="*/ 70 h 108"/>
                <a:gd name="T52" fmla="*/ 46 w 95"/>
                <a:gd name="T53" fmla="*/ 70 h 108"/>
                <a:gd name="T54" fmla="*/ 40 w 95"/>
                <a:gd name="T55" fmla="*/ 70 h 108"/>
                <a:gd name="T56" fmla="*/ 32 w 95"/>
                <a:gd name="T57" fmla="*/ 67 h 108"/>
                <a:gd name="T58" fmla="*/ 30 w 95"/>
                <a:gd name="T59" fmla="*/ 65 h 108"/>
                <a:gd name="T60" fmla="*/ 27 w 95"/>
                <a:gd name="T61" fmla="*/ 63 h 108"/>
                <a:gd name="T62" fmla="*/ 26 w 95"/>
                <a:gd name="T63" fmla="*/ 57 h 108"/>
                <a:gd name="T64" fmla="*/ 26 w 95"/>
                <a:gd name="T65" fmla="*/ 52 h 108"/>
                <a:gd name="T66" fmla="*/ 16 w 95"/>
                <a:gd name="T67" fmla="*/ 61 h 108"/>
                <a:gd name="T68" fmla="*/ 8 w 95"/>
                <a:gd name="T69" fmla="*/ 70 h 108"/>
                <a:gd name="T70" fmla="*/ 2 w 95"/>
                <a:gd name="T71" fmla="*/ 79 h 108"/>
                <a:gd name="T72" fmla="*/ 0 w 95"/>
                <a:gd name="T73" fmla="*/ 86 h 108"/>
                <a:gd name="T74" fmla="*/ 0 w 95"/>
                <a:gd name="T75" fmla="*/ 91 h 108"/>
                <a:gd name="T76" fmla="*/ 2 w 95"/>
                <a:gd name="T77" fmla="*/ 96 h 108"/>
                <a:gd name="T78" fmla="*/ 5 w 95"/>
                <a:gd name="T79" fmla="*/ 101 h 108"/>
                <a:gd name="T80" fmla="*/ 10 w 95"/>
                <a:gd name="T81" fmla="*/ 105 h 108"/>
                <a:gd name="T82" fmla="*/ 15 w 95"/>
                <a:gd name="T83" fmla="*/ 107 h 108"/>
                <a:gd name="T84" fmla="*/ 21 w 95"/>
                <a:gd name="T85" fmla="*/ 107 h 108"/>
                <a:gd name="T86" fmla="*/ 26 w 95"/>
                <a:gd name="T87" fmla="*/ 107 h 108"/>
                <a:gd name="T88" fmla="*/ 33 w 95"/>
                <a:gd name="T89" fmla="*/ 105 h 108"/>
                <a:gd name="T90" fmla="*/ 41 w 95"/>
                <a:gd name="T91" fmla="*/ 103 h 108"/>
                <a:gd name="T92" fmla="*/ 48 w 95"/>
                <a:gd name="T93" fmla="*/ 100 h 108"/>
                <a:gd name="T94" fmla="*/ 56 w 95"/>
                <a:gd name="T95" fmla="*/ 94 h 108"/>
                <a:gd name="T96" fmla="*/ 87 w 95"/>
                <a:gd name="T97" fmla="*/ 62 h 108"/>
                <a:gd name="T98" fmla="*/ 92 w 95"/>
                <a:gd name="T99" fmla="*/ 52 h 108"/>
                <a:gd name="T100" fmla="*/ 94 w 95"/>
                <a:gd name="T101" fmla="*/ 26 h 108"/>
                <a:gd name="T102" fmla="*/ 93 w 95"/>
                <a:gd name="T103" fmla="*/ 17 h 108"/>
                <a:gd name="T104" fmla="*/ 91 w 95"/>
                <a:gd name="T105" fmla="*/ 10 h 1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5" h="108">
                  <a:moveTo>
                    <a:pt x="91" y="10"/>
                  </a:moveTo>
                  <a:lnTo>
                    <a:pt x="89" y="7"/>
                  </a:lnTo>
                  <a:lnTo>
                    <a:pt x="84" y="4"/>
                  </a:lnTo>
                  <a:lnTo>
                    <a:pt x="78" y="1"/>
                  </a:lnTo>
                  <a:lnTo>
                    <a:pt x="70" y="0"/>
                  </a:lnTo>
                  <a:lnTo>
                    <a:pt x="62" y="0"/>
                  </a:lnTo>
                  <a:lnTo>
                    <a:pt x="52" y="3"/>
                  </a:lnTo>
                  <a:lnTo>
                    <a:pt x="49" y="4"/>
                  </a:lnTo>
                  <a:lnTo>
                    <a:pt x="48" y="7"/>
                  </a:lnTo>
                  <a:lnTo>
                    <a:pt x="46" y="13"/>
                  </a:lnTo>
                  <a:lnTo>
                    <a:pt x="46" y="16"/>
                  </a:lnTo>
                  <a:lnTo>
                    <a:pt x="46" y="15"/>
                  </a:lnTo>
                  <a:lnTo>
                    <a:pt x="55" y="12"/>
                  </a:lnTo>
                  <a:lnTo>
                    <a:pt x="62" y="11"/>
                  </a:lnTo>
                  <a:lnTo>
                    <a:pt x="72" y="12"/>
                  </a:lnTo>
                  <a:lnTo>
                    <a:pt x="77" y="13"/>
                  </a:lnTo>
                  <a:lnTo>
                    <a:pt x="82" y="15"/>
                  </a:lnTo>
                  <a:lnTo>
                    <a:pt x="85" y="19"/>
                  </a:lnTo>
                  <a:lnTo>
                    <a:pt x="87" y="30"/>
                  </a:lnTo>
                  <a:lnTo>
                    <a:pt x="86" y="36"/>
                  </a:lnTo>
                  <a:lnTo>
                    <a:pt x="84" y="42"/>
                  </a:lnTo>
                  <a:lnTo>
                    <a:pt x="72" y="58"/>
                  </a:lnTo>
                  <a:lnTo>
                    <a:pt x="67" y="63"/>
                  </a:lnTo>
                  <a:lnTo>
                    <a:pt x="62" y="67"/>
                  </a:lnTo>
                  <a:lnTo>
                    <a:pt x="58" y="69"/>
                  </a:lnTo>
                  <a:lnTo>
                    <a:pt x="53" y="70"/>
                  </a:lnTo>
                  <a:lnTo>
                    <a:pt x="46" y="70"/>
                  </a:lnTo>
                  <a:lnTo>
                    <a:pt x="40" y="70"/>
                  </a:lnTo>
                  <a:lnTo>
                    <a:pt x="32" y="67"/>
                  </a:lnTo>
                  <a:lnTo>
                    <a:pt x="30" y="65"/>
                  </a:lnTo>
                  <a:lnTo>
                    <a:pt x="27" y="63"/>
                  </a:lnTo>
                  <a:lnTo>
                    <a:pt x="26" y="57"/>
                  </a:lnTo>
                  <a:lnTo>
                    <a:pt x="26" y="52"/>
                  </a:lnTo>
                  <a:lnTo>
                    <a:pt x="16" y="61"/>
                  </a:lnTo>
                  <a:lnTo>
                    <a:pt x="8" y="70"/>
                  </a:lnTo>
                  <a:lnTo>
                    <a:pt x="2" y="79"/>
                  </a:lnTo>
                  <a:lnTo>
                    <a:pt x="0" y="86"/>
                  </a:lnTo>
                  <a:lnTo>
                    <a:pt x="0" y="91"/>
                  </a:lnTo>
                  <a:lnTo>
                    <a:pt x="2" y="96"/>
                  </a:lnTo>
                  <a:lnTo>
                    <a:pt x="5" y="101"/>
                  </a:lnTo>
                  <a:lnTo>
                    <a:pt x="10" y="105"/>
                  </a:lnTo>
                  <a:lnTo>
                    <a:pt x="15" y="107"/>
                  </a:lnTo>
                  <a:lnTo>
                    <a:pt x="21" y="107"/>
                  </a:lnTo>
                  <a:lnTo>
                    <a:pt x="26" y="107"/>
                  </a:lnTo>
                  <a:lnTo>
                    <a:pt x="33" y="105"/>
                  </a:lnTo>
                  <a:lnTo>
                    <a:pt x="41" y="103"/>
                  </a:lnTo>
                  <a:lnTo>
                    <a:pt x="48" y="100"/>
                  </a:lnTo>
                  <a:lnTo>
                    <a:pt x="56" y="94"/>
                  </a:lnTo>
                  <a:lnTo>
                    <a:pt x="87" y="62"/>
                  </a:lnTo>
                  <a:lnTo>
                    <a:pt x="92" y="52"/>
                  </a:lnTo>
                  <a:lnTo>
                    <a:pt x="94" y="26"/>
                  </a:lnTo>
                  <a:lnTo>
                    <a:pt x="93" y="17"/>
                  </a:lnTo>
                  <a:lnTo>
                    <a:pt x="91" y="10"/>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4" name="Freeform 195"/>
            <p:cNvSpPr>
              <a:spLocks/>
            </p:cNvSpPr>
            <p:nvPr/>
          </p:nvSpPr>
          <p:spPr bwMode="auto">
            <a:xfrm>
              <a:off x="4584" y="2255"/>
              <a:ext cx="74" cy="315"/>
            </a:xfrm>
            <a:custGeom>
              <a:avLst/>
              <a:gdLst>
                <a:gd name="T0" fmla="*/ 50 w 74"/>
                <a:gd name="T1" fmla="*/ 314 h 315"/>
                <a:gd name="T2" fmla="*/ 47 w 74"/>
                <a:gd name="T3" fmla="*/ 309 h 315"/>
                <a:gd name="T4" fmla="*/ 43 w 74"/>
                <a:gd name="T5" fmla="*/ 306 h 315"/>
                <a:gd name="T6" fmla="*/ 37 w 74"/>
                <a:gd name="T7" fmla="*/ 303 h 315"/>
                <a:gd name="T8" fmla="*/ 29 w 74"/>
                <a:gd name="T9" fmla="*/ 302 h 315"/>
                <a:gd name="T10" fmla="*/ 20 w 74"/>
                <a:gd name="T11" fmla="*/ 302 h 315"/>
                <a:gd name="T12" fmla="*/ 11 w 74"/>
                <a:gd name="T13" fmla="*/ 305 h 315"/>
                <a:gd name="T14" fmla="*/ 6 w 74"/>
                <a:gd name="T15" fmla="*/ 307 h 315"/>
                <a:gd name="T16" fmla="*/ 6 w 74"/>
                <a:gd name="T17" fmla="*/ 306 h 315"/>
                <a:gd name="T18" fmla="*/ 8 w 74"/>
                <a:gd name="T19" fmla="*/ 283 h 315"/>
                <a:gd name="T20" fmla="*/ 6 w 74"/>
                <a:gd name="T21" fmla="*/ 245 h 315"/>
                <a:gd name="T22" fmla="*/ 4 w 74"/>
                <a:gd name="T23" fmla="*/ 201 h 315"/>
                <a:gd name="T24" fmla="*/ 3 w 74"/>
                <a:gd name="T25" fmla="*/ 146 h 315"/>
                <a:gd name="T26" fmla="*/ 4 w 74"/>
                <a:gd name="T27" fmla="*/ 97 h 315"/>
                <a:gd name="T28" fmla="*/ 3 w 74"/>
                <a:gd name="T29" fmla="*/ 69 h 315"/>
                <a:gd name="T30" fmla="*/ 1 w 74"/>
                <a:gd name="T31" fmla="*/ 52 h 315"/>
                <a:gd name="T32" fmla="*/ 0 w 74"/>
                <a:gd name="T33" fmla="*/ 34 h 315"/>
                <a:gd name="T34" fmla="*/ 0 w 74"/>
                <a:gd name="T35" fmla="*/ 17 h 315"/>
                <a:gd name="T36" fmla="*/ 2 w 74"/>
                <a:gd name="T37" fmla="*/ 0 h 315"/>
                <a:gd name="T38" fmla="*/ 15 w 74"/>
                <a:gd name="T39" fmla="*/ 1 h 315"/>
                <a:gd name="T40" fmla="*/ 51 w 74"/>
                <a:gd name="T41" fmla="*/ 4 h 315"/>
                <a:gd name="T42" fmla="*/ 72 w 74"/>
                <a:gd name="T43" fmla="*/ 4 h 315"/>
                <a:gd name="T44" fmla="*/ 72 w 74"/>
                <a:gd name="T45" fmla="*/ 4 h 315"/>
                <a:gd name="T46" fmla="*/ 73 w 74"/>
                <a:gd name="T47" fmla="*/ 21 h 315"/>
                <a:gd name="T48" fmla="*/ 73 w 74"/>
                <a:gd name="T49" fmla="*/ 35 h 315"/>
                <a:gd name="T50" fmla="*/ 71 w 74"/>
                <a:gd name="T51" fmla="*/ 59 h 315"/>
                <a:gd name="T52" fmla="*/ 68 w 74"/>
                <a:gd name="T53" fmla="*/ 79 h 315"/>
                <a:gd name="T54" fmla="*/ 67 w 74"/>
                <a:gd name="T55" fmla="*/ 97 h 315"/>
                <a:gd name="T56" fmla="*/ 68 w 74"/>
                <a:gd name="T57" fmla="*/ 119 h 315"/>
                <a:gd name="T58" fmla="*/ 70 w 74"/>
                <a:gd name="T59" fmla="*/ 140 h 315"/>
                <a:gd name="T60" fmla="*/ 70 w 74"/>
                <a:gd name="T61" fmla="*/ 167 h 315"/>
                <a:gd name="T62" fmla="*/ 68 w 74"/>
                <a:gd name="T63" fmla="*/ 190 h 315"/>
                <a:gd name="T64" fmla="*/ 64 w 74"/>
                <a:gd name="T65" fmla="*/ 211 h 315"/>
                <a:gd name="T66" fmla="*/ 60 w 74"/>
                <a:gd name="T67" fmla="*/ 228 h 315"/>
                <a:gd name="T68" fmla="*/ 53 w 74"/>
                <a:gd name="T69" fmla="*/ 255 h 315"/>
                <a:gd name="T70" fmla="*/ 50 w 74"/>
                <a:gd name="T71" fmla="*/ 271 h 315"/>
                <a:gd name="T72" fmla="*/ 48 w 74"/>
                <a:gd name="T73" fmla="*/ 287 h 315"/>
                <a:gd name="T74" fmla="*/ 48 w 74"/>
                <a:gd name="T75" fmla="*/ 304 h 315"/>
                <a:gd name="T76" fmla="*/ 49 w 74"/>
                <a:gd name="T77" fmla="*/ 309 h 315"/>
                <a:gd name="T78" fmla="*/ 50 w 74"/>
                <a:gd name="T79" fmla="*/ 314 h 3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315">
                  <a:moveTo>
                    <a:pt x="50" y="314"/>
                  </a:moveTo>
                  <a:lnTo>
                    <a:pt x="47" y="309"/>
                  </a:lnTo>
                  <a:lnTo>
                    <a:pt x="43" y="306"/>
                  </a:lnTo>
                  <a:lnTo>
                    <a:pt x="37" y="303"/>
                  </a:lnTo>
                  <a:lnTo>
                    <a:pt x="29" y="302"/>
                  </a:lnTo>
                  <a:lnTo>
                    <a:pt x="20" y="302"/>
                  </a:lnTo>
                  <a:lnTo>
                    <a:pt x="11" y="305"/>
                  </a:lnTo>
                  <a:lnTo>
                    <a:pt x="6" y="307"/>
                  </a:lnTo>
                  <a:lnTo>
                    <a:pt x="6" y="306"/>
                  </a:lnTo>
                  <a:lnTo>
                    <a:pt x="8" y="283"/>
                  </a:lnTo>
                  <a:lnTo>
                    <a:pt x="6" y="245"/>
                  </a:lnTo>
                  <a:lnTo>
                    <a:pt x="4" y="201"/>
                  </a:lnTo>
                  <a:lnTo>
                    <a:pt x="3" y="146"/>
                  </a:lnTo>
                  <a:lnTo>
                    <a:pt x="4" y="97"/>
                  </a:lnTo>
                  <a:lnTo>
                    <a:pt x="3" y="69"/>
                  </a:lnTo>
                  <a:lnTo>
                    <a:pt x="1" y="52"/>
                  </a:lnTo>
                  <a:lnTo>
                    <a:pt x="0" y="34"/>
                  </a:lnTo>
                  <a:lnTo>
                    <a:pt x="0" y="17"/>
                  </a:lnTo>
                  <a:lnTo>
                    <a:pt x="2" y="0"/>
                  </a:lnTo>
                  <a:lnTo>
                    <a:pt x="15" y="1"/>
                  </a:lnTo>
                  <a:lnTo>
                    <a:pt x="51" y="4"/>
                  </a:lnTo>
                  <a:lnTo>
                    <a:pt x="72" y="4"/>
                  </a:lnTo>
                  <a:lnTo>
                    <a:pt x="73" y="21"/>
                  </a:lnTo>
                  <a:lnTo>
                    <a:pt x="73" y="35"/>
                  </a:lnTo>
                  <a:lnTo>
                    <a:pt x="71" y="59"/>
                  </a:lnTo>
                  <a:lnTo>
                    <a:pt x="68" y="79"/>
                  </a:lnTo>
                  <a:lnTo>
                    <a:pt x="67" y="97"/>
                  </a:lnTo>
                  <a:lnTo>
                    <a:pt x="68" y="119"/>
                  </a:lnTo>
                  <a:lnTo>
                    <a:pt x="70" y="140"/>
                  </a:lnTo>
                  <a:lnTo>
                    <a:pt x="70" y="167"/>
                  </a:lnTo>
                  <a:lnTo>
                    <a:pt x="68" y="190"/>
                  </a:lnTo>
                  <a:lnTo>
                    <a:pt x="64" y="211"/>
                  </a:lnTo>
                  <a:lnTo>
                    <a:pt x="60" y="228"/>
                  </a:lnTo>
                  <a:lnTo>
                    <a:pt x="53" y="255"/>
                  </a:lnTo>
                  <a:lnTo>
                    <a:pt x="50" y="271"/>
                  </a:lnTo>
                  <a:lnTo>
                    <a:pt x="48" y="287"/>
                  </a:lnTo>
                  <a:lnTo>
                    <a:pt x="48" y="304"/>
                  </a:lnTo>
                  <a:lnTo>
                    <a:pt x="49" y="309"/>
                  </a:lnTo>
                  <a:lnTo>
                    <a:pt x="50" y="314"/>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5" name="Freeform 196"/>
            <p:cNvSpPr>
              <a:spLocks/>
            </p:cNvSpPr>
            <p:nvPr/>
          </p:nvSpPr>
          <p:spPr bwMode="auto">
            <a:xfrm>
              <a:off x="4537" y="1690"/>
              <a:ext cx="42" cy="280"/>
            </a:xfrm>
            <a:custGeom>
              <a:avLst/>
              <a:gdLst>
                <a:gd name="T0" fmla="*/ 27 w 42"/>
                <a:gd name="T1" fmla="*/ 279 h 280"/>
                <a:gd name="T2" fmla="*/ 41 w 42"/>
                <a:gd name="T3" fmla="*/ 11 h 280"/>
                <a:gd name="T4" fmla="*/ 39 w 42"/>
                <a:gd name="T5" fmla="*/ 12 h 280"/>
                <a:gd name="T6" fmla="*/ 37 w 42"/>
                <a:gd name="T7" fmla="*/ 12 h 280"/>
                <a:gd name="T8" fmla="*/ 33 w 42"/>
                <a:gd name="T9" fmla="*/ 12 h 280"/>
                <a:gd name="T10" fmla="*/ 32 w 42"/>
                <a:gd name="T11" fmla="*/ 10 h 280"/>
                <a:gd name="T12" fmla="*/ 29 w 42"/>
                <a:gd name="T13" fmla="*/ 4 h 280"/>
                <a:gd name="T14" fmla="*/ 26 w 42"/>
                <a:gd name="T15" fmla="*/ 0 h 280"/>
                <a:gd name="T16" fmla="*/ 22 w 42"/>
                <a:gd name="T17" fmla="*/ 2 h 280"/>
                <a:gd name="T18" fmla="*/ 19 w 42"/>
                <a:gd name="T19" fmla="*/ 5 h 280"/>
                <a:gd name="T20" fmla="*/ 17 w 42"/>
                <a:gd name="T21" fmla="*/ 10 h 280"/>
                <a:gd name="T22" fmla="*/ 15 w 42"/>
                <a:gd name="T23" fmla="*/ 16 h 280"/>
                <a:gd name="T24" fmla="*/ 19 w 42"/>
                <a:gd name="T25" fmla="*/ 18 h 280"/>
                <a:gd name="T26" fmla="*/ 24 w 42"/>
                <a:gd name="T27" fmla="*/ 23 h 280"/>
                <a:gd name="T28" fmla="*/ 27 w 42"/>
                <a:gd name="T29" fmla="*/ 27 h 280"/>
                <a:gd name="T30" fmla="*/ 30 w 42"/>
                <a:gd name="T31" fmla="*/ 32 h 280"/>
                <a:gd name="T32" fmla="*/ 32 w 42"/>
                <a:gd name="T33" fmla="*/ 40 h 280"/>
                <a:gd name="T34" fmla="*/ 32 w 42"/>
                <a:gd name="T35" fmla="*/ 47 h 280"/>
                <a:gd name="T36" fmla="*/ 32 w 42"/>
                <a:gd name="T37" fmla="*/ 54 h 280"/>
                <a:gd name="T38" fmla="*/ 30 w 42"/>
                <a:gd name="T39" fmla="*/ 59 h 280"/>
                <a:gd name="T40" fmla="*/ 27 w 42"/>
                <a:gd name="T41" fmla="*/ 61 h 280"/>
                <a:gd name="T42" fmla="*/ 24 w 42"/>
                <a:gd name="T43" fmla="*/ 61 h 280"/>
                <a:gd name="T44" fmla="*/ 21 w 42"/>
                <a:gd name="T45" fmla="*/ 60 h 280"/>
                <a:gd name="T46" fmla="*/ 18 w 42"/>
                <a:gd name="T47" fmla="*/ 58 h 280"/>
                <a:gd name="T48" fmla="*/ 15 w 42"/>
                <a:gd name="T49" fmla="*/ 54 h 280"/>
                <a:gd name="T50" fmla="*/ 10 w 42"/>
                <a:gd name="T51" fmla="*/ 49 h 280"/>
                <a:gd name="T52" fmla="*/ 15 w 42"/>
                <a:gd name="T53" fmla="*/ 54 h 280"/>
                <a:gd name="T54" fmla="*/ 16 w 42"/>
                <a:gd name="T55" fmla="*/ 60 h 280"/>
                <a:gd name="T56" fmla="*/ 16 w 42"/>
                <a:gd name="T57" fmla="*/ 65 h 280"/>
                <a:gd name="T58" fmla="*/ 15 w 42"/>
                <a:gd name="T59" fmla="*/ 73 h 280"/>
                <a:gd name="T60" fmla="*/ 12 w 42"/>
                <a:gd name="T61" fmla="*/ 76 h 280"/>
                <a:gd name="T62" fmla="*/ 9 w 42"/>
                <a:gd name="T63" fmla="*/ 76 h 280"/>
                <a:gd name="T64" fmla="*/ 6 w 42"/>
                <a:gd name="T65" fmla="*/ 76 h 280"/>
                <a:gd name="T66" fmla="*/ 5 w 42"/>
                <a:gd name="T67" fmla="*/ 76 h 280"/>
                <a:gd name="T68" fmla="*/ 0 w 42"/>
                <a:gd name="T69" fmla="*/ 164 h 280"/>
                <a:gd name="T70" fmla="*/ 1 w 42"/>
                <a:gd name="T71" fmla="*/ 213 h 280"/>
                <a:gd name="T72" fmla="*/ 3 w 42"/>
                <a:gd name="T73" fmla="*/ 224 h 280"/>
                <a:gd name="T74" fmla="*/ 5 w 42"/>
                <a:gd name="T75" fmla="*/ 235 h 280"/>
                <a:gd name="T76" fmla="*/ 9 w 42"/>
                <a:gd name="T77" fmla="*/ 248 h 280"/>
                <a:gd name="T78" fmla="*/ 15 w 42"/>
                <a:gd name="T79" fmla="*/ 262 h 280"/>
                <a:gd name="T80" fmla="*/ 21 w 42"/>
                <a:gd name="T81" fmla="*/ 271 h 280"/>
                <a:gd name="T82" fmla="*/ 27 w 42"/>
                <a:gd name="T83" fmla="*/ 279 h 280"/>
                <a:gd name="T84" fmla="*/ 27 w 42"/>
                <a:gd name="T85" fmla="*/ 279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2" h="280">
                  <a:moveTo>
                    <a:pt x="27" y="279"/>
                  </a:moveTo>
                  <a:lnTo>
                    <a:pt x="41" y="11"/>
                  </a:lnTo>
                  <a:lnTo>
                    <a:pt x="39" y="12"/>
                  </a:lnTo>
                  <a:lnTo>
                    <a:pt x="37" y="12"/>
                  </a:lnTo>
                  <a:lnTo>
                    <a:pt x="33" y="12"/>
                  </a:lnTo>
                  <a:lnTo>
                    <a:pt x="32" y="10"/>
                  </a:lnTo>
                  <a:lnTo>
                    <a:pt x="29" y="4"/>
                  </a:lnTo>
                  <a:lnTo>
                    <a:pt x="26" y="0"/>
                  </a:lnTo>
                  <a:lnTo>
                    <a:pt x="22" y="2"/>
                  </a:lnTo>
                  <a:lnTo>
                    <a:pt x="19" y="5"/>
                  </a:lnTo>
                  <a:lnTo>
                    <a:pt x="17" y="10"/>
                  </a:lnTo>
                  <a:lnTo>
                    <a:pt x="15" y="16"/>
                  </a:lnTo>
                  <a:lnTo>
                    <a:pt x="19" y="18"/>
                  </a:lnTo>
                  <a:lnTo>
                    <a:pt x="24" y="23"/>
                  </a:lnTo>
                  <a:lnTo>
                    <a:pt x="27" y="27"/>
                  </a:lnTo>
                  <a:lnTo>
                    <a:pt x="30" y="32"/>
                  </a:lnTo>
                  <a:lnTo>
                    <a:pt x="32" y="40"/>
                  </a:lnTo>
                  <a:lnTo>
                    <a:pt x="32" y="47"/>
                  </a:lnTo>
                  <a:lnTo>
                    <a:pt x="32" y="54"/>
                  </a:lnTo>
                  <a:lnTo>
                    <a:pt x="30" y="59"/>
                  </a:lnTo>
                  <a:lnTo>
                    <a:pt x="27" y="61"/>
                  </a:lnTo>
                  <a:lnTo>
                    <a:pt x="24" y="61"/>
                  </a:lnTo>
                  <a:lnTo>
                    <a:pt x="21" y="60"/>
                  </a:lnTo>
                  <a:lnTo>
                    <a:pt x="18" y="58"/>
                  </a:lnTo>
                  <a:lnTo>
                    <a:pt x="15" y="54"/>
                  </a:lnTo>
                  <a:lnTo>
                    <a:pt x="10" y="49"/>
                  </a:lnTo>
                  <a:lnTo>
                    <a:pt x="15" y="54"/>
                  </a:lnTo>
                  <a:lnTo>
                    <a:pt x="16" y="60"/>
                  </a:lnTo>
                  <a:lnTo>
                    <a:pt x="16" y="65"/>
                  </a:lnTo>
                  <a:lnTo>
                    <a:pt x="15" y="73"/>
                  </a:lnTo>
                  <a:lnTo>
                    <a:pt x="12" y="76"/>
                  </a:lnTo>
                  <a:lnTo>
                    <a:pt x="9" y="76"/>
                  </a:lnTo>
                  <a:lnTo>
                    <a:pt x="6" y="76"/>
                  </a:lnTo>
                  <a:lnTo>
                    <a:pt x="5" y="76"/>
                  </a:lnTo>
                  <a:lnTo>
                    <a:pt x="0" y="164"/>
                  </a:lnTo>
                  <a:lnTo>
                    <a:pt x="1" y="213"/>
                  </a:lnTo>
                  <a:lnTo>
                    <a:pt x="3" y="224"/>
                  </a:lnTo>
                  <a:lnTo>
                    <a:pt x="5" y="235"/>
                  </a:lnTo>
                  <a:lnTo>
                    <a:pt x="9" y="248"/>
                  </a:lnTo>
                  <a:lnTo>
                    <a:pt x="15" y="262"/>
                  </a:lnTo>
                  <a:lnTo>
                    <a:pt x="21" y="271"/>
                  </a:lnTo>
                  <a:lnTo>
                    <a:pt x="27" y="279"/>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6" name="Freeform 197"/>
            <p:cNvSpPr>
              <a:spLocks/>
            </p:cNvSpPr>
            <p:nvPr/>
          </p:nvSpPr>
          <p:spPr bwMode="auto">
            <a:xfrm>
              <a:off x="4753" y="1656"/>
              <a:ext cx="42" cy="305"/>
            </a:xfrm>
            <a:custGeom>
              <a:avLst/>
              <a:gdLst>
                <a:gd name="T0" fmla="*/ 27 w 42"/>
                <a:gd name="T1" fmla="*/ 302 h 305"/>
                <a:gd name="T2" fmla="*/ 10 w 42"/>
                <a:gd name="T3" fmla="*/ 170 h 305"/>
                <a:gd name="T4" fmla="*/ 1 w 42"/>
                <a:gd name="T5" fmla="*/ 55 h 305"/>
                <a:gd name="T6" fmla="*/ 0 w 42"/>
                <a:gd name="T7" fmla="*/ 0 h 305"/>
                <a:gd name="T8" fmla="*/ 0 w 42"/>
                <a:gd name="T9" fmla="*/ 0 h 305"/>
                <a:gd name="T10" fmla="*/ 15 w 42"/>
                <a:gd name="T11" fmla="*/ 7 h 305"/>
                <a:gd name="T12" fmla="*/ 21 w 42"/>
                <a:gd name="T13" fmla="*/ 12 h 305"/>
                <a:gd name="T14" fmla="*/ 26 w 42"/>
                <a:gd name="T15" fmla="*/ 17 h 305"/>
                <a:gd name="T16" fmla="*/ 31 w 42"/>
                <a:gd name="T17" fmla="*/ 23 h 305"/>
                <a:gd name="T18" fmla="*/ 34 w 42"/>
                <a:gd name="T19" fmla="*/ 28 h 305"/>
                <a:gd name="T20" fmla="*/ 36 w 42"/>
                <a:gd name="T21" fmla="*/ 34 h 305"/>
                <a:gd name="T22" fmla="*/ 39 w 42"/>
                <a:gd name="T23" fmla="*/ 45 h 305"/>
                <a:gd name="T24" fmla="*/ 39 w 42"/>
                <a:gd name="T25" fmla="*/ 56 h 305"/>
                <a:gd name="T26" fmla="*/ 41 w 42"/>
                <a:gd name="T27" fmla="*/ 88 h 305"/>
                <a:gd name="T28" fmla="*/ 41 w 42"/>
                <a:gd name="T29" fmla="*/ 127 h 305"/>
                <a:gd name="T30" fmla="*/ 41 w 42"/>
                <a:gd name="T31" fmla="*/ 214 h 305"/>
                <a:gd name="T32" fmla="*/ 40 w 42"/>
                <a:gd name="T33" fmla="*/ 230 h 305"/>
                <a:gd name="T34" fmla="*/ 40 w 42"/>
                <a:gd name="T35" fmla="*/ 250 h 305"/>
                <a:gd name="T36" fmla="*/ 38 w 42"/>
                <a:gd name="T37" fmla="*/ 261 h 305"/>
                <a:gd name="T38" fmla="*/ 37 w 42"/>
                <a:gd name="T39" fmla="*/ 274 h 305"/>
                <a:gd name="T40" fmla="*/ 37 w 42"/>
                <a:gd name="T41" fmla="*/ 280 h 305"/>
                <a:gd name="T42" fmla="*/ 35 w 42"/>
                <a:gd name="T43" fmla="*/ 287 h 305"/>
                <a:gd name="T44" fmla="*/ 32 w 42"/>
                <a:gd name="T45" fmla="*/ 296 h 305"/>
                <a:gd name="T46" fmla="*/ 29 w 42"/>
                <a:gd name="T47" fmla="*/ 304 h 305"/>
                <a:gd name="T48" fmla="*/ 27 w 42"/>
                <a:gd name="T49" fmla="*/ 302 h 3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05">
                  <a:moveTo>
                    <a:pt x="27" y="302"/>
                  </a:moveTo>
                  <a:lnTo>
                    <a:pt x="10" y="170"/>
                  </a:lnTo>
                  <a:lnTo>
                    <a:pt x="1" y="55"/>
                  </a:lnTo>
                  <a:lnTo>
                    <a:pt x="0" y="0"/>
                  </a:lnTo>
                  <a:lnTo>
                    <a:pt x="15" y="7"/>
                  </a:lnTo>
                  <a:lnTo>
                    <a:pt x="21" y="12"/>
                  </a:lnTo>
                  <a:lnTo>
                    <a:pt x="26" y="17"/>
                  </a:lnTo>
                  <a:lnTo>
                    <a:pt x="31" y="23"/>
                  </a:lnTo>
                  <a:lnTo>
                    <a:pt x="34" y="28"/>
                  </a:lnTo>
                  <a:lnTo>
                    <a:pt x="36" y="34"/>
                  </a:lnTo>
                  <a:lnTo>
                    <a:pt x="39" y="45"/>
                  </a:lnTo>
                  <a:lnTo>
                    <a:pt x="39" y="56"/>
                  </a:lnTo>
                  <a:lnTo>
                    <a:pt x="41" y="88"/>
                  </a:lnTo>
                  <a:lnTo>
                    <a:pt x="41" y="127"/>
                  </a:lnTo>
                  <a:lnTo>
                    <a:pt x="41" y="214"/>
                  </a:lnTo>
                  <a:lnTo>
                    <a:pt x="40" y="230"/>
                  </a:lnTo>
                  <a:lnTo>
                    <a:pt x="40" y="250"/>
                  </a:lnTo>
                  <a:lnTo>
                    <a:pt x="38" y="261"/>
                  </a:lnTo>
                  <a:lnTo>
                    <a:pt x="37" y="274"/>
                  </a:lnTo>
                  <a:lnTo>
                    <a:pt x="37" y="280"/>
                  </a:lnTo>
                  <a:lnTo>
                    <a:pt x="35" y="287"/>
                  </a:lnTo>
                  <a:lnTo>
                    <a:pt x="32" y="296"/>
                  </a:lnTo>
                  <a:lnTo>
                    <a:pt x="29" y="304"/>
                  </a:lnTo>
                  <a:lnTo>
                    <a:pt x="27" y="30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7" name="Freeform 198"/>
            <p:cNvSpPr>
              <a:spLocks/>
            </p:cNvSpPr>
            <p:nvPr/>
          </p:nvSpPr>
          <p:spPr bwMode="auto">
            <a:xfrm>
              <a:off x="4528" y="1624"/>
              <a:ext cx="108" cy="143"/>
            </a:xfrm>
            <a:custGeom>
              <a:avLst/>
              <a:gdLst>
                <a:gd name="T0" fmla="*/ 66 w 108"/>
                <a:gd name="T1" fmla="*/ 33 h 143"/>
                <a:gd name="T2" fmla="*/ 64 w 108"/>
                <a:gd name="T3" fmla="*/ 49 h 143"/>
                <a:gd name="T4" fmla="*/ 56 w 108"/>
                <a:gd name="T5" fmla="*/ 69 h 143"/>
                <a:gd name="T6" fmla="*/ 50 w 108"/>
                <a:gd name="T7" fmla="*/ 77 h 143"/>
                <a:gd name="T8" fmla="*/ 48 w 108"/>
                <a:gd name="T9" fmla="*/ 78 h 143"/>
                <a:gd name="T10" fmla="*/ 42 w 108"/>
                <a:gd name="T11" fmla="*/ 78 h 143"/>
                <a:gd name="T12" fmla="*/ 38 w 108"/>
                <a:gd name="T13" fmla="*/ 70 h 143"/>
                <a:gd name="T14" fmla="*/ 31 w 108"/>
                <a:gd name="T15" fmla="*/ 68 h 143"/>
                <a:gd name="T16" fmla="*/ 26 w 108"/>
                <a:gd name="T17" fmla="*/ 76 h 143"/>
                <a:gd name="T18" fmla="*/ 28 w 108"/>
                <a:gd name="T19" fmla="*/ 84 h 143"/>
                <a:gd name="T20" fmla="*/ 36 w 108"/>
                <a:gd name="T21" fmla="*/ 93 h 143"/>
                <a:gd name="T22" fmla="*/ 41 w 108"/>
                <a:gd name="T23" fmla="*/ 106 h 143"/>
                <a:gd name="T24" fmla="*/ 41 w 108"/>
                <a:gd name="T25" fmla="*/ 120 h 143"/>
                <a:gd name="T26" fmla="*/ 36 w 108"/>
                <a:gd name="T27" fmla="*/ 127 h 143"/>
                <a:gd name="T28" fmla="*/ 30 w 108"/>
                <a:gd name="T29" fmla="*/ 126 h 143"/>
                <a:gd name="T30" fmla="*/ 24 w 108"/>
                <a:gd name="T31" fmla="*/ 120 h 143"/>
                <a:gd name="T32" fmla="*/ 24 w 108"/>
                <a:gd name="T33" fmla="*/ 120 h 143"/>
                <a:gd name="T34" fmla="*/ 25 w 108"/>
                <a:gd name="T35" fmla="*/ 131 h 143"/>
                <a:gd name="T36" fmla="*/ 21 w 108"/>
                <a:gd name="T37" fmla="*/ 142 h 143"/>
                <a:gd name="T38" fmla="*/ 15 w 108"/>
                <a:gd name="T39" fmla="*/ 142 h 143"/>
                <a:gd name="T40" fmla="*/ 10 w 108"/>
                <a:gd name="T41" fmla="*/ 137 h 143"/>
                <a:gd name="T42" fmla="*/ 3 w 108"/>
                <a:gd name="T43" fmla="*/ 126 h 143"/>
                <a:gd name="T44" fmla="*/ 0 w 108"/>
                <a:gd name="T45" fmla="*/ 112 h 143"/>
                <a:gd name="T46" fmla="*/ 2 w 108"/>
                <a:gd name="T47" fmla="*/ 100 h 143"/>
                <a:gd name="T48" fmla="*/ 2 w 108"/>
                <a:gd name="T49" fmla="*/ 99 h 143"/>
                <a:gd name="T50" fmla="*/ 0 w 108"/>
                <a:gd name="T51" fmla="*/ 88 h 143"/>
                <a:gd name="T52" fmla="*/ 2 w 108"/>
                <a:gd name="T53" fmla="*/ 74 h 143"/>
                <a:gd name="T54" fmla="*/ 13 w 108"/>
                <a:gd name="T55" fmla="*/ 51 h 143"/>
                <a:gd name="T56" fmla="*/ 26 w 108"/>
                <a:gd name="T57" fmla="*/ 34 h 143"/>
                <a:gd name="T58" fmla="*/ 66 w 108"/>
                <a:gd name="T59" fmla="*/ 0 h 143"/>
                <a:gd name="T60" fmla="*/ 71 w 108"/>
                <a:gd name="T61" fmla="*/ 3 h 143"/>
                <a:gd name="T62" fmla="*/ 86 w 108"/>
                <a:gd name="T63" fmla="*/ 6 h 143"/>
                <a:gd name="T64" fmla="*/ 102 w 108"/>
                <a:gd name="T65" fmla="*/ 3 h 143"/>
                <a:gd name="T66" fmla="*/ 107 w 108"/>
                <a:gd name="T67" fmla="*/ 10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143">
                  <a:moveTo>
                    <a:pt x="107" y="10"/>
                  </a:moveTo>
                  <a:lnTo>
                    <a:pt x="66" y="33"/>
                  </a:lnTo>
                  <a:lnTo>
                    <a:pt x="66" y="38"/>
                  </a:lnTo>
                  <a:lnTo>
                    <a:pt x="64" y="49"/>
                  </a:lnTo>
                  <a:lnTo>
                    <a:pt x="60" y="60"/>
                  </a:lnTo>
                  <a:lnTo>
                    <a:pt x="56" y="69"/>
                  </a:lnTo>
                  <a:lnTo>
                    <a:pt x="50" y="77"/>
                  </a:lnTo>
                  <a:lnTo>
                    <a:pt x="48" y="78"/>
                  </a:lnTo>
                  <a:lnTo>
                    <a:pt x="46" y="78"/>
                  </a:lnTo>
                  <a:lnTo>
                    <a:pt x="42" y="78"/>
                  </a:lnTo>
                  <a:lnTo>
                    <a:pt x="41" y="76"/>
                  </a:lnTo>
                  <a:lnTo>
                    <a:pt x="38" y="70"/>
                  </a:lnTo>
                  <a:lnTo>
                    <a:pt x="35" y="66"/>
                  </a:lnTo>
                  <a:lnTo>
                    <a:pt x="31" y="68"/>
                  </a:lnTo>
                  <a:lnTo>
                    <a:pt x="28" y="71"/>
                  </a:lnTo>
                  <a:lnTo>
                    <a:pt x="26" y="76"/>
                  </a:lnTo>
                  <a:lnTo>
                    <a:pt x="24" y="82"/>
                  </a:lnTo>
                  <a:lnTo>
                    <a:pt x="28" y="84"/>
                  </a:lnTo>
                  <a:lnTo>
                    <a:pt x="33" y="89"/>
                  </a:lnTo>
                  <a:lnTo>
                    <a:pt x="36" y="93"/>
                  </a:lnTo>
                  <a:lnTo>
                    <a:pt x="39" y="98"/>
                  </a:lnTo>
                  <a:lnTo>
                    <a:pt x="41" y="106"/>
                  </a:lnTo>
                  <a:lnTo>
                    <a:pt x="41" y="113"/>
                  </a:lnTo>
                  <a:lnTo>
                    <a:pt x="41" y="120"/>
                  </a:lnTo>
                  <a:lnTo>
                    <a:pt x="39" y="125"/>
                  </a:lnTo>
                  <a:lnTo>
                    <a:pt x="36" y="127"/>
                  </a:lnTo>
                  <a:lnTo>
                    <a:pt x="33" y="127"/>
                  </a:lnTo>
                  <a:lnTo>
                    <a:pt x="30" y="126"/>
                  </a:lnTo>
                  <a:lnTo>
                    <a:pt x="27" y="124"/>
                  </a:lnTo>
                  <a:lnTo>
                    <a:pt x="24" y="120"/>
                  </a:lnTo>
                  <a:lnTo>
                    <a:pt x="19" y="115"/>
                  </a:lnTo>
                  <a:lnTo>
                    <a:pt x="24" y="120"/>
                  </a:lnTo>
                  <a:lnTo>
                    <a:pt x="25" y="126"/>
                  </a:lnTo>
                  <a:lnTo>
                    <a:pt x="25" y="131"/>
                  </a:lnTo>
                  <a:lnTo>
                    <a:pt x="24" y="139"/>
                  </a:lnTo>
                  <a:lnTo>
                    <a:pt x="21" y="142"/>
                  </a:lnTo>
                  <a:lnTo>
                    <a:pt x="18" y="142"/>
                  </a:lnTo>
                  <a:lnTo>
                    <a:pt x="15" y="142"/>
                  </a:lnTo>
                  <a:lnTo>
                    <a:pt x="10" y="137"/>
                  </a:lnTo>
                  <a:lnTo>
                    <a:pt x="6" y="132"/>
                  </a:lnTo>
                  <a:lnTo>
                    <a:pt x="3" y="126"/>
                  </a:lnTo>
                  <a:lnTo>
                    <a:pt x="0" y="118"/>
                  </a:lnTo>
                  <a:lnTo>
                    <a:pt x="0" y="112"/>
                  </a:lnTo>
                  <a:lnTo>
                    <a:pt x="0" y="105"/>
                  </a:lnTo>
                  <a:lnTo>
                    <a:pt x="2" y="100"/>
                  </a:lnTo>
                  <a:lnTo>
                    <a:pt x="5" y="105"/>
                  </a:lnTo>
                  <a:lnTo>
                    <a:pt x="2" y="99"/>
                  </a:lnTo>
                  <a:lnTo>
                    <a:pt x="0" y="93"/>
                  </a:lnTo>
                  <a:lnTo>
                    <a:pt x="0" y="88"/>
                  </a:lnTo>
                  <a:lnTo>
                    <a:pt x="0" y="82"/>
                  </a:lnTo>
                  <a:lnTo>
                    <a:pt x="2" y="74"/>
                  </a:lnTo>
                  <a:lnTo>
                    <a:pt x="5" y="66"/>
                  </a:lnTo>
                  <a:lnTo>
                    <a:pt x="13" y="51"/>
                  </a:lnTo>
                  <a:lnTo>
                    <a:pt x="19" y="42"/>
                  </a:lnTo>
                  <a:lnTo>
                    <a:pt x="26" y="34"/>
                  </a:lnTo>
                  <a:lnTo>
                    <a:pt x="45" y="17"/>
                  </a:lnTo>
                  <a:lnTo>
                    <a:pt x="66" y="0"/>
                  </a:lnTo>
                  <a:lnTo>
                    <a:pt x="67" y="0"/>
                  </a:lnTo>
                  <a:lnTo>
                    <a:pt x="71" y="3"/>
                  </a:lnTo>
                  <a:lnTo>
                    <a:pt x="76" y="5"/>
                  </a:lnTo>
                  <a:lnTo>
                    <a:pt x="86" y="6"/>
                  </a:lnTo>
                  <a:lnTo>
                    <a:pt x="97" y="5"/>
                  </a:lnTo>
                  <a:lnTo>
                    <a:pt x="102" y="3"/>
                  </a:lnTo>
                  <a:lnTo>
                    <a:pt x="107" y="1"/>
                  </a:lnTo>
                  <a:lnTo>
                    <a:pt x="107" y="1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8" name="Freeform 199"/>
            <p:cNvSpPr>
              <a:spLocks/>
            </p:cNvSpPr>
            <p:nvPr/>
          </p:nvSpPr>
          <p:spPr bwMode="auto">
            <a:xfrm>
              <a:off x="4634" y="1618"/>
              <a:ext cx="73" cy="61"/>
            </a:xfrm>
            <a:custGeom>
              <a:avLst/>
              <a:gdLst>
                <a:gd name="T0" fmla="*/ 72 w 73"/>
                <a:gd name="T1" fmla="*/ 2 h 61"/>
                <a:gd name="T2" fmla="*/ 64 w 73"/>
                <a:gd name="T3" fmla="*/ 8 h 61"/>
                <a:gd name="T4" fmla="*/ 59 w 73"/>
                <a:gd name="T5" fmla="*/ 11 h 61"/>
                <a:gd name="T6" fmla="*/ 53 w 73"/>
                <a:gd name="T7" fmla="*/ 14 h 61"/>
                <a:gd name="T8" fmla="*/ 44 w 73"/>
                <a:gd name="T9" fmla="*/ 16 h 61"/>
                <a:gd name="T10" fmla="*/ 36 w 73"/>
                <a:gd name="T11" fmla="*/ 17 h 61"/>
                <a:gd name="T12" fmla="*/ 27 w 73"/>
                <a:gd name="T13" fmla="*/ 15 h 61"/>
                <a:gd name="T14" fmla="*/ 20 w 73"/>
                <a:gd name="T15" fmla="*/ 13 h 61"/>
                <a:gd name="T16" fmla="*/ 12 w 73"/>
                <a:gd name="T17" fmla="*/ 9 h 61"/>
                <a:gd name="T18" fmla="*/ 7 w 73"/>
                <a:gd name="T19" fmla="*/ 6 h 61"/>
                <a:gd name="T20" fmla="*/ 1 w 73"/>
                <a:gd name="T21" fmla="*/ 0 h 61"/>
                <a:gd name="T22" fmla="*/ 1 w 73"/>
                <a:gd name="T23" fmla="*/ 0 h 61"/>
                <a:gd name="T24" fmla="*/ 1 w 73"/>
                <a:gd name="T25" fmla="*/ 24 h 61"/>
                <a:gd name="T26" fmla="*/ 1 w 73"/>
                <a:gd name="T27" fmla="*/ 26 h 61"/>
                <a:gd name="T28" fmla="*/ 0 w 73"/>
                <a:gd name="T29" fmla="*/ 34 h 61"/>
                <a:gd name="T30" fmla="*/ 1 w 73"/>
                <a:gd name="T31" fmla="*/ 40 h 61"/>
                <a:gd name="T32" fmla="*/ 4 w 73"/>
                <a:gd name="T33" fmla="*/ 45 h 61"/>
                <a:gd name="T34" fmla="*/ 7 w 73"/>
                <a:gd name="T35" fmla="*/ 49 h 61"/>
                <a:gd name="T36" fmla="*/ 11 w 73"/>
                <a:gd name="T37" fmla="*/ 53 h 61"/>
                <a:gd name="T38" fmla="*/ 16 w 73"/>
                <a:gd name="T39" fmla="*/ 55 h 61"/>
                <a:gd name="T40" fmla="*/ 24 w 73"/>
                <a:gd name="T41" fmla="*/ 58 h 61"/>
                <a:gd name="T42" fmla="*/ 31 w 73"/>
                <a:gd name="T43" fmla="*/ 60 h 61"/>
                <a:gd name="T44" fmla="*/ 42 w 73"/>
                <a:gd name="T45" fmla="*/ 60 h 61"/>
                <a:gd name="T46" fmla="*/ 48 w 73"/>
                <a:gd name="T47" fmla="*/ 59 h 61"/>
                <a:gd name="T48" fmla="*/ 53 w 73"/>
                <a:gd name="T49" fmla="*/ 58 h 61"/>
                <a:gd name="T50" fmla="*/ 59 w 73"/>
                <a:gd name="T51" fmla="*/ 55 h 61"/>
                <a:gd name="T52" fmla="*/ 64 w 73"/>
                <a:gd name="T53" fmla="*/ 52 h 61"/>
                <a:gd name="T54" fmla="*/ 69 w 73"/>
                <a:gd name="T55" fmla="*/ 46 h 61"/>
                <a:gd name="T56" fmla="*/ 71 w 73"/>
                <a:gd name="T57" fmla="*/ 39 h 61"/>
                <a:gd name="T58" fmla="*/ 71 w 73"/>
                <a:gd name="T59" fmla="*/ 33 h 61"/>
                <a:gd name="T60" fmla="*/ 71 w 73"/>
                <a:gd name="T61" fmla="*/ 34 h 61"/>
                <a:gd name="T62" fmla="*/ 71 w 73"/>
                <a:gd name="T63" fmla="*/ 2 h 61"/>
                <a:gd name="T64" fmla="*/ 72 w 73"/>
                <a:gd name="T65" fmla="*/ 2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61">
                  <a:moveTo>
                    <a:pt x="72" y="2"/>
                  </a:moveTo>
                  <a:lnTo>
                    <a:pt x="64" y="8"/>
                  </a:lnTo>
                  <a:lnTo>
                    <a:pt x="59" y="11"/>
                  </a:lnTo>
                  <a:lnTo>
                    <a:pt x="53" y="14"/>
                  </a:lnTo>
                  <a:lnTo>
                    <a:pt x="44" y="16"/>
                  </a:lnTo>
                  <a:lnTo>
                    <a:pt x="36" y="17"/>
                  </a:lnTo>
                  <a:lnTo>
                    <a:pt x="27" y="15"/>
                  </a:lnTo>
                  <a:lnTo>
                    <a:pt x="20" y="13"/>
                  </a:lnTo>
                  <a:lnTo>
                    <a:pt x="12" y="9"/>
                  </a:lnTo>
                  <a:lnTo>
                    <a:pt x="7" y="6"/>
                  </a:lnTo>
                  <a:lnTo>
                    <a:pt x="1" y="0"/>
                  </a:lnTo>
                  <a:lnTo>
                    <a:pt x="1" y="24"/>
                  </a:lnTo>
                  <a:lnTo>
                    <a:pt x="1" y="26"/>
                  </a:lnTo>
                  <a:lnTo>
                    <a:pt x="0" y="34"/>
                  </a:lnTo>
                  <a:lnTo>
                    <a:pt x="1" y="40"/>
                  </a:lnTo>
                  <a:lnTo>
                    <a:pt x="4" y="45"/>
                  </a:lnTo>
                  <a:lnTo>
                    <a:pt x="7" y="49"/>
                  </a:lnTo>
                  <a:lnTo>
                    <a:pt x="11" y="53"/>
                  </a:lnTo>
                  <a:lnTo>
                    <a:pt x="16" y="55"/>
                  </a:lnTo>
                  <a:lnTo>
                    <a:pt x="24" y="58"/>
                  </a:lnTo>
                  <a:lnTo>
                    <a:pt x="31" y="60"/>
                  </a:lnTo>
                  <a:lnTo>
                    <a:pt x="42" y="60"/>
                  </a:lnTo>
                  <a:lnTo>
                    <a:pt x="48" y="59"/>
                  </a:lnTo>
                  <a:lnTo>
                    <a:pt x="53" y="58"/>
                  </a:lnTo>
                  <a:lnTo>
                    <a:pt x="59" y="55"/>
                  </a:lnTo>
                  <a:lnTo>
                    <a:pt x="64" y="52"/>
                  </a:lnTo>
                  <a:lnTo>
                    <a:pt x="69" y="46"/>
                  </a:lnTo>
                  <a:lnTo>
                    <a:pt x="71" y="39"/>
                  </a:lnTo>
                  <a:lnTo>
                    <a:pt x="71" y="33"/>
                  </a:lnTo>
                  <a:lnTo>
                    <a:pt x="71" y="34"/>
                  </a:lnTo>
                  <a:lnTo>
                    <a:pt x="71" y="2"/>
                  </a:lnTo>
                  <a:lnTo>
                    <a:pt x="72" y="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69" name="Freeform 200"/>
            <p:cNvSpPr>
              <a:spLocks/>
            </p:cNvSpPr>
            <p:nvPr/>
          </p:nvSpPr>
          <p:spPr bwMode="auto">
            <a:xfrm>
              <a:off x="5004" y="2526"/>
              <a:ext cx="89" cy="123"/>
            </a:xfrm>
            <a:custGeom>
              <a:avLst/>
              <a:gdLst>
                <a:gd name="T0" fmla="*/ 77 w 89"/>
                <a:gd name="T1" fmla="*/ 34 h 123"/>
                <a:gd name="T2" fmla="*/ 85 w 89"/>
                <a:gd name="T3" fmla="*/ 60 h 123"/>
                <a:gd name="T4" fmla="*/ 87 w 89"/>
                <a:gd name="T5" fmla="*/ 72 h 123"/>
                <a:gd name="T6" fmla="*/ 88 w 89"/>
                <a:gd name="T7" fmla="*/ 88 h 123"/>
                <a:gd name="T8" fmla="*/ 87 w 89"/>
                <a:gd name="T9" fmla="*/ 98 h 123"/>
                <a:gd name="T10" fmla="*/ 86 w 89"/>
                <a:gd name="T11" fmla="*/ 104 h 123"/>
                <a:gd name="T12" fmla="*/ 83 w 89"/>
                <a:gd name="T13" fmla="*/ 110 h 123"/>
                <a:gd name="T14" fmla="*/ 81 w 89"/>
                <a:gd name="T15" fmla="*/ 112 h 123"/>
                <a:gd name="T16" fmla="*/ 78 w 89"/>
                <a:gd name="T17" fmla="*/ 115 h 123"/>
                <a:gd name="T18" fmla="*/ 75 w 89"/>
                <a:gd name="T19" fmla="*/ 117 h 123"/>
                <a:gd name="T20" fmla="*/ 72 w 89"/>
                <a:gd name="T21" fmla="*/ 118 h 123"/>
                <a:gd name="T22" fmla="*/ 65 w 89"/>
                <a:gd name="T23" fmla="*/ 120 h 123"/>
                <a:gd name="T24" fmla="*/ 57 w 89"/>
                <a:gd name="T25" fmla="*/ 122 h 123"/>
                <a:gd name="T26" fmla="*/ 41 w 89"/>
                <a:gd name="T27" fmla="*/ 122 h 123"/>
                <a:gd name="T28" fmla="*/ 31 w 89"/>
                <a:gd name="T29" fmla="*/ 120 h 123"/>
                <a:gd name="T30" fmla="*/ 25 w 89"/>
                <a:gd name="T31" fmla="*/ 118 h 123"/>
                <a:gd name="T32" fmla="*/ 20 w 89"/>
                <a:gd name="T33" fmla="*/ 116 h 123"/>
                <a:gd name="T34" fmla="*/ 14 w 89"/>
                <a:gd name="T35" fmla="*/ 112 h 123"/>
                <a:gd name="T36" fmla="*/ 10 w 89"/>
                <a:gd name="T37" fmla="*/ 107 h 123"/>
                <a:gd name="T38" fmla="*/ 6 w 89"/>
                <a:gd name="T39" fmla="*/ 101 h 123"/>
                <a:gd name="T40" fmla="*/ 4 w 89"/>
                <a:gd name="T41" fmla="*/ 94 h 123"/>
                <a:gd name="T42" fmla="*/ 2 w 89"/>
                <a:gd name="T43" fmla="*/ 85 h 123"/>
                <a:gd name="T44" fmla="*/ 0 w 89"/>
                <a:gd name="T45" fmla="*/ 78 h 123"/>
                <a:gd name="T46" fmla="*/ 0 w 89"/>
                <a:gd name="T47" fmla="*/ 55 h 123"/>
                <a:gd name="T48" fmla="*/ 1 w 89"/>
                <a:gd name="T49" fmla="*/ 34 h 123"/>
                <a:gd name="T50" fmla="*/ 1 w 89"/>
                <a:gd name="T51" fmla="*/ 34 h 123"/>
                <a:gd name="T52" fmla="*/ 7 w 89"/>
                <a:gd name="T53" fmla="*/ 22 h 123"/>
                <a:gd name="T54" fmla="*/ 14 w 89"/>
                <a:gd name="T55" fmla="*/ 14 h 123"/>
                <a:gd name="T56" fmla="*/ 26 w 89"/>
                <a:gd name="T57" fmla="*/ 6 h 123"/>
                <a:gd name="T58" fmla="*/ 36 w 89"/>
                <a:gd name="T59" fmla="*/ 2 h 123"/>
                <a:gd name="T60" fmla="*/ 47 w 89"/>
                <a:gd name="T61" fmla="*/ 0 h 123"/>
                <a:gd name="T62" fmla="*/ 52 w 89"/>
                <a:gd name="T63" fmla="*/ 0 h 123"/>
                <a:gd name="T64" fmla="*/ 56 w 89"/>
                <a:gd name="T65" fmla="*/ 2 h 123"/>
                <a:gd name="T66" fmla="*/ 59 w 89"/>
                <a:gd name="T67" fmla="*/ 3 h 123"/>
                <a:gd name="T68" fmla="*/ 62 w 89"/>
                <a:gd name="T69" fmla="*/ 6 h 123"/>
                <a:gd name="T70" fmla="*/ 67 w 89"/>
                <a:gd name="T71" fmla="*/ 12 h 123"/>
                <a:gd name="T72" fmla="*/ 71 w 89"/>
                <a:gd name="T73" fmla="*/ 18 h 123"/>
                <a:gd name="T74" fmla="*/ 77 w 89"/>
                <a:gd name="T75" fmla="*/ 34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 h="123">
                  <a:moveTo>
                    <a:pt x="77" y="34"/>
                  </a:moveTo>
                  <a:lnTo>
                    <a:pt x="85" y="60"/>
                  </a:lnTo>
                  <a:lnTo>
                    <a:pt x="87" y="72"/>
                  </a:lnTo>
                  <a:lnTo>
                    <a:pt x="88" y="88"/>
                  </a:lnTo>
                  <a:lnTo>
                    <a:pt x="87" y="98"/>
                  </a:lnTo>
                  <a:lnTo>
                    <a:pt x="86" y="104"/>
                  </a:lnTo>
                  <a:lnTo>
                    <a:pt x="83" y="110"/>
                  </a:lnTo>
                  <a:lnTo>
                    <a:pt x="81" y="112"/>
                  </a:lnTo>
                  <a:lnTo>
                    <a:pt x="78" y="115"/>
                  </a:lnTo>
                  <a:lnTo>
                    <a:pt x="75" y="117"/>
                  </a:lnTo>
                  <a:lnTo>
                    <a:pt x="72" y="118"/>
                  </a:lnTo>
                  <a:lnTo>
                    <a:pt x="65" y="120"/>
                  </a:lnTo>
                  <a:lnTo>
                    <a:pt x="57" y="122"/>
                  </a:lnTo>
                  <a:lnTo>
                    <a:pt x="41" y="122"/>
                  </a:lnTo>
                  <a:lnTo>
                    <a:pt x="31" y="120"/>
                  </a:lnTo>
                  <a:lnTo>
                    <a:pt x="25" y="118"/>
                  </a:lnTo>
                  <a:lnTo>
                    <a:pt x="20" y="116"/>
                  </a:lnTo>
                  <a:lnTo>
                    <a:pt x="14" y="112"/>
                  </a:lnTo>
                  <a:lnTo>
                    <a:pt x="10" y="107"/>
                  </a:lnTo>
                  <a:lnTo>
                    <a:pt x="6" y="101"/>
                  </a:lnTo>
                  <a:lnTo>
                    <a:pt x="4" y="94"/>
                  </a:lnTo>
                  <a:lnTo>
                    <a:pt x="2" y="85"/>
                  </a:lnTo>
                  <a:lnTo>
                    <a:pt x="0" y="78"/>
                  </a:lnTo>
                  <a:lnTo>
                    <a:pt x="0" y="55"/>
                  </a:lnTo>
                  <a:lnTo>
                    <a:pt x="1" y="34"/>
                  </a:lnTo>
                  <a:lnTo>
                    <a:pt x="7" y="22"/>
                  </a:lnTo>
                  <a:lnTo>
                    <a:pt x="14" y="14"/>
                  </a:lnTo>
                  <a:lnTo>
                    <a:pt x="26" y="6"/>
                  </a:lnTo>
                  <a:lnTo>
                    <a:pt x="36" y="2"/>
                  </a:lnTo>
                  <a:lnTo>
                    <a:pt x="47" y="0"/>
                  </a:lnTo>
                  <a:lnTo>
                    <a:pt x="52" y="0"/>
                  </a:lnTo>
                  <a:lnTo>
                    <a:pt x="56" y="2"/>
                  </a:lnTo>
                  <a:lnTo>
                    <a:pt x="59" y="3"/>
                  </a:lnTo>
                  <a:lnTo>
                    <a:pt x="62" y="6"/>
                  </a:lnTo>
                  <a:lnTo>
                    <a:pt x="67" y="12"/>
                  </a:lnTo>
                  <a:lnTo>
                    <a:pt x="71" y="18"/>
                  </a:lnTo>
                  <a:lnTo>
                    <a:pt x="77" y="34"/>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0" name="Freeform 201"/>
            <p:cNvSpPr>
              <a:spLocks/>
            </p:cNvSpPr>
            <p:nvPr/>
          </p:nvSpPr>
          <p:spPr bwMode="auto">
            <a:xfrm>
              <a:off x="4582" y="1422"/>
              <a:ext cx="178" cy="210"/>
            </a:xfrm>
            <a:custGeom>
              <a:avLst/>
              <a:gdLst>
                <a:gd name="T0" fmla="*/ 53 w 178"/>
                <a:gd name="T1" fmla="*/ 203 h 210"/>
                <a:gd name="T2" fmla="*/ 43 w 178"/>
                <a:gd name="T3" fmla="*/ 207 h 210"/>
                <a:gd name="T4" fmla="*/ 22 w 178"/>
                <a:gd name="T5" fmla="*/ 207 h 210"/>
                <a:gd name="T6" fmla="*/ 13 w 178"/>
                <a:gd name="T7" fmla="*/ 202 h 210"/>
                <a:gd name="T8" fmla="*/ 10 w 178"/>
                <a:gd name="T9" fmla="*/ 200 h 210"/>
                <a:gd name="T10" fmla="*/ 6 w 178"/>
                <a:gd name="T11" fmla="*/ 191 h 210"/>
                <a:gd name="T12" fmla="*/ 1 w 178"/>
                <a:gd name="T13" fmla="*/ 175 h 210"/>
                <a:gd name="T14" fmla="*/ 1 w 178"/>
                <a:gd name="T15" fmla="*/ 136 h 210"/>
                <a:gd name="T16" fmla="*/ 3 w 178"/>
                <a:gd name="T17" fmla="*/ 109 h 210"/>
                <a:gd name="T18" fmla="*/ 3 w 178"/>
                <a:gd name="T19" fmla="*/ 71 h 210"/>
                <a:gd name="T20" fmla="*/ 12 w 178"/>
                <a:gd name="T21" fmla="*/ 42 h 210"/>
                <a:gd name="T22" fmla="*/ 22 w 178"/>
                <a:gd name="T23" fmla="*/ 27 h 210"/>
                <a:gd name="T24" fmla="*/ 35 w 178"/>
                <a:gd name="T25" fmla="*/ 15 h 210"/>
                <a:gd name="T26" fmla="*/ 51 w 178"/>
                <a:gd name="T27" fmla="*/ 7 h 210"/>
                <a:gd name="T28" fmla="*/ 69 w 178"/>
                <a:gd name="T29" fmla="*/ 1 h 210"/>
                <a:gd name="T30" fmla="*/ 86 w 178"/>
                <a:gd name="T31" fmla="*/ 0 h 210"/>
                <a:gd name="T32" fmla="*/ 103 w 178"/>
                <a:gd name="T33" fmla="*/ 1 h 210"/>
                <a:gd name="T34" fmla="*/ 111 w 178"/>
                <a:gd name="T35" fmla="*/ 2 h 210"/>
                <a:gd name="T36" fmla="*/ 127 w 178"/>
                <a:gd name="T37" fmla="*/ 8 h 210"/>
                <a:gd name="T38" fmla="*/ 140 w 178"/>
                <a:gd name="T39" fmla="*/ 16 h 210"/>
                <a:gd name="T40" fmla="*/ 152 w 178"/>
                <a:gd name="T41" fmla="*/ 30 h 210"/>
                <a:gd name="T42" fmla="*/ 161 w 178"/>
                <a:gd name="T43" fmla="*/ 49 h 210"/>
                <a:gd name="T44" fmla="*/ 164 w 178"/>
                <a:gd name="T45" fmla="*/ 65 h 210"/>
                <a:gd name="T46" fmla="*/ 167 w 178"/>
                <a:gd name="T47" fmla="*/ 109 h 210"/>
                <a:gd name="T48" fmla="*/ 171 w 178"/>
                <a:gd name="T49" fmla="*/ 131 h 210"/>
                <a:gd name="T50" fmla="*/ 175 w 178"/>
                <a:gd name="T51" fmla="*/ 147 h 210"/>
                <a:gd name="T52" fmla="*/ 176 w 178"/>
                <a:gd name="T53" fmla="*/ 170 h 210"/>
                <a:gd name="T54" fmla="*/ 172 w 178"/>
                <a:gd name="T55" fmla="*/ 180 h 210"/>
                <a:gd name="T56" fmla="*/ 165 w 178"/>
                <a:gd name="T57" fmla="*/ 194 h 210"/>
                <a:gd name="T58" fmla="*/ 152 w 178"/>
                <a:gd name="T59" fmla="*/ 204 h 210"/>
                <a:gd name="T60" fmla="*/ 140 w 178"/>
                <a:gd name="T61" fmla="*/ 208 h 210"/>
                <a:gd name="T62" fmla="*/ 123 w 178"/>
                <a:gd name="T63" fmla="*/ 208 h 210"/>
                <a:gd name="T64" fmla="*/ 124 w 178"/>
                <a:gd name="T65" fmla="*/ 198 h 210"/>
                <a:gd name="T66" fmla="*/ 135 w 178"/>
                <a:gd name="T67" fmla="*/ 178 h 210"/>
                <a:gd name="T68" fmla="*/ 143 w 178"/>
                <a:gd name="T69" fmla="*/ 155 h 210"/>
                <a:gd name="T70" fmla="*/ 144 w 178"/>
                <a:gd name="T71" fmla="*/ 125 h 210"/>
                <a:gd name="T72" fmla="*/ 140 w 178"/>
                <a:gd name="T73" fmla="*/ 92 h 210"/>
                <a:gd name="T74" fmla="*/ 138 w 178"/>
                <a:gd name="T75" fmla="*/ 73 h 210"/>
                <a:gd name="T76" fmla="*/ 135 w 178"/>
                <a:gd name="T77" fmla="*/ 64 h 210"/>
                <a:gd name="T78" fmla="*/ 130 w 178"/>
                <a:gd name="T79" fmla="*/ 60 h 210"/>
                <a:gd name="T80" fmla="*/ 119 w 178"/>
                <a:gd name="T81" fmla="*/ 60 h 210"/>
                <a:gd name="T82" fmla="*/ 98 w 178"/>
                <a:gd name="T83" fmla="*/ 74 h 210"/>
                <a:gd name="T84" fmla="*/ 57 w 178"/>
                <a:gd name="T85" fmla="*/ 90 h 210"/>
                <a:gd name="T86" fmla="*/ 37 w 178"/>
                <a:gd name="T87" fmla="*/ 98 h 210"/>
                <a:gd name="T88" fmla="*/ 38 w 178"/>
                <a:gd name="T89" fmla="*/ 164 h 210"/>
                <a:gd name="T90" fmla="*/ 41 w 178"/>
                <a:gd name="T91" fmla="*/ 176 h 210"/>
                <a:gd name="T92" fmla="*/ 47 w 178"/>
                <a:gd name="T93" fmla="*/ 187 h 210"/>
                <a:gd name="T94" fmla="*/ 53 w 178"/>
                <a:gd name="T95" fmla="*/ 196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8" h="210">
                  <a:moveTo>
                    <a:pt x="53" y="196"/>
                  </a:moveTo>
                  <a:lnTo>
                    <a:pt x="53" y="203"/>
                  </a:lnTo>
                  <a:lnTo>
                    <a:pt x="48" y="205"/>
                  </a:lnTo>
                  <a:lnTo>
                    <a:pt x="43" y="207"/>
                  </a:lnTo>
                  <a:lnTo>
                    <a:pt x="32" y="208"/>
                  </a:lnTo>
                  <a:lnTo>
                    <a:pt x="22" y="207"/>
                  </a:lnTo>
                  <a:lnTo>
                    <a:pt x="17" y="205"/>
                  </a:lnTo>
                  <a:lnTo>
                    <a:pt x="13" y="202"/>
                  </a:lnTo>
                  <a:lnTo>
                    <a:pt x="10" y="200"/>
                  </a:lnTo>
                  <a:lnTo>
                    <a:pt x="9" y="197"/>
                  </a:lnTo>
                  <a:lnTo>
                    <a:pt x="6" y="191"/>
                  </a:lnTo>
                  <a:lnTo>
                    <a:pt x="3" y="183"/>
                  </a:lnTo>
                  <a:lnTo>
                    <a:pt x="1" y="175"/>
                  </a:lnTo>
                  <a:lnTo>
                    <a:pt x="0" y="152"/>
                  </a:lnTo>
                  <a:lnTo>
                    <a:pt x="1" y="136"/>
                  </a:lnTo>
                  <a:lnTo>
                    <a:pt x="2" y="125"/>
                  </a:lnTo>
                  <a:lnTo>
                    <a:pt x="3" y="109"/>
                  </a:lnTo>
                  <a:lnTo>
                    <a:pt x="2" y="86"/>
                  </a:lnTo>
                  <a:lnTo>
                    <a:pt x="3" y="71"/>
                  </a:lnTo>
                  <a:lnTo>
                    <a:pt x="7" y="54"/>
                  </a:lnTo>
                  <a:lnTo>
                    <a:pt x="12" y="42"/>
                  </a:lnTo>
                  <a:lnTo>
                    <a:pt x="17" y="32"/>
                  </a:lnTo>
                  <a:lnTo>
                    <a:pt x="22" y="27"/>
                  </a:lnTo>
                  <a:lnTo>
                    <a:pt x="28" y="22"/>
                  </a:lnTo>
                  <a:lnTo>
                    <a:pt x="35" y="15"/>
                  </a:lnTo>
                  <a:lnTo>
                    <a:pt x="42" y="10"/>
                  </a:lnTo>
                  <a:lnTo>
                    <a:pt x="51" y="7"/>
                  </a:lnTo>
                  <a:lnTo>
                    <a:pt x="59" y="4"/>
                  </a:lnTo>
                  <a:lnTo>
                    <a:pt x="69" y="1"/>
                  </a:lnTo>
                  <a:lnTo>
                    <a:pt x="78" y="0"/>
                  </a:lnTo>
                  <a:lnTo>
                    <a:pt x="86" y="0"/>
                  </a:lnTo>
                  <a:lnTo>
                    <a:pt x="94" y="0"/>
                  </a:lnTo>
                  <a:lnTo>
                    <a:pt x="103" y="1"/>
                  </a:lnTo>
                  <a:lnTo>
                    <a:pt x="111" y="2"/>
                  </a:lnTo>
                  <a:lnTo>
                    <a:pt x="118" y="5"/>
                  </a:lnTo>
                  <a:lnTo>
                    <a:pt x="127" y="8"/>
                  </a:lnTo>
                  <a:lnTo>
                    <a:pt x="134" y="12"/>
                  </a:lnTo>
                  <a:lnTo>
                    <a:pt x="140" y="16"/>
                  </a:lnTo>
                  <a:lnTo>
                    <a:pt x="146" y="22"/>
                  </a:lnTo>
                  <a:lnTo>
                    <a:pt x="152" y="30"/>
                  </a:lnTo>
                  <a:lnTo>
                    <a:pt x="157" y="38"/>
                  </a:lnTo>
                  <a:lnTo>
                    <a:pt x="161" y="49"/>
                  </a:lnTo>
                  <a:lnTo>
                    <a:pt x="163" y="57"/>
                  </a:lnTo>
                  <a:lnTo>
                    <a:pt x="164" y="65"/>
                  </a:lnTo>
                  <a:lnTo>
                    <a:pt x="166" y="87"/>
                  </a:lnTo>
                  <a:lnTo>
                    <a:pt x="167" y="109"/>
                  </a:lnTo>
                  <a:lnTo>
                    <a:pt x="169" y="117"/>
                  </a:lnTo>
                  <a:lnTo>
                    <a:pt x="171" y="131"/>
                  </a:lnTo>
                  <a:lnTo>
                    <a:pt x="173" y="138"/>
                  </a:lnTo>
                  <a:lnTo>
                    <a:pt x="175" y="147"/>
                  </a:lnTo>
                  <a:lnTo>
                    <a:pt x="177" y="158"/>
                  </a:lnTo>
                  <a:lnTo>
                    <a:pt x="176" y="170"/>
                  </a:lnTo>
                  <a:lnTo>
                    <a:pt x="174" y="175"/>
                  </a:lnTo>
                  <a:lnTo>
                    <a:pt x="172" y="180"/>
                  </a:lnTo>
                  <a:lnTo>
                    <a:pt x="169" y="187"/>
                  </a:lnTo>
                  <a:lnTo>
                    <a:pt x="165" y="194"/>
                  </a:lnTo>
                  <a:lnTo>
                    <a:pt x="158" y="200"/>
                  </a:lnTo>
                  <a:lnTo>
                    <a:pt x="152" y="204"/>
                  </a:lnTo>
                  <a:lnTo>
                    <a:pt x="146" y="206"/>
                  </a:lnTo>
                  <a:lnTo>
                    <a:pt x="140" y="208"/>
                  </a:lnTo>
                  <a:lnTo>
                    <a:pt x="132" y="209"/>
                  </a:lnTo>
                  <a:lnTo>
                    <a:pt x="123" y="208"/>
                  </a:lnTo>
                  <a:lnTo>
                    <a:pt x="123" y="197"/>
                  </a:lnTo>
                  <a:lnTo>
                    <a:pt x="124" y="198"/>
                  </a:lnTo>
                  <a:lnTo>
                    <a:pt x="130" y="188"/>
                  </a:lnTo>
                  <a:lnTo>
                    <a:pt x="135" y="178"/>
                  </a:lnTo>
                  <a:lnTo>
                    <a:pt x="140" y="166"/>
                  </a:lnTo>
                  <a:lnTo>
                    <a:pt x="143" y="155"/>
                  </a:lnTo>
                  <a:lnTo>
                    <a:pt x="144" y="147"/>
                  </a:lnTo>
                  <a:lnTo>
                    <a:pt x="144" y="125"/>
                  </a:lnTo>
                  <a:lnTo>
                    <a:pt x="141" y="103"/>
                  </a:lnTo>
                  <a:lnTo>
                    <a:pt x="140" y="92"/>
                  </a:lnTo>
                  <a:lnTo>
                    <a:pt x="140" y="81"/>
                  </a:lnTo>
                  <a:lnTo>
                    <a:pt x="138" y="73"/>
                  </a:lnTo>
                  <a:lnTo>
                    <a:pt x="137" y="68"/>
                  </a:lnTo>
                  <a:lnTo>
                    <a:pt x="135" y="64"/>
                  </a:lnTo>
                  <a:lnTo>
                    <a:pt x="133" y="62"/>
                  </a:lnTo>
                  <a:lnTo>
                    <a:pt x="130" y="60"/>
                  </a:lnTo>
                  <a:lnTo>
                    <a:pt x="124" y="59"/>
                  </a:lnTo>
                  <a:lnTo>
                    <a:pt x="119" y="60"/>
                  </a:lnTo>
                  <a:lnTo>
                    <a:pt x="110" y="66"/>
                  </a:lnTo>
                  <a:lnTo>
                    <a:pt x="98" y="74"/>
                  </a:lnTo>
                  <a:lnTo>
                    <a:pt x="78" y="82"/>
                  </a:lnTo>
                  <a:lnTo>
                    <a:pt x="57" y="90"/>
                  </a:lnTo>
                  <a:lnTo>
                    <a:pt x="38" y="96"/>
                  </a:lnTo>
                  <a:lnTo>
                    <a:pt x="37" y="98"/>
                  </a:lnTo>
                  <a:lnTo>
                    <a:pt x="36" y="136"/>
                  </a:lnTo>
                  <a:lnTo>
                    <a:pt x="38" y="164"/>
                  </a:lnTo>
                  <a:lnTo>
                    <a:pt x="40" y="170"/>
                  </a:lnTo>
                  <a:lnTo>
                    <a:pt x="41" y="176"/>
                  </a:lnTo>
                  <a:lnTo>
                    <a:pt x="44" y="181"/>
                  </a:lnTo>
                  <a:lnTo>
                    <a:pt x="47" y="187"/>
                  </a:lnTo>
                  <a:lnTo>
                    <a:pt x="53" y="196"/>
                  </a:lnTo>
                </a:path>
              </a:pathLst>
            </a:custGeom>
            <a:solidFill>
              <a:srgbClr val="CC99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1" name="Freeform 202"/>
            <p:cNvSpPr>
              <a:spLocks/>
            </p:cNvSpPr>
            <p:nvPr/>
          </p:nvSpPr>
          <p:spPr bwMode="auto">
            <a:xfrm>
              <a:off x="4618" y="1481"/>
              <a:ext cx="109" cy="155"/>
            </a:xfrm>
            <a:custGeom>
              <a:avLst/>
              <a:gdLst>
                <a:gd name="T0" fmla="*/ 88 w 109"/>
                <a:gd name="T1" fmla="*/ 139 h 155"/>
                <a:gd name="T2" fmla="*/ 94 w 109"/>
                <a:gd name="T3" fmla="*/ 129 h 155"/>
                <a:gd name="T4" fmla="*/ 99 w 109"/>
                <a:gd name="T5" fmla="*/ 119 h 155"/>
                <a:gd name="T6" fmla="*/ 104 w 109"/>
                <a:gd name="T7" fmla="*/ 107 h 155"/>
                <a:gd name="T8" fmla="*/ 107 w 109"/>
                <a:gd name="T9" fmla="*/ 96 h 155"/>
                <a:gd name="T10" fmla="*/ 108 w 109"/>
                <a:gd name="T11" fmla="*/ 88 h 155"/>
                <a:gd name="T12" fmla="*/ 108 w 109"/>
                <a:gd name="T13" fmla="*/ 66 h 155"/>
                <a:gd name="T14" fmla="*/ 105 w 109"/>
                <a:gd name="T15" fmla="*/ 44 h 155"/>
                <a:gd name="T16" fmla="*/ 104 w 109"/>
                <a:gd name="T17" fmla="*/ 33 h 155"/>
                <a:gd name="T18" fmla="*/ 104 w 109"/>
                <a:gd name="T19" fmla="*/ 22 h 155"/>
                <a:gd name="T20" fmla="*/ 102 w 109"/>
                <a:gd name="T21" fmla="*/ 14 h 155"/>
                <a:gd name="T22" fmla="*/ 101 w 109"/>
                <a:gd name="T23" fmla="*/ 9 h 155"/>
                <a:gd name="T24" fmla="*/ 99 w 109"/>
                <a:gd name="T25" fmla="*/ 5 h 155"/>
                <a:gd name="T26" fmla="*/ 97 w 109"/>
                <a:gd name="T27" fmla="*/ 3 h 155"/>
                <a:gd name="T28" fmla="*/ 94 w 109"/>
                <a:gd name="T29" fmla="*/ 1 h 155"/>
                <a:gd name="T30" fmla="*/ 88 w 109"/>
                <a:gd name="T31" fmla="*/ 0 h 155"/>
                <a:gd name="T32" fmla="*/ 83 w 109"/>
                <a:gd name="T33" fmla="*/ 1 h 155"/>
                <a:gd name="T34" fmla="*/ 74 w 109"/>
                <a:gd name="T35" fmla="*/ 7 h 155"/>
                <a:gd name="T36" fmla="*/ 62 w 109"/>
                <a:gd name="T37" fmla="*/ 15 h 155"/>
                <a:gd name="T38" fmla="*/ 42 w 109"/>
                <a:gd name="T39" fmla="*/ 23 h 155"/>
                <a:gd name="T40" fmla="*/ 21 w 109"/>
                <a:gd name="T41" fmla="*/ 31 h 155"/>
                <a:gd name="T42" fmla="*/ 2 w 109"/>
                <a:gd name="T43" fmla="*/ 37 h 155"/>
                <a:gd name="T44" fmla="*/ 1 w 109"/>
                <a:gd name="T45" fmla="*/ 39 h 155"/>
                <a:gd name="T46" fmla="*/ 0 w 109"/>
                <a:gd name="T47" fmla="*/ 77 h 155"/>
                <a:gd name="T48" fmla="*/ 2 w 109"/>
                <a:gd name="T49" fmla="*/ 105 h 155"/>
                <a:gd name="T50" fmla="*/ 4 w 109"/>
                <a:gd name="T51" fmla="*/ 111 h 155"/>
                <a:gd name="T52" fmla="*/ 5 w 109"/>
                <a:gd name="T53" fmla="*/ 117 h 155"/>
                <a:gd name="T54" fmla="*/ 8 w 109"/>
                <a:gd name="T55" fmla="*/ 122 h 155"/>
                <a:gd name="T56" fmla="*/ 11 w 109"/>
                <a:gd name="T57" fmla="*/ 128 h 155"/>
                <a:gd name="T58" fmla="*/ 17 w 109"/>
                <a:gd name="T59" fmla="*/ 137 h 155"/>
                <a:gd name="T60" fmla="*/ 17 w 109"/>
                <a:gd name="T61" fmla="*/ 137 h 155"/>
                <a:gd name="T62" fmla="*/ 17 w 109"/>
                <a:gd name="T63" fmla="*/ 137 h 155"/>
                <a:gd name="T64" fmla="*/ 23 w 109"/>
                <a:gd name="T65" fmla="*/ 143 h 155"/>
                <a:gd name="T66" fmla="*/ 28 w 109"/>
                <a:gd name="T67" fmla="*/ 146 h 155"/>
                <a:gd name="T68" fmla="*/ 36 w 109"/>
                <a:gd name="T69" fmla="*/ 150 h 155"/>
                <a:gd name="T70" fmla="*/ 43 w 109"/>
                <a:gd name="T71" fmla="*/ 152 h 155"/>
                <a:gd name="T72" fmla="*/ 52 w 109"/>
                <a:gd name="T73" fmla="*/ 154 h 155"/>
                <a:gd name="T74" fmla="*/ 60 w 109"/>
                <a:gd name="T75" fmla="*/ 153 h 155"/>
                <a:gd name="T76" fmla="*/ 69 w 109"/>
                <a:gd name="T77" fmla="*/ 151 h 155"/>
                <a:gd name="T78" fmla="*/ 75 w 109"/>
                <a:gd name="T79" fmla="*/ 148 h 155"/>
                <a:gd name="T80" fmla="*/ 80 w 109"/>
                <a:gd name="T81" fmla="*/ 145 h 155"/>
                <a:gd name="T82" fmla="*/ 88 w 109"/>
                <a:gd name="T83" fmla="*/ 139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55">
                  <a:moveTo>
                    <a:pt x="88" y="139"/>
                  </a:moveTo>
                  <a:lnTo>
                    <a:pt x="94" y="129"/>
                  </a:lnTo>
                  <a:lnTo>
                    <a:pt x="99" y="119"/>
                  </a:lnTo>
                  <a:lnTo>
                    <a:pt x="104" y="107"/>
                  </a:lnTo>
                  <a:lnTo>
                    <a:pt x="107" y="96"/>
                  </a:lnTo>
                  <a:lnTo>
                    <a:pt x="108" y="88"/>
                  </a:lnTo>
                  <a:lnTo>
                    <a:pt x="108" y="66"/>
                  </a:lnTo>
                  <a:lnTo>
                    <a:pt x="105" y="44"/>
                  </a:lnTo>
                  <a:lnTo>
                    <a:pt x="104" y="33"/>
                  </a:lnTo>
                  <a:lnTo>
                    <a:pt x="104" y="22"/>
                  </a:lnTo>
                  <a:lnTo>
                    <a:pt x="102" y="14"/>
                  </a:lnTo>
                  <a:lnTo>
                    <a:pt x="101" y="9"/>
                  </a:lnTo>
                  <a:lnTo>
                    <a:pt x="99" y="5"/>
                  </a:lnTo>
                  <a:lnTo>
                    <a:pt x="97" y="3"/>
                  </a:lnTo>
                  <a:lnTo>
                    <a:pt x="94" y="1"/>
                  </a:lnTo>
                  <a:lnTo>
                    <a:pt x="88" y="0"/>
                  </a:lnTo>
                  <a:lnTo>
                    <a:pt x="83" y="1"/>
                  </a:lnTo>
                  <a:lnTo>
                    <a:pt x="74" y="7"/>
                  </a:lnTo>
                  <a:lnTo>
                    <a:pt x="62" y="15"/>
                  </a:lnTo>
                  <a:lnTo>
                    <a:pt x="42" y="23"/>
                  </a:lnTo>
                  <a:lnTo>
                    <a:pt x="21" y="31"/>
                  </a:lnTo>
                  <a:lnTo>
                    <a:pt x="2" y="37"/>
                  </a:lnTo>
                  <a:lnTo>
                    <a:pt x="1" y="39"/>
                  </a:lnTo>
                  <a:lnTo>
                    <a:pt x="0" y="77"/>
                  </a:lnTo>
                  <a:lnTo>
                    <a:pt x="2" y="105"/>
                  </a:lnTo>
                  <a:lnTo>
                    <a:pt x="4" y="111"/>
                  </a:lnTo>
                  <a:lnTo>
                    <a:pt x="5" y="117"/>
                  </a:lnTo>
                  <a:lnTo>
                    <a:pt x="8" y="122"/>
                  </a:lnTo>
                  <a:lnTo>
                    <a:pt x="11" y="128"/>
                  </a:lnTo>
                  <a:lnTo>
                    <a:pt x="17" y="137"/>
                  </a:lnTo>
                  <a:lnTo>
                    <a:pt x="23" y="143"/>
                  </a:lnTo>
                  <a:lnTo>
                    <a:pt x="28" y="146"/>
                  </a:lnTo>
                  <a:lnTo>
                    <a:pt x="36" y="150"/>
                  </a:lnTo>
                  <a:lnTo>
                    <a:pt x="43" y="152"/>
                  </a:lnTo>
                  <a:lnTo>
                    <a:pt x="52" y="154"/>
                  </a:lnTo>
                  <a:lnTo>
                    <a:pt x="60" y="153"/>
                  </a:lnTo>
                  <a:lnTo>
                    <a:pt x="69" y="151"/>
                  </a:lnTo>
                  <a:lnTo>
                    <a:pt x="75" y="148"/>
                  </a:lnTo>
                  <a:lnTo>
                    <a:pt x="80" y="145"/>
                  </a:lnTo>
                  <a:lnTo>
                    <a:pt x="88" y="139"/>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2" name="Freeform 203"/>
            <p:cNvSpPr>
              <a:spLocks/>
            </p:cNvSpPr>
            <p:nvPr/>
          </p:nvSpPr>
          <p:spPr bwMode="auto">
            <a:xfrm>
              <a:off x="4868" y="1053"/>
              <a:ext cx="19" cy="60"/>
            </a:xfrm>
            <a:custGeom>
              <a:avLst/>
              <a:gdLst>
                <a:gd name="T0" fmla="*/ 14 w 19"/>
                <a:gd name="T1" fmla="*/ 15 h 60"/>
                <a:gd name="T2" fmla="*/ 13 w 19"/>
                <a:gd name="T3" fmla="*/ 29 h 60"/>
                <a:gd name="T4" fmla="*/ 15 w 19"/>
                <a:gd name="T5" fmla="*/ 45 h 60"/>
                <a:gd name="T6" fmla="*/ 17 w 19"/>
                <a:gd name="T7" fmla="*/ 58 h 60"/>
                <a:gd name="T8" fmla="*/ 18 w 19"/>
                <a:gd name="T9" fmla="*/ 59 h 60"/>
                <a:gd name="T10" fmla="*/ 15 w 19"/>
                <a:gd name="T11" fmla="*/ 57 h 60"/>
                <a:gd name="T12" fmla="*/ 10 w 19"/>
                <a:gd name="T13" fmla="*/ 52 h 60"/>
                <a:gd name="T14" fmla="*/ 6 w 19"/>
                <a:gd name="T15" fmla="*/ 44 h 60"/>
                <a:gd name="T16" fmla="*/ 3 w 19"/>
                <a:gd name="T17" fmla="*/ 38 h 60"/>
                <a:gd name="T18" fmla="*/ 2 w 19"/>
                <a:gd name="T19" fmla="*/ 33 h 60"/>
                <a:gd name="T20" fmla="*/ 0 w 19"/>
                <a:gd name="T21" fmla="*/ 16 h 60"/>
                <a:gd name="T22" fmla="*/ 0 w 19"/>
                <a:gd name="T23" fmla="*/ 8 h 60"/>
                <a:gd name="T24" fmla="*/ 4 w 19"/>
                <a:gd name="T25" fmla="*/ 0 h 60"/>
                <a:gd name="T26" fmla="*/ 14 w 19"/>
                <a:gd name="T27" fmla="*/ 15 h 60"/>
                <a:gd name="T28" fmla="*/ 14 w 19"/>
                <a:gd name="T29" fmla="*/ 15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60">
                  <a:moveTo>
                    <a:pt x="14" y="15"/>
                  </a:moveTo>
                  <a:lnTo>
                    <a:pt x="13" y="29"/>
                  </a:lnTo>
                  <a:lnTo>
                    <a:pt x="15" y="45"/>
                  </a:lnTo>
                  <a:lnTo>
                    <a:pt x="17" y="58"/>
                  </a:lnTo>
                  <a:lnTo>
                    <a:pt x="18" y="59"/>
                  </a:lnTo>
                  <a:lnTo>
                    <a:pt x="15" y="57"/>
                  </a:lnTo>
                  <a:lnTo>
                    <a:pt x="10" y="52"/>
                  </a:lnTo>
                  <a:lnTo>
                    <a:pt x="6" y="44"/>
                  </a:lnTo>
                  <a:lnTo>
                    <a:pt x="3" y="38"/>
                  </a:lnTo>
                  <a:lnTo>
                    <a:pt x="2" y="33"/>
                  </a:lnTo>
                  <a:lnTo>
                    <a:pt x="0" y="16"/>
                  </a:lnTo>
                  <a:lnTo>
                    <a:pt x="0" y="8"/>
                  </a:lnTo>
                  <a:lnTo>
                    <a:pt x="4" y="0"/>
                  </a:lnTo>
                  <a:lnTo>
                    <a:pt x="14" y="15"/>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3" name="Freeform 204"/>
            <p:cNvSpPr>
              <a:spLocks/>
            </p:cNvSpPr>
            <p:nvPr/>
          </p:nvSpPr>
          <p:spPr bwMode="auto">
            <a:xfrm>
              <a:off x="4881" y="971"/>
              <a:ext cx="139" cy="227"/>
            </a:xfrm>
            <a:custGeom>
              <a:avLst/>
              <a:gdLst>
                <a:gd name="T0" fmla="*/ 137 w 139"/>
                <a:gd name="T1" fmla="*/ 97 h 227"/>
                <a:gd name="T2" fmla="*/ 137 w 139"/>
                <a:gd name="T3" fmla="*/ 95 h 227"/>
                <a:gd name="T4" fmla="*/ 138 w 139"/>
                <a:gd name="T5" fmla="*/ 73 h 227"/>
                <a:gd name="T6" fmla="*/ 136 w 139"/>
                <a:gd name="T7" fmla="*/ 61 h 227"/>
                <a:gd name="T8" fmla="*/ 134 w 139"/>
                <a:gd name="T9" fmla="*/ 56 h 227"/>
                <a:gd name="T10" fmla="*/ 133 w 139"/>
                <a:gd name="T11" fmla="*/ 45 h 227"/>
                <a:gd name="T12" fmla="*/ 130 w 139"/>
                <a:gd name="T13" fmla="*/ 34 h 227"/>
                <a:gd name="T14" fmla="*/ 128 w 139"/>
                <a:gd name="T15" fmla="*/ 19 h 227"/>
                <a:gd name="T16" fmla="*/ 124 w 139"/>
                <a:gd name="T17" fmla="*/ 11 h 227"/>
                <a:gd name="T18" fmla="*/ 120 w 139"/>
                <a:gd name="T19" fmla="*/ 6 h 227"/>
                <a:gd name="T20" fmla="*/ 117 w 139"/>
                <a:gd name="T21" fmla="*/ 0 h 227"/>
                <a:gd name="T22" fmla="*/ 109 w 139"/>
                <a:gd name="T23" fmla="*/ 3 h 227"/>
                <a:gd name="T24" fmla="*/ 101 w 139"/>
                <a:gd name="T25" fmla="*/ 4 h 227"/>
                <a:gd name="T26" fmla="*/ 95 w 139"/>
                <a:gd name="T27" fmla="*/ 7 h 227"/>
                <a:gd name="T28" fmla="*/ 89 w 139"/>
                <a:gd name="T29" fmla="*/ 12 h 227"/>
                <a:gd name="T30" fmla="*/ 83 w 139"/>
                <a:gd name="T31" fmla="*/ 23 h 227"/>
                <a:gd name="T32" fmla="*/ 77 w 139"/>
                <a:gd name="T33" fmla="*/ 33 h 227"/>
                <a:gd name="T34" fmla="*/ 73 w 139"/>
                <a:gd name="T35" fmla="*/ 40 h 227"/>
                <a:gd name="T36" fmla="*/ 67 w 139"/>
                <a:gd name="T37" fmla="*/ 46 h 227"/>
                <a:gd name="T38" fmla="*/ 61 w 139"/>
                <a:gd name="T39" fmla="*/ 53 h 227"/>
                <a:gd name="T40" fmla="*/ 57 w 139"/>
                <a:gd name="T41" fmla="*/ 55 h 227"/>
                <a:gd name="T42" fmla="*/ 53 w 139"/>
                <a:gd name="T43" fmla="*/ 58 h 227"/>
                <a:gd name="T44" fmla="*/ 51 w 139"/>
                <a:gd name="T45" fmla="*/ 60 h 227"/>
                <a:gd name="T46" fmla="*/ 46 w 139"/>
                <a:gd name="T47" fmla="*/ 62 h 227"/>
                <a:gd name="T48" fmla="*/ 41 w 139"/>
                <a:gd name="T49" fmla="*/ 65 h 227"/>
                <a:gd name="T50" fmla="*/ 36 w 139"/>
                <a:gd name="T51" fmla="*/ 66 h 227"/>
                <a:gd name="T52" fmla="*/ 33 w 139"/>
                <a:gd name="T53" fmla="*/ 66 h 227"/>
                <a:gd name="T54" fmla="*/ 29 w 139"/>
                <a:gd name="T55" fmla="*/ 65 h 227"/>
                <a:gd name="T56" fmla="*/ 26 w 139"/>
                <a:gd name="T57" fmla="*/ 62 h 227"/>
                <a:gd name="T58" fmla="*/ 21 w 139"/>
                <a:gd name="T59" fmla="*/ 68 h 227"/>
                <a:gd name="T60" fmla="*/ 14 w 139"/>
                <a:gd name="T61" fmla="*/ 74 h 227"/>
                <a:gd name="T62" fmla="*/ 7 w 139"/>
                <a:gd name="T63" fmla="*/ 78 h 227"/>
                <a:gd name="T64" fmla="*/ 4 w 139"/>
                <a:gd name="T65" fmla="*/ 73 h 227"/>
                <a:gd name="T66" fmla="*/ 1 w 139"/>
                <a:gd name="T67" fmla="*/ 97 h 227"/>
                <a:gd name="T68" fmla="*/ 1 w 139"/>
                <a:gd name="T69" fmla="*/ 97 h 227"/>
                <a:gd name="T70" fmla="*/ 0 w 139"/>
                <a:gd name="T71" fmla="*/ 111 h 227"/>
                <a:gd name="T72" fmla="*/ 2 w 139"/>
                <a:gd name="T73" fmla="*/ 127 h 227"/>
                <a:gd name="T74" fmla="*/ 4 w 139"/>
                <a:gd name="T75" fmla="*/ 140 h 227"/>
                <a:gd name="T76" fmla="*/ 7 w 139"/>
                <a:gd name="T77" fmla="*/ 149 h 227"/>
                <a:gd name="T78" fmla="*/ 22 w 139"/>
                <a:gd name="T79" fmla="*/ 188 h 227"/>
                <a:gd name="T80" fmla="*/ 22 w 139"/>
                <a:gd name="T81" fmla="*/ 188 h 227"/>
                <a:gd name="T82" fmla="*/ 27 w 139"/>
                <a:gd name="T83" fmla="*/ 198 h 227"/>
                <a:gd name="T84" fmla="*/ 36 w 139"/>
                <a:gd name="T85" fmla="*/ 210 h 227"/>
                <a:gd name="T86" fmla="*/ 41 w 139"/>
                <a:gd name="T87" fmla="*/ 215 h 227"/>
                <a:gd name="T88" fmla="*/ 51 w 139"/>
                <a:gd name="T89" fmla="*/ 223 h 227"/>
                <a:gd name="T90" fmla="*/ 62 w 139"/>
                <a:gd name="T91" fmla="*/ 226 h 227"/>
                <a:gd name="T92" fmla="*/ 78 w 139"/>
                <a:gd name="T93" fmla="*/ 226 h 227"/>
                <a:gd name="T94" fmla="*/ 89 w 139"/>
                <a:gd name="T95" fmla="*/ 223 h 227"/>
                <a:gd name="T96" fmla="*/ 96 w 139"/>
                <a:gd name="T97" fmla="*/ 220 h 227"/>
                <a:gd name="T98" fmla="*/ 103 w 139"/>
                <a:gd name="T99" fmla="*/ 213 h 227"/>
                <a:gd name="T100" fmla="*/ 111 w 139"/>
                <a:gd name="T101" fmla="*/ 203 h 227"/>
                <a:gd name="T102" fmla="*/ 119 w 139"/>
                <a:gd name="T103" fmla="*/ 187 h 227"/>
                <a:gd name="T104" fmla="*/ 119 w 139"/>
                <a:gd name="T105" fmla="*/ 187 h 227"/>
                <a:gd name="T106" fmla="*/ 129 w 139"/>
                <a:gd name="T107" fmla="*/ 165 h 227"/>
                <a:gd name="T108" fmla="*/ 133 w 139"/>
                <a:gd name="T109" fmla="*/ 149 h 227"/>
                <a:gd name="T110" fmla="*/ 134 w 139"/>
                <a:gd name="T111" fmla="*/ 144 h 227"/>
                <a:gd name="T112" fmla="*/ 134 w 139"/>
                <a:gd name="T113" fmla="*/ 144 h 227"/>
                <a:gd name="T114" fmla="*/ 135 w 139"/>
                <a:gd name="T115" fmla="*/ 127 h 227"/>
                <a:gd name="T116" fmla="*/ 138 w 139"/>
                <a:gd name="T117" fmla="*/ 96 h 227"/>
                <a:gd name="T118" fmla="*/ 137 w 139"/>
                <a:gd name="T119" fmla="*/ 97 h 2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9" h="227">
                  <a:moveTo>
                    <a:pt x="137" y="97"/>
                  </a:moveTo>
                  <a:lnTo>
                    <a:pt x="137" y="95"/>
                  </a:lnTo>
                  <a:lnTo>
                    <a:pt x="138" y="73"/>
                  </a:lnTo>
                  <a:lnTo>
                    <a:pt x="136" y="61"/>
                  </a:lnTo>
                  <a:lnTo>
                    <a:pt x="134" y="56"/>
                  </a:lnTo>
                  <a:lnTo>
                    <a:pt x="133" y="45"/>
                  </a:lnTo>
                  <a:lnTo>
                    <a:pt x="130" y="34"/>
                  </a:lnTo>
                  <a:lnTo>
                    <a:pt x="128" y="19"/>
                  </a:lnTo>
                  <a:lnTo>
                    <a:pt x="124" y="11"/>
                  </a:lnTo>
                  <a:lnTo>
                    <a:pt x="120" y="6"/>
                  </a:lnTo>
                  <a:lnTo>
                    <a:pt x="117" y="0"/>
                  </a:lnTo>
                  <a:lnTo>
                    <a:pt x="109" y="3"/>
                  </a:lnTo>
                  <a:lnTo>
                    <a:pt x="101" y="4"/>
                  </a:lnTo>
                  <a:lnTo>
                    <a:pt x="95" y="7"/>
                  </a:lnTo>
                  <a:lnTo>
                    <a:pt x="89" y="12"/>
                  </a:lnTo>
                  <a:lnTo>
                    <a:pt x="83" y="23"/>
                  </a:lnTo>
                  <a:lnTo>
                    <a:pt x="77" y="33"/>
                  </a:lnTo>
                  <a:lnTo>
                    <a:pt x="73" y="40"/>
                  </a:lnTo>
                  <a:lnTo>
                    <a:pt x="67" y="46"/>
                  </a:lnTo>
                  <a:lnTo>
                    <a:pt x="61" y="53"/>
                  </a:lnTo>
                  <a:lnTo>
                    <a:pt x="57" y="55"/>
                  </a:lnTo>
                  <a:lnTo>
                    <a:pt x="53" y="58"/>
                  </a:lnTo>
                  <a:lnTo>
                    <a:pt x="51" y="60"/>
                  </a:lnTo>
                  <a:lnTo>
                    <a:pt x="46" y="62"/>
                  </a:lnTo>
                  <a:lnTo>
                    <a:pt x="41" y="65"/>
                  </a:lnTo>
                  <a:lnTo>
                    <a:pt x="36" y="66"/>
                  </a:lnTo>
                  <a:lnTo>
                    <a:pt x="33" y="66"/>
                  </a:lnTo>
                  <a:lnTo>
                    <a:pt x="29" y="65"/>
                  </a:lnTo>
                  <a:lnTo>
                    <a:pt x="26" y="62"/>
                  </a:lnTo>
                  <a:lnTo>
                    <a:pt x="21" y="68"/>
                  </a:lnTo>
                  <a:lnTo>
                    <a:pt x="14" y="74"/>
                  </a:lnTo>
                  <a:lnTo>
                    <a:pt x="7" y="78"/>
                  </a:lnTo>
                  <a:lnTo>
                    <a:pt x="4" y="73"/>
                  </a:lnTo>
                  <a:lnTo>
                    <a:pt x="1" y="97"/>
                  </a:lnTo>
                  <a:lnTo>
                    <a:pt x="0" y="111"/>
                  </a:lnTo>
                  <a:lnTo>
                    <a:pt x="2" y="127"/>
                  </a:lnTo>
                  <a:lnTo>
                    <a:pt x="4" y="140"/>
                  </a:lnTo>
                  <a:lnTo>
                    <a:pt x="7" y="149"/>
                  </a:lnTo>
                  <a:lnTo>
                    <a:pt x="22" y="188"/>
                  </a:lnTo>
                  <a:lnTo>
                    <a:pt x="27" y="198"/>
                  </a:lnTo>
                  <a:lnTo>
                    <a:pt x="36" y="210"/>
                  </a:lnTo>
                  <a:lnTo>
                    <a:pt x="41" y="215"/>
                  </a:lnTo>
                  <a:lnTo>
                    <a:pt x="51" y="223"/>
                  </a:lnTo>
                  <a:lnTo>
                    <a:pt x="62" y="226"/>
                  </a:lnTo>
                  <a:lnTo>
                    <a:pt x="78" y="226"/>
                  </a:lnTo>
                  <a:lnTo>
                    <a:pt x="89" y="223"/>
                  </a:lnTo>
                  <a:lnTo>
                    <a:pt x="96" y="220"/>
                  </a:lnTo>
                  <a:lnTo>
                    <a:pt x="103" y="213"/>
                  </a:lnTo>
                  <a:lnTo>
                    <a:pt x="111" y="203"/>
                  </a:lnTo>
                  <a:lnTo>
                    <a:pt x="119" y="187"/>
                  </a:lnTo>
                  <a:lnTo>
                    <a:pt x="129" y="165"/>
                  </a:lnTo>
                  <a:lnTo>
                    <a:pt x="133" y="149"/>
                  </a:lnTo>
                  <a:lnTo>
                    <a:pt x="134" y="144"/>
                  </a:lnTo>
                  <a:lnTo>
                    <a:pt x="135" y="127"/>
                  </a:lnTo>
                  <a:lnTo>
                    <a:pt x="138" y="96"/>
                  </a:lnTo>
                  <a:lnTo>
                    <a:pt x="137" y="97"/>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4" name="Freeform 205"/>
            <p:cNvSpPr>
              <a:spLocks/>
            </p:cNvSpPr>
            <p:nvPr/>
          </p:nvSpPr>
          <p:spPr bwMode="auto">
            <a:xfrm>
              <a:off x="5215" y="2359"/>
              <a:ext cx="47" cy="190"/>
            </a:xfrm>
            <a:custGeom>
              <a:avLst/>
              <a:gdLst>
                <a:gd name="T0" fmla="*/ 0 w 47"/>
                <a:gd name="T1" fmla="*/ 112 h 190"/>
                <a:gd name="T2" fmla="*/ 0 w 47"/>
                <a:gd name="T3" fmla="*/ 113 h 190"/>
                <a:gd name="T4" fmla="*/ 9 w 47"/>
                <a:gd name="T5" fmla="*/ 135 h 190"/>
                <a:gd name="T6" fmla="*/ 12 w 47"/>
                <a:gd name="T7" fmla="*/ 142 h 190"/>
                <a:gd name="T8" fmla="*/ 15 w 47"/>
                <a:gd name="T9" fmla="*/ 150 h 190"/>
                <a:gd name="T10" fmla="*/ 19 w 47"/>
                <a:gd name="T11" fmla="*/ 157 h 190"/>
                <a:gd name="T12" fmla="*/ 23 w 47"/>
                <a:gd name="T13" fmla="*/ 163 h 190"/>
                <a:gd name="T14" fmla="*/ 32 w 47"/>
                <a:gd name="T15" fmla="*/ 174 h 190"/>
                <a:gd name="T16" fmla="*/ 39 w 47"/>
                <a:gd name="T17" fmla="*/ 182 h 190"/>
                <a:gd name="T18" fmla="*/ 43 w 47"/>
                <a:gd name="T19" fmla="*/ 188 h 190"/>
                <a:gd name="T20" fmla="*/ 43 w 47"/>
                <a:gd name="T21" fmla="*/ 189 h 190"/>
                <a:gd name="T22" fmla="*/ 43 w 47"/>
                <a:gd name="T23" fmla="*/ 179 h 190"/>
                <a:gd name="T24" fmla="*/ 42 w 47"/>
                <a:gd name="T25" fmla="*/ 152 h 190"/>
                <a:gd name="T26" fmla="*/ 42 w 47"/>
                <a:gd name="T27" fmla="*/ 146 h 190"/>
                <a:gd name="T28" fmla="*/ 41 w 47"/>
                <a:gd name="T29" fmla="*/ 140 h 190"/>
                <a:gd name="T30" fmla="*/ 41 w 47"/>
                <a:gd name="T31" fmla="*/ 134 h 190"/>
                <a:gd name="T32" fmla="*/ 43 w 47"/>
                <a:gd name="T33" fmla="*/ 124 h 190"/>
                <a:gd name="T34" fmla="*/ 46 w 47"/>
                <a:gd name="T35" fmla="*/ 107 h 190"/>
                <a:gd name="T36" fmla="*/ 46 w 47"/>
                <a:gd name="T37" fmla="*/ 97 h 190"/>
                <a:gd name="T38" fmla="*/ 46 w 47"/>
                <a:gd name="T39" fmla="*/ 91 h 190"/>
                <a:gd name="T40" fmla="*/ 31 w 47"/>
                <a:gd name="T41" fmla="*/ 0 h 190"/>
                <a:gd name="T42" fmla="*/ 31 w 47"/>
                <a:gd name="T43" fmla="*/ 0 h 190"/>
                <a:gd name="T44" fmla="*/ 26 w 47"/>
                <a:gd name="T45" fmla="*/ 0 h 190"/>
                <a:gd name="T46" fmla="*/ 10 w 47"/>
                <a:gd name="T47" fmla="*/ 83 h 190"/>
                <a:gd name="T48" fmla="*/ 0 w 47"/>
                <a:gd name="T49" fmla="*/ 113 h 190"/>
                <a:gd name="T50" fmla="*/ 0 w 47"/>
                <a:gd name="T51" fmla="*/ 112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 h="190">
                  <a:moveTo>
                    <a:pt x="0" y="112"/>
                  </a:moveTo>
                  <a:lnTo>
                    <a:pt x="0" y="113"/>
                  </a:lnTo>
                  <a:lnTo>
                    <a:pt x="9" y="135"/>
                  </a:lnTo>
                  <a:lnTo>
                    <a:pt x="12" y="142"/>
                  </a:lnTo>
                  <a:lnTo>
                    <a:pt x="15" y="150"/>
                  </a:lnTo>
                  <a:lnTo>
                    <a:pt x="19" y="157"/>
                  </a:lnTo>
                  <a:lnTo>
                    <a:pt x="23" y="163"/>
                  </a:lnTo>
                  <a:lnTo>
                    <a:pt x="32" y="174"/>
                  </a:lnTo>
                  <a:lnTo>
                    <a:pt x="39" y="182"/>
                  </a:lnTo>
                  <a:lnTo>
                    <a:pt x="43" y="188"/>
                  </a:lnTo>
                  <a:lnTo>
                    <a:pt x="43" y="189"/>
                  </a:lnTo>
                  <a:lnTo>
                    <a:pt x="43" y="179"/>
                  </a:lnTo>
                  <a:lnTo>
                    <a:pt x="42" y="152"/>
                  </a:lnTo>
                  <a:lnTo>
                    <a:pt x="42" y="146"/>
                  </a:lnTo>
                  <a:lnTo>
                    <a:pt x="41" y="140"/>
                  </a:lnTo>
                  <a:lnTo>
                    <a:pt x="41" y="134"/>
                  </a:lnTo>
                  <a:lnTo>
                    <a:pt x="43" y="124"/>
                  </a:lnTo>
                  <a:lnTo>
                    <a:pt x="46" y="107"/>
                  </a:lnTo>
                  <a:lnTo>
                    <a:pt x="46" y="97"/>
                  </a:lnTo>
                  <a:lnTo>
                    <a:pt x="46" y="91"/>
                  </a:lnTo>
                  <a:lnTo>
                    <a:pt x="31" y="0"/>
                  </a:lnTo>
                  <a:lnTo>
                    <a:pt x="26" y="0"/>
                  </a:lnTo>
                  <a:lnTo>
                    <a:pt x="10" y="83"/>
                  </a:lnTo>
                  <a:lnTo>
                    <a:pt x="0" y="113"/>
                  </a:lnTo>
                  <a:lnTo>
                    <a:pt x="0" y="112"/>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5" name="Freeform 206"/>
            <p:cNvSpPr>
              <a:spLocks/>
            </p:cNvSpPr>
            <p:nvPr/>
          </p:nvSpPr>
          <p:spPr bwMode="auto">
            <a:xfrm>
              <a:off x="5195" y="2471"/>
              <a:ext cx="66" cy="114"/>
            </a:xfrm>
            <a:custGeom>
              <a:avLst/>
              <a:gdLst>
                <a:gd name="T0" fmla="*/ 20 w 66"/>
                <a:gd name="T1" fmla="*/ 0 h 114"/>
                <a:gd name="T2" fmla="*/ 20 w 66"/>
                <a:gd name="T3" fmla="*/ 1 h 114"/>
                <a:gd name="T4" fmla="*/ 29 w 66"/>
                <a:gd name="T5" fmla="*/ 23 h 114"/>
                <a:gd name="T6" fmla="*/ 32 w 66"/>
                <a:gd name="T7" fmla="*/ 30 h 114"/>
                <a:gd name="T8" fmla="*/ 35 w 66"/>
                <a:gd name="T9" fmla="*/ 38 h 114"/>
                <a:gd name="T10" fmla="*/ 39 w 66"/>
                <a:gd name="T11" fmla="*/ 45 h 114"/>
                <a:gd name="T12" fmla="*/ 43 w 66"/>
                <a:gd name="T13" fmla="*/ 51 h 114"/>
                <a:gd name="T14" fmla="*/ 52 w 66"/>
                <a:gd name="T15" fmla="*/ 62 h 114"/>
                <a:gd name="T16" fmla="*/ 59 w 66"/>
                <a:gd name="T17" fmla="*/ 70 h 114"/>
                <a:gd name="T18" fmla="*/ 63 w 66"/>
                <a:gd name="T19" fmla="*/ 76 h 114"/>
                <a:gd name="T20" fmla="*/ 63 w 66"/>
                <a:gd name="T21" fmla="*/ 76 h 114"/>
                <a:gd name="T22" fmla="*/ 65 w 66"/>
                <a:gd name="T23" fmla="*/ 113 h 114"/>
                <a:gd name="T24" fmla="*/ 63 w 66"/>
                <a:gd name="T25" fmla="*/ 111 h 114"/>
                <a:gd name="T26" fmla="*/ 58 w 66"/>
                <a:gd name="T27" fmla="*/ 107 h 114"/>
                <a:gd name="T28" fmla="*/ 55 w 66"/>
                <a:gd name="T29" fmla="*/ 101 h 114"/>
                <a:gd name="T30" fmla="*/ 51 w 66"/>
                <a:gd name="T31" fmla="*/ 95 h 114"/>
                <a:gd name="T32" fmla="*/ 45 w 66"/>
                <a:gd name="T33" fmla="*/ 86 h 114"/>
                <a:gd name="T34" fmla="*/ 41 w 66"/>
                <a:gd name="T35" fmla="*/ 80 h 114"/>
                <a:gd name="T36" fmla="*/ 41 w 66"/>
                <a:gd name="T37" fmla="*/ 111 h 114"/>
                <a:gd name="T38" fmla="*/ 16 w 66"/>
                <a:gd name="T39" fmla="*/ 111 h 114"/>
                <a:gd name="T40" fmla="*/ 16 w 66"/>
                <a:gd name="T41" fmla="*/ 99 h 114"/>
                <a:gd name="T42" fmla="*/ 15 w 66"/>
                <a:gd name="T43" fmla="*/ 89 h 114"/>
                <a:gd name="T44" fmla="*/ 13 w 66"/>
                <a:gd name="T45" fmla="*/ 77 h 114"/>
                <a:gd name="T46" fmla="*/ 10 w 66"/>
                <a:gd name="T47" fmla="*/ 72 h 114"/>
                <a:gd name="T48" fmla="*/ 6 w 66"/>
                <a:gd name="T49" fmla="*/ 67 h 114"/>
                <a:gd name="T50" fmla="*/ 3 w 66"/>
                <a:gd name="T51" fmla="*/ 62 h 114"/>
                <a:gd name="T52" fmla="*/ 1 w 66"/>
                <a:gd name="T53" fmla="*/ 56 h 114"/>
                <a:gd name="T54" fmla="*/ 0 w 66"/>
                <a:gd name="T55" fmla="*/ 50 h 114"/>
                <a:gd name="T56" fmla="*/ 2 w 66"/>
                <a:gd name="T57" fmla="*/ 38 h 114"/>
                <a:gd name="T58" fmla="*/ 6 w 66"/>
                <a:gd name="T59" fmla="*/ 24 h 114"/>
                <a:gd name="T60" fmla="*/ 12 w 66"/>
                <a:gd name="T61" fmla="*/ 12 h 114"/>
                <a:gd name="T62" fmla="*/ 20 w 66"/>
                <a:gd name="T63" fmla="*/ 0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 h="114">
                  <a:moveTo>
                    <a:pt x="20" y="0"/>
                  </a:moveTo>
                  <a:lnTo>
                    <a:pt x="20" y="1"/>
                  </a:lnTo>
                  <a:lnTo>
                    <a:pt x="29" y="23"/>
                  </a:lnTo>
                  <a:lnTo>
                    <a:pt x="32" y="30"/>
                  </a:lnTo>
                  <a:lnTo>
                    <a:pt x="35" y="38"/>
                  </a:lnTo>
                  <a:lnTo>
                    <a:pt x="39" y="45"/>
                  </a:lnTo>
                  <a:lnTo>
                    <a:pt x="43" y="51"/>
                  </a:lnTo>
                  <a:lnTo>
                    <a:pt x="52" y="62"/>
                  </a:lnTo>
                  <a:lnTo>
                    <a:pt x="59" y="70"/>
                  </a:lnTo>
                  <a:lnTo>
                    <a:pt x="63" y="76"/>
                  </a:lnTo>
                  <a:lnTo>
                    <a:pt x="65" y="113"/>
                  </a:lnTo>
                  <a:lnTo>
                    <a:pt x="63" y="111"/>
                  </a:lnTo>
                  <a:lnTo>
                    <a:pt x="58" y="107"/>
                  </a:lnTo>
                  <a:lnTo>
                    <a:pt x="55" y="101"/>
                  </a:lnTo>
                  <a:lnTo>
                    <a:pt x="51" y="95"/>
                  </a:lnTo>
                  <a:lnTo>
                    <a:pt x="45" y="86"/>
                  </a:lnTo>
                  <a:lnTo>
                    <a:pt x="41" y="80"/>
                  </a:lnTo>
                  <a:lnTo>
                    <a:pt x="41" y="111"/>
                  </a:lnTo>
                  <a:lnTo>
                    <a:pt x="16" y="111"/>
                  </a:lnTo>
                  <a:lnTo>
                    <a:pt x="16" y="99"/>
                  </a:lnTo>
                  <a:lnTo>
                    <a:pt x="15" y="89"/>
                  </a:lnTo>
                  <a:lnTo>
                    <a:pt x="13" y="77"/>
                  </a:lnTo>
                  <a:lnTo>
                    <a:pt x="10" y="72"/>
                  </a:lnTo>
                  <a:lnTo>
                    <a:pt x="6" y="67"/>
                  </a:lnTo>
                  <a:lnTo>
                    <a:pt x="3" y="62"/>
                  </a:lnTo>
                  <a:lnTo>
                    <a:pt x="1" y="56"/>
                  </a:lnTo>
                  <a:lnTo>
                    <a:pt x="0" y="50"/>
                  </a:lnTo>
                  <a:lnTo>
                    <a:pt x="2" y="38"/>
                  </a:lnTo>
                  <a:lnTo>
                    <a:pt x="6" y="24"/>
                  </a:lnTo>
                  <a:lnTo>
                    <a:pt x="12" y="12"/>
                  </a:lnTo>
                  <a:lnTo>
                    <a:pt x="20" y="0"/>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6" name="Freeform 207"/>
            <p:cNvSpPr>
              <a:spLocks/>
            </p:cNvSpPr>
            <p:nvPr/>
          </p:nvSpPr>
          <p:spPr bwMode="auto">
            <a:xfrm>
              <a:off x="4818" y="1614"/>
              <a:ext cx="19" cy="37"/>
            </a:xfrm>
            <a:custGeom>
              <a:avLst/>
              <a:gdLst>
                <a:gd name="T0" fmla="*/ 0 w 19"/>
                <a:gd name="T1" fmla="*/ 0 h 37"/>
                <a:gd name="T2" fmla="*/ 2 w 19"/>
                <a:gd name="T3" fmla="*/ 7 h 37"/>
                <a:gd name="T4" fmla="*/ 8 w 19"/>
                <a:gd name="T5" fmla="*/ 22 h 37"/>
                <a:gd name="T6" fmla="*/ 14 w 19"/>
                <a:gd name="T7" fmla="*/ 30 h 37"/>
                <a:gd name="T8" fmla="*/ 18 w 19"/>
                <a:gd name="T9" fmla="*/ 3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7">
                  <a:moveTo>
                    <a:pt x="0" y="0"/>
                  </a:moveTo>
                  <a:lnTo>
                    <a:pt x="2" y="7"/>
                  </a:lnTo>
                  <a:lnTo>
                    <a:pt x="8" y="22"/>
                  </a:lnTo>
                  <a:lnTo>
                    <a:pt x="14" y="30"/>
                  </a:lnTo>
                  <a:lnTo>
                    <a:pt x="18" y="36"/>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7" name="Freeform 208"/>
            <p:cNvSpPr>
              <a:spLocks/>
            </p:cNvSpPr>
            <p:nvPr/>
          </p:nvSpPr>
          <p:spPr bwMode="auto">
            <a:xfrm>
              <a:off x="5251" y="1243"/>
              <a:ext cx="83" cy="68"/>
            </a:xfrm>
            <a:custGeom>
              <a:avLst/>
              <a:gdLst>
                <a:gd name="T0" fmla="*/ 78 w 83"/>
                <a:gd name="T1" fmla="*/ 15 h 68"/>
                <a:gd name="T2" fmla="*/ 67 w 83"/>
                <a:gd name="T3" fmla="*/ 21 h 68"/>
                <a:gd name="T4" fmla="*/ 57 w 83"/>
                <a:gd name="T5" fmla="*/ 24 h 68"/>
                <a:gd name="T6" fmla="*/ 47 w 83"/>
                <a:gd name="T7" fmla="*/ 24 h 68"/>
                <a:gd name="T8" fmla="*/ 39 w 83"/>
                <a:gd name="T9" fmla="*/ 23 h 68"/>
                <a:gd name="T10" fmla="*/ 30 w 83"/>
                <a:gd name="T11" fmla="*/ 20 h 68"/>
                <a:gd name="T12" fmla="*/ 21 w 83"/>
                <a:gd name="T13" fmla="*/ 13 h 68"/>
                <a:gd name="T14" fmla="*/ 10 w 83"/>
                <a:gd name="T15" fmla="*/ 3 h 68"/>
                <a:gd name="T16" fmla="*/ 10 w 83"/>
                <a:gd name="T17" fmla="*/ 3 h 68"/>
                <a:gd name="T18" fmla="*/ 8 w 83"/>
                <a:gd name="T19" fmla="*/ 0 h 68"/>
                <a:gd name="T20" fmla="*/ 8 w 83"/>
                <a:gd name="T21" fmla="*/ 0 h 68"/>
                <a:gd name="T22" fmla="*/ 0 w 83"/>
                <a:gd name="T23" fmla="*/ 46 h 68"/>
                <a:gd name="T24" fmla="*/ 5 w 83"/>
                <a:gd name="T25" fmla="*/ 52 h 68"/>
                <a:gd name="T26" fmla="*/ 11 w 83"/>
                <a:gd name="T27" fmla="*/ 58 h 68"/>
                <a:gd name="T28" fmla="*/ 18 w 83"/>
                <a:gd name="T29" fmla="*/ 62 h 68"/>
                <a:gd name="T30" fmla="*/ 25 w 83"/>
                <a:gd name="T31" fmla="*/ 64 h 68"/>
                <a:gd name="T32" fmla="*/ 36 w 83"/>
                <a:gd name="T33" fmla="*/ 66 h 68"/>
                <a:gd name="T34" fmla="*/ 47 w 83"/>
                <a:gd name="T35" fmla="*/ 67 h 68"/>
                <a:gd name="T36" fmla="*/ 59 w 83"/>
                <a:gd name="T37" fmla="*/ 66 h 68"/>
                <a:gd name="T38" fmla="*/ 66 w 83"/>
                <a:gd name="T39" fmla="*/ 64 h 68"/>
                <a:gd name="T40" fmla="*/ 70 w 83"/>
                <a:gd name="T41" fmla="*/ 61 h 68"/>
                <a:gd name="T42" fmla="*/ 73 w 83"/>
                <a:gd name="T43" fmla="*/ 58 h 68"/>
                <a:gd name="T44" fmla="*/ 77 w 83"/>
                <a:gd name="T45" fmla="*/ 36 h 68"/>
                <a:gd name="T46" fmla="*/ 82 w 83"/>
                <a:gd name="T47" fmla="*/ 11 h 68"/>
                <a:gd name="T48" fmla="*/ 78 w 83"/>
                <a:gd name="T49" fmla="*/ 15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68">
                  <a:moveTo>
                    <a:pt x="78" y="15"/>
                  </a:moveTo>
                  <a:lnTo>
                    <a:pt x="67" y="21"/>
                  </a:lnTo>
                  <a:lnTo>
                    <a:pt x="57" y="24"/>
                  </a:lnTo>
                  <a:lnTo>
                    <a:pt x="47" y="24"/>
                  </a:lnTo>
                  <a:lnTo>
                    <a:pt x="39" y="23"/>
                  </a:lnTo>
                  <a:lnTo>
                    <a:pt x="30" y="20"/>
                  </a:lnTo>
                  <a:lnTo>
                    <a:pt x="21" y="13"/>
                  </a:lnTo>
                  <a:lnTo>
                    <a:pt x="10" y="3"/>
                  </a:lnTo>
                  <a:lnTo>
                    <a:pt x="8" y="0"/>
                  </a:lnTo>
                  <a:lnTo>
                    <a:pt x="0" y="46"/>
                  </a:lnTo>
                  <a:lnTo>
                    <a:pt x="5" y="52"/>
                  </a:lnTo>
                  <a:lnTo>
                    <a:pt x="11" y="58"/>
                  </a:lnTo>
                  <a:lnTo>
                    <a:pt x="18" y="62"/>
                  </a:lnTo>
                  <a:lnTo>
                    <a:pt x="25" y="64"/>
                  </a:lnTo>
                  <a:lnTo>
                    <a:pt x="36" y="66"/>
                  </a:lnTo>
                  <a:lnTo>
                    <a:pt x="47" y="67"/>
                  </a:lnTo>
                  <a:lnTo>
                    <a:pt x="59" y="66"/>
                  </a:lnTo>
                  <a:lnTo>
                    <a:pt x="66" y="64"/>
                  </a:lnTo>
                  <a:lnTo>
                    <a:pt x="70" y="61"/>
                  </a:lnTo>
                  <a:lnTo>
                    <a:pt x="73" y="58"/>
                  </a:lnTo>
                  <a:lnTo>
                    <a:pt x="77" y="36"/>
                  </a:lnTo>
                  <a:lnTo>
                    <a:pt x="82" y="11"/>
                  </a:lnTo>
                  <a:lnTo>
                    <a:pt x="78" y="15"/>
                  </a:lnTo>
                </a:path>
              </a:pathLst>
            </a:custGeom>
            <a:solidFill>
              <a:srgbClr val="9966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8" name="Freeform 209"/>
            <p:cNvSpPr>
              <a:spLocks/>
            </p:cNvSpPr>
            <p:nvPr/>
          </p:nvSpPr>
          <p:spPr bwMode="auto">
            <a:xfrm>
              <a:off x="5401" y="1075"/>
              <a:ext cx="145" cy="119"/>
            </a:xfrm>
            <a:custGeom>
              <a:avLst/>
              <a:gdLst>
                <a:gd name="T0" fmla="*/ 126 w 145"/>
                <a:gd name="T1" fmla="*/ 96 h 119"/>
                <a:gd name="T2" fmla="*/ 113 w 145"/>
                <a:gd name="T3" fmla="*/ 94 h 119"/>
                <a:gd name="T4" fmla="*/ 107 w 145"/>
                <a:gd name="T5" fmla="*/ 77 h 119"/>
                <a:gd name="T6" fmla="*/ 97 w 145"/>
                <a:gd name="T7" fmla="*/ 67 h 119"/>
                <a:gd name="T8" fmla="*/ 86 w 145"/>
                <a:gd name="T9" fmla="*/ 63 h 119"/>
                <a:gd name="T10" fmla="*/ 69 w 145"/>
                <a:gd name="T11" fmla="*/ 61 h 119"/>
                <a:gd name="T12" fmla="*/ 56 w 145"/>
                <a:gd name="T13" fmla="*/ 63 h 119"/>
                <a:gd name="T14" fmla="*/ 47 w 145"/>
                <a:gd name="T15" fmla="*/ 67 h 119"/>
                <a:gd name="T16" fmla="*/ 35 w 145"/>
                <a:gd name="T17" fmla="*/ 79 h 119"/>
                <a:gd name="T18" fmla="*/ 26 w 145"/>
                <a:gd name="T19" fmla="*/ 66 h 119"/>
                <a:gd name="T20" fmla="*/ 17 w 145"/>
                <a:gd name="T21" fmla="*/ 80 h 119"/>
                <a:gd name="T22" fmla="*/ 14 w 145"/>
                <a:gd name="T23" fmla="*/ 100 h 119"/>
                <a:gd name="T24" fmla="*/ 10 w 145"/>
                <a:gd name="T25" fmla="*/ 94 h 119"/>
                <a:gd name="T26" fmla="*/ 9 w 145"/>
                <a:gd name="T27" fmla="*/ 73 h 119"/>
                <a:gd name="T28" fmla="*/ 14 w 145"/>
                <a:gd name="T29" fmla="*/ 57 h 119"/>
                <a:gd name="T30" fmla="*/ 0 w 145"/>
                <a:gd name="T31" fmla="*/ 68 h 119"/>
                <a:gd name="T32" fmla="*/ 5 w 145"/>
                <a:gd name="T33" fmla="*/ 49 h 119"/>
                <a:gd name="T34" fmla="*/ 19 w 145"/>
                <a:gd name="T35" fmla="*/ 29 h 119"/>
                <a:gd name="T36" fmla="*/ 35 w 145"/>
                <a:gd name="T37" fmla="*/ 18 h 119"/>
                <a:gd name="T38" fmla="*/ 18 w 145"/>
                <a:gd name="T39" fmla="*/ 17 h 119"/>
                <a:gd name="T40" fmla="*/ 33 w 145"/>
                <a:gd name="T41" fmla="*/ 11 h 119"/>
                <a:gd name="T42" fmla="*/ 47 w 145"/>
                <a:gd name="T43" fmla="*/ 12 h 119"/>
                <a:gd name="T44" fmla="*/ 38 w 145"/>
                <a:gd name="T45" fmla="*/ 2 h 119"/>
                <a:gd name="T46" fmla="*/ 61 w 145"/>
                <a:gd name="T47" fmla="*/ 2 h 119"/>
                <a:gd name="T48" fmla="*/ 81 w 145"/>
                <a:gd name="T49" fmla="*/ 7 h 119"/>
                <a:gd name="T50" fmla="*/ 85 w 145"/>
                <a:gd name="T51" fmla="*/ 4 h 119"/>
                <a:gd name="T52" fmla="*/ 107 w 145"/>
                <a:gd name="T53" fmla="*/ 12 h 119"/>
                <a:gd name="T54" fmla="*/ 124 w 145"/>
                <a:gd name="T55" fmla="*/ 25 h 119"/>
                <a:gd name="T56" fmla="*/ 134 w 145"/>
                <a:gd name="T57" fmla="*/ 41 h 119"/>
                <a:gd name="T58" fmla="*/ 141 w 145"/>
                <a:gd name="T59" fmla="*/ 61 h 119"/>
                <a:gd name="T60" fmla="*/ 144 w 145"/>
                <a:gd name="T61" fmla="*/ 80 h 119"/>
                <a:gd name="T62" fmla="*/ 141 w 145"/>
                <a:gd name="T63" fmla="*/ 97 h 119"/>
                <a:gd name="T64" fmla="*/ 133 w 145"/>
                <a:gd name="T65" fmla="*/ 113 h 119"/>
                <a:gd name="T66" fmla="*/ 127 w 145"/>
                <a:gd name="T67" fmla="*/ 116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5" h="119">
                  <a:moveTo>
                    <a:pt x="127" y="116"/>
                  </a:moveTo>
                  <a:lnTo>
                    <a:pt x="126" y="96"/>
                  </a:lnTo>
                  <a:lnTo>
                    <a:pt x="114" y="107"/>
                  </a:lnTo>
                  <a:lnTo>
                    <a:pt x="113" y="94"/>
                  </a:lnTo>
                  <a:lnTo>
                    <a:pt x="111" y="85"/>
                  </a:lnTo>
                  <a:lnTo>
                    <a:pt x="107" y="77"/>
                  </a:lnTo>
                  <a:lnTo>
                    <a:pt x="102" y="72"/>
                  </a:lnTo>
                  <a:lnTo>
                    <a:pt x="97" y="67"/>
                  </a:lnTo>
                  <a:lnTo>
                    <a:pt x="91" y="64"/>
                  </a:lnTo>
                  <a:lnTo>
                    <a:pt x="86" y="63"/>
                  </a:lnTo>
                  <a:lnTo>
                    <a:pt x="81" y="62"/>
                  </a:lnTo>
                  <a:lnTo>
                    <a:pt x="69" y="61"/>
                  </a:lnTo>
                  <a:lnTo>
                    <a:pt x="63" y="61"/>
                  </a:lnTo>
                  <a:lnTo>
                    <a:pt x="56" y="63"/>
                  </a:lnTo>
                  <a:lnTo>
                    <a:pt x="51" y="65"/>
                  </a:lnTo>
                  <a:lnTo>
                    <a:pt x="47" y="67"/>
                  </a:lnTo>
                  <a:lnTo>
                    <a:pt x="41" y="72"/>
                  </a:lnTo>
                  <a:lnTo>
                    <a:pt x="35" y="79"/>
                  </a:lnTo>
                  <a:lnTo>
                    <a:pt x="32" y="62"/>
                  </a:lnTo>
                  <a:lnTo>
                    <a:pt x="26" y="66"/>
                  </a:lnTo>
                  <a:lnTo>
                    <a:pt x="20" y="73"/>
                  </a:lnTo>
                  <a:lnTo>
                    <a:pt x="17" y="80"/>
                  </a:lnTo>
                  <a:lnTo>
                    <a:pt x="15" y="89"/>
                  </a:lnTo>
                  <a:lnTo>
                    <a:pt x="14" y="100"/>
                  </a:lnTo>
                  <a:lnTo>
                    <a:pt x="10" y="94"/>
                  </a:lnTo>
                  <a:lnTo>
                    <a:pt x="9" y="84"/>
                  </a:lnTo>
                  <a:lnTo>
                    <a:pt x="9" y="73"/>
                  </a:lnTo>
                  <a:lnTo>
                    <a:pt x="10" y="67"/>
                  </a:lnTo>
                  <a:lnTo>
                    <a:pt x="14" y="57"/>
                  </a:lnTo>
                  <a:lnTo>
                    <a:pt x="9" y="62"/>
                  </a:lnTo>
                  <a:lnTo>
                    <a:pt x="0" y="68"/>
                  </a:lnTo>
                  <a:lnTo>
                    <a:pt x="2" y="60"/>
                  </a:lnTo>
                  <a:lnTo>
                    <a:pt x="5" y="49"/>
                  </a:lnTo>
                  <a:lnTo>
                    <a:pt x="10" y="40"/>
                  </a:lnTo>
                  <a:lnTo>
                    <a:pt x="19" y="29"/>
                  </a:lnTo>
                  <a:lnTo>
                    <a:pt x="26" y="24"/>
                  </a:lnTo>
                  <a:lnTo>
                    <a:pt x="35" y="18"/>
                  </a:lnTo>
                  <a:lnTo>
                    <a:pt x="27" y="16"/>
                  </a:lnTo>
                  <a:lnTo>
                    <a:pt x="18" y="17"/>
                  </a:lnTo>
                  <a:lnTo>
                    <a:pt x="26" y="13"/>
                  </a:lnTo>
                  <a:lnTo>
                    <a:pt x="33" y="11"/>
                  </a:lnTo>
                  <a:lnTo>
                    <a:pt x="40" y="10"/>
                  </a:lnTo>
                  <a:lnTo>
                    <a:pt x="47" y="12"/>
                  </a:lnTo>
                  <a:lnTo>
                    <a:pt x="44" y="7"/>
                  </a:lnTo>
                  <a:lnTo>
                    <a:pt x="38" y="2"/>
                  </a:lnTo>
                  <a:lnTo>
                    <a:pt x="50" y="0"/>
                  </a:lnTo>
                  <a:lnTo>
                    <a:pt x="61" y="2"/>
                  </a:lnTo>
                  <a:lnTo>
                    <a:pt x="71" y="4"/>
                  </a:lnTo>
                  <a:lnTo>
                    <a:pt x="81" y="7"/>
                  </a:lnTo>
                  <a:lnTo>
                    <a:pt x="75" y="2"/>
                  </a:lnTo>
                  <a:lnTo>
                    <a:pt x="85" y="4"/>
                  </a:lnTo>
                  <a:lnTo>
                    <a:pt x="97" y="8"/>
                  </a:lnTo>
                  <a:lnTo>
                    <a:pt x="107" y="12"/>
                  </a:lnTo>
                  <a:lnTo>
                    <a:pt x="117" y="19"/>
                  </a:lnTo>
                  <a:lnTo>
                    <a:pt x="124" y="25"/>
                  </a:lnTo>
                  <a:lnTo>
                    <a:pt x="129" y="33"/>
                  </a:lnTo>
                  <a:lnTo>
                    <a:pt x="134" y="41"/>
                  </a:lnTo>
                  <a:lnTo>
                    <a:pt x="138" y="51"/>
                  </a:lnTo>
                  <a:lnTo>
                    <a:pt x="141" y="61"/>
                  </a:lnTo>
                  <a:lnTo>
                    <a:pt x="143" y="73"/>
                  </a:lnTo>
                  <a:lnTo>
                    <a:pt x="144" y="80"/>
                  </a:lnTo>
                  <a:lnTo>
                    <a:pt x="143" y="89"/>
                  </a:lnTo>
                  <a:lnTo>
                    <a:pt x="141" y="97"/>
                  </a:lnTo>
                  <a:lnTo>
                    <a:pt x="137" y="106"/>
                  </a:lnTo>
                  <a:lnTo>
                    <a:pt x="133" y="113"/>
                  </a:lnTo>
                  <a:lnTo>
                    <a:pt x="127" y="118"/>
                  </a:lnTo>
                  <a:lnTo>
                    <a:pt x="127" y="116"/>
                  </a:lnTo>
                </a:path>
              </a:pathLst>
            </a:custGeom>
            <a:solidFill>
              <a:srgbClr val="CC99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79" name="Freeform 210"/>
            <p:cNvSpPr>
              <a:spLocks/>
            </p:cNvSpPr>
            <p:nvPr/>
          </p:nvSpPr>
          <p:spPr bwMode="auto">
            <a:xfrm>
              <a:off x="5428" y="1232"/>
              <a:ext cx="101" cy="52"/>
            </a:xfrm>
            <a:custGeom>
              <a:avLst/>
              <a:gdLst>
                <a:gd name="T0" fmla="*/ 3 w 101"/>
                <a:gd name="T1" fmla="*/ 36 h 52"/>
                <a:gd name="T2" fmla="*/ 6 w 101"/>
                <a:gd name="T3" fmla="*/ 38 h 52"/>
                <a:gd name="T4" fmla="*/ 7 w 101"/>
                <a:gd name="T5" fmla="*/ 40 h 52"/>
                <a:gd name="T6" fmla="*/ 10 w 101"/>
                <a:gd name="T7" fmla="*/ 44 h 52"/>
                <a:gd name="T8" fmla="*/ 11 w 101"/>
                <a:gd name="T9" fmla="*/ 47 h 52"/>
                <a:gd name="T10" fmla="*/ 12 w 101"/>
                <a:gd name="T11" fmla="*/ 47 h 52"/>
                <a:gd name="T12" fmla="*/ 22 w 101"/>
                <a:gd name="T13" fmla="*/ 48 h 52"/>
                <a:gd name="T14" fmla="*/ 34 w 101"/>
                <a:gd name="T15" fmla="*/ 51 h 52"/>
                <a:gd name="T16" fmla="*/ 41 w 101"/>
                <a:gd name="T17" fmla="*/ 43 h 52"/>
                <a:gd name="T18" fmla="*/ 49 w 101"/>
                <a:gd name="T19" fmla="*/ 36 h 52"/>
                <a:gd name="T20" fmla="*/ 60 w 101"/>
                <a:gd name="T21" fmla="*/ 31 h 52"/>
                <a:gd name="T22" fmla="*/ 74 w 101"/>
                <a:gd name="T23" fmla="*/ 26 h 52"/>
                <a:gd name="T24" fmla="*/ 88 w 101"/>
                <a:gd name="T25" fmla="*/ 24 h 52"/>
                <a:gd name="T26" fmla="*/ 94 w 101"/>
                <a:gd name="T27" fmla="*/ 25 h 52"/>
                <a:gd name="T28" fmla="*/ 98 w 101"/>
                <a:gd name="T29" fmla="*/ 28 h 52"/>
                <a:gd name="T30" fmla="*/ 100 w 101"/>
                <a:gd name="T31" fmla="*/ 31 h 52"/>
                <a:gd name="T32" fmla="*/ 99 w 101"/>
                <a:gd name="T33" fmla="*/ 29 h 52"/>
                <a:gd name="T34" fmla="*/ 90 w 101"/>
                <a:gd name="T35" fmla="*/ 16 h 52"/>
                <a:gd name="T36" fmla="*/ 89 w 101"/>
                <a:gd name="T37" fmla="*/ 12 h 52"/>
                <a:gd name="T38" fmla="*/ 87 w 101"/>
                <a:gd name="T39" fmla="*/ 9 h 52"/>
                <a:gd name="T40" fmla="*/ 86 w 101"/>
                <a:gd name="T41" fmla="*/ 1 h 52"/>
                <a:gd name="T42" fmla="*/ 86 w 101"/>
                <a:gd name="T43" fmla="*/ 0 h 52"/>
                <a:gd name="T44" fmla="*/ 82 w 101"/>
                <a:gd name="T45" fmla="*/ 4 h 52"/>
                <a:gd name="T46" fmla="*/ 76 w 101"/>
                <a:gd name="T47" fmla="*/ 9 h 52"/>
                <a:gd name="T48" fmla="*/ 71 w 101"/>
                <a:gd name="T49" fmla="*/ 13 h 52"/>
                <a:gd name="T50" fmla="*/ 64 w 101"/>
                <a:gd name="T51" fmla="*/ 16 h 52"/>
                <a:gd name="T52" fmla="*/ 59 w 101"/>
                <a:gd name="T53" fmla="*/ 18 h 52"/>
                <a:gd name="T54" fmla="*/ 54 w 101"/>
                <a:gd name="T55" fmla="*/ 20 h 52"/>
                <a:gd name="T56" fmla="*/ 44 w 101"/>
                <a:gd name="T57" fmla="*/ 22 h 52"/>
                <a:gd name="T58" fmla="*/ 34 w 101"/>
                <a:gd name="T59" fmla="*/ 22 h 52"/>
                <a:gd name="T60" fmla="*/ 20 w 101"/>
                <a:gd name="T61" fmla="*/ 20 h 52"/>
                <a:gd name="T62" fmla="*/ 14 w 101"/>
                <a:gd name="T63" fmla="*/ 17 h 52"/>
                <a:gd name="T64" fmla="*/ 15 w 101"/>
                <a:gd name="T65" fmla="*/ 18 h 52"/>
                <a:gd name="T66" fmla="*/ 0 w 101"/>
                <a:gd name="T67" fmla="*/ 34 h 52"/>
                <a:gd name="T68" fmla="*/ 3 w 101"/>
                <a:gd name="T69" fmla="*/ 36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52">
                  <a:moveTo>
                    <a:pt x="3" y="36"/>
                  </a:moveTo>
                  <a:lnTo>
                    <a:pt x="6" y="38"/>
                  </a:lnTo>
                  <a:lnTo>
                    <a:pt x="7" y="40"/>
                  </a:lnTo>
                  <a:lnTo>
                    <a:pt x="10" y="44"/>
                  </a:lnTo>
                  <a:lnTo>
                    <a:pt x="11" y="47"/>
                  </a:lnTo>
                  <a:lnTo>
                    <a:pt x="12" y="47"/>
                  </a:lnTo>
                  <a:lnTo>
                    <a:pt x="22" y="48"/>
                  </a:lnTo>
                  <a:lnTo>
                    <a:pt x="34" y="51"/>
                  </a:lnTo>
                  <a:lnTo>
                    <a:pt x="41" y="43"/>
                  </a:lnTo>
                  <a:lnTo>
                    <a:pt x="49" y="36"/>
                  </a:lnTo>
                  <a:lnTo>
                    <a:pt x="60" y="31"/>
                  </a:lnTo>
                  <a:lnTo>
                    <a:pt x="74" y="26"/>
                  </a:lnTo>
                  <a:lnTo>
                    <a:pt x="88" y="24"/>
                  </a:lnTo>
                  <a:lnTo>
                    <a:pt x="94" y="25"/>
                  </a:lnTo>
                  <a:lnTo>
                    <a:pt x="98" y="28"/>
                  </a:lnTo>
                  <a:lnTo>
                    <a:pt x="100" y="31"/>
                  </a:lnTo>
                  <a:lnTo>
                    <a:pt x="99" y="29"/>
                  </a:lnTo>
                  <a:lnTo>
                    <a:pt x="90" y="16"/>
                  </a:lnTo>
                  <a:lnTo>
                    <a:pt x="89" y="12"/>
                  </a:lnTo>
                  <a:lnTo>
                    <a:pt x="87" y="9"/>
                  </a:lnTo>
                  <a:lnTo>
                    <a:pt x="86" y="1"/>
                  </a:lnTo>
                  <a:lnTo>
                    <a:pt x="86" y="0"/>
                  </a:lnTo>
                  <a:lnTo>
                    <a:pt x="82" y="4"/>
                  </a:lnTo>
                  <a:lnTo>
                    <a:pt x="76" y="9"/>
                  </a:lnTo>
                  <a:lnTo>
                    <a:pt x="71" y="13"/>
                  </a:lnTo>
                  <a:lnTo>
                    <a:pt x="64" y="16"/>
                  </a:lnTo>
                  <a:lnTo>
                    <a:pt x="59" y="18"/>
                  </a:lnTo>
                  <a:lnTo>
                    <a:pt x="54" y="20"/>
                  </a:lnTo>
                  <a:lnTo>
                    <a:pt x="44" y="22"/>
                  </a:lnTo>
                  <a:lnTo>
                    <a:pt x="34" y="22"/>
                  </a:lnTo>
                  <a:lnTo>
                    <a:pt x="20" y="20"/>
                  </a:lnTo>
                  <a:lnTo>
                    <a:pt x="14" y="17"/>
                  </a:lnTo>
                  <a:lnTo>
                    <a:pt x="15" y="18"/>
                  </a:lnTo>
                  <a:lnTo>
                    <a:pt x="0" y="34"/>
                  </a:lnTo>
                  <a:lnTo>
                    <a:pt x="3" y="36"/>
                  </a:lnTo>
                </a:path>
              </a:pathLst>
            </a:custGeom>
            <a:solidFill>
              <a:srgbClr val="CCFF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0" name="Freeform 211"/>
            <p:cNvSpPr>
              <a:spLocks/>
            </p:cNvSpPr>
            <p:nvPr/>
          </p:nvSpPr>
          <p:spPr bwMode="auto">
            <a:xfrm>
              <a:off x="5415" y="1136"/>
              <a:ext cx="115" cy="119"/>
            </a:xfrm>
            <a:custGeom>
              <a:avLst/>
              <a:gdLst>
                <a:gd name="T0" fmla="*/ 28 w 115"/>
                <a:gd name="T1" fmla="*/ 113 h 119"/>
                <a:gd name="T2" fmla="*/ 21 w 115"/>
                <a:gd name="T3" fmla="*/ 109 h 119"/>
                <a:gd name="T4" fmla="*/ 16 w 115"/>
                <a:gd name="T5" fmla="*/ 104 h 119"/>
                <a:gd name="T6" fmla="*/ 11 w 115"/>
                <a:gd name="T7" fmla="*/ 96 h 119"/>
                <a:gd name="T8" fmla="*/ 7 w 115"/>
                <a:gd name="T9" fmla="*/ 88 h 119"/>
                <a:gd name="T10" fmla="*/ 2 w 115"/>
                <a:gd name="T11" fmla="*/ 72 h 119"/>
                <a:gd name="T12" fmla="*/ 1 w 115"/>
                <a:gd name="T13" fmla="*/ 55 h 119"/>
                <a:gd name="T14" fmla="*/ 0 w 115"/>
                <a:gd name="T15" fmla="*/ 39 h 119"/>
                <a:gd name="T16" fmla="*/ 1 w 115"/>
                <a:gd name="T17" fmla="*/ 28 h 119"/>
                <a:gd name="T18" fmla="*/ 3 w 115"/>
                <a:gd name="T19" fmla="*/ 19 h 119"/>
                <a:gd name="T20" fmla="*/ 6 w 115"/>
                <a:gd name="T21" fmla="*/ 12 h 119"/>
                <a:gd name="T22" fmla="*/ 12 w 115"/>
                <a:gd name="T23" fmla="*/ 5 h 119"/>
                <a:gd name="T24" fmla="*/ 18 w 115"/>
                <a:gd name="T25" fmla="*/ 1 h 119"/>
                <a:gd name="T26" fmla="*/ 21 w 115"/>
                <a:gd name="T27" fmla="*/ 18 h 119"/>
                <a:gd name="T28" fmla="*/ 27 w 115"/>
                <a:gd name="T29" fmla="*/ 11 h 119"/>
                <a:gd name="T30" fmla="*/ 33 w 115"/>
                <a:gd name="T31" fmla="*/ 6 h 119"/>
                <a:gd name="T32" fmla="*/ 37 w 115"/>
                <a:gd name="T33" fmla="*/ 4 h 119"/>
                <a:gd name="T34" fmla="*/ 42 w 115"/>
                <a:gd name="T35" fmla="*/ 2 h 119"/>
                <a:gd name="T36" fmla="*/ 49 w 115"/>
                <a:gd name="T37" fmla="*/ 0 h 119"/>
                <a:gd name="T38" fmla="*/ 55 w 115"/>
                <a:gd name="T39" fmla="*/ 0 h 119"/>
                <a:gd name="T40" fmla="*/ 67 w 115"/>
                <a:gd name="T41" fmla="*/ 1 h 119"/>
                <a:gd name="T42" fmla="*/ 72 w 115"/>
                <a:gd name="T43" fmla="*/ 2 h 119"/>
                <a:gd name="T44" fmla="*/ 77 w 115"/>
                <a:gd name="T45" fmla="*/ 3 h 119"/>
                <a:gd name="T46" fmla="*/ 83 w 115"/>
                <a:gd name="T47" fmla="*/ 6 h 119"/>
                <a:gd name="T48" fmla="*/ 88 w 115"/>
                <a:gd name="T49" fmla="*/ 11 h 119"/>
                <a:gd name="T50" fmla="*/ 93 w 115"/>
                <a:gd name="T51" fmla="*/ 16 h 119"/>
                <a:gd name="T52" fmla="*/ 97 w 115"/>
                <a:gd name="T53" fmla="*/ 24 h 119"/>
                <a:gd name="T54" fmla="*/ 99 w 115"/>
                <a:gd name="T55" fmla="*/ 33 h 119"/>
                <a:gd name="T56" fmla="*/ 100 w 115"/>
                <a:gd name="T57" fmla="*/ 46 h 119"/>
                <a:gd name="T58" fmla="*/ 105 w 115"/>
                <a:gd name="T59" fmla="*/ 41 h 119"/>
                <a:gd name="T60" fmla="*/ 112 w 115"/>
                <a:gd name="T61" fmla="*/ 35 h 119"/>
                <a:gd name="T62" fmla="*/ 114 w 115"/>
                <a:gd name="T63" fmla="*/ 55 h 119"/>
                <a:gd name="T64" fmla="*/ 108 w 115"/>
                <a:gd name="T65" fmla="*/ 76 h 119"/>
                <a:gd name="T66" fmla="*/ 105 w 115"/>
                <a:gd name="T67" fmla="*/ 85 h 119"/>
                <a:gd name="T68" fmla="*/ 100 w 115"/>
                <a:gd name="T69" fmla="*/ 93 h 119"/>
                <a:gd name="T70" fmla="*/ 99 w 115"/>
                <a:gd name="T71" fmla="*/ 96 h 119"/>
                <a:gd name="T72" fmla="*/ 99 w 115"/>
                <a:gd name="T73" fmla="*/ 96 h 119"/>
                <a:gd name="T74" fmla="*/ 96 w 115"/>
                <a:gd name="T75" fmla="*/ 100 h 119"/>
                <a:gd name="T76" fmla="*/ 90 w 115"/>
                <a:gd name="T77" fmla="*/ 105 h 119"/>
                <a:gd name="T78" fmla="*/ 84 w 115"/>
                <a:gd name="T79" fmla="*/ 109 h 119"/>
                <a:gd name="T80" fmla="*/ 78 w 115"/>
                <a:gd name="T81" fmla="*/ 112 h 119"/>
                <a:gd name="T82" fmla="*/ 73 w 115"/>
                <a:gd name="T83" fmla="*/ 114 h 119"/>
                <a:gd name="T84" fmla="*/ 67 w 115"/>
                <a:gd name="T85" fmla="*/ 116 h 119"/>
                <a:gd name="T86" fmla="*/ 57 w 115"/>
                <a:gd name="T87" fmla="*/ 118 h 119"/>
                <a:gd name="T88" fmla="*/ 47 w 115"/>
                <a:gd name="T89" fmla="*/ 118 h 119"/>
                <a:gd name="T90" fmla="*/ 33 w 115"/>
                <a:gd name="T91" fmla="*/ 116 h 119"/>
                <a:gd name="T92" fmla="*/ 28 w 115"/>
                <a:gd name="T93" fmla="*/ 113 h 1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119">
                  <a:moveTo>
                    <a:pt x="28" y="113"/>
                  </a:moveTo>
                  <a:lnTo>
                    <a:pt x="21" y="109"/>
                  </a:lnTo>
                  <a:lnTo>
                    <a:pt x="16" y="104"/>
                  </a:lnTo>
                  <a:lnTo>
                    <a:pt x="11" y="96"/>
                  </a:lnTo>
                  <a:lnTo>
                    <a:pt x="7" y="88"/>
                  </a:lnTo>
                  <a:lnTo>
                    <a:pt x="2" y="72"/>
                  </a:lnTo>
                  <a:lnTo>
                    <a:pt x="1" y="55"/>
                  </a:lnTo>
                  <a:lnTo>
                    <a:pt x="0" y="39"/>
                  </a:lnTo>
                  <a:lnTo>
                    <a:pt x="1" y="28"/>
                  </a:lnTo>
                  <a:lnTo>
                    <a:pt x="3" y="19"/>
                  </a:lnTo>
                  <a:lnTo>
                    <a:pt x="6" y="12"/>
                  </a:lnTo>
                  <a:lnTo>
                    <a:pt x="12" y="5"/>
                  </a:lnTo>
                  <a:lnTo>
                    <a:pt x="18" y="1"/>
                  </a:lnTo>
                  <a:lnTo>
                    <a:pt x="21" y="18"/>
                  </a:lnTo>
                  <a:lnTo>
                    <a:pt x="27" y="11"/>
                  </a:lnTo>
                  <a:lnTo>
                    <a:pt x="33" y="6"/>
                  </a:lnTo>
                  <a:lnTo>
                    <a:pt x="37" y="4"/>
                  </a:lnTo>
                  <a:lnTo>
                    <a:pt x="42" y="2"/>
                  </a:lnTo>
                  <a:lnTo>
                    <a:pt x="49" y="0"/>
                  </a:lnTo>
                  <a:lnTo>
                    <a:pt x="55" y="0"/>
                  </a:lnTo>
                  <a:lnTo>
                    <a:pt x="67" y="1"/>
                  </a:lnTo>
                  <a:lnTo>
                    <a:pt x="72" y="2"/>
                  </a:lnTo>
                  <a:lnTo>
                    <a:pt x="77" y="3"/>
                  </a:lnTo>
                  <a:lnTo>
                    <a:pt x="83" y="6"/>
                  </a:lnTo>
                  <a:lnTo>
                    <a:pt x="88" y="11"/>
                  </a:lnTo>
                  <a:lnTo>
                    <a:pt x="93" y="16"/>
                  </a:lnTo>
                  <a:lnTo>
                    <a:pt x="97" y="24"/>
                  </a:lnTo>
                  <a:lnTo>
                    <a:pt x="99" y="33"/>
                  </a:lnTo>
                  <a:lnTo>
                    <a:pt x="100" y="46"/>
                  </a:lnTo>
                  <a:lnTo>
                    <a:pt x="105" y="41"/>
                  </a:lnTo>
                  <a:lnTo>
                    <a:pt x="112" y="35"/>
                  </a:lnTo>
                  <a:lnTo>
                    <a:pt x="114" y="55"/>
                  </a:lnTo>
                  <a:lnTo>
                    <a:pt x="108" y="76"/>
                  </a:lnTo>
                  <a:lnTo>
                    <a:pt x="105" y="85"/>
                  </a:lnTo>
                  <a:lnTo>
                    <a:pt x="100" y="93"/>
                  </a:lnTo>
                  <a:lnTo>
                    <a:pt x="99" y="96"/>
                  </a:lnTo>
                  <a:lnTo>
                    <a:pt x="96" y="100"/>
                  </a:lnTo>
                  <a:lnTo>
                    <a:pt x="90" y="105"/>
                  </a:lnTo>
                  <a:lnTo>
                    <a:pt x="84" y="109"/>
                  </a:lnTo>
                  <a:lnTo>
                    <a:pt x="78" y="112"/>
                  </a:lnTo>
                  <a:lnTo>
                    <a:pt x="73" y="114"/>
                  </a:lnTo>
                  <a:lnTo>
                    <a:pt x="67" y="116"/>
                  </a:lnTo>
                  <a:lnTo>
                    <a:pt x="57" y="118"/>
                  </a:lnTo>
                  <a:lnTo>
                    <a:pt x="47" y="118"/>
                  </a:lnTo>
                  <a:lnTo>
                    <a:pt x="33" y="116"/>
                  </a:lnTo>
                  <a:lnTo>
                    <a:pt x="28" y="113"/>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1" name="Freeform 212"/>
            <p:cNvSpPr>
              <a:spLocks/>
            </p:cNvSpPr>
            <p:nvPr/>
          </p:nvSpPr>
          <p:spPr bwMode="auto">
            <a:xfrm>
              <a:off x="5440" y="1256"/>
              <a:ext cx="97" cy="79"/>
            </a:xfrm>
            <a:custGeom>
              <a:avLst/>
              <a:gdLst>
                <a:gd name="T0" fmla="*/ 0 w 97"/>
                <a:gd name="T1" fmla="*/ 23 h 79"/>
                <a:gd name="T2" fmla="*/ 1 w 97"/>
                <a:gd name="T3" fmla="*/ 29 h 79"/>
                <a:gd name="T4" fmla="*/ 4 w 97"/>
                <a:gd name="T5" fmla="*/ 39 h 79"/>
                <a:gd name="T6" fmla="*/ 6 w 97"/>
                <a:gd name="T7" fmla="*/ 56 h 79"/>
                <a:gd name="T8" fmla="*/ 15 w 97"/>
                <a:gd name="T9" fmla="*/ 62 h 79"/>
                <a:gd name="T10" fmla="*/ 22 w 97"/>
                <a:gd name="T11" fmla="*/ 68 h 79"/>
                <a:gd name="T12" fmla="*/ 26 w 97"/>
                <a:gd name="T13" fmla="*/ 78 h 79"/>
                <a:gd name="T14" fmla="*/ 32 w 97"/>
                <a:gd name="T15" fmla="*/ 72 h 79"/>
                <a:gd name="T16" fmla="*/ 40 w 97"/>
                <a:gd name="T17" fmla="*/ 65 h 79"/>
                <a:gd name="T18" fmla="*/ 40 w 97"/>
                <a:gd name="T19" fmla="*/ 62 h 79"/>
                <a:gd name="T20" fmla="*/ 40 w 97"/>
                <a:gd name="T21" fmla="*/ 50 h 79"/>
                <a:gd name="T22" fmla="*/ 42 w 97"/>
                <a:gd name="T23" fmla="*/ 43 h 79"/>
                <a:gd name="T24" fmla="*/ 46 w 97"/>
                <a:gd name="T25" fmla="*/ 37 h 79"/>
                <a:gd name="T26" fmla="*/ 50 w 97"/>
                <a:gd name="T27" fmla="*/ 31 h 79"/>
                <a:gd name="T28" fmla="*/ 63 w 97"/>
                <a:gd name="T29" fmla="*/ 23 h 79"/>
                <a:gd name="T30" fmla="*/ 73 w 97"/>
                <a:gd name="T31" fmla="*/ 21 h 79"/>
                <a:gd name="T32" fmla="*/ 84 w 97"/>
                <a:gd name="T33" fmla="*/ 22 h 79"/>
                <a:gd name="T34" fmla="*/ 90 w 97"/>
                <a:gd name="T35" fmla="*/ 25 h 79"/>
                <a:gd name="T36" fmla="*/ 94 w 97"/>
                <a:gd name="T37" fmla="*/ 27 h 79"/>
                <a:gd name="T38" fmla="*/ 96 w 97"/>
                <a:gd name="T39" fmla="*/ 30 h 79"/>
                <a:gd name="T40" fmla="*/ 96 w 97"/>
                <a:gd name="T41" fmla="*/ 29 h 79"/>
                <a:gd name="T42" fmla="*/ 91 w 97"/>
                <a:gd name="T43" fmla="*/ 13 h 79"/>
                <a:gd name="T44" fmla="*/ 89 w 97"/>
                <a:gd name="T45" fmla="*/ 7 h 79"/>
                <a:gd name="T46" fmla="*/ 86 w 97"/>
                <a:gd name="T47" fmla="*/ 4 h 79"/>
                <a:gd name="T48" fmla="*/ 82 w 97"/>
                <a:gd name="T49" fmla="*/ 1 h 79"/>
                <a:gd name="T50" fmla="*/ 76 w 97"/>
                <a:gd name="T51" fmla="*/ 0 h 79"/>
                <a:gd name="T52" fmla="*/ 63 w 97"/>
                <a:gd name="T53" fmla="*/ 2 h 79"/>
                <a:gd name="T54" fmla="*/ 47 w 97"/>
                <a:gd name="T55" fmla="*/ 7 h 79"/>
                <a:gd name="T56" fmla="*/ 36 w 97"/>
                <a:gd name="T57" fmla="*/ 13 h 79"/>
                <a:gd name="T58" fmla="*/ 28 w 97"/>
                <a:gd name="T59" fmla="*/ 20 h 79"/>
                <a:gd name="T60" fmla="*/ 22 w 97"/>
                <a:gd name="T61" fmla="*/ 28 h 79"/>
                <a:gd name="T62" fmla="*/ 11 w 97"/>
                <a:gd name="T63" fmla="*/ 24 h 79"/>
                <a:gd name="T64" fmla="*/ 0 w 97"/>
                <a:gd name="T65" fmla="*/ 23 h 79"/>
                <a:gd name="T66" fmla="*/ 0 w 97"/>
                <a:gd name="T67" fmla="*/ 23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 h="79">
                  <a:moveTo>
                    <a:pt x="0" y="23"/>
                  </a:moveTo>
                  <a:lnTo>
                    <a:pt x="1" y="29"/>
                  </a:lnTo>
                  <a:lnTo>
                    <a:pt x="4" y="39"/>
                  </a:lnTo>
                  <a:lnTo>
                    <a:pt x="6" y="56"/>
                  </a:lnTo>
                  <a:lnTo>
                    <a:pt x="15" y="62"/>
                  </a:lnTo>
                  <a:lnTo>
                    <a:pt x="22" y="68"/>
                  </a:lnTo>
                  <a:lnTo>
                    <a:pt x="26" y="78"/>
                  </a:lnTo>
                  <a:lnTo>
                    <a:pt x="32" y="72"/>
                  </a:lnTo>
                  <a:lnTo>
                    <a:pt x="40" y="65"/>
                  </a:lnTo>
                  <a:lnTo>
                    <a:pt x="40" y="62"/>
                  </a:lnTo>
                  <a:lnTo>
                    <a:pt x="40" y="50"/>
                  </a:lnTo>
                  <a:lnTo>
                    <a:pt x="42" y="43"/>
                  </a:lnTo>
                  <a:lnTo>
                    <a:pt x="46" y="37"/>
                  </a:lnTo>
                  <a:lnTo>
                    <a:pt x="50" y="31"/>
                  </a:lnTo>
                  <a:lnTo>
                    <a:pt x="63" y="23"/>
                  </a:lnTo>
                  <a:lnTo>
                    <a:pt x="73" y="21"/>
                  </a:lnTo>
                  <a:lnTo>
                    <a:pt x="84" y="22"/>
                  </a:lnTo>
                  <a:lnTo>
                    <a:pt x="90" y="25"/>
                  </a:lnTo>
                  <a:lnTo>
                    <a:pt x="94" y="27"/>
                  </a:lnTo>
                  <a:lnTo>
                    <a:pt x="96" y="30"/>
                  </a:lnTo>
                  <a:lnTo>
                    <a:pt x="96" y="29"/>
                  </a:lnTo>
                  <a:lnTo>
                    <a:pt x="91" y="13"/>
                  </a:lnTo>
                  <a:lnTo>
                    <a:pt x="89" y="7"/>
                  </a:lnTo>
                  <a:lnTo>
                    <a:pt x="86" y="4"/>
                  </a:lnTo>
                  <a:lnTo>
                    <a:pt x="82" y="1"/>
                  </a:lnTo>
                  <a:lnTo>
                    <a:pt x="76" y="0"/>
                  </a:lnTo>
                  <a:lnTo>
                    <a:pt x="63" y="2"/>
                  </a:lnTo>
                  <a:lnTo>
                    <a:pt x="47" y="7"/>
                  </a:lnTo>
                  <a:lnTo>
                    <a:pt x="36" y="13"/>
                  </a:lnTo>
                  <a:lnTo>
                    <a:pt x="28" y="20"/>
                  </a:lnTo>
                  <a:lnTo>
                    <a:pt x="22" y="28"/>
                  </a:lnTo>
                  <a:lnTo>
                    <a:pt x="11" y="24"/>
                  </a:lnTo>
                  <a:lnTo>
                    <a:pt x="0" y="23"/>
                  </a:lnTo>
                </a:path>
              </a:pathLst>
            </a:custGeom>
            <a:solidFill>
              <a:srgbClr val="CCFF33"/>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2" name="Freeform 213"/>
            <p:cNvSpPr>
              <a:spLocks/>
            </p:cNvSpPr>
            <p:nvPr/>
          </p:nvSpPr>
          <p:spPr bwMode="auto">
            <a:xfrm>
              <a:off x="5358" y="1449"/>
              <a:ext cx="27" cy="28"/>
            </a:xfrm>
            <a:custGeom>
              <a:avLst/>
              <a:gdLst>
                <a:gd name="T0" fmla="*/ 7 w 27"/>
                <a:gd name="T1" fmla="*/ 0 h 28"/>
                <a:gd name="T2" fmla="*/ 12 w 27"/>
                <a:gd name="T3" fmla="*/ 5 h 28"/>
                <a:gd name="T4" fmla="*/ 21 w 27"/>
                <a:gd name="T5" fmla="*/ 11 h 28"/>
                <a:gd name="T6" fmla="*/ 25 w 27"/>
                <a:gd name="T7" fmla="*/ 15 h 28"/>
                <a:gd name="T8" fmla="*/ 26 w 27"/>
                <a:gd name="T9" fmla="*/ 18 h 28"/>
                <a:gd name="T10" fmla="*/ 26 w 27"/>
                <a:gd name="T11" fmla="*/ 21 h 28"/>
                <a:gd name="T12" fmla="*/ 26 w 27"/>
                <a:gd name="T13" fmla="*/ 26 h 28"/>
                <a:gd name="T14" fmla="*/ 22 w 27"/>
                <a:gd name="T15" fmla="*/ 27 h 28"/>
                <a:gd name="T16" fmla="*/ 18 w 27"/>
                <a:gd name="T17" fmla="*/ 26 h 28"/>
                <a:gd name="T18" fmla="*/ 7 w 27"/>
                <a:gd name="T19" fmla="*/ 20 h 28"/>
                <a:gd name="T20" fmla="*/ 0 w 27"/>
                <a:gd name="T21" fmla="*/ 16 h 28"/>
                <a:gd name="T22" fmla="*/ 7 w 2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28">
                  <a:moveTo>
                    <a:pt x="7" y="0"/>
                  </a:moveTo>
                  <a:lnTo>
                    <a:pt x="12" y="5"/>
                  </a:lnTo>
                  <a:lnTo>
                    <a:pt x="21" y="11"/>
                  </a:lnTo>
                  <a:lnTo>
                    <a:pt x="25" y="15"/>
                  </a:lnTo>
                  <a:lnTo>
                    <a:pt x="26" y="18"/>
                  </a:lnTo>
                  <a:lnTo>
                    <a:pt x="26" y="21"/>
                  </a:lnTo>
                  <a:lnTo>
                    <a:pt x="26" y="26"/>
                  </a:lnTo>
                  <a:lnTo>
                    <a:pt x="22" y="27"/>
                  </a:lnTo>
                  <a:lnTo>
                    <a:pt x="18" y="26"/>
                  </a:lnTo>
                  <a:lnTo>
                    <a:pt x="7" y="20"/>
                  </a:lnTo>
                  <a:lnTo>
                    <a:pt x="0" y="16"/>
                  </a:lnTo>
                  <a:lnTo>
                    <a:pt x="7" y="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3" name="Freeform 214"/>
            <p:cNvSpPr>
              <a:spLocks/>
            </p:cNvSpPr>
            <p:nvPr/>
          </p:nvSpPr>
          <p:spPr bwMode="auto">
            <a:xfrm>
              <a:off x="5334" y="1429"/>
              <a:ext cx="129" cy="88"/>
            </a:xfrm>
            <a:custGeom>
              <a:avLst/>
              <a:gdLst>
                <a:gd name="T0" fmla="*/ 10 w 129"/>
                <a:gd name="T1" fmla="*/ 86 h 88"/>
                <a:gd name="T2" fmla="*/ 7 w 129"/>
                <a:gd name="T3" fmla="*/ 82 h 88"/>
                <a:gd name="T4" fmla="*/ 6 w 129"/>
                <a:gd name="T5" fmla="*/ 77 h 88"/>
                <a:gd name="T6" fmla="*/ 8 w 129"/>
                <a:gd name="T7" fmla="*/ 71 h 88"/>
                <a:gd name="T8" fmla="*/ 10 w 129"/>
                <a:gd name="T9" fmla="*/ 69 h 88"/>
                <a:gd name="T10" fmla="*/ 5 w 129"/>
                <a:gd name="T11" fmla="*/ 65 h 88"/>
                <a:gd name="T12" fmla="*/ 4 w 129"/>
                <a:gd name="T13" fmla="*/ 62 h 88"/>
                <a:gd name="T14" fmla="*/ 3 w 129"/>
                <a:gd name="T15" fmla="*/ 59 h 88"/>
                <a:gd name="T16" fmla="*/ 4 w 129"/>
                <a:gd name="T17" fmla="*/ 55 h 88"/>
                <a:gd name="T18" fmla="*/ 6 w 129"/>
                <a:gd name="T19" fmla="*/ 52 h 88"/>
                <a:gd name="T20" fmla="*/ 2 w 129"/>
                <a:gd name="T21" fmla="*/ 48 h 88"/>
                <a:gd name="T22" fmla="*/ 0 w 129"/>
                <a:gd name="T23" fmla="*/ 45 h 88"/>
                <a:gd name="T24" fmla="*/ 1 w 129"/>
                <a:gd name="T25" fmla="*/ 41 h 88"/>
                <a:gd name="T26" fmla="*/ 4 w 129"/>
                <a:gd name="T27" fmla="*/ 34 h 88"/>
                <a:gd name="T28" fmla="*/ 6 w 129"/>
                <a:gd name="T29" fmla="*/ 31 h 88"/>
                <a:gd name="T30" fmla="*/ 8 w 129"/>
                <a:gd name="T31" fmla="*/ 30 h 88"/>
                <a:gd name="T32" fmla="*/ 12 w 129"/>
                <a:gd name="T33" fmla="*/ 29 h 88"/>
                <a:gd name="T34" fmla="*/ 15 w 129"/>
                <a:gd name="T35" fmla="*/ 31 h 88"/>
                <a:gd name="T36" fmla="*/ 24 w 129"/>
                <a:gd name="T37" fmla="*/ 36 h 88"/>
                <a:gd name="T38" fmla="*/ 31 w 129"/>
                <a:gd name="T39" fmla="*/ 40 h 88"/>
                <a:gd name="T40" fmla="*/ 42 w 129"/>
                <a:gd name="T41" fmla="*/ 46 h 88"/>
                <a:gd name="T42" fmla="*/ 46 w 129"/>
                <a:gd name="T43" fmla="*/ 47 h 88"/>
                <a:gd name="T44" fmla="*/ 50 w 129"/>
                <a:gd name="T45" fmla="*/ 46 h 88"/>
                <a:gd name="T46" fmla="*/ 50 w 129"/>
                <a:gd name="T47" fmla="*/ 41 h 88"/>
                <a:gd name="T48" fmla="*/ 50 w 129"/>
                <a:gd name="T49" fmla="*/ 38 h 88"/>
                <a:gd name="T50" fmla="*/ 49 w 129"/>
                <a:gd name="T51" fmla="*/ 35 h 88"/>
                <a:gd name="T52" fmla="*/ 45 w 129"/>
                <a:gd name="T53" fmla="*/ 31 h 88"/>
                <a:gd name="T54" fmla="*/ 36 w 129"/>
                <a:gd name="T55" fmla="*/ 25 h 88"/>
                <a:gd name="T56" fmla="*/ 32 w 129"/>
                <a:gd name="T57" fmla="*/ 20 h 88"/>
                <a:gd name="T58" fmla="*/ 29 w 129"/>
                <a:gd name="T59" fmla="*/ 14 h 88"/>
                <a:gd name="T60" fmla="*/ 30 w 129"/>
                <a:gd name="T61" fmla="*/ 8 h 88"/>
                <a:gd name="T62" fmla="*/ 33 w 129"/>
                <a:gd name="T63" fmla="*/ 4 h 88"/>
                <a:gd name="T64" fmla="*/ 36 w 129"/>
                <a:gd name="T65" fmla="*/ 0 h 88"/>
                <a:gd name="T66" fmla="*/ 41 w 129"/>
                <a:gd name="T67" fmla="*/ 4 h 88"/>
                <a:gd name="T68" fmla="*/ 41 w 129"/>
                <a:gd name="T69" fmla="*/ 4 h 88"/>
                <a:gd name="T70" fmla="*/ 46 w 129"/>
                <a:gd name="T71" fmla="*/ 9 h 88"/>
                <a:gd name="T72" fmla="*/ 56 w 129"/>
                <a:gd name="T73" fmla="*/ 15 h 88"/>
                <a:gd name="T74" fmla="*/ 61 w 129"/>
                <a:gd name="T75" fmla="*/ 20 h 88"/>
                <a:gd name="T76" fmla="*/ 78 w 129"/>
                <a:gd name="T77" fmla="*/ 29 h 88"/>
                <a:gd name="T78" fmla="*/ 97 w 129"/>
                <a:gd name="T79" fmla="*/ 42 h 88"/>
                <a:gd name="T80" fmla="*/ 114 w 129"/>
                <a:gd name="T81" fmla="*/ 56 h 88"/>
                <a:gd name="T82" fmla="*/ 128 w 129"/>
                <a:gd name="T83" fmla="*/ 69 h 88"/>
                <a:gd name="T84" fmla="*/ 124 w 129"/>
                <a:gd name="T85" fmla="*/ 75 h 88"/>
                <a:gd name="T86" fmla="*/ 114 w 129"/>
                <a:gd name="T87" fmla="*/ 85 h 88"/>
                <a:gd name="T88" fmla="*/ 108 w 129"/>
                <a:gd name="T89" fmla="*/ 87 h 88"/>
                <a:gd name="T90" fmla="*/ 93 w 129"/>
                <a:gd name="T91" fmla="*/ 87 h 88"/>
                <a:gd name="T92" fmla="*/ 93 w 129"/>
                <a:gd name="T93" fmla="*/ 83 h 88"/>
                <a:gd name="T94" fmla="*/ 10 w 129"/>
                <a:gd name="T95" fmla="*/ 86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 h="88">
                  <a:moveTo>
                    <a:pt x="10" y="86"/>
                  </a:moveTo>
                  <a:lnTo>
                    <a:pt x="7" y="82"/>
                  </a:lnTo>
                  <a:lnTo>
                    <a:pt x="6" y="77"/>
                  </a:lnTo>
                  <a:lnTo>
                    <a:pt x="8" y="71"/>
                  </a:lnTo>
                  <a:lnTo>
                    <a:pt x="10" y="69"/>
                  </a:lnTo>
                  <a:lnTo>
                    <a:pt x="5" y="65"/>
                  </a:lnTo>
                  <a:lnTo>
                    <a:pt x="4" y="62"/>
                  </a:lnTo>
                  <a:lnTo>
                    <a:pt x="3" y="59"/>
                  </a:lnTo>
                  <a:lnTo>
                    <a:pt x="4" y="55"/>
                  </a:lnTo>
                  <a:lnTo>
                    <a:pt x="6" y="52"/>
                  </a:lnTo>
                  <a:lnTo>
                    <a:pt x="2" y="48"/>
                  </a:lnTo>
                  <a:lnTo>
                    <a:pt x="0" y="45"/>
                  </a:lnTo>
                  <a:lnTo>
                    <a:pt x="1" y="41"/>
                  </a:lnTo>
                  <a:lnTo>
                    <a:pt x="4" y="34"/>
                  </a:lnTo>
                  <a:lnTo>
                    <a:pt x="6" y="31"/>
                  </a:lnTo>
                  <a:lnTo>
                    <a:pt x="8" y="30"/>
                  </a:lnTo>
                  <a:lnTo>
                    <a:pt x="12" y="29"/>
                  </a:lnTo>
                  <a:lnTo>
                    <a:pt x="15" y="31"/>
                  </a:lnTo>
                  <a:lnTo>
                    <a:pt x="24" y="36"/>
                  </a:lnTo>
                  <a:lnTo>
                    <a:pt x="31" y="40"/>
                  </a:lnTo>
                  <a:lnTo>
                    <a:pt x="42" y="46"/>
                  </a:lnTo>
                  <a:lnTo>
                    <a:pt x="46" y="47"/>
                  </a:lnTo>
                  <a:lnTo>
                    <a:pt x="50" y="46"/>
                  </a:lnTo>
                  <a:lnTo>
                    <a:pt x="50" y="41"/>
                  </a:lnTo>
                  <a:lnTo>
                    <a:pt x="50" y="38"/>
                  </a:lnTo>
                  <a:lnTo>
                    <a:pt x="49" y="35"/>
                  </a:lnTo>
                  <a:lnTo>
                    <a:pt x="45" y="31"/>
                  </a:lnTo>
                  <a:lnTo>
                    <a:pt x="36" y="25"/>
                  </a:lnTo>
                  <a:lnTo>
                    <a:pt x="32" y="20"/>
                  </a:lnTo>
                  <a:lnTo>
                    <a:pt x="29" y="14"/>
                  </a:lnTo>
                  <a:lnTo>
                    <a:pt x="30" y="8"/>
                  </a:lnTo>
                  <a:lnTo>
                    <a:pt x="33" y="4"/>
                  </a:lnTo>
                  <a:lnTo>
                    <a:pt x="36" y="0"/>
                  </a:lnTo>
                  <a:lnTo>
                    <a:pt x="41" y="4"/>
                  </a:lnTo>
                  <a:lnTo>
                    <a:pt x="46" y="9"/>
                  </a:lnTo>
                  <a:lnTo>
                    <a:pt x="56" y="15"/>
                  </a:lnTo>
                  <a:lnTo>
                    <a:pt x="61" y="20"/>
                  </a:lnTo>
                  <a:lnTo>
                    <a:pt x="78" y="29"/>
                  </a:lnTo>
                  <a:lnTo>
                    <a:pt x="97" y="42"/>
                  </a:lnTo>
                  <a:lnTo>
                    <a:pt x="114" y="56"/>
                  </a:lnTo>
                  <a:lnTo>
                    <a:pt x="128" y="69"/>
                  </a:lnTo>
                  <a:lnTo>
                    <a:pt x="124" y="75"/>
                  </a:lnTo>
                  <a:lnTo>
                    <a:pt x="114" y="85"/>
                  </a:lnTo>
                  <a:lnTo>
                    <a:pt x="108" y="87"/>
                  </a:lnTo>
                  <a:lnTo>
                    <a:pt x="93" y="87"/>
                  </a:lnTo>
                  <a:lnTo>
                    <a:pt x="93" y="83"/>
                  </a:lnTo>
                  <a:lnTo>
                    <a:pt x="10" y="86"/>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4" name="Freeform 215"/>
            <p:cNvSpPr>
              <a:spLocks/>
            </p:cNvSpPr>
            <p:nvPr/>
          </p:nvSpPr>
          <p:spPr bwMode="auto">
            <a:xfrm>
              <a:off x="5355" y="1572"/>
              <a:ext cx="72" cy="49"/>
            </a:xfrm>
            <a:custGeom>
              <a:avLst/>
              <a:gdLst>
                <a:gd name="T0" fmla="*/ 0 w 72"/>
                <a:gd name="T1" fmla="*/ 19 h 49"/>
                <a:gd name="T2" fmla="*/ 11 w 72"/>
                <a:gd name="T3" fmla="*/ 48 h 49"/>
                <a:gd name="T4" fmla="*/ 43 w 72"/>
                <a:gd name="T5" fmla="*/ 36 h 49"/>
                <a:gd name="T6" fmla="*/ 71 w 72"/>
                <a:gd name="T7" fmla="*/ 18 h 49"/>
                <a:gd name="T8" fmla="*/ 63 w 72"/>
                <a:gd name="T9" fmla="*/ 0 h 49"/>
                <a:gd name="T10" fmla="*/ 63 w 72"/>
                <a:gd name="T11" fmla="*/ 0 h 49"/>
                <a:gd name="T12" fmla="*/ 59 w 72"/>
                <a:gd name="T13" fmla="*/ 2 h 49"/>
                <a:gd name="T14" fmla="*/ 43 w 72"/>
                <a:gd name="T15" fmla="*/ 8 h 49"/>
                <a:gd name="T16" fmla="*/ 33 w 72"/>
                <a:gd name="T17" fmla="*/ 12 h 49"/>
                <a:gd name="T18" fmla="*/ 22 w 72"/>
                <a:gd name="T19" fmla="*/ 14 h 49"/>
                <a:gd name="T20" fmla="*/ 0 w 72"/>
                <a:gd name="T21" fmla="*/ 18 h 49"/>
                <a:gd name="T22" fmla="*/ 0 w 72"/>
                <a:gd name="T23" fmla="*/ 19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9">
                  <a:moveTo>
                    <a:pt x="0" y="19"/>
                  </a:moveTo>
                  <a:lnTo>
                    <a:pt x="11" y="48"/>
                  </a:lnTo>
                  <a:lnTo>
                    <a:pt x="43" y="36"/>
                  </a:lnTo>
                  <a:lnTo>
                    <a:pt x="71" y="18"/>
                  </a:lnTo>
                  <a:lnTo>
                    <a:pt x="63" y="0"/>
                  </a:lnTo>
                  <a:lnTo>
                    <a:pt x="59" y="2"/>
                  </a:lnTo>
                  <a:lnTo>
                    <a:pt x="43" y="8"/>
                  </a:lnTo>
                  <a:lnTo>
                    <a:pt x="33" y="12"/>
                  </a:lnTo>
                  <a:lnTo>
                    <a:pt x="22" y="14"/>
                  </a:lnTo>
                  <a:lnTo>
                    <a:pt x="0" y="18"/>
                  </a:lnTo>
                  <a:lnTo>
                    <a:pt x="0" y="19"/>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5" name="Freeform 216"/>
            <p:cNvSpPr>
              <a:spLocks/>
            </p:cNvSpPr>
            <p:nvPr/>
          </p:nvSpPr>
          <p:spPr bwMode="auto">
            <a:xfrm>
              <a:off x="5415" y="1562"/>
              <a:ext cx="63" cy="116"/>
            </a:xfrm>
            <a:custGeom>
              <a:avLst/>
              <a:gdLst>
                <a:gd name="T0" fmla="*/ 2 w 63"/>
                <a:gd name="T1" fmla="*/ 115 h 116"/>
                <a:gd name="T2" fmla="*/ 27 w 63"/>
                <a:gd name="T3" fmla="*/ 99 h 116"/>
                <a:gd name="T4" fmla="*/ 48 w 63"/>
                <a:gd name="T5" fmla="*/ 85 h 116"/>
                <a:gd name="T6" fmla="*/ 62 w 63"/>
                <a:gd name="T7" fmla="*/ 73 h 116"/>
                <a:gd name="T8" fmla="*/ 51 w 63"/>
                <a:gd name="T9" fmla="*/ 36 h 116"/>
                <a:gd name="T10" fmla="*/ 38 w 63"/>
                <a:gd name="T11" fmla="*/ 0 h 116"/>
                <a:gd name="T12" fmla="*/ 25 w 63"/>
                <a:gd name="T13" fmla="*/ 2 h 116"/>
                <a:gd name="T14" fmla="*/ 9 w 63"/>
                <a:gd name="T15" fmla="*/ 6 h 116"/>
                <a:gd name="T16" fmla="*/ 3 w 63"/>
                <a:gd name="T17" fmla="*/ 9 h 116"/>
                <a:gd name="T18" fmla="*/ 11 w 63"/>
                <a:gd name="T19" fmla="*/ 30 h 116"/>
                <a:gd name="T20" fmla="*/ 23 w 63"/>
                <a:gd name="T21" fmla="*/ 49 h 116"/>
                <a:gd name="T22" fmla="*/ 31 w 63"/>
                <a:gd name="T23" fmla="*/ 58 h 116"/>
                <a:gd name="T24" fmla="*/ 35 w 63"/>
                <a:gd name="T25" fmla="*/ 65 h 116"/>
                <a:gd name="T26" fmla="*/ 37 w 63"/>
                <a:gd name="T27" fmla="*/ 72 h 116"/>
                <a:gd name="T28" fmla="*/ 0 w 63"/>
                <a:gd name="T29" fmla="*/ 104 h 116"/>
                <a:gd name="T30" fmla="*/ 2 w 63"/>
                <a:gd name="T31" fmla="*/ 115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116">
                  <a:moveTo>
                    <a:pt x="2" y="115"/>
                  </a:moveTo>
                  <a:lnTo>
                    <a:pt x="27" y="99"/>
                  </a:lnTo>
                  <a:lnTo>
                    <a:pt x="48" y="85"/>
                  </a:lnTo>
                  <a:lnTo>
                    <a:pt x="62" y="73"/>
                  </a:lnTo>
                  <a:lnTo>
                    <a:pt x="51" y="36"/>
                  </a:lnTo>
                  <a:lnTo>
                    <a:pt x="38" y="0"/>
                  </a:lnTo>
                  <a:lnTo>
                    <a:pt x="25" y="2"/>
                  </a:lnTo>
                  <a:lnTo>
                    <a:pt x="9" y="6"/>
                  </a:lnTo>
                  <a:lnTo>
                    <a:pt x="3" y="9"/>
                  </a:lnTo>
                  <a:lnTo>
                    <a:pt x="11" y="30"/>
                  </a:lnTo>
                  <a:lnTo>
                    <a:pt x="23" y="49"/>
                  </a:lnTo>
                  <a:lnTo>
                    <a:pt x="31" y="58"/>
                  </a:lnTo>
                  <a:lnTo>
                    <a:pt x="35" y="65"/>
                  </a:lnTo>
                  <a:lnTo>
                    <a:pt x="37" y="72"/>
                  </a:lnTo>
                  <a:lnTo>
                    <a:pt x="0" y="104"/>
                  </a:lnTo>
                  <a:lnTo>
                    <a:pt x="2" y="115"/>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6" name="Freeform 217"/>
            <p:cNvSpPr>
              <a:spLocks/>
            </p:cNvSpPr>
            <p:nvPr/>
          </p:nvSpPr>
          <p:spPr bwMode="auto">
            <a:xfrm>
              <a:off x="5369" y="1590"/>
              <a:ext cx="84" cy="104"/>
            </a:xfrm>
            <a:custGeom>
              <a:avLst/>
              <a:gdLst>
                <a:gd name="T0" fmla="*/ 46 w 84"/>
                <a:gd name="T1" fmla="*/ 76 h 104"/>
                <a:gd name="T2" fmla="*/ 83 w 84"/>
                <a:gd name="T3" fmla="*/ 44 h 104"/>
                <a:gd name="T4" fmla="*/ 81 w 84"/>
                <a:gd name="T5" fmla="*/ 37 h 104"/>
                <a:gd name="T6" fmla="*/ 77 w 84"/>
                <a:gd name="T7" fmla="*/ 30 h 104"/>
                <a:gd name="T8" fmla="*/ 69 w 84"/>
                <a:gd name="T9" fmla="*/ 21 h 104"/>
                <a:gd name="T10" fmla="*/ 57 w 84"/>
                <a:gd name="T11" fmla="*/ 0 h 104"/>
                <a:gd name="T12" fmla="*/ 34 w 84"/>
                <a:gd name="T13" fmla="*/ 14 h 104"/>
                <a:gd name="T14" fmla="*/ 16 w 84"/>
                <a:gd name="T15" fmla="*/ 22 h 104"/>
                <a:gd name="T16" fmla="*/ 21 w 84"/>
                <a:gd name="T17" fmla="*/ 34 h 104"/>
                <a:gd name="T18" fmla="*/ 11 w 84"/>
                <a:gd name="T19" fmla="*/ 56 h 104"/>
                <a:gd name="T20" fmla="*/ 3 w 84"/>
                <a:gd name="T21" fmla="*/ 73 h 104"/>
                <a:gd name="T22" fmla="*/ 2 w 84"/>
                <a:gd name="T23" fmla="*/ 78 h 104"/>
                <a:gd name="T24" fmla="*/ 1 w 84"/>
                <a:gd name="T25" fmla="*/ 84 h 104"/>
                <a:gd name="T26" fmla="*/ 0 w 84"/>
                <a:gd name="T27" fmla="*/ 94 h 104"/>
                <a:gd name="T28" fmla="*/ 1 w 84"/>
                <a:gd name="T29" fmla="*/ 99 h 104"/>
                <a:gd name="T30" fmla="*/ 3 w 84"/>
                <a:gd name="T31" fmla="*/ 101 h 104"/>
                <a:gd name="T32" fmla="*/ 5 w 84"/>
                <a:gd name="T33" fmla="*/ 103 h 104"/>
                <a:gd name="T34" fmla="*/ 9 w 84"/>
                <a:gd name="T35" fmla="*/ 103 h 104"/>
                <a:gd name="T36" fmla="*/ 12 w 84"/>
                <a:gd name="T37" fmla="*/ 103 h 104"/>
                <a:gd name="T38" fmla="*/ 26 w 84"/>
                <a:gd name="T39" fmla="*/ 94 h 104"/>
                <a:gd name="T40" fmla="*/ 46 w 84"/>
                <a:gd name="T41" fmla="*/ 76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04">
                  <a:moveTo>
                    <a:pt x="46" y="76"/>
                  </a:moveTo>
                  <a:lnTo>
                    <a:pt x="83" y="44"/>
                  </a:lnTo>
                  <a:lnTo>
                    <a:pt x="81" y="37"/>
                  </a:lnTo>
                  <a:lnTo>
                    <a:pt x="77" y="30"/>
                  </a:lnTo>
                  <a:lnTo>
                    <a:pt x="69" y="21"/>
                  </a:lnTo>
                  <a:lnTo>
                    <a:pt x="57" y="0"/>
                  </a:lnTo>
                  <a:lnTo>
                    <a:pt x="34" y="14"/>
                  </a:lnTo>
                  <a:lnTo>
                    <a:pt x="16" y="22"/>
                  </a:lnTo>
                  <a:lnTo>
                    <a:pt x="21" y="34"/>
                  </a:lnTo>
                  <a:lnTo>
                    <a:pt x="11" y="56"/>
                  </a:lnTo>
                  <a:lnTo>
                    <a:pt x="3" y="73"/>
                  </a:lnTo>
                  <a:lnTo>
                    <a:pt x="2" y="78"/>
                  </a:lnTo>
                  <a:lnTo>
                    <a:pt x="1" y="84"/>
                  </a:lnTo>
                  <a:lnTo>
                    <a:pt x="0" y="94"/>
                  </a:lnTo>
                  <a:lnTo>
                    <a:pt x="1" y="99"/>
                  </a:lnTo>
                  <a:lnTo>
                    <a:pt x="3" y="101"/>
                  </a:lnTo>
                  <a:lnTo>
                    <a:pt x="5" y="103"/>
                  </a:lnTo>
                  <a:lnTo>
                    <a:pt x="9" y="103"/>
                  </a:lnTo>
                  <a:lnTo>
                    <a:pt x="12" y="103"/>
                  </a:lnTo>
                  <a:lnTo>
                    <a:pt x="26" y="94"/>
                  </a:lnTo>
                  <a:lnTo>
                    <a:pt x="46" y="76"/>
                  </a:lnTo>
                </a:path>
              </a:pathLst>
            </a:custGeom>
            <a:solidFill>
              <a:schemeClr val="fo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7" name="Freeform 218" descr="25%"/>
            <p:cNvSpPr>
              <a:spLocks/>
            </p:cNvSpPr>
            <p:nvPr/>
          </p:nvSpPr>
          <p:spPr bwMode="auto">
            <a:xfrm>
              <a:off x="5151" y="1270"/>
              <a:ext cx="277" cy="447"/>
            </a:xfrm>
            <a:custGeom>
              <a:avLst/>
              <a:gdLst>
                <a:gd name="T0" fmla="*/ 51 w 277"/>
                <a:gd name="T1" fmla="*/ 431 h 447"/>
                <a:gd name="T2" fmla="*/ 63 w 277"/>
                <a:gd name="T3" fmla="*/ 381 h 447"/>
                <a:gd name="T4" fmla="*/ 45 w 277"/>
                <a:gd name="T5" fmla="*/ 348 h 447"/>
                <a:gd name="T6" fmla="*/ 27 w 277"/>
                <a:gd name="T7" fmla="*/ 311 h 447"/>
                <a:gd name="T8" fmla="*/ 12 w 277"/>
                <a:gd name="T9" fmla="*/ 270 h 447"/>
                <a:gd name="T10" fmla="*/ 6 w 277"/>
                <a:gd name="T11" fmla="*/ 250 h 447"/>
                <a:gd name="T12" fmla="*/ 1 w 277"/>
                <a:gd name="T13" fmla="*/ 212 h 447"/>
                <a:gd name="T14" fmla="*/ 1 w 277"/>
                <a:gd name="T15" fmla="*/ 155 h 447"/>
                <a:gd name="T16" fmla="*/ 5 w 277"/>
                <a:gd name="T17" fmla="*/ 96 h 447"/>
                <a:gd name="T18" fmla="*/ 10 w 277"/>
                <a:gd name="T19" fmla="*/ 70 h 447"/>
                <a:gd name="T20" fmla="*/ 15 w 277"/>
                <a:gd name="T21" fmla="*/ 56 h 447"/>
                <a:gd name="T22" fmla="*/ 21 w 277"/>
                <a:gd name="T23" fmla="*/ 47 h 447"/>
                <a:gd name="T24" fmla="*/ 33 w 277"/>
                <a:gd name="T25" fmla="*/ 38 h 447"/>
                <a:gd name="T26" fmla="*/ 103 w 277"/>
                <a:gd name="T27" fmla="*/ 0 h 447"/>
                <a:gd name="T28" fmla="*/ 100 w 277"/>
                <a:gd name="T29" fmla="*/ 10 h 447"/>
                <a:gd name="T30" fmla="*/ 100 w 277"/>
                <a:gd name="T31" fmla="*/ 19 h 447"/>
                <a:gd name="T32" fmla="*/ 111 w 277"/>
                <a:gd name="T33" fmla="*/ 31 h 447"/>
                <a:gd name="T34" fmla="*/ 125 w 277"/>
                <a:gd name="T35" fmla="*/ 37 h 447"/>
                <a:gd name="T36" fmla="*/ 147 w 277"/>
                <a:gd name="T37" fmla="*/ 40 h 447"/>
                <a:gd name="T38" fmla="*/ 166 w 277"/>
                <a:gd name="T39" fmla="*/ 37 h 447"/>
                <a:gd name="T40" fmla="*/ 173 w 277"/>
                <a:gd name="T41" fmla="*/ 31 h 447"/>
                <a:gd name="T42" fmla="*/ 233 w 277"/>
                <a:gd name="T43" fmla="*/ 76 h 447"/>
                <a:gd name="T44" fmla="*/ 250 w 277"/>
                <a:gd name="T45" fmla="*/ 92 h 447"/>
                <a:gd name="T46" fmla="*/ 250 w 277"/>
                <a:gd name="T47" fmla="*/ 124 h 447"/>
                <a:gd name="T48" fmla="*/ 239 w 277"/>
                <a:gd name="T49" fmla="*/ 137 h 447"/>
                <a:gd name="T50" fmla="*/ 224 w 277"/>
                <a:gd name="T51" fmla="*/ 163 h 447"/>
                <a:gd name="T52" fmla="*/ 219 w 277"/>
                <a:gd name="T53" fmla="*/ 159 h 447"/>
                <a:gd name="T54" fmla="*/ 213 w 277"/>
                <a:gd name="T55" fmla="*/ 167 h 447"/>
                <a:gd name="T56" fmla="*/ 214 w 277"/>
                <a:gd name="T57" fmla="*/ 179 h 447"/>
                <a:gd name="T58" fmla="*/ 207 w 277"/>
                <a:gd name="T59" fmla="*/ 194 h 447"/>
                <a:gd name="T60" fmla="*/ 198 w 277"/>
                <a:gd name="T61" fmla="*/ 190 h 447"/>
                <a:gd name="T62" fmla="*/ 191 w 277"/>
                <a:gd name="T63" fmla="*/ 189 h 447"/>
                <a:gd name="T64" fmla="*/ 187 w 277"/>
                <a:gd name="T65" fmla="*/ 193 h 447"/>
                <a:gd name="T66" fmla="*/ 183 w 277"/>
                <a:gd name="T67" fmla="*/ 204 h 447"/>
                <a:gd name="T68" fmla="*/ 189 w 277"/>
                <a:gd name="T69" fmla="*/ 211 h 447"/>
                <a:gd name="T70" fmla="*/ 186 w 277"/>
                <a:gd name="T71" fmla="*/ 218 h 447"/>
                <a:gd name="T72" fmla="*/ 188 w 277"/>
                <a:gd name="T73" fmla="*/ 224 h 447"/>
                <a:gd name="T74" fmla="*/ 191 w 277"/>
                <a:gd name="T75" fmla="*/ 230 h 447"/>
                <a:gd name="T76" fmla="*/ 190 w 277"/>
                <a:gd name="T77" fmla="*/ 241 h 447"/>
                <a:gd name="T78" fmla="*/ 276 w 277"/>
                <a:gd name="T79" fmla="*/ 242 h 447"/>
                <a:gd name="T80" fmla="*/ 275 w 277"/>
                <a:gd name="T81" fmla="*/ 282 h 447"/>
                <a:gd name="T82" fmla="*/ 263 w 277"/>
                <a:gd name="T83" fmla="*/ 304 h 447"/>
                <a:gd name="T84" fmla="*/ 237 w 277"/>
                <a:gd name="T85" fmla="*/ 314 h 447"/>
                <a:gd name="T86" fmla="*/ 204 w 277"/>
                <a:gd name="T87" fmla="*/ 320 h 447"/>
                <a:gd name="T88" fmla="*/ 234 w 277"/>
                <a:gd name="T89" fmla="*/ 342 h 447"/>
                <a:gd name="T90" fmla="*/ 229 w 277"/>
                <a:gd name="T91" fmla="*/ 376 h 447"/>
                <a:gd name="T92" fmla="*/ 220 w 277"/>
                <a:gd name="T93" fmla="*/ 398 h 447"/>
                <a:gd name="T94" fmla="*/ 218 w 277"/>
                <a:gd name="T95" fmla="*/ 414 h 447"/>
                <a:gd name="T96" fmla="*/ 221 w 277"/>
                <a:gd name="T97" fmla="*/ 421 h 447"/>
                <a:gd name="T98" fmla="*/ 227 w 277"/>
                <a:gd name="T99" fmla="*/ 423 h 447"/>
                <a:gd name="T100" fmla="*/ 244 w 277"/>
                <a:gd name="T101" fmla="*/ 414 h 447"/>
                <a:gd name="T102" fmla="*/ 264 w 277"/>
                <a:gd name="T103" fmla="*/ 398 h 447"/>
                <a:gd name="T104" fmla="*/ 267 w 277"/>
                <a:gd name="T105" fmla="*/ 426 h 447"/>
                <a:gd name="T106" fmla="*/ 259 w 277"/>
                <a:gd name="T107" fmla="*/ 430 h 447"/>
                <a:gd name="T108" fmla="*/ 234 w 277"/>
                <a:gd name="T109" fmla="*/ 437 h 447"/>
                <a:gd name="T110" fmla="*/ 146 w 277"/>
                <a:gd name="T111" fmla="*/ 446 h 447"/>
                <a:gd name="T112" fmla="*/ 101 w 277"/>
                <a:gd name="T113" fmla="*/ 445 h 447"/>
                <a:gd name="T114" fmla="*/ 74 w 277"/>
                <a:gd name="T115" fmla="*/ 442 h 447"/>
                <a:gd name="T116" fmla="*/ 51 w 277"/>
                <a:gd name="T117" fmla="*/ 432 h 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7" h="447">
                  <a:moveTo>
                    <a:pt x="51" y="432"/>
                  </a:moveTo>
                  <a:lnTo>
                    <a:pt x="51" y="431"/>
                  </a:lnTo>
                  <a:lnTo>
                    <a:pt x="57" y="408"/>
                  </a:lnTo>
                  <a:lnTo>
                    <a:pt x="63" y="381"/>
                  </a:lnTo>
                  <a:lnTo>
                    <a:pt x="54" y="365"/>
                  </a:lnTo>
                  <a:lnTo>
                    <a:pt x="45" y="348"/>
                  </a:lnTo>
                  <a:lnTo>
                    <a:pt x="36" y="330"/>
                  </a:lnTo>
                  <a:lnTo>
                    <a:pt x="27" y="311"/>
                  </a:lnTo>
                  <a:lnTo>
                    <a:pt x="19" y="290"/>
                  </a:lnTo>
                  <a:lnTo>
                    <a:pt x="12" y="270"/>
                  </a:lnTo>
                  <a:lnTo>
                    <a:pt x="13" y="270"/>
                  </a:lnTo>
                  <a:lnTo>
                    <a:pt x="6" y="250"/>
                  </a:lnTo>
                  <a:lnTo>
                    <a:pt x="3" y="232"/>
                  </a:lnTo>
                  <a:lnTo>
                    <a:pt x="1" y="212"/>
                  </a:lnTo>
                  <a:lnTo>
                    <a:pt x="0" y="179"/>
                  </a:lnTo>
                  <a:lnTo>
                    <a:pt x="1" y="155"/>
                  </a:lnTo>
                  <a:lnTo>
                    <a:pt x="3" y="112"/>
                  </a:lnTo>
                  <a:lnTo>
                    <a:pt x="5" y="96"/>
                  </a:lnTo>
                  <a:lnTo>
                    <a:pt x="7" y="81"/>
                  </a:lnTo>
                  <a:lnTo>
                    <a:pt x="10" y="70"/>
                  </a:lnTo>
                  <a:lnTo>
                    <a:pt x="13" y="62"/>
                  </a:lnTo>
                  <a:lnTo>
                    <a:pt x="15" y="56"/>
                  </a:lnTo>
                  <a:lnTo>
                    <a:pt x="18" y="51"/>
                  </a:lnTo>
                  <a:lnTo>
                    <a:pt x="21" y="47"/>
                  </a:lnTo>
                  <a:lnTo>
                    <a:pt x="25" y="44"/>
                  </a:lnTo>
                  <a:lnTo>
                    <a:pt x="33" y="38"/>
                  </a:lnTo>
                  <a:lnTo>
                    <a:pt x="41" y="32"/>
                  </a:lnTo>
                  <a:lnTo>
                    <a:pt x="103" y="0"/>
                  </a:lnTo>
                  <a:lnTo>
                    <a:pt x="101" y="4"/>
                  </a:lnTo>
                  <a:lnTo>
                    <a:pt x="100" y="10"/>
                  </a:lnTo>
                  <a:lnTo>
                    <a:pt x="100" y="15"/>
                  </a:lnTo>
                  <a:lnTo>
                    <a:pt x="100" y="19"/>
                  </a:lnTo>
                  <a:lnTo>
                    <a:pt x="105" y="25"/>
                  </a:lnTo>
                  <a:lnTo>
                    <a:pt x="111" y="31"/>
                  </a:lnTo>
                  <a:lnTo>
                    <a:pt x="118" y="35"/>
                  </a:lnTo>
                  <a:lnTo>
                    <a:pt x="125" y="37"/>
                  </a:lnTo>
                  <a:lnTo>
                    <a:pt x="136" y="39"/>
                  </a:lnTo>
                  <a:lnTo>
                    <a:pt x="147" y="40"/>
                  </a:lnTo>
                  <a:lnTo>
                    <a:pt x="159" y="39"/>
                  </a:lnTo>
                  <a:lnTo>
                    <a:pt x="166" y="37"/>
                  </a:lnTo>
                  <a:lnTo>
                    <a:pt x="170" y="34"/>
                  </a:lnTo>
                  <a:lnTo>
                    <a:pt x="173" y="31"/>
                  </a:lnTo>
                  <a:lnTo>
                    <a:pt x="233" y="76"/>
                  </a:lnTo>
                  <a:lnTo>
                    <a:pt x="243" y="85"/>
                  </a:lnTo>
                  <a:lnTo>
                    <a:pt x="250" y="92"/>
                  </a:lnTo>
                  <a:lnTo>
                    <a:pt x="250" y="108"/>
                  </a:lnTo>
                  <a:lnTo>
                    <a:pt x="250" y="124"/>
                  </a:lnTo>
                  <a:lnTo>
                    <a:pt x="250" y="125"/>
                  </a:lnTo>
                  <a:lnTo>
                    <a:pt x="239" y="137"/>
                  </a:lnTo>
                  <a:lnTo>
                    <a:pt x="229" y="152"/>
                  </a:lnTo>
                  <a:lnTo>
                    <a:pt x="224" y="163"/>
                  </a:lnTo>
                  <a:lnTo>
                    <a:pt x="219" y="159"/>
                  </a:lnTo>
                  <a:lnTo>
                    <a:pt x="216" y="163"/>
                  </a:lnTo>
                  <a:lnTo>
                    <a:pt x="213" y="167"/>
                  </a:lnTo>
                  <a:lnTo>
                    <a:pt x="212" y="173"/>
                  </a:lnTo>
                  <a:lnTo>
                    <a:pt x="214" y="179"/>
                  </a:lnTo>
                  <a:lnTo>
                    <a:pt x="207" y="194"/>
                  </a:lnTo>
                  <a:lnTo>
                    <a:pt x="206" y="194"/>
                  </a:lnTo>
                  <a:lnTo>
                    <a:pt x="198" y="190"/>
                  </a:lnTo>
                  <a:lnTo>
                    <a:pt x="195" y="188"/>
                  </a:lnTo>
                  <a:lnTo>
                    <a:pt x="191" y="189"/>
                  </a:lnTo>
                  <a:lnTo>
                    <a:pt x="189" y="190"/>
                  </a:lnTo>
                  <a:lnTo>
                    <a:pt x="187" y="193"/>
                  </a:lnTo>
                  <a:lnTo>
                    <a:pt x="184" y="200"/>
                  </a:lnTo>
                  <a:lnTo>
                    <a:pt x="183" y="204"/>
                  </a:lnTo>
                  <a:lnTo>
                    <a:pt x="185" y="207"/>
                  </a:lnTo>
                  <a:lnTo>
                    <a:pt x="189" y="211"/>
                  </a:lnTo>
                  <a:lnTo>
                    <a:pt x="187" y="214"/>
                  </a:lnTo>
                  <a:lnTo>
                    <a:pt x="186" y="218"/>
                  </a:lnTo>
                  <a:lnTo>
                    <a:pt x="187" y="221"/>
                  </a:lnTo>
                  <a:lnTo>
                    <a:pt x="188" y="224"/>
                  </a:lnTo>
                  <a:lnTo>
                    <a:pt x="193" y="228"/>
                  </a:lnTo>
                  <a:lnTo>
                    <a:pt x="191" y="230"/>
                  </a:lnTo>
                  <a:lnTo>
                    <a:pt x="189" y="236"/>
                  </a:lnTo>
                  <a:lnTo>
                    <a:pt x="190" y="241"/>
                  </a:lnTo>
                  <a:lnTo>
                    <a:pt x="193" y="245"/>
                  </a:lnTo>
                  <a:lnTo>
                    <a:pt x="276" y="242"/>
                  </a:lnTo>
                  <a:lnTo>
                    <a:pt x="276" y="265"/>
                  </a:lnTo>
                  <a:lnTo>
                    <a:pt x="275" y="282"/>
                  </a:lnTo>
                  <a:lnTo>
                    <a:pt x="273" y="298"/>
                  </a:lnTo>
                  <a:lnTo>
                    <a:pt x="263" y="304"/>
                  </a:lnTo>
                  <a:lnTo>
                    <a:pt x="247" y="310"/>
                  </a:lnTo>
                  <a:lnTo>
                    <a:pt x="237" y="314"/>
                  </a:lnTo>
                  <a:lnTo>
                    <a:pt x="226" y="316"/>
                  </a:lnTo>
                  <a:lnTo>
                    <a:pt x="204" y="320"/>
                  </a:lnTo>
                  <a:lnTo>
                    <a:pt x="215" y="349"/>
                  </a:lnTo>
                  <a:lnTo>
                    <a:pt x="234" y="342"/>
                  </a:lnTo>
                  <a:lnTo>
                    <a:pt x="239" y="354"/>
                  </a:lnTo>
                  <a:lnTo>
                    <a:pt x="229" y="376"/>
                  </a:lnTo>
                  <a:lnTo>
                    <a:pt x="221" y="393"/>
                  </a:lnTo>
                  <a:lnTo>
                    <a:pt x="220" y="398"/>
                  </a:lnTo>
                  <a:lnTo>
                    <a:pt x="219" y="404"/>
                  </a:lnTo>
                  <a:lnTo>
                    <a:pt x="218" y="414"/>
                  </a:lnTo>
                  <a:lnTo>
                    <a:pt x="219" y="419"/>
                  </a:lnTo>
                  <a:lnTo>
                    <a:pt x="221" y="421"/>
                  </a:lnTo>
                  <a:lnTo>
                    <a:pt x="223" y="423"/>
                  </a:lnTo>
                  <a:lnTo>
                    <a:pt x="227" y="423"/>
                  </a:lnTo>
                  <a:lnTo>
                    <a:pt x="230" y="423"/>
                  </a:lnTo>
                  <a:lnTo>
                    <a:pt x="244" y="414"/>
                  </a:lnTo>
                  <a:lnTo>
                    <a:pt x="264" y="396"/>
                  </a:lnTo>
                  <a:lnTo>
                    <a:pt x="264" y="398"/>
                  </a:lnTo>
                  <a:lnTo>
                    <a:pt x="265" y="403"/>
                  </a:lnTo>
                  <a:lnTo>
                    <a:pt x="267" y="426"/>
                  </a:lnTo>
                  <a:lnTo>
                    <a:pt x="259" y="430"/>
                  </a:lnTo>
                  <a:lnTo>
                    <a:pt x="247" y="434"/>
                  </a:lnTo>
                  <a:lnTo>
                    <a:pt x="234" y="437"/>
                  </a:lnTo>
                  <a:lnTo>
                    <a:pt x="193" y="443"/>
                  </a:lnTo>
                  <a:lnTo>
                    <a:pt x="146" y="446"/>
                  </a:lnTo>
                  <a:lnTo>
                    <a:pt x="125" y="446"/>
                  </a:lnTo>
                  <a:lnTo>
                    <a:pt x="101" y="445"/>
                  </a:lnTo>
                  <a:lnTo>
                    <a:pt x="87" y="444"/>
                  </a:lnTo>
                  <a:lnTo>
                    <a:pt x="74" y="442"/>
                  </a:lnTo>
                  <a:lnTo>
                    <a:pt x="63" y="438"/>
                  </a:lnTo>
                  <a:lnTo>
                    <a:pt x="51" y="432"/>
                  </a:lnTo>
                </a:path>
              </a:pathLst>
            </a:custGeom>
            <a:pattFill prst="pct25">
              <a:fgClr>
                <a:srgbClr val="FFFF00"/>
              </a:fgClr>
              <a:bgClr>
                <a:srgbClr val="CC9900"/>
              </a:bgClr>
            </a:patt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8" name="Freeform 219"/>
            <p:cNvSpPr>
              <a:spLocks/>
            </p:cNvSpPr>
            <p:nvPr/>
          </p:nvSpPr>
          <p:spPr bwMode="auto">
            <a:xfrm>
              <a:off x="5164" y="1454"/>
              <a:ext cx="191" cy="139"/>
            </a:xfrm>
            <a:custGeom>
              <a:avLst/>
              <a:gdLst>
                <a:gd name="T0" fmla="*/ 0 w 191"/>
                <a:gd name="T1" fmla="*/ 0 h 139"/>
                <a:gd name="T2" fmla="*/ 47 w 191"/>
                <a:gd name="T3" fmla="*/ 75 h 139"/>
                <a:gd name="T4" fmla="*/ 65 w 191"/>
                <a:gd name="T5" fmla="*/ 99 h 139"/>
                <a:gd name="T6" fmla="*/ 81 w 191"/>
                <a:gd name="T7" fmla="*/ 117 h 139"/>
                <a:gd name="T8" fmla="*/ 92 w 191"/>
                <a:gd name="T9" fmla="*/ 126 h 139"/>
                <a:gd name="T10" fmla="*/ 102 w 191"/>
                <a:gd name="T11" fmla="*/ 132 h 139"/>
                <a:gd name="T12" fmla="*/ 110 w 191"/>
                <a:gd name="T13" fmla="*/ 134 h 139"/>
                <a:gd name="T14" fmla="*/ 118 w 191"/>
                <a:gd name="T15" fmla="*/ 136 h 139"/>
                <a:gd name="T16" fmla="*/ 134 w 191"/>
                <a:gd name="T17" fmla="*/ 138 h 139"/>
                <a:gd name="T18" fmla="*/ 149 w 191"/>
                <a:gd name="T19" fmla="*/ 138 h 139"/>
                <a:gd name="T20" fmla="*/ 190 w 191"/>
                <a:gd name="T21" fmla="*/ 136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39">
                  <a:moveTo>
                    <a:pt x="0" y="0"/>
                  </a:moveTo>
                  <a:lnTo>
                    <a:pt x="47" y="75"/>
                  </a:lnTo>
                  <a:lnTo>
                    <a:pt x="65" y="99"/>
                  </a:lnTo>
                  <a:lnTo>
                    <a:pt x="81" y="117"/>
                  </a:lnTo>
                  <a:lnTo>
                    <a:pt x="92" y="126"/>
                  </a:lnTo>
                  <a:lnTo>
                    <a:pt x="102" y="132"/>
                  </a:lnTo>
                  <a:lnTo>
                    <a:pt x="110" y="134"/>
                  </a:lnTo>
                  <a:lnTo>
                    <a:pt x="118" y="136"/>
                  </a:lnTo>
                  <a:lnTo>
                    <a:pt x="134" y="138"/>
                  </a:lnTo>
                  <a:lnTo>
                    <a:pt x="149" y="138"/>
                  </a:lnTo>
                  <a:lnTo>
                    <a:pt x="190" y="136"/>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89" name="Freeform 220"/>
            <p:cNvSpPr>
              <a:spLocks/>
            </p:cNvSpPr>
            <p:nvPr/>
          </p:nvSpPr>
          <p:spPr bwMode="auto">
            <a:xfrm>
              <a:off x="5246" y="1405"/>
              <a:ext cx="99" cy="111"/>
            </a:xfrm>
            <a:custGeom>
              <a:avLst/>
              <a:gdLst>
                <a:gd name="T0" fmla="*/ 98 w 99"/>
                <a:gd name="T1" fmla="*/ 110 h 111"/>
                <a:gd name="T2" fmla="*/ 72 w 99"/>
                <a:gd name="T3" fmla="*/ 110 h 111"/>
                <a:gd name="T4" fmla="*/ 62 w 99"/>
                <a:gd name="T5" fmla="*/ 110 h 111"/>
                <a:gd name="T6" fmla="*/ 52 w 99"/>
                <a:gd name="T7" fmla="*/ 109 h 111"/>
                <a:gd name="T8" fmla="*/ 49 w 99"/>
                <a:gd name="T9" fmla="*/ 106 h 111"/>
                <a:gd name="T10" fmla="*/ 47 w 99"/>
                <a:gd name="T11" fmla="*/ 103 h 111"/>
                <a:gd name="T12" fmla="*/ 45 w 99"/>
                <a:gd name="T13" fmla="*/ 98 h 111"/>
                <a:gd name="T14" fmla="*/ 40 w 99"/>
                <a:gd name="T15" fmla="*/ 87 h 111"/>
                <a:gd name="T16" fmla="*/ 0 w 99"/>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111">
                  <a:moveTo>
                    <a:pt x="98" y="110"/>
                  </a:moveTo>
                  <a:lnTo>
                    <a:pt x="72" y="110"/>
                  </a:lnTo>
                  <a:lnTo>
                    <a:pt x="62" y="110"/>
                  </a:lnTo>
                  <a:lnTo>
                    <a:pt x="52" y="109"/>
                  </a:lnTo>
                  <a:lnTo>
                    <a:pt x="49" y="106"/>
                  </a:lnTo>
                  <a:lnTo>
                    <a:pt x="47" y="103"/>
                  </a:lnTo>
                  <a:lnTo>
                    <a:pt x="45" y="98"/>
                  </a:lnTo>
                  <a:lnTo>
                    <a:pt x="40" y="87"/>
                  </a:lnTo>
                  <a:lnTo>
                    <a:pt x="0" y="0"/>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0" name="Freeform 221"/>
            <p:cNvSpPr>
              <a:spLocks/>
            </p:cNvSpPr>
            <p:nvPr/>
          </p:nvSpPr>
          <p:spPr bwMode="auto">
            <a:xfrm>
              <a:off x="4691" y="2250"/>
              <a:ext cx="82" cy="326"/>
            </a:xfrm>
            <a:custGeom>
              <a:avLst/>
              <a:gdLst>
                <a:gd name="T0" fmla="*/ 78 w 82"/>
                <a:gd name="T1" fmla="*/ 310 h 326"/>
                <a:gd name="T2" fmla="*/ 76 w 82"/>
                <a:gd name="T3" fmla="*/ 309 h 326"/>
                <a:gd name="T4" fmla="*/ 72 w 82"/>
                <a:gd name="T5" fmla="*/ 307 h 326"/>
                <a:gd name="T6" fmla="*/ 65 w 82"/>
                <a:gd name="T7" fmla="*/ 306 h 326"/>
                <a:gd name="T8" fmla="*/ 57 w 82"/>
                <a:gd name="T9" fmla="*/ 308 h 326"/>
                <a:gd name="T10" fmla="*/ 52 w 82"/>
                <a:gd name="T11" fmla="*/ 310 h 326"/>
                <a:gd name="T12" fmla="*/ 48 w 82"/>
                <a:gd name="T13" fmla="*/ 312 h 326"/>
                <a:gd name="T14" fmla="*/ 42 w 82"/>
                <a:gd name="T15" fmla="*/ 316 h 326"/>
                <a:gd name="T16" fmla="*/ 37 w 82"/>
                <a:gd name="T17" fmla="*/ 321 h 326"/>
                <a:gd name="T18" fmla="*/ 35 w 82"/>
                <a:gd name="T19" fmla="*/ 325 h 326"/>
                <a:gd name="T20" fmla="*/ 35 w 82"/>
                <a:gd name="T21" fmla="*/ 324 h 326"/>
                <a:gd name="T22" fmla="*/ 35 w 82"/>
                <a:gd name="T23" fmla="*/ 288 h 326"/>
                <a:gd name="T24" fmla="*/ 34 w 82"/>
                <a:gd name="T25" fmla="*/ 271 h 326"/>
                <a:gd name="T26" fmla="*/ 31 w 82"/>
                <a:gd name="T27" fmla="*/ 255 h 326"/>
                <a:gd name="T28" fmla="*/ 21 w 82"/>
                <a:gd name="T29" fmla="*/ 217 h 326"/>
                <a:gd name="T30" fmla="*/ 15 w 82"/>
                <a:gd name="T31" fmla="*/ 190 h 326"/>
                <a:gd name="T32" fmla="*/ 10 w 82"/>
                <a:gd name="T33" fmla="*/ 151 h 326"/>
                <a:gd name="T34" fmla="*/ 10 w 82"/>
                <a:gd name="T35" fmla="*/ 123 h 326"/>
                <a:gd name="T36" fmla="*/ 8 w 82"/>
                <a:gd name="T37" fmla="*/ 91 h 326"/>
                <a:gd name="T38" fmla="*/ 7 w 82"/>
                <a:gd name="T39" fmla="*/ 74 h 326"/>
                <a:gd name="T40" fmla="*/ 2 w 82"/>
                <a:gd name="T41" fmla="*/ 52 h 326"/>
                <a:gd name="T42" fmla="*/ 0 w 82"/>
                <a:gd name="T43" fmla="*/ 31 h 326"/>
                <a:gd name="T44" fmla="*/ 1 w 82"/>
                <a:gd name="T45" fmla="*/ 8 h 326"/>
                <a:gd name="T46" fmla="*/ 37 w 82"/>
                <a:gd name="T47" fmla="*/ 5 h 326"/>
                <a:gd name="T48" fmla="*/ 72 w 82"/>
                <a:gd name="T49" fmla="*/ 0 h 326"/>
                <a:gd name="T50" fmla="*/ 73 w 82"/>
                <a:gd name="T51" fmla="*/ 25 h 326"/>
                <a:gd name="T52" fmla="*/ 73 w 82"/>
                <a:gd name="T53" fmla="*/ 46 h 326"/>
                <a:gd name="T54" fmla="*/ 71 w 82"/>
                <a:gd name="T55" fmla="*/ 69 h 326"/>
                <a:gd name="T56" fmla="*/ 71 w 82"/>
                <a:gd name="T57" fmla="*/ 84 h 326"/>
                <a:gd name="T58" fmla="*/ 72 w 82"/>
                <a:gd name="T59" fmla="*/ 95 h 326"/>
                <a:gd name="T60" fmla="*/ 74 w 82"/>
                <a:gd name="T61" fmla="*/ 118 h 326"/>
                <a:gd name="T62" fmla="*/ 77 w 82"/>
                <a:gd name="T63" fmla="*/ 139 h 326"/>
                <a:gd name="T64" fmla="*/ 80 w 82"/>
                <a:gd name="T65" fmla="*/ 161 h 326"/>
                <a:gd name="T66" fmla="*/ 81 w 82"/>
                <a:gd name="T67" fmla="*/ 189 h 326"/>
                <a:gd name="T68" fmla="*/ 81 w 82"/>
                <a:gd name="T69" fmla="*/ 216 h 326"/>
                <a:gd name="T70" fmla="*/ 78 w 82"/>
                <a:gd name="T71" fmla="*/ 249 h 326"/>
                <a:gd name="T72" fmla="*/ 76 w 82"/>
                <a:gd name="T73" fmla="*/ 267 h 326"/>
                <a:gd name="T74" fmla="*/ 76 w 82"/>
                <a:gd name="T75" fmla="*/ 281 h 326"/>
                <a:gd name="T76" fmla="*/ 77 w 82"/>
                <a:gd name="T77" fmla="*/ 300 h 326"/>
                <a:gd name="T78" fmla="*/ 78 w 82"/>
                <a:gd name="T79" fmla="*/ 310 h 3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2" h="326">
                  <a:moveTo>
                    <a:pt x="78" y="310"/>
                  </a:moveTo>
                  <a:lnTo>
                    <a:pt x="76" y="309"/>
                  </a:lnTo>
                  <a:lnTo>
                    <a:pt x="72" y="307"/>
                  </a:lnTo>
                  <a:lnTo>
                    <a:pt x="65" y="306"/>
                  </a:lnTo>
                  <a:lnTo>
                    <a:pt x="57" y="308"/>
                  </a:lnTo>
                  <a:lnTo>
                    <a:pt x="52" y="310"/>
                  </a:lnTo>
                  <a:lnTo>
                    <a:pt x="48" y="312"/>
                  </a:lnTo>
                  <a:lnTo>
                    <a:pt x="42" y="316"/>
                  </a:lnTo>
                  <a:lnTo>
                    <a:pt x="37" y="321"/>
                  </a:lnTo>
                  <a:lnTo>
                    <a:pt x="35" y="325"/>
                  </a:lnTo>
                  <a:lnTo>
                    <a:pt x="35" y="324"/>
                  </a:lnTo>
                  <a:lnTo>
                    <a:pt x="35" y="288"/>
                  </a:lnTo>
                  <a:lnTo>
                    <a:pt x="34" y="271"/>
                  </a:lnTo>
                  <a:lnTo>
                    <a:pt x="31" y="255"/>
                  </a:lnTo>
                  <a:lnTo>
                    <a:pt x="21" y="217"/>
                  </a:lnTo>
                  <a:lnTo>
                    <a:pt x="15" y="190"/>
                  </a:lnTo>
                  <a:lnTo>
                    <a:pt x="10" y="151"/>
                  </a:lnTo>
                  <a:lnTo>
                    <a:pt x="10" y="123"/>
                  </a:lnTo>
                  <a:lnTo>
                    <a:pt x="8" y="91"/>
                  </a:lnTo>
                  <a:lnTo>
                    <a:pt x="7" y="74"/>
                  </a:lnTo>
                  <a:lnTo>
                    <a:pt x="2" y="52"/>
                  </a:lnTo>
                  <a:lnTo>
                    <a:pt x="0" y="31"/>
                  </a:lnTo>
                  <a:lnTo>
                    <a:pt x="1" y="8"/>
                  </a:lnTo>
                  <a:lnTo>
                    <a:pt x="37" y="5"/>
                  </a:lnTo>
                  <a:lnTo>
                    <a:pt x="72" y="0"/>
                  </a:lnTo>
                  <a:lnTo>
                    <a:pt x="73" y="25"/>
                  </a:lnTo>
                  <a:lnTo>
                    <a:pt x="73" y="46"/>
                  </a:lnTo>
                  <a:lnTo>
                    <a:pt x="71" y="69"/>
                  </a:lnTo>
                  <a:lnTo>
                    <a:pt x="71" y="84"/>
                  </a:lnTo>
                  <a:lnTo>
                    <a:pt x="72" y="95"/>
                  </a:lnTo>
                  <a:lnTo>
                    <a:pt x="74" y="118"/>
                  </a:lnTo>
                  <a:lnTo>
                    <a:pt x="77" y="139"/>
                  </a:lnTo>
                  <a:lnTo>
                    <a:pt x="80" y="161"/>
                  </a:lnTo>
                  <a:lnTo>
                    <a:pt x="81" y="189"/>
                  </a:lnTo>
                  <a:lnTo>
                    <a:pt x="81" y="216"/>
                  </a:lnTo>
                  <a:lnTo>
                    <a:pt x="78" y="249"/>
                  </a:lnTo>
                  <a:lnTo>
                    <a:pt x="76" y="267"/>
                  </a:lnTo>
                  <a:lnTo>
                    <a:pt x="76" y="281"/>
                  </a:lnTo>
                  <a:lnTo>
                    <a:pt x="77" y="300"/>
                  </a:lnTo>
                  <a:lnTo>
                    <a:pt x="78" y="31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1" name="Freeform 222"/>
            <p:cNvSpPr>
              <a:spLocks/>
            </p:cNvSpPr>
            <p:nvPr/>
          </p:nvSpPr>
          <p:spPr bwMode="auto">
            <a:xfrm>
              <a:off x="4722" y="2556"/>
              <a:ext cx="87" cy="107"/>
            </a:xfrm>
            <a:custGeom>
              <a:avLst/>
              <a:gdLst>
                <a:gd name="T0" fmla="*/ 4 w 87"/>
                <a:gd name="T1" fmla="*/ 19 h 107"/>
                <a:gd name="T2" fmla="*/ 11 w 87"/>
                <a:gd name="T3" fmla="*/ 10 h 107"/>
                <a:gd name="T4" fmla="*/ 21 w 87"/>
                <a:gd name="T5" fmla="*/ 4 h 107"/>
                <a:gd name="T6" fmla="*/ 34 w 87"/>
                <a:gd name="T7" fmla="*/ 0 h 107"/>
                <a:gd name="T8" fmla="*/ 45 w 87"/>
                <a:gd name="T9" fmla="*/ 3 h 107"/>
                <a:gd name="T10" fmla="*/ 47 w 87"/>
                <a:gd name="T11" fmla="*/ 4 h 107"/>
                <a:gd name="T12" fmla="*/ 48 w 87"/>
                <a:gd name="T13" fmla="*/ 6 h 107"/>
                <a:gd name="T14" fmla="*/ 52 w 87"/>
                <a:gd name="T15" fmla="*/ 14 h 107"/>
                <a:gd name="T16" fmla="*/ 46 w 87"/>
                <a:gd name="T17" fmla="*/ 13 h 107"/>
                <a:gd name="T18" fmla="*/ 36 w 87"/>
                <a:gd name="T19" fmla="*/ 12 h 107"/>
                <a:gd name="T20" fmla="*/ 24 w 87"/>
                <a:gd name="T21" fmla="*/ 15 h 107"/>
                <a:gd name="T22" fmla="*/ 17 w 87"/>
                <a:gd name="T23" fmla="*/ 21 h 107"/>
                <a:gd name="T24" fmla="*/ 12 w 87"/>
                <a:gd name="T25" fmla="*/ 30 h 107"/>
                <a:gd name="T26" fmla="*/ 11 w 87"/>
                <a:gd name="T27" fmla="*/ 42 h 107"/>
                <a:gd name="T28" fmla="*/ 15 w 87"/>
                <a:gd name="T29" fmla="*/ 53 h 107"/>
                <a:gd name="T30" fmla="*/ 25 w 87"/>
                <a:gd name="T31" fmla="*/ 65 h 107"/>
                <a:gd name="T32" fmla="*/ 34 w 87"/>
                <a:gd name="T33" fmla="*/ 73 h 107"/>
                <a:gd name="T34" fmla="*/ 43 w 87"/>
                <a:gd name="T35" fmla="*/ 77 h 107"/>
                <a:gd name="T36" fmla="*/ 52 w 87"/>
                <a:gd name="T37" fmla="*/ 76 h 107"/>
                <a:gd name="T38" fmla="*/ 60 w 87"/>
                <a:gd name="T39" fmla="*/ 74 h 107"/>
                <a:gd name="T40" fmla="*/ 68 w 87"/>
                <a:gd name="T41" fmla="*/ 69 h 107"/>
                <a:gd name="T42" fmla="*/ 72 w 87"/>
                <a:gd name="T43" fmla="*/ 59 h 107"/>
                <a:gd name="T44" fmla="*/ 70 w 87"/>
                <a:gd name="T45" fmla="*/ 42 h 107"/>
                <a:gd name="T46" fmla="*/ 77 w 87"/>
                <a:gd name="T47" fmla="*/ 59 h 107"/>
                <a:gd name="T48" fmla="*/ 86 w 87"/>
                <a:gd name="T49" fmla="*/ 83 h 107"/>
                <a:gd name="T50" fmla="*/ 86 w 87"/>
                <a:gd name="T51" fmla="*/ 92 h 107"/>
                <a:gd name="T52" fmla="*/ 80 w 87"/>
                <a:gd name="T53" fmla="*/ 100 h 107"/>
                <a:gd name="T54" fmla="*/ 72 w 87"/>
                <a:gd name="T55" fmla="*/ 104 h 107"/>
                <a:gd name="T56" fmla="*/ 57 w 87"/>
                <a:gd name="T57" fmla="*/ 106 h 107"/>
                <a:gd name="T58" fmla="*/ 48 w 87"/>
                <a:gd name="T59" fmla="*/ 104 h 107"/>
                <a:gd name="T60" fmla="*/ 26 w 87"/>
                <a:gd name="T61" fmla="*/ 86 h 107"/>
                <a:gd name="T62" fmla="*/ 1 w 87"/>
                <a:gd name="T63" fmla="*/ 53 h 107"/>
                <a:gd name="T64" fmla="*/ 0 w 87"/>
                <a:gd name="T65" fmla="*/ 42 h 107"/>
                <a:gd name="T66" fmla="*/ 1 w 87"/>
                <a:gd name="T67" fmla="*/ 22 h 107"/>
                <a:gd name="T68" fmla="*/ 4 w 87"/>
                <a:gd name="T69" fmla="*/ 19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7" h="107">
                  <a:moveTo>
                    <a:pt x="4" y="19"/>
                  </a:moveTo>
                  <a:lnTo>
                    <a:pt x="4" y="19"/>
                  </a:lnTo>
                  <a:lnTo>
                    <a:pt x="6" y="15"/>
                  </a:lnTo>
                  <a:lnTo>
                    <a:pt x="11" y="10"/>
                  </a:lnTo>
                  <a:lnTo>
                    <a:pt x="17" y="6"/>
                  </a:lnTo>
                  <a:lnTo>
                    <a:pt x="21" y="4"/>
                  </a:lnTo>
                  <a:lnTo>
                    <a:pt x="26" y="2"/>
                  </a:lnTo>
                  <a:lnTo>
                    <a:pt x="34" y="0"/>
                  </a:lnTo>
                  <a:lnTo>
                    <a:pt x="41" y="1"/>
                  </a:lnTo>
                  <a:lnTo>
                    <a:pt x="45" y="3"/>
                  </a:lnTo>
                  <a:lnTo>
                    <a:pt x="47" y="4"/>
                  </a:lnTo>
                  <a:lnTo>
                    <a:pt x="48" y="6"/>
                  </a:lnTo>
                  <a:lnTo>
                    <a:pt x="51" y="10"/>
                  </a:lnTo>
                  <a:lnTo>
                    <a:pt x="52" y="14"/>
                  </a:lnTo>
                  <a:lnTo>
                    <a:pt x="53" y="15"/>
                  </a:lnTo>
                  <a:lnTo>
                    <a:pt x="46" y="13"/>
                  </a:lnTo>
                  <a:lnTo>
                    <a:pt x="41" y="12"/>
                  </a:lnTo>
                  <a:lnTo>
                    <a:pt x="36" y="12"/>
                  </a:lnTo>
                  <a:lnTo>
                    <a:pt x="31" y="12"/>
                  </a:lnTo>
                  <a:lnTo>
                    <a:pt x="24" y="15"/>
                  </a:lnTo>
                  <a:lnTo>
                    <a:pt x="20" y="18"/>
                  </a:lnTo>
                  <a:lnTo>
                    <a:pt x="17" y="21"/>
                  </a:lnTo>
                  <a:lnTo>
                    <a:pt x="14" y="24"/>
                  </a:lnTo>
                  <a:lnTo>
                    <a:pt x="12" y="30"/>
                  </a:lnTo>
                  <a:lnTo>
                    <a:pt x="11" y="36"/>
                  </a:lnTo>
                  <a:lnTo>
                    <a:pt x="11" y="42"/>
                  </a:lnTo>
                  <a:lnTo>
                    <a:pt x="12" y="48"/>
                  </a:lnTo>
                  <a:lnTo>
                    <a:pt x="15" y="53"/>
                  </a:lnTo>
                  <a:lnTo>
                    <a:pt x="20" y="59"/>
                  </a:lnTo>
                  <a:lnTo>
                    <a:pt x="25" y="65"/>
                  </a:lnTo>
                  <a:lnTo>
                    <a:pt x="31" y="70"/>
                  </a:lnTo>
                  <a:lnTo>
                    <a:pt x="34" y="73"/>
                  </a:lnTo>
                  <a:lnTo>
                    <a:pt x="39" y="76"/>
                  </a:lnTo>
                  <a:lnTo>
                    <a:pt x="43" y="77"/>
                  </a:lnTo>
                  <a:lnTo>
                    <a:pt x="46" y="77"/>
                  </a:lnTo>
                  <a:lnTo>
                    <a:pt x="52" y="76"/>
                  </a:lnTo>
                  <a:lnTo>
                    <a:pt x="57" y="75"/>
                  </a:lnTo>
                  <a:lnTo>
                    <a:pt x="60" y="74"/>
                  </a:lnTo>
                  <a:lnTo>
                    <a:pt x="64" y="72"/>
                  </a:lnTo>
                  <a:lnTo>
                    <a:pt x="68" y="69"/>
                  </a:lnTo>
                  <a:lnTo>
                    <a:pt x="71" y="65"/>
                  </a:lnTo>
                  <a:lnTo>
                    <a:pt x="72" y="59"/>
                  </a:lnTo>
                  <a:lnTo>
                    <a:pt x="71" y="50"/>
                  </a:lnTo>
                  <a:lnTo>
                    <a:pt x="70" y="42"/>
                  </a:lnTo>
                  <a:lnTo>
                    <a:pt x="74" y="51"/>
                  </a:lnTo>
                  <a:lnTo>
                    <a:pt x="77" y="59"/>
                  </a:lnTo>
                  <a:lnTo>
                    <a:pt x="84" y="74"/>
                  </a:lnTo>
                  <a:lnTo>
                    <a:pt x="86" y="83"/>
                  </a:lnTo>
                  <a:lnTo>
                    <a:pt x="86" y="89"/>
                  </a:lnTo>
                  <a:lnTo>
                    <a:pt x="86" y="92"/>
                  </a:lnTo>
                  <a:lnTo>
                    <a:pt x="84" y="98"/>
                  </a:lnTo>
                  <a:lnTo>
                    <a:pt x="80" y="100"/>
                  </a:lnTo>
                  <a:lnTo>
                    <a:pt x="77" y="102"/>
                  </a:lnTo>
                  <a:lnTo>
                    <a:pt x="72" y="104"/>
                  </a:lnTo>
                  <a:lnTo>
                    <a:pt x="66" y="106"/>
                  </a:lnTo>
                  <a:lnTo>
                    <a:pt x="57" y="106"/>
                  </a:lnTo>
                  <a:lnTo>
                    <a:pt x="52" y="105"/>
                  </a:lnTo>
                  <a:lnTo>
                    <a:pt x="48" y="104"/>
                  </a:lnTo>
                  <a:lnTo>
                    <a:pt x="41" y="100"/>
                  </a:lnTo>
                  <a:lnTo>
                    <a:pt x="26" y="86"/>
                  </a:lnTo>
                  <a:lnTo>
                    <a:pt x="3" y="58"/>
                  </a:lnTo>
                  <a:lnTo>
                    <a:pt x="1" y="53"/>
                  </a:lnTo>
                  <a:lnTo>
                    <a:pt x="1" y="49"/>
                  </a:lnTo>
                  <a:lnTo>
                    <a:pt x="0" y="42"/>
                  </a:lnTo>
                  <a:lnTo>
                    <a:pt x="1" y="36"/>
                  </a:lnTo>
                  <a:lnTo>
                    <a:pt x="1" y="22"/>
                  </a:lnTo>
                  <a:lnTo>
                    <a:pt x="4" y="19"/>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2" name="Freeform 223"/>
            <p:cNvSpPr>
              <a:spLocks/>
            </p:cNvSpPr>
            <p:nvPr/>
          </p:nvSpPr>
          <p:spPr bwMode="auto">
            <a:xfrm>
              <a:off x="4810" y="1354"/>
              <a:ext cx="8" cy="83"/>
            </a:xfrm>
            <a:custGeom>
              <a:avLst/>
              <a:gdLst>
                <a:gd name="T0" fmla="*/ 7 w 8"/>
                <a:gd name="T1" fmla="*/ 82 h 83"/>
                <a:gd name="T2" fmla="*/ 4 w 8"/>
                <a:gd name="T3" fmla="*/ 62 h 83"/>
                <a:gd name="T4" fmla="*/ 1 w 8"/>
                <a:gd name="T5" fmla="*/ 25 h 83"/>
                <a:gd name="T6" fmla="*/ 0 w 8"/>
                <a:gd name="T7" fmla="*/ 0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3">
                  <a:moveTo>
                    <a:pt x="7" y="82"/>
                  </a:moveTo>
                  <a:lnTo>
                    <a:pt x="4" y="62"/>
                  </a:lnTo>
                  <a:lnTo>
                    <a:pt x="1" y="25"/>
                  </a:lnTo>
                  <a:lnTo>
                    <a:pt x="0" y="0"/>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3" name="Freeform 224"/>
            <p:cNvSpPr>
              <a:spLocks/>
            </p:cNvSpPr>
            <p:nvPr/>
          </p:nvSpPr>
          <p:spPr bwMode="auto">
            <a:xfrm>
              <a:off x="5437" y="1093"/>
              <a:ext cx="10" cy="4"/>
            </a:xfrm>
            <a:custGeom>
              <a:avLst/>
              <a:gdLst>
                <a:gd name="T0" fmla="*/ 0 w 10"/>
                <a:gd name="T1" fmla="*/ 0 h 4"/>
                <a:gd name="T2" fmla="*/ 5 w 10"/>
                <a:gd name="T3" fmla="*/ 1 h 4"/>
                <a:gd name="T4" fmla="*/ 9 w 10"/>
                <a:gd name="T5" fmla="*/ 3 h 4"/>
                <a:gd name="T6" fmla="*/ 0 60000 65536"/>
                <a:gd name="T7" fmla="*/ 0 60000 65536"/>
                <a:gd name="T8" fmla="*/ 0 60000 65536"/>
              </a:gdLst>
              <a:ahLst/>
              <a:cxnLst>
                <a:cxn ang="T6">
                  <a:pos x="T0" y="T1"/>
                </a:cxn>
                <a:cxn ang="T7">
                  <a:pos x="T2" y="T3"/>
                </a:cxn>
                <a:cxn ang="T8">
                  <a:pos x="T4" y="T5"/>
                </a:cxn>
              </a:cxnLst>
              <a:rect l="0" t="0" r="r" b="b"/>
              <a:pathLst>
                <a:path w="10" h="4">
                  <a:moveTo>
                    <a:pt x="0" y="0"/>
                  </a:moveTo>
                  <a:lnTo>
                    <a:pt x="5" y="1"/>
                  </a:lnTo>
                  <a:lnTo>
                    <a:pt x="9" y="3"/>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4" name="Freeform 225"/>
            <p:cNvSpPr>
              <a:spLocks/>
            </p:cNvSpPr>
            <p:nvPr/>
          </p:nvSpPr>
          <p:spPr bwMode="auto">
            <a:xfrm>
              <a:off x="5015" y="1060"/>
              <a:ext cx="14" cy="56"/>
            </a:xfrm>
            <a:custGeom>
              <a:avLst/>
              <a:gdLst>
                <a:gd name="T0" fmla="*/ 1 w 14"/>
                <a:gd name="T1" fmla="*/ 38 h 56"/>
                <a:gd name="T2" fmla="*/ 0 w 14"/>
                <a:gd name="T3" fmla="*/ 55 h 56"/>
                <a:gd name="T4" fmla="*/ 0 w 14"/>
                <a:gd name="T5" fmla="*/ 55 h 56"/>
                <a:gd name="T6" fmla="*/ 7 w 14"/>
                <a:gd name="T7" fmla="*/ 46 h 56"/>
                <a:gd name="T8" fmla="*/ 10 w 14"/>
                <a:gd name="T9" fmla="*/ 39 h 56"/>
                <a:gd name="T10" fmla="*/ 12 w 14"/>
                <a:gd name="T11" fmla="*/ 28 h 56"/>
                <a:gd name="T12" fmla="*/ 13 w 14"/>
                <a:gd name="T13" fmla="*/ 21 h 56"/>
                <a:gd name="T14" fmla="*/ 12 w 14"/>
                <a:gd name="T15" fmla="*/ 8 h 56"/>
                <a:gd name="T16" fmla="*/ 9 w 14"/>
                <a:gd name="T17" fmla="*/ 0 h 56"/>
                <a:gd name="T18" fmla="*/ 8 w 14"/>
                <a:gd name="T19" fmla="*/ 2 h 56"/>
                <a:gd name="T20" fmla="*/ 6 w 14"/>
                <a:gd name="T21" fmla="*/ 4 h 56"/>
                <a:gd name="T22" fmla="*/ 3 w 14"/>
                <a:gd name="T23" fmla="*/ 8 h 56"/>
                <a:gd name="T24" fmla="*/ 1 w 14"/>
                <a:gd name="T25" fmla="*/ 38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56">
                  <a:moveTo>
                    <a:pt x="1" y="38"/>
                  </a:moveTo>
                  <a:lnTo>
                    <a:pt x="0" y="55"/>
                  </a:lnTo>
                  <a:lnTo>
                    <a:pt x="7" y="46"/>
                  </a:lnTo>
                  <a:lnTo>
                    <a:pt x="10" y="39"/>
                  </a:lnTo>
                  <a:lnTo>
                    <a:pt x="12" y="28"/>
                  </a:lnTo>
                  <a:lnTo>
                    <a:pt x="13" y="21"/>
                  </a:lnTo>
                  <a:lnTo>
                    <a:pt x="12" y="8"/>
                  </a:lnTo>
                  <a:lnTo>
                    <a:pt x="9" y="0"/>
                  </a:lnTo>
                  <a:lnTo>
                    <a:pt x="8" y="2"/>
                  </a:lnTo>
                  <a:lnTo>
                    <a:pt x="6" y="4"/>
                  </a:lnTo>
                  <a:lnTo>
                    <a:pt x="3" y="8"/>
                  </a:lnTo>
                  <a:lnTo>
                    <a:pt x="1" y="38"/>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5" name="Freeform 226"/>
            <p:cNvSpPr>
              <a:spLocks/>
            </p:cNvSpPr>
            <p:nvPr/>
          </p:nvSpPr>
          <p:spPr bwMode="auto">
            <a:xfrm>
              <a:off x="4866" y="935"/>
              <a:ext cx="171" cy="134"/>
            </a:xfrm>
            <a:custGeom>
              <a:avLst/>
              <a:gdLst>
                <a:gd name="T0" fmla="*/ 152 w 171"/>
                <a:gd name="T1" fmla="*/ 131 h 134"/>
                <a:gd name="T2" fmla="*/ 151 w 171"/>
                <a:gd name="T3" fmla="*/ 97 h 134"/>
                <a:gd name="T4" fmla="*/ 148 w 171"/>
                <a:gd name="T5" fmla="*/ 81 h 134"/>
                <a:gd name="T6" fmla="*/ 143 w 171"/>
                <a:gd name="T7" fmla="*/ 55 h 134"/>
                <a:gd name="T8" fmla="*/ 134 w 171"/>
                <a:gd name="T9" fmla="*/ 41 h 134"/>
                <a:gd name="T10" fmla="*/ 127 w 171"/>
                <a:gd name="T11" fmla="*/ 39 h 134"/>
                <a:gd name="T12" fmla="*/ 116 w 171"/>
                <a:gd name="T13" fmla="*/ 46 h 134"/>
                <a:gd name="T14" fmla="*/ 92 w 171"/>
                <a:gd name="T15" fmla="*/ 69 h 134"/>
                <a:gd name="T16" fmla="*/ 82 w 171"/>
                <a:gd name="T17" fmla="*/ 82 h 134"/>
                <a:gd name="T18" fmla="*/ 72 w 171"/>
                <a:gd name="T19" fmla="*/ 91 h 134"/>
                <a:gd name="T20" fmla="*/ 66 w 171"/>
                <a:gd name="T21" fmla="*/ 96 h 134"/>
                <a:gd name="T22" fmla="*/ 56 w 171"/>
                <a:gd name="T23" fmla="*/ 101 h 134"/>
                <a:gd name="T24" fmla="*/ 48 w 171"/>
                <a:gd name="T25" fmla="*/ 102 h 134"/>
                <a:gd name="T26" fmla="*/ 41 w 171"/>
                <a:gd name="T27" fmla="*/ 98 h 134"/>
                <a:gd name="T28" fmla="*/ 29 w 171"/>
                <a:gd name="T29" fmla="*/ 110 h 134"/>
                <a:gd name="T30" fmla="*/ 19 w 171"/>
                <a:gd name="T31" fmla="*/ 109 h 134"/>
                <a:gd name="T32" fmla="*/ 16 w 171"/>
                <a:gd name="T33" fmla="*/ 133 h 134"/>
                <a:gd name="T34" fmla="*/ 3 w 171"/>
                <a:gd name="T35" fmla="*/ 110 h 134"/>
                <a:gd name="T36" fmla="*/ 0 w 171"/>
                <a:gd name="T37" fmla="*/ 91 h 134"/>
                <a:gd name="T38" fmla="*/ 2 w 171"/>
                <a:gd name="T39" fmla="*/ 64 h 134"/>
                <a:gd name="T40" fmla="*/ 8 w 171"/>
                <a:gd name="T41" fmla="*/ 45 h 134"/>
                <a:gd name="T42" fmla="*/ 21 w 171"/>
                <a:gd name="T43" fmla="*/ 26 h 134"/>
                <a:gd name="T44" fmla="*/ 46 w 171"/>
                <a:gd name="T45" fmla="*/ 9 h 134"/>
                <a:gd name="T46" fmla="*/ 72 w 171"/>
                <a:gd name="T47" fmla="*/ 1 h 134"/>
                <a:gd name="T48" fmla="*/ 98 w 171"/>
                <a:gd name="T49" fmla="*/ 1 h 134"/>
                <a:gd name="T50" fmla="*/ 118 w 171"/>
                <a:gd name="T51" fmla="*/ 5 h 134"/>
                <a:gd name="T52" fmla="*/ 137 w 171"/>
                <a:gd name="T53" fmla="*/ 13 h 134"/>
                <a:gd name="T54" fmla="*/ 153 w 171"/>
                <a:gd name="T55" fmla="*/ 28 h 134"/>
                <a:gd name="T56" fmla="*/ 163 w 171"/>
                <a:gd name="T57" fmla="*/ 45 h 134"/>
                <a:gd name="T58" fmla="*/ 168 w 171"/>
                <a:gd name="T59" fmla="*/ 64 h 134"/>
                <a:gd name="T60" fmla="*/ 170 w 171"/>
                <a:gd name="T61" fmla="*/ 84 h 134"/>
                <a:gd name="T62" fmla="*/ 167 w 171"/>
                <a:gd name="T63" fmla="*/ 100 h 134"/>
                <a:gd name="T64" fmla="*/ 160 w 171"/>
                <a:gd name="T65" fmla="*/ 121 h 134"/>
                <a:gd name="T66" fmla="*/ 156 w 171"/>
                <a:gd name="T67" fmla="*/ 129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1" h="134">
                  <a:moveTo>
                    <a:pt x="152" y="133"/>
                  </a:moveTo>
                  <a:lnTo>
                    <a:pt x="152" y="131"/>
                  </a:lnTo>
                  <a:lnTo>
                    <a:pt x="153" y="109"/>
                  </a:lnTo>
                  <a:lnTo>
                    <a:pt x="151" y="97"/>
                  </a:lnTo>
                  <a:lnTo>
                    <a:pt x="149" y="92"/>
                  </a:lnTo>
                  <a:lnTo>
                    <a:pt x="148" y="81"/>
                  </a:lnTo>
                  <a:lnTo>
                    <a:pt x="145" y="70"/>
                  </a:lnTo>
                  <a:lnTo>
                    <a:pt x="143" y="55"/>
                  </a:lnTo>
                  <a:lnTo>
                    <a:pt x="139" y="47"/>
                  </a:lnTo>
                  <a:lnTo>
                    <a:pt x="134" y="41"/>
                  </a:lnTo>
                  <a:lnTo>
                    <a:pt x="130" y="37"/>
                  </a:lnTo>
                  <a:lnTo>
                    <a:pt x="127" y="39"/>
                  </a:lnTo>
                  <a:lnTo>
                    <a:pt x="122" y="41"/>
                  </a:lnTo>
                  <a:lnTo>
                    <a:pt x="116" y="46"/>
                  </a:lnTo>
                  <a:lnTo>
                    <a:pt x="98" y="59"/>
                  </a:lnTo>
                  <a:lnTo>
                    <a:pt x="92" y="69"/>
                  </a:lnTo>
                  <a:lnTo>
                    <a:pt x="88" y="76"/>
                  </a:lnTo>
                  <a:lnTo>
                    <a:pt x="82" y="82"/>
                  </a:lnTo>
                  <a:lnTo>
                    <a:pt x="76" y="89"/>
                  </a:lnTo>
                  <a:lnTo>
                    <a:pt x="72" y="91"/>
                  </a:lnTo>
                  <a:lnTo>
                    <a:pt x="68" y="94"/>
                  </a:lnTo>
                  <a:lnTo>
                    <a:pt x="66" y="96"/>
                  </a:lnTo>
                  <a:lnTo>
                    <a:pt x="61" y="98"/>
                  </a:lnTo>
                  <a:lnTo>
                    <a:pt x="56" y="101"/>
                  </a:lnTo>
                  <a:lnTo>
                    <a:pt x="51" y="102"/>
                  </a:lnTo>
                  <a:lnTo>
                    <a:pt x="48" y="102"/>
                  </a:lnTo>
                  <a:lnTo>
                    <a:pt x="44" y="101"/>
                  </a:lnTo>
                  <a:lnTo>
                    <a:pt x="41" y="98"/>
                  </a:lnTo>
                  <a:lnTo>
                    <a:pt x="36" y="104"/>
                  </a:lnTo>
                  <a:lnTo>
                    <a:pt x="29" y="110"/>
                  </a:lnTo>
                  <a:lnTo>
                    <a:pt x="22" y="114"/>
                  </a:lnTo>
                  <a:lnTo>
                    <a:pt x="19" y="109"/>
                  </a:lnTo>
                  <a:lnTo>
                    <a:pt x="16" y="133"/>
                  </a:lnTo>
                  <a:lnTo>
                    <a:pt x="6" y="118"/>
                  </a:lnTo>
                  <a:lnTo>
                    <a:pt x="3" y="110"/>
                  </a:lnTo>
                  <a:lnTo>
                    <a:pt x="1" y="102"/>
                  </a:lnTo>
                  <a:lnTo>
                    <a:pt x="0" y="91"/>
                  </a:lnTo>
                  <a:lnTo>
                    <a:pt x="0" y="81"/>
                  </a:lnTo>
                  <a:lnTo>
                    <a:pt x="2" y="64"/>
                  </a:lnTo>
                  <a:lnTo>
                    <a:pt x="5" y="54"/>
                  </a:lnTo>
                  <a:lnTo>
                    <a:pt x="8" y="45"/>
                  </a:lnTo>
                  <a:lnTo>
                    <a:pt x="12" y="37"/>
                  </a:lnTo>
                  <a:lnTo>
                    <a:pt x="21" y="26"/>
                  </a:lnTo>
                  <a:lnTo>
                    <a:pt x="36" y="15"/>
                  </a:lnTo>
                  <a:lnTo>
                    <a:pt x="46" y="9"/>
                  </a:lnTo>
                  <a:lnTo>
                    <a:pt x="56" y="5"/>
                  </a:lnTo>
                  <a:lnTo>
                    <a:pt x="72" y="1"/>
                  </a:lnTo>
                  <a:lnTo>
                    <a:pt x="82" y="0"/>
                  </a:lnTo>
                  <a:lnTo>
                    <a:pt x="98" y="1"/>
                  </a:lnTo>
                  <a:lnTo>
                    <a:pt x="108" y="3"/>
                  </a:lnTo>
                  <a:lnTo>
                    <a:pt x="118" y="5"/>
                  </a:lnTo>
                  <a:lnTo>
                    <a:pt x="130" y="9"/>
                  </a:lnTo>
                  <a:lnTo>
                    <a:pt x="137" y="13"/>
                  </a:lnTo>
                  <a:lnTo>
                    <a:pt x="145" y="19"/>
                  </a:lnTo>
                  <a:lnTo>
                    <a:pt x="153" y="28"/>
                  </a:lnTo>
                  <a:lnTo>
                    <a:pt x="160" y="39"/>
                  </a:lnTo>
                  <a:lnTo>
                    <a:pt x="163" y="45"/>
                  </a:lnTo>
                  <a:lnTo>
                    <a:pt x="166" y="54"/>
                  </a:lnTo>
                  <a:lnTo>
                    <a:pt x="168" y="64"/>
                  </a:lnTo>
                  <a:lnTo>
                    <a:pt x="169" y="75"/>
                  </a:lnTo>
                  <a:lnTo>
                    <a:pt x="170" y="84"/>
                  </a:lnTo>
                  <a:lnTo>
                    <a:pt x="169" y="93"/>
                  </a:lnTo>
                  <a:lnTo>
                    <a:pt x="167" y="100"/>
                  </a:lnTo>
                  <a:lnTo>
                    <a:pt x="164" y="109"/>
                  </a:lnTo>
                  <a:lnTo>
                    <a:pt x="160" y="121"/>
                  </a:lnTo>
                  <a:lnTo>
                    <a:pt x="158" y="125"/>
                  </a:lnTo>
                  <a:lnTo>
                    <a:pt x="156" y="129"/>
                  </a:lnTo>
                  <a:lnTo>
                    <a:pt x="152" y="133"/>
                  </a:lnTo>
                </a:path>
              </a:pathLst>
            </a:custGeom>
            <a:solidFill>
              <a:srgbClr val="6633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6" name="Freeform 227"/>
            <p:cNvSpPr>
              <a:spLocks/>
            </p:cNvSpPr>
            <p:nvPr/>
          </p:nvSpPr>
          <p:spPr bwMode="auto">
            <a:xfrm>
              <a:off x="4971" y="1176"/>
              <a:ext cx="52" cy="113"/>
            </a:xfrm>
            <a:custGeom>
              <a:avLst/>
              <a:gdLst>
                <a:gd name="T0" fmla="*/ 26 w 52"/>
                <a:gd name="T1" fmla="*/ 112 h 113"/>
                <a:gd name="T2" fmla="*/ 39 w 52"/>
                <a:gd name="T3" fmla="*/ 81 h 113"/>
                <a:gd name="T4" fmla="*/ 47 w 52"/>
                <a:gd name="T5" fmla="*/ 57 h 113"/>
                <a:gd name="T6" fmla="*/ 51 w 52"/>
                <a:gd name="T7" fmla="*/ 36 h 113"/>
                <a:gd name="T8" fmla="*/ 32 w 52"/>
                <a:gd name="T9" fmla="*/ 1 h 113"/>
                <a:gd name="T10" fmla="*/ 29 w 52"/>
                <a:gd name="T11" fmla="*/ 0 h 113"/>
                <a:gd name="T12" fmla="*/ 29 w 52"/>
                <a:gd name="T13" fmla="*/ 0 h 113"/>
                <a:gd name="T14" fmla="*/ 29 w 52"/>
                <a:gd name="T15" fmla="*/ 10 h 113"/>
                <a:gd name="T16" fmla="*/ 25 w 52"/>
                <a:gd name="T17" fmla="*/ 25 h 113"/>
                <a:gd name="T18" fmla="*/ 22 w 52"/>
                <a:gd name="T19" fmla="*/ 36 h 113"/>
                <a:gd name="T20" fmla="*/ 15 w 52"/>
                <a:gd name="T21" fmla="*/ 45 h 113"/>
                <a:gd name="T22" fmla="*/ 9 w 52"/>
                <a:gd name="T23" fmla="*/ 54 h 113"/>
                <a:gd name="T24" fmla="*/ 4 w 52"/>
                <a:gd name="T25" fmla="*/ 60 h 113"/>
                <a:gd name="T26" fmla="*/ 0 w 52"/>
                <a:gd name="T27" fmla="*/ 65 h 113"/>
                <a:gd name="T28" fmla="*/ 25 w 52"/>
                <a:gd name="T29" fmla="*/ 111 h 113"/>
                <a:gd name="T30" fmla="*/ 26 w 52"/>
                <a:gd name="T31" fmla="*/ 11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113">
                  <a:moveTo>
                    <a:pt x="26" y="112"/>
                  </a:moveTo>
                  <a:lnTo>
                    <a:pt x="39" y="81"/>
                  </a:lnTo>
                  <a:lnTo>
                    <a:pt x="47" y="57"/>
                  </a:lnTo>
                  <a:lnTo>
                    <a:pt x="51" y="36"/>
                  </a:lnTo>
                  <a:lnTo>
                    <a:pt x="32" y="1"/>
                  </a:lnTo>
                  <a:lnTo>
                    <a:pt x="29" y="0"/>
                  </a:lnTo>
                  <a:lnTo>
                    <a:pt x="29" y="10"/>
                  </a:lnTo>
                  <a:lnTo>
                    <a:pt x="25" y="25"/>
                  </a:lnTo>
                  <a:lnTo>
                    <a:pt x="22" y="36"/>
                  </a:lnTo>
                  <a:lnTo>
                    <a:pt x="15" y="45"/>
                  </a:lnTo>
                  <a:lnTo>
                    <a:pt x="9" y="54"/>
                  </a:lnTo>
                  <a:lnTo>
                    <a:pt x="4" y="60"/>
                  </a:lnTo>
                  <a:lnTo>
                    <a:pt x="0" y="65"/>
                  </a:lnTo>
                  <a:lnTo>
                    <a:pt x="25" y="111"/>
                  </a:lnTo>
                  <a:lnTo>
                    <a:pt x="26" y="112"/>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7" name="Freeform 228"/>
            <p:cNvSpPr>
              <a:spLocks/>
            </p:cNvSpPr>
            <p:nvPr/>
          </p:nvSpPr>
          <p:spPr bwMode="auto">
            <a:xfrm>
              <a:off x="4882" y="1176"/>
              <a:ext cx="67" cy="111"/>
            </a:xfrm>
            <a:custGeom>
              <a:avLst/>
              <a:gdLst>
                <a:gd name="T0" fmla="*/ 66 w 67"/>
                <a:gd name="T1" fmla="*/ 65 h 111"/>
                <a:gd name="T2" fmla="*/ 57 w 67"/>
                <a:gd name="T3" fmla="*/ 61 h 111"/>
                <a:gd name="T4" fmla="*/ 51 w 67"/>
                <a:gd name="T5" fmla="*/ 58 h 111"/>
                <a:gd name="T6" fmla="*/ 47 w 67"/>
                <a:gd name="T7" fmla="*/ 54 h 111"/>
                <a:gd name="T8" fmla="*/ 40 w 67"/>
                <a:gd name="T9" fmla="*/ 49 h 111"/>
                <a:gd name="T10" fmla="*/ 36 w 67"/>
                <a:gd name="T11" fmla="*/ 43 h 111"/>
                <a:gd name="T12" fmla="*/ 24 w 67"/>
                <a:gd name="T13" fmla="*/ 23 h 111"/>
                <a:gd name="T14" fmla="*/ 20 w 67"/>
                <a:gd name="T15" fmla="*/ 16 h 111"/>
                <a:gd name="T16" fmla="*/ 19 w 67"/>
                <a:gd name="T17" fmla="*/ 8 h 111"/>
                <a:gd name="T18" fmla="*/ 19 w 67"/>
                <a:gd name="T19" fmla="*/ 0 h 111"/>
                <a:gd name="T20" fmla="*/ 16 w 67"/>
                <a:gd name="T21" fmla="*/ 4 h 111"/>
                <a:gd name="T22" fmla="*/ 0 w 67"/>
                <a:gd name="T23" fmla="*/ 33 h 111"/>
                <a:gd name="T24" fmla="*/ 10 w 67"/>
                <a:gd name="T25" fmla="*/ 59 h 111"/>
                <a:gd name="T26" fmla="*/ 15 w 67"/>
                <a:gd name="T27" fmla="*/ 72 h 111"/>
                <a:gd name="T28" fmla="*/ 23 w 67"/>
                <a:gd name="T29" fmla="*/ 87 h 111"/>
                <a:gd name="T30" fmla="*/ 37 w 67"/>
                <a:gd name="T31" fmla="*/ 110 h 111"/>
                <a:gd name="T32" fmla="*/ 37 w 67"/>
                <a:gd name="T33" fmla="*/ 110 h 111"/>
                <a:gd name="T34" fmla="*/ 37 w 67"/>
                <a:gd name="T35" fmla="*/ 110 h 111"/>
                <a:gd name="T36" fmla="*/ 66 w 67"/>
                <a:gd name="T37" fmla="*/ 6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111">
                  <a:moveTo>
                    <a:pt x="66" y="65"/>
                  </a:moveTo>
                  <a:lnTo>
                    <a:pt x="57" y="61"/>
                  </a:lnTo>
                  <a:lnTo>
                    <a:pt x="51" y="58"/>
                  </a:lnTo>
                  <a:lnTo>
                    <a:pt x="47" y="54"/>
                  </a:lnTo>
                  <a:lnTo>
                    <a:pt x="40" y="49"/>
                  </a:lnTo>
                  <a:lnTo>
                    <a:pt x="36" y="43"/>
                  </a:lnTo>
                  <a:lnTo>
                    <a:pt x="24" y="23"/>
                  </a:lnTo>
                  <a:lnTo>
                    <a:pt x="20" y="16"/>
                  </a:lnTo>
                  <a:lnTo>
                    <a:pt x="19" y="8"/>
                  </a:lnTo>
                  <a:lnTo>
                    <a:pt x="19" y="0"/>
                  </a:lnTo>
                  <a:lnTo>
                    <a:pt x="16" y="4"/>
                  </a:lnTo>
                  <a:lnTo>
                    <a:pt x="0" y="33"/>
                  </a:lnTo>
                  <a:lnTo>
                    <a:pt x="10" y="59"/>
                  </a:lnTo>
                  <a:lnTo>
                    <a:pt x="15" y="72"/>
                  </a:lnTo>
                  <a:lnTo>
                    <a:pt x="23" y="87"/>
                  </a:lnTo>
                  <a:lnTo>
                    <a:pt x="37" y="110"/>
                  </a:lnTo>
                  <a:lnTo>
                    <a:pt x="66" y="65"/>
                  </a:lnTo>
                </a:path>
              </a:pathLst>
            </a:custGeom>
            <a:noFill/>
            <a:ln w="127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8" name="Freeform 229"/>
            <p:cNvSpPr>
              <a:spLocks/>
            </p:cNvSpPr>
            <p:nvPr/>
          </p:nvSpPr>
          <p:spPr bwMode="auto">
            <a:xfrm>
              <a:off x="4900" y="1152"/>
              <a:ext cx="101" cy="90"/>
            </a:xfrm>
            <a:custGeom>
              <a:avLst/>
              <a:gdLst>
                <a:gd name="T0" fmla="*/ 100 w 101"/>
                <a:gd name="T1" fmla="*/ 24 h 90"/>
                <a:gd name="T2" fmla="*/ 100 w 101"/>
                <a:gd name="T3" fmla="*/ 26 h 90"/>
                <a:gd name="T4" fmla="*/ 100 w 101"/>
                <a:gd name="T5" fmla="*/ 8 h 90"/>
                <a:gd name="T6" fmla="*/ 100 w 101"/>
                <a:gd name="T7" fmla="*/ 6 h 90"/>
                <a:gd name="T8" fmla="*/ 92 w 101"/>
                <a:gd name="T9" fmla="*/ 22 h 90"/>
                <a:gd name="T10" fmla="*/ 84 w 101"/>
                <a:gd name="T11" fmla="*/ 32 h 90"/>
                <a:gd name="T12" fmla="*/ 77 w 101"/>
                <a:gd name="T13" fmla="*/ 39 h 90"/>
                <a:gd name="T14" fmla="*/ 70 w 101"/>
                <a:gd name="T15" fmla="*/ 42 h 90"/>
                <a:gd name="T16" fmla="*/ 59 w 101"/>
                <a:gd name="T17" fmla="*/ 45 h 90"/>
                <a:gd name="T18" fmla="*/ 43 w 101"/>
                <a:gd name="T19" fmla="*/ 45 h 90"/>
                <a:gd name="T20" fmla="*/ 32 w 101"/>
                <a:gd name="T21" fmla="*/ 42 h 90"/>
                <a:gd name="T22" fmla="*/ 22 w 101"/>
                <a:gd name="T23" fmla="*/ 34 h 90"/>
                <a:gd name="T24" fmla="*/ 17 w 101"/>
                <a:gd name="T25" fmla="*/ 29 h 90"/>
                <a:gd name="T26" fmla="*/ 8 w 101"/>
                <a:gd name="T27" fmla="*/ 17 h 90"/>
                <a:gd name="T28" fmla="*/ 0 w 101"/>
                <a:gd name="T29" fmla="*/ 0 h 90"/>
                <a:gd name="T30" fmla="*/ 1 w 101"/>
                <a:gd name="T31" fmla="*/ 9 h 90"/>
                <a:gd name="T32" fmla="*/ 1 w 101"/>
                <a:gd name="T33" fmla="*/ 12 h 90"/>
                <a:gd name="T34" fmla="*/ 1 w 101"/>
                <a:gd name="T35" fmla="*/ 28 h 90"/>
                <a:gd name="T36" fmla="*/ 0 w 101"/>
                <a:gd name="T37" fmla="*/ 31 h 90"/>
                <a:gd name="T38" fmla="*/ 2 w 101"/>
                <a:gd name="T39" fmla="*/ 40 h 90"/>
                <a:gd name="T40" fmla="*/ 6 w 101"/>
                <a:gd name="T41" fmla="*/ 47 h 90"/>
                <a:gd name="T42" fmla="*/ 11 w 101"/>
                <a:gd name="T43" fmla="*/ 56 h 90"/>
                <a:gd name="T44" fmla="*/ 18 w 101"/>
                <a:gd name="T45" fmla="*/ 67 h 90"/>
                <a:gd name="T46" fmla="*/ 22 w 101"/>
                <a:gd name="T47" fmla="*/ 73 h 90"/>
                <a:gd name="T48" fmla="*/ 28 w 101"/>
                <a:gd name="T49" fmla="*/ 78 h 90"/>
                <a:gd name="T50" fmla="*/ 33 w 101"/>
                <a:gd name="T51" fmla="*/ 82 h 90"/>
                <a:gd name="T52" fmla="*/ 39 w 101"/>
                <a:gd name="T53" fmla="*/ 85 h 90"/>
                <a:gd name="T54" fmla="*/ 48 w 101"/>
                <a:gd name="T55" fmla="*/ 89 h 90"/>
                <a:gd name="T56" fmla="*/ 71 w 101"/>
                <a:gd name="T57" fmla="*/ 89 h 90"/>
                <a:gd name="T58" fmla="*/ 75 w 101"/>
                <a:gd name="T59" fmla="*/ 84 h 90"/>
                <a:gd name="T60" fmla="*/ 80 w 101"/>
                <a:gd name="T61" fmla="*/ 78 h 90"/>
                <a:gd name="T62" fmla="*/ 86 w 101"/>
                <a:gd name="T63" fmla="*/ 69 h 90"/>
                <a:gd name="T64" fmla="*/ 93 w 101"/>
                <a:gd name="T65" fmla="*/ 60 h 90"/>
                <a:gd name="T66" fmla="*/ 96 w 101"/>
                <a:gd name="T67" fmla="*/ 49 h 90"/>
                <a:gd name="T68" fmla="*/ 100 w 101"/>
                <a:gd name="T69" fmla="*/ 34 h 90"/>
                <a:gd name="T70" fmla="*/ 100 w 101"/>
                <a:gd name="T71" fmla="*/ 24 h 90"/>
                <a:gd name="T72" fmla="*/ 100 w 101"/>
                <a:gd name="T73" fmla="*/ 24 h 90"/>
                <a:gd name="T74" fmla="*/ 100 w 101"/>
                <a:gd name="T75" fmla="*/ 24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90">
                  <a:moveTo>
                    <a:pt x="100" y="24"/>
                  </a:moveTo>
                  <a:lnTo>
                    <a:pt x="100" y="26"/>
                  </a:lnTo>
                  <a:lnTo>
                    <a:pt x="100" y="8"/>
                  </a:lnTo>
                  <a:lnTo>
                    <a:pt x="100" y="6"/>
                  </a:lnTo>
                  <a:lnTo>
                    <a:pt x="92" y="22"/>
                  </a:lnTo>
                  <a:lnTo>
                    <a:pt x="84" y="32"/>
                  </a:lnTo>
                  <a:lnTo>
                    <a:pt x="77" y="39"/>
                  </a:lnTo>
                  <a:lnTo>
                    <a:pt x="70" y="42"/>
                  </a:lnTo>
                  <a:lnTo>
                    <a:pt x="59" y="45"/>
                  </a:lnTo>
                  <a:lnTo>
                    <a:pt x="43" y="45"/>
                  </a:lnTo>
                  <a:lnTo>
                    <a:pt x="32" y="42"/>
                  </a:lnTo>
                  <a:lnTo>
                    <a:pt x="22" y="34"/>
                  </a:lnTo>
                  <a:lnTo>
                    <a:pt x="17" y="29"/>
                  </a:lnTo>
                  <a:lnTo>
                    <a:pt x="8" y="17"/>
                  </a:lnTo>
                  <a:lnTo>
                    <a:pt x="0" y="0"/>
                  </a:lnTo>
                  <a:lnTo>
                    <a:pt x="1" y="9"/>
                  </a:lnTo>
                  <a:lnTo>
                    <a:pt x="1" y="12"/>
                  </a:lnTo>
                  <a:lnTo>
                    <a:pt x="1" y="28"/>
                  </a:lnTo>
                  <a:lnTo>
                    <a:pt x="0" y="31"/>
                  </a:lnTo>
                  <a:lnTo>
                    <a:pt x="2" y="40"/>
                  </a:lnTo>
                  <a:lnTo>
                    <a:pt x="6" y="47"/>
                  </a:lnTo>
                  <a:lnTo>
                    <a:pt x="11" y="56"/>
                  </a:lnTo>
                  <a:lnTo>
                    <a:pt x="18" y="67"/>
                  </a:lnTo>
                  <a:lnTo>
                    <a:pt x="22" y="73"/>
                  </a:lnTo>
                  <a:lnTo>
                    <a:pt x="28" y="78"/>
                  </a:lnTo>
                  <a:lnTo>
                    <a:pt x="33" y="82"/>
                  </a:lnTo>
                  <a:lnTo>
                    <a:pt x="39" y="85"/>
                  </a:lnTo>
                  <a:lnTo>
                    <a:pt x="48" y="89"/>
                  </a:lnTo>
                  <a:lnTo>
                    <a:pt x="71" y="89"/>
                  </a:lnTo>
                  <a:lnTo>
                    <a:pt x="75" y="84"/>
                  </a:lnTo>
                  <a:lnTo>
                    <a:pt x="80" y="78"/>
                  </a:lnTo>
                  <a:lnTo>
                    <a:pt x="86" y="69"/>
                  </a:lnTo>
                  <a:lnTo>
                    <a:pt x="93" y="60"/>
                  </a:lnTo>
                  <a:lnTo>
                    <a:pt x="96" y="49"/>
                  </a:lnTo>
                  <a:lnTo>
                    <a:pt x="100" y="34"/>
                  </a:lnTo>
                  <a:lnTo>
                    <a:pt x="100" y="24"/>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99" name="Freeform 230"/>
            <p:cNvSpPr>
              <a:spLocks/>
            </p:cNvSpPr>
            <p:nvPr/>
          </p:nvSpPr>
          <p:spPr bwMode="auto">
            <a:xfrm>
              <a:off x="4937" y="1241"/>
              <a:ext cx="47" cy="96"/>
            </a:xfrm>
            <a:custGeom>
              <a:avLst/>
              <a:gdLst>
                <a:gd name="T0" fmla="*/ 45 w 47"/>
                <a:gd name="T1" fmla="*/ 17 h 96"/>
                <a:gd name="T2" fmla="*/ 33 w 47"/>
                <a:gd name="T3" fmla="*/ 40 h 96"/>
                <a:gd name="T4" fmla="*/ 46 w 47"/>
                <a:gd name="T5" fmla="*/ 68 h 96"/>
                <a:gd name="T6" fmla="*/ 22 w 47"/>
                <a:gd name="T7" fmla="*/ 95 h 96"/>
                <a:gd name="T8" fmla="*/ 0 w 47"/>
                <a:gd name="T9" fmla="*/ 68 h 96"/>
                <a:gd name="T10" fmla="*/ 11 w 47"/>
                <a:gd name="T11" fmla="*/ 40 h 96"/>
                <a:gd name="T12" fmla="*/ 0 w 47"/>
                <a:gd name="T13" fmla="*/ 17 h 96"/>
                <a:gd name="T14" fmla="*/ 11 w 47"/>
                <a:gd name="T15" fmla="*/ 0 h 96"/>
                <a:gd name="T16" fmla="*/ 34 w 47"/>
                <a:gd name="T17" fmla="*/ 0 h 96"/>
                <a:gd name="T18" fmla="*/ 45 w 47"/>
                <a:gd name="T19" fmla="*/ 1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96">
                  <a:moveTo>
                    <a:pt x="45" y="17"/>
                  </a:moveTo>
                  <a:lnTo>
                    <a:pt x="33" y="40"/>
                  </a:lnTo>
                  <a:lnTo>
                    <a:pt x="46" y="68"/>
                  </a:lnTo>
                  <a:lnTo>
                    <a:pt x="22" y="95"/>
                  </a:lnTo>
                  <a:lnTo>
                    <a:pt x="0" y="68"/>
                  </a:lnTo>
                  <a:lnTo>
                    <a:pt x="11" y="40"/>
                  </a:lnTo>
                  <a:lnTo>
                    <a:pt x="0" y="17"/>
                  </a:lnTo>
                  <a:lnTo>
                    <a:pt x="11" y="0"/>
                  </a:lnTo>
                  <a:lnTo>
                    <a:pt x="34" y="0"/>
                  </a:lnTo>
                  <a:lnTo>
                    <a:pt x="45" y="17"/>
                  </a:lnTo>
                </a:path>
              </a:pathLst>
            </a:custGeom>
            <a:solidFill>
              <a:schemeClr va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0" name="Freeform 231"/>
            <p:cNvSpPr>
              <a:spLocks/>
            </p:cNvSpPr>
            <p:nvPr/>
          </p:nvSpPr>
          <p:spPr bwMode="auto">
            <a:xfrm>
              <a:off x="4970" y="1258"/>
              <a:ext cx="28" cy="52"/>
            </a:xfrm>
            <a:custGeom>
              <a:avLst/>
              <a:gdLst>
                <a:gd name="T0" fmla="*/ 12 w 28"/>
                <a:gd name="T1" fmla="*/ 0 h 52"/>
                <a:gd name="T2" fmla="*/ 17 w 28"/>
                <a:gd name="T3" fmla="*/ 10 h 52"/>
                <a:gd name="T4" fmla="*/ 22 w 28"/>
                <a:gd name="T5" fmla="*/ 20 h 52"/>
                <a:gd name="T6" fmla="*/ 26 w 28"/>
                <a:gd name="T7" fmla="*/ 29 h 52"/>
                <a:gd name="T8" fmla="*/ 27 w 28"/>
                <a:gd name="T9" fmla="*/ 30 h 52"/>
                <a:gd name="T10" fmla="*/ 27 w 28"/>
                <a:gd name="T11" fmla="*/ 30 h 52"/>
                <a:gd name="T12" fmla="*/ 27 w 28"/>
                <a:gd name="T13" fmla="*/ 30 h 52"/>
                <a:gd name="T14" fmla="*/ 22 w 28"/>
                <a:gd name="T15" fmla="*/ 38 h 52"/>
                <a:gd name="T16" fmla="*/ 13 w 28"/>
                <a:gd name="T17" fmla="*/ 51 h 52"/>
                <a:gd name="T18" fmla="*/ 13 w 28"/>
                <a:gd name="T19" fmla="*/ 51 h 52"/>
                <a:gd name="T20" fmla="*/ 10 w 28"/>
                <a:gd name="T21" fmla="*/ 45 h 52"/>
                <a:gd name="T22" fmla="*/ 6 w 28"/>
                <a:gd name="T23" fmla="*/ 35 h 52"/>
                <a:gd name="T24" fmla="*/ 0 w 28"/>
                <a:gd name="T25" fmla="*/ 23 h 52"/>
                <a:gd name="T26" fmla="*/ 6 w 28"/>
                <a:gd name="T27" fmla="*/ 10 h 52"/>
                <a:gd name="T28" fmla="*/ 12 w 28"/>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52">
                  <a:moveTo>
                    <a:pt x="12" y="0"/>
                  </a:moveTo>
                  <a:lnTo>
                    <a:pt x="17" y="10"/>
                  </a:lnTo>
                  <a:lnTo>
                    <a:pt x="22" y="20"/>
                  </a:lnTo>
                  <a:lnTo>
                    <a:pt x="26" y="29"/>
                  </a:lnTo>
                  <a:lnTo>
                    <a:pt x="27" y="30"/>
                  </a:lnTo>
                  <a:lnTo>
                    <a:pt x="22" y="38"/>
                  </a:lnTo>
                  <a:lnTo>
                    <a:pt x="13" y="51"/>
                  </a:lnTo>
                  <a:lnTo>
                    <a:pt x="10" y="45"/>
                  </a:lnTo>
                  <a:lnTo>
                    <a:pt x="6" y="35"/>
                  </a:lnTo>
                  <a:lnTo>
                    <a:pt x="0" y="23"/>
                  </a:lnTo>
                  <a:lnTo>
                    <a:pt x="6" y="10"/>
                  </a:lnTo>
                  <a:lnTo>
                    <a:pt x="12" y="0"/>
                  </a:lnTo>
                </a:path>
              </a:pathLst>
            </a:custGeom>
            <a:solidFill>
              <a:srgbClr val="0000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1" name="Freeform 232"/>
            <p:cNvSpPr>
              <a:spLocks/>
            </p:cNvSpPr>
            <p:nvPr/>
          </p:nvSpPr>
          <p:spPr bwMode="auto">
            <a:xfrm>
              <a:off x="4919" y="1258"/>
              <a:ext cx="30" cy="54"/>
            </a:xfrm>
            <a:custGeom>
              <a:avLst/>
              <a:gdLst>
                <a:gd name="T0" fmla="*/ 0 w 30"/>
                <a:gd name="T1" fmla="*/ 28 h 54"/>
                <a:gd name="T2" fmla="*/ 9 w 30"/>
                <a:gd name="T3" fmla="*/ 41 h 54"/>
                <a:gd name="T4" fmla="*/ 18 w 30"/>
                <a:gd name="T5" fmla="*/ 53 h 54"/>
                <a:gd name="T6" fmla="*/ 29 w 30"/>
                <a:gd name="T7" fmla="*/ 23 h 54"/>
                <a:gd name="T8" fmla="*/ 18 w 30"/>
                <a:gd name="T9" fmla="*/ 0 h 54"/>
                <a:gd name="T10" fmla="*/ 18 w 30"/>
                <a:gd name="T11" fmla="*/ 0 h 54"/>
                <a:gd name="T12" fmla="*/ 0 w 30"/>
                <a:gd name="T13" fmla="*/ 28 h 54"/>
                <a:gd name="T14" fmla="*/ 0 w 30"/>
                <a:gd name="T15" fmla="*/ 28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4">
                  <a:moveTo>
                    <a:pt x="0" y="28"/>
                  </a:moveTo>
                  <a:lnTo>
                    <a:pt x="9" y="41"/>
                  </a:lnTo>
                  <a:lnTo>
                    <a:pt x="18" y="53"/>
                  </a:lnTo>
                  <a:lnTo>
                    <a:pt x="29" y="23"/>
                  </a:lnTo>
                  <a:lnTo>
                    <a:pt x="18" y="0"/>
                  </a:lnTo>
                  <a:lnTo>
                    <a:pt x="0" y="28"/>
                  </a:lnTo>
                </a:path>
              </a:pathLst>
            </a:custGeom>
            <a:solidFill>
              <a:srgbClr val="0000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41545" name="Freeform 233"/>
            <p:cNvSpPr>
              <a:spLocks/>
            </p:cNvSpPr>
            <p:nvPr/>
          </p:nvSpPr>
          <p:spPr bwMode="auto">
            <a:xfrm>
              <a:off x="4532" y="1629"/>
              <a:ext cx="289" cy="631"/>
            </a:xfrm>
            <a:custGeom>
              <a:avLst/>
              <a:gdLst>
                <a:gd name="T0" fmla="*/ 280 w 289"/>
                <a:gd name="T1" fmla="*/ 542 h 630"/>
                <a:gd name="T2" fmla="*/ 272 w 289"/>
                <a:gd name="T3" fmla="*/ 481 h 630"/>
                <a:gd name="T4" fmla="*/ 248 w 289"/>
                <a:gd name="T5" fmla="*/ 328 h 630"/>
                <a:gd name="T6" fmla="*/ 248 w 289"/>
                <a:gd name="T7" fmla="*/ 328 h 630"/>
                <a:gd name="T8" fmla="*/ 231 w 289"/>
                <a:gd name="T9" fmla="*/ 196 h 630"/>
                <a:gd name="T10" fmla="*/ 222 w 289"/>
                <a:gd name="T11" fmla="*/ 81 h 630"/>
                <a:gd name="T12" fmla="*/ 221 w 289"/>
                <a:gd name="T13" fmla="*/ 26 h 630"/>
                <a:gd name="T14" fmla="*/ 221 w 289"/>
                <a:gd name="T15" fmla="*/ 26 h 630"/>
                <a:gd name="T16" fmla="*/ 173 w 289"/>
                <a:gd name="T17" fmla="*/ 0 h 630"/>
                <a:gd name="T18" fmla="*/ 173 w 289"/>
                <a:gd name="T19" fmla="*/ 21 h 630"/>
                <a:gd name="T20" fmla="*/ 173 w 289"/>
                <a:gd name="T21" fmla="*/ 27 h 630"/>
                <a:gd name="T22" fmla="*/ 171 w 289"/>
                <a:gd name="T23" fmla="*/ 34 h 630"/>
                <a:gd name="T24" fmla="*/ 166 w 289"/>
                <a:gd name="T25" fmla="*/ 40 h 630"/>
                <a:gd name="T26" fmla="*/ 161 w 289"/>
                <a:gd name="T27" fmla="*/ 43 h 630"/>
                <a:gd name="T28" fmla="*/ 155 w 289"/>
                <a:gd name="T29" fmla="*/ 46 h 630"/>
                <a:gd name="T30" fmla="*/ 150 w 289"/>
                <a:gd name="T31" fmla="*/ 47 h 630"/>
                <a:gd name="T32" fmla="*/ 144 w 289"/>
                <a:gd name="T33" fmla="*/ 48 h 630"/>
                <a:gd name="T34" fmla="*/ 133 w 289"/>
                <a:gd name="T35" fmla="*/ 48 h 630"/>
                <a:gd name="T36" fmla="*/ 126 w 289"/>
                <a:gd name="T37" fmla="*/ 46 h 630"/>
                <a:gd name="T38" fmla="*/ 118 w 289"/>
                <a:gd name="T39" fmla="*/ 43 h 630"/>
                <a:gd name="T40" fmla="*/ 113 w 289"/>
                <a:gd name="T41" fmla="*/ 41 h 630"/>
                <a:gd name="T42" fmla="*/ 109 w 289"/>
                <a:gd name="T43" fmla="*/ 37 h 630"/>
                <a:gd name="T44" fmla="*/ 106 w 289"/>
                <a:gd name="T45" fmla="*/ 33 h 630"/>
                <a:gd name="T46" fmla="*/ 103 w 289"/>
                <a:gd name="T47" fmla="*/ 28 h 630"/>
                <a:gd name="T48" fmla="*/ 102 w 289"/>
                <a:gd name="T49" fmla="*/ 22 h 630"/>
                <a:gd name="T50" fmla="*/ 103 w 289"/>
                <a:gd name="T51" fmla="*/ 14 h 630"/>
                <a:gd name="T52" fmla="*/ 103 w 289"/>
                <a:gd name="T53" fmla="*/ 14 h 630"/>
                <a:gd name="T54" fmla="*/ 103 w 289"/>
                <a:gd name="T55" fmla="*/ 4 h 630"/>
                <a:gd name="T56" fmla="*/ 102 w 289"/>
                <a:gd name="T57" fmla="*/ 4 h 630"/>
                <a:gd name="T58" fmla="*/ 62 w 289"/>
                <a:gd name="T59" fmla="*/ 27 h 630"/>
                <a:gd name="T60" fmla="*/ 62 w 289"/>
                <a:gd name="T61" fmla="*/ 32 h 630"/>
                <a:gd name="T62" fmla="*/ 60 w 289"/>
                <a:gd name="T63" fmla="*/ 43 h 630"/>
                <a:gd name="T64" fmla="*/ 56 w 289"/>
                <a:gd name="T65" fmla="*/ 54 h 630"/>
                <a:gd name="T66" fmla="*/ 52 w 289"/>
                <a:gd name="T67" fmla="*/ 63 h 630"/>
                <a:gd name="T68" fmla="*/ 46 w 289"/>
                <a:gd name="T69" fmla="*/ 71 h 630"/>
                <a:gd name="T70" fmla="*/ 46 w 289"/>
                <a:gd name="T71" fmla="*/ 71 h 630"/>
                <a:gd name="T72" fmla="*/ 46 w 289"/>
                <a:gd name="T73" fmla="*/ 71 h 630"/>
                <a:gd name="T74" fmla="*/ 32 w 289"/>
                <a:gd name="T75" fmla="*/ 339 h 630"/>
                <a:gd name="T76" fmla="*/ 32 w 289"/>
                <a:gd name="T77" fmla="*/ 339 h 630"/>
                <a:gd name="T78" fmla="*/ 0 w 289"/>
                <a:gd name="T79" fmla="*/ 612 h 630"/>
                <a:gd name="T80" fmla="*/ 16 w 289"/>
                <a:gd name="T81" fmla="*/ 618 h 630"/>
                <a:gd name="T82" fmla="*/ 36 w 289"/>
                <a:gd name="T83" fmla="*/ 622 h 630"/>
                <a:gd name="T84" fmla="*/ 54 w 289"/>
                <a:gd name="T85" fmla="*/ 625 h 630"/>
                <a:gd name="T86" fmla="*/ 67 w 289"/>
                <a:gd name="T87" fmla="*/ 626 h 630"/>
                <a:gd name="T88" fmla="*/ 103 w 289"/>
                <a:gd name="T89" fmla="*/ 629 h 630"/>
                <a:gd name="T90" fmla="*/ 124 w 289"/>
                <a:gd name="T91" fmla="*/ 629 h 630"/>
                <a:gd name="T92" fmla="*/ 124 w 289"/>
                <a:gd name="T93" fmla="*/ 629 h 630"/>
                <a:gd name="T94" fmla="*/ 160 w 289"/>
                <a:gd name="T95" fmla="*/ 628 h 630"/>
                <a:gd name="T96" fmla="*/ 196 w 289"/>
                <a:gd name="T97" fmla="*/ 625 h 630"/>
                <a:gd name="T98" fmla="*/ 231 w 289"/>
                <a:gd name="T99" fmla="*/ 620 h 630"/>
                <a:gd name="T100" fmla="*/ 231 w 289"/>
                <a:gd name="T101" fmla="*/ 620 h 630"/>
                <a:gd name="T102" fmla="*/ 244 w 289"/>
                <a:gd name="T103" fmla="*/ 616 h 630"/>
                <a:gd name="T104" fmla="*/ 262 w 289"/>
                <a:gd name="T105" fmla="*/ 609 h 630"/>
                <a:gd name="T106" fmla="*/ 278 w 289"/>
                <a:gd name="T107" fmla="*/ 601 h 630"/>
                <a:gd name="T108" fmla="*/ 288 w 289"/>
                <a:gd name="T109" fmla="*/ 595 h 630"/>
                <a:gd name="T110" fmla="*/ 280 w 289"/>
                <a:gd name="T111" fmla="*/ 54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630">
                  <a:moveTo>
                    <a:pt x="280" y="542"/>
                  </a:moveTo>
                  <a:lnTo>
                    <a:pt x="272" y="481"/>
                  </a:lnTo>
                  <a:lnTo>
                    <a:pt x="248" y="328"/>
                  </a:lnTo>
                  <a:lnTo>
                    <a:pt x="248" y="328"/>
                  </a:lnTo>
                  <a:lnTo>
                    <a:pt x="231" y="196"/>
                  </a:lnTo>
                  <a:lnTo>
                    <a:pt x="222" y="81"/>
                  </a:lnTo>
                  <a:lnTo>
                    <a:pt x="221" y="26"/>
                  </a:lnTo>
                  <a:lnTo>
                    <a:pt x="221" y="26"/>
                  </a:lnTo>
                  <a:lnTo>
                    <a:pt x="173" y="0"/>
                  </a:lnTo>
                  <a:lnTo>
                    <a:pt x="173" y="21"/>
                  </a:lnTo>
                  <a:lnTo>
                    <a:pt x="173" y="27"/>
                  </a:lnTo>
                  <a:lnTo>
                    <a:pt x="171" y="34"/>
                  </a:lnTo>
                  <a:lnTo>
                    <a:pt x="166" y="40"/>
                  </a:lnTo>
                  <a:lnTo>
                    <a:pt x="161" y="43"/>
                  </a:lnTo>
                  <a:lnTo>
                    <a:pt x="155" y="46"/>
                  </a:lnTo>
                  <a:lnTo>
                    <a:pt x="150" y="47"/>
                  </a:lnTo>
                  <a:lnTo>
                    <a:pt x="144" y="48"/>
                  </a:lnTo>
                  <a:lnTo>
                    <a:pt x="133" y="48"/>
                  </a:lnTo>
                  <a:lnTo>
                    <a:pt x="126" y="46"/>
                  </a:lnTo>
                  <a:lnTo>
                    <a:pt x="118" y="43"/>
                  </a:lnTo>
                  <a:lnTo>
                    <a:pt x="113" y="41"/>
                  </a:lnTo>
                  <a:lnTo>
                    <a:pt x="109" y="37"/>
                  </a:lnTo>
                  <a:lnTo>
                    <a:pt x="106" y="33"/>
                  </a:lnTo>
                  <a:lnTo>
                    <a:pt x="103" y="28"/>
                  </a:lnTo>
                  <a:lnTo>
                    <a:pt x="102" y="22"/>
                  </a:lnTo>
                  <a:lnTo>
                    <a:pt x="103" y="14"/>
                  </a:lnTo>
                  <a:lnTo>
                    <a:pt x="103" y="14"/>
                  </a:lnTo>
                  <a:lnTo>
                    <a:pt x="103" y="4"/>
                  </a:lnTo>
                  <a:lnTo>
                    <a:pt x="102" y="4"/>
                  </a:lnTo>
                  <a:lnTo>
                    <a:pt x="62" y="27"/>
                  </a:lnTo>
                  <a:lnTo>
                    <a:pt x="62" y="32"/>
                  </a:lnTo>
                  <a:lnTo>
                    <a:pt x="60" y="43"/>
                  </a:lnTo>
                  <a:lnTo>
                    <a:pt x="56" y="54"/>
                  </a:lnTo>
                  <a:lnTo>
                    <a:pt x="52" y="63"/>
                  </a:lnTo>
                  <a:lnTo>
                    <a:pt x="46" y="71"/>
                  </a:lnTo>
                  <a:lnTo>
                    <a:pt x="46" y="71"/>
                  </a:lnTo>
                  <a:lnTo>
                    <a:pt x="46" y="71"/>
                  </a:lnTo>
                  <a:lnTo>
                    <a:pt x="32" y="339"/>
                  </a:lnTo>
                  <a:lnTo>
                    <a:pt x="32" y="339"/>
                  </a:lnTo>
                  <a:lnTo>
                    <a:pt x="0" y="612"/>
                  </a:lnTo>
                  <a:lnTo>
                    <a:pt x="16" y="618"/>
                  </a:lnTo>
                  <a:lnTo>
                    <a:pt x="36" y="622"/>
                  </a:lnTo>
                  <a:lnTo>
                    <a:pt x="54" y="625"/>
                  </a:lnTo>
                  <a:lnTo>
                    <a:pt x="67" y="626"/>
                  </a:lnTo>
                  <a:lnTo>
                    <a:pt x="103" y="629"/>
                  </a:lnTo>
                  <a:lnTo>
                    <a:pt x="124" y="629"/>
                  </a:lnTo>
                  <a:lnTo>
                    <a:pt x="124" y="629"/>
                  </a:lnTo>
                  <a:lnTo>
                    <a:pt x="160" y="628"/>
                  </a:lnTo>
                  <a:lnTo>
                    <a:pt x="196" y="625"/>
                  </a:lnTo>
                  <a:lnTo>
                    <a:pt x="231" y="620"/>
                  </a:lnTo>
                  <a:lnTo>
                    <a:pt x="231" y="620"/>
                  </a:lnTo>
                  <a:lnTo>
                    <a:pt x="244" y="616"/>
                  </a:lnTo>
                  <a:lnTo>
                    <a:pt x="262" y="609"/>
                  </a:lnTo>
                  <a:lnTo>
                    <a:pt x="278" y="601"/>
                  </a:lnTo>
                  <a:lnTo>
                    <a:pt x="288" y="595"/>
                  </a:lnTo>
                  <a:lnTo>
                    <a:pt x="280" y="542"/>
                  </a:lnTo>
                </a:path>
              </a:pathLst>
            </a:custGeom>
            <a:gradFill rotWithShape="0">
              <a:gsLst>
                <a:gs pos="0">
                  <a:schemeClr val="hlink"/>
                </a:gs>
                <a:gs pos="100000">
                  <a:schemeClr val="hlink">
                    <a:gamma/>
                    <a:shade val="46275"/>
                    <a:invGamma/>
                  </a:schemeClr>
                </a:gs>
              </a:gsLst>
              <a:lin ang="540000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i-FI"/>
            </a:p>
          </p:txBody>
        </p:sp>
        <p:sp>
          <p:nvSpPr>
            <p:cNvPr id="37303" name="Freeform 234"/>
            <p:cNvSpPr>
              <a:spLocks/>
            </p:cNvSpPr>
            <p:nvPr/>
          </p:nvSpPr>
          <p:spPr bwMode="auto">
            <a:xfrm>
              <a:off x="5153" y="1696"/>
              <a:ext cx="314" cy="667"/>
            </a:xfrm>
            <a:custGeom>
              <a:avLst/>
              <a:gdLst>
                <a:gd name="T0" fmla="*/ 271 w 314"/>
                <a:gd name="T1" fmla="*/ 48 h 667"/>
                <a:gd name="T2" fmla="*/ 272 w 314"/>
                <a:gd name="T3" fmla="*/ 65 h 667"/>
                <a:gd name="T4" fmla="*/ 270 w 314"/>
                <a:gd name="T5" fmla="*/ 98 h 667"/>
                <a:gd name="T6" fmla="*/ 273 w 314"/>
                <a:gd name="T7" fmla="*/ 141 h 667"/>
                <a:gd name="T8" fmla="*/ 282 w 314"/>
                <a:gd name="T9" fmla="*/ 311 h 667"/>
                <a:gd name="T10" fmla="*/ 293 w 314"/>
                <a:gd name="T11" fmla="*/ 426 h 667"/>
                <a:gd name="T12" fmla="*/ 303 w 314"/>
                <a:gd name="T13" fmla="*/ 536 h 667"/>
                <a:gd name="T14" fmla="*/ 309 w 314"/>
                <a:gd name="T15" fmla="*/ 585 h 667"/>
                <a:gd name="T16" fmla="*/ 313 w 314"/>
                <a:gd name="T17" fmla="*/ 612 h 667"/>
                <a:gd name="T18" fmla="*/ 299 w 314"/>
                <a:gd name="T19" fmla="*/ 622 h 667"/>
                <a:gd name="T20" fmla="*/ 282 w 314"/>
                <a:gd name="T21" fmla="*/ 633 h 667"/>
                <a:gd name="T22" fmla="*/ 265 w 314"/>
                <a:gd name="T23" fmla="*/ 642 h 667"/>
                <a:gd name="T24" fmla="*/ 242 w 314"/>
                <a:gd name="T25" fmla="*/ 650 h 667"/>
                <a:gd name="T26" fmla="*/ 213 w 314"/>
                <a:gd name="T27" fmla="*/ 658 h 667"/>
                <a:gd name="T28" fmla="*/ 199 w 314"/>
                <a:gd name="T29" fmla="*/ 661 h 667"/>
                <a:gd name="T30" fmla="*/ 186 w 314"/>
                <a:gd name="T31" fmla="*/ 663 h 667"/>
                <a:gd name="T32" fmla="*/ 159 w 314"/>
                <a:gd name="T33" fmla="*/ 665 h 667"/>
                <a:gd name="T34" fmla="*/ 144 w 314"/>
                <a:gd name="T35" fmla="*/ 666 h 667"/>
                <a:gd name="T36" fmla="*/ 124 w 314"/>
                <a:gd name="T37" fmla="*/ 666 h 667"/>
                <a:gd name="T38" fmla="*/ 93 w 314"/>
                <a:gd name="T39" fmla="*/ 663 h 667"/>
                <a:gd name="T40" fmla="*/ 93 w 314"/>
                <a:gd name="T41" fmla="*/ 663 h 667"/>
                <a:gd name="T42" fmla="*/ 72 w 314"/>
                <a:gd name="T43" fmla="*/ 661 h 667"/>
                <a:gd name="T44" fmla="*/ 57 w 314"/>
                <a:gd name="T45" fmla="*/ 658 h 667"/>
                <a:gd name="T46" fmla="*/ 42 w 314"/>
                <a:gd name="T47" fmla="*/ 655 h 667"/>
                <a:gd name="T48" fmla="*/ 31 w 314"/>
                <a:gd name="T49" fmla="*/ 651 h 667"/>
                <a:gd name="T50" fmla="*/ 20 w 314"/>
                <a:gd name="T51" fmla="*/ 646 h 667"/>
                <a:gd name="T52" fmla="*/ 10 w 314"/>
                <a:gd name="T53" fmla="*/ 640 h 667"/>
                <a:gd name="T54" fmla="*/ 0 w 314"/>
                <a:gd name="T55" fmla="*/ 634 h 667"/>
                <a:gd name="T56" fmla="*/ 26 w 314"/>
                <a:gd name="T57" fmla="*/ 147 h 667"/>
                <a:gd name="T58" fmla="*/ 28 w 314"/>
                <a:gd name="T59" fmla="*/ 97 h 667"/>
                <a:gd name="T60" fmla="*/ 31 w 314"/>
                <a:gd name="T61" fmla="*/ 71 h 667"/>
                <a:gd name="T62" fmla="*/ 33 w 314"/>
                <a:gd name="T63" fmla="*/ 57 h 667"/>
                <a:gd name="T64" fmla="*/ 36 w 314"/>
                <a:gd name="T65" fmla="*/ 42 h 667"/>
                <a:gd name="T66" fmla="*/ 39 w 314"/>
                <a:gd name="T67" fmla="*/ 31 h 667"/>
                <a:gd name="T68" fmla="*/ 42 w 314"/>
                <a:gd name="T69" fmla="*/ 23 h 667"/>
                <a:gd name="T70" fmla="*/ 48 w 314"/>
                <a:gd name="T71" fmla="*/ 5 h 667"/>
                <a:gd name="T72" fmla="*/ 49 w 314"/>
                <a:gd name="T73" fmla="*/ 6 h 667"/>
                <a:gd name="T74" fmla="*/ 61 w 314"/>
                <a:gd name="T75" fmla="*/ 12 h 667"/>
                <a:gd name="T76" fmla="*/ 72 w 314"/>
                <a:gd name="T77" fmla="*/ 16 h 667"/>
                <a:gd name="T78" fmla="*/ 85 w 314"/>
                <a:gd name="T79" fmla="*/ 18 h 667"/>
                <a:gd name="T80" fmla="*/ 99 w 314"/>
                <a:gd name="T81" fmla="*/ 19 h 667"/>
                <a:gd name="T82" fmla="*/ 123 w 314"/>
                <a:gd name="T83" fmla="*/ 20 h 667"/>
                <a:gd name="T84" fmla="*/ 144 w 314"/>
                <a:gd name="T85" fmla="*/ 20 h 667"/>
                <a:gd name="T86" fmla="*/ 191 w 314"/>
                <a:gd name="T87" fmla="*/ 17 h 667"/>
                <a:gd name="T88" fmla="*/ 232 w 314"/>
                <a:gd name="T89" fmla="*/ 11 h 667"/>
                <a:gd name="T90" fmla="*/ 245 w 314"/>
                <a:gd name="T91" fmla="*/ 8 h 667"/>
                <a:gd name="T92" fmla="*/ 257 w 314"/>
                <a:gd name="T93" fmla="*/ 4 h 667"/>
                <a:gd name="T94" fmla="*/ 265 w 314"/>
                <a:gd name="T95" fmla="*/ 0 h 667"/>
                <a:gd name="T96" fmla="*/ 265 w 314"/>
                <a:gd name="T97" fmla="*/ 0 h 667"/>
                <a:gd name="T98" fmla="*/ 267 w 314"/>
                <a:gd name="T99" fmla="*/ 16 h 667"/>
                <a:gd name="T100" fmla="*/ 267 w 314"/>
                <a:gd name="T101" fmla="*/ 16 h 667"/>
                <a:gd name="T102" fmla="*/ 269 w 314"/>
                <a:gd name="T103" fmla="*/ 31 h 667"/>
                <a:gd name="T104" fmla="*/ 271 w 314"/>
                <a:gd name="T105" fmla="*/ 48 h 6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4" h="667">
                  <a:moveTo>
                    <a:pt x="271" y="48"/>
                  </a:moveTo>
                  <a:lnTo>
                    <a:pt x="272" y="65"/>
                  </a:lnTo>
                  <a:lnTo>
                    <a:pt x="270" y="98"/>
                  </a:lnTo>
                  <a:lnTo>
                    <a:pt x="273" y="141"/>
                  </a:lnTo>
                  <a:lnTo>
                    <a:pt x="282" y="311"/>
                  </a:lnTo>
                  <a:lnTo>
                    <a:pt x="293" y="426"/>
                  </a:lnTo>
                  <a:lnTo>
                    <a:pt x="303" y="536"/>
                  </a:lnTo>
                  <a:lnTo>
                    <a:pt x="309" y="585"/>
                  </a:lnTo>
                  <a:lnTo>
                    <a:pt x="313" y="612"/>
                  </a:lnTo>
                  <a:lnTo>
                    <a:pt x="299" y="622"/>
                  </a:lnTo>
                  <a:lnTo>
                    <a:pt x="282" y="633"/>
                  </a:lnTo>
                  <a:lnTo>
                    <a:pt x="265" y="642"/>
                  </a:lnTo>
                  <a:lnTo>
                    <a:pt x="242" y="650"/>
                  </a:lnTo>
                  <a:lnTo>
                    <a:pt x="213" y="658"/>
                  </a:lnTo>
                  <a:lnTo>
                    <a:pt x="199" y="661"/>
                  </a:lnTo>
                  <a:lnTo>
                    <a:pt x="186" y="663"/>
                  </a:lnTo>
                  <a:lnTo>
                    <a:pt x="159" y="665"/>
                  </a:lnTo>
                  <a:lnTo>
                    <a:pt x="144" y="666"/>
                  </a:lnTo>
                  <a:lnTo>
                    <a:pt x="124" y="666"/>
                  </a:lnTo>
                  <a:lnTo>
                    <a:pt x="93" y="663"/>
                  </a:lnTo>
                  <a:lnTo>
                    <a:pt x="72" y="661"/>
                  </a:lnTo>
                  <a:lnTo>
                    <a:pt x="57" y="658"/>
                  </a:lnTo>
                  <a:lnTo>
                    <a:pt x="42" y="655"/>
                  </a:lnTo>
                  <a:lnTo>
                    <a:pt x="31" y="651"/>
                  </a:lnTo>
                  <a:lnTo>
                    <a:pt x="20" y="646"/>
                  </a:lnTo>
                  <a:lnTo>
                    <a:pt x="10" y="640"/>
                  </a:lnTo>
                  <a:lnTo>
                    <a:pt x="0" y="634"/>
                  </a:lnTo>
                  <a:lnTo>
                    <a:pt x="26" y="147"/>
                  </a:lnTo>
                  <a:lnTo>
                    <a:pt x="28" y="97"/>
                  </a:lnTo>
                  <a:lnTo>
                    <a:pt x="31" y="71"/>
                  </a:lnTo>
                  <a:lnTo>
                    <a:pt x="33" y="57"/>
                  </a:lnTo>
                  <a:lnTo>
                    <a:pt x="36" y="42"/>
                  </a:lnTo>
                  <a:lnTo>
                    <a:pt x="39" y="31"/>
                  </a:lnTo>
                  <a:lnTo>
                    <a:pt x="42" y="23"/>
                  </a:lnTo>
                  <a:lnTo>
                    <a:pt x="48" y="5"/>
                  </a:lnTo>
                  <a:lnTo>
                    <a:pt x="49" y="6"/>
                  </a:lnTo>
                  <a:lnTo>
                    <a:pt x="61" y="12"/>
                  </a:lnTo>
                  <a:lnTo>
                    <a:pt x="72" y="16"/>
                  </a:lnTo>
                  <a:lnTo>
                    <a:pt x="85" y="18"/>
                  </a:lnTo>
                  <a:lnTo>
                    <a:pt x="99" y="19"/>
                  </a:lnTo>
                  <a:lnTo>
                    <a:pt x="123" y="20"/>
                  </a:lnTo>
                  <a:lnTo>
                    <a:pt x="144" y="20"/>
                  </a:lnTo>
                  <a:lnTo>
                    <a:pt x="191" y="17"/>
                  </a:lnTo>
                  <a:lnTo>
                    <a:pt x="232" y="11"/>
                  </a:lnTo>
                  <a:lnTo>
                    <a:pt x="245" y="8"/>
                  </a:lnTo>
                  <a:lnTo>
                    <a:pt x="257" y="4"/>
                  </a:lnTo>
                  <a:lnTo>
                    <a:pt x="265" y="0"/>
                  </a:lnTo>
                  <a:lnTo>
                    <a:pt x="267" y="16"/>
                  </a:lnTo>
                  <a:lnTo>
                    <a:pt x="269" y="31"/>
                  </a:lnTo>
                  <a:lnTo>
                    <a:pt x="271" y="48"/>
                  </a:lnTo>
                </a:path>
              </a:pathLst>
            </a:custGeom>
            <a:gradFill rotWithShape="0">
              <a:gsLst>
                <a:gs pos="0">
                  <a:srgbClr val="996633"/>
                </a:gs>
                <a:gs pos="100000">
                  <a:srgbClr val="472F18"/>
                </a:gs>
              </a:gsLst>
              <a:lin ang="540000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4" name="Freeform 235"/>
            <p:cNvSpPr>
              <a:spLocks/>
            </p:cNvSpPr>
            <p:nvPr/>
          </p:nvSpPr>
          <p:spPr bwMode="auto">
            <a:xfrm>
              <a:off x="5420" y="1639"/>
              <a:ext cx="76" cy="106"/>
            </a:xfrm>
            <a:custGeom>
              <a:avLst/>
              <a:gdLst>
                <a:gd name="T0" fmla="*/ 19 w 76"/>
                <a:gd name="T1" fmla="*/ 37 h 106"/>
                <a:gd name="T2" fmla="*/ 12 w 76"/>
                <a:gd name="T3" fmla="*/ 29 h 106"/>
                <a:gd name="T4" fmla="*/ 34 w 76"/>
                <a:gd name="T5" fmla="*/ 14 h 106"/>
                <a:gd name="T6" fmla="*/ 49 w 76"/>
                <a:gd name="T7" fmla="*/ 3 h 106"/>
                <a:gd name="T8" fmla="*/ 52 w 76"/>
                <a:gd name="T9" fmla="*/ 0 h 106"/>
                <a:gd name="T10" fmla="*/ 58 w 76"/>
                <a:gd name="T11" fmla="*/ 9 h 106"/>
                <a:gd name="T12" fmla="*/ 62 w 76"/>
                <a:gd name="T13" fmla="*/ 17 h 106"/>
                <a:gd name="T14" fmla="*/ 66 w 76"/>
                <a:gd name="T15" fmla="*/ 19 h 106"/>
                <a:gd name="T16" fmla="*/ 70 w 76"/>
                <a:gd name="T17" fmla="*/ 25 h 106"/>
                <a:gd name="T18" fmla="*/ 73 w 76"/>
                <a:gd name="T19" fmla="*/ 29 h 106"/>
                <a:gd name="T20" fmla="*/ 75 w 76"/>
                <a:gd name="T21" fmla="*/ 35 h 106"/>
                <a:gd name="T22" fmla="*/ 75 w 76"/>
                <a:gd name="T23" fmla="*/ 39 h 106"/>
                <a:gd name="T24" fmla="*/ 72 w 76"/>
                <a:gd name="T25" fmla="*/ 44 h 106"/>
                <a:gd name="T26" fmla="*/ 64 w 76"/>
                <a:gd name="T27" fmla="*/ 51 h 106"/>
                <a:gd name="T28" fmla="*/ 4 w 76"/>
                <a:gd name="T29" fmla="*/ 105 h 106"/>
                <a:gd name="T30" fmla="*/ 2 w 76"/>
                <a:gd name="T31" fmla="*/ 88 h 106"/>
                <a:gd name="T32" fmla="*/ 0 w 76"/>
                <a:gd name="T33" fmla="*/ 73 h 106"/>
                <a:gd name="T34" fmla="*/ 19 w 76"/>
                <a:gd name="T35" fmla="*/ 3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6">
                  <a:moveTo>
                    <a:pt x="19" y="37"/>
                  </a:moveTo>
                  <a:lnTo>
                    <a:pt x="12" y="29"/>
                  </a:lnTo>
                  <a:lnTo>
                    <a:pt x="34" y="14"/>
                  </a:lnTo>
                  <a:lnTo>
                    <a:pt x="49" y="3"/>
                  </a:lnTo>
                  <a:lnTo>
                    <a:pt x="52" y="0"/>
                  </a:lnTo>
                  <a:lnTo>
                    <a:pt x="58" y="9"/>
                  </a:lnTo>
                  <a:lnTo>
                    <a:pt x="62" y="17"/>
                  </a:lnTo>
                  <a:lnTo>
                    <a:pt x="66" y="19"/>
                  </a:lnTo>
                  <a:lnTo>
                    <a:pt x="70" y="25"/>
                  </a:lnTo>
                  <a:lnTo>
                    <a:pt x="73" y="29"/>
                  </a:lnTo>
                  <a:lnTo>
                    <a:pt x="75" y="35"/>
                  </a:lnTo>
                  <a:lnTo>
                    <a:pt x="75" y="39"/>
                  </a:lnTo>
                  <a:lnTo>
                    <a:pt x="72" y="44"/>
                  </a:lnTo>
                  <a:lnTo>
                    <a:pt x="64" y="51"/>
                  </a:lnTo>
                  <a:lnTo>
                    <a:pt x="4" y="105"/>
                  </a:lnTo>
                  <a:lnTo>
                    <a:pt x="2" y="88"/>
                  </a:lnTo>
                  <a:lnTo>
                    <a:pt x="0" y="73"/>
                  </a:lnTo>
                  <a:lnTo>
                    <a:pt x="19" y="37"/>
                  </a:lnTo>
                </a:path>
              </a:pathLst>
            </a:custGeom>
            <a:solidFill>
              <a:schemeClr val="folHlink"/>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5" name="Freeform 236"/>
            <p:cNvSpPr>
              <a:spLocks/>
            </p:cNvSpPr>
            <p:nvPr/>
          </p:nvSpPr>
          <p:spPr bwMode="auto">
            <a:xfrm>
              <a:off x="5261" y="2598"/>
              <a:ext cx="77" cy="67"/>
            </a:xfrm>
            <a:custGeom>
              <a:avLst/>
              <a:gdLst>
                <a:gd name="T0" fmla="*/ 0 w 77"/>
                <a:gd name="T1" fmla="*/ 0 h 67"/>
                <a:gd name="T2" fmla="*/ 3 w 77"/>
                <a:gd name="T3" fmla="*/ 11 h 67"/>
                <a:gd name="T4" fmla="*/ 7 w 77"/>
                <a:gd name="T5" fmla="*/ 22 h 67"/>
                <a:gd name="T6" fmla="*/ 9 w 77"/>
                <a:gd name="T7" fmla="*/ 28 h 67"/>
                <a:gd name="T8" fmla="*/ 11 w 77"/>
                <a:gd name="T9" fmla="*/ 32 h 67"/>
                <a:gd name="T10" fmla="*/ 14 w 77"/>
                <a:gd name="T11" fmla="*/ 38 h 67"/>
                <a:gd name="T12" fmla="*/ 19 w 77"/>
                <a:gd name="T13" fmla="*/ 46 h 67"/>
                <a:gd name="T14" fmla="*/ 24 w 77"/>
                <a:gd name="T15" fmla="*/ 53 h 67"/>
                <a:gd name="T16" fmla="*/ 29 w 77"/>
                <a:gd name="T17" fmla="*/ 58 h 67"/>
                <a:gd name="T18" fmla="*/ 33 w 77"/>
                <a:gd name="T19" fmla="*/ 61 h 67"/>
                <a:gd name="T20" fmla="*/ 38 w 77"/>
                <a:gd name="T21" fmla="*/ 63 h 67"/>
                <a:gd name="T22" fmla="*/ 47 w 77"/>
                <a:gd name="T23" fmla="*/ 66 h 67"/>
                <a:gd name="T24" fmla="*/ 55 w 77"/>
                <a:gd name="T25" fmla="*/ 66 h 67"/>
                <a:gd name="T26" fmla="*/ 60 w 77"/>
                <a:gd name="T27" fmla="*/ 66 h 67"/>
                <a:gd name="T28" fmla="*/ 67 w 77"/>
                <a:gd name="T29" fmla="*/ 64 h 67"/>
                <a:gd name="T30" fmla="*/ 72 w 77"/>
                <a:gd name="T31" fmla="*/ 62 h 67"/>
                <a:gd name="T32" fmla="*/ 74 w 77"/>
                <a:gd name="T33" fmla="*/ 58 h 67"/>
                <a:gd name="T34" fmla="*/ 75 w 77"/>
                <a:gd name="T35" fmla="*/ 54 h 67"/>
                <a:gd name="T36" fmla="*/ 76 w 77"/>
                <a:gd name="T37" fmla="*/ 49 h 67"/>
                <a:gd name="T38" fmla="*/ 76 w 77"/>
                <a:gd name="T39" fmla="*/ 44 h 67"/>
                <a:gd name="T40" fmla="*/ 75 w 77"/>
                <a:gd name="T41" fmla="*/ 39 h 67"/>
                <a:gd name="T42" fmla="*/ 70 w 77"/>
                <a:gd name="T43" fmla="*/ 27 h 67"/>
                <a:gd name="T44" fmla="*/ 63 w 77"/>
                <a:gd name="T45" fmla="*/ 10 h 67"/>
                <a:gd name="T46" fmla="*/ 63 w 77"/>
                <a:gd name="T47" fmla="*/ 10 h 67"/>
                <a:gd name="T48" fmla="*/ 61 w 77"/>
                <a:gd name="T49" fmla="*/ 15 h 67"/>
                <a:gd name="T50" fmla="*/ 59 w 77"/>
                <a:gd name="T51" fmla="*/ 17 h 67"/>
                <a:gd name="T52" fmla="*/ 54 w 77"/>
                <a:gd name="T53" fmla="*/ 20 h 67"/>
                <a:gd name="T54" fmla="*/ 48 w 77"/>
                <a:gd name="T55" fmla="*/ 22 h 67"/>
                <a:gd name="T56" fmla="*/ 44 w 77"/>
                <a:gd name="T57" fmla="*/ 22 h 67"/>
                <a:gd name="T58" fmla="*/ 40 w 77"/>
                <a:gd name="T59" fmla="*/ 22 h 67"/>
                <a:gd name="T60" fmla="*/ 35 w 77"/>
                <a:gd name="T61" fmla="*/ 21 h 67"/>
                <a:gd name="T62" fmla="*/ 28 w 77"/>
                <a:gd name="T63" fmla="*/ 18 h 67"/>
                <a:gd name="T64" fmla="*/ 20 w 77"/>
                <a:gd name="T65" fmla="*/ 15 h 67"/>
                <a:gd name="T66" fmla="*/ 11 w 77"/>
                <a:gd name="T67" fmla="*/ 9 h 67"/>
                <a:gd name="T68" fmla="*/ 2 w 77"/>
                <a:gd name="T69" fmla="*/ 2 h 67"/>
                <a:gd name="T70" fmla="*/ 1 w 77"/>
                <a:gd name="T71" fmla="*/ 0 h 67"/>
                <a:gd name="T72" fmla="*/ 0 w 77"/>
                <a:gd name="T73" fmla="*/ 0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 h="67">
                  <a:moveTo>
                    <a:pt x="0" y="0"/>
                  </a:moveTo>
                  <a:lnTo>
                    <a:pt x="3" y="11"/>
                  </a:lnTo>
                  <a:lnTo>
                    <a:pt x="7" y="22"/>
                  </a:lnTo>
                  <a:lnTo>
                    <a:pt x="9" y="28"/>
                  </a:lnTo>
                  <a:lnTo>
                    <a:pt x="11" y="32"/>
                  </a:lnTo>
                  <a:lnTo>
                    <a:pt x="14" y="38"/>
                  </a:lnTo>
                  <a:lnTo>
                    <a:pt x="19" y="46"/>
                  </a:lnTo>
                  <a:lnTo>
                    <a:pt x="24" y="53"/>
                  </a:lnTo>
                  <a:lnTo>
                    <a:pt x="29" y="58"/>
                  </a:lnTo>
                  <a:lnTo>
                    <a:pt x="33" y="61"/>
                  </a:lnTo>
                  <a:lnTo>
                    <a:pt x="38" y="63"/>
                  </a:lnTo>
                  <a:lnTo>
                    <a:pt x="47" y="66"/>
                  </a:lnTo>
                  <a:lnTo>
                    <a:pt x="55" y="66"/>
                  </a:lnTo>
                  <a:lnTo>
                    <a:pt x="60" y="66"/>
                  </a:lnTo>
                  <a:lnTo>
                    <a:pt x="67" y="64"/>
                  </a:lnTo>
                  <a:lnTo>
                    <a:pt x="72" y="62"/>
                  </a:lnTo>
                  <a:lnTo>
                    <a:pt x="74" y="58"/>
                  </a:lnTo>
                  <a:lnTo>
                    <a:pt x="75" y="54"/>
                  </a:lnTo>
                  <a:lnTo>
                    <a:pt x="76" y="49"/>
                  </a:lnTo>
                  <a:lnTo>
                    <a:pt x="76" y="44"/>
                  </a:lnTo>
                  <a:lnTo>
                    <a:pt x="75" y="39"/>
                  </a:lnTo>
                  <a:lnTo>
                    <a:pt x="70" y="27"/>
                  </a:lnTo>
                  <a:lnTo>
                    <a:pt x="63" y="10"/>
                  </a:lnTo>
                  <a:lnTo>
                    <a:pt x="61" y="15"/>
                  </a:lnTo>
                  <a:lnTo>
                    <a:pt x="59" y="17"/>
                  </a:lnTo>
                  <a:lnTo>
                    <a:pt x="54" y="20"/>
                  </a:lnTo>
                  <a:lnTo>
                    <a:pt x="48" y="22"/>
                  </a:lnTo>
                  <a:lnTo>
                    <a:pt x="44" y="22"/>
                  </a:lnTo>
                  <a:lnTo>
                    <a:pt x="40" y="22"/>
                  </a:lnTo>
                  <a:lnTo>
                    <a:pt x="35" y="21"/>
                  </a:lnTo>
                  <a:lnTo>
                    <a:pt x="28" y="18"/>
                  </a:lnTo>
                  <a:lnTo>
                    <a:pt x="20" y="15"/>
                  </a:lnTo>
                  <a:lnTo>
                    <a:pt x="11" y="9"/>
                  </a:lnTo>
                  <a:lnTo>
                    <a:pt x="2" y="2"/>
                  </a:lnTo>
                  <a:lnTo>
                    <a:pt x="1" y="0"/>
                  </a:lnTo>
                  <a:lnTo>
                    <a:pt x="0" y="0"/>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6" name="Freeform 237"/>
            <p:cNvSpPr>
              <a:spLocks/>
            </p:cNvSpPr>
            <p:nvPr/>
          </p:nvSpPr>
          <p:spPr bwMode="auto">
            <a:xfrm>
              <a:off x="5246" y="2359"/>
              <a:ext cx="78" cy="262"/>
            </a:xfrm>
            <a:custGeom>
              <a:avLst/>
              <a:gdLst>
                <a:gd name="T0" fmla="*/ 77 w 78"/>
                <a:gd name="T1" fmla="*/ 250 h 262"/>
                <a:gd name="T2" fmla="*/ 74 w 78"/>
                <a:gd name="T3" fmla="*/ 228 h 262"/>
                <a:gd name="T4" fmla="*/ 72 w 78"/>
                <a:gd name="T5" fmla="*/ 200 h 262"/>
                <a:gd name="T6" fmla="*/ 67 w 78"/>
                <a:gd name="T7" fmla="*/ 178 h 262"/>
                <a:gd name="T8" fmla="*/ 62 w 78"/>
                <a:gd name="T9" fmla="*/ 155 h 262"/>
                <a:gd name="T10" fmla="*/ 62 w 78"/>
                <a:gd name="T11" fmla="*/ 149 h 262"/>
                <a:gd name="T12" fmla="*/ 60 w 78"/>
                <a:gd name="T13" fmla="*/ 140 h 262"/>
                <a:gd name="T14" fmla="*/ 60 w 78"/>
                <a:gd name="T15" fmla="*/ 134 h 262"/>
                <a:gd name="T16" fmla="*/ 60 w 78"/>
                <a:gd name="T17" fmla="*/ 129 h 262"/>
                <a:gd name="T18" fmla="*/ 62 w 78"/>
                <a:gd name="T19" fmla="*/ 106 h 262"/>
                <a:gd name="T20" fmla="*/ 62 w 78"/>
                <a:gd name="T21" fmla="*/ 69 h 262"/>
                <a:gd name="T22" fmla="*/ 64 w 78"/>
                <a:gd name="T23" fmla="*/ 36 h 262"/>
                <a:gd name="T24" fmla="*/ 66 w 78"/>
                <a:gd name="T25" fmla="*/ 2 h 262"/>
                <a:gd name="T26" fmla="*/ 66 w 78"/>
                <a:gd name="T27" fmla="*/ 2 h 262"/>
                <a:gd name="T28" fmla="*/ 51 w 78"/>
                <a:gd name="T29" fmla="*/ 3 h 262"/>
                <a:gd name="T30" fmla="*/ 31 w 78"/>
                <a:gd name="T31" fmla="*/ 3 h 262"/>
                <a:gd name="T32" fmla="*/ 0 w 78"/>
                <a:gd name="T33" fmla="*/ 0 h 262"/>
                <a:gd name="T34" fmla="*/ 0 w 78"/>
                <a:gd name="T35" fmla="*/ 0 h 262"/>
                <a:gd name="T36" fmla="*/ 15 w 78"/>
                <a:gd name="T37" fmla="*/ 91 h 262"/>
                <a:gd name="T38" fmla="*/ 15 w 78"/>
                <a:gd name="T39" fmla="*/ 97 h 262"/>
                <a:gd name="T40" fmla="*/ 15 w 78"/>
                <a:gd name="T41" fmla="*/ 107 h 262"/>
                <a:gd name="T42" fmla="*/ 12 w 78"/>
                <a:gd name="T43" fmla="*/ 124 h 262"/>
                <a:gd name="T44" fmla="*/ 10 w 78"/>
                <a:gd name="T45" fmla="*/ 134 h 262"/>
                <a:gd name="T46" fmla="*/ 10 w 78"/>
                <a:gd name="T47" fmla="*/ 140 h 262"/>
                <a:gd name="T48" fmla="*/ 11 w 78"/>
                <a:gd name="T49" fmla="*/ 145 h 262"/>
                <a:gd name="T50" fmla="*/ 11 w 78"/>
                <a:gd name="T51" fmla="*/ 152 h 262"/>
                <a:gd name="T52" fmla="*/ 12 w 78"/>
                <a:gd name="T53" fmla="*/ 179 h 262"/>
                <a:gd name="T54" fmla="*/ 12 w 78"/>
                <a:gd name="T55" fmla="*/ 189 h 262"/>
                <a:gd name="T56" fmla="*/ 15 w 78"/>
                <a:gd name="T57" fmla="*/ 239 h 262"/>
                <a:gd name="T58" fmla="*/ 16 w 78"/>
                <a:gd name="T59" fmla="*/ 239 h 262"/>
                <a:gd name="T60" fmla="*/ 17 w 78"/>
                <a:gd name="T61" fmla="*/ 241 h 262"/>
                <a:gd name="T62" fmla="*/ 26 w 78"/>
                <a:gd name="T63" fmla="*/ 248 h 262"/>
                <a:gd name="T64" fmla="*/ 35 w 78"/>
                <a:gd name="T65" fmla="*/ 254 h 262"/>
                <a:gd name="T66" fmla="*/ 43 w 78"/>
                <a:gd name="T67" fmla="*/ 257 h 262"/>
                <a:gd name="T68" fmla="*/ 50 w 78"/>
                <a:gd name="T69" fmla="*/ 260 h 262"/>
                <a:gd name="T70" fmla="*/ 55 w 78"/>
                <a:gd name="T71" fmla="*/ 261 h 262"/>
                <a:gd name="T72" fmla="*/ 59 w 78"/>
                <a:gd name="T73" fmla="*/ 261 h 262"/>
                <a:gd name="T74" fmla="*/ 63 w 78"/>
                <a:gd name="T75" fmla="*/ 261 h 262"/>
                <a:gd name="T76" fmla="*/ 69 w 78"/>
                <a:gd name="T77" fmla="*/ 259 h 262"/>
                <a:gd name="T78" fmla="*/ 74 w 78"/>
                <a:gd name="T79" fmla="*/ 256 h 262"/>
                <a:gd name="T80" fmla="*/ 76 w 78"/>
                <a:gd name="T81" fmla="*/ 254 h 262"/>
                <a:gd name="T82" fmla="*/ 77 w 78"/>
                <a:gd name="T83" fmla="*/ 250 h 2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 h="262">
                  <a:moveTo>
                    <a:pt x="77" y="250"/>
                  </a:moveTo>
                  <a:lnTo>
                    <a:pt x="74" y="228"/>
                  </a:lnTo>
                  <a:lnTo>
                    <a:pt x="72" y="200"/>
                  </a:lnTo>
                  <a:lnTo>
                    <a:pt x="67" y="178"/>
                  </a:lnTo>
                  <a:lnTo>
                    <a:pt x="62" y="155"/>
                  </a:lnTo>
                  <a:lnTo>
                    <a:pt x="62" y="149"/>
                  </a:lnTo>
                  <a:lnTo>
                    <a:pt x="60" y="140"/>
                  </a:lnTo>
                  <a:lnTo>
                    <a:pt x="60" y="134"/>
                  </a:lnTo>
                  <a:lnTo>
                    <a:pt x="60" y="129"/>
                  </a:lnTo>
                  <a:lnTo>
                    <a:pt x="62" y="106"/>
                  </a:lnTo>
                  <a:lnTo>
                    <a:pt x="62" y="69"/>
                  </a:lnTo>
                  <a:lnTo>
                    <a:pt x="64" y="36"/>
                  </a:lnTo>
                  <a:lnTo>
                    <a:pt x="66" y="2"/>
                  </a:lnTo>
                  <a:lnTo>
                    <a:pt x="51" y="3"/>
                  </a:lnTo>
                  <a:lnTo>
                    <a:pt x="31" y="3"/>
                  </a:lnTo>
                  <a:lnTo>
                    <a:pt x="0" y="0"/>
                  </a:lnTo>
                  <a:lnTo>
                    <a:pt x="15" y="91"/>
                  </a:lnTo>
                  <a:lnTo>
                    <a:pt x="15" y="97"/>
                  </a:lnTo>
                  <a:lnTo>
                    <a:pt x="15" y="107"/>
                  </a:lnTo>
                  <a:lnTo>
                    <a:pt x="12" y="124"/>
                  </a:lnTo>
                  <a:lnTo>
                    <a:pt x="10" y="134"/>
                  </a:lnTo>
                  <a:lnTo>
                    <a:pt x="10" y="140"/>
                  </a:lnTo>
                  <a:lnTo>
                    <a:pt x="11" y="145"/>
                  </a:lnTo>
                  <a:lnTo>
                    <a:pt x="11" y="152"/>
                  </a:lnTo>
                  <a:lnTo>
                    <a:pt x="12" y="179"/>
                  </a:lnTo>
                  <a:lnTo>
                    <a:pt x="12" y="189"/>
                  </a:lnTo>
                  <a:lnTo>
                    <a:pt x="15" y="239"/>
                  </a:lnTo>
                  <a:lnTo>
                    <a:pt x="16" y="239"/>
                  </a:lnTo>
                  <a:lnTo>
                    <a:pt x="17" y="241"/>
                  </a:lnTo>
                  <a:lnTo>
                    <a:pt x="26" y="248"/>
                  </a:lnTo>
                  <a:lnTo>
                    <a:pt x="35" y="254"/>
                  </a:lnTo>
                  <a:lnTo>
                    <a:pt x="43" y="257"/>
                  </a:lnTo>
                  <a:lnTo>
                    <a:pt x="50" y="260"/>
                  </a:lnTo>
                  <a:lnTo>
                    <a:pt x="55" y="261"/>
                  </a:lnTo>
                  <a:lnTo>
                    <a:pt x="59" y="261"/>
                  </a:lnTo>
                  <a:lnTo>
                    <a:pt x="63" y="261"/>
                  </a:lnTo>
                  <a:lnTo>
                    <a:pt x="69" y="259"/>
                  </a:lnTo>
                  <a:lnTo>
                    <a:pt x="74" y="256"/>
                  </a:lnTo>
                  <a:lnTo>
                    <a:pt x="76" y="254"/>
                  </a:lnTo>
                  <a:lnTo>
                    <a:pt x="77" y="25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7" name="Freeform 238"/>
            <p:cNvSpPr>
              <a:spLocks/>
            </p:cNvSpPr>
            <p:nvPr/>
          </p:nvSpPr>
          <p:spPr bwMode="auto">
            <a:xfrm>
              <a:off x="5198" y="1040"/>
              <a:ext cx="183" cy="236"/>
            </a:xfrm>
            <a:custGeom>
              <a:avLst/>
              <a:gdLst>
                <a:gd name="T0" fmla="*/ 134 w 183"/>
                <a:gd name="T1" fmla="*/ 222 h 236"/>
                <a:gd name="T2" fmla="*/ 152 w 183"/>
                <a:gd name="T3" fmla="*/ 221 h 236"/>
                <a:gd name="T4" fmla="*/ 162 w 183"/>
                <a:gd name="T5" fmla="*/ 216 h 236"/>
                <a:gd name="T6" fmla="*/ 168 w 183"/>
                <a:gd name="T7" fmla="*/ 210 h 236"/>
                <a:gd name="T8" fmla="*/ 174 w 183"/>
                <a:gd name="T9" fmla="*/ 200 h 236"/>
                <a:gd name="T10" fmla="*/ 179 w 183"/>
                <a:gd name="T11" fmla="*/ 184 h 236"/>
                <a:gd name="T12" fmla="*/ 182 w 183"/>
                <a:gd name="T13" fmla="*/ 139 h 236"/>
                <a:gd name="T14" fmla="*/ 179 w 183"/>
                <a:gd name="T15" fmla="*/ 80 h 236"/>
                <a:gd name="T16" fmla="*/ 172 w 183"/>
                <a:gd name="T17" fmla="*/ 52 h 236"/>
                <a:gd name="T18" fmla="*/ 164 w 183"/>
                <a:gd name="T19" fmla="*/ 37 h 236"/>
                <a:gd name="T20" fmla="*/ 154 w 183"/>
                <a:gd name="T21" fmla="*/ 24 h 236"/>
                <a:gd name="T22" fmla="*/ 138 w 183"/>
                <a:gd name="T23" fmla="*/ 11 h 236"/>
                <a:gd name="T24" fmla="*/ 120 w 183"/>
                <a:gd name="T25" fmla="*/ 4 h 236"/>
                <a:gd name="T26" fmla="*/ 95 w 183"/>
                <a:gd name="T27" fmla="*/ 0 h 236"/>
                <a:gd name="T28" fmla="*/ 71 w 183"/>
                <a:gd name="T29" fmla="*/ 3 h 236"/>
                <a:gd name="T30" fmla="*/ 59 w 183"/>
                <a:gd name="T31" fmla="*/ 7 h 236"/>
                <a:gd name="T32" fmla="*/ 42 w 183"/>
                <a:gd name="T33" fmla="*/ 17 h 236"/>
                <a:gd name="T34" fmla="*/ 26 w 183"/>
                <a:gd name="T35" fmla="*/ 32 h 236"/>
                <a:gd name="T36" fmla="*/ 15 w 183"/>
                <a:gd name="T37" fmla="*/ 47 h 236"/>
                <a:gd name="T38" fmla="*/ 6 w 183"/>
                <a:gd name="T39" fmla="*/ 67 h 236"/>
                <a:gd name="T40" fmla="*/ 0 w 183"/>
                <a:gd name="T41" fmla="*/ 90 h 236"/>
                <a:gd name="T42" fmla="*/ 1 w 183"/>
                <a:gd name="T43" fmla="*/ 119 h 236"/>
                <a:gd name="T44" fmla="*/ 6 w 183"/>
                <a:gd name="T45" fmla="*/ 168 h 236"/>
                <a:gd name="T46" fmla="*/ 8 w 183"/>
                <a:gd name="T47" fmla="*/ 212 h 236"/>
                <a:gd name="T48" fmla="*/ 6 w 183"/>
                <a:gd name="T49" fmla="*/ 235 h 236"/>
                <a:gd name="T50" fmla="*/ 28 w 183"/>
                <a:gd name="T51" fmla="*/ 232 h 236"/>
                <a:gd name="T52" fmla="*/ 38 w 183"/>
                <a:gd name="T53" fmla="*/ 228 h 236"/>
                <a:gd name="T54" fmla="*/ 48 w 183"/>
                <a:gd name="T55" fmla="*/ 222 h 236"/>
                <a:gd name="T56" fmla="*/ 54 w 183"/>
                <a:gd name="T57" fmla="*/ 212 h 236"/>
                <a:gd name="T58" fmla="*/ 58 w 183"/>
                <a:gd name="T59" fmla="*/ 199 h 236"/>
                <a:gd name="T60" fmla="*/ 54 w 183"/>
                <a:gd name="T61" fmla="*/ 194 h 236"/>
                <a:gd name="T62" fmla="*/ 44 w 183"/>
                <a:gd name="T63" fmla="*/ 171 h 236"/>
                <a:gd name="T64" fmla="*/ 38 w 183"/>
                <a:gd name="T65" fmla="*/ 142 h 236"/>
                <a:gd name="T66" fmla="*/ 38 w 183"/>
                <a:gd name="T67" fmla="*/ 105 h 236"/>
                <a:gd name="T68" fmla="*/ 42 w 183"/>
                <a:gd name="T69" fmla="*/ 84 h 236"/>
                <a:gd name="T70" fmla="*/ 48 w 183"/>
                <a:gd name="T71" fmla="*/ 72 h 236"/>
                <a:gd name="T72" fmla="*/ 54 w 183"/>
                <a:gd name="T73" fmla="*/ 63 h 236"/>
                <a:gd name="T74" fmla="*/ 67 w 183"/>
                <a:gd name="T75" fmla="*/ 53 h 236"/>
                <a:gd name="T76" fmla="*/ 84 w 183"/>
                <a:gd name="T77" fmla="*/ 47 h 236"/>
                <a:gd name="T78" fmla="*/ 110 w 183"/>
                <a:gd name="T79" fmla="*/ 47 h 236"/>
                <a:gd name="T80" fmla="*/ 126 w 183"/>
                <a:gd name="T81" fmla="*/ 52 h 236"/>
                <a:gd name="T82" fmla="*/ 140 w 183"/>
                <a:gd name="T83" fmla="*/ 64 h 236"/>
                <a:gd name="T84" fmla="*/ 150 w 183"/>
                <a:gd name="T85" fmla="*/ 81 h 236"/>
                <a:gd name="T86" fmla="*/ 156 w 183"/>
                <a:gd name="T87" fmla="*/ 102 h 236"/>
                <a:gd name="T88" fmla="*/ 158 w 183"/>
                <a:gd name="T89" fmla="*/ 134 h 236"/>
                <a:gd name="T90" fmla="*/ 157 w 183"/>
                <a:gd name="T91" fmla="*/ 162 h 236"/>
                <a:gd name="T92" fmla="*/ 154 w 183"/>
                <a:gd name="T93" fmla="*/ 180 h 236"/>
                <a:gd name="T94" fmla="*/ 147 w 183"/>
                <a:gd name="T95" fmla="*/ 198 h 236"/>
                <a:gd name="T96" fmla="*/ 135 w 183"/>
                <a:gd name="T97" fmla="*/ 214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3" h="236">
                  <a:moveTo>
                    <a:pt x="135" y="214"/>
                  </a:moveTo>
                  <a:lnTo>
                    <a:pt x="134" y="222"/>
                  </a:lnTo>
                  <a:lnTo>
                    <a:pt x="146" y="222"/>
                  </a:lnTo>
                  <a:lnTo>
                    <a:pt x="152" y="221"/>
                  </a:lnTo>
                  <a:lnTo>
                    <a:pt x="157" y="219"/>
                  </a:lnTo>
                  <a:lnTo>
                    <a:pt x="162" y="216"/>
                  </a:lnTo>
                  <a:lnTo>
                    <a:pt x="166" y="213"/>
                  </a:lnTo>
                  <a:lnTo>
                    <a:pt x="168" y="210"/>
                  </a:lnTo>
                  <a:lnTo>
                    <a:pt x="172" y="205"/>
                  </a:lnTo>
                  <a:lnTo>
                    <a:pt x="174" y="200"/>
                  </a:lnTo>
                  <a:lnTo>
                    <a:pt x="177" y="192"/>
                  </a:lnTo>
                  <a:lnTo>
                    <a:pt x="179" y="184"/>
                  </a:lnTo>
                  <a:lnTo>
                    <a:pt x="181" y="168"/>
                  </a:lnTo>
                  <a:lnTo>
                    <a:pt x="182" y="139"/>
                  </a:lnTo>
                  <a:lnTo>
                    <a:pt x="181" y="112"/>
                  </a:lnTo>
                  <a:lnTo>
                    <a:pt x="179" y="80"/>
                  </a:lnTo>
                  <a:lnTo>
                    <a:pt x="176" y="66"/>
                  </a:lnTo>
                  <a:lnTo>
                    <a:pt x="172" y="52"/>
                  </a:lnTo>
                  <a:lnTo>
                    <a:pt x="169" y="44"/>
                  </a:lnTo>
                  <a:lnTo>
                    <a:pt x="164" y="37"/>
                  </a:lnTo>
                  <a:lnTo>
                    <a:pt x="161" y="32"/>
                  </a:lnTo>
                  <a:lnTo>
                    <a:pt x="154" y="24"/>
                  </a:lnTo>
                  <a:lnTo>
                    <a:pt x="147" y="17"/>
                  </a:lnTo>
                  <a:lnTo>
                    <a:pt x="138" y="11"/>
                  </a:lnTo>
                  <a:lnTo>
                    <a:pt x="129" y="7"/>
                  </a:lnTo>
                  <a:lnTo>
                    <a:pt x="120" y="4"/>
                  </a:lnTo>
                  <a:lnTo>
                    <a:pt x="110" y="2"/>
                  </a:lnTo>
                  <a:lnTo>
                    <a:pt x="95" y="0"/>
                  </a:lnTo>
                  <a:lnTo>
                    <a:pt x="80" y="1"/>
                  </a:lnTo>
                  <a:lnTo>
                    <a:pt x="71" y="3"/>
                  </a:lnTo>
                  <a:lnTo>
                    <a:pt x="64" y="5"/>
                  </a:lnTo>
                  <a:lnTo>
                    <a:pt x="59" y="7"/>
                  </a:lnTo>
                  <a:lnTo>
                    <a:pt x="53" y="10"/>
                  </a:lnTo>
                  <a:lnTo>
                    <a:pt x="42" y="17"/>
                  </a:lnTo>
                  <a:lnTo>
                    <a:pt x="32" y="25"/>
                  </a:lnTo>
                  <a:lnTo>
                    <a:pt x="26" y="32"/>
                  </a:lnTo>
                  <a:lnTo>
                    <a:pt x="20" y="39"/>
                  </a:lnTo>
                  <a:lnTo>
                    <a:pt x="15" y="47"/>
                  </a:lnTo>
                  <a:lnTo>
                    <a:pt x="10" y="56"/>
                  </a:lnTo>
                  <a:lnTo>
                    <a:pt x="6" y="67"/>
                  </a:lnTo>
                  <a:lnTo>
                    <a:pt x="2" y="80"/>
                  </a:lnTo>
                  <a:lnTo>
                    <a:pt x="0" y="90"/>
                  </a:lnTo>
                  <a:lnTo>
                    <a:pt x="0" y="102"/>
                  </a:lnTo>
                  <a:lnTo>
                    <a:pt x="1" y="119"/>
                  </a:lnTo>
                  <a:lnTo>
                    <a:pt x="3" y="140"/>
                  </a:lnTo>
                  <a:lnTo>
                    <a:pt x="6" y="168"/>
                  </a:lnTo>
                  <a:lnTo>
                    <a:pt x="8" y="195"/>
                  </a:lnTo>
                  <a:lnTo>
                    <a:pt x="8" y="212"/>
                  </a:lnTo>
                  <a:lnTo>
                    <a:pt x="8" y="228"/>
                  </a:lnTo>
                  <a:lnTo>
                    <a:pt x="6" y="235"/>
                  </a:lnTo>
                  <a:lnTo>
                    <a:pt x="17" y="235"/>
                  </a:lnTo>
                  <a:lnTo>
                    <a:pt x="28" y="232"/>
                  </a:lnTo>
                  <a:lnTo>
                    <a:pt x="33" y="230"/>
                  </a:lnTo>
                  <a:lnTo>
                    <a:pt x="38" y="228"/>
                  </a:lnTo>
                  <a:lnTo>
                    <a:pt x="43" y="225"/>
                  </a:lnTo>
                  <a:lnTo>
                    <a:pt x="48" y="222"/>
                  </a:lnTo>
                  <a:lnTo>
                    <a:pt x="52" y="217"/>
                  </a:lnTo>
                  <a:lnTo>
                    <a:pt x="54" y="212"/>
                  </a:lnTo>
                  <a:lnTo>
                    <a:pt x="56" y="206"/>
                  </a:lnTo>
                  <a:lnTo>
                    <a:pt x="58" y="199"/>
                  </a:lnTo>
                  <a:lnTo>
                    <a:pt x="54" y="194"/>
                  </a:lnTo>
                  <a:lnTo>
                    <a:pt x="48" y="180"/>
                  </a:lnTo>
                  <a:lnTo>
                    <a:pt x="44" y="171"/>
                  </a:lnTo>
                  <a:lnTo>
                    <a:pt x="40" y="157"/>
                  </a:lnTo>
                  <a:lnTo>
                    <a:pt x="38" y="142"/>
                  </a:lnTo>
                  <a:lnTo>
                    <a:pt x="36" y="120"/>
                  </a:lnTo>
                  <a:lnTo>
                    <a:pt x="38" y="105"/>
                  </a:lnTo>
                  <a:lnTo>
                    <a:pt x="40" y="94"/>
                  </a:lnTo>
                  <a:lnTo>
                    <a:pt x="42" y="84"/>
                  </a:lnTo>
                  <a:lnTo>
                    <a:pt x="44" y="78"/>
                  </a:lnTo>
                  <a:lnTo>
                    <a:pt x="48" y="72"/>
                  </a:lnTo>
                  <a:lnTo>
                    <a:pt x="51" y="67"/>
                  </a:lnTo>
                  <a:lnTo>
                    <a:pt x="54" y="63"/>
                  </a:lnTo>
                  <a:lnTo>
                    <a:pt x="60" y="57"/>
                  </a:lnTo>
                  <a:lnTo>
                    <a:pt x="67" y="53"/>
                  </a:lnTo>
                  <a:lnTo>
                    <a:pt x="75" y="50"/>
                  </a:lnTo>
                  <a:lnTo>
                    <a:pt x="84" y="47"/>
                  </a:lnTo>
                  <a:lnTo>
                    <a:pt x="96" y="46"/>
                  </a:lnTo>
                  <a:lnTo>
                    <a:pt x="110" y="47"/>
                  </a:lnTo>
                  <a:lnTo>
                    <a:pt x="118" y="50"/>
                  </a:lnTo>
                  <a:lnTo>
                    <a:pt x="126" y="52"/>
                  </a:lnTo>
                  <a:lnTo>
                    <a:pt x="134" y="57"/>
                  </a:lnTo>
                  <a:lnTo>
                    <a:pt x="140" y="64"/>
                  </a:lnTo>
                  <a:lnTo>
                    <a:pt x="146" y="71"/>
                  </a:lnTo>
                  <a:lnTo>
                    <a:pt x="150" y="81"/>
                  </a:lnTo>
                  <a:lnTo>
                    <a:pt x="154" y="91"/>
                  </a:lnTo>
                  <a:lnTo>
                    <a:pt x="156" y="102"/>
                  </a:lnTo>
                  <a:lnTo>
                    <a:pt x="157" y="117"/>
                  </a:lnTo>
                  <a:lnTo>
                    <a:pt x="158" y="134"/>
                  </a:lnTo>
                  <a:lnTo>
                    <a:pt x="157" y="150"/>
                  </a:lnTo>
                  <a:lnTo>
                    <a:pt x="157" y="162"/>
                  </a:lnTo>
                  <a:lnTo>
                    <a:pt x="156" y="172"/>
                  </a:lnTo>
                  <a:lnTo>
                    <a:pt x="154" y="180"/>
                  </a:lnTo>
                  <a:lnTo>
                    <a:pt x="151" y="190"/>
                  </a:lnTo>
                  <a:lnTo>
                    <a:pt x="147" y="198"/>
                  </a:lnTo>
                  <a:lnTo>
                    <a:pt x="141" y="206"/>
                  </a:lnTo>
                  <a:lnTo>
                    <a:pt x="135" y="214"/>
                  </a:lnTo>
                </a:path>
              </a:pathLst>
            </a:custGeom>
            <a:solidFill>
              <a:srgbClr val="FFCC00"/>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8" name="Freeform 239"/>
            <p:cNvSpPr>
              <a:spLocks/>
            </p:cNvSpPr>
            <p:nvPr/>
          </p:nvSpPr>
          <p:spPr bwMode="auto">
            <a:xfrm>
              <a:off x="5234" y="1086"/>
              <a:ext cx="123" cy="182"/>
            </a:xfrm>
            <a:custGeom>
              <a:avLst/>
              <a:gdLst>
                <a:gd name="T0" fmla="*/ 99 w 123"/>
                <a:gd name="T1" fmla="*/ 168 h 182"/>
                <a:gd name="T2" fmla="*/ 105 w 123"/>
                <a:gd name="T3" fmla="*/ 160 h 182"/>
                <a:gd name="T4" fmla="*/ 111 w 123"/>
                <a:gd name="T5" fmla="*/ 152 h 182"/>
                <a:gd name="T6" fmla="*/ 115 w 123"/>
                <a:gd name="T7" fmla="*/ 144 h 182"/>
                <a:gd name="T8" fmla="*/ 118 w 123"/>
                <a:gd name="T9" fmla="*/ 134 h 182"/>
                <a:gd name="T10" fmla="*/ 120 w 123"/>
                <a:gd name="T11" fmla="*/ 126 h 182"/>
                <a:gd name="T12" fmla="*/ 121 w 123"/>
                <a:gd name="T13" fmla="*/ 116 h 182"/>
                <a:gd name="T14" fmla="*/ 121 w 123"/>
                <a:gd name="T15" fmla="*/ 104 h 182"/>
                <a:gd name="T16" fmla="*/ 122 w 123"/>
                <a:gd name="T17" fmla="*/ 88 h 182"/>
                <a:gd name="T18" fmla="*/ 121 w 123"/>
                <a:gd name="T19" fmla="*/ 71 h 182"/>
                <a:gd name="T20" fmla="*/ 120 w 123"/>
                <a:gd name="T21" fmla="*/ 56 h 182"/>
                <a:gd name="T22" fmla="*/ 118 w 123"/>
                <a:gd name="T23" fmla="*/ 45 h 182"/>
                <a:gd name="T24" fmla="*/ 114 w 123"/>
                <a:gd name="T25" fmla="*/ 35 h 182"/>
                <a:gd name="T26" fmla="*/ 110 w 123"/>
                <a:gd name="T27" fmla="*/ 25 h 182"/>
                <a:gd name="T28" fmla="*/ 104 w 123"/>
                <a:gd name="T29" fmla="*/ 18 h 182"/>
                <a:gd name="T30" fmla="*/ 98 w 123"/>
                <a:gd name="T31" fmla="*/ 11 h 182"/>
                <a:gd name="T32" fmla="*/ 90 w 123"/>
                <a:gd name="T33" fmla="*/ 6 h 182"/>
                <a:gd name="T34" fmla="*/ 82 w 123"/>
                <a:gd name="T35" fmla="*/ 4 h 182"/>
                <a:gd name="T36" fmla="*/ 74 w 123"/>
                <a:gd name="T37" fmla="*/ 1 h 182"/>
                <a:gd name="T38" fmla="*/ 60 w 123"/>
                <a:gd name="T39" fmla="*/ 0 h 182"/>
                <a:gd name="T40" fmla="*/ 48 w 123"/>
                <a:gd name="T41" fmla="*/ 1 h 182"/>
                <a:gd name="T42" fmla="*/ 39 w 123"/>
                <a:gd name="T43" fmla="*/ 4 h 182"/>
                <a:gd name="T44" fmla="*/ 31 w 123"/>
                <a:gd name="T45" fmla="*/ 7 h 182"/>
                <a:gd name="T46" fmla="*/ 24 w 123"/>
                <a:gd name="T47" fmla="*/ 11 h 182"/>
                <a:gd name="T48" fmla="*/ 18 w 123"/>
                <a:gd name="T49" fmla="*/ 17 h 182"/>
                <a:gd name="T50" fmla="*/ 15 w 123"/>
                <a:gd name="T51" fmla="*/ 21 h 182"/>
                <a:gd name="T52" fmla="*/ 12 w 123"/>
                <a:gd name="T53" fmla="*/ 26 h 182"/>
                <a:gd name="T54" fmla="*/ 8 w 123"/>
                <a:gd name="T55" fmla="*/ 32 h 182"/>
                <a:gd name="T56" fmla="*/ 6 w 123"/>
                <a:gd name="T57" fmla="*/ 38 h 182"/>
                <a:gd name="T58" fmla="*/ 4 w 123"/>
                <a:gd name="T59" fmla="*/ 48 h 182"/>
                <a:gd name="T60" fmla="*/ 2 w 123"/>
                <a:gd name="T61" fmla="*/ 59 h 182"/>
                <a:gd name="T62" fmla="*/ 0 w 123"/>
                <a:gd name="T63" fmla="*/ 74 h 182"/>
                <a:gd name="T64" fmla="*/ 2 w 123"/>
                <a:gd name="T65" fmla="*/ 96 h 182"/>
                <a:gd name="T66" fmla="*/ 4 w 123"/>
                <a:gd name="T67" fmla="*/ 111 h 182"/>
                <a:gd name="T68" fmla="*/ 8 w 123"/>
                <a:gd name="T69" fmla="*/ 125 h 182"/>
                <a:gd name="T70" fmla="*/ 12 w 123"/>
                <a:gd name="T71" fmla="*/ 134 h 182"/>
                <a:gd name="T72" fmla="*/ 18 w 123"/>
                <a:gd name="T73" fmla="*/ 148 h 182"/>
                <a:gd name="T74" fmla="*/ 22 w 123"/>
                <a:gd name="T75" fmla="*/ 153 h 182"/>
                <a:gd name="T76" fmla="*/ 25 w 123"/>
                <a:gd name="T77" fmla="*/ 157 h 182"/>
                <a:gd name="T78" fmla="*/ 25 w 123"/>
                <a:gd name="T79" fmla="*/ 158 h 182"/>
                <a:gd name="T80" fmla="*/ 27 w 123"/>
                <a:gd name="T81" fmla="*/ 160 h 182"/>
                <a:gd name="T82" fmla="*/ 38 w 123"/>
                <a:gd name="T83" fmla="*/ 170 h 182"/>
                <a:gd name="T84" fmla="*/ 47 w 123"/>
                <a:gd name="T85" fmla="*/ 177 h 182"/>
                <a:gd name="T86" fmla="*/ 56 w 123"/>
                <a:gd name="T87" fmla="*/ 180 h 182"/>
                <a:gd name="T88" fmla="*/ 64 w 123"/>
                <a:gd name="T89" fmla="*/ 181 h 182"/>
                <a:gd name="T90" fmla="*/ 74 w 123"/>
                <a:gd name="T91" fmla="*/ 181 h 182"/>
                <a:gd name="T92" fmla="*/ 84 w 123"/>
                <a:gd name="T93" fmla="*/ 178 h 182"/>
                <a:gd name="T94" fmla="*/ 95 w 123"/>
                <a:gd name="T95" fmla="*/ 172 h 182"/>
                <a:gd name="T96" fmla="*/ 99 w 123"/>
                <a:gd name="T97" fmla="*/ 168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3" h="182">
                  <a:moveTo>
                    <a:pt x="99" y="168"/>
                  </a:moveTo>
                  <a:lnTo>
                    <a:pt x="105" y="160"/>
                  </a:lnTo>
                  <a:lnTo>
                    <a:pt x="111" y="152"/>
                  </a:lnTo>
                  <a:lnTo>
                    <a:pt x="115" y="144"/>
                  </a:lnTo>
                  <a:lnTo>
                    <a:pt x="118" y="134"/>
                  </a:lnTo>
                  <a:lnTo>
                    <a:pt x="120" y="126"/>
                  </a:lnTo>
                  <a:lnTo>
                    <a:pt x="121" y="116"/>
                  </a:lnTo>
                  <a:lnTo>
                    <a:pt x="121" y="104"/>
                  </a:lnTo>
                  <a:lnTo>
                    <a:pt x="122" y="88"/>
                  </a:lnTo>
                  <a:lnTo>
                    <a:pt x="121" y="71"/>
                  </a:lnTo>
                  <a:lnTo>
                    <a:pt x="120" y="56"/>
                  </a:lnTo>
                  <a:lnTo>
                    <a:pt x="118" y="45"/>
                  </a:lnTo>
                  <a:lnTo>
                    <a:pt x="114" y="35"/>
                  </a:lnTo>
                  <a:lnTo>
                    <a:pt x="110" y="25"/>
                  </a:lnTo>
                  <a:lnTo>
                    <a:pt x="104" y="18"/>
                  </a:lnTo>
                  <a:lnTo>
                    <a:pt x="98" y="11"/>
                  </a:lnTo>
                  <a:lnTo>
                    <a:pt x="90" y="6"/>
                  </a:lnTo>
                  <a:lnTo>
                    <a:pt x="82" y="4"/>
                  </a:lnTo>
                  <a:lnTo>
                    <a:pt x="74" y="1"/>
                  </a:lnTo>
                  <a:lnTo>
                    <a:pt x="60" y="0"/>
                  </a:lnTo>
                  <a:lnTo>
                    <a:pt x="48" y="1"/>
                  </a:lnTo>
                  <a:lnTo>
                    <a:pt x="39" y="4"/>
                  </a:lnTo>
                  <a:lnTo>
                    <a:pt x="31" y="7"/>
                  </a:lnTo>
                  <a:lnTo>
                    <a:pt x="24" y="11"/>
                  </a:lnTo>
                  <a:lnTo>
                    <a:pt x="18" y="17"/>
                  </a:lnTo>
                  <a:lnTo>
                    <a:pt x="15" y="21"/>
                  </a:lnTo>
                  <a:lnTo>
                    <a:pt x="12" y="26"/>
                  </a:lnTo>
                  <a:lnTo>
                    <a:pt x="8" y="32"/>
                  </a:lnTo>
                  <a:lnTo>
                    <a:pt x="6" y="38"/>
                  </a:lnTo>
                  <a:lnTo>
                    <a:pt x="4" y="48"/>
                  </a:lnTo>
                  <a:lnTo>
                    <a:pt x="2" y="59"/>
                  </a:lnTo>
                  <a:lnTo>
                    <a:pt x="0" y="74"/>
                  </a:lnTo>
                  <a:lnTo>
                    <a:pt x="2" y="96"/>
                  </a:lnTo>
                  <a:lnTo>
                    <a:pt x="4" y="111"/>
                  </a:lnTo>
                  <a:lnTo>
                    <a:pt x="8" y="125"/>
                  </a:lnTo>
                  <a:lnTo>
                    <a:pt x="12" y="134"/>
                  </a:lnTo>
                  <a:lnTo>
                    <a:pt x="18" y="148"/>
                  </a:lnTo>
                  <a:lnTo>
                    <a:pt x="22" y="153"/>
                  </a:lnTo>
                  <a:lnTo>
                    <a:pt x="25" y="157"/>
                  </a:lnTo>
                  <a:lnTo>
                    <a:pt x="25" y="158"/>
                  </a:lnTo>
                  <a:lnTo>
                    <a:pt x="27" y="160"/>
                  </a:lnTo>
                  <a:lnTo>
                    <a:pt x="38" y="170"/>
                  </a:lnTo>
                  <a:lnTo>
                    <a:pt x="47" y="177"/>
                  </a:lnTo>
                  <a:lnTo>
                    <a:pt x="56" y="180"/>
                  </a:lnTo>
                  <a:lnTo>
                    <a:pt x="64" y="181"/>
                  </a:lnTo>
                  <a:lnTo>
                    <a:pt x="74" y="181"/>
                  </a:lnTo>
                  <a:lnTo>
                    <a:pt x="84" y="178"/>
                  </a:lnTo>
                  <a:lnTo>
                    <a:pt x="95" y="172"/>
                  </a:lnTo>
                  <a:lnTo>
                    <a:pt x="99" y="168"/>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09" name="Freeform 240"/>
            <p:cNvSpPr>
              <a:spLocks/>
            </p:cNvSpPr>
            <p:nvPr/>
          </p:nvSpPr>
          <p:spPr bwMode="auto">
            <a:xfrm>
              <a:off x="5355" y="1300"/>
              <a:ext cx="57" cy="60"/>
            </a:xfrm>
            <a:custGeom>
              <a:avLst/>
              <a:gdLst>
                <a:gd name="T0" fmla="*/ 56 w 57"/>
                <a:gd name="T1" fmla="*/ 17 h 60"/>
                <a:gd name="T2" fmla="*/ 49 w 57"/>
                <a:gd name="T3" fmla="*/ 12 h 60"/>
                <a:gd name="T4" fmla="*/ 40 w 57"/>
                <a:gd name="T5" fmla="*/ 0 h 60"/>
                <a:gd name="T6" fmla="*/ 40 w 57"/>
                <a:gd name="T7" fmla="*/ 0 h 60"/>
                <a:gd name="T8" fmla="*/ 0 w 57"/>
                <a:gd name="T9" fmla="*/ 24 h 60"/>
                <a:gd name="T10" fmla="*/ 31 w 57"/>
                <a:gd name="T11" fmla="*/ 48 h 60"/>
                <a:gd name="T12" fmla="*/ 43 w 57"/>
                <a:gd name="T13" fmla="*/ 59 h 60"/>
                <a:gd name="T14" fmla="*/ 55 w 57"/>
                <a:gd name="T15" fmla="*/ 19 h 60"/>
                <a:gd name="T16" fmla="*/ 56 w 57"/>
                <a:gd name="T17" fmla="*/ 1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60">
                  <a:moveTo>
                    <a:pt x="56" y="17"/>
                  </a:moveTo>
                  <a:lnTo>
                    <a:pt x="49" y="12"/>
                  </a:lnTo>
                  <a:lnTo>
                    <a:pt x="40" y="0"/>
                  </a:lnTo>
                  <a:lnTo>
                    <a:pt x="0" y="24"/>
                  </a:lnTo>
                  <a:lnTo>
                    <a:pt x="31" y="48"/>
                  </a:lnTo>
                  <a:lnTo>
                    <a:pt x="43" y="59"/>
                  </a:lnTo>
                  <a:lnTo>
                    <a:pt x="55" y="19"/>
                  </a:lnTo>
                  <a:lnTo>
                    <a:pt x="56" y="17"/>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0" name="Freeform 241"/>
            <p:cNvSpPr>
              <a:spLocks/>
            </p:cNvSpPr>
            <p:nvPr/>
          </p:nvSpPr>
          <p:spPr bwMode="auto">
            <a:xfrm>
              <a:off x="5392" y="1261"/>
              <a:ext cx="149" cy="128"/>
            </a:xfrm>
            <a:custGeom>
              <a:avLst/>
              <a:gdLst>
                <a:gd name="T0" fmla="*/ 24 w 149"/>
                <a:gd name="T1" fmla="*/ 62 h 128"/>
                <a:gd name="T2" fmla="*/ 30 w 149"/>
                <a:gd name="T3" fmla="*/ 79 h 128"/>
                <a:gd name="T4" fmla="*/ 41 w 149"/>
                <a:gd name="T5" fmla="*/ 104 h 128"/>
                <a:gd name="T6" fmla="*/ 61 w 149"/>
                <a:gd name="T7" fmla="*/ 121 h 128"/>
                <a:gd name="T8" fmla="*/ 75 w 149"/>
                <a:gd name="T9" fmla="*/ 127 h 128"/>
                <a:gd name="T10" fmla="*/ 92 w 149"/>
                <a:gd name="T11" fmla="*/ 118 h 128"/>
                <a:gd name="T12" fmla="*/ 116 w 149"/>
                <a:gd name="T13" fmla="*/ 95 h 128"/>
                <a:gd name="T14" fmla="*/ 116 w 149"/>
                <a:gd name="T15" fmla="*/ 95 h 128"/>
                <a:gd name="T16" fmla="*/ 122 w 149"/>
                <a:gd name="T17" fmla="*/ 104 h 128"/>
                <a:gd name="T18" fmla="*/ 127 w 149"/>
                <a:gd name="T19" fmla="*/ 111 h 128"/>
                <a:gd name="T20" fmla="*/ 141 w 149"/>
                <a:gd name="T21" fmla="*/ 94 h 128"/>
                <a:gd name="T22" fmla="*/ 147 w 149"/>
                <a:gd name="T23" fmla="*/ 62 h 128"/>
                <a:gd name="T24" fmla="*/ 147 w 149"/>
                <a:gd name="T25" fmla="*/ 41 h 128"/>
                <a:gd name="T26" fmla="*/ 144 w 149"/>
                <a:gd name="T27" fmla="*/ 25 h 128"/>
                <a:gd name="T28" fmla="*/ 139 w 149"/>
                <a:gd name="T29" fmla="*/ 20 h 128"/>
                <a:gd name="T30" fmla="*/ 121 w 149"/>
                <a:gd name="T31" fmla="*/ 16 h 128"/>
                <a:gd name="T32" fmla="*/ 98 w 149"/>
                <a:gd name="T33" fmla="*/ 26 h 128"/>
                <a:gd name="T34" fmla="*/ 90 w 149"/>
                <a:gd name="T35" fmla="*/ 38 h 128"/>
                <a:gd name="T36" fmla="*/ 88 w 149"/>
                <a:gd name="T37" fmla="*/ 57 h 128"/>
                <a:gd name="T38" fmla="*/ 80 w 149"/>
                <a:gd name="T39" fmla="*/ 67 h 128"/>
                <a:gd name="T40" fmla="*/ 70 w 149"/>
                <a:gd name="T41" fmla="*/ 63 h 128"/>
                <a:gd name="T42" fmla="*/ 54 w 149"/>
                <a:gd name="T43" fmla="*/ 51 h 128"/>
                <a:gd name="T44" fmla="*/ 49 w 149"/>
                <a:gd name="T45" fmla="*/ 24 h 128"/>
                <a:gd name="T46" fmla="*/ 48 w 149"/>
                <a:gd name="T47" fmla="*/ 18 h 128"/>
                <a:gd name="T48" fmla="*/ 45 w 149"/>
                <a:gd name="T49" fmla="*/ 13 h 128"/>
                <a:gd name="T50" fmla="*/ 40 w 149"/>
                <a:gd name="T51" fmla="*/ 7 h 128"/>
                <a:gd name="T52" fmla="*/ 28 w 149"/>
                <a:gd name="T53" fmla="*/ 0 h 128"/>
                <a:gd name="T54" fmla="*/ 17 w 149"/>
                <a:gd name="T55" fmla="*/ 0 h 128"/>
                <a:gd name="T56" fmla="*/ 4 w 149"/>
                <a:gd name="T57" fmla="*/ 10 h 128"/>
                <a:gd name="T58" fmla="*/ 0 w 149"/>
                <a:gd name="T59" fmla="*/ 29 h 128"/>
                <a:gd name="T60" fmla="*/ 12 w 149"/>
                <a:gd name="T61" fmla="*/ 51 h 128"/>
                <a:gd name="T62" fmla="*/ 18 w 149"/>
                <a:gd name="T63" fmla="*/ 56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9" h="128">
                  <a:moveTo>
                    <a:pt x="18" y="56"/>
                  </a:moveTo>
                  <a:lnTo>
                    <a:pt x="24" y="62"/>
                  </a:lnTo>
                  <a:lnTo>
                    <a:pt x="27" y="72"/>
                  </a:lnTo>
                  <a:lnTo>
                    <a:pt x="30" y="79"/>
                  </a:lnTo>
                  <a:lnTo>
                    <a:pt x="36" y="95"/>
                  </a:lnTo>
                  <a:lnTo>
                    <a:pt x="41" y="104"/>
                  </a:lnTo>
                  <a:lnTo>
                    <a:pt x="48" y="113"/>
                  </a:lnTo>
                  <a:lnTo>
                    <a:pt x="61" y="121"/>
                  </a:lnTo>
                  <a:lnTo>
                    <a:pt x="70" y="125"/>
                  </a:lnTo>
                  <a:lnTo>
                    <a:pt x="75" y="127"/>
                  </a:lnTo>
                  <a:lnTo>
                    <a:pt x="84" y="124"/>
                  </a:lnTo>
                  <a:lnTo>
                    <a:pt x="92" y="118"/>
                  </a:lnTo>
                  <a:lnTo>
                    <a:pt x="107" y="106"/>
                  </a:lnTo>
                  <a:lnTo>
                    <a:pt x="116" y="95"/>
                  </a:lnTo>
                  <a:lnTo>
                    <a:pt x="126" y="73"/>
                  </a:lnTo>
                  <a:lnTo>
                    <a:pt x="116" y="95"/>
                  </a:lnTo>
                  <a:lnTo>
                    <a:pt x="122" y="104"/>
                  </a:lnTo>
                  <a:lnTo>
                    <a:pt x="127" y="111"/>
                  </a:lnTo>
                  <a:lnTo>
                    <a:pt x="135" y="104"/>
                  </a:lnTo>
                  <a:lnTo>
                    <a:pt x="141" y="94"/>
                  </a:lnTo>
                  <a:lnTo>
                    <a:pt x="146" y="79"/>
                  </a:lnTo>
                  <a:lnTo>
                    <a:pt x="147" y="62"/>
                  </a:lnTo>
                  <a:lnTo>
                    <a:pt x="148" y="51"/>
                  </a:lnTo>
                  <a:lnTo>
                    <a:pt x="147" y="41"/>
                  </a:lnTo>
                  <a:lnTo>
                    <a:pt x="145" y="26"/>
                  </a:lnTo>
                  <a:lnTo>
                    <a:pt x="144" y="25"/>
                  </a:lnTo>
                  <a:lnTo>
                    <a:pt x="142" y="22"/>
                  </a:lnTo>
                  <a:lnTo>
                    <a:pt x="139" y="20"/>
                  </a:lnTo>
                  <a:lnTo>
                    <a:pt x="132" y="17"/>
                  </a:lnTo>
                  <a:lnTo>
                    <a:pt x="121" y="16"/>
                  </a:lnTo>
                  <a:lnTo>
                    <a:pt x="111" y="18"/>
                  </a:lnTo>
                  <a:lnTo>
                    <a:pt x="98" y="26"/>
                  </a:lnTo>
                  <a:lnTo>
                    <a:pt x="94" y="32"/>
                  </a:lnTo>
                  <a:lnTo>
                    <a:pt x="90" y="38"/>
                  </a:lnTo>
                  <a:lnTo>
                    <a:pt x="88" y="45"/>
                  </a:lnTo>
                  <a:lnTo>
                    <a:pt x="88" y="57"/>
                  </a:lnTo>
                  <a:lnTo>
                    <a:pt x="88" y="60"/>
                  </a:lnTo>
                  <a:lnTo>
                    <a:pt x="80" y="67"/>
                  </a:lnTo>
                  <a:lnTo>
                    <a:pt x="74" y="73"/>
                  </a:lnTo>
                  <a:lnTo>
                    <a:pt x="70" y="63"/>
                  </a:lnTo>
                  <a:lnTo>
                    <a:pt x="63" y="57"/>
                  </a:lnTo>
                  <a:lnTo>
                    <a:pt x="54" y="51"/>
                  </a:lnTo>
                  <a:lnTo>
                    <a:pt x="52" y="34"/>
                  </a:lnTo>
                  <a:lnTo>
                    <a:pt x="49" y="24"/>
                  </a:lnTo>
                  <a:lnTo>
                    <a:pt x="48" y="18"/>
                  </a:lnTo>
                  <a:lnTo>
                    <a:pt x="46" y="15"/>
                  </a:lnTo>
                  <a:lnTo>
                    <a:pt x="45" y="13"/>
                  </a:lnTo>
                  <a:lnTo>
                    <a:pt x="43" y="11"/>
                  </a:lnTo>
                  <a:lnTo>
                    <a:pt x="40" y="7"/>
                  </a:lnTo>
                  <a:lnTo>
                    <a:pt x="33" y="3"/>
                  </a:lnTo>
                  <a:lnTo>
                    <a:pt x="28" y="0"/>
                  </a:lnTo>
                  <a:lnTo>
                    <a:pt x="24" y="0"/>
                  </a:lnTo>
                  <a:lnTo>
                    <a:pt x="17" y="0"/>
                  </a:lnTo>
                  <a:lnTo>
                    <a:pt x="10" y="3"/>
                  </a:lnTo>
                  <a:lnTo>
                    <a:pt x="4" y="10"/>
                  </a:lnTo>
                  <a:lnTo>
                    <a:pt x="0" y="18"/>
                  </a:lnTo>
                  <a:lnTo>
                    <a:pt x="0" y="29"/>
                  </a:lnTo>
                  <a:lnTo>
                    <a:pt x="3" y="39"/>
                  </a:lnTo>
                  <a:lnTo>
                    <a:pt x="12" y="51"/>
                  </a:lnTo>
                  <a:lnTo>
                    <a:pt x="18" y="56"/>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1" name="Freeform 242"/>
            <p:cNvSpPr>
              <a:spLocks/>
            </p:cNvSpPr>
            <p:nvPr/>
          </p:nvSpPr>
          <p:spPr bwMode="auto">
            <a:xfrm>
              <a:off x="5374" y="1316"/>
              <a:ext cx="152" cy="183"/>
            </a:xfrm>
            <a:custGeom>
              <a:avLst/>
              <a:gdLst>
                <a:gd name="T0" fmla="*/ 88 w 152"/>
                <a:gd name="T1" fmla="*/ 182 h 183"/>
                <a:gd name="T2" fmla="*/ 74 w 152"/>
                <a:gd name="T3" fmla="*/ 169 h 183"/>
                <a:gd name="T4" fmla="*/ 56 w 152"/>
                <a:gd name="T5" fmla="*/ 155 h 183"/>
                <a:gd name="T6" fmla="*/ 16 w 152"/>
                <a:gd name="T7" fmla="*/ 131 h 183"/>
                <a:gd name="T8" fmla="*/ 6 w 152"/>
                <a:gd name="T9" fmla="*/ 123 h 183"/>
                <a:gd name="T10" fmla="*/ 0 w 152"/>
                <a:gd name="T11" fmla="*/ 117 h 183"/>
                <a:gd name="T12" fmla="*/ 5 w 152"/>
                <a:gd name="T13" fmla="*/ 106 h 183"/>
                <a:gd name="T14" fmla="*/ 27 w 152"/>
                <a:gd name="T15" fmla="*/ 78 h 183"/>
                <a:gd name="T16" fmla="*/ 27 w 152"/>
                <a:gd name="T17" fmla="*/ 78 h 183"/>
                <a:gd name="T18" fmla="*/ 37 w 152"/>
                <a:gd name="T19" fmla="*/ 72 h 183"/>
                <a:gd name="T20" fmla="*/ 27 w 152"/>
                <a:gd name="T21" fmla="*/ 78 h 183"/>
                <a:gd name="T22" fmla="*/ 27 w 152"/>
                <a:gd name="T23" fmla="*/ 51 h 183"/>
                <a:gd name="T24" fmla="*/ 26 w 152"/>
                <a:gd name="T25" fmla="*/ 46 h 183"/>
                <a:gd name="T26" fmla="*/ 24 w 152"/>
                <a:gd name="T27" fmla="*/ 43 h 183"/>
                <a:gd name="T28" fmla="*/ 36 w 152"/>
                <a:gd name="T29" fmla="*/ 2 h 183"/>
                <a:gd name="T30" fmla="*/ 36 w 152"/>
                <a:gd name="T31" fmla="*/ 1 h 183"/>
                <a:gd name="T32" fmla="*/ 36 w 152"/>
                <a:gd name="T33" fmla="*/ 0 h 183"/>
                <a:gd name="T34" fmla="*/ 42 w 152"/>
                <a:gd name="T35" fmla="*/ 6 h 183"/>
                <a:gd name="T36" fmla="*/ 45 w 152"/>
                <a:gd name="T37" fmla="*/ 16 h 183"/>
                <a:gd name="T38" fmla="*/ 48 w 152"/>
                <a:gd name="T39" fmla="*/ 23 h 183"/>
                <a:gd name="T40" fmla="*/ 54 w 152"/>
                <a:gd name="T41" fmla="*/ 39 h 183"/>
                <a:gd name="T42" fmla="*/ 66 w 152"/>
                <a:gd name="T43" fmla="*/ 57 h 183"/>
                <a:gd name="T44" fmla="*/ 79 w 152"/>
                <a:gd name="T45" fmla="*/ 66 h 183"/>
                <a:gd name="T46" fmla="*/ 88 w 152"/>
                <a:gd name="T47" fmla="*/ 70 h 183"/>
                <a:gd name="T48" fmla="*/ 93 w 152"/>
                <a:gd name="T49" fmla="*/ 71 h 183"/>
                <a:gd name="T50" fmla="*/ 102 w 152"/>
                <a:gd name="T51" fmla="*/ 69 h 183"/>
                <a:gd name="T52" fmla="*/ 125 w 152"/>
                <a:gd name="T53" fmla="*/ 51 h 183"/>
                <a:gd name="T54" fmla="*/ 134 w 152"/>
                <a:gd name="T55" fmla="*/ 39 h 183"/>
                <a:gd name="T56" fmla="*/ 144 w 152"/>
                <a:gd name="T57" fmla="*/ 18 h 183"/>
                <a:gd name="T58" fmla="*/ 134 w 152"/>
                <a:gd name="T59" fmla="*/ 40 h 183"/>
                <a:gd name="T60" fmla="*/ 134 w 152"/>
                <a:gd name="T61" fmla="*/ 40 h 183"/>
                <a:gd name="T62" fmla="*/ 140 w 152"/>
                <a:gd name="T63" fmla="*/ 48 h 183"/>
                <a:gd name="T64" fmla="*/ 145 w 152"/>
                <a:gd name="T65" fmla="*/ 56 h 183"/>
                <a:gd name="T66" fmla="*/ 145 w 152"/>
                <a:gd name="T67" fmla="*/ 56 h 183"/>
                <a:gd name="T68" fmla="*/ 149 w 152"/>
                <a:gd name="T69" fmla="*/ 77 h 183"/>
                <a:gd name="T70" fmla="*/ 151 w 152"/>
                <a:gd name="T71" fmla="*/ 94 h 183"/>
                <a:gd name="T72" fmla="*/ 149 w 152"/>
                <a:gd name="T73" fmla="*/ 111 h 183"/>
                <a:gd name="T74" fmla="*/ 146 w 152"/>
                <a:gd name="T75" fmla="*/ 127 h 183"/>
                <a:gd name="T76" fmla="*/ 139 w 152"/>
                <a:gd name="T77" fmla="*/ 144 h 183"/>
                <a:gd name="T78" fmla="*/ 130 w 152"/>
                <a:gd name="T79" fmla="*/ 156 h 183"/>
                <a:gd name="T80" fmla="*/ 130 w 152"/>
                <a:gd name="T81" fmla="*/ 156 h 183"/>
                <a:gd name="T82" fmla="*/ 121 w 152"/>
                <a:gd name="T83" fmla="*/ 160 h 183"/>
                <a:gd name="T84" fmla="*/ 111 w 152"/>
                <a:gd name="T85" fmla="*/ 164 h 183"/>
                <a:gd name="T86" fmla="*/ 106 w 152"/>
                <a:gd name="T87" fmla="*/ 166 h 183"/>
                <a:gd name="T88" fmla="*/ 100 w 152"/>
                <a:gd name="T89" fmla="*/ 170 h 183"/>
                <a:gd name="T90" fmla="*/ 88 w 152"/>
                <a:gd name="T91" fmla="*/ 182 h 183"/>
                <a:gd name="T92" fmla="*/ 88 w 152"/>
                <a:gd name="T93" fmla="*/ 182 h 1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2" h="183">
                  <a:moveTo>
                    <a:pt x="88" y="182"/>
                  </a:moveTo>
                  <a:lnTo>
                    <a:pt x="74" y="169"/>
                  </a:lnTo>
                  <a:lnTo>
                    <a:pt x="56" y="155"/>
                  </a:lnTo>
                  <a:lnTo>
                    <a:pt x="16" y="131"/>
                  </a:lnTo>
                  <a:lnTo>
                    <a:pt x="6" y="123"/>
                  </a:lnTo>
                  <a:lnTo>
                    <a:pt x="0" y="117"/>
                  </a:lnTo>
                  <a:lnTo>
                    <a:pt x="5" y="106"/>
                  </a:lnTo>
                  <a:lnTo>
                    <a:pt x="27" y="78"/>
                  </a:lnTo>
                  <a:lnTo>
                    <a:pt x="37" y="72"/>
                  </a:lnTo>
                  <a:lnTo>
                    <a:pt x="27" y="78"/>
                  </a:lnTo>
                  <a:lnTo>
                    <a:pt x="27" y="51"/>
                  </a:lnTo>
                  <a:lnTo>
                    <a:pt x="26" y="46"/>
                  </a:lnTo>
                  <a:lnTo>
                    <a:pt x="24" y="43"/>
                  </a:lnTo>
                  <a:lnTo>
                    <a:pt x="36" y="2"/>
                  </a:lnTo>
                  <a:lnTo>
                    <a:pt x="36" y="1"/>
                  </a:lnTo>
                  <a:lnTo>
                    <a:pt x="36" y="0"/>
                  </a:lnTo>
                  <a:lnTo>
                    <a:pt x="42" y="6"/>
                  </a:lnTo>
                  <a:lnTo>
                    <a:pt x="45" y="16"/>
                  </a:lnTo>
                  <a:lnTo>
                    <a:pt x="48" y="23"/>
                  </a:lnTo>
                  <a:lnTo>
                    <a:pt x="54" y="39"/>
                  </a:lnTo>
                  <a:lnTo>
                    <a:pt x="66" y="57"/>
                  </a:lnTo>
                  <a:lnTo>
                    <a:pt x="79" y="66"/>
                  </a:lnTo>
                  <a:lnTo>
                    <a:pt x="88" y="70"/>
                  </a:lnTo>
                  <a:lnTo>
                    <a:pt x="93" y="71"/>
                  </a:lnTo>
                  <a:lnTo>
                    <a:pt x="102" y="69"/>
                  </a:lnTo>
                  <a:lnTo>
                    <a:pt x="125" y="51"/>
                  </a:lnTo>
                  <a:lnTo>
                    <a:pt x="134" y="39"/>
                  </a:lnTo>
                  <a:lnTo>
                    <a:pt x="144" y="18"/>
                  </a:lnTo>
                  <a:lnTo>
                    <a:pt x="134" y="40"/>
                  </a:lnTo>
                  <a:lnTo>
                    <a:pt x="140" y="48"/>
                  </a:lnTo>
                  <a:lnTo>
                    <a:pt x="145" y="56"/>
                  </a:lnTo>
                  <a:lnTo>
                    <a:pt x="149" y="77"/>
                  </a:lnTo>
                  <a:lnTo>
                    <a:pt x="151" y="94"/>
                  </a:lnTo>
                  <a:lnTo>
                    <a:pt x="149" y="111"/>
                  </a:lnTo>
                  <a:lnTo>
                    <a:pt x="146" y="127"/>
                  </a:lnTo>
                  <a:lnTo>
                    <a:pt x="139" y="144"/>
                  </a:lnTo>
                  <a:lnTo>
                    <a:pt x="130" y="156"/>
                  </a:lnTo>
                  <a:lnTo>
                    <a:pt x="121" y="160"/>
                  </a:lnTo>
                  <a:lnTo>
                    <a:pt x="111" y="164"/>
                  </a:lnTo>
                  <a:lnTo>
                    <a:pt x="106" y="166"/>
                  </a:lnTo>
                  <a:lnTo>
                    <a:pt x="100" y="170"/>
                  </a:lnTo>
                  <a:lnTo>
                    <a:pt x="88" y="182"/>
                  </a:lnTo>
                </a:path>
              </a:pathLst>
            </a:custGeom>
            <a:gradFill rotWithShape="0">
              <a:gsLst>
                <a:gs pos="0">
                  <a:srgbClr val="5E7618"/>
                </a:gs>
                <a:gs pos="50000">
                  <a:srgbClr val="CCFF33"/>
                </a:gs>
                <a:gs pos="100000">
                  <a:srgbClr val="5E7618"/>
                </a:gs>
              </a:gsLst>
              <a:lin ang="0" scaled="1"/>
            </a:gra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312" name="Freeform 243"/>
            <p:cNvSpPr>
              <a:spLocks/>
            </p:cNvSpPr>
            <p:nvPr/>
          </p:nvSpPr>
          <p:spPr bwMode="auto">
            <a:xfrm>
              <a:off x="5424" y="1472"/>
              <a:ext cx="85" cy="97"/>
            </a:xfrm>
            <a:custGeom>
              <a:avLst/>
              <a:gdLst>
                <a:gd name="T0" fmla="*/ 80 w 85"/>
                <a:gd name="T1" fmla="*/ 0 h 97"/>
                <a:gd name="T2" fmla="*/ 71 w 85"/>
                <a:gd name="T3" fmla="*/ 4 h 97"/>
                <a:gd name="T4" fmla="*/ 61 w 85"/>
                <a:gd name="T5" fmla="*/ 8 h 97"/>
                <a:gd name="T6" fmla="*/ 56 w 85"/>
                <a:gd name="T7" fmla="*/ 10 h 97"/>
                <a:gd name="T8" fmla="*/ 50 w 85"/>
                <a:gd name="T9" fmla="*/ 14 h 97"/>
                <a:gd name="T10" fmla="*/ 38 w 85"/>
                <a:gd name="T11" fmla="*/ 26 h 97"/>
                <a:gd name="T12" fmla="*/ 38 w 85"/>
                <a:gd name="T13" fmla="*/ 27 h 97"/>
                <a:gd name="T14" fmla="*/ 38 w 85"/>
                <a:gd name="T15" fmla="*/ 26 h 97"/>
                <a:gd name="T16" fmla="*/ 34 w 85"/>
                <a:gd name="T17" fmla="*/ 32 h 97"/>
                <a:gd name="T18" fmla="*/ 24 w 85"/>
                <a:gd name="T19" fmla="*/ 42 h 97"/>
                <a:gd name="T20" fmla="*/ 18 w 85"/>
                <a:gd name="T21" fmla="*/ 44 h 97"/>
                <a:gd name="T22" fmla="*/ 3 w 85"/>
                <a:gd name="T23" fmla="*/ 44 h 97"/>
                <a:gd name="T24" fmla="*/ 3 w 85"/>
                <a:gd name="T25" fmla="*/ 44 h 97"/>
                <a:gd name="T26" fmla="*/ 3 w 85"/>
                <a:gd name="T27" fmla="*/ 60 h 97"/>
                <a:gd name="T28" fmla="*/ 2 w 85"/>
                <a:gd name="T29" fmla="*/ 77 h 97"/>
                <a:gd name="T30" fmla="*/ 2 w 85"/>
                <a:gd name="T31" fmla="*/ 77 h 97"/>
                <a:gd name="T32" fmla="*/ 0 w 85"/>
                <a:gd name="T33" fmla="*/ 95 h 97"/>
                <a:gd name="T34" fmla="*/ 0 w 85"/>
                <a:gd name="T35" fmla="*/ 96 h 97"/>
                <a:gd name="T36" fmla="*/ 22 w 85"/>
                <a:gd name="T37" fmla="*/ 92 h 97"/>
                <a:gd name="T38" fmla="*/ 38 w 85"/>
                <a:gd name="T39" fmla="*/ 88 h 97"/>
                <a:gd name="T40" fmla="*/ 48 w 85"/>
                <a:gd name="T41" fmla="*/ 86 h 97"/>
                <a:gd name="T42" fmla="*/ 54 w 85"/>
                <a:gd name="T43" fmla="*/ 80 h 97"/>
                <a:gd name="T44" fmla="*/ 58 w 85"/>
                <a:gd name="T45" fmla="*/ 75 h 97"/>
                <a:gd name="T46" fmla="*/ 69 w 85"/>
                <a:gd name="T47" fmla="*/ 53 h 97"/>
                <a:gd name="T48" fmla="*/ 74 w 85"/>
                <a:gd name="T49" fmla="*/ 36 h 97"/>
                <a:gd name="T50" fmla="*/ 80 w 85"/>
                <a:gd name="T51" fmla="*/ 28 h 97"/>
                <a:gd name="T52" fmla="*/ 84 w 85"/>
                <a:gd name="T53" fmla="*/ 14 h 97"/>
                <a:gd name="T54" fmla="*/ 84 w 85"/>
                <a:gd name="T55" fmla="*/ 6 h 97"/>
                <a:gd name="T56" fmla="*/ 84 w 85"/>
                <a:gd name="T57" fmla="*/ 1 h 97"/>
                <a:gd name="T58" fmla="*/ 82 w 85"/>
                <a:gd name="T59" fmla="*/ 0 h 97"/>
                <a:gd name="T60" fmla="*/ 80 w 85"/>
                <a:gd name="T61" fmla="*/ 0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 h="97">
                  <a:moveTo>
                    <a:pt x="80" y="0"/>
                  </a:moveTo>
                  <a:lnTo>
                    <a:pt x="71" y="4"/>
                  </a:lnTo>
                  <a:lnTo>
                    <a:pt x="61" y="8"/>
                  </a:lnTo>
                  <a:lnTo>
                    <a:pt x="56" y="10"/>
                  </a:lnTo>
                  <a:lnTo>
                    <a:pt x="50" y="14"/>
                  </a:lnTo>
                  <a:lnTo>
                    <a:pt x="38" y="26"/>
                  </a:lnTo>
                  <a:lnTo>
                    <a:pt x="38" y="27"/>
                  </a:lnTo>
                  <a:lnTo>
                    <a:pt x="38" y="26"/>
                  </a:lnTo>
                  <a:lnTo>
                    <a:pt x="34" y="32"/>
                  </a:lnTo>
                  <a:lnTo>
                    <a:pt x="24" y="42"/>
                  </a:lnTo>
                  <a:lnTo>
                    <a:pt x="18" y="44"/>
                  </a:lnTo>
                  <a:lnTo>
                    <a:pt x="3" y="44"/>
                  </a:lnTo>
                  <a:lnTo>
                    <a:pt x="3" y="60"/>
                  </a:lnTo>
                  <a:lnTo>
                    <a:pt x="2" y="77"/>
                  </a:lnTo>
                  <a:lnTo>
                    <a:pt x="0" y="95"/>
                  </a:lnTo>
                  <a:lnTo>
                    <a:pt x="0" y="96"/>
                  </a:lnTo>
                  <a:lnTo>
                    <a:pt x="22" y="92"/>
                  </a:lnTo>
                  <a:lnTo>
                    <a:pt x="38" y="88"/>
                  </a:lnTo>
                  <a:lnTo>
                    <a:pt x="48" y="86"/>
                  </a:lnTo>
                  <a:lnTo>
                    <a:pt x="54" y="80"/>
                  </a:lnTo>
                  <a:lnTo>
                    <a:pt x="58" y="75"/>
                  </a:lnTo>
                  <a:lnTo>
                    <a:pt x="69" y="53"/>
                  </a:lnTo>
                  <a:lnTo>
                    <a:pt x="74" y="36"/>
                  </a:lnTo>
                  <a:lnTo>
                    <a:pt x="80" y="28"/>
                  </a:lnTo>
                  <a:lnTo>
                    <a:pt x="84" y="14"/>
                  </a:lnTo>
                  <a:lnTo>
                    <a:pt x="84" y="6"/>
                  </a:lnTo>
                  <a:lnTo>
                    <a:pt x="84" y="1"/>
                  </a:lnTo>
                  <a:lnTo>
                    <a:pt x="82" y="0"/>
                  </a:lnTo>
                  <a:lnTo>
                    <a:pt x="80" y="0"/>
                  </a:lnTo>
                </a:path>
              </a:pathLst>
            </a:custGeom>
            <a:solidFill>
              <a:srgbClr val="FFCCCC"/>
            </a:solidFill>
            <a:ln w="127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36975" name="Group 517"/>
          <p:cNvGrpSpPr>
            <a:grpSpLocks/>
          </p:cNvGrpSpPr>
          <p:nvPr/>
        </p:nvGrpSpPr>
        <p:grpSpPr bwMode="auto">
          <a:xfrm>
            <a:off x="4916488" y="2422525"/>
            <a:ext cx="393700" cy="1068388"/>
            <a:chOff x="2566" y="959"/>
            <a:chExt cx="607" cy="1740"/>
          </a:xfrm>
        </p:grpSpPr>
        <p:sp>
          <p:nvSpPr>
            <p:cNvPr id="37255" name="Freeform 518" descr="Bouquet"/>
            <p:cNvSpPr>
              <a:spLocks/>
            </p:cNvSpPr>
            <p:nvPr/>
          </p:nvSpPr>
          <p:spPr bwMode="auto">
            <a:xfrm>
              <a:off x="2566" y="1281"/>
              <a:ext cx="607" cy="1418"/>
            </a:xfrm>
            <a:custGeom>
              <a:avLst/>
              <a:gdLst>
                <a:gd name="T0" fmla="*/ 482 w 607"/>
                <a:gd name="T1" fmla="*/ 9 h 1418"/>
                <a:gd name="T2" fmla="*/ 504 w 607"/>
                <a:gd name="T3" fmla="*/ 35 h 1418"/>
                <a:gd name="T4" fmla="*/ 514 w 607"/>
                <a:gd name="T5" fmla="*/ 53 h 1418"/>
                <a:gd name="T6" fmla="*/ 606 w 607"/>
                <a:gd name="T7" fmla="*/ 589 h 1418"/>
                <a:gd name="T8" fmla="*/ 603 w 607"/>
                <a:gd name="T9" fmla="*/ 603 h 1418"/>
                <a:gd name="T10" fmla="*/ 598 w 607"/>
                <a:gd name="T11" fmla="*/ 615 h 1418"/>
                <a:gd name="T12" fmla="*/ 590 w 607"/>
                <a:gd name="T13" fmla="*/ 625 h 1418"/>
                <a:gd name="T14" fmla="*/ 581 w 607"/>
                <a:gd name="T15" fmla="*/ 633 h 1418"/>
                <a:gd name="T16" fmla="*/ 570 w 607"/>
                <a:gd name="T17" fmla="*/ 637 h 1418"/>
                <a:gd name="T18" fmla="*/ 558 w 607"/>
                <a:gd name="T19" fmla="*/ 637 h 1418"/>
                <a:gd name="T20" fmla="*/ 547 w 607"/>
                <a:gd name="T21" fmla="*/ 634 h 1418"/>
                <a:gd name="T22" fmla="*/ 537 w 607"/>
                <a:gd name="T23" fmla="*/ 628 h 1418"/>
                <a:gd name="T24" fmla="*/ 528 w 607"/>
                <a:gd name="T25" fmla="*/ 619 h 1418"/>
                <a:gd name="T26" fmla="*/ 522 w 607"/>
                <a:gd name="T27" fmla="*/ 607 h 1418"/>
                <a:gd name="T28" fmla="*/ 517 w 607"/>
                <a:gd name="T29" fmla="*/ 586 h 1418"/>
                <a:gd name="T30" fmla="*/ 448 w 607"/>
                <a:gd name="T31" fmla="*/ 1362 h 1418"/>
                <a:gd name="T32" fmla="*/ 442 w 607"/>
                <a:gd name="T33" fmla="*/ 1378 h 1418"/>
                <a:gd name="T34" fmla="*/ 434 w 607"/>
                <a:gd name="T35" fmla="*/ 1393 h 1418"/>
                <a:gd name="T36" fmla="*/ 423 w 607"/>
                <a:gd name="T37" fmla="*/ 1405 h 1418"/>
                <a:gd name="T38" fmla="*/ 409 w 607"/>
                <a:gd name="T39" fmla="*/ 1413 h 1418"/>
                <a:gd name="T40" fmla="*/ 395 w 607"/>
                <a:gd name="T41" fmla="*/ 1417 h 1418"/>
                <a:gd name="T42" fmla="*/ 380 w 607"/>
                <a:gd name="T43" fmla="*/ 1417 h 1418"/>
                <a:gd name="T44" fmla="*/ 366 w 607"/>
                <a:gd name="T45" fmla="*/ 1411 h 1418"/>
                <a:gd name="T46" fmla="*/ 353 w 607"/>
                <a:gd name="T47" fmla="*/ 1402 h 1418"/>
                <a:gd name="T48" fmla="*/ 343 w 607"/>
                <a:gd name="T49" fmla="*/ 1389 h 1418"/>
                <a:gd name="T50" fmla="*/ 337 w 607"/>
                <a:gd name="T51" fmla="*/ 1372 h 1418"/>
                <a:gd name="T52" fmla="*/ 335 w 607"/>
                <a:gd name="T53" fmla="*/ 1355 h 1418"/>
                <a:gd name="T54" fmla="*/ 303 w 607"/>
                <a:gd name="T55" fmla="*/ 773 h 1418"/>
                <a:gd name="T56" fmla="*/ 272 w 607"/>
                <a:gd name="T57" fmla="*/ 1355 h 1418"/>
                <a:gd name="T58" fmla="*/ 268 w 607"/>
                <a:gd name="T59" fmla="*/ 1373 h 1418"/>
                <a:gd name="T60" fmla="*/ 260 w 607"/>
                <a:gd name="T61" fmla="*/ 1387 h 1418"/>
                <a:gd name="T62" fmla="*/ 249 w 607"/>
                <a:gd name="T63" fmla="*/ 1399 h 1418"/>
                <a:gd name="T64" fmla="*/ 235 w 607"/>
                <a:gd name="T65" fmla="*/ 1407 h 1418"/>
                <a:gd name="T66" fmla="*/ 221 w 607"/>
                <a:gd name="T67" fmla="*/ 1411 h 1418"/>
                <a:gd name="T68" fmla="*/ 206 w 607"/>
                <a:gd name="T69" fmla="*/ 1411 h 1418"/>
                <a:gd name="T70" fmla="*/ 192 w 607"/>
                <a:gd name="T71" fmla="*/ 1405 h 1418"/>
                <a:gd name="T72" fmla="*/ 180 w 607"/>
                <a:gd name="T73" fmla="*/ 1396 h 1418"/>
                <a:gd name="T74" fmla="*/ 169 w 607"/>
                <a:gd name="T75" fmla="*/ 1383 h 1418"/>
                <a:gd name="T76" fmla="*/ 162 w 607"/>
                <a:gd name="T77" fmla="*/ 1367 h 1418"/>
                <a:gd name="T78" fmla="*/ 160 w 607"/>
                <a:gd name="T79" fmla="*/ 213 h 1418"/>
                <a:gd name="T80" fmla="*/ 85 w 607"/>
                <a:gd name="T81" fmla="*/ 597 h 1418"/>
                <a:gd name="T82" fmla="*/ 80 w 607"/>
                <a:gd name="T83" fmla="*/ 609 h 1418"/>
                <a:gd name="T84" fmla="*/ 72 w 607"/>
                <a:gd name="T85" fmla="*/ 619 h 1418"/>
                <a:gd name="T86" fmla="*/ 63 w 607"/>
                <a:gd name="T87" fmla="*/ 627 h 1418"/>
                <a:gd name="T88" fmla="*/ 52 w 607"/>
                <a:gd name="T89" fmla="*/ 631 h 1418"/>
                <a:gd name="T90" fmla="*/ 40 w 607"/>
                <a:gd name="T91" fmla="*/ 631 h 1418"/>
                <a:gd name="T92" fmla="*/ 29 w 607"/>
                <a:gd name="T93" fmla="*/ 628 h 1418"/>
                <a:gd name="T94" fmla="*/ 19 w 607"/>
                <a:gd name="T95" fmla="*/ 622 h 1418"/>
                <a:gd name="T96" fmla="*/ 10 w 607"/>
                <a:gd name="T97" fmla="*/ 613 h 1418"/>
                <a:gd name="T98" fmla="*/ 4 w 607"/>
                <a:gd name="T99" fmla="*/ 601 h 1418"/>
                <a:gd name="T100" fmla="*/ 1 w 607"/>
                <a:gd name="T101" fmla="*/ 589 h 1418"/>
                <a:gd name="T102" fmla="*/ 87 w 607"/>
                <a:gd name="T103" fmla="*/ 61 h 1418"/>
                <a:gd name="T104" fmla="*/ 97 w 607"/>
                <a:gd name="T105" fmla="*/ 37 h 1418"/>
                <a:gd name="T106" fmla="*/ 118 w 607"/>
                <a:gd name="T107" fmla="*/ 11 h 1418"/>
                <a:gd name="T108" fmla="*/ 144 w 607"/>
                <a:gd name="T109" fmla="*/ 0 h 14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7" h="1418">
                  <a:moveTo>
                    <a:pt x="461" y="0"/>
                  </a:moveTo>
                  <a:lnTo>
                    <a:pt x="472" y="3"/>
                  </a:lnTo>
                  <a:lnTo>
                    <a:pt x="482" y="9"/>
                  </a:lnTo>
                  <a:lnTo>
                    <a:pt x="489" y="15"/>
                  </a:lnTo>
                  <a:lnTo>
                    <a:pt x="500" y="27"/>
                  </a:lnTo>
                  <a:lnTo>
                    <a:pt x="504" y="35"/>
                  </a:lnTo>
                  <a:lnTo>
                    <a:pt x="509" y="42"/>
                  </a:lnTo>
                  <a:lnTo>
                    <a:pt x="511" y="46"/>
                  </a:lnTo>
                  <a:lnTo>
                    <a:pt x="514" y="53"/>
                  </a:lnTo>
                  <a:lnTo>
                    <a:pt x="519" y="67"/>
                  </a:lnTo>
                  <a:lnTo>
                    <a:pt x="606" y="586"/>
                  </a:lnTo>
                  <a:lnTo>
                    <a:pt x="606" y="589"/>
                  </a:lnTo>
                  <a:lnTo>
                    <a:pt x="605" y="595"/>
                  </a:lnTo>
                  <a:lnTo>
                    <a:pt x="604" y="599"/>
                  </a:lnTo>
                  <a:lnTo>
                    <a:pt x="603" y="603"/>
                  </a:lnTo>
                  <a:lnTo>
                    <a:pt x="602" y="607"/>
                  </a:lnTo>
                  <a:lnTo>
                    <a:pt x="600" y="611"/>
                  </a:lnTo>
                  <a:lnTo>
                    <a:pt x="598" y="615"/>
                  </a:lnTo>
                  <a:lnTo>
                    <a:pt x="596" y="619"/>
                  </a:lnTo>
                  <a:lnTo>
                    <a:pt x="593" y="622"/>
                  </a:lnTo>
                  <a:lnTo>
                    <a:pt x="590" y="625"/>
                  </a:lnTo>
                  <a:lnTo>
                    <a:pt x="587" y="628"/>
                  </a:lnTo>
                  <a:lnTo>
                    <a:pt x="584" y="631"/>
                  </a:lnTo>
                  <a:lnTo>
                    <a:pt x="581" y="633"/>
                  </a:lnTo>
                  <a:lnTo>
                    <a:pt x="577" y="634"/>
                  </a:lnTo>
                  <a:lnTo>
                    <a:pt x="573" y="635"/>
                  </a:lnTo>
                  <a:lnTo>
                    <a:pt x="570" y="637"/>
                  </a:lnTo>
                  <a:lnTo>
                    <a:pt x="566" y="637"/>
                  </a:lnTo>
                  <a:lnTo>
                    <a:pt x="562" y="637"/>
                  </a:lnTo>
                  <a:lnTo>
                    <a:pt x="558" y="637"/>
                  </a:lnTo>
                  <a:lnTo>
                    <a:pt x="554" y="637"/>
                  </a:lnTo>
                  <a:lnTo>
                    <a:pt x="550" y="635"/>
                  </a:lnTo>
                  <a:lnTo>
                    <a:pt x="547" y="634"/>
                  </a:lnTo>
                  <a:lnTo>
                    <a:pt x="544" y="633"/>
                  </a:lnTo>
                  <a:lnTo>
                    <a:pt x="540" y="631"/>
                  </a:lnTo>
                  <a:lnTo>
                    <a:pt x="537" y="628"/>
                  </a:lnTo>
                  <a:lnTo>
                    <a:pt x="534" y="625"/>
                  </a:lnTo>
                  <a:lnTo>
                    <a:pt x="531" y="622"/>
                  </a:lnTo>
                  <a:lnTo>
                    <a:pt x="528" y="619"/>
                  </a:lnTo>
                  <a:lnTo>
                    <a:pt x="526" y="615"/>
                  </a:lnTo>
                  <a:lnTo>
                    <a:pt x="524" y="611"/>
                  </a:lnTo>
                  <a:lnTo>
                    <a:pt x="522" y="607"/>
                  </a:lnTo>
                  <a:lnTo>
                    <a:pt x="522" y="602"/>
                  </a:lnTo>
                  <a:lnTo>
                    <a:pt x="520" y="599"/>
                  </a:lnTo>
                  <a:lnTo>
                    <a:pt x="517" y="586"/>
                  </a:lnTo>
                  <a:lnTo>
                    <a:pt x="448" y="218"/>
                  </a:lnTo>
                  <a:lnTo>
                    <a:pt x="448" y="1355"/>
                  </a:lnTo>
                  <a:lnTo>
                    <a:pt x="448" y="1362"/>
                  </a:lnTo>
                  <a:lnTo>
                    <a:pt x="447" y="1367"/>
                  </a:lnTo>
                  <a:lnTo>
                    <a:pt x="445" y="1373"/>
                  </a:lnTo>
                  <a:lnTo>
                    <a:pt x="442" y="1378"/>
                  </a:lnTo>
                  <a:lnTo>
                    <a:pt x="440" y="1384"/>
                  </a:lnTo>
                  <a:lnTo>
                    <a:pt x="437" y="1389"/>
                  </a:lnTo>
                  <a:lnTo>
                    <a:pt x="434" y="1393"/>
                  </a:lnTo>
                  <a:lnTo>
                    <a:pt x="430" y="1398"/>
                  </a:lnTo>
                  <a:lnTo>
                    <a:pt x="427" y="1402"/>
                  </a:lnTo>
                  <a:lnTo>
                    <a:pt x="423" y="1405"/>
                  </a:lnTo>
                  <a:lnTo>
                    <a:pt x="419" y="1409"/>
                  </a:lnTo>
                  <a:lnTo>
                    <a:pt x="414" y="1411"/>
                  </a:lnTo>
                  <a:lnTo>
                    <a:pt x="409" y="1413"/>
                  </a:lnTo>
                  <a:lnTo>
                    <a:pt x="405" y="1415"/>
                  </a:lnTo>
                  <a:lnTo>
                    <a:pt x="400" y="1417"/>
                  </a:lnTo>
                  <a:lnTo>
                    <a:pt x="395" y="1417"/>
                  </a:lnTo>
                  <a:lnTo>
                    <a:pt x="390" y="1417"/>
                  </a:lnTo>
                  <a:lnTo>
                    <a:pt x="385" y="1417"/>
                  </a:lnTo>
                  <a:lnTo>
                    <a:pt x="380" y="1417"/>
                  </a:lnTo>
                  <a:lnTo>
                    <a:pt x="375" y="1415"/>
                  </a:lnTo>
                  <a:lnTo>
                    <a:pt x="370" y="1413"/>
                  </a:lnTo>
                  <a:lnTo>
                    <a:pt x="366" y="1411"/>
                  </a:lnTo>
                  <a:lnTo>
                    <a:pt x="362" y="1409"/>
                  </a:lnTo>
                  <a:lnTo>
                    <a:pt x="357" y="1405"/>
                  </a:lnTo>
                  <a:lnTo>
                    <a:pt x="353" y="1402"/>
                  </a:lnTo>
                  <a:lnTo>
                    <a:pt x="350" y="1398"/>
                  </a:lnTo>
                  <a:lnTo>
                    <a:pt x="346" y="1393"/>
                  </a:lnTo>
                  <a:lnTo>
                    <a:pt x="343" y="1389"/>
                  </a:lnTo>
                  <a:lnTo>
                    <a:pt x="340" y="1384"/>
                  </a:lnTo>
                  <a:lnTo>
                    <a:pt x="338" y="1378"/>
                  </a:lnTo>
                  <a:lnTo>
                    <a:pt x="337" y="1372"/>
                  </a:lnTo>
                  <a:lnTo>
                    <a:pt x="336" y="1367"/>
                  </a:lnTo>
                  <a:lnTo>
                    <a:pt x="335" y="1361"/>
                  </a:lnTo>
                  <a:lnTo>
                    <a:pt x="335" y="1355"/>
                  </a:lnTo>
                  <a:lnTo>
                    <a:pt x="334" y="1343"/>
                  </a:lnTo>
                  <a:lnTo>
                    <a:pt x="303" y="775"/>
                  </a:lnTo>
                  <a:lnTo>
                    <a:pt x="303" y="773"/>
                  </a:lnTo>
                  <a:lnTo>
                    <a:pt x="274" y="1334"/>
                  </a:lnTo>
                  <a:lnTo>
                    <a:pt x="272" y="1350"/>
                  </a:lnTo>
                  <a:lnTo>
                    <a:pt x="272" y="1355"/>
                  </a:lnTo>
                  <a:lnTo>
                    <a:pt x="271" y="1362"/>
                  </a:lnTo>
                  <a:lnTo>
                    <a:pt x="270" y="1367"/>
                  </a:lnTo>
                  <a:lnTo>
                    <a:pt x="268" y="1373"/>
                  </a:lnTo>
                  <a:lnTo>
                    <a:pt x="265" y="1378"/>
                  </a:lnTo>
                  <a:lnTo>
                    <a:pt x="263" y="1383"/>
                  </a:lnTo>
                  <a:lnTo>
                    <a:pt x="260" y="1387"/>
                  </a:lnTo>
                  <a:lnTo>
                    <a:pt x="256" y="1392"/>
                  </a:lnTo>
                  <a:lnTo>
                    <a:pt x="252" y="1396"/>
                  </a:lnTo>
                  <a:lnTo>
                    <a:pt x="249" y="1399"/>
                  </a:lnTo>
                  <a:lnTo>
                    <a:pt x="244" y="1403"/>
                  </a:lnTo>
                  <a:lnTo>
                    <a:pt x="240" y="1405"/>
                  </a:lnTo>
                  <a:lnTo>
                    <a:pt x="235" y="1407"/>
                  </a:lnTo>
                  <a:lnTo>
                    <a:pt x="231" y="1410"/>
                  </a:lnTo>
                  <a:lnTo>
                    <a:pt x="226" y="1411"/>
                  </a:lnTo>
                  <a:lnTo>
                    <a:pt x="221" y="1411"/>
                  </a:lnTo>
                  <a:lnTo>
                    <a:pt x="216" y="1412"/>
                  </a:lnTo>
                  <a:lnTo>
                    <a:pt x="211" y="1411"/>
                  </a:lnTo>
                  <a:lnTo>
                    <a:pt x="206" y="1411"/>
                  </a:lnTo>
                  <a:lnTo>
                    <a:pt x="201" y="1410"/>
                  </a:lnTo>
                  <a:lnTo>
                    <a:pt x="196" y="1407"/>
                  </a:lnTo>
                  <a:lnTo>
                    <a:pt x="192" y="1405"/>
                  </a:lnTo>
                  <a:lnTo>
                    <a:pt x="187" y="1403"/>
                  </a:lnTo>
                  <a:lnTo>
                    <a:pt x="183" y="1399"/>
                  </a:lnTo>
                  <a:lnTo>
                    <a:pt x="180" y="1396"/>
                  </a:lnTo>
                  <a:lnTo>
                    <a:pt x="176" y="1392"/>
                  </a:lnTo>
                  <a:lnTo>
                    <a:pt x="172" y="1387"/>
                  </a:lnTo>
                  <a:lnTo>
                    <a:pt x="169" y="1383"/>
                  </a:lnTo>
                  <a:lnTo>
                    <a:pt x="166" y="1378"/>
                  </a:lnTo>
                  <a:lnTo>
                    <a:pt x="164" y="1373"/>
                  </a:lnTo>
                  <a:lnTo>
                    <a:pt x="162" y="1367"/>
                  </a:lnTo>
                  <a:lnTo>
                    <a:pt x="161" y="1361"/>
                  </a:lnTo>
                  <a:lnTo>
                    <a:pt x="160" y="1355"/>
                  </a:lnTo>
                  <a:lnTo>
                    <a:pt x="160" y="213"/>
                  </a:lnTo>
                  <a:lnTo>
                    <a:pt x="89" y="580"/>
                  </a:lnTo>
                  <a:lnTo>
                    <a:pt x="86" y="593"/>
                  </a:lnTo>
                  <a:lnTo>
                    <a:pt x="85" y="597"/>
                  </a:lnTo>
                  <a:lnTo>
                    <a:pt x="84" y="601"/>
                  </a:lnTo>
                  <a:lnTo>
                    <a:pt x="82" y="606"/>
                  </a:lnTo>
                  <a:lnTo>
                    <a:pt x="80" y="609"/>
                  </a:lnTo>
                  <a:lnTo>
                    <a:pt x="78" y="613"/>
                  </a:lnTo>
                  <a:lnTo>
                    <a:pt x="75" y="616"/>
                  </a:lnTo>
                  <a:lnTo>
                    <a:pt x="72" y="619"/>
                  </a:lnTo>
                  <a:lnTo>
                    <a:pt x="69" y="622"/>
                  </a:lnTo>
                  <a:lnTo>
                    <a:pt x="66" y="625"/>
                  </a:lnTo>
                  <a:lnTo>
                    <a:pt x="63" y="627"/>
                  </a:lnTo>
                  <a:lnTo>
                    <a:pt x="59" y="628"/>
                  </a:lnTo>
                  <a:lnTo>
                    <a:pt x="56" y="629"/>
                  </a:lnTo>
                  <a:lnTo>
                    <a:pt x="52" y="631"/>
                  </a:lnTo>
                  <a:lnTo>
                    <a:pt x="48" y="631"/>
                  </a:lnTo>
                  <a:lnTo>
                    <a:pt x="44" y="632"/>
                  </a:lnTo>
                  <a:lnTo>
                    <a:pt x="40" y="631"/>
                  </a:lnTo>
                  <a:lnTo>
                    <a:pt x="36" y="631"/>
                  </a:lnTo>
                  <a:lnTo>
                    <a:pt x="33" y="629"/>
                  </a:lnTo>
                  <a:lnTo>
                    <a:pt x="29" y="628"/>
                  </a:lnTo>
                  <a:lnTo>
                    <a:pt x="25" y="627"/>
                  </a:lnTo>
                  <a:lnTo>
                    <a:pt x="22" y="625"/>
                  </a:lnTo>
                  <a:lnTo>
                    <a:pt x="19" y="622"/>
                  </a:lnTo>
                  <a:lnTo>
                    <a:pt x="16" y="619"/>
                  </a:lnTo>
                  <a:lnTo>
                    <a:pt x="13" y="616"/>
                  </a:lnTo>
                  <a:lnTo>
                    <a:pt x="10" y="613"/>
                  </a:lnTo>
                  <a:lnTo>
                    <a:pt x="8" y="609"/>
                  </a:lnTo>
                  <a:lnTo>
                    <a:pt x="6" y="606"/>
                  </a:lnTo>
                  <a:lnTo>
                    <a:pt x="4" y="601"/>
                  </a:lnTo>
                  <a:lnTo>
                    <a:pt x="2" y="597"/>
                  </a:lnTo>
                  <a:lnTo>
                    <a:pt x="2" y="593"/>
                  </a:lnTo>
                  <a:lnTo>
                    <a:pt x="1" y="589"/>
                  </a:lnTo>
                  <a:lnTo>
                    <a:pt x="0" y="584"/>
                  </a:lnTo>
                  <a:lnTo>
                    <a:pt x="0" y="580"/>
                  </a:lnTo>
                  <a:lnTo>
                    <a:pt x="87" y="61"/>
                  </a:lnTo>
                  <a:lnTo>
                    <a:pt x="92" y="48"/>
                  </a:lnTo>
                  <a:lnTo>
                    <a:pt x="95" y="40"/>
                  </a:lnTo>
                  <a:lnTo>
                    <a:pt x="97" y="37"/>
                  </a:lnTo>
                  <a:lnTo>
                    <a:pt x="101" y="29"/>
                  </a:lnTo>
                  <a:lnTo>
                    <a:pt x="107" y="22"/>
                  </a:lnTo>
                  <a:lnTo>
                    <a:pt x="118" y="11"/>
                  </a:lnTo>
                  <a:lnTo>
                    <a:pt x="126" y="5"/>
                  </a:lnTo>
                  <a:lnTo>
                    <a:pt x="135" y="1"/>
                  </a:lnTo>
                  <a:lnTo>
                    <a:pt x="144" y="0"/>
                  </a:lnTo>
                  <a:lnTo>
                    <a:pt x="461" y="0"/>
                  </a:lnTo>
                </a:path>
              </a:pathLst>
            </a:custGeom>
            <a:blipFill dpi="0" rotWithShape="0">
              <a:blip r:embed="rId3"/>
              <a:srcRect/>
              <a:tile tx="0" ty="0" sx="100000" sy="100000" flip="none" algn="tl"/>
            </a:blipFill>
            <a:ln w="38100" cap="flat" cmpd="sng">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6" name="Oval 519" descr="Bouquet"/>
            <p:cNvSpPr>
              <a:spLocks noChangeArrowheads="1"/>
            </p:cNvSpPr>
            <p:nvPr/>
          </p:nvSpPr>
          <p:spPr bwMode="auto">
            <a:xfrm flipV="1">
              <a:off x="2741" y="959"/>
              <a:ext cx="246" cy="289"/>
            </a:xfrm>
            <a:prstGeom prst="ellipse">
              <a:avLst/>
            </a:prstGeom>
            <a:blipFill dpi="0" rotWithShape="0">
              <a:blip r:embed="rId3"/>
              <a:srcRect/>
              <a:tile tx="0" ty="0" sx="100000" sy="100000" flip="none" algn="tl"/>
            </a:blipFill>
            <a:ln w="38100">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grpSp>
      <p:sp>
        <p:nvSpPr>
          <p:cNvPr id="36976" name="Line 534"/>
          <p:cNvSpPr>
            <a:spLocks noChangeShapeType="1"/>
          </p:cNvSpPr>
          <p:nvPr/>
        </p:nvSpPr>
        <p:spPr bwMode="auto">
          <a:xfrm flipH="1" flipV="1">
            <a:off x="5446713" y="3814763"/>
            <a:ext cx="1233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77" name="Line 535"/>
          <p:cNvSpPr>
            <a:spLocks noChangeShapeType="1"/>
          </p:cNvSpPr>
          <p:nvPr/>
        </p:nvSpPr>
        <p:spPr bwMode="auto">
          <a:xfrm flipH="1" flipV="1">
            <a:off x="3817938" y="3814763"/>
            <a:ext cx="1233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78" name="Text Box 546"/>
          <p:cNvSpPr txBox="1">
            <a:spLocks noChangeArrowheads="1"/>
          </p:cNvSpPr>
          <p:nvPr/>
        </p:nvSpPr>
        <p:spPr bwMode="auto">
          <a:xfrm>
            <a:off x="6724650" y="1560513"/>
            <a:ext cx="1604963" cy="646112"/>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solidFill>
                  <a:schemeClr val="accent1"/>
                </a:solidFill>
              </a:rPr>
              <a:t>ELÄIN</a:t>
            </a:r>
          </a:p>
          <a:p>
            <a:pPr algn="ctr" eaLnBrk="1" hangingPunct="1">
              <a:lnSpc>
                <a:spcPct val="100000"/>
              </a:lnSpc>
              <a:spcBef>
                <a:spcPct val="0"/>
              </a:spcBef>
              <a:buClrTx/>
              <a:buFontTx/>
              <a:buNone/>
            </a:pPr>
            <a:r>
              <a:rPr lang="en-US" altLang="fi-FI" sz="1200" b="1">
                <a:solidFill>
                  <a:schemeClr val="accent1"/>
                </a:solidFill>
              </a:rPr>
              <a:t>populaation keskiarvo</a:t>
            </a:r>
          </a:p>
        </p:txBody>
      </p:sp>
      <p:sp>
        <p:nvSpPr>
          <p:cNvPr id="36979" name="Text Box 547"/>
          <p:cNvSpPr txBox="1">
            <a:spLocks noChangeArrowheads="1"/>
          </p:cNvSpPr>
          <p:nvPr/>
        </p:nvSpPr>
        <p:spPr bwMode="auto">
          <a:xfrm>
            <a:off x="4887913" y="1560513"/>
            <a:ext cx="1809750" cy="4619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t>IHMINEN</a:t>
            </a:r>
          </a:p>
          <a:p>
            <a:pPr algn="ctr" eaLnBrk="1" hangingPunct="1">
              <a:lnSpc>
                <a:spcPct val="100000"/>
              </a:lnSpc>
              <a:spcBef>
                <a:spcPct val="0"/>
              </a:spcBef>
              <a:buClrTx/>
              <a:buFontTx/>
              <a:buNone/>
            </a:pPr>
            <a:r>
              <a:rPr lang="en-US" altLang="fi-FI" sz="1200" b="1"/>
              <a:t>populaation keskiarvo</a:t>
            </a:r>
          </a:p>
        </p:txBody>
      </p:sp>
      <p:sp>
        <p:nvSpPr>
          <p:cNvPr id="36980" name="Text Box 548"/>
          <p:cNvSpPr txBox="1">
            <a:spLocks noChangeArrowheads="1"/>
          </p:cNvSpPr>
          <p:nvPr/>
        </p:nvSpPr>
        <p:spPr bwMode="auto">
          <a:xfrm>
            <a:off x="3221038" y="1560513"/>
            <a:ext cx="1639887" cy="46990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762000" eaLnBrk="0" hangingPunct="0">
              <a:lnSpc>
                <a:spcPct val="85000"/>
              </a:lnSpc>
              <a:spcBef>
                <a:spcPct val="25000"/>
              </a:spcBef>
              <a:buChar char="–"/>
              <a:defRPr sz="2400">
                <a:solidFill>
                  <a:schemeClr val="tx1"/>
                </a:solidFill>
                <a:latin typeface="Arial" charset="0"/>
              </a:defRPr>
            </a:lvl2pPr>
            <a:lvl3pPr marL="1143000" indent="-228600" defTabSz="7620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762000" eaLnBrk="0" hangingPunct="0">
              <a:lnSpc>
                <a:spcPct val="85000"/>
              </a:lnSpc>
              <a:spcBef>
                <a:spcPct val="25000"/>
              </a:spcBef>
              <a:buChar char="–"/>
              <a:defRPr sz="2200">
                <a:solidFill>
                  <a:schemeClr val="tx1"/>
                </a:solidFill>
                <a:latin typeface="Arial" charset="0"/>
              </a:defRPr>
            </a:lvl4pPr>
            <a:lvl5pPr marL="2057400" indent="-228600" defTabSz="762000" eaLnBrk="0" hangingPunct="0">
              <a:lnSpc>
                <a:spcPct val="85000"/>
              </a:lnSpc>
              <a:spcBef>
                <a:spcPct val="25000"/>
              </a:spcBef>
              <a:buChar char="»"/>
              <a:defRPr sz="2200">
                <a:solidFill>
                  <a:schemeClr val="tx1"/>
                </a:solidFill>
                <a:latin typeface="Arial" charset="0"/>
              </a:defRPr>
            </a:lvl5pPr>
            <a:lvl6pPr marL="2514600" indent="-228600" defTabSz="7620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7620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7620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7620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solidFill>
                  <a:schemeClr val="tx2"/>
                </a:solidFill>
              </a:rPr>
              <a:t>IHMINEN</a:t>
            </a:r>
          </a:p>
          <a:p>
            <a:pPr algn="ctr" eaLnBrk="1" hangingPunct="1">
              <a:lnSpc>
                <a:spcPct val="100000"/>
              </a:lnSpc>
              <a:spcBef>
                <a:spcPct val="0"/>
              </a:spcBef>
              <a:buClrTx/>
              <a:buFontTx/>
              <a:buNone/>
            </a:pPr>
            <a:r>
              <a:rPr lang="en-US" altLang="fi-FI" sz="1200" b="1">
                <a:solidFill>
                  <a:schemeClr val="tx2"/>
                </a:solidFill>
              </a:rPr>
              <a:t>herkät yksilöt</a:t>
            </a:r>
          </a:p>
        </p:txBody>
      </p:sp>
      <p:grpSp>
        <p:nvGrpSpPr>
          <p:cNvPr id="36981" name="Group 685"/>
          <p:cNvGrpSpPr>
            <a:grpSpLocks/>
          </p:cNvGrpSpPr>
          <p:nvPr/>
        </p:nvGrpSpPr>
        <p:grpSpPr bwMode="auto">
          <a:xfrm>
            <a:off x="7142163" y="3403600"/>
            <a:ext cx="1428750" cy="1017588"/>
            <a:chOff x="5061" y="2144"/>
            <a:chExt cx="1013" cy="641"/>
          </a:xfrm>
        </p:grpSpPr>
        <p:grpSp>
          <p:nvGrpSpPr>
            <p:cNvPr id="36984" name="Group 684"/>
            <p:cNvGrpSpPr>
              <a:grpSpLocks/>
            </p:cNvGrpSpPr>
            <p:nvPr/>
          </p:nvGrpSpPr>
          <p:grpSpPr bwMode="auto">
            <a:xfrm>
              <a:off x="5360" y="2144"/>
              <a:ext cx="436" cy="641"/>
              <a:chOff x="5360" y="2144"/>
              <a:chExt cx="436" cy="641"/>
            </a:xfrm>
          </p:grpSpPr>
          <p:grpSp>
            <p:nvGrpSpPr>
              <p:cNvPr id="37120" name="Group 247"/>
              <p:cNvGrpSpPr>
                <a:grpSpLocks/>
              </p:cNvGrpSpPr>
              <p:nvPr/>
            </p:nvGrpSpPr>
            <p:grpSpPr bwMode="auto">
              <a:xfrm flipH="1">
                <a:off x="5360" y="2355"/>
                <a:ext cx="334" cy="190"/>
                <a:chOff x="569" y="1633"/>
                <a:chExt cx="604" cy="305"/>
              </a:xfrm>
            </p:grpSpPr>
            <p:sp>
              <p:nvSpPr>
                <p:cNvPr id="37211" name="Freeform 248"/>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2" name="Freeform 249"/>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213" name="Group 250"/>
                <p:cNvGrpSpPr>
                  <a:grpSpLocks/>
                </p:cNvGrpSpPr>
                <p:nvPr/>
              </p:nvGrpSpPr>
              <p:grpSpPr bwMode="auto">
                <a:xfrm>
                  <a:off x="570" y="1633"/>
                  <a:ext cx="603" cy="305"/>
                  <a:chOff x="570" y="1633"/>
                  <a:chExt cx="603" cy="305"/>
                </a:xfrm>
              </p:grpSpPr>
              <p:sp>
                <p:nvSpPr>
                  <p:cNvPr id="37214" name="Freeform 251"/>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5" name="Freeform 252"/>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6" name="Freeform 253"/>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7" name="Freeform 254"/>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8" name="Freeform 255"/>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9" name="Freeform 256"/>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0" name="Freeform 257"/>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1" name="Line 258"/>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2" name="Line 259"/>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3" name="Line 260"/>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24" name="Oval 261"/>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225" name="Freeform 262"/>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6" name="Freeform 263"/>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7" name="Freeform 264"/>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28" name="Freeform 265"/>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229" name="Group 266"/>
                  <p:cNvGrpSpPr>
                    <a:grpSpLocks/>
                  </p:cNvGrpSpPr>
                  <p:nvPr/>
                </p:nvGrpSpPr>
                <p:grpSpPr bwMode="auto">
                  <a:xfrm>
                    <a:off x="735" y="1828"/>
                    <a:ext cx="118" cy="17"/>
                    <a:chOff x="735" y="1828"/>
                    <a:chExt cx="118" cy="17"/>
                  </a:xfrm>
                </p:grpSpPr>
                <p:sp>
                  <p:nvSpPr>
                    <p:cNvPr id="37253" name="Freeform 267"/>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4" name="Freeform 268"/>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230" name="Freeform 269"/>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1" name="Freeform 270"/>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2" name="Freeform 271"/>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3" name="Freeform 272"/>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4" name="Freeform 273"/>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5" name="Freeform 274"/>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6" name="Freeform 275"/>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7" name="Freeform 276"/>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38" name="Line 277"/>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39" name="Freeform 278"/>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0" name="Freeform 279"/>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1" name="Freeform 280"/>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2" name="Line 281"/>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243" name="Freeform 282"/>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4" name="Freeform 283"/>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5" name="Freeform 284"/>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6" name="Freeform 285"/>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7" name="Freeform 286"/>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8" name="Freeform 287"/>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49" name="Freeform 288"/>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0" name="Freeform 289"/>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1" name="Freeform 290"/>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52" name="Freeform 291"/>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7121" name="Group 337"/>
              <p:cNvGrpSpPr>
                <a:grpSpLocks/>
              </p:cNvGrpSpPr>
              <p:nvPr/>
            </p:nvGrpSpPr>
            <p:grpSpPr bwMode="auto">
              <a:xfrm flipH="1">
                <a:off x="5462" y="2144"/>
                <a:ext cx="334" cy="191"/>
                <a:chOff x="569" y="1633"/>
                <a:chExt cx="604" cy="305"/>
              </a:xfrm>
            </p:grpSpPr>
            <p:sp>
              <p:nvSpPr>
                <p:cNvPr id="37167" name="Freeform 338"/>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8" name="Freeform 339"/>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69" name="Group 340"/>
                <p:cNvGrpSpPr>
                  <a:grpSpLocks/>
                </p:cNvGrpSpPr>
                <p:nvPr/>
              </p:nvGrpSpPr>
              <p:grpSpPr bwMode="auto">
                <a:xfrm>
                  <a:off x="570" y="1633"/>
                  <a:ext cx="603" cy="305"/>
                  <a:chOff x="570" y="1633"/>
                  <a:chExt cx="603" cy="305"/>
                </a:xfrm>
              </p:grpSpPr>
              <p:sp>
                <p:nvSpPr>
                  <p:cNvPr id="37170" name="Freeform 341"/>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1" name="Freeform 342"/>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2" name="Freeform 343"/>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3" name="Freeform 344"/>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4" name="Freeform 345"/>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5" name="Freeform 346"/>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6" name="Freeform 347"/>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77" name="Line 348"/>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78" name="Line 349"/>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79" name="Line 350"/>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80" name="Oval 351"/>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181" name="Freeform 352"/>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2" name="Freeform 353"/>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3" name="Freeform 354"/>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4" name="Freeform 355"/>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85" name="Group 356"/>
                  <p:cNvGrpSpPr>
                    <a:grpSpLocks/>
                  </p:cNvGrpSpPr>
                  <p:nvPr/>
                </p:nvGrpSpPr>
                <p:grpSpPr bwMode="auto">
                  <a:xfrm>
                    <a:off x="735" y="1828"/>
                    <a:ext cx="118" cy="17"/>
                    <a:chOff x="735" y="1828"/>
                    <a:chExt cx="118" cy="17"/>
                  </a:xfrm>
                </p:grpSpPr>
                <p:sp>
                  <p:nvSpPr>
                    <p:cNvPr id="37209" name="Freeform 357"/>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10" name="Freeform 358"/>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186" name="Freeform 359"/>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7" name="Freeform 360"/>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8" name="Freeform 361"/>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89" name="Freeform 362"/>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0" name="Freeform 363"/>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1" name="Freeform 364"/>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2" name="Freeform 365"/>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3" name="Freeform 366"/>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4" name="Line 367"/>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95" name="Freeform 368"/>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6" name="Freeform 369"/>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7" name="Freeform 370"/>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98" name="Line 371"/>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99" name="Freeform 372"/>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0" name="Freeform 373"/>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1" name="Freeform 374"/>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2" name="Freeform 375"/>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3" name="Freeform 376"/>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4" name="Freeform 377"/>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5" name="Freeform 378"/>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6" name="Freeform 379"/>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7" name="Freeform 380"/>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208" name="Freeform 381"/>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7122" name="Group 382"/>
              <p:cNvGrpSpPr>
                <a:grpSpLocks/>
              </p:cNvGrpSpPr>
              <p:nvPr/>
            </p:nvGrpSpPr>
            <p:grpSpPr bwMode="auto">
              <a:xfrm flipH="1">
                <a:off x="5462" y="2594"/>
                <a:ext cx="334" cy="191"/>
                <a:chOff x="569" y="1633"/>
                <a:chExt cx="604" cy="305"/>
              </a:xfrm>
            </p:grpSpPr>
            <p:sp>
              <p:nvSpPr>
                <p:cNvPr id="37123" name="Freeform 383"/>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4" name="Freeform 384"/>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25" name="Group 385"/>
                <p:cNvGrpSpPr>
                  <a:grpSpLocks/>
                </p:cNvGrpSpPr>
                <p:nvPr/>
              </p:nvGrpSpPr>
              <p:grpSpPr bwMode="auto">
                <a:xfrm>
                  <a:off x="570" y="1633"/>
                  <a:ext cx="603" cy="305"/>
                  <a:chOff x="570" y="1633"/>
                  <a:chExt cx="603" cy="305"/>
                </a:xfrm>
              </p:grpSpPr>
              <p:sp>
                <p:nvSpPr>
                  <p:cNvPr id="37126" name="Freeform 386"/>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7" name="Freeform 387"/>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8" name="Freeform 388"/>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29" name="Freeform 389"/>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0" name="Freeform 390"/>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1" name="Freeform 391"/>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2" name="Freeform 392"/>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3" name="Line 393"/>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4" name="Line 394"/>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5" name="Line 395"/>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36" name="Oval 396"/>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137" name="Freeform 397"/>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8" name="Freeform 398"/>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39" name="Freeform 399"/>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0" name="Freeform 400"/>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141" name="Group 401"/>
                  <p:cNvGrpSpPr>
                    <a:grpSpLocks/>
                  </p:cNvGrpSpPr>
                  <p:nvPr/>
                </p:nvGrpSpPr>
                <p:grpSpPr bwMode="auto">
                  <a:xfrm>
                    <a:off x="735" y="1828"/>
                    <a:ext cx="118" cy="17"/>
                    <a:chOff x="735" y="1828"/>
                    <a:chExt cx="118" cy="17"/>
                  </a:xfrm>
                </p:grpSpPr>
                <p:sp>
                  <p:nvSpPr>
                    <p:cNvPr id="37165" name="Freeform 402"/>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6" name="Freeform 403"/>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142" name="Freeform 404"/>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3" name="Freeform 405"/>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4" name="Freeform 406"/>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5" name="Freeform 407"/>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6" name="Freeform 408"/>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7" name="Freeform 409"/>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8" name="Freeform 410"/>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49" name="Freeform 411"/>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0" name="Line 412"/>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51" name="Freeform 413"/>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2" name="Freeform 414"/>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3" name="Freeform 415"/>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4" name="Line 416"/>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55" name="Freeform 417"/>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6" name="Freeform 418"/>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7" name="Freeform 419"/>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8" name="Freeform 420"/>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59" name="Freeform 421"/>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0" name="Freeform 422"/>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1" name="Freeform 423"/>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2" name="Freeform 424"/>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3" name="Freeform 425"/>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64" name="Freeform 426"/>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grpSp>
          <p:nvGrpSpPr>
            <p:cNvPr id="36985" name="Group 549"/>
            <p:cNvGrpSpPr>
              <a:grpSpLocks/>
            </p:cNvGrpSpPr>
            <p:nvPr/>
          </p:nvGrpSpPr>
          <p:grpSpPr bwMode="auto">
            <a:xfrm flipH="1">
              <a:off x="5740" y="2384"/>
              <a:ext cx="334" cy="191"/>
              <a:chOff x="569" y="1633"/>
              <a:chExt cx="604" cy="305"/>
            </a:xfrm>
          </p:grpSpPr>
          <p:sp>
            <p:nvSpPr>
              <p:cNvPr id="37076" name="Freeform 550"/>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7" name="Freeform 551"/>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78" name="Group 552"/>
              <p:cNvGrpSpPr>
                <a:grpSpLocks/>
              </p:cNvGrpSpPr>
              <p:nvPr/>
            </p:nvGrpSpPr>
            <p:grpSpPr bwMode="auto">
              <a:xfrm>
                <a:off x="570" y="1633"/>
                <a:ext cx="603" cy="305"/>
                <a:chOff x="570" y="1633"/>
                <a:chExt cx="603" cy="305"/>
              </a:xfrm>
            </p:grpSpPr>
            <p:sp>
              <p:nvSpPr>
                <p:cNvPr id="37079" name="Freeform 553"/>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0" name="Freeform 554"/>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1" name="Freeform 555"/>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2" name="Freeform 556"/>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3" name="Freeform 557"/>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4" name="Freeform 558"/>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5" name="Freeform 559"/>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86" name="Line 560"/>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7" name="Line 561"/>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8" name="Line 562"/>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89" name="Oval 563"/>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90" name="Freeform 564"/>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1" name="Freeform 565"/>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2" name="Freeform 566"/>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3" name="Freeform 567"/>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94" name="Group 568"/>
                <p:cNvGrpSpPr>
                  <a:grpSpLocks/>
                </p:cNvGrpSpPr>
                <p:nvPr/>
              </p:nvGrpSpPr>
              <p:grpSpPr bwMode="auto">
                <a:xfrm>
                  <a:off x="735" y="1828"/>
                  <a:ext cx="118" cy="17"/>
                  <a:chOff x="735" y="1828"/>
                  <a:chExt cx="118" cy="17"/>
                </a:xfrm>
              </p:grpSpPr>
              <p:sp>
                <p:nvSpPr>
                  <p:cNvPr id="37118" name="Freeform 569"/>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9" name="Freeform 570"/>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95" name="Freeform 571"/>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6" name="Freeform 572"/>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7" name="Freeform 573"/>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8" name="Freeform 574"/>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99" name="Freeform 575"/>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0" name="Freeform 576"/>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1" name="Freeform 577"/>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2" name="Freeform 578"/>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3" name="Line 579"/>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04" name="Freeform 580"/>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5" name="Freeform 581"/>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6" name="Freeform 582"/>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7" name="Line 583"/>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108" name="Freeform 584"/>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09" name="Freeform 585"/>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0" name="Freeform 586"/>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1" name="Freeform 587"/>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2" name="Freeform 588"/>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3" name="Freeform 589"/>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4" name="Freeform 590"/>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5" name="Freeform 591"/>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6" name="Freeform 592"/>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117" name="Freeform 593"/>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6986" name="Group 594"/>
            <p:cNvGrpSpPr>
              <a:grpSpLocks/>
            </p:cNvGrpSpPr>
            <p:nvPr/>
          </p:nvGrpSpPr>
          <p:grpSpPr bwMode="auto">
            <a:xfrm flipH="1">
              <a:off x="5061" y="2159"/>
              <a:ext cx="334" cy="191"/>
              <a:chOff x="569" y="1633"/>
              <a:chExt cx="604" cy="305"/>
            </a:xfrm>
          </p:grpSpPr>
          <p:sp>
            <p:nvSpPr>
              <p:cNvPr id="37032" name="Freeform 595"/>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3" name="Freeform 596"/>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34" name="Group 597"/>
              <p:cNvGrpSpPr>
                <a:grpSpLocks/>
              </p:cNvGrpSpPr>
              <p:nvPr/>
            </p:nvGrpSpPr>
            <p:grpSpPr bwMode="auto">
              <a:xfrm>
                <a:off x="570" y="1633"/>
                <a:ext cx="603" cy="305"/>
                <a:chOff x="570" y="1633"/>
                <a:chExt cx="603" cy="305"/>
              </a:xfrm>
            </p:grpSpPr>
            <p:sp>
              <p:nvSpPr>
                <p:cNvPr id="37035" name="Freeform 598"/>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6" name="Freeform 599"/>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7" name="Freeform 600"/>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8" name="Freeform 601"/>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9" name="Freeform 602"/>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0" name="Freeform 603"/>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1" name="Freeform 604"/>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2" name="Line 605"/>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3" name="Line 606"/>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4" name="Line 607"/>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45" name="Oval 608"/>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46" name="Freeform 609"/>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7" name="Freeform 610"/>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8" name="Freeform 611"/>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49" name="Freeform 612"/>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50" name="Group 613"/>
                <p:cNvGrpSpPr>
                  <a:grpSpLocks/>
                </p:cNvGrpSpPr>
                <p:nvPr/>
              </p:nvGrpSpPr>
              <p:grpSpPr bwMode="auto">
                <a:xfrm>
                  <a:off x="735" y="1828"/>
                  <a:ext cx="118" cy="17"/>
                  <a:chOff x="735" y="1828"/>
                  <a:chExt cx="118" cy="17"/>
                </a:xfrm>
              </p:grpSpPr>
              <p:sp>
                <p:nvSpPr>
                  <p:cNvPr id="37074" name="Freeform 614"/>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5" name="Freeform 615"/>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51" name="Freeform 616"/>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2" name="Freeform 617"/>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3" name="Freeform 618"/>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4" name="Freeform 619"/>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5" name="Freeform 620"/>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6" name="Freeform 621"/>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7" name="Freeform 622"/>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8" name="Freeform 623"/>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59" name="Line 624"/>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60" name="Freeform 625"/>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1" name="Freeform 626"/>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2" name="Freeform 627"/>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3" name="Line 628"/>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64" name="Freeform 629"/>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5" name="Freeform 630"/>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6" name="Freeform 631"/>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7" name="Freeform 632"/>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8" name="Freeform 633"/>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69" name="Freeform 634"/>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0" name="Freeform 635"/>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1" name="Freeform 636"/>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2" name="Freeform 637"/>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73" name="Freeform 638"/>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nvGrpSpPr>
            <p:cNvPr id="36987" name="Group 639"/>
            <p:cNvGrpSpPr>
              <a:grpSpLocks/>
            </p:cNvGrpSpPr>
            <p:nvPr/>
          </p:nvGrpSpPr>
          <p:grpSpPr bwMode="auto">
            <a:xfrm flipH="1">
              <a:off x="5078" y="2447"/>
              <a:ext cx="334" cy="191"/>
              <a:chOff x="569" y="1633"/>
              <a:chExt cx="604" cy="305"/>
            </a:xfrm>
          </p:grpSpPr>
          <p:sp>
            <p:nvSpPr>
              <p:cNvPr id="36988" name="Freeform 640"/>
              <p:cNvSpPr>
                <a:spLocks/>
              </p:cNvSpPr>
              <p:nvPr/>
            </p:nvSpPr>
            <p:spPr bwMode="auto">
              <a:xfrm>
                <a:off x="569" y="1810"/>
                <a:ext cx="162" cy="125"/>
              </a:xfrm>
              <a:custGeom>
                <a:avLst/>
                <a:gdLst>
                  <a:gd name="T0" fmla="*/ 118 w 162"/>
                  <a:gd name="T1" fmla="*/ 1 h 125"/>
                  <a:gd name="T2" fmla="*/ 60 w 162"/>
                  <a:gd name="T3" fmla="*/ 17 h 125"/>
                  <a:gd name="T4" fmla="*/ 39 w 162"/>
                  <a:gd name="T5" fmla="*/ 19 h 125"/>
                  <a:gd name="T6" fmla="*/ 16 w 162"/>
                  <a:gd name="T7" fmla="*/ 34 h 125"/>
                  <a:gd name="T8" fmla="*/ 1 w 162"/>
                  <a:gd name="T9" fmla="*/ 46 h 125"/>
                  <a:gd name="T10" fmla="*/ 6 w 162"/>
                  <a:gd name="T11" fmla="*/ 62 h 125"/>
                  <a:gd name="T12" fmla="*/ 9 w 162"/>
                  <a:gd name="T13" fmla="*/ 94 h 125"/>
                  <a:gd name="T14" fmla="*/ 18 w 162"/>
                  <a:gd name="T15" fmla="*/ 100 h 125"/>
                  <a:gd name="T16" fmla="*/ 70 w 162"/>
                  <a:gd name="T17" fmla="*/ 125 h 125"/>
                  <a:gd name="T18" fmla="*/ 138 w 162"/>
                  <a:gd name="T19" fmla="*/ 121 h 125"/>
                  <a:gd name="T20" fmla="*/ 162 w 162"/>
                  <a:gd name="T21" fmla="*/ 110 h 125"/>
                  <a:gd name="T22" fmla="*/ 109 w 162"/>
                  <a:gd name="T23" fmla="*/ 116 h 125"/>
                  <a:gd name="T24" fmla="*/ 58 w 162"/>
                  <a:gd name="T25" fmla="*/ 112 h 125"/>
                  <a:gd name="T26" fmla="*/ 37 w 162"/>
                  <a:gd name="T27" fmla="*/ 107 h 125"/>
                  <a:gd name="T28" fmla="*/ 13 w 162"/>
                  <a:gd name="T29" fmla="*/ 76 h 125"/>
                  <a:gd name="T30" fmla="*/ 25 w 162"/>
                  <a:gd name="T31" fmla="*/ 43 h 125"/>
                  <a:gd name="T32" fmla="*/ 42 w 162"/>
                  <a:gd name="T33" fmla="*/ 32 h 125"/>
                  <a:gd name="T34" fmla="*/ 30 w 162"/>
                  <a:gd name="T35" fmla="*/ 43 h 125"/>
                  <a:gd name="T36" fmla="*/ 39 w 162"/>
                  <a:gd name="T37" fmla="*/ 38 h 125"/>
                  <a:gd name="T38" fmla="*/ 90 w 162"/>
                  <a:gd name="T39" fmla="*/ 29 h 125"/>
                  <a:gd name="T40" fmla="*/ 132 w 162"/>
                  <a:gd name="T41" fmla="*/ 22 h 125"/>
                  <a:gd name="T42" fmla="*/ 138 w 162"/>
                  <a:gd name="T43" fmla="*/ 16 h 125"/>
                  <a:gd name="T44" fmla="*/ 118 w 162"/>
                  <a:gd name="T45" fmla="*/ 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2" h="125">
                    <a:moveTo>
                      <a:pt x="118" y="1"/>
                    </a:moveTo>
                    <a:cubicBezTo>
                      <a:pt x="100" y="15"/>
                      <a:pt x="85" y="13"/>
                      <a:pt x="60" y="17"/>
                    </a:cubicBezTo>
                    <a:cubicBezTo>
                      <a:pt x="52" y="20"/>
                      <a:pt x="39" y="19"/>
                      <a:pt x="39" y="19"/>
                    </a:cubicBezTo>
                    <a:cubicBezTo>
                      <a:pt x="33" y="23"/>
                      <a:pt x="22" y="30"/>
                      <a:pt x="16" y="34"/>
                    </a:cubicBezTo>
                    <a:cubicBezTo>
                      <a:pt x="13" y="38"/>
                      <a:pt x="3" y="41"/>
                      <a:pt x="1" y="46"/>
                    </a:cubicBezTo>
                    <a:cubicBezTo>
                      <a:pt x="0" y="51"/>
                      <a:pt x="7" y="57"/>
                      <a:pt x="6" y="62"/>
                    </a:cubicBezTo>
                    <a:cubicBezTo>
                      <a:pt x="6" y="73"/>
                      <a:pt x="4" y="85"/>
                      <a:pt x="9" y="94"/>
                    </a:cubicBezTo>
                    <a:cubicBezTo>
                      <a:pt x="10" y="96"/>
                      <a:pt x="17" y="99"/>
                      <a:pt x="18" y="100"/>
                    </a:cubicBezTo>
                    <a:cubicBezTo>
                      <a:pt x="43" y="121"/>
                      <a:pt x="31" y="122"/>
                      <a:pt x="70" y="125"/>
                    </a:cubicBezTo>
                    <a:cubicBezTo>
                      <a:pt x="107" y="124"/>
                      <a:pt x="112" y="125"/>
                      <a:pt x="138" y="121"/>
                    </a:cubicBezTo>
                    <a:cubicBezTo>
                      <a:pt x="146" y="115"/>
                      <a:pt x="154" y="115"/>
                      <a:pt x="162" y="110"/>
                    </a:cubicBezTo>
                    <a:cubicBezTo>
                      <a:pt x="146" y="107"/>
                      <a:pt x="126" y="115"/>
                      <a:pt x="109" y="116"/>
                    </a:cubicBezTo>
                    <a:cubicBezTo>
                      <a:pt x="92" y="120"/>
                      <a:pt x="75" y="115"/>
                      <a:pt x="58" y="112"/>
                    </a:cubicBezTo>
                    <a:cubicBezTo>
                      <a:pt x="53" y="110"/>
                      <a:pt x="42" y="109"/>
                      <a:pt x="37" y="107"/>
                    </a:cubicBezTo>
                    <a:cubicBezTo>
                      <a:pt x="25" y="98"/>
                      <a:pt x="22" y="88"/>
                      <a:pt x="13" y="76"/>
                    </a:cubicBezTo>
                    <a:cubicBezTo>
                      <a:pt x="16" y="53"/>
                      <a:pt x="10" y="55"/>
                      <a:pt x="25" y="43"/>
                    </a:cubicBezTo>
                    <a:cubicBezTo>
                      <a:pt x="23" y="34"/>
                      <a:pt x="50" y="32"/>
                      <a:pt x="42" y="32"/>
                    </a:cubicBezTo>
                    <a:cubicBezTo>
                      <a:pt x="41" y="32"/>
                      <a:pt x="30" y="44"/>
                      <a:pt x="30" y="43"/>
                    </a:cubicBezTo>
                    <a:cubicBezTo>
                      <a:pt x="30" y="41"/>
                      <a:pt x="38" y="38"/>
                      <a:pt x="39" y="38"/>
                    </a:cubicBezTo>
                    <a:cubicBezTo>
                      <a:pt x="58" y="37"/>
                      <a:pt x="71" y="29"/>
                      <a:pt x="90" y="29"/>
                    </a:cubicBezTo>
                    <a:cubicBezTo>
                      <a:pt x="102" y="22"/>
                      <a:pt x="117" y="23"/>
                      <a:pt x="132" y="22"/>
                    </a:cubicBezTo>
                    <a:cubicBezTo>
                      <a:pt x="135" y="21"/>
                      <a:pt x="138" y="20"/>
                      <a:pt x="138" y="16"/>
                    </a:cubicBezTo>
                    <a:cubicBezTo>
                      <a:pt x="138" y="0"/>
                      <a:pt x="128" y="6"/>
                      <a:pt x="118" y="1"/>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89" name="Freeform 641"/>
              <p:cNvSpPr>
                <a:spLocks/>
              </p:cNvSpPr>
              <p:nvPr/>
            </p:nvSpPr>
            <p:spPr bwMode="auto">
              <a:xfrm>
                <a:off x="671" y="1653"/>
                <a:ext cx="492" cy="207"/>
              </a:xfrm>
              <a:custGeom>
                <a:avLst/>
                <a:gdLst>
                  <a:gd name="T0" fmla="*/ 492 w 492"/>
                  <a:gd name="T1" fmla="*/ 75 h 207"/>
                  <a:gd name="T2" fmla="*/ 462 w 492"/>
                  <a:gd name="T3" fmla="*/ 60 h 207"/>
                  <a:gd name="T4" fmla="*/ 447 w 492"/>
                  <a:gd name="T5" fmla="*/ 53 h 207"/>
                  <a:gd name="T6" fmla="*/ 445 w 492"/>
                  <a:gd name="T7" fmla="*/ 48 h 207"/>
                  <a:gd name="T8" fmla="*/ 427 w 492"/>
                  <a:gd name="T9" fmla="*/ 38 h 207"/>
                  <a:gd name="T10" fmla="*/ 411 w 492"/>
                  <a:gd name="T11" fmla="*/ 29 h 207"/>
                  <a:gd name="T12" fmla="*/ 400 w 492"/>
                  <a:gd name="T13" fmla="*/ 33 h 207"/>
                  <a:gd name="T14" fmla="*/ 387 w 492"/>
                  <a:gd name="T15" fmla="*/ 51 h 207"/>
                  <a:gd name="T16" fmla="*/ 319 w 492"/>
                  <a:gd name="T17" fmla="*/ 51 h 207"/>
                  <a:gd name="T18" fmla="*/ 276 w 492"/>
                  <a:gd name="T19" fmla="*/ 54 h 207"/>
                  <a:gd name="T20" fmla="*/ 259 w 492"/>
                  <a:gd name="T21" fmla="*/ 44 h 207"/>
                  <a:gd name="T22" fmla="*/ 243 w 492"/>
                  <a:gd name="T23" fmla="*/ 32 h 207"/>
                  <a:gd name="T24" fmla="*/ 232 w 492"/>
                  <a:gd name="T25" fmla="*/ 29 h 207"/>
                  <a:gd name="T26" fmla="*/ 214 w 492"/>
                  <a:gd name="T27" fmla="*/ 20 h 207"/>
                  <a:gd name="T28" fmla="*/ 199 w 492"/>
                  <a:gd name="T29" fmla="*/ 14 h 207"/>
                  <a:gd name="T30" fmla="*/ 183 w 492"/>
                  <a:gd name="T31" fmla="*/ 8 h 207"/>
                  <a:gd name="T32" fmla="*/ 108 w 492"/>
                  <a:gd name="T33" fmla="*/ 6 h 207"/>
                  <a:gd name="T34" fmla="*/ 88 w 492"/>
                  <a:gd name="T35" fmla="*/ 12 h 207"/>
                  <a:gd name="T36" fmla="*/ 61 w 492"/>
                  <a:gd name="T37" fmla="*/ 24 h 207"/>
                  <a:gd name="T38" fmla="*/ 37 w 492"/>
                  <a:gd name="T39" fmla="*/ 38 h 207"/>
                  <a:gd name="T40" fmla="*/ 16 w 492"/>
                  <a:gd name="T41" fmla="*/ 53 h 207"/>
                  <a:gd name="T42" fmla="*/ 6 w 492"/>
                  <a:gd name="T43" fmla="*/ 66 h 207"/>
                  <a:gd name="T44" fmla="*/ 15 w 492"/>
                  <a:gd name="T45" fmla="*/ 147 h 207"/>
                  <a:gd name="T46" fmla="*/ 31 w 492"/>
                  <a:gd name="T47" fmla="*/ 162 h 207"/>
                  <a:gd name="T48" fmla="*/ 42 w 492"/>
                  <a:gd name="T49" fmla="*/ 200 h 207"/>
                  <a:gd name="T50" fmla="*/ 58 w 492"/>
                  <a:gd name="T51" fmla="*/ 195 h 207"/>
                  <a:gd name="T52" fmla="*/ 126 w 492"/>
                  <a:gd name="T53" fmla="*/ 194 h 207"/>
                  <a:gd name="T54" fmla="*/ 183 w 492"/>
                  <a:gd name="T55" fmla="*/ 186 h 207"/>
                  <a:gd name="T56" fmla="*/ 130 w 492"/>
                  <a:gd name="T57" fmla="*/ 176 h 207"/>
                  <a:gd name="T58" fmla="*/ 70 w 492"/>
                  <a:gd name="T59" fmla="*/ 180 h 207"/>
                  <a:gd name="T60" fmla="*/ 96 w 492"/>
                  <a:gd name="T61" fmla="*/ 173 h 207"/>
                  <a:gd name="T62" fmla="*/ 115 w 492"/>
                  <a:gd name="T63" fmla="*/ 170 h 207"/>
                  <a:gd name="T64" fmla="*/ 165 w 492"/>
                  <a:gd name="T65" fmla="*/ 171 h 207"/>
                  <a:gd name="T66" fmla="*/ 247 w 492"/>
                  <a:gd name="T67" fmla="*/ 173 h 207"/>
                  <a:gd name="T68" fmla="*/ 283 w 492"/>
                  <a:gd name="T69" fmla="*/ 155 h 207"/>
                  <a:gd name="T70" fmla="*/ 304 w 492"/>
                  <a:gd name="T71" fmla="*/ 185 h 207"/>
                  <a:gd name="T72" fmla="*/ 325 w 492"/>
                  <a:gd name="T73" fmla="*/ 200 h 207"/>
                  <a:gd name="T74" fmla="*/ 324 w 492"/>
                  <a:gd name="T75" fmla="*/ 192 h 207"/>
                  <a:gd name="T76" fmla="*/ 313 w 492"/>
                  <a:gd name="T77" fmla="*/ 167 h 207"/>
                  <a:gd name="T78" fmla="*/ 312 w 492"/>
                  <a:gd name="T79" fmla="*/ 146 h 207"/>
                  <a:gd name="T80" fmla="*/ 324 w 492"/>
                  <a:gd name="T81" fmla="*/ 116 h 207"/>
                  <a:gd name="T82" fmla="*/ 370 w 492"/>
                  <a:gd name="T83" fmla="*/ 105 h 207"/>
                  <a:gd name="T84" fmla="*/ 415 w 492"/>
                  <a:gd name="T85" fmla="*/ 107 h 207"/>
                  <a:gd name="T86" fmla="*/ 451 w 492"/>
                  <a:gd name="T87" fmla="*/ 95 h 207"/>
                  <a:gd name="T88" fmla="*/ 474 w 492"/>
                  <a:gd name="T89" fmla="*/ 86 h 207"/>
                  <a:gd name="T90" fmla="*/ 492 w 492"/>
                  <a:gd name="T91" fmla="*/ 75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2" h="207">
                    <a:moveTo>
                      <a:pt x="492" y="75"/>
                    </a:moveTo>
                    <a:cubicBezTo>
                      <a:pt x="476" y="72"/>
                      <a:pt x="476" y="62"/>
                      <a:pt x="462" y="60"/>
                    </a:cubicBezTo>
                    <a:cubicBezTo>
                      <a:pt x="459" y="58"/>
                      <a:pt x="450" y="55"/>
                      <a:pt x="447" y="53"/>
                    </a:cubicBezTo>
                    <a:cubicBezTo>
                      <a:pt x="446" y="52"/>
                      <a:pt x="446" y="49"/>
                      <a:pt x="445" y="48"/>
                    </a:cubicBezTo>
                    <a:cubicBezTo>
                      <a:pt x="442" y="43"/>
                      <a:pt x="433" y="39"/>
                      <a:pt x="427" y="38"/>
                    </a:cubicBezTo>
                    <a:cubicBezTo>
                      <a:pt x="426" y="31"/>
                      <a:pt x="418" y="30"/>
                      <a:pt x="411" y="29"/>
                    </a:cubicBezTo>
                    <a:cubicBezTo>
                      <a:pt x="405" y="26"/>
                      <a:pt x="403" y="27"/>
                      <a:pt x="400" y="33"/>
                    </a:cubicBezTo>
                    <a:cubicBezTo>
                      <a:pt x="399" y="40"/>
                      <a:pt x="393" y="47"/>
                      <a:pt x="387" y="51"/>
                    </a:cubicBezTo>
                    <a:cubicBezTo>
                      <a:pt x="359" y="49"/>
                      <a:pt x="345" y="47"/>
                      <a:pt x="319" y="51"/>
                    </a:cubicBezTo>
                    <a:cubicBezTo>
                      <a:pt x="305" y="61"/>
                      <a:pt x="298" y="55"/>
                      <a:pt x="276" y="54"/>
                    </a:cubicBezTo>
                    <a:cubicBezTo>
                      <a:pt x="268" y="52"/>
                      <a:pt x="269" y="46"/>
                      <a:pt x="259" y="44"/>
                    </a:cubicBezTo>
                    <a:cubicBezTo>
                      <a:pt x="254" y="40"/>
                      <a:pt x="249" y="33"/>
                      <a:pt x="243" y="32"/>
                    </a:cubicBezTo>
                    <a:cubicBezTo>
                      <a:pt x="238" y="28"/>
                      <a:pt x="239" y="30"/>
                      <a:pt x="232" y="29"/>
                    </a:cubicBezTo>
                    <a:cubicBezTo>
                      <a:pt x="230" y="21"/>
                      <a:pt x="222" y="22"/>
                      <a:pt x="214" y="20"/>
                    </a:cubicBezTo>
                    <a:cubicBezTo>
                      <a:pt x="209" y="17"/>
                      <a:pt x="205" y="15"/>
                      <a:pt x="199" y="14"/>
                    </a:cubicBezTo>
                    <a:cubicBezTo>
                      <a:pt x="194" y="10"/>
                      <a:pt x="189" y="9"/>
                      <a:pt x="183" y="8"/>
                    </a:cubicBezTo>
                    <a:cubicBezTo>
                      <a:pt x="164" y="0"/>
                      <a:pt x="119" y="6"/>
                      <a:pt x="108" y="6"/>
                    </a:cubicBezTo>
                    <a:cubicBezTo>
                      <a:pt x="101" y="8"/>
                      <a:pt x="95" y="11"/>
                      <a:pt x="88" y="12"/>
                    </a:cubicBezTo>
                    <a:cubicBezTo>
                      <a:pt x="80" y="16"/>
                      <a:pt x="70" y="22"/>
                      <a:pt x="61" y="24"/>
                    </a:cubicBezTo>
                    <a:cubicBezTo>
                      <a:pt x="55" y="34"/>
                      <a:pt x="48" y="34"/>
                      <a:pt x="37" y="38"/>
                    </a:cubicBezTo>
                    <a:cubicBezTo>
                      <a:pt x="31" y="44"/>
                      <a:pt x="24" y="48"/>
                      <a:pt x="16" y="53"/>
                    </a:cubicBezTo>
                    <a:cubicBezTo>
                      <a:pt x="13" y="58"/>
                      <a:pt x="10" y="62"/>
                      <a:pt x="6" y="66"/>
                    </a:cubicBezTo>
                    <a:cubicBezTo>
                      <a:pt x="0" y="99"/>
                      <a:pt x="1" y="118"/>
                      <a:pt x="15" y="147"/>
                    </a:cubicBezTo>
                    <a:cubicBezTo>
                      <a:pt x="16" y="161"/>
                      <a:pt x="20" y="176"/>
                      <a:pt x="31" y="162"/>
                    </a:cubicBezTo>
                    <a:cubicBezTo>
                      <a:pt x="37" y="174"/>
                      <a:pt x="30" y="195"/>
                      <a:pt x="42" y="200"/>
                    </a:cubicBezTo>
                    <a:cubicBezTo>
                      <a:pt x="48" y="198"/>
                      <a:pt x="53" y="198"/>
                      <a:pt x="58" y="195"/>
                    </a:cubicBezTo>
                    <a:cubicBezTo>
                      <a:pt x="81" y="198"/>
                      <a:pt x="103" y="199"/>
                      <a:pt x="126" y="194"/>
                    </a:cubicBezTo>
                    <a:cubicBezTo>
                      <a:pt x="145" y="185"/>
                      <a:pt x="174" y="207"/>
                      <a:pt x="183" y="186"/>
                    </a:cubicBezTo>
                    <a:cubicBezTo>
                      <a:pt x="176" y="165"/>
                      <a:pt x="154" y="177"/>
                      <a:pt x="130" y="176"/>
                    </a:cubicBezTo>
                    <a:cubicBezTo>
                      <a:pt x="67" y="177"/>
                      <a:pt x="96" y="175"/>
                      <a:pt x="70" y="180"/>
                    </a:cubicBezTo>
                    <a:cubicBezTo>
                      <a:pt x="77" y="171"/>
                      <a:pt x="85" y="174"/>
                      <a:pt x="96" y="173"/>
                    </a:cubicBezTo>
                    <a:cubicBezTo>
                      <a:pt x="103" y="169"/>
                      <a:pt x="107" y="167"/>
                      <a:pt x="115" y="170"/>
                    </a:cubicBezTo>
                    <a:cubicBezTo>
                      <a:pt x="133" y="168"/>
                      <a:pt x="147" y="168"/>
                      <a:pt x="165" y="171"/>
                    </a:cubicBezTo>
                    <a:cubicBezTo>
                      <a:pt x="180" y="179"/>
                      <a:pt x="236" y="173"/>
                      <a:pt x="247" y="173"/>
                    </a:cubicBezTo>
                    <a:cubicBezTo>
                      <a:pt x="260" y="171"/>
                      <a:pt x="275" y="166"/>
                      <a:pt x="283" y="155"/>
                    </a:cubicBezTo>
                    <a:cubicBezTo>
                      <a:pt x="299" y="157"/>
                      <a:pt x="291" y="175"/>
                      <a:pt x="304" y="185"/>
                    </a:cubicBezTo>
                    <a:cubicBezTo>
                      <a:pt x="308" y="193"/>
                      <a:pt x="317" y="196"/>
                      <a:pt x="325" y="200"/>
                    </a:cubicBezTo>
                    <a:cubicBezTo>
                      <a:pt x="339" y="197"/>
                      <a:pt x="332" y="196"/>
                      <a:pt x="324" y="192"/>
                    </a:cubicBezTo>
                    <a:cubicBezTo>
                      <a:pt x="320" y="183"/>
                      <a:pt x="319" y="175"/>
                      <a:pt x="313" y="167"/>
                    </a:cubicBezTo>
                    <a:cubicBezTo>
                      <a:pt x="311" y="157"/>
                      <a:pt x="310" y="159"/>
                      <a:pt x="312" y="146"/>
                    </a:cubicBezTo>
                    <a:cubicBezTo>
                      <a:pt x="313" y="134"/>
                      <a:pt x="313" y="123"/>
                      <a:pt x="324" y="116"/>
                    </a:cubicBezTo>
                    <a:cubicBezTo>
                      <a:pt x="332" y="102"/>
                      <a:pt x="370" y="105"/>
                      <a:pt x="370" y="105"/>
                    </a:cubicBezTo>
                    <a:cubicBezTo>
                      <a:pt x="382" y="106"/>
                      <a:pt x="401" y="109"/>
                      <a:pt x="415" y="107"/>
                    </a:cubicBezTo>
                    <a:cubicBezTo>
                      <a:pt x="426" y="103"/>
                      <a:pt x="440" y="96"/>
                      <a:pt x="451" y="95"/>
                    </a:cubicBezTo>
                    <a:cubicBezTo>
                      <a:pt x="458" y="91"/>
                      <a:pt x="474" y="86"/>
                      <a:pt x="474" y="86"/>
                    </a:cubicBezTo>
                    <a:cubicBezTo>
                      <a:pt x="480" y="83"/>
                      <a:pt x="485" y="75"/>
                      <a:pt x="492" y="75"/>
                    </a:cubicBez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6990" name="Group 642"/>
              <p:cNvGrpSpPr>
                <a:grpSpLocks/>
              </p:cNvGrpSpPr>
              <p:nvPr/>
            </p:nvGrpSpPr>
            <p:grpSpPr bwMode="auto">
              <a:xfrm>
                <a:off x="570" y="1633"/>
                <a:ext cx="603" cy="305"/>
                <a:chOff x="570" y="1633"/>
                <a:chExt cx="603" cy="305"/>
              </a:xfrm>
            </p:grpSpPr>
            <p:sp>
              <p:nvSpPr>
                <p:cNvPr id="36991" name="Freeform 643"/>
                <p:cNvSpPr>
                  <a:spLocks/>
                </p:cNvSpPr>
                <p:nvPr/>
              </p:nvSpPr>
              <p:spPr bwMode="auto">
                <a:xfrm>
                  <a:off x="988" y="1633"/>
                  <a:ext cx="83" cy="71"/>
                </a:xfrm>
                <a:custGeom>
                  <a:avLst/>
                  <a:gdLst>
                    <a:gd name="T0" fmla="*/ 70 w 83"/>
                    <a:gd name="T1" fmla="*/ 69 h 71"/>
                    <a:gd name="T2" fmla="*/ 72 w 83"/>
                    <a:gd name="T3" fmla="*/ 67 h 71"/>
                    <a:gd name="T4" fmla="*/ 73 w 83"/>
                    <a:gd name="T5" fmla="*/ 65 h 71"/>
                    <a:gd name="T6" fmla="*/ 74 w 83"/>
                    <a:gd name="T7" fmla="*/ 64 h 71"/>
                    <a:gd name="T8" fmla="*/ 75 w 83"/>
                    <a:gd name="T9" fmla="*/ 62 h 71"/>
                    <a:gd name="T10" fmla="*/ 76 w 83"/>
                    <a:gd name="T11" fmla="*/ 61 h 71"/>
                    <a:gd name="T12" fmla="*/ 77 w 83"/>
                    <a:gd name="T13" fmla="*/ 59 h 71"/>
                    <a:gd name="T14" fmla="*/ 78 w 83"/>
                    <a:gd name="T15" fmla="*/ 57 h 71"/>
                    <a:gd name="T16" fmla="*/ 79 w 83"/>
                    <a:gd name="T17" fmla="*/ 55 h 71"/>
                    <a:gd name="T18" fmla="*/ 80 w 83"/>
                    <a:gd name="T19" fmla="*/ 53 h 71"/>
                    <a:gd name="T20" fmla="*/ 80 w 83"/>
                    <a:gd name="T21" fmla="*/ 51 h 71"/>
                    <a:gd name="T22" fmla="*/ 80 w 83"/>
                    <a:gd name="T23" fmla="*/ 49 h 71"/>
                    <a:gd name="T24" fmla="*/ 81 w 83"/>
                    <a:gd name="T25" fmla="*/ 47 h 71"/>
                    <a:gd name="T26" fmla="*/ 81 w 83"/>
                    <a:gd name="T27" fmla="*/ 45 h 71"/>
                    <a:gd name="T28" fmla="*/ 81 w 83"/>
                    <a:gd name="T29" fmla="*/ 43 h 71"/>
                    <a:gd name="T30" fmla="*/ 82 w 83"/>
                    <a:gd name="T31" fmla="*/ 41 h 71"/>
                    <a:gd name="T32" fmla="*/ 81 w 83"/>
                    <a:gd name="T33" fmla="*/ 35 h 71"/>
                    <a:gd name="T34" fmla="*/ 80 w 83"/>
                    <a:gd name="T35" fmla="*/ 31 h 71"/>
                    <a:gd name="T36" fmla="*/ 79 w 83"/>
                    <a:gd name="T37" fmla="*/ 27 h 71"/>
                    <a:gd name="T38" fmla="*/ 77 w 83"/>
                    <a:gd name="T39" fmla="*/ 23 h 71"/>
                    <a:gd name="T40" fmla="*/ 76 w 83"/>
                    <a:gd name="T41" fmla="*/ 20 h 71"/>
                    <a:gd name="T42" fmla="*/ 73 w 83"/>
                    <a:gd name="T43" fmla="*/ 17 h 71"/>
                    <a:gd name="T44" fmla="*/ 71 w 83"/>
                    <a:gd name="T45" fmla="*/ 13 h 71"/>
                    <a:gd name="T46" fmla="*/ 68 w 83"/>
                    <a:gd name="T47" fmla="*/ 11 h 71"/>
                    <a:gd name="T48" fmla="*/ 65 w 83"/>
                    <a:gd name="T49" fmla="*/ 8 h 71"/>
                    <a:gd name="T50" fmla="*/ 62 w 83"/>
                    <a:gd name="T51" fmla="*/ 6 h 71"/>
                    <a:gd name="T52" fmla="*/ 58 w 83"/>
                    <a:gd name="T53" fmla="*/ 4 h 71"/>
                    <a:gd name="T54" fmla="*/ 54 w 83"/>
                    <a:gd name="T55" fmla="*/ 3 h 71"/>
                    <a:gd name="T56" fmla="*/ 51 w 83"/>
                    <a:gd name="T57" fmla="*/ 1 h 71"/>
                    <a:gd name="T58" fmla="*/ 47 w 83"/>
                    <a:gd name="T59" fmla="*/ 1 h 71"/>
                    <a:gd name="T60" fmla="*/ 43 w 83"/>
                    <a:gd name="T61" fmla="*/ 0 h 71"/>
                    <a:gd name="T62" fmla="*/ 36 w 83"/>
                    <a:gd name="T63" fmla="*/ 0 h 71"/>
                    <a:gd name="T64" fmla="*/ 32 w 83"/>
                    <a:gd name="T65" fmla="*/ 1 h 71"/>
                    <a:gd name="T66" fmla="*/ 28 w 83"/>
                    <a:gd name="T67" fmla="*/ 2 h 71"/>
                    <a:gd name="T68" fmla="*/ 25 w 83"/>
                    <a:gd name="T69" fmla="*/ 3 h 71"/>
                    <a:gd name="T70" fmla="*/ 21 w 83"/>
                    <a:gd name="T71" fmla="*/ 5 h 71"/>
                    <a:gd name="T72" fmla="*/ 18 w 83"/>
                    <a:gd name="T73" fmla="*/ 7 h 71"/>
                    <a:gd name="T74" fmla="*/ 14 w 83"/>
                    <a:gd name="T75" fmla="*/ 9 h 71"/>
                    <a:gd name="T76" fmla="*/ 12 w 83"/>
                    <a:gd name="T77" fmla="*/ 12 h 71"/>
                    <a:gd name="T78" fmla="*/ 9 w 83"/>
                    <a:gd name="T79" fmla="*/ 15 h 71"/>
                    <a:gd name="T80" fmla="*/ 7 w 83"/>
                    <a:gd name="T81" fmla="*/ 18 h 71"/>
                    <a:gd name="T82" fmla="*/ 5 w 83"/>
                    <a:gd name="T83" fmla="*/ 21 h 71"/>
                    <a:gd name="T84" fmla="*/ 3 w 83"/>
                    <a:gd name="T85" fmla="*/ 25 h 71"/>
                    <a:gd name="T86" fmla="*/ 2 w 83"/>
                    <a:gd name="T87" fmla="*/ 29 h 71"/>
                    <a:gd name="T88" fmla="*/ 1 w 83"/>
                    <a:gd name="T89" fmla="*/ 33 h 71"/>
                    <a:gd name="T90" fmla="*/ 0 w 83"/>
                    <a:gd name="T91" fmla="*/ 37 h 71"/>
                    <a:gd name="T92" fmla="*/ 0 w 83"/>
                    <a:gd name="T93" fmla="*/ 41 h 71"/>
                    <a:gd name="T94" fmla="*/ 0 w 83"/>
                    <a:gd name="T95" fmla="*/ 44 h 71"/>
                    <a:gd name="T96" fmla="*/ 0 w 83"/>
                    <a:gd name="T97" fmla="*/ 46 h 71"/>
                    <a:gd name="T98" fmla="*/ 0 w 83"/>
                    <a:gd name="T99" fmla="*/ 48 h 71"/>
                    <a:gd name="T100" fmla="*/ 1 w 83"/>
                    <a:gd name="T101" fmla="*/ 50 h 71"/>
                    <a:gd name="T102" fmla="*/ 1 w 83"/>
                    <a:gd name="T103" fmla="*/ 52 h 71"/>
                    <a:gd name="T104" fmla="*/ 2 w 83"/>
                    <a:gd name="T105" fmla="*/ 54 h 71"/>
                    <a:gd name="T106" fmla="*/ 3 w 83"/>
                    <a:gd name="T107" fmla="*/ 56 h 71"/>
                    <a:gd name="T108" fmla="*/ 4 w 83"/>
                    <a:gd name="T109" fmla="*/ 58 h 71"/>
                    <a:gd name="T110" fmla="*/ 4 w 83"/>
                    <a:gd name="T111" fmla="*/ 60 h 71"/>
                    <a:gd name="T112" fmla="*/ 6 w 83"/>
                    <a:gd name="T113" fmla="*/ 61 h 71"/>
                    <a:gd name="T114" fmla="*/ 6 w 83"/>
                    <a:gd name="T115" fmla="*/ 63 h 71"/>
                    <a:gd name="T116" fmla="*/ 8 w 83"/>
                    <a:gd name="T117" fmla="*/ 65 h 71"/>
                    <a:gd name="T118" fmla="*/ 9 w 83"/>
                    <a:gd name="T119" fmla="*/ 66 h 71"/>
                    <a:gd name="T120" fmla="*/ 10 w 83"/>
                    <a:gd name="T121" fmla="*/ 68 h 71"/>
                    <a:gd name="T122" fmla="*/ 12 w 83"/>
                    <a:gd name="T123" fmla="*/ 69 h 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 h="71">
                      <a:moveTo>
                        <a:pt x="69" y="70"/>
                      </a:moveTo>
                      <a:lnTo>
                        <a:pt x="70" y="69"/>
                      </a:lnTo>
                      <a:lnTo>
                        <a:pt x="71" y="68"/>
                      </a:lnTo>
                      <a:lnTo>
                        <a:pt x="72" y="67"/>
                      </a:lnTo>
                      <a:lnTo>
                        <a:pt x="72" y="66"/>
                      </a:lnTo>
                      <a:lnTo>
                        <a:pt x="73" y="65"/>
                      </a:lnTo>
                      <a:lnTo>
                        <a:pt x="74" y="64"/>
                      </a:lnTo>
                      <a:lnTo>
                        <a:pt x="74" y="63"/>
                      </a:lnTo>
                      <a:lnTo>
                        <a:pt x="75" y="62"/>
                      </a:lnTo>
                      <a:lnTo>
                        <a:pt x="76" y="61"/>
                      </a:lnTo>
                      <a:lnTo>
                        <a:pt x="77" y="60"/>
                      </a:lnTo>
                      <a:lnTo>
                        <a:pt x="77" y="59"/>
                      </a:lnTo>
                      <a:lnTo>
                        <a:pt x="78" y="58"/>
                      </a:lnTo>
                      <a:lnTo>
                        <a:pt x="78" y="57"/>
                      </a:lnTo>
                      <a:lnTo>
                        <a:pt x="78" y="56"/>
                      </a:lnTo>
                      <a:lnTo>
                        <a:pt x="79" y="55"/>
                      </a:lnTo>
                      <a:lnTo>
                        <a:pt x="79" y="54"/>
                      </a:lnTo>
                      <a:lnTo>
                        <a:pt x="80" y="53"/>
                      </a:lnTo>
                      <a:lnTo>
                        <a:pt x="80" y="52"/>
                      </a:lnTo>
                      <a:lnTo>
                        <a:pt x="80" y="51"/>
                      </a:lnTo>
                      <a:lnTo>
                        <a:pt x="80" y="50"/>
                      </a:lnTo>
                      <a:lnTo>
                        <a:pt x="80" y="49"/>
                      </a:lnTo>
                      <a:lnTo>
                        <a:pt x="81" y="48"/>
                      </a:lnTo>
                      <a:lnTo>
                        <a:pt x="81" y="47"/>
                      </a:lnTo>
                      <a:lnTo>
                        <a:pt x="81" y="46"/>
                      </a:lnTo>
                      <a:lnTo>
                        <a:pt x="81" y="45"/>
                      </a:lnTo>
                      <a:lnTo>
                        <a:pt x="81" y="44"/>
                      </a:lnTo>
                      <a:lnTo>
                        <a:pt x="81" y="43"/>
                      </a:lnTo>
                      <a:lnTo>
                        <a:pt x="81" y="42"/>
                      </a:lnTo>
                      <a:lnTo>
                        <a:pt x="82" y="41"/>
                      </a:lnTo>
                      <a:lnTo>
                        <a:pt x="81" y="37"/>
                      </a:lnTo>
                      <a:lnTo>
                        <a:pt x="81" y="35"/>
                      </a:lnTo>
                      <a:lnTo>
                        <a:pt x="80" y="33"/>
                      </a:lnTo>
                      <a:lnTo>
                        <a:pt x="80" y="31"/>
                      </a:lnTo>
                      <a:lnTo>
                        <a:pt x="80" y="29"/>
                      </a:lnTo>
                      <a:lnTo>
                        <a:pt x="79" y="27"/>
                      </a:lnTo>
                      <a:lnTo>
                        <a:pt x="78" y="25"/>
                      </a:lnTo>
                      <a:lnTo>
                        <a:pt x="77" y="23"/>
                      </a:lnTo>
                      <a:lnTo>
                        <a:pt x="76" y="21"/>
                      </a:lnTo>
                      <a:lnTo>
                        <a:pt x="76" y="20"/>
                      </a:lnTo>
                      <a:lnTo>
                        <a:pt x="74" y="18"/>
                      </a:lnTo>
                      <a:lnTo>
                        <a:pt x="73" y="17"/>
                      </a:lnTo>
                      <a:lnTo>
                        <a:pt x="72" y="15"/>
                      </a:lnTo>
                      <a:lnTo>
                        <a:pt x="71" y="13"/>
                      </a:lnTo>
                      <a:lnTo>
                        <a:pt x="70" y="12"/>
                      </a:lnTo>
                      <a:lnTo>
                        <a:pt x="68" y="11"/>
                      </a:lnTo>
                      <a:lnTo>
                        <a:pt x="66" y="9"/>
                      </a:lnTo>
                      <a:lnTo>
                        <a:pt x="65" y="8"/>
                      </a:lnTo>
                      <a:lnTo>
                        <a:pt x="63" y="7"/>
                      </a:lnTo>
                      <a:lnTo>
                        <a:pt x="62" y="6"/>
                      </a:lnTo>
                      <a:lnTo>
                        <a:pt x="60" y="5"/>
                      </a:lnTo>
                      <a:lnTo>
                        <a:pt x="58" y="4"/>
                      </a:lnTo>
                      <a:lnTo>
                        <a:pt x="56" y="3"/>
                      </a:lnTo>
                      <a:lnTo>
                        <a:pt x="54" y="3"/>
                      </a:lnTo>
                      <a:lnTo>
                        <a:pt x="53" y="2"/>
                      </a:lnTo>
                      <a:lnTo>
                        <a:pt x="51" y="1"/>
                      </a:lnTo>
                      <a:lnTo>
                        <a:pt x="49" y="1"/>
                      </a:lnTo>
                      <a:lnTo>
                        <a:pt x="47" y="1"/>
                      </a:lnTo>
                      <a:lnTo>
                        <a:pt x="45" y="0"/>
                      </a:lnTo>
                      <a:lnTo>
                        <a:pt x="43" y="0"/>
                      </a:lnTo>
                      <a:lnTo>
                        <a:pt x="41" y="0"/>
                      </a:lnTo>
                      <a:lnTo>
                        <a:pt x="36" y="0"/>
                      </a:lnTo>
                      <a:lnTo>
                        <a:pt x="34" y="1"/>
                      </a:lnTo>
                      <a:lnTo>
                        <a:pt x="32" y="1"/>
                      </a:lnTo>
                      <a:lnTo>
                        <a:pt x="30" y="1"/>
                      </a:lnTo>
                      <a:lnTo>
                        <a:pt x="28" y="2"/>
                      </a:lnTo>
                      <a:lnTo>
                        <a:pt x="26" y="3"/>
                      </a:lnTo>
                      <a:lnTo>
                        <a:pt x="25" y="3"/>
                      </a:lnTo>
                      <a:lnTo>
                        <a:pt x="23" y="4"/>
                      </a:lnTo>
                      <a:lnTo>
                        <a:pt x="21" y="5"/>
                      </a:lnTo>
                      <a:lnTo>
                        <a:pt x="19" y="6"/>
                      </a:lnTo>
                      <a:lnTo>
                        <a:pt x="18" y="7"/>
                      </a:lnTo>
                      <a:lnTo>
                        <a:pt x="16" y="8"/>
                      </a:lnTo>
                      <a:lnTo>
                        <a:pt x="14" y="9"/>
                      </a:lnTo>
                      <a:lnTo>
                        <a:pt x="13" y="11"/>
                      </a:lnTo>
                      <a:lnTo>
                        <a:pt x="12" y="12"/>
                      </a:lnTo>
                      <a:lnTo>
                        <a:pt x="10" y="13"/>
                      </a:lnTo>
                      <a:lnTo>
                        <a:pt x="9" y="15"/>
                      </a:lnTo>
                      <a:lnTo>
                        <a:pt x="8" y="17"/>
                      </a:lnTo>
                      <a:lnTo>
                        <a:pt x="7" y="18"/>
                      </a:lnTo>
                      <a:lnTo>
                        <a:pt x="6" y="20"/>
                      </a:lnTo>
                      <a:lnTo>
                        <a:pt x="5" y="21"/>
                      </a:lnTo>
                      <a:lnTo>
                        <a:pt x="4" y="23"/>
                      </a:lnTo>
                      <a:lnTo>
                        <a:pt x="3" y="25"/>
                      </a:lnTo>
                      <a:lnTo>
                        <a:pt x="2" y="27"/>
                      </a:lnTo>
                      <a:lnTo>
                        <a:pt x="2" y="29"/>
                      </a:lnTo>
                      <a:lnTo>
                        <a:pt x="1" y="31"/>
                      </a:lnTo>
                      <a:lnTo>
                        <a:pt x="1" y="33"/>
                      </a:lnTo>
                      <a:lnTo>
                        <a:pt x="0" y="35"/>
                      </a:lnTo>
                      <a:lnTo>
                        <a:pt x="0" y="37"/>
                      </a:lnTo>
                      <a:lnTo>
                        <a:pt x="0" y="39"/>
                      </a:lnTo>
                      <a:lnTo>
                        <a:pt x="0" y="41"/>
                      </a:lnTo>
                      <a:lnTo>
                        <a:pt x="0" y="43"/>
                      </a:lnTo>
                      <a:lnTo>
                        <a:pt x="0" y="44"/>
                      </a:lnTo>
                      <a:lnTo>
                        <a:pt x="0" y="45"/>
                      </a:lnTo>
                      <a:lnTo>
                        <a:pt x="0" y="46"/>
                      </a:lnTo>
                      <a:lnTo>
                        <a:pt x="0" y="47"/>
                      </a:lnTo>
                      <a:lnTo>
                        <a:pt x="0" y="48"/>
                      </a:lnTo>
                      <a:lnTo>
                        <a:pt x="1" y="49"/>
                      </a:lnTo>
                      <a:lnTo>
                        <a:pt x="1" y="50"/>
                      </a:lnTo>
                      <a:lnTo>
                        <a:pt x="1" y="51"/>
                      </a:lnTo>
                      <a:lnTo>
                        <a:pt x="1" y="52"/>
                      </a:lnTo>
                      <a:lnTo>
                        <a:pt x="2" y="53"/>
                      </a:lnTo>
                      <a:lnTo>
                        <a:pt x="2" y="54"/>
                      </a:lnTo>
                      <a:lnTo>
                        <a:pt x="2" y="55"/>
                      </a:lnTo>
                      <a:lnTo>
                        <a:pt x="3" y="56"/>
                      </a:lnTo>
                      <a:lnTo>
                        <a:pt x="3" y="57"/>
                      </a:lnTo>
                      <a:lnTo>
                        <a:pt x="4" y="58"/>
                      </a:lnTo>
                      <a:lnTo>
                        <a:pt x="4" y="59"/>
                      </a:lnTo>
                      <a:lnTo>
                        <a:pt x="4" y="60"/>
                      </a:lnTo>
                      <a:lnTo>
                        <a:pt x="5" y="61"/>
                      </a:lnTo>
                      <a:lnTo>
                        <a:pt x="6" y="61"/>
                      </a:lnTo>
                      <a:lnTo>
                        <a:pt x="6" y="62"/>
                      </a:lnTo>
                      <a:lnTo>
                        <a:pt x="6" y="63"/>
                      </a:lnTo>
                      <a:lnTo>
                        <a:pt x="7" y="64"/>
                      </a:lnTo>
                      <a:lnTo>
                        <a:pt x="8" y="65"/>
                      </a:lnTo>
                      <a:lnTo>
                        <a:pt x="9" y="66"/>
                      </a:lnTo>
                      <a:lnTo>
                        <a:pt x="10" y="67"/>
                      </a:lnTo>
                      <a:lnTo>
                        <a:pt x="10" y="68"/>
                      </a:lnTo>
                      <a:lnTo>
                        <a:pt x="11" y="69"/>
                      </a:lnTo>
                      <a:lnTo>
                        <a:pt x="12" y="69"/>
                      </a:lnTo>
                      <a:lnTo>
                        <a:pt x="12" y="7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2" name="Freeform 644"/>
                <p:cNvSpPr>
                  <a:spLocks/>
                </p:cNvSpPr>
                <p:nvPr/>
              </p:nvSpPr>
              <p:spPr bwMode="auto">
                <a:xfrm>
                  <a:off x="1069" y="1674"/>
                  <a:ext cx="60" cy="41"/>
                </a:xfrm>
                <a:custGeom>
                  <a:avLst/>
                  <a:gdLst>
                    <a:gd name="T0" fmla="*/ 0 w 60"/>
                    <a:gd name="T1" fmla="*/ 0 h 41"/>
                    <a:gd name="T2" fmla="*/ 5 w 60"/>
                    <a:gd name="T3" fmla="*/ 1 h 41"/>
                    <a:gd name="T4" fmla="*/ 7 w 60"/>
                    <a:gd name="T5" fmla="*/ 1 h 41"/>
                    <a:gd name="T6" fmla="*/ 9 w 60"/>
                    <a:gd name="T7" fmla="*/ 2 h 41"/>
                    <a:gd name="T8" fmla="*/ 11 w 60"/>
                    <a:gd name="T9" fmla="*/ 2 h 41"/>
                    <a:gd name="T10" fmla="*/ 14 w 60"/>
                    <a:gd name="T11" fmla="*/ 2 h 41"/>
                    <a:gd name="T12" fmla="*/ 16 w 60"/>
                    <a:gd name="T13" fmla="*/ 3 h 41"/>
                    <a:gd name="T14" fmla="*/ 18 w 60"/>
                    <a:gd name="T15" fmla="*/ 4 h 41"/>
                    <a:gd name="T16" fmla="*/ 21 w 60"/>
                    <a:gd name="T17" fmla="*/ 5 h 41"/>
                    <a:gd name="T18" fmla="*/ 23 w 60"/>
                    <a:gd name="T19" fmla="*/ 6 h 41"/>
                    <a:gd name="T20" fmla="*/ 25 w 60"/>
                    <a:gd name="T21" fmla="*/ 6 h 41"/>
                    <a:gd name="T22" fmla="*/ 27 w 60"/>
                    <a:gd name="T23" fmla="*/ 8 h 41"/>
                    <a:gd name="T24" fmla="*/ 29 w 60"/>
                    <a:gd name="T25" fmla="*/ 8 h 41"/>
                    <a:gd name="T26" fmla="*/ 31 w 60"/>
                    <a:gd name="T27" fmla="*/ 10 h 41"/>
                    <a:gd name="T28" fmla="*/ 33 w 60"/>
                    <a:gd name="T29" fmla="*/ 11 h 41"/>
                    <a:gd name="T30" fmla="*/ 35 w 60"/>
                    <a:gd name="T31" fmla="*/ 12 h 41"/>
                    <a:gd name="T32" fmla="*/ 37 w 60"/>
                    <a:gd name="T33" fmla="*/ 14 h 41"/>
                    <a:gd name="T34" fmla="*/ 38 w 60"/>
                    <a:gd name="T35" fmla="*/ 15 h 41"/>
                    <a:gd name="T36" fmla="*/ 40 w 60"/>
                    <a:gd name="T37" fmla="*/ 16 h 41"/>
                    <a:gd name="T38" fmla="*/ 42 w 60"/>
                    <a:gd name="T39" fmla="*/ 18 h 41"/>
                    <a:gd name="T40" fmla="*/ 43 w 60"/>
                    <a:gd name="T41" fmla="*/ 19 h 41"/>
                    <a:gd name="T42" fmla="*/ 45 w 60"/>
                    <a:gd name="T43" fmla="*/ 21 h 41"/>
                    <a:gd name="T44" fmla="*/ 47 w 60"/>
                    <a:gd name="T45" fmla="*/ 23 h 41"/>
                    <a:gd name="T46" fmla="*/ 48 w 60"/>
                    <a:gd name="T47" fmla="*/ 24 h 41"/>
                    <a:gd name="T48" fmla="*/ 50 w 60"/>
                    <a:gd name="T49" fmla="*/ 26 h 41"/>
                    <a:gd name="T50" fmla="*/ 51 w 60"/>
                    <a:gd name="T51" fmla="*/ 28 h 41"/>
                    <a:gd name="T52" fmla="*/ 53 w 60"/>
                    <a:gd name="T53" fmla="*/ 30 h 41"/>
                    <a:gd name="T54" fmla="*/ 54 w 60"/>
                    <a:gd name="T55" fmla="*/ 32 h 41"/>
                    <a:gd name="T56" fmla="*/ 55 w 60"/>
                    <a:gd name="T57" fmla="*/ 34 h 41"/>
                    <a:gd name="T58" fmla="*/ 56 w 60"/>
                    <a:gd name="T59" fmla="*/ 36 h 41"/>
                    <a:gd name="T60" fmla="*/ 57 w 60"/>
                    <a:gd name="T61" fmla="*/ 38 h 41"/>
                    <a:gd name="T62" fmla="*/ 59 w 60"/>
                    <a:gd name="T63" fmla="*/ 4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41">
                      <a:moveTo>
                        <a:pt x="0" y="0"/>
                      </a:moveTo>
                      <a:lnTo>
                        <a:pt x="5" y="1"/>
                      </a:lnTo>
                      <a:lnTo>
                        <a:pt x="7" y="1"/>
                      </a:lnTo>
                      <a:lnTo>
                        <a:pt x="9" y="2"/>
                      </a:lnTo>
                      <a:lnTo>
                        <a:pt x="11" y="2"/>
                      </a:lnTo>
                      <a:lnTo>
                        <a:pt x="14" y="2"/>
                      </a:lnTo>
                      <a:lnTo>
                        <a:pt x="16" y="3"/>
                      </a:lnTo>
                      <a:lnTo>
                        <a:pt x="18" y="4"/>
                      </a:lnTo>
                      <a:lnTo>
                        <a:pt x="21" y="5"/>
                      </a:lnTo>
                      <a:lnTo>
                        <a:pt x="23" y="6"/>
                      </a:lnTo>
                      <a:lnTo>
                        <a:pt x="25" y="6"/>
                      </a:lnTo>
                      <a:lnTo>
                        <a:pt x="27" y="8"/>
                      </a:lnTo>
                      <a:lnTo>
                        <a:pt x="29" y="8"/>
                      </a:lnTo>
                      <a:lnTo>
                        <a:pt x="31" y="10"/>
                      </a:lnTo>
                      <a:lnTo>
                        <a:pt x="33" y="11"/>
                      </a:lnTo>
                      <a:lnTo>
                        <a:pt x="35" y="12"/>
                      </a:lnTo>
                      <a:lnTo>
                        <a:pt x="37" y="14"/>
                      </a:lnTo>
                      <a:lnTo>
                        <a:pt x="38" y="15"/>
                      </a:lnTo>
                      <a:lnTo>
                        <a:pt x="40" y="16"/>
                      </a:lnTo>
                      <a:lnTo>
                        <a:pt x="42" y="18"/>
                      </a:lnTo>
                      <a:lnTo>
                        <a:pt x="43" y="19"/>
                      </a:lnTo>
                      <a:lnTo>
                        <a:pt x="45" y="21"/>
                      </a:lnTo>
                      <a:lnTo>
                        <a:pt x="47" y="23"/>
                      </a:lnTo>
                      <a:lnTo>
                        <a:pt x="48" y="24"/>
                      </a:lnTo>
                      <a:lnTo>
                        <a:pt x="50" y="26"/>
                      </a:lnTo>
                      <a:lnTo>
                        <a:pt x="51" y="28"/>
                      </a:lnTo>
                      <a:lnTo>
                        <a:pt x="53" y="30"/>
                      </a:lnTo>
                      <a:lnTo>
                        <a:pt x="54" y="32"/>
                      </a:lnTo>
                      <a:lnTo>
                        <a:pt x="55" y="34"/>
                      </a:lnTo>
                      <a:lnTo>
                        <a:pt x="56" y="36"/>
                      </a:lnTo>
                      <a:lnTo>
                        <a:pt x="57" y="38"/>
                      </a:lnTo>
                      <a:lnTo>
                        <a:pt x="59"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3" name="Freeform 645"/>
                <p:cNvSpPr>
                  <a:spLocks/>
                </p:cNvSpPr>
                <p:nvPr/>
              </p:nvSpPr>
              <p:spPr bwMode="auto">
                <a:xfrm>
                  <a:off x="1126" y="1713"/>
                  <a:ext cx="38" cy="13"/>
                </a:xfrm>
                <a:custGeom>
                  <a:avLst/>
                  <a:gdLst>
                    <a:gd name="T0" fmla="*/ 0 w 38"/>
                    <a:gd name="T1" fmla="*/ 0 h 13"/>
                    <a:gd name="T2" fmla="*/ 2 w 38"/>
                    <a:gd name="T3" fmla="*/ 1 h 13"/>
                    <a:gd name="T4" fmla="*/ 3 w 38"/>
                    <a:gd name="T5" fmla="*/ 2 h 13"/>
                    <a:gd name="T6" fmla="*/ 4 w 38"/>
                    <a:gd name="T7" fmla="*/ 2 h 13"/>
                    <a:gd name="T8" fmla="*/ 5 w 38"/>
                    <a:gd name="T9" fmla="*/ 3 h 13"/>
                    <a:gd name="T10" fmla="*/ 6 w 38"/>
                    <a:gd name="T11" fmla="*/ 3 h 13"/>
                    <a:gd name="T12" fmla="*/ 7 w 38"/>
                    <a:gd name="T13" fmla="*/ 4 h 13"/>
                    <a:gd name="T14" fmla="*/ 8 w 38"/>
                    <a:gd name="T15" fmla="*/ 5 h 13"/>
                    <a:gd name="T16" fmla="*/ 9 w 38"/>
                    <a:gd name="T17" fmla="*/ 5 h 13"/>
                    <a:gd name="T18" fmla="*/ 10 w 38"/>
                    <a:gd name="T19" fmla="*/ 6 h 13"/>
                    <a:gd name="T20" fmla="*/ 11 w 38"/>
                    <a:gd name="T21" fmla="*/ 6 h 13"/>
                    <a:gd name="T22" fmla="*/ 12 w 38"/>
                    <a:gd name="T23" fmla="*/ 7 h 13"/>
                    <a:gd name="T24" fmla="*/ 13 w 38"/>
                    <a:gd name="T25" fmla="*/ 7 h 13"/>
                    <a:gd name="T26" fmla="*/ 14 w 38"/>
                    <a:gd name="T27" fmla="*/ 8 h 13"/>
                    <a:gd name="T28" fmla="*/ 15 w 38"/>
                    <a:gd name="T29" fmla="*/ 8 h 13"/>
                    <a:gd name="T30" fmla="*/ 16 w 38"/>
                    <a:gd name="T31" fmla="*/ 9 h 13"/>
                    <a:gd name="T32" fmla="*/ 17 w 38"/>
                    <a:gd name="T33" fmla="*/ 9 h 13"/>
                    <a:gd name="T34" fmla="*/ 18 w 38"/>
                    <a:gd name="T35" fmla="*/ 9 h 13"/>
                    <a:gd name="T36" fmla="*/ 20 w 38"/>
                    <a:gd name="T37" fmla="*/ 10 h 13"/>
                    <a:gd name="T38" fmla="*/ 21 w 38"/>
                    <a:gd name="T39" fmla="*/ 10 h 13"/>
                    <a:gd name="T40" fmla="*/ 22 w 38"/>
                    <a:gd name="T41" fmla="*/ 10 h 13"/>
                    <a:gd name="T42" fmla="*/ 23 w 38"/>
                    <a:gd name="T43" fmla="*/ 11 h 13"/>
                    <a:gd name="T44" fmla="*/ 24 w 38"/>
                    <a:gd name="T45" fmla="*/ 11 h 13"/>
                    <a:gd name="T46" fmla="*/ 25 w 38"/>
                    <a:gd name="T47" fmla="*/ 11 h 13"/>
                    <a:gd name="T48" fmla="*/ 26 w 38"/>
                    <a:gd name="T49" fmla="*/ 11 h 13"/>
                    <a:gd name="T50" fmla="*/ 28 w 38"/>
                    <a:gd name="T51" fmla="*/ 11 h 13"/>
                    <a:gd name="T52" fmla="*/ 29 w 38"/>
                    <a:gd name="T53" fmla="*/ 12 h 13"/>
                    <a:gd name="T54" fmla="*/ 30 w 38"/>
                    <a:gd name="T55" fmla="*/ 12 h 13"/>
                    <a:gd name="T56" fmla="*/ 31 w 38"/>
                    <a:gd name="T57" fmla="*/ 12 h 13"/>
                    <a:gd name="T58" fmla="*/ 32 w 38"/>
                    <a:gd name="T59" fmla="*/ 12 h 13"/>
                    <a:gd name="T60" fmla="*/ 34 w 38"/>
                    <a:gd name="T61" fmla="*/ 12 h 13"/>
                    <a:gd name="T62" fmla="*/ 35 w 38"/>
                    <a:gd name="T63" fmla="*/ 12 h 13"/>
                    <a:gd name="T64" fmla="*/ 35 w 38"/>
                    <a:gd name="T65" fmla="*/ 12 h 13"/>
                    <a:gd name="T66" fmla="*/ 35 w 38"/>
                    <a:gd name="T67" fmla="*/ 12 h 13"/>
                    <a:gd name="T68" fmla="*/ 35 w 38"/>
                    <a:gd name="T69" fmla="*/ 12 h 13"/>
                    <a:gd name="T70" fmla="*/ 35 w 38"/>
                    <a:gd name="T71" fmla="*/ 12 h 13"/>
                    <a:gd name="T72" fmla="*/ 35 w 38"/>
                    <a:gd name="T73" fmla="*/ 12 h 13"/>
                    <a:gd name="T74" fmla="*/ 35 w 38"/>
                    <a:gd name="T75" fmla="*/ 12 h 13"/>
                    <a:gd name="T76" fmla="*/ 35 w 38"/>
                    <a:gd name="T77" fmla="*/ 12 h 13"/>
                    <a:gd name="T78" fmla="*/ 35 w 38"/>
                    <a:gd name="T79" fmla="*/ 12 h 13"/>
                    <a:gd name="T80" fmla="*/ 35 w 38"/>
                    <a:gd name="T81" fmla="*/ 12 h 13"/>
                    <a:gd name="T82" fmla="*/ 35 w 38"/>
                    <a:gd name="T83" fmla="*/ 12 h 13"/>
                    <a:gd name="T84" fmla="*/ 36 w 38"/>
                    <a:gd name="T85" fmla="*/ 12 h 13"/>
                    <a:gd name="T86" fmla="*/ 36 w 38"/>
                    <a:gd name="T87" fmla="*/ 12 h 13"/>
                    <a:gd name="T88" fmla="*/ 36 w 38"/>
                    <a:gd name="T89" fmla="*/ 12 h 13"/>
                    <a:gd name="T90" fmla="*/ 36 w 38"/>
                    <a:gd name="T91" fmla="*/ 12 h 13"/>
                    <a:gd name="T92" fmla="*/ 36 w 38"/>
                    <a:gd name="T93" fmla="*/ 12 h 13"/>
                    <a:gd name="T94" fmla="*/ 36 w 38"/>
                    <a:gd name="T95" fmla="*/ 12 h 13"/>
                    <a:gd name="T96" fmla="*/ 36 w 38"/>
                    <a:gd name="T97" fmla="*/ 12 h 13"/>
                    <a:gd name="T98" fmla="*/ 36 w 38"/>
                    <a:gd name="T99" fmla="*/ 12 h 13"/>
                    <a:gd name="T100" fmla="*/ 36 w 38"/>
                    <a:gd name="T101" fmla="*/ 12 h 13"/>
                    <a:gd name="T102" fmla="*/ 36 w 38"/>
                    <a:gd name="T103" fmla="*/ 12 h 13"/>
                    <a:gd name="T104" fmla="*/ 36 w 38"/>
                    <a:gd name="T105" fmla="*/ 12 h 13"/>
                    <a:gd name="T106" fmla="*/ 36 w 38"/>
                    <a:gd name="T107" fmla="*/ 12 h 13"/>
                    <a:gd name="T108" fmla="*/ 36 w 38"/>
                    <a:gd name="T109" fmla="*/ 12 h 13"/>
                    <a:gd name="T110" fmla="*/ 36 w 38"/>
                    <a:gd name="T111" fmla="*/ 12 h 13"/>
                    <a:gd name="T112" fmla="*/ 36 w 38"/>
                    <a:gd name="T113" fmla="*/ 12 h 13"/>
                    <a:gd name="T114" fmla="*/ 36 w 38"/>
                    <a:gd name="T115" fmla="*/ 12 h 13"/>
                    <a:gd name="T116" fmla="*/ 36 w 38"/>
                    <a:gd name="T117" fmla="*/ 12 h 13"/>
                    <a:gd name="T118" fmla="*/ 36 w 38"/>
                    <a:gd name="T119" fmla="*/ 12 h 13"/>
                    <a:gd name="T120" fmla="*/ 36 w 38"/>
                    <a:gd name="T121" fmla="*/ 12 h 13"/>
                    <a:gd name="T122" fmla="*/ 36 w 38"/>
                    <a:gd name="T123" fmla="*/ 12 h 13"/>
                    <a:gd name="T124" fmla="*/ 37 w 38"/>
                    <a:gd name="T125" fmla="*/ 12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13">
                      <a:moveTo>
                        <a:pt x="0" y="0"/>
                      </a:moveTo>
                      <a:lnTo>
                        <a:pt x="2" y="1"/>
                      </a:lnTo>
                      <a:lnTo>
                        <a:pt x="3" y="2"/>
                      </a:lnTo>
                      <a:lnTo>
                        <a:pt x="4" y="2"/>
                      </a:lnTo>
                      <a:lnTo>
                        <a:pt x="5" y="3"/>
                      </a:lnTo>
                      <a:lnTo>
                        <a:pt x="6" y="3"/>
                      </a:lnTo>
                      <a:lnTo>
                        <a:pt x="7" y="4"/>
                      </a:lnTo>
                      <a:lnTo>
                        <a:pt x="8" y="5"/>
                      </a:lnTo>
                      <a:lnTo>
                        <a:pt x="9" y="5"/>
                      </a:lnTo>
                      <a:lnTo>
                        <a:pt x="10" y="6"/>
                      </a:lnTo>
                      <a:lnTo>
                        <a:pt x="11" y="6"/>
                      </a:lnTo>
                      <a:lnTo>
                        <a:pt x="12" y="7"/>
                      </a:lnTo>
                      <a:lnTo>
                        <a:pt x="13" y="7"/>
                      </a:lnTo>
                      <a:lnTo>
                        <a:pt x="14" y="8"/>
                      </a:lnTo>
                      <a:lnTo>
                        <a:pt x="15" y="8"/>
                      </a:lnTo>
                      <a:lnTo>
                        <a:pt x="16" y="9"/>
                      </a:lnTo>
                      <a:lnTo>
                        <a:pt x="17" y="9"/>
                      </a:lnTo>
                      <a:lnTo>
                        <a:pt x="18" y="9"/>
                      </a:lnTo>
                      <a:lnTo>
                        <a:pt x="20" y="10"/>
                      </a:lnTo>
                      <a:lnTo>
                        <a:pt x="21" y="10"/>
                      </a:lnTo>
                      <a:lnTo>
                        <a:pt x="22" y="10"/>
                      </a:lnTo>
                      <a:lnTo>
                        <a:pt x="23" y="11"/>
                      </a:lnTo>
                      <a:lnTo>
                        <a:pt x="24" y="11"/>
                      </a:lnTo>
                      <a:lnTo>
                        <a:pt x="25" y="11"/>
                      </a:lnTo>
                      <a:lnTo>
                        <a:pt x="26" y="11"/>
                      </a:lnTo>
                      <a:lnTo>
                        <a:pt x="28" y="11"/>
                      </a:lnTo>
                      <a:lnTo>
                        <a:pt x="29" y="12"/>
                      </a:lnTo>
                      <a:lnTo>
                        <a:pt x="30" y="12"/>
                      </a:lnTo>
                      <a:lnTo>
                        <a:pt x="31" y="12"/>
                      </a:lnTo>
                      <a:lnTo>
                        <a:pt x="32" y="12"/>
                      </a:lnTo>
                      <a:lnTo>
                        <a:pt x="34" y="12"/>
                      </a:lnTo>
                      <a:lnTo>
                        <a:pt x="35" y="12"/>
                      </a:lnTo>
                      <a:lnTo>
                        <a:pt x="36" y="12"/>
                      </a:lnTo>
                      <a:lnTo>
                        <a:pt x="37" y="12"/>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4" name="Freeform 646"/>
                <p:cNvSpPr>
                  <a:spLocks/>
                </p:cNvSpPr>
                <p:nvPr/>
              </p:nvSpPr>
              <p:spPr bwMode="auto">
                <a:xfrm>
                  <a:off x="1164" y="1722"/>
                  <a:ext cx="9" cy="7"/>
                </a:xfrm>
                <a:custGeom>
                  <a:avLst/>
                  <a:gdLst>
                    <a:gd name="T0" fmla="*/ 0 w 9"/>
                    <a:gd name="T1" fmla="*/ 3 h 7"/>
                    <a:gd name="T2" fmla="*/ 0 w 9"/>
                    <a:gd name="T3" fmla="*/ 2 h 7"/>
                    <a:gd name="T4" fmla="*/ 0 w 9"/>
                    <a:gd name="T5" fmla="*/ 2 h 7"/>
                    <a:gd name="T6" fmla="*/ 0 w 9"/>
                    <a:gd name="T7" fmla="*/ 2 h 7"/>
                    <a:gd name="T8" fmla="*/ 0 w 9"/>
                    <a:gd name="T9" fmla="*/ 2 h 7"/>
                    <a:gd name="T10" fmla="*/ 0 w 9"/>
                    <a:gd name="T11" fmla="*/ 2 h 7"/>
                    <a:gd name="T12" fmla="*/ 0 w 9"/>
                    <a:gd name="T13" fmla="*/ 1 h 7"/>
                    <a:gd name="T14" fmla="*/ 1 w 9"/>
                    <a:gd name="T15" fmla="*/ 1 h 7"/>
                    <a:gd name="T16" fmla="*/ 1 w 9"/>
                    <a:gd name="T17" fmla="*/ 1 h 7"/>
                    <a:gd name="T18" fmla="*/ 1 w 9"/>
                    <a:gd name="T19" fmla="*/ 1 h 7"/>
                    <a:gd name="T20" fmla="*/ 2 w 9"/>
                    <a:gd name="T21" fmla="*/ 0 h 7"/>
                    <a:gd name="T22" fmla="*/ 2 w 9"/>
                    <a:gd name="T23" fmla="*/ 0 h 7"/>
                    <a:gd name="T24" fmla="*/ 2 w 9"/>
                    <a:gd name="T25" fmla="*/ 0 h 7"/>
                    <a:gd name="T26" fmla="*/ 3 w 9"/>
                    <a:gd name="T27" fmla="*/ 0 h 7"/>
                    <a:gd name="T28" fmla="*/ 3 w 9"/>
                    <a:gd name="T29" fmla="*/ 0 h 7"/>
                    <a:gd name="T30" fmla="*/ 4 w 9"/>
                    <a:gd name="T31" fmla="*/ 0 h 7"/>
                    <a:gd name="T32" fmla="*/ 4 w 9"/>
                    <a:gd name="T33" fmla="*/ 0 h 7"/>
                    <a:gd name="T34" fmla="*/ 4 w 9"/>
                    <a:gd name="T35" fmla="*/ 0 h 7"/>
                    <a:gd name="T36" fmla="*/ 5 w 9"/>
                    <a:gd name="T37" fmla="*/ 0 h 7"/>
                    <a:gd name="T38" fmla="*/ 5 w 9"/>
                    <a:gd name="T39" fmla="*/ 0 h 7"/>
                    <a:gd name="T40" fmla="*/ 5 w 9"/>
                    <a:gd name="T41" fmla="*/ 1 h 7"/>
                    <a:gd name="T42" fmla="*/ 6 w 9"/>
                    <a:gd name="T43" fmla="*/ 1 h 7"/>
                    <a:gd name="T44" fmla="*/ 6 w 9"/>
                    <a:gd name="T45" fmla="*/ 1 h 7"/>
                    <a:gd name="T46" fmla="*/ 6 w 9"/>
                    <a:gd name="T47" fmla="*/ 2 h 7"/>
                    <a:gd name="T48" fmla="*/ 6 w 9"/>
                    <a:gd name="T49" fmla="*/ 2 h 7"/>
                    <a:gd name="T50" fmla="*/ 7 w 9"/>
                    <a:gd name="T51" fmla="*/ 2 h 7"/>
                    <a:gd name="T52" fmla="*/ 7 w 9"/>
                    <a:gd name="T53" fmla="*/ 2 h 7"/>
                    <a:gd name="T54" fmla="*/ 7 w 9"/>
                    <a:gd name="T55" fmla="*/ 3 h 7"/>
                    <a:gd name="T56" fmla="*/ 7 w 9"/>
                    <a:gd name="T57" fmla="*/ 3 h 7"/>
                    <a:gd name="T58" fmla="*/ 7 w 9"/>
                    <a:gd name="T59" fmla="*/ 4 h 7"/>
                    <a:gd name="T60" fmla="*/ 7 w 9"/>
                    <a:gd name="T61" fmla="*/ 4 h 7"/>
                    <a:gd name="T62" fmla="*/ 8 w 9"/>
                    <a:gd name="T63" fmla="*/ 4 h 7"/>
                    <a:gd name="T64" fmla="*/ 8 w 9"/>
                    <a:gd name="T65" fmla="*/ 4 h 7"/>
                    <a:gd name="T66" fmla="*/ 8 w 9"/>
                    <a:gd name="T67" fmla="*/ 4 h 7"/>
                    <a:gd name="T68" fmla="*/ 8 w 9"/>
                    <a:gd name="T69" fmla="*/ 4 h 7"/>
                    <a:gd name="T70" fmla="*/ 8 w 9"/>
                    <a:gd name="T71" fmla="*/ 5 h 7"/>
                    <a:gd name="T72" fmla="*/ 8 w 9"/>
                    <a:gd name="T73" fmla="*/ 5 h 7"/>
                    <a:gd name="T74" fmla="*/ 8 w 9"/>
                    <a:gd name="T75" fmla="*/ 5 h 7"/>
                    <a:gd name="T76" fmla="*/ 8 w 9"/>
                    <a:gd name="T77" fmla="*/ 5 h 7"/>
                    <a:gd name="T78" fmla="*/ 8 w 9"/>
                    <a:gd name="T79" fmla="*/ 5 h 7"/>
                    <a:gd name="T80" fmla="*/ 8 w 9"/>
                    <a:gd name="T81" fmla="*/ 5 h 7"/>
                    <a:gd name="T82" fmla="*/ 8 w 9"/>
                    <a:gd name="T83" fmla="*/ 5 h 7"/>
                    <a:gd name="T84" fmla="*/ 8 w 9"/>
                    <a:gd name="T85" fmla="*/ 5 h 7"/>
                    <a:gd name="T86" fmla="*/ 8 w 9"/>
                    <a:gd name="T87" fmla="*/ 5 h 7"/>
                    <a:gd name="T88" fmla="*/ 8 w 9"/>
                    <a:gd name="T89" fmla="*/ 5 h 7"/>
                    <a:gd name="T90" fmla="*/ 8 w 9"/>
                    <a:gd name="T91" fmla="*/ 5 h 7"/>
                    <a:gd name="T92" fmla="*/ 8 w 9"/>
                    <a:gd name="T93" fmla="*/ 6 h 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 h="7">
                      <a:moveTo>
                        <a:pt x="0" y="3"/>
                      </a:moveTo>
                      <a:lnTo>
                        <a:pt x="0" y="3"/>
                      </a:lnTo>
                      <a:lnTo>
                        <a:pt x="0" y="2"/>
                      </a:lnTo>
                      <a:lnTo>
                        <a:pt x="0" y="1"/>
                      </a:lnTo>
                      <a:lnTo>
                        <a:pt x="1" y="1"/>
                      </a:lnTo>
                      <a:lnTo>
                        <a:pt x="2" y="0"/>
                      </a:lnTo>
                      <a:lnTo>
                        <a:pt x="3" y="0"/>
                      </a:lnTo>
                      <a:lnTo>
                        <a:pt x="4" y="0"/>
                      </a:lnTo>
                      <a:lnTo>
                        <a:pt x="5" y="0"/>
                      </a:lnTo>
                      <a:lnTo>
                        <a:pt x="5" y="1"/>
                      </a:lnTo>
                      <a:lnTo>
                        <a:pt x="6" y="1"/>
                      </a:lnTo>
                      <a:lnTo>
                        <a:pt x="6" y="2"/>
                      </a:lnTo>
                      <a:lnTo>
                        <a:pt x="7" y="2"/>
                      </a:lnTo>
                      <a:lnTo>
                        <a:pt x="7" y="3"/>
                      </a:lnTo>
                      <a:lnTo>
                        <a:pt x="7" y="4"/>
                      </a:lnTo>
                      <a:lnTo>
                        <a:pt x="8" y="4"/>
                      </a:lnTo>
                      <a:lnTo>
                        <a:pt x="8" y="5"/>
                      </a:lnTo>
                      <a:lnTo>
                        <a:pt x="8"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5" name="Freeform 647"/>
                <p:cNvSpPr>
                  <a:spLocks/>
                </p:cNvSpPr>
                <p:nvPr/>
              </p:nvSpPr>
              <p:spPr bwMode="auto">
                <a:xfrm>
                  <a:off x="1117" y="1728"/>
                  <a:ext cx="56" cy="11"/>
                </a:xfrm>
                <a:custGeom>
                  <a:avLst/>
                  <a:gdLst>
                    <a:gd name="T0" fmla="*/ 55 w 56"/>
                    <a:gd name="T1" fmla="*/ 0 h 11"/>
                    <a:gd name="T2" fmla="*/ 53 w 56"/>
                    <a:gd name="T3" fmla="*/ 1 h 11"/>
                    <a:gd name="T4" fmla="*/ 51 w 56"/>
                    <a:gd name="T5" fmla="*/ 1 h 11"/>
                    <a:gd name="T6" fmla="*/ 51 w 56"/>
                    <a:gd name="T7" fmla="*/ 2 h 11"/>
                    <a:gd name="T8" fmla="*/ 49 w 56"/>
                    <a:gd name="T9" fmla="*/ 2 h 11"/>
                    <a:gd name="T10" fmla="*/ 49 w 56"/>
                    <a:gd name="T11" fmla="*/ 3 h 11"/>
                    <a:gd name="T12" fmla="*/ 47 w 56"/>
                    <a:gd name="T13" fmla="*/ 3 h 11"/>
                    <a:gd name="T14" fmla="*/ 47 w 56"/>
                    <a:gd name="T15" fmla="*/ 4 h 11"/>
                    <a:gd name="T16" fmla="*/ 45 w 56"/>
                    <a:gd name="T17" fmla="*/ 4 h 11"/>
                    <a:gd name="T18" fmla="*/ 45 w 56"/>
                    <a:gd name="T19" fmla="*/ 5 h 11"/>
                    <a:gd name="T20" fmla="*/ 43 w 56"/>
                    <a:gd name="T21" fmla="*/ 5 h 11"/>
                    <a:gd name="T22" fmla="*/ 43 w 56"/>
                    <a:gd name="T23" fmla="*/ 6 h 11"/>
                    <a:gd name="T24" fmla="*/ 41 w 56"/>
                    <a:gd name="T25" fmla="*/ 6 h 11"/>
                    <a:gd name="T26" fmla="*/ 40 w 56"/>
                    <a:gd name="T27" fmla="*/ 6 h 11"/>
                    <a:gd name="T28" fmla="*/ 39 w 56"/>
                    <a:gd name="T29" fmla="*/ 7 h 11"/>
                    <a:gd name="T30" fmla="*/ 38 w 56"/>
                    <a:gd name="T31" fmla="*/ 7 h 11"/>
                    <a:gd name="T32" fmla="*/ 37 w 56"/>
                    <a:gd name="T33" fmla="*/ 8 h 11"/>
                    <a:gd name="T34" fmla="*/ 36 w 56"/>
                    <a:gd name="T35" fmla="*/ 8 h 11"/>
                    <a:gd name="T36" fmla="*/ 35 w 56"/>
                    <a:gd name="T37" fmla="*/ 8 h 11"/>
                    <a:gd name="T38" fmla="*/ 34 w 56"/>
                    <a:gd name="T39" fmla="*/ 8 h 11"/>
                    <a:gd name="T40" fmla="*/ 33 w 56"/>
                    <a:gd name="T41" fmla="*/ 8 h 11"/>
                    <a:gd name="T42" fmla="*/ 32 w 56"/>
                    <a:gd name="T43" fmla="*/ 9 h 11"/>
                    <a:gd name="T44" fmla="*/ 31 w 56"/>
                    <a:gd name="T45" fmla="*/ 9 h 11"/>
                    <a:gd name="T46" fmla="*/ 29 w 56"/>
                    <a:gd name="T47" fmla="*/ 9 h 11"/>
                    <a:gd name="T48" fmla="*/ 28 w 56"/>
                    <a:gd name="T49" fmla="*/ 9 h 11"/>
                    <a:gd name="T50" fmla="*/ 27 w 56"/>
                    <a:gd name="T51" fmla="*/ 10 h 11"/>
                    <a:gd name="T52" fmla="*/ 26 w 56"/>
                    <a:gd name="T53" fmla="*/ 10 h 11"/>
                    <a:gd name="T54" fmla="*/ 25 w 56"/>
                    <a:gd name="T55" fmla="*/ 10 h 11"/>
                    <a:gd name="T56" fmla="*/ 23 w 56"/>
                    <a:gd name="T57" fmla="*/ 10 h 11"/>
                    <a:gd name="T58" fmla="*/ 22 w 56"/>
                    <a:gd name="T59" fmla="*/ 10 h 11"/>
                    <a:gd name="T60" fmla="*/ 21 w 56"/>
                    <a:gd name="T61" fmla="*/ 10 h 11"/>
                    <a:gd name="T62" fmla="*/ 20 w 56"/>
                    <a:gd name="T63" fmla="*/ 10 h 11"/>
                    <a:gd name="T64" fmla="*/ 19 w 56"/>
                    <a:gd name="T65" fmla="*/ 10 h 11"/>
                    <a:gd name="T66" fmla="*/ 18 w 56"/>
                    <a:gd name="T67" fmla="*/ 10 h 11"/>
                    <a:gd name="T68" fmla="*/ 17 w 56"/>
                    <a:gd name="T69" fmla="*/ 10 h 11"/>
                    <a:gd name="T70" fmla="*/ 17 w 56"/>
                    <a:gd name="T71" fmla="*/ 10 h 11"/>
                    <a:gd name="T72" fmla="*/ 16 w 56"/>
                    <a:gd name="T73" fmla="*/ 10 h 11"/>
                    <a:gd name="T74" fmla="*/ 15 w 56"/>
                    <a:gd name="T75" fmla="*/ 10 h 11"/>
                    <a:gd name="T76" fmla="*/ 15 w 56"/>
                    <a:gd name="T77" fmla="*/ 10 h 11"/>
                    <a:gd name="T78" fmla="*/ 14 w 56"/>
                    <a:gd name="T79" fmla="*/ 10 h 11"/>
                    <a:gd name="T80" fmla="*/ 13 w 56"/>
                    <a:gd name="T81" fmla="*/ 10 h 11"/>
                    <a:gd name="T82" fmla="*/ 13 w 56"/>
                    <a:gd name="T83" fmla="*/ 9 h 11"/>
                    <a:gd name="T84" fmla="*/ 12 w 56"/>
                    <a:gd name="T85" fmla="*/ 9 h 11"/>
                    <a:gd name="T86" fmla="*/ 11 w 56"/>
                    <a:gd name="T87" fmla="*/ 9 h 11"/>
                    <a:gd name="T88" fmla="*/ 11 w 56"/>
                    <a:gd name="T89" fmla="*/ 9 h 11"/>
                    <a:gd name="T90" fmla="*/ 10 w 56"/>
                    <a:gd name="T91" fmla="*/ 9 h 11"/>
                    <a:gd name="T92" fmla="*/ 10 w 56"/>
                    <a:gd name="T93" fmla="*/ 9 h 11"/>
                    <a:gd name="T94" fmla="*/ 9 w 56"/>
                    <a:gd name="T95" fmla="*/ 9 h 11"/>
                    <a:gd name="T96" fmla="*/ 9 w 56"/>
                    <a:gd name="T97" fmla="*/ 9 h 11"/>
                    <a:gd name="T98" fmla="*/ 8 w 56"/>
                    <a:gd name="T99" fmla="*/ 8 h 11"/>
                    <a:gd name="T100" fmla="*/ 7 w 56"/>
                    <a:gd name="T101" fmla="*/ 8 h 11"/>
                    <a:gd name="T102" fmla="*/ 7 w 56"/>
                    <a:gd name="T103" fmla="*/ 8 h 11"/>
                    <a:gd name="T104" fmla="*/ 6 w 56"/>
                    <a:gd name="T105" fmla="*/ 8 h 11"/>
                    <a:gd name="T106" fmla="*/ 5 w 56"/>
                    <a:gd name="T107" fmla="*/ 8 h 11"/>
                    <a:gd name="T108" fmla="*/ 5 w 56"/>
                    <a:gd name="T109" fmla="*/ 8 h 11"/>
                    <a:gd name="T110" fmla="*/ 4 w 56"/>
                    <a:gd name="T111" fmla="*/ 8 h 11"/>
                    <a:gd name="T112" fmla="*/ 4 w 56"/>
                    <a:gd name="T113" fmla="*/ 8 h 11"/>
                    <a:gd name="T114" fmla="*/ 3 w 56"/>
                    <a:gd name="T115" fmla="*/ 7 h 11"/>
                    <a:gd name="T116" fmla="*/ 3 w 56"/>
                    <a:gd name="T117" fmla="*/ 7 h 11"/>
                    <a:gd name="T118" fmla="*/ 2 w 56"/>
                    <a:gd name="T119" fmla="*/ 7 h 11"/>
                    <a:gd name="T120" fmla="*/ 1 w 56"/>
                    <a:gd name="T121" fmla="*/ 7 h 11"/>
                    <a:gd name="T122" fmla="*/ 1 w 56"/>
                    <a:gd name="T123" fmla="*/ 6 h 11"/>
                    <a:gd name="T124" fmla="*/ 0 w 56"/>
                    <a:gd name="T125" fmla="*/ 6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 h="11">
                      <a:moveTo>
                        <a:pt x="55" y="0"/>
                      </a:moveTo>
                      <a:lnTo>
                        <a:pt x="53" y="1"/>
                      </a:lnTo>
                      <a:lnTo>
                        <a:pt x="51" y="1"/>
                      </a:lnTo>
                      <a:lnTo>
                        <a:pt x="51" y="2"/>
                      </a:lnTo>
                      <a:lnTo>
                        <a:pt x="49" y="2"/>
                      </a:lnTo>
                      <a:lnTo>
                        <a:pt x="49" y="3"/>
                      </a:lnTo>
                      <a:lnTo>
                        <a:pt x="47" y="3"/>
                      </a:lnTo>
                      <a:lnTo>
                        <a:pt x="47" y="4"/>
                      </a:lnTo>
                      <a:lnTo>
                        <a:pt x="45" y="4"/>
                      </a:lnTo>
                      <a:lnTo>
                        <a:pt x="45" y="5"/>
                      </a:lnTo>
                      <a:lnTo>
                        <a:pt x="43" y="5"/>
                      </a:lnTo>
                      <a:lnTo>
                        <a:pt x="43" y="6"/>
                      </a:lnTo>
                      <a:lnTo>
                        <a:pt x="41" y="6"/>
                      </a:lnTo>
                      <a:lnTo>
                        <a:pt x="40" y="6"/>
                      </a:lnTo>
                      <a:lnTo>
                        <a:pt x="39" y="7"/>
                      </a:lnTo>
                      <a:lnTo>
                        <a:pt x="38" y="7"/>
                      </a:lnTo>
                      <a:lnTo>
                        <a:pt x="37" y="8"/>
                      </a:lnTo>
                      <a:lnTo>
                        <a:pt x="36" y="8"/>
                      </a:lnTo>
                      <a:lnTo>
                        <a:pt x="35" y="8"/>
                      </a:lnTo>
                      <a:lnTo>
                        <a:pt x="34" y="8"/>
                      </a:lnTo>
                      <a:lnTo>
                        <a:pt x="33" y="8"/>
                      </a:lnTo>
                      <a:lnTo>
                        <a:pt x="32" y="9"/>
                      </a:lnTo>
                      <a:lnTo>
                        <a:pt x="31" y="9"/>
                      </a:lnTo>
                      <a:lnTo>
                        <a:pt x="29" y="9"/>
                      </a:lnTo>
                      <a:lnTo>
                        <a:pt x="28" y="9"/>
                      </a:lnTo>
                      <a:lnTo>
                        <a:pt x="27" y="10"/>
                      </a:lnTo>
                      <a:lnTo>
                        <a:pt x="26" y="10"/>
                      </a:lnTo>
                      <a:lnTo>
                        <a:pt x="25" y="10"/>
                      </a:lnTo>
                      <a:lnTo>
                        <a:pt x="23" y="10"/>
                      </a:lnTo>
                      <a:lnTo>
                        <a:pt x="22" y="10"/>
                      </a:lnTo>
                      <a:lnTo>
                        <a:pt x="21" y="10"/>
                      </a:lnTo>
                      <a:lnTo>
                        <a:pt x="20" y="10"/>
                      </a:lnTo>
                      <a:lnTo>
                        <a:pt x="19" y="10"/>
                      </a:lnTo>
                      <a:lnTo>
                        <a:pt x="18" y="10"/>
                      </a:lnTo>
                      <a:lnTo>
                        <a:pt x="17" y="10"/>
                      </a:lnTo>
                      <a:lnTo>
                        <a:pt x="16" y="10"/>
                      </a:lnTo>
                      <a:lnTo>
                        <a:pt x="15" y="10"/>
                      </a:lnTo>
                      <a:lnTo>
                        <a:pt x="14" y="10"/>
                      </a:lnTo>
                      <a:lnTo>
                        <a:pt x="13" y="10"/>
                      </a:lnTo>
                      <a:lnTo>
                        <a:pt x="13" y="9"/>
                      </a:lnTo>
                      <a:lnTo>
                        <a:pt x="12" y="9"/>
                      </a:lnTo>
                      <a:lnTo>
                        <a:pt x="11" y="9"/>
                      </a:lnTo>
                      <a:lnTo>
                        <a:pt x="10" y="9"/>
                      </a:lnTo>
                      <a:lnTo>
                        <a:pt x="9" y="9"/>
                      </a:lnTo>
                      <a:lnTo>
                        <a:pt x="8" y="8"/>
                      </a:lnTo>
                      <a:lnTo>
                        <a:pt x="7" y="8"/>
                      </a:lnTo>
                      <a:lnTo>
                        <a:pt x="6" y="8"/>
                      </a:lnTo>
                      <a:lnTo>
                        <a:pt x="5" y="8"/>
                      </a:lnTo>
                      <a:lnTo>
                        <a:pt x="4" y="8"/>
                      </a:lnTo>
                      <a:lnTo>
                        <a:pt x="3" y="7"/>
                      </a:lnTo>
                      <a:lnTo>
                        <a:pt x="2" y="7"/>
                      </a:lnTo>
                      <a:lnTo>
                        <a:pt x="1" y="7"/>
                      </a:lnTo>
                      <a:lnTo>
                        <a:pt x="1" y="6"/>
                      </a:lnTo>
                      <a:lnTo>
                        <a:pt x="0" y="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6" name="Freeform 648"/>
                <p:cNvSpPr>
                  <a:spLocks/>
                </p:cNvSpPr>
                <p:nvPr/>
              </p:nvSpPr>
              <p:spPr bwMode="auto">
                <a:xfrm>
                  <a:off x="1034" y="1730"/>
                  <a:ext cx="132" cy="30"/>
                </a:xfrm>
                <a:custGeom>
                  <a:avLst/>
                  <a:gdLst>
                    <a:gd name="T0" fmla="*/ 131 w 132"/>
                    <a:gd name="T1" fmla="*/ 0 h 30"/>
                    <a:gd name="T2" fmla="*/ 125 w 132"/>
                    <a:gd name="T3" fmla="*/ 4 h 30"/>
                    <a:gd name="T4" fmla="*/ 122 w 132"/>
                    <a:gd name="T5" fmla="*/ 5 h 30"/>
                    <a:gd name="T6" fmla="*/ 120 w 132"/>
                    <a:gd name="T7" fmla="*/ 6 h 30"/>
                    <a:gd name="T8" fmla="*/ 117 w 132"/>
                    <a:gd name="T9" fmla="*/ 8 h 30"/>
                    <a:gd name="T10" fmla="*/ 114 w 132"/>
                    <a:gd name="T11" fmla="*/ 10 h 30"/>
                    <a:gd name="T12" fmla="*/ 111 w 132"/>
                    <a:gd name="T13" fmla="*/ 11 h 30"/>
                    <a:gd name="T14" fmla="*/ 108 w 132"/>
                    <a:gd name="T15" fmla="*/ 12 h 30"/>
                    <a:gd name="T16" fmla="*/ 105 w 132"/>
                    <a:gd name="T17" fmla="*/ 14 h 30"/>
                    <a:gd name="T18" fmla="*/ 102 w 132"/>
                    <a:gd name="T19" fmla="*/ 15 h 30"/>
                    <a:gd name="T20" fmla="*/ 99 w 132"/>
                    <a:gd name="T21" fmla="*/ 16 h 30"/>
                    <a:gd name="T22" fmla="*/ 96 w 132"/>
                    <a:gd name="T23" fmla="*/ 17 h 30"/>
                    <a:gd name="T24" fmla="*/ 92 w 132"/>
                    <a:gd name="T25" fmla="*/ 18 h 30"/>
                    <a:gd name="T26" fmla="*/ 89 w 132"/>
                    <a:gd name="T27" fmla="*/ 19 h 30"/>
                    <a:gd name="T28" fmla="*/ 86 w 132"/>
                    <a:gd name="T29" fmla="*/ 20 h 30"/>
                    <a:gd name="T30" fmla="*/ 83 w 132"/>
                    <a:gd name="T31" fmla="*/ 21 h 30"/>
                    <a:gd name="T32" fmla="*/ 80 w 132"/>
                    <a:gd name="T33" fmla="*/ 22 h 30"/>
                    <a:gd name="T34" fmla="*/ 76 w 132"/>
                    <a:gd name="T35" fmla="*/ 23 h 30"/>
                    <a:gd name="T36" fmla="*/ 73 w 132"/>
                    <a:gd name="T37" fmla="*/ 24 h 30"/>
                    <a:gd name="T38" fmla="*/ 70 w 132"/>
                    <a:gd name="T39" fmla="*/ 24 h 30"/>
                    <a:gd name="T40" fmla="*/ 67 w 132"/>
                    <a:gd name="T41" fmla="*/ 25 h 30"/>
                    <a:gd name="T42" fmla="*/ 64 w 132"/>
                    <a:gd name="T43" fmla="*/ 26 h 30"/>
                    <a:gd name="T44" fmla="*/ 60 w 132"/>
                    <a:gd name="T45" fmla="*/ 26 h 30"/>
                    <a:gd name="T46" fmla="*/ 57 w 132"/>
                    <a:gd name="T47" fmla="*/ 27 h 30"/>
                    <a:gd name="T48" fmla="*/ 54 w 132"/>
                    <a:gd name="T49" fmla="*/ 27 h 30"/>
                    <a:gd name="T50" fmla="*/ 50 w 132"/>
                    <a:gd name="T51" fmla="*/ 28 h 30"/>
                    <a:gd name="T52" fmla="*/ 47 w 132"/>
                    <a:gd name="T53" fmla="*/ 28 h 30"/>
                    <a:gd name="T54" fmla="*/ 43 w 132"/>
                    <a:gd name="T55" fmla="*/ 28 h 30"/>
                    <a:gd name="T56" fmla="*/ 40 w 132"/>
                    <a:gd name="T57" fmla="*/ 28 h 30"/>
                    <a:gd name="T58" fmla="*/ 36 w 132"/>
                    <a:gd name="T59" fmla="*/ 28 h 30"/>
                    <a:gd name="T60" fmla="*/ 33 w 132"/>
                    <a:gd name="T61" fmla="*/ 28 h 30"/>
                    <a:gd name="T62" fmla="*/ 30 w 132"/>
                    <a:gd name="T63" fmla="*/ 29 h 30"/>
                    <a:gd name="T64" fmla="*/ 28 w 132"/>
                    <a:gd name="T65" fmla="*/ 28 h 30"/>
                    <a:gd name="T66" fmla="*/ 26 w 132"/>
                    <a:gd name="T67" fmla="*/ 28 h 30"/>
                    <a:gd name="T68" fmla="*/ 26 w 132"/>
                    <a:gd name="T69" fmla="*/ 28 h 30"/>
                    <a:gd name="T70" fmla="*/ 25 w 132"/>
                    <a:gd name="T71" fmla="*/ 28 h 30"/>
                    <a:gd name="T72" fmla="*/ 24 w 132"/>
                    <a:gd name="T73" fmla="*/ 28 h 30"/>
                    <a:gd name="T74" fmla="*/ 23 w 132"/>
                    <a:gd name="T75" fmla="*/ 28 h 30"/>
                    <a:gd name="T76" fmla="*/ 22 w 132"/>
                    <a:gd name="T77" fmla="*/ 28 h 30"/>
                    <a:gd name="T78" fmla="*/ 21 w 132"/>
                    <a:gd name="T79" fmla="*/ 28 h 30"/>
                    <a:gd name="T80" fmla="*/ 20 w 132"/>
                    <a:gd name="T81" fmla="*/ 28 h 30"/>
                    <a:gd name="T82" fmla="*/ 19 w 132"/>
                    <a:gd name="T83" fmla="*/ 28 h 30"/>
                    <a:gd name="T84" fmla="*/ 18 w 132"/>
                    <a:gd name="T85" fmla="*/ 28 h 30"/>
                    <a:gd name="T86" fmla="*/ 17 w 132"/>
                    <a:gd name="T87" fmla="*/ 28 h 30"/>
                    <a:gd name="T88" fmla="*/ 16 w 132"/>
                    <a:gd name="T89" fmla="*/ 28 h 30"/>
                    <a:gd name="T90" fmla="*/ 15 w 132"/>
                    <a:gd name="T91" fmla="*/ 28 h 30"/>
                    <a:gd name="T92" fmla="*/ 14 w 132"/>
                    <a:gd name="T93" fmla="*/ 28 h 30"/>
                    <a:gd name="T94" fmla="*/ 14 w 132"/>
                    <a:gd name="T95" fmla="*/ 28 h 30"/>
                    <a:gd name="T96" fmla="*/ 12 w 132"/>
                    <a:gd name="T97" fmla="*/ 28 h 30"/>
                    <a:gd name="T98" fmla="*/ 12 w 132"/>
                    <a:gd name="T99" fmla="*/ 28 h 30"/>
                    <a:gd name="T100" fmla="*/ 11 w 132"/>
                    <a:gd name="T101" fmla="*/ 28 h 30"/>
                    <a:gd name="T102" fmla="*/ 10 w 132"/>
                    <a:gd name="T103" fmla="*/ 28 h 30"/>
                    <a:gd name="T104" fmla="*/ 9 w 132"/>
                    <a:gd name="T105" fmla="*/ 28 h 30"/>
                    <a:gd name="T106" fmla="*/ 8 w 132"/>
                    <a:gd name="T107" fmla="*/ 28 h 30"/>
                    <a:gd name="T108" fmla="*/ 7 w 132"/>
                    <a:gd name="T109" fmla="*/ 28 h 30"/>
                    <a:gd name="T110" fmla="*/ 6 w 132"/>
                    <a:gd name="T111" fmla="*/ 28 h 30"/>
                    <a:gd name="T112" fmla="*/ 5 w 132"/>
                    <a:gd name="T113" fmla="*/ 27 h 30"/>
                    <a:gd name="T114" fmla="*/ 4 w 132"/>
                    <a:gd name="T115" fmla="*/ 27 h 30"/>
                    <a:gd name="T116" fmla="*/ 4 w 132"/>
                    <a:gd name="T117" fmla="*/ 27 h 30"/>
                    <a:gd name="T118" fmla="*/ 2 w 132"/>
                    <a:gd name="T119" fmla="*/ 27 h 30"/>
                    <a:gd name="T120" fmla="*/ 2 w 132"/>
                    <a:gd name="T121" fmla="*/ 27 h 30"/>
                    <a:gd name="T122" fmla="*/ 1 w 132"/>
                    <a:gd name="T123" fmla="*/ 27 h 30"/>
                    <a:gd name="T124" fmla="*/ 0 w 132"/>
                    <a:gd name="T125" fmla="*/ 27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2" h="30">
                      <a:moveTo>
                        <a:pt x="131" y="0"/>
                      </a:moveTo>
                      <a:lnTo>
                        <a:pt x="125" y="4"/>
                      </a:lnTo>
                      <a:lnTo>
                        <a:pt x="122" y="5"/>
                      </a:lnTo>
                      <a:lnTo>
                        <a:pt x="120" y="6"/>
                      </a:lnTo>
                      <a:lnTo>
                        <a:pt x="117" y="8"/>
                      </a:lnTo>
                      <a:lnTo>
                        <a:pt x="114" y="10"/>
                      </a:lnTo>
                      <a:lnTo>
                        <a:pt x="111" y="11"/>
                      </a:lnTo>
                      <a:lnTo>
                        <a:pt x="108" y="12"/>
                      </a:lnTo>
                      <a:lnTo>
                        <a:pt x="105" y="14"/>
                      </a:lnTo>
                      <a:lnTo>
                        <a:pt x="102" y="15"/>
                      </a:lnTo>
                      <a:lnTo>
                        <a:pt x="99" y="16"/>
                      </a:lnTo>
                      <a:lnTo>
                        <a:pt x="96" y="17"/>
                      </a:lnTo>
                      <a:lnTo>
                        <a:pt x="92" y="18"/>
                      </a:lnTo>
                      <a:lnTo>
                        <a:pt x="89" y="19"/>
                      </a:lnTo>
                      <a:lnTo>
                        <a:pt x="86" y="20"/>
                      </a:lnTo>
                      <a:lnTo>
                        <a:pt x="83" y="21"/>
                      </a:lnTo>
                      <a:lnTo>
                        <a:pt x="80" y="22"/>
                      </a:lnTo>
                      <a:lnTo>
                        <a:pt x="76" y="23"/>
                      </a:lnTo>
                      <a:lnTo>
                        <a:pt x="73" y="24"/>
                      </a:lnTo>
                      <a:lnTo>
                        <a:pt x="70" y="24"/>
                      </a:lnTo>
                      <a:lnTo>
                        <a:pt x="67" y="25"/>
                      </a:lnTo>
                      <a:lnTo>
                        <a:pt x="64" y="26"/>
                      </a:lnTo>
                      <a:lnTo>
                        <a:pt x="60" y="26"/>
                      </a:lnTo>
                      <a:lnTo>
                        <a:pt x="57" y="27"/>
                      </a:lnTo>
                      <a:lnTo>
                        <a:pt x="54" y="27"/>
                      </a:lnTo>
                      <a:lnTo>
                        <a:pt x="50" y="28"/>
                      </a:lnTo>
                      <a:lnTo>
                        <a:pt x="47" y="28"/>
                      </a:lnTo>
                      <a:lnTo>
                        <a:pt x="43" y="28"/>
                      </a:lnTo>
                      <a:lnTo>
                        <a:pt x="40" y="28"/>
                      </a:lnTo>
                      <a:lnTo>
                        <a:pt x="36" y="28"/>
                      </a:lnTo>
                      <a:lnTo>
                        <a:pt x="33" y="28"/>
                      </a:lnTo>
                      <a:lnTo>
                        <a:pt x="30" y="29"/>
                      </a:lnTo>
                      <a:lnTo>
                        <a:pt x="28" y="28"/>
                      </a:lnTo>
                      <a:lnTo>
                        <a:pt x="26" y="28"/>
                      </a:lnTo>
                      <a:lnTo>
                        <a:pt x="25" y="28"/>
                      </a:lnTo>
                      <a:lnTo>
                        <a:pt x="24" y="28"/>
                      </a:lnTo>
                      <a:lnTo>
                        <a:pt x="23" y="28"/>
                      </a:lnTo>
                      <a:lnTo>
                        <a:pt x="22" y="28"/>
                      </a:lnTo>
                      <a:lnTo>
                        <a:pt x="21" y="28"/>
                      </a:lnTo>
                      <a:lnTo>
                        <a:pt x="20" y="28"/>
                      </a:lnTo>
                      <a:lnTo>
                        <a:pt x="19" y="28"/>
                      </a:lnTo>
                      <a:lnTo>
                        <a:pt x="18" y="28"/>
                      </a:lnTo>
                      <a:lnTo>
                        <a:pt x="17" y="28"/>
                      </a:lnTo>
                      <a:lnTo>
                        <a:pt x="16" y="28"/>
                      </a:lnTo>
                      <a:lnTo>
                        <a:pt x="15" y="28"/>
                      </a:lnTo>
                      <a:lnTo>
                        <a:pt x="14" y="28"/>
                      </a:lnTo>
                      <a:lnTo>
                        <a:pt x="12" y="28"/>
                      </a:lnTo>
                      <a:lnTo>
                        <a:pt x="11" y="28"/>
                      </a:lnTo>
                      <a:lnTo>
                        <a:pt x="10" y="28"/>
                      </a:lnTo>
                      <a:lnTo>
                        <a:pt x="9" y="28"/>
                      </a:lnTo>
                      <a:lnTo>
                        <a:pt x="8" y="28"/>
                      </a:lnTo>
                      <a:lnTo>
                        <a:pt x="7" y="28"/>
                      </a:lnTo>
                      <a:lnTo>
                        <a:pt x="6" y="28"/>
                      </a:lnTo>
                      <a:lnTo>
                        <a:pt x="5" y="27"/>
                      </a:lnTo>
                      <a:lnTo>
                        <a:pt x="4" y="27"/>
                      </a:lnTo>
                      <a:lnTo>
                        <a:pt x="2" y="27"/>
                      </a:lnTo>
                      <a:lnTo>
                        <a:pt x="1" y="27"/>
                      </a:lnTo>
                      <a:lnTo>
                        <a:pt x="0"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7" name="Freeform 649"/>
                <p:cNvSpPr>
                  <a:spLocks/>
                </p:cNvSpPr>
                <p:nvPr/>
              </p:nvSpPr>
              <p:spPr bwMode="auto">
                <a:xfrm>
                  <a:off x="1105" y="1732"/>
                  <a:ext cx="41" cy="47"/>
                </a:xfrm>
                <a:custGeom>
                  <a:avLst/>
                  <a:gdLst>
                    <a:gd name="T0" fmla="*/ 40 w 41"/>
                    <a:gd name="T1" fmla="*/ 0 h 47"/>
                    <a:gd name="T2" fmla="*/ 40 w 41"/>
                    <a:gd name="T3" fmla="*/ 0 h 47"/>
                    <a:gd name="T4" fmla="*/ 39 w 41"/>
                    <a:gd name="T5" fmla="*/ 1 h 47"/>
                    <a:gd name="T6" fmla="*/ 39 w 41"/>
                    <a:gd name="T7" fmla="*/ 2 h 47"/>
                    <a:gd name="T8" fmla="*/ 38 w 41"/>
                    <a:gd name="T9" fmla="*/ 2 h 47"/>
                    <a:gd name="T10" fmla="*/ 37 w 41"/>
                    <a:gd name="T11" fmla="*/ 3 h 47"/>
                    <a:gd name="T12" fmla="*/ 36 w 41"/>
                    <a:gd name="T13" fmla="*/ 4 h 47"/>
                    <a:gd name="T14" fmla="*/ 35 w 41"/>
                    <a:gd name="T15" fmla="*/ 6 h 47"/>
                    <a:gd name="T16" fmla="*/ 34 w 41"/>
                    <a:gd name="T17" fmla="*/ 7 h 47"/>
                    <a:gd name="T18" fmla="*/ 33 w 41"/>
                    <a:gd name="T19" fmla="*/ 8 h 47"/>
                    <a:gd name="T20" fmla="*/ 31 w 41"/>
                    <a:gd name="T21" fmla="*/ 10 h 47"/>
                    <a:gd name="T22" fmla="*/ 30 w 41"/>
                    <a:gd name="T23" fmla="*/ 12 h 47"/>
                    <a:gd name="T24" fmla="*/ 28 w 41"/>
                    <a:gd name="T25" fmla="*/ 13 h 47"/>
                    <a:gd name="T26" fmla="*/ 27 w 41"/>
                    <a:gd name="T27" fmla="*/ 15 h 47"/>
                    <a:gd name="T28" fmla="*/ 25 w 41"/>
                    <a:gd name="T29" fmla="*/ 17 h 47"/>
                    <a:gd name="T30" fmla="*/ 23 w 41"/>
                    <a:gd name="T31" fmla="*/ 18 h 47"/>
                    <a:gd name="T32" fmla="*/ 22 w 41"/>
                    <a:gd name="T33" fmla="*/ 20 h 47"/>
                    <a:gd name="T34" fmla="*/ 20 w 41"/>
                    <a:gd name="T35" fmla="*/ 22 h 47"/>
                    <a:gd name="T36" fmla="*/ 19 w 41"/>
                    <a:gd name="T37" fmla="*/ 24 h 47"/>
                    <a:gd name="T38" fmla="*/ 17 w 41"/>
                    <a:gd name="T39" fmla="*/ 26 h 47"/>
                    <a:gd name="T40" fmla="*/ 15 w 41"/>
                    <a:gd name="T41" fmla="*/ 28 h 47"/>
                    <a:gd name="T42" fmla="*/ 13 w 41"/>
                    <a:gd name="T43" fmla="*/ 30 h 47"/>
                    <a:gd name="T44" fmla="*/ 12 w 41"/>
                    <a:gd name="T45" fmla="*/ 32 h 47"/>
                    <a:gd name="T46" fmla="*/ 10 w 41"/>
                    <a:gd name="T47" fmla="*/ 34 h 47"/>
                    <a:gd name="T48" fmla="*/ 9 w 41"/>
                    <a:gd name="T49" fmla="*/ 35 h 47"/>
                    <a:gd name="T50" fmla="*/ 7 w 41"/>
                    <a:gd name="T51" fmla="*/ 37 h 47"/>
                    <a:gd name="T52" fmla="*/ 5 w 41"/>
                    <a:gd name="T53" fmla="*/ 39 h 47"/>
                    <a:gd name="T54" fmla="*/ 4 w 41"/>
                    <a:gd name="T55" fmla="*/ 40 h 47"/>
                    <a:gd name="T56" fmla="*/ 3 w 41"/>
                    <a:gd name="T57" fmla="*/ 42 h 47"/>
                    <a:gd name="T58" fmla="*/ 2 w 41"/>
                    <a:gd name="T59" fmla="*/ 43 h 47"/>
                    <a:gd name="T60" fmla="*/ 1 w 41"/>
                    <a:gd name="T61" fmla="*/ 44 h 47"/>
                    <a:gd name="T62" fmla="*/ 0 w 41"/>
                    <a:gd name="T63" fmla="*/ 46 h 47"/>
                    <a:gd name="T64" fmla="*/ 0 w 41"/>
                    <a:gd name="T65" fmla="*/ 46 h 47"/>
                    <a:gd name="T66" fmla="*/ 0 w 41"/>
                    <a:gd name="T67" fmla="*/ 46 h 47"/>
                    <a:gd name="T68" fmla="*/ 0 w 41"/>
                    <a:gd name="T69" fmla="*/ 46 h 47"/>
                    <a:gd name="T70" fmla="*/ 0 w 41"/>
                    <a:gd name="T71" fmla="*/ 46 h 47"/>
                    <a:gd name="T72" fmla="*/ 0 w 41"/>
                    <a:gd name="T73" fmla="*/ 46 h 47"/>
                    <a:gd name="T74" fmla="*/ 0 w 41"/>
                    <a:gd name="T75" fmla="*/ 46 h 47"/>
                    <a:gd name="T76" fmla="*/ 0 w 41"/>
                    <a:gd name="T77" fmla="*/ 46 h 47"/>
                    <a:gd name="T78" fmla="*/ 0 w 41"/>
                    <a:gd name="T79" fmla="*/ 46 h 47"/>
                    <a:gd name="T80" fmla="*/ 0 w 41"/>
                    <a:gd name="T81" fmla="*/ 46 h 47"/>
                    <a:gd name="T82" fmla="*/ 0 w 41"/>
                    <a:gd name="T83" fmla="*/ 46 h 47"/>
                    <a:gd name="T84" fmla="*/ 0 w 41"/>
                    <a:gd name="T85" fmla="*/ 46 h 47"/>
                    <a:gd name="T86" fmla="*/ 0 w 41"/>
                    <a:gd name="T87" fmla="*/ 46 h 47"/>
                    <a:gd name="T88" fmla="*/ 0 w 41"/>
                    <a:gd name="T89" fmla="*/ 46 h 47"/>
                    <a:gd name="T90" fmla="*/ 0 w 41"/>
                    <a:gd name="T91" fmla="*/ 46 h 47"/>
                    <a:gd name="T92" fmla="*/ 0 w 41"/>
                    <a:gd name="T93" fmla="*/ 46 h 47"/>
                    <a:gd name="T94" fmla="*/ 0 w 41"/>
                    <a:gd name="T95" fmla="*/ 46 h 47"/>
                    <a:gd name="T96" fmla="*/ 0 w 41"/>
                    <a:gd name="T97" fmla="*/ 46 h 47"/>
                    <a:gd name="T98" fmla="*/ 0 w 41"/>
                    <a:gd name="T99" fmla="*/ 46 h 47"/>
                    <a:gd name="T100" fmla="*/ 0 w 41"/>
                    <a:gd name="T101" fmla="*/ 46 h 47"/>
                    <a:gd name="T102" fmla="*/ 0 w 41"/>
                    <a:gd name="T103" fmla="*/ 46 h 47"/>
                    <a:gd name="T104" fmla="*/ 0 w 41"/>
                    <a:gd name="T105" fmla="*/ 46 h 47"/>
                    <a:gd name="T106" fmla="*/ 0 w 41"/>
                    <a:gd name="T107" fmla="*/ 46 h 47"/>
                    <a:gd name="T108" fmla="*/ 0 w 41"/>
                    <a:gd name="T109" fmla="*/ 46 h 47"/>
                    <a:gd name="T110" fmla="*/ 0 w 41"/>
                    <a:gd name="T111" fmla="*/ 46 h 47"/>
                    <a:gd name="T112" fmla="*/ 0 w 41"/>
                    <a:gd name="T113" fmla="*/ 46 h 47"/>
                    <a:gd name="T114" fmla="*/ 0 w 41"/>
                    <a:gd name="T115" fmla="*/ 46 h 47"/>
                    <a:gd name="T116" fmla="*/ 0 w 41"/>
                    <a:gd name="T117" fmla="*/ 46 h 47"/>
                    <a:gd name="T118" fmla="*/ 0 w 41"/>
                    <a:gd name="T119" fmla="*/ 46 h 47"/>
                    <a:gd name="T120" fmla="*/ 0 w 41"/>
                    <a:gd name="T121" fmla="*/ 46 h 47"/>
                    <a:gd name="T122" fmla="*/ 0 w 41"/>
                    <a:gd name="T123" fmla="*/ 46 h 47"/>
                    <a:gd name="T124" fmla="*/ 0 w 41"/>
                    <a:gd name="T125" fmla="*/ 46 h 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47">
                      <a:moveTo>
                        <a:pt x="40" y="0"/>
                      </a:moveTo>
                      <a:lnTo>
                        <a:pt x="40" y="0"/>
                      </a:lnTo>
                      <a:lnTo>
                        <a:pt x="39" y="1"/>
                      </a:lnTo>
                      <a:lnTo>
                        <a:pt x="39" y="2"/>
                      </a:lnTo>
                      <a:lnTo>
                        <a:pt x="38" y="2"/>
                      </a:lnTo>
                      <a:lnTo>
                        <a:pt x="37" y="3"/>
                      </a:lnTo>
                      <a:lnTo>
                        <a:pt x="36" y="4"/>
                      </a:lnTo>
                      <a:lnTo>
                        <a:pt x="35" y="6"/>
                      </a:lnTo>
                      <a:lnTo>
                        <a:pt x="34" y="7"/>
                      </a:lnTo>
                      <a:lnTo>
                        <a:pt x="33" y="8"/>
                      </a:lnTo>
                      <a:lnTo>
                        <a:pt x="31" y="10"/>
                      </a:lnTo>
                      <a:lnTo>
                        <a:pt x="30" y="12"/>
                      </a:lnTo>
                      <a:lnTo>
                        <a:pt x="28" y="13"/>
                      </a:lnTo>
                      <a:lnTo>
                        <a:pt x="27" y="15"/>
                      </a:lnTo>
                      <a:lnTo>
                        <a:pt x="25" y="17"/>
                      </a:lnTo>
                      <a:lnTo>
                        <a:pt x="23" y="18"/>
                      </a:lnTo>
                      <a:lnTo>
                        <a:pt x="22" y="20"/>
                      </a:lnTo>
                      <a:lnTo>
                        <a:pt x="20" y="22"/>
                      </a:lnTo>
                      <a:lnTo>
                        <a:pt x="19" y="24"/>
                      </a:lnTo>
                      <a:lnTo>
                        <a:pt x="17" y="26"/>
                      </a:lnTo>
                      <a:lnTo>
                        <a:pt x="15" y="28"/>
                      </a:lnTo>
                      <a:lnTo>
                        <a:pt x="13" y="30"/>
                      </a:lnTo>
                      <a:lnTo>
                        <a:pt x="12" y="32"/>
                      </a:lnTo>
                      <a:lnTo>
                        <a:pt x="10" y="34"/>
                      </a:lnTo>
                      <a:lnTo>
                        <a:pt x="9" y="35"/>
                      </a:lnTo>
                      <a:lnTo>
                        <a:pt x="7" y="37"/>
                      </a:lnTo>
                      <a:lnTo>
                        <a:pt x="5" y="39"/>
                      </a:lnTo>
                      <a:lnTo>
                        <a:pt x="4" y="40"/>
                      </a:lnTo>
                      <a:lnTo>
                        <a:pt x="3" y="42"/>
                      </a:lnTo>
                      <a:lnTo>
                        <a:pt x="2" y="43"/>
                      </a:lnTo>
                      <a:lnTo>
                        <a:pt x="1" y="44"/>
                      </a:lnTo>
                      <a:lnTo>
                        <a:pt x="0" y="4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6998" name="Line 650"/>
                <p:cNvSpPr>
                  <a:spLocks noChangeShapeType="1"/>
                </p:cNvSpPr>
                <p:nvPr/>
              </p:nvSpPr>
              <p:spPr bwMode="auto">
                <a:xfrm flipH="1">
                  <a:off x="1096" y="1730"/>
                  <a:ext cx="41" cy="4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6999" name="Line 651"/>
                <p:cNvSpPr>
                  <a:spLocks noChangeShapeType="1"/>
                </p:cNvSpPr>
                <p:nvPr/>
              </p:nvSpPr>
              <p:spPr bwMode="auto">
                <a:xfrm flipH="1" flipV="1">
                  <a:off x="1132" y="1692"/>
                  <a:ext cx="18" cy="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00" name="Line 652"/>
                <p:cNvSpPr>
                  <a:spLocks noChangeShapeType="1"/>
                </p:cNvSpPr>
                <p:nvPr/>
              </p:nvSpPr>
              <p:spPr bwMode="auto">
                <a:xfrm flipH="1" flipV="1">
                  <a:off x="1125" y="1689"/>
                  <a:ext cx="17"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01" name="Oval 653"/>
                <p:cNvSpPr>
                  <a:spLocks noChangeArrowheads="1"/>
                </p:cNvSpPr>
                <p:nvPr/>
              </p:nvSpPr>
              <p:spPr bwMode="auto">
                <a:xfrm rot="10800000">
                  <a:off x="1096" y="1706"/>
                  <a:ext cx="12" cy="1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2400"/>
                </a:p>
              </p:txBody>
            </p:sp>
            <p:sp>
              <p:nvSpPr>
                <p:cNvPr id="37002" name="Freeform 654"/>
                <p:cNvSpPr>
                  <a:spLocks/>
                </p:cNvSpPr>
                <p:nvPr/>
              </p:nvSpPr>
              <p:spPr bwMode="auto">
                <a:xfrm>
                  <a:off x="935" y="1696"/>
                  <a:ext cx="61" cy="11"/>
                </a:xfrm>
                <a:custGeom>
                  <a:avLst/>
                  <a:gdLst>
                    <a:gd name="T0" fmla="*/ 60 w 61"/>
                    <a:gd name="T1" fmla="*/ 0 h 11"/>
                    <a:gd name="T2" fmla="*/ 58 w 61"/>
                    <a:gd name="T3" fmla="*/ 0 h 11"/>
                    <a:gd name="T4" fmla="*/ 57 w 61"/>
                    <a:gd name="T5" fmla="*/ 1 h 11"/>
                    <a:gd name="T6" fmla="*/ 57 w 61"/>
                    <a:gd name="T7" fmla="*/ 2 h 11"/>
                    <a:gd name="T8" fmla="*/ 56 w 61"/>
                    <a:gd name="T9" fmla="*/ 2 h 11"/>
                    <a:gd name="T10" fmla="*/ 55 w 61"/>
                    <a:gd name="T11" fmla="*/ 3 h 11"/>
                    <a:gd name="T12" fmla="*/ 54 w 61"/>
                    <a:gd name="T13" fmla="*/ 3 h 11"/>
                    <a:gd name="T14" fmla="*/ 53 w 61"/>
                    <a:gd name="T15" fmla="*/ 4 h 11"/>
                    <a:gd name="T16" fmla="*/ 52 w 61"/>
                    <a:gd name="T17" fmla="*/ 4 h 11"/>
                    <a:gd name="T18" fmla="*/ 51 w 61"/>
                    <a:gd name="T19" fmla="*/ 5 h 11"/>
                    <a:gd name="T20" fmla="*/ 51 w 61"/>
                    <a:gd name="T21" fmla="*/ 5 h 11"/>
                    <a:gd name="T22" fmla="*/ 49 w 61"/>
                    <a:gd name="T23" fmla="*/ 6 h 11"/>
                    <a:gd name="T24" fmla="*/ 49 w 61"/>
                    <a:gd name="T25" fmla="*/ 6 h 11"/>
                    <a:gd name="T26" fmla="*/ 48 w 61"/>
                    <a:gd name="T27" fmla="*/ 6 h 11"/>
                    <a:gd name="T28" fmla="*/ 47 w 61"/>
                    <a:gd name="T29" fmla="*/ 7 h 11"/>
                    <a:gd name="T30" fmla="*/ 46 w 61"/>
                    <a:gd name="T31" fmla="*/ 7 h 11"/>
                    <a:gd name="T32" fmla="*/ 45 w 61"/>
                    <a:gd name="T33" fmla="*/ 8 h 11"/>
                    <a:gd name="T34" fmla="*/ 44 w 61"/>
                    <a:gd name="T35" fmla="*/ 8 h 11"/>
                    <a:gd name="T36" fmla="*/ 43 w 61"/>
                    <a:gd name="T37" fmla="*/ 8 h 11"/>
                    <a:gd name="T38" fmla="*/ 42 w 61"/>
                    <a:gd name="T39" fmla="*/ 8 h 11"/>
                    <a:gd name="T40" fmla="*/ 41 w 61"/>
                    <a:gd name="T41" fmla="*/ 9 h 11"/>
                    <a:gd name="T42" fmla="*/ 40 w 61"/>
                    <a:gd name="T43" fmla="*/ 9 h 11"/>
                    <a:gd name="T44" fmla="*/ 39 w 61"/>
                    <a:gd name="T45" fmla="*/ 9 h 11"/>
                    <a:gd name="T46" fmla="*/ 37 w 61"/>
                    <a:gd name="T47" fmla="*/ 10 h 11"/>
                    <a:gd name="T48" fmla="*/ 37 w 61"/>
                    <a:gd name="T49" fmla="*/ 10 h 11"/>
                    <a:gd name="T50" fmla="*/ 35 w 61"/>
                    <a:gd name="T51" fmla="*/ 10 h 11"/>
                    <a:gd name="T52" fmla="*/ 34 w 61"/>
                    <a:gd name="T53" fmla="*/ 10 h 11"/>
                    <a:gd name="T54" fmla="*/ 33 w 61"/>
                    <a:gd name="T55" fmla="*/ 10 h 11"/>
                    <a:gd name="T56" fmla="*/ 32 w 61"/>
                    <a:gd name="T57" fmla="*/ 10 h 11"/>
                    <a:gd name="T58" fmla="*/ 31 w 61"/>
                    <a:gd name="T59" fmla="*/ 10 h 11"/>
                    <a:gd name="T60" fmla="*/ 30 w 61"/>
                    <a:gd name="T61" fmla="*/ 10 h 11"/>
                    <a:gd name="T62" fmla="*/ 29 w 61"/>
                    <a:gd name="T63" fmla="*/ 10 h 11"/>
                    <a:gd name="T64" fmla="*/ 27 w 61"/>
                    <a:gd name="T65" fmla="*/ 10 h 11"/>
                    <a:gd name="T66" fmla="*/ 26 w 61"/>
                    <a:gd name="T67" fmla="*/ 10 h 11"/>
                    <a:gd name="T68" fmla="*/ 25 w 61"/>
                    <a:gd name="T69" fmla="*/ 10 h 11"/>
                    <a:gd name="T70" fmla="*/ 24 w 61"/>
                    <a:gd name="T71" fmla="*/ 10 h 11"/>
                    <a:gd name="T72" fmla="*/ 23 w 61"/>
                    <a:gd name="T73" fmla="*/ 10 h 11"/>
                    <a:gd name="T74" fmla="*/ 22 w 61"/>
                    <a:gd name="T75" fmla="*/ 10 h 11"/>
                    <a:gd name="T76" fmla="*/ 21 w 61"/>
                    <a:gd name="T77" fmla="*/ 10 h 11"/>
                    <a:gd name="T78" fmla="*/ 20 w 61"/>
                    <a:gd name="T79" fmla="*/ 9 h 11"/>
                    <a:gd name="T80" fmla="*/ 19 w 61"/>
                    <a:gd name="T81" fmla="*/ 9 h 11"/>
                    <a:gd name="T82" fmla="*/ 18 w 61"/>
                    <a:gd name="T83" fmla="*/ 9 h 11"/>
                    <a:gd name="T84" fmla="*/ 17 w 61"/>
                    <a:gd name="T85" fmla="*/ 9 h 11"/>
                    <a:gd name="T86" fmla="*/ 16 w 61"/>
                    <a:gd name="T87" fmla="*/ 8 h 11"/>
                    <a:gd name="T88" fmla="*/ 15 w 61"/>
                    <a:gd name="T89" fmla="*/ 8 h 11"/>
                    <a:gd name="T90" fmla="*/ 14 w 61"/>
                    <a:gd name="T91" fmla="*/ 8 h 11"/>
                    <a:gd name="T92" fmla="*/ 13 w 61"/>
                    <a:gd name="T93" fmla="*/ 8 h 11"/>
                    <a:gd name="T94" fmla="*/ 12 w 61"/>
                    <a:gd name="T95" fmla="*/ 7 h 11"/>
                    <a:gd name="T96" fmla="*/ 11 w 61"/>
                    <a:gd name="T97" fmla="*/ 7 h 11"/>
                    <a:gd name="T98" fmla="*/ 11 w 61"/>
                    <a:gd name="T99" fmla="*/ 7 h 11"/>
                    <a:gd name="T100" fmla="*/ 10 w 61"/>
                    <a:gd name="T101" fmla="*/ 6 h 11"/>
                    <a:gd name="T102" fmla="*/ 9 w 61"/>
                    <a:gd name="T103" fmla="*/ 6 h 11"/>
                    <a:gd name="T104" fmla="*/ 8 w 61"/>
                    <a:gd name="T105" fmla="*/ 6 h 11"/>
                    <a:gd name="T106" fmla="*/ 7 w 61"/>
                    <a:gd name="T107" fmla="*/ 5 h 11"/>
                    <a:gd name="T108" fmla="*/ 6 w 61"/>
                    <a:gd name="T109" fmla="*/ 5 h 11"/>
                    <a:gd name="T110" fmla="*/ 5 w 61"/>
                    <a:gd name="T111" fmla="*/ 4 h 11"/>
                    <a:gd name="T112" fmla="*/ 5 w 61"/>
                    <a:gd name="T113" fmla="*/ 4 h 11"/>
                    <a:gd name="T114" fmla="*/ 4 w 61"/>
                    <a:gd name="T115" fmla="*/ 4 h 11"/>
                    <a:gd name="T116" fmla="*/ 3 w 61"/>
                    <a:gd name="T117" fmla="*/ 3 h 11"/>
                    <a:gd name="T118" fmla="*/ 2 w 61"/>
                    <a:gd name="T119" fmla="*/ 2 h 11"/>
                    <a:gd name="T120" fmla="*/ 1 w 61"/>
                    <a:gd name="T121" fmla="*/ 2 h 11"/>
                    <a:gd name="T122" fmla="*/ 0 w 61"/>
                    <a:gd name="T123" fmla="*/ 2 h 11"/>
                    <a:gd name="T124" fmla="*/ 0 w 61"/>
                    <a:gd name="T125" fmla="*/ 1 h 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 h="11">
                      <a:moveTo>
                        <a:pt x="60" y="0"/>
                      </a:moveTo>
                      <a:lnTo>
                        <a:pt x="58" y="0"/>
                      </a:lnTo>
                      <a:lnTo>
                        <a:pt x="57" y="1"/>
                      </a:lnTo>
                      <a:lnTo>
                        <a:pt x="57" y="2"/>
                      </a:lnTo>
                      <a:lnTo>
                        <a:pt x="56" y="2"/>
                      </a:lnTo>
                      <a:lnTo>
                        <a:pt x="55" y="3"/>
                      </a:lnTo>
                      <a:lnTo>
                        <a:pt x="54" y="3"/>
                      </a:lnTo>
                      <a:lnTo>
                        <a:pt x="53" y="4"/>
                      </a:lnTo>
                      <a:lnTo>
                        <a:pt x="52" y="4"/>
                      </a:lnTo>
                      <a:lnTo>
                        <a:pt x="51" y="5"/>
                      </a:lnTo>
                      <a:lnTo>
                        <a:pt x="49" y="6"/>
                      </a:lnTo>
                      <a:lnTo>
                        <a:pt x="48" y="6"/>
                      </a:lnTo>
                      <a:lnTo>
                        <a:pt x="47" y="7"/>
                      </a:lnTo>
                      <a:lnTo>
                        <a:pt x="46" y="7"/>
                      </a:lnTo>
                      <a:lnTo>
                        <a:pt x="45" y="8"/>
                      </a:lnTo>
                      <a:lnTo>
                        <a:pt x="44" y="8"/>
                      </a:lnTo>
                      <a:lnTo>
                        <a:pt x="43" y="8"/>
                      </a:lnTo>
                      <a:lnTo>
                        <a:pt x="42" y="8"/>
                      </a:lnTo>
                      <a:lnTo>
                        <a:pt x="41" y="9"/>
                      </a:lnTo>
                      <a:lnTo>
                        <a:pt x="40" y="9"/>
                      </a:lnTo>
                      <a:lnTo>
                        <a:pt x="39" y="9"/>
                      </a:lnTo>
                      <a:lnTo>
                        <a:pt x="37" y="10"/>
                      </a:lnTo>
                      <a:lnTo>
                        <a:pt x="35" y="10"/>
                      </a:lnTo>
                      <a:lnTo>
                        <a:pt x="34" y="10"/>
                      </a:lnTo>
                      <a:lnTo>
                        <a:pt x="33" y="10"/>
                      </a:lnTo>
                      <a:lnTo>
                        <a:pt x="32" y="10"/>
                      </a:lnTo>
                      <a:lnTo>
                        <a:pt x="31" y="10"/>
                      </a:lnTo>
                      <a:lnTo>
                        <a:pt x="30" y="10"/>
                      </a:lnTo>
                      <a:lnTo>
                        <a:pt x="29" y="10"/>
                      </a:lnTo>
                      <a:lnTo>
                        <a:pt x="27" y="10"/>
                      </a:lnTo>
                      <a:lnTo>
                        <a:pt x="26" y="10"/>
                      </a:lnTo>
                      <a:lnTo>
                        <a:pt x="25" y="10"/>
                      </a:lnTo>
                      <a:lnTo>
                        <a:pt x="24" y="10"/>
                      </a:lnTo>
                      <a:lnTo>
                        <a:pt x="23" y="10"/>
                      </a:lnTo>
                      <a:lnTo>
                        <a:pt x="22" y="10"/>
                      </a:lnTo>
                      <a:lnTo>
                        <a:pt x="21" y="10"/>
                      </a:lnTo>
                      <a:lnTo>
                        <a:pt x="20" y="9"/>
                      </a:lnTo>
                      <a:lnTo>
                        <a:pt x="19" y="9"/>
                      </a:lnTo>
                      <a:lnTo>
                        <a:pt x="18" y="9"/>
                      </a:lnTo>
                      <a:lnTo>
                        <a:pt x="17" y="9"/>
                      </a:lnTo>
                      <a:lnTo>
                        <a:pt x="16" y="8"/>
                      </a:lnTo>
                      <a:lnTo>
                        <a:pt x="15" y="8"/>
                      </a:lnTo>
                      <a:lnTo>
                        <a:pt x="14" y="8"/>
                      </a:lnTo>
                      <a:lnTo>
                        <a:pt x="13" y="8"/>
                      </a:lnTo>
                      <a:lnTo>
                        <a:pt x="12" y="7"/>
                      </a:lnTo>
                      <a:lnTo>
                        <a:pt x="11" y="7"/>
                      </a:lnTo>
                      <a:lnTo>
                        <a:pt x="10" y="6"/>
                      </a:lnTo>
                      <a:lnTo>
                        <a:pt x="9" y="6"/>
                      </a:lnTo>
                      <a:lnTo>
                        <a:pt x="8" y="6"/>
                      </a:lnTo>
                      <a:lnTo>
                        <a:pt x="7" y="5"/>
                      </a:lnTo>
                      <a:lnTo>
                        <a:pt x="6" y="5"/>
                      </a:lnTo>
                      <a:lnTo>
                        <a:pt x="5" y="4"/>
                      </a:lnTo>
                      <a:lnTo>
                        <a:pt x="4" y="4"/>
                      </a:lnTo>
                      <a:lnTo>
                        <a:pt x="3" y="3"/>
                      </a:lnTo>
                      <a:lnTo>
                        <a:pt x="2" y="2"/>
                      </a:lnTo>
                      <a:lnTo>
                        <a:pt x="1" y="2"/>
                      </a:lnTo>
                      <a:lnTo>
                        <a:pt x="0" y="2"/>
                      </a:lnTo>
                      <a:lnTo>
                        <a:pt x="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3" name="Freeform 655"/>
                <p:cNvSpPr>
                  <a:spLocks/>
                </p:cNvSpPr>
                <p:nvPr/>
              </p:nvSpPr>
              <p:spPr bwMode="auto">
                <a:xfrm>
                  <a:off x="988" y="1757"/>
                  <a:ext cx="46" cy="18"/>
                </a:xfrm>
                <a:custGeom>
                  <a:avLst/>
                  <a:gdLst>
                    <a:gd name="T0" fmla="*/ 45 w 46"/>
                    <a:gd name="T1" fmla="*/ 0 h 18"/>
                    <a:gd name="T2" fmla="*/ 42 w 46"/>
                    <a:gd name="T3" fmla="*/ 0 h 18"/>
                    <a:gd name="T4" fmla="*/ 40 w 46"/>
                    <a:gd name="T5" fmla="*/ 0 h 18"/>
                    <a:gd name="T6" fmla="*/ 38 w 46"/>
                    <a:gd name="T7" fmla="*/ 0 h 18"/>
                    <a:gd name="T8" fmla="*/ 37 w 46"/>
                    <a:gd name="T9" fmla="*/ 0 h 18"/>
                    <a:gd name="T10" fmla="*/ 36 w 46"/>
                    <a:gd name="T11" fmla="*/ 0 h 18"/>
                    <a:gd name="T12" fmla="*/ 34 w 46"/>
                    <a:gd name="T13" fmla="*/ 1 h 18"/>
                    <a:gd name="T14" fmla="*/ 32 w 46"/>
                    <a:gd name="T15" fmla="*/ 1 h 18"/>
                    <a:gd name="T16" fmla="*/ 31 w 46"/>
                    <a:gd name="T17" fmla="*/ 1 h 18"/>
                    <a:gd name="T18" fmla="*/ 29 w 46"/>
                    <a:gd name="T19" fmla="*/ 1 h 18"/>
                    <a:gd name="T20" fmla="*/ 28 w 46"/>
                    <a:gd name="T21" fmla="*/ 2 h 18"/>
                    <a:gd name="T22" fmla="*/ 26 w 46"/>
                    <a:gd name="T23" fmla="*/ 2 h 18"/>
                    <a:gd name="T24" fmla="*/ 25 w 46"/>
                    <a:gd name="T25" fmla="*/ 3 h 18"/>
                    <a:gd name="T26" fmla="*/ 23 w 46"/>
                    <a:gd name="T27" fmla="*/ 3 h 18"/>
                    <a:gd name="T28" fmla="*/ 22 w 46"/>
                    <a:gd name="T29" fmla="*/ 4 h 18"/>
                    <a:gd name="T30" fmla="*/ 20 w 46"/>
                    <a:gd name="T31" fmla="*/ 4 h 18"/>
                    <a:gd name="T32" fmla="*/ 19 w 46"/>
                    <a:gd name="T33" fmla="*/ 5 h 18"/>
                    <a:gd name="T34" fmla="*/ 18 w 46"/>
                    <a:gd name="T35" fmla="*/ 5 h 18"/>
                    <a:gd name="T36" fmla="*/ 16 w 46"/>
                    <a:gd name="T37" fmla="*/ 6 h 18"/>
                    <a:gd name="T38" fmla="*/ 15 w 46"/>
                    <a:gd name="T39" fmla="*/ 7 h 18"/>
                    <a:gd name="T40" fmla="*/ 13 w 46"/>
                    <a:gd name="T41" fmla="*/ 7 h 18"/>
                    <a:gd name="T42" fmla="*/ 12 w 46"/>
                    <a:gd name="T43" fmla="*/ 8 h 18"/>
                    <a:gd name="T44" fmla="*/ 11 w 46"/>
                    <a:gd name="T45" fmla="*/ 9 h 18"/>
                    <a:gd name="T46" fmla="*/ 9 w 46"/>
                    <a:gd name="T47" fmla="*/ 10 h 18"/>
                    <a:gd name="T48" fmla="*/ 8 w 46"/>
                    <a:gd name="T49" fmla="*/ 11 h 18"/>
                    <a:gd name="T50" fmla="*/ 7 w 46"/>
                    <a:gd name="T51" fmla="*/ 11 h 18"/>
                    <a:gd name="T52" fmla="*/ 6 w 46"/>
                    <a:gd name="T53" fmla="*/ 12 h 18"/>
                    <a:gd name="T54" fmla="*/ 4 w 46"/>
                    <a:gd name="T55" fmla="*/ 13 h 18"/>
                    <a:gd name="T56" fmla="*/ 3 w 46"/>
                    <a:gd name="T57" fmla="*/ 14 h 18"/>
                    <a:gd name="T58" fmla="*/ 2 w 46"/>
                    <a:gd name="T59" fmla="*/ 15 h 18"/>
                    <a:gd name="T60" fmla="*/ 0 w 46"/>
                    <a:gd name="T61" fmla="*/ 16 h 18"/>
                    <a:gd name="T62" fmla="*/ 0 w 46"/>
                    <a:gd name="T63" fmla="*/ 17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 h="18">
                      <a:moveTo>
                        <a:pt x="45" y="0"/>
                      </a:moveTo>
                      <a:lnTo>
                        <a:pt x="42" y="0"/>
                      </a:lnTo>
                      <a:lnTo>
                        <a:pt x="40" y="0"/>
                      </a:lnTo>
                      <a:lnTo>
                        <a:pt x="38" y="0"/>
                      </a:lnTo>
                      <a:lnTo>
                        <a:pt x="37" y="0"/>
                      </a:lnTo>
                      <a:lnTo>
                        <a:pt x="36" y="0"/>
                      </a:lnTo>
                      <a:lnTo>
                        <a:pt x="34" y="1"/>
                      </a:lnTo>
                      <a:lnTo>
                        <a:pt x="32" y="1"/>
                      </a:lnTo>
                      <a:lnTo>
                        <a:pt x="31" y="1"/>
                      </a:lnTo>
                      <a:lnTo>
                        <a:pt x="29" y="1"/>
                      </a:lnTo>
                      <a:lnTo>
                        <a:pt x="28" y="2"/>
                      </a:lnTo>
                      <a:lnTo>
                        <a:pt x="26" y="2"/>
                      </a:lnTo>
                      <a:lnTo>
                        <a:pt x="25" y="3"/>
                      </a:lnTo>
                      <a:lnTo>
                        <a:pt x="23" y="3"/>
                      </a:lnTo>
                      <a:lnTo>
                        <a:pt x="22" y="4"/>
                      </a:lnTo>
                      <a:lnTo>
                        <a:pt x="20" y="4"/>
                      </a:lnTo>
                      <a:lnTo>
                        <a:pt x="19" y="5"/>
                      </a:lnTo>
                      <a:lnTo>
                        <a:pt x="18" y="5"/>
                      </a:lnTo>
                      <a:lnTo>
                        <a:pt x="16" y="6"/>
                      </a:lnTo>
                      <a:lnTo>
                        <a:pt x="15" y="7"/>
                      </a:lnTo>
                      <a:lnTo>
                        <a:pt x="13" y="7"/>
                      </a:lnTo>
                      <a:lnTo>
                        <a:pt x="12" y="8"/>
                      </a:lnTo>
                      <a:lnTo>
                        <a:pt x="11" y="9"/>
                      </a:lnTo>
                      <a:lnTo>
                        <a:pt x="9" y="10"/>
                      </a:lnTo>
                      <a:lnTo>
                        <a:pt x="8" y="11"/>
                      </a:lnTo>
                      <a:lnTo>
                        <a:pt x="7" y="11"/>
                      </a:lnTo>
                      <a:lnTo>
                        <a:pt x="6" y="12"/>
                      </a:lnTo>
                      <a:lnTo>
                        <a:pt x="4" y="13"/>
                      </a:lnTo>
                      <a:lnTo>
                        <a:pt x="3" y="14"/>
                      </a:lnTo>
                      <a:lnTo>
                        <a:pt x="2" y="15"/>
                      </a:lnTo>
                      <a:lnTo>
                        <a:pt x="0" y="16"/>
                      </a:lnTo>
                      <a:lnTo>
                        <a:pt x="0" y="1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4" name="Freeform 656"/>
                <p:cNvSpPr>
                  <a:spLocks/>
                </p:cNvSpPr>
                <p:nvPr/>
              </p:nvSpPr>
              <p:spPr bwMode="auto">
                <a:xfrm>
                  <a:off x="690" y="1654"/>
                  <a:ext cx="249" cy="50"/>
                </a:xfrm>
                <a:custGeom>
                  <a:avLst/>
                  <a:gdLst>
                    <a:gd name="T0" fmla="*/ 248 w 249"/>
                    <a:gd name="T1" fmla="*/ 42 h 50"/>
                    <a:gd name="T2" fmla="*/ 241 w 249"/>
                    <a:gd name="T3" fmla="*/ 37 h 50"/>
                    <a:gd name="T4" fmla="*/ 238 w 249"/>
                    <a:gd name="T5" fmla="*/ 35 h 50"/>
                    <a:gd name="T6" fmla="*/ 235 w 249"/>
                    <a:gd name="T7" fmla="*/ 32 h 50"/>
                    <a:gd name="T8" fmla="*/ 231 w 249"/>
                    <a:gd name="T9" fmla="*/ 30 h 50"/>
                    <a:gd name="T10" fmla="*/ 228 w 249"/>
                    <a:gd name="T11" fmla="*/ 28 h 50"/>
                    <a:gd name="T12" fmla="*/ 225 w 249"/>
                    <a:gd name="T13" fmla="*/ 26 h 50"/>
                    <a:gd name="T14" fmla="*/ 221 w 249"/>
                    <a:gd name="T15" fmla="*/ 24 h 50"/>
                    <a:gd name="T16" fmla="*/ 218 w 249"/>
                    <a:gd name="T17" fmla="*/ 22 h 50"/>
                    <a:gd name="T18" fmla="*/ 214 w 249"/>
                    <a:gd name="T19" fmla="*/ 20 h 50"/>
                    <a:gd name="T20" fmla="*/ 211 w 249"/>
                    <a:gd name="T21" fmla="*/ 18 h 50"/>
                    <a:gd name="T22" fmla="*/ 207 w 249"/>
                    <a:gd name="T23" fmla="*/ 17 h 50"/>
                    <a:gd name="T24" fmla="*/ 204 w 249"/>
                    <a:gd name="T25" fmla="*/ 15 h 50"/>
                    <a:gd name="T26" fmla="*/ 200 w 249"/>
                    <a:gd name="T27" fmla="*/ 14 h 50"/>
                    <a:gd name="T28" fmla="*/ 196 w 249"/>
                    <a:gd name="T29" fmla="*/ 12 h 50"/>
                    <a:gd name="T30" fmla="*/ 192 w 249"/>
                    <a:gd name="T31" fmla="*/ 11 h 50"/>
                    <a:gd name="T32" fmla="*/ 188 w 249"/>
                    <a:gd name="T33" fmla="*/ 9 h 50"/>
                    <a:gd name="T34" fmla="*/ 185 w 249"/>
                    <a:gd name="T35" fmla="*/ 8 h 50"/>
                    <a:gd name="T36" fmla="*/ 181 w 249"/>
                    <a:gd name="T37" fmla="*/ 7 h 50"/>
                    <a:gd name="T38" fmla="*/ 177 w 249"/>
                    <a:gd name="T39" fmla="*/ 6 h 50"/>
                    <a:gd name="T40" fmla="*/ 173 w 249"/>
                    <a:gd name="T41" fmla="*/ 5 h 50"/>
                    <a:gd name="T42" fmla="*/ 169 w 249"/>
                    <a:gd name="T43" fmla="*/ 4 h 50"/>
                    <a:gd name="T44" fmla="*/ 165 w 249"/>
                    <a:gd name="T45" fmla="*/ 3 h 50"/>
                    <a:gd name="T46" fmla="*/ 161 w 249"/>
                    <a:gd name="T47" fmla="*/ 2 h 50"/>
                    <a:gd name="T48" fmla="*/ 157 w 249"/>
                    <a:gd name="T49" fmla="*/ 2 h 50"/>
                    <a:gd name="T50" fmla="*/ 153 w 249"/>
                    <a:gd name="T51" fmla="*/ 1 h 50"/>
                    <a:gd name="T52" fmla="*/ 149 w 249"/>
                    <a:gd name="T53" fmla="*/ 0 h 50"/>
                    <a:gd name="T54" fmla="*/ 145 w 249"/>
                    <a:gd name="T55" fmla="*/ 0 h 50"/>
                    <a:gd name="T56" fmla="*/ 141 w 249"/>
                    <a:gd name="T57" fmla="*/ 0 h 50"/>
                    <a:gd name="T58" fmla="*/ 136 w 249"/>
                    <a:gd name="T59" fmla="*/ 0 h 50"/>
                    <a:gd name="T60" fmla="*/ 132 w 249"/>
                    <a:gd name="T61" fmla="*/ 0 h 50"/>
                    <a:gd name="T62" fmla="*/ 128 w 249"/>
                    <a:gd name="T63" fmla="*/ 0 h 50"/>
                    <a:gd name="T64" fmla="*/ 119 w 249"/>
                    <a:gd name="T65" fmla="*/ 0 h 50"/>
                    <a:gd name="T66" fmla="*/ 114 w 249"/>
                    <a:gd name="T67" fmla="*/ 0 h 50"/>
                    <a:gd name="T68" fmla="*/ 110 w 249"/>
                    <a:gd name="T69" fmla="*/ 0 h 50"/>
                    <a:gd name="T70" fmla="*/ 106 w 249"/>
                    <a:gd name="T71" fmla="*/ 1 h 50"/>
                    <a:gd name="T72" fmla="*/ 101 w 249"/>
                    <a:gd name="T73" fmla="*/ 1 h 50"/>
                    <a:gd name="T74" fmla="*/ 96 w 249"/>
                    <a:gd name="T75" fmla="*/ 2 h 50"/>
                    <a:gd name="T76" fmla="*/ 92 w 249"/>
                    <a:gd name="T77" fmla="*/ 3 h 50"/>
                    <a:gd name="T78" fmla="*/ 88 w 249"/>
                    <a:gd name="T79" fmla="*/ 4 h 50"/>
                    <a:gd name="T80" fmla="*/ 84 w 249"/>
                    <a:gd name="T81" fmla="*/ 5 h 50"/>
                    <a:gd name="T82" fmla="*/ 79 w 249"/>
                    <a:gd name="T83" fmla="*/ 6 h 50"/>
                    <a:gd name="T84" fmla="*/ 75 w 249"/>
                    <a:gd name="T85" fmla="*/ 7 h 50"/>
                    <a:gd name="T86" fmla="*/ 71 w 249"/>
                    <a:gd name="T87" fmla="*/ 8 h 50"/>
                    <a:gd name="T88" fmla="*/ 66 w 249"/>
                    <a:gd name="T89" fmla="*/ 10 h 50"/>
                    <a:gd name="T90" fmla="*/ 62 w 249"/>
                    <a:gd name="T91" fmla="*/ 11 h 50"/>
                    <a:gd name="T92" fmla="*/ 58 w 249"/>
                    <a:gd name="T93" fmla="*/ 13 h 50"/>
                    <a:gd name="T94" fmla="*/ 54 w 249"/>
                    <a:gd name="T95" fmla="*/ 14 h 50"/>
                    <a:gd name="T96" fmla="*/ 50 w 249"/>
                    <a:gd name="T97" fmla="*/ 16 h 50"/>
                    <a:gd name="T98" fmla="*/ 46 w 249"/>
                    <a:gd name="T99" fmla="*/ 18 h 50"/>
                    <a:gd name="T100" fmla="*/ 42 w 249"/>
                    <a:gd name="T101" fmla="*/ 20 h 50"/>
                    <a:gd name="T102" fmla="*/ 39 w 249"/>
                    <a:gd name="T103" fmla="*/ 22 h 50"/>
                    <a:gd name="T104" fmla="*/ 35 w 249"/>
                    <a:gd name="T105" fmla="*/ 24 h 50"/>
                    <a:gd name="T106" fmla="*/ 31 w 249"/>
                    <a:gd name="T107" fmla="*/ 26 h 50"/>
                    <a:gd name="T108" fmla="*/ 28 w 249"/>
                    <a:gd name="T109" fmla="*/ 28 h 50"/>
                    <a:gd name="T110" fmla="*/ 24 w 249"/>
                    <a:gd name="T111" fmla="*/ 30 h 50"/>
                    <a:gd name="T112" fmla="*/ 20 w 249"/>
                    <a:gd name="T113" fmla="*/ 33 h 50"/>
                    <a:gd name="T114" fmla="*/ 17 w 249"/>
                    <a:gd name="T115" fmla="*/ 36 h 50"/>
                    <a:gd name="T116" fmla="*/ 13 w 249"/>
                    <a:gd name="T117" fmla="*/ 38 h 50"/>
                    <a:gd name="T118" fmla="*/ 10 w 249"/>
                    <a:gd name="T119" fmla="*/ 41 h 50"/>
                    <a:gd name="T120" fmla="*/ 7 w 249"/>
                    <a:gd name="T121" fmla="*/ 43 h 50"/>
                    <a:gd name="T122" fmla="*/ 3 w 249"/>
                    <a:gd name="T123" fmla="*/ 46 h 50"/>
                    <a:gd name="T124" fmla="*/ 0 w 249"/>
                    <a:gd name="T125" fmla="*/ 49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9" h="50">
                      <a:moveTo>
                        <a:pt x="248" y="42"/>
                      </a:moveTo>
                      <a:lnTo>
                        <a:pt x="241" y="37"/>
                      </a:lnTo>
                      <a:lnTo>
                        <a:pt x="238" y="35"/>
                      </a:lnTo>
                      <a:lnTo>
                        <a:pt x="235" y="32"/>
                      </a:lnTo>
                      <a:lnTo>
                        <a:pt x="231" y="30"/>
                      </a:lnTo>
                      <a:lnTo>
                        <a:pt x="228" y="28"/>
                      </a:lnTo>
                      <a:lnTo>
                        <a:pt x="225" y="26"/>
                      </a:lnTo>
                      <a:lnTo>
                        <a:pt x="221" y="24"/>
                      </a:lnTo>
                      <a:lnTo>
                        <a:pt x="218" y="22"/>
                      </a:lnTo>
                      <a:lnTo>
                        <a:pt x="214" y="20"/>
                      </a:lnTo>
                      <a:lnTo>
                        <a:pt x="211" y="18"/>
                      </a:lnTo>
                      <a:lnTo>
                        <a:pt x="207" y="17"/>
                      </a:lnTo>
                      <a:lnTo>
                        <a:pt x="204" y="15"/>
                      </a:lnTo>
                      <a:lnTo>
                        <a:pt x="200" y="14"/>
                      </a:lnTo>
                      <a:lnTo>
                        <a:pt x="196" y="12"/>
                      </a:lnTo>
                      <a:lnTo>
                        <a:pt x="192" y="11"/>
                      </a:lnTo>
                      <a:lnTo>
                        <a:pt x="188" y="9"/>
                      </a:lnTo>
                      <a:lnTo>
                        <a:pt x="185" y="8"/>
                      </a:lnTo>
                      <a:lnTo>
                        <a:pt x="181" y="7"/>
                      </a:lnTo>
                      <a:lnTo>
                        <a:pt x="177" y="6"/>
                      </a:lnTo>
                      <a:lnTo>
                        <a:pt x="173" y="5"/>
                      </a:lnTo>
                      <a:lnTo>
                        <a:pt x="169" y="4"/>
                      </a:lnTo>
                      <a:lnTo>
                        <a:pt x="165" y="3"/>
                      </a:lnTo>
                      <a:lnTo>
                        <a:pt x="161" y="2"/>
                      </a:lnTo>
                      <a:lnTo>
                        <a:pt x="157" y="2"/>
                      </a:lnTo>
                      <a:lnTo>
                        <a:pt x="153" y="1"/>
                      </a:lnTo>
                      <a:lnTo>
                        <a:pt x="149" y="0"/>
                      </a:lnTo>
                      <a:lnTo>
                        <a:pt x="145" y="0"/>
                      </a:lnTo>
                      <a:lnTo>
                        <a:pt x="141" y="0"/>
                      </a:lnTo>
                      <a:lnTo>
                        <a:pt x="136" y="0"/>
                      </a:lnTo>
                      <a:lnTo>
                        <a:pt x="132" y="0"/>
                      </a:lnTo>
                      <a:lnTo>
                        <a:pt x="128" y="0"/>
                      </a:lnTo>
                      <a:lnTo>
                        <a:pt x="119" y="0"/>
                      </a:lnTo>
                      <a:lnTo>
                        <a:pt x="114" y="0"/>
                      </a:lnTo>
                      <a:lnTo>
                        <a:pt x="110" y="0"/>
                      </a:lnTo>
                      <a:lnTo>
                        <a:pt x="106" y="1"/>
                      </a:lnTo>
                      <a:lnTo>
                        <a:pt x="101" y="1"/>
                      </a:lnTo>
                      <a:lnTo>
                        <a:pt x="96" y="2"/>
                      </a:lnTo>
                      <a:lnTo>
                        <a:pt x="92" y="3"/>
                      </a:lnTo>
                      <a:lnTo>
                        <a:pt x="88" y="4"/>
                      </a:lnTo>
                      <a:lnTo>
                        <a:pt x="84" y="5"/>
                      </a:lnTo>
                      <a:lnTo>
                        <a:pt x="79" y="6"/>
                      </a:lnTo>
                      <a:lnTo>
                        <a:pt x="75" y="7"/>
                      </a:lnTo>
                      <a:lnTo>
                        <a:pt x="71" y="8"/>
                      </a:lnTo>
                      <a:lnTo>
                        <a:pt x="66" y="10"/>
                      </a:lnTo>
                      <a:lnTo>
                        <a:pt x="62" y="11"/>
                      </a:lnTo>
                      <a:lnTo>
                        <a:pt x="58" y="13"/>
                      </a:lnTo>
                      <a:lnTo>
                        <a:pt x="54" y="14"/>
                      </a:lnTo>
                      <a:lnTo>
                        <a:pt x="50" y="16"/>
                      </a:lnTo>
                      <a:lnTo>
                        <a:pt x="46" y="18"/>
                      </a:lnTo>
                      <a:lnTo>
                        <a:pt x="42" y="20"/>
                      </a:lnTo>
                      <a:lnTo>
                        <a:pt x="39" y="22"/>
                      </a:lnTo>
                      <a:lnTo>
                        <a:pt x="35" y="24"/>
                      </a:lnTo>
                      <a:lnTo>
                        <a:pt x="31" y="26"/>
                      </a:lnTo>
                      <a:lnTo>
                        <a:pt x="28" y="28"/>
                      </a:lnTo>
                      <a:lnTo>
                        <a:pt x="24" y="30"/>
                      </a:lnTo>
                      <a:lnTo>
                        <a:pt x="20" y="33"/>
                      </a:lnTo>
                      <a:lnTo>
                        <a:pt x="17" y="36"/>
                      </a:lnTo>
                      <a:lnTo>
                        <a:pt x="13" y="38"/>
                      </a:lnTo>
                      <a:lnTo>
                        <a:pt x="10" y="41"/>
                      </a:lnTo>
                      <a:lnTo>
                        <a:pt x="7" y="43"/>
                      </a:lnTo>
                      <a:lnTo>
                        <a:pt x="3" y="46"/>
                      </a:lnTo>
                      <a:lnTo>
                        <a:pt x="0" y="4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5" name="Freeform 657"/>
                <p:cNvSpPr>
                  <a:spLocks/>
                </p:cNvSpPr>
                <p:nvPr/>
              </p:nvSpPr>
              <p:spPr bwMode="auto">
                <a:xfrm>
                  <a:off x="674" y="1703"/>
                  <a:ext cx="17" cy="70"/>
                </a:xfrm>
                <a:custGeom>
                  <a:avLst/>
                  <a:gdLst>
                    <a:gd name="T0" fmla="*/ 16 w 17"/>
                    <a:gd name="T1" fmla="*/ 0 h 70"/>
                    <a:gd name="T2" fmla="*/ 14 w 17"/>
                    <a:gd name="T3" fmla="*/ 2 h 70"/>
                    <a:gd name="T4" fmla="*/ 14 w 17"/>
                    <a:gd name="T5" fmla="*/ 3 h 70"/>
                    <a:gd name="T6" fmla="*/ 13 w 17"/>
                    <a:gd name="T7" fmla="*/ 5 h 70"/>
                    <a:gd name="T8" fmla="*/ 12 w 17"/>
                    <a:gd name="T9" fmla="*/ 6 h 70"/>
                    <a:gd name="T10" fmla="*/ 11 w 17"/>
                    <a:gd name="T11" fmla="*/ 7 h 70"/>
                    <a:gd name="T12" fmla="*/ 10 w 17"/>
                    <a:gd name="T13" fmla="*/ 9 h 70"/>
                    <a:gd name="T14" fmla="*/ 10 w 17"/>
                    <a:gd name="T15" fmla="*/ 10 h 70"/>
                    <a:gd name="T16" fmla="*/ 9 w 17"/>
                    <a:gd name="T17" fmla="*/ 11 h 70"/>
                    <a:gd name="T18" fmla="*/ 8 w 17"/>
                    <a:gd name="T19" fmla="*/ 13 h 70"/>
                    <a:gd name="T20" fmla="*/ 7 w 17"/>
                    <a:gd name="T21" fmla="*/ 14 h 70"/>
                    <a:gd name="T22" fmla="*/ 7 w 17"/>
                    <a:gd name="T23" fmla="*/ 15 h 70"/>
                    <a:gd name="T24" fmla="*/ 6 w 17"/>
                    <a:gd name="T25" fmla="*/ 17 h 70"/>
                    <a:gd name="T26" fmla="*/ 6 w 17"/>
                    <a:gd name="T27" fmla="*/ 18 h 70"/>
                    <a:gd name="T28" fmla="*/ 5 w 17"/>
                    <a:gd name="T29" fmla="*/ 19 h 70"/>
                    <a:gd name="T30" fmla="*/ 4 w 17"/>
                    <a:gd name="T31" fmla="*/ 21 h 70"/>
                    <a:gd name="T32" fmla="*/ 4 w 17"/>
                    <a:gd name="T33" fmla="*/ 22 h 70"/>
                    <a:gd name="T34" fmla="*/ 4 w 17"/>
                    <a:gd name="T35" fmla="*/ 23 h 70"/>
                    <a:gd name="T36" fmla="*/ 3 w 17"/>
                    <a:gd name="T37" fmla="*/ 25 h 70"/>
                    <a:gd name="T38" fmla="*/ 3 w 17"/>
                    <a:gd name="T39" fmla="*/ 26 h 70"/>
                    <a:gd name="T40" fmla="*/ 2 w 17"/>
                    <a:gd name="T41" fmla="*/ 28 h 70"/>
                    <a:gd name="T42" fmla="*/ 2 w 17"/>
                    <a:gd name="T43" fmla="*/ 29 h 70"/>
                    <a:gd name="T44" fmla="*/ 2 w 17"/>
                    <a:gd name="T45" fmla="*/ 31 h 70"/>
                    <a:gd name="T46" fmla="*/ 1 w 17"/>
                    <a:gd name="T47" fmla="*/ 32 h 70"/>
                    <a:gd name="T48" fmla="*/ 1 w 17"/>
                    <a:gd name="T49" fmla="*/ 34 h 70"/>
                    <a:gd name="T50" fmla="*/ 1 w 17"/>
                    <a:gd name="T51" fmla="*/ 35 h 70"/>
                    <a:gd name="T52" fmla="*/ 1 w 17"/>
                    <a:gd name="T53" fmla="*/ 37 h 70"/>
                    <a:gd name="T54" fmla="*/ 0 w 17"/>
                    <a:gd name="T55" fmla="*/ 39 h 70"/>
                    <a:gd name="T56" fmla="*/ 0 w 17"/>
                    <a:gd name="T57" fmla="*/ 40 h 70"/>
                    <a:gd name="T58" fmla="*/ 0 w 17"/>
                    <a:gd name="T59" fmla="*/ 41 h 70"/>
                    <a:gd name="T60" fmla="*/ 0 w 17"/>
                    <a:gd name="T61" fmla="*/ 43 h 70"/>
                    <a:gd name="T62" fmla="*/ 0 w 17"/>
                    <a:gd name="T63" fmla="*/ 45 h 70"/>
                    <a:gd name="T64" fmla="*/ 0 w 17"/>
                    <a:gd name="T65" fmla="*/ 46 h 70"/>
                    <a:gd name="T66" fmla="*/ 0 w 17"/>
                    <a:gd name="T67" fmla="*/ 47 h 70"/>
                    <a:gd name="T68" fmla="*/ 0 w 17"/>
                    <a:gd name="T69" fmla="*/ 48 h 70"/>
                    <a:gd name="T70" fmla="*/ 0 w 17"/>
                    <a:gd name="T71" fmla="*/ 49 h 70"/>
                    <a:gd name="T72" fmla="*/ 0 w 17"/>
                    <a:gd name="T73" fmla="*/ 49 h 70"/>
                    <a:gd name="T74" fmla="*/ 0 w 17"/>
                    <a:gd name="T75" fmla="*/ 50 h 70"/>
                    <a:gd name="T76" fmla="*/ 0 w 17"/>
                    <a:gd name="T77" fmla="*/ 51 h 70"/>
                    <a:gd name="T78" fmla="*/ 0 w 17"/>
                    <a:gd name="T79" fmla="*/ 52 h 70"/>
                    <a:gd name="T80" fmla="*/ 0 w 17"/>
                    <a:gd name="T81" fmla="*/ 53 h 70"/>
                    <a:gd name="T82" fmla="*/ 1 w 17"/>
                    <a:gd name="T83" fmla="*/ 53 h 70"/>
                    <a:gd name="T84" fmla="*/ 1 w 17"/>
                    <a:gd name="T85" fmla="*/ 54 h 70"/>
                    <a:gd name="T86" fmla="*/ 1 w 17"/>
                    <a:gd name="T87" fmla="*/ 55 h 70"/>
                    <a:gd name="T88" fmla="*/ 1 w 17"/>
                    <a:gd name="T89" fmla="*/ 56 h 70"/>
                    <a:gd name="T90" fmla="*/ 1 w 17"/>
                    <a:gd name="T91" fmla="*/ 57 h 70"/>
                    <a:gd name="T92" fmla="*/ 1 w 17"/>
                    <a:gd name="T93" fmla="*/ 57 h 70"/>
                    <a:gd name="T94" fmla="*/ 1 w 17"/>
                    <a:gd name="T95" fmla="*/ 58 h 70"/>
                    <a:gd name="T96" fmla="*/ 2 w 17"/>
                    <a:gd name="T97" fmla="*/ 59 h 70"/>
                    <a:gd name="T98" fmla="*/ 2 w 17"/>
                    <a:gd name="T99" fmla="*/ 59 h 70"/>
                    <a:gd name="T100" fmla="*/ 2 w 17"/>
                    <a:gd name="T101" fmla="*/ 60 h 70"/>
                    <a:gd name="T102" fmla="*/ 2 w 17"/>
                    <a:gd name="T103" fmla="*/ 61 h 70"/>
                    <a:gd name="T104" fmla="*/ 2 w 17"/>
                    <a:gd name="T105" fmla="*/ 62 h 70"/>
                    <a:gd name="T106" fmla="*/ 2 w 17"/>
                    <a:gd name="T107" fmla="*/ 63 h 70"/>
                    <a:gd name="T108" fmla="*/ 2 w 17"/>
                    <a:gd name="T109" fmla="*/ 63 h 70"/>
                    <a:gd name="T110" fmla="*/ 3 w 17"/>
                    <a:gd name="T111" fmla="*/ 64 h 70"/>
                    <a:gd name="T112" fmla="*/ 3 w 17"/>
                    <a:gd name="T113" fmla="*/ 65 h 70"/>
                    <a:gd name="T114" fmla="*/ 3 w 17"/>
                    <a:gd name="T115" fmla="*/ 65 h 70"/>
                    <a:gd name="T116" fmla="*/ 4 w 17"/>
                    <a:gd name="T117" fmla="*/ 66 h 70"/>
                    <a:gd name="T118" fmla="*/ 4 w 17"/>
                    <a:gd name="T119" fmla="*/ 67 h 70"/>
                    <a:gd name="T120" fmla="*/ 4 w 17"/>
                    <a:gd name="T121" fmla="*/ 68 h 70"/>
                    <a:gd name="T122" fmla="*/ 4 w 17"/>
                    <a:gd name="T123" fmla="*/ 69 h 70"/>
                    <a:gd name="T124" fmla="*/ 5 w 17"/>
                    <a:gd name="T125" fmla="*/ 69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70">
                      <a:moveTo>
                        <a:pt x="16" y="0"/>
                      </a:moveTo>
                      <a:lnTo>
                        <a:pt x="14" y="2"/>
                      </a:lnTo>
                      <a:lnTo>
                        <a:pt x="14" y="3"/>
                      </a:lnTo>
                      <a:lnTo>
                        <a:pt x="13" y="5"/>
                      </a:lnTo>
                      <a:lnTo>
                        <a:pt x="12" y="6"/>
                      </a:lnTo>
                      <a:lnTo>
                        <a:pt x="11" y="7"/>
                      </a:lnTo>
                      <a:lnTo>
                        <a:pt x="10" y="9"/>
                      </a:lnTo>
                      <a:lnTo>
                        <a:pt x="10" y="10"/>
                      </a:lnTo>
                      <a:lnTo>
                        <a:pt x="9" y="11"/>
                      </a:lnTo>
                      <a:lnTo>
                        <a:pt x="8" y="13"/>
                      </a:lnTo>
                      <a:lnTo>
                        <a:pt x="7" y="14"/>
                      </a:lnTo>
                      <a:lnTo>
                        <a:pt x="7" y="15"/>
                      </a:lnTo>
                      <a:lnTo>
                        <a:pt x="6" y="17"/>
                      </a:lnTo>
                      <a:lnTo>
                        <a:pt x="6" y="18"/>
                      </a:lnTo>
                      <a:lnTo>
                        <a:pt x="5" y="19"/>
                      </a:lnTo>
                      <a:lnTo>
                        <a:pt x="4" y="21"/>
                      </a:lnTo>
                      <a:lnTo>
                        <a:pt x="4" y="22"/>
                      </a:lnTo>
                      <a:lnTo>
                        <a:pt x="4" y="23"/>
                      </a:lnTo>
                      <a:lnTo>
                        <a:pt x="3" y="25"/>
                      </a:lnTo>
                      <a:lnTo>
                        <a:pt x="3" y="26"/>
                      </a:lnTo>
                      <a:lnTo>
                        <a:pt x="2" y="28"/>
                      </a:lnTo>
                      <a:lnTo>
                        <a:pt x="2" y="29"/>
                      </a:lnTo>
                      <a:lnTo>
                        <a:pt x="2" y="31"/>
                      </a:lnTo>
                      <a:lnTo>
                        <a:pt x="1" y="32"/>
                      </a:lnTo>
                      <a:lnTo>
                        <a:pt x="1" y="34"/>
                      </a:lnTo>
                      <a:lnTo>
                        <a:pt x="1" y="35"/>
                      </a:lnTo>
                      <a:lnTo>
                        <a:pt x="1" y="37"/>
                      </a:lnTo>
                      <a:lnTo>
                        <a:pt x="0" y="39"/>
                      </a:lnTo>
                      <a:lnTo>
                        <a:pt x="0" y="40"/>
                      </a:lnTo>
                      <a:lnTo>
                        <a:pt x="0" y="41"/>
                      </a:lnTo>
                      <a:lnTo>
                        <a:pt x="0" y="43"/>
                      </a:lnTo>
                      <a:lnTo>
                        <a:pt x="0" y="45"/>
                      </a:lnTo>
                      <a:lnTo>
                        <a:pt x="0" y="46"/>
                      </a:lnTo>
                      <a:lnTo>
                        <a:pt x="0" y="47"/>
                      </a:lnTo>
                      <a:lnTo>
                        <a:pt x="0" y="48"/>
                      </a:lnTo>
                      <a:lnTo>
                        <a:pt x="0" y="49"/>
                      </a:lnTo>
                      <a:lnTo>
                        <a:pt x="0" y="50"/>
                      </a:lnTo>
                      <a:lnTo>
                        <a:pt x="0" y="51"/>
                      </a:lnTo>
                      <a:lnTo>
                        <a:pt x="0" y="52"/>
                      </a:lnTo>
                      <a:lnTo>
                        <a:pt x="0" y="53"/>
                      </a:lnTo>
                      <a:lnTo>
                        <a:pt x="1" y="53"/>
                      </a:lnTo>
                      <a:lnTo>
                        <a:pt x="1" y="54"/>
                      </a:lnTo>
                      <a:lnTo>
                        <a:pt x="1" y="55"/>
                      </a:lnTo>
                      <a:lnTo>
                        <a:pt x="1" y="56"/>
                      </a:lnTo>
                      <a:lnTo>
                        <a:pt x="1" y="57"/>
                      </a:lnTo>
                      <a:lnTo>
                        <a:pt x="1" y="58"/>
                      </a:lnTo>
                      <a:lnTo>
                        <a:pt x="2" y="59"/>
                      </a:lnTo>
                      <a:lnTo>
                        <a:pt x="2" y="60"/>
                      </a:lnTo>
                      <a:lnTo>
                        <a:pt x="2" y="61"/>
                      </a:lnTo>
                      <a:lnTo>
                        <a:pt x="2" y="62"/>
                      </a:lnTo>
                      <a:lnTo>
                        <a:pt x="2" y="63"/>
                      </a:lnTo>
                      <a:lnTo>
                        <a:pt x="3" y="64"/>
                      </a:lnTo>
                      <a:lnTo>
                        <a:pt x="3" y="65"/>
                      </a:lnTo>
                      <a:lnTo>
                        <a:pt x="4" y="66"/>
                      </a:lnTo>
                      <a:lnTo>
                        <a:pt x="4" y="67"/>
                      </a:lnTo>
                      <a:lnTo>
                        <a:pt x="4" y="68"/>
                      </a:lnTo>
                      <a:lnTo>
                        <a:pt x="4" y="69"/>
                      </a:lnTo>
                      <a:lnTo>
                        <a:pt x="5" y="6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37006" name="Group 658"/>
                <p:cNvGrpSpPr>
                  <a:grpSpLocks/>
                </p:cNvGrpSpPr>
                <p:nvPr/>
              </p:nvGrpSpPr>
              <p:grpSpPr bwMode="auto">
                <a:xfrm>
                  <a:off x="735" y="1828"/>
                  <a:ext cx="118" cy="17"/>
                  <a:chOff x="735" y="1828"/>
                  <a:chExt cx="118" cy="17"/>
                </a:xfrm>
              </p:grpSpPr>
              <p:sp>
                <p:nvSpPr>
                  <p:cNvPr id="37030" name="Freeform 659"/>
                  <p:cNvSpPr>
                    <a:spLocks/>
                  </p:cNvSpPr>
                  <p:nvPr/>
                </p:nvSpPr>
                <p:spPr bwMode="auto">
                  <a:xfrm>
                    <a:off x="735" y="1830"/>
                    <a:ext cx="101" cy="9"/>
                  </a:xfrm>
                  <a:custGeom>
                    <a:avLst/>
                    <a:gdLst>
                      <a:gd name="T0" fmla="*/ 0 w 101"/>
                      <a:gd name="T1" fmla="*/ 8 h 9"/>
                      <a:gd name="T2" fmla="*/ 4 w 101"/>
                      <a:gd name="T3" fmla="*/ 7 h 9"/>
                      <a:gd name="T4" fmla="*/ 6 w 101"/>
                      <a:gd name="T5" fmla="*/ 7 h 9"/>
                      <a:gd name="T6" fmla="*/ 8 w 101"/>
                      <a:gd name="T7" fmla="*/ 6 h 9"/>
                      <a:gd name="T8" fmla="*/ 10 w 101"/>
                      <a:gd name="T9" fmla="*/ 6 h 9"/>
                      <a:gd name="T10" fmla="*/ 12 w 101"/>
                      <a:gd name="T11" fmla="*/ 5 h 9"/>
                      <a:gd name="T12" fmla="*/ 14 w 101"/>
                      <a:gd name="T13" fmla="*/ 5 h 9"/>
                      <a:gd name="T14" fmla="*/ 16 w 101"/>
                      <a:gd name="T15" fmla="*/ 4 h 9"/>
                      <a:gd name="T16" fmla="*/ 19 w 101"/>
                      <a:gd name="T17" fmla="*/ 4 h 9"/>
                      <a:gd name="T18" fmla="*/ 21 w 101"/>
                      <a:gd name="T19" fmla="*/ 4 h 9"/>
                      <a:gd name="T20" fmla="*/ 23 w 101"/>
                      <a:gd name="T21" fmla="*/ 3 h 9"/>
                      <a:gd name="T22" fmla="*/ 25 w 101"/>
                      <a:gd name="T23" fmla="*/ 3 h 9"/>
                      <a:gd name="T24" fmla="*/ 27 w 101"/>
                      <a:gd name="T25" fmla="*/ 2 h 9"/>
                      <a:gd name="T26" fmla="*/ 29 w 101"/>
                      <a:gd name="T27" fmla="*/ 2 h 9"/>
                      <a:gd name="T28" fmla="*/ 31 w 101"/>
                      <a:gd name="T29" fmla="*/ 2 h 9"/>
                      <a:gd name="T30" fmla="*/ 34 w 101"/>
                      <a:gd name="T31" fmla="*/ 2 h 9"/>
                      <a:gd name="T32" fmla="*/ 36 w 101"/>
                      <a:gd name="T33" fmla="*/ 2 h 9"/>
                      <a:gd name="T34" fmla="*/ 38 w 101"/>
                      <a:gd name="T35" fmla="*/ 1 h 9"/>
                      <a:gd name="T36" fmla="*/ 40 w 101"/>
                      <a:gd name="T37" fmla="*/ 1 h 9"/>
                      <a:gd name="T38" fmla="*/ 43 w 101"/>
                      <a:gd name="T39" fmla="*/ 1 h 9"/>
                      <a:gd name="T40" fmla="*/ 45 w 101"/>
                      <a:gd name="T41" fmla="*/ 0 h 9"/>
                      <a:gd name="T42" fmla="*/ 47 w 101"/>
                      <a:gd name="T43" fmla="*/ 0 h 9"/>
                      <a:gd name="T44" fmla="*/ 49 w 101"/>
                      <a:gd name="T45" fmla="*/ 0 h 9"/>
                      <a:gd name="T46" fmla="*/ 51 w 101"/>
                      <a:gd name="T47" fmla="*/ 0 h 9"/>
                      <a:gd name="T48" fmla="*/ 54 w 101"/>
                      <a:gd name="T49" fmla="*/ 0 h 9"/>
                      <a:gd name="T50" fmla="*/ 56 w 101"/>
                      <a:gd name="T51" fmla="*/ 0 h 9"/>
                      <a:gd name="T52" fmla="*/ 58 w 101"/>
                      <a:gd name="T53" fmla="*/ 0 h 9"/>
                      <a:gd name="T54" fmla="*/ 61 w 101"/>
                      <a:gd name="T55" fmla="*/ 0 h 9"/>
                      <a:gd name="T56" fmla="*/ 63 w 101"/>
                      <a:gd name="T57" fmla="*/ 0 h 9"/>
                      <a:gd name="T58" fmla="*/ 65 w 101"/>
                      <a:gd name="T59" fmla="*/ 0 h 9"/>
                      <a:gd name="T60" fmla="*/ 67 w 101"/>
                      <a:gd name="T61" fmla="*/ 0 h 9"/>
                      <a:gd name="T62" fmla="*/ 70 w 101"/>
                      <a:gd name="T63" fmla="*/ 0 h 9"/>
                      <a:gd name="T64" fmla="*/ 71 w 101"/>
                      <a:gd name="T65" fmla="*/ 0 h 9"/>
                      <a:gd name="T66" fmla="*/ 72 w 101"/>
                      <a:gd name="T67" fmla="*/ 0 h 9"/>
                      <a:gd name="T68" fmla="*/ 73 w 101"/>
                      <a:gd name="T69" fmla="*/ 0 h 9"/>
                      <a:gd name="T70" fmla="*/ 74 w 101"/>
                      <a:gd name="T71" fmla="*/ 0 h 9"/>
                      <a:gd name="T72" fmla="*/ 75 w 101"/>
                      <a:gd name="T73" fmla="*/ 0 h 9"/>
                      <a:gd name="T74" fmla="*/ 76 w 101"/>
                      <a:gd name="T75" fmla="*/ 0 h 9"/>
                      <a:gd name="T76" fmla="*/ 77 w 101"/>
                      <a:gd name="T77" fmla="*/ 0 h 9"/>
                      <a:gd name="T78" fmla="*/ 78 w 101"/>
                      <a:gd name="T79" fmla="*/ 0 h 9"/>
                      <a:gd name="T80" fmla="*/ 79 w 101"/>
                      <a:gd name="T81" fmla="*/ 0 h 9"/>
                      <a:gd name="T82" fmla="*/ 80 w 101"/>
                      <a:gd name="T83" fmla="*/ 0 h 9"/>
                      <a:gd name="T84" fmla="*/ 81 w 101"/>
                      <a:gd name="T85" fmla="*/ 0 h 9"/>
                      <a:gd name="T86" fmla="*/ 82 w 101"/>
                      <a:gd name="T87" fmla="*/ 0 h 9"/>
                      <a:gd name="T88" fmla="*/ 83 w 101"/>
                      <a:gd name="T89" fmla="*/ 0 h 9"/>
                      <a:gd name="T90" fmla="*/ 84 w 101"/>
                      <a:gd name="T91" fmla="*/ 0 h 9"/>
                      <a:gd name="T92" fmla="*/ 85 w 101"/>
                      <a:gd name="T93" fmla="*/ 0 h 9"/>
                      <a:gd name="T94" fmla="*/ 85 w 101"/>
                      <a:gd name="T95" fmla="*/ 0 h 9"/>
                      <a:gd name="T96" fmla="*/ 87 w 101"/>
                      <a:gd name="T97" fmla="*/ 0 h 9"/>
                      <a:gd name="T98" fmla="*/ 87 w 101"/>
                      <a:gd name="T99" fmla="*/ 0 h 9"/>
                      <a:gd name="T100" fmla="*/ 88 w 101"/>
                      <a:gd name="T101" fmla="*/ 0 h 9"/>
                      <a:gd name="T102" fmla="*/ 89 w 101"/>
                      <a:gd name="T103" fmla="*/ 0 h 9"/>
                      <a:gd name="T104" fmla="*/ 90 w 101"/>
                      <a:gd name="T105" fmla="*/ 0 h 9"/>
                      <a:gd name="T106" fmla="*/ 91 w 101"/>
                      <a:gd name="T107" fmla="*/ 0 h 9"/>
                      <a:gd name="T108" fmla="*/ 92 w 101"/>
                      <a:gd name="T109" fmla="*/ 0 h 9"/>
                      <a:gd name="T110" fmla="*/ 93 w 101"/>
                      <a:gd name="T111" fmla="*/ 0 h 9"/>
                      <a:gd name="T112" fmla="*/ 94 w 101"/>
                      <a:gd name="T113" fmla="*/ 0 h 9"/>
                      <a:gd name="T114" fmla="*/ 95 w 101"/>
                      <a:gd name="T115" fmla="*/ 1 h 9"/>
                      <a:gd name="T116" fmla="*/ 96 w 101"/>
                      <a:gd name="T117" fmla="*/ 1 h 9"/>
                      <a:gd name="T118" fmla="*/ 97 w 101"/>
                      <a:gd name="T119" fmla="*/ 1 h 9"/>
                      <a:gd name="T120" fmla="*/ 98 w 101"/>
                      <a:gd name="T121" fmla="*/ 1 h 9"/>
                      <a:gd name="T122" fmla="*/ 99 w 101"/>
                      <a:gd name="T123" fmla="*/ 1 h 9"/>
                      <a:gd name="T124" fmla="*/ 100 w 101"/>
                      <a:gd name="T125" fmla="*/ 1 h 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1" h="9">
                        <a:moveTo>
                          <a:pt x="0" y="8"/>
                        </a:moveTo>
                        <a:lnTo>
                          <a:pt x="4" y="7"/>
                        </a:lnTo>
                        <a:lnTo>
                          <a:pt x="6" y="7"/>
                        </a:lnTo>
                        <a:lnTo>
                          <a:pt x="8" y="6"/>
                        </a:lnTo>
                        <a:lnTo>
                          <a:pt x="10" y="6"/>
                        </a:lnTo>
                        <a:lnTo>
                          <a:pt x="12" y="5"/>
                        </a:lnTo>
                        <a:lnTo>
                          <a:pt x="14" y="5"/>
                        </a:lnTo>
                        <a:lnTo>
                          <a:pt x="16" y="4"/>
                        </a:lnTo>
                        <a:lnTo>
                          <a:pt x="19" y="4"/>
                        </a:lnTo>
                        <a:lnTo>
                          <a:pt x="21" y="4"/>
                        </a:lnTo>
                        <a:lnTo>
                          <a:pt x="23" y="3"/>
                        </a:lnTo>
                        <a:lnTo>
                          <a:pt x="25" y="3"/>
                        </a:lnTo>
                        <a:lnTo>
                          <a:pt x="27" y="2"/>
                        </a:lnTo>
                        <a:lnTo>
                          <a:pt x="29" y="2"/>
                        </a:lnTo>
                        <a:lnTo>
                          <a:pt x="31" y="2"/>
                        </a:lnTo>
                        <a:lnTo>
                          <a:pt x="34" y="2"/>
                        </a:lnTo>
                        <a:lnTo>
                          <a:pt x="36" y="2"/>
                        </a:lnTo>
                        <a:lnTo>
                          <a:pt x="38" y="1"/>
                        </a:lnTo>
                        <a:lnTo>
                          <a:pt x="40" y="1"/>
                        </a:lnTo>
                        <a:lnTo>
                          <a:pt x="43" y="1"/>
                        </a:lnTo>
                        <a:lnTo>
                          <a:pt x="45" y="0"/>
                        </a:lnTo>
                        <a:lnTo>
                          <a:pt x="47" y="0"/>
                        </a:lnTo>
                        <a:lnTo>
                          <a:pt x="49" y="0"/>
                        </a:lnTo>
                        <a:lnTo>
                          <a:pt x="51" y="0"/>
                        </a:lnTo>
                        <a:lnTo>
                          <a:pt x="54" y="0"/>
                        </a:lnTo>
                        <a:lnTo>
                          <a:pt x="56" y="0"/>
                        </a:lnTo>
                        <a:lnTo>
                          <a:pt x="58" y="0"/>
                        </a:lnTo>
                        <a:lnTo>
                          <a:pt x="61" y="0"/>
                        </a:lnTo>
                        <a:lnTo>
                          <a:pt x="63" y="0"/>
                        </a:lnTo>
                        <a:lnTo>
                          <a:pt x="65" y="0"/>
                        </a:lnTo>
                        <a:lnTo>
                          <a:pt x="67"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7" y="0"/>
                        </a:lnTo>
                        <a:lnTo>
                          <a:pt x="88" y="0"/>
                        </a:lnTo>
                        <a:lnTo>
                          <a:pt x="89" y="0"/>
                        </a:lnTo>
                        <a:lnTo>
                          <a:pt x="90" y="0"/>
                        </a:lnTo>
                        <a:lnTo>
                          <a:pt x="91" y="0"/>
                        </a:lnTo>
                        <a:lnTo>
                          <a:pt x="92" y="0"/>
                        </a:lnTo>
                        <a:lnTo>
                          <a:pt x="93" y="0"/>
                        </a:lnTo>
                        <a:lnTo>
                          <a:pt x="94" y="0"/>
                        </a:lnTo>
                        <a:lnTo>
                          <a:pt x="95" y="1"/>
                        </a:lnTo>
                        <a:lnTo>
                          <a:pt x="96" y="1"/>
                        </a:lnTo>
                        <a:lnTo>
                          <a:pt x="97" y="1"/>
                        </a:lnTo>
                        <a:lnTo>
                          <a:pt x="98" y="1"/>
                        </a:lnTo>
                        <a:lnTo>
                          <a:pt x="99" y="1"/>
                        </a:lnTo>
                        <a:lnTo>
                          <a:pt x="100" y="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31" name="Freeform 660"/>
                  <p:cNvSpPr>
                    <a:spLocks/>
                  </p:cNvSpPr>
                  <p:nvPr/>
                </p:nvSpPr>
                <p:spPr bwMode="auto">
                  <a:xfrm>
                    <a:off x="836" y="1828"/>
                    <a:ext cx="17" cy="17"/>
                  </a:xfrm>
                  <a:custGeom>
                    <a:avLst/>
                    <a:gdLst>
                      <a:gd name="T0" fmla="*/ 0 w 17"/>
                      <a:gd name="T1" fmla="*/ 1 h 17"/>
                      <a:gd name="T2" fmla="*/ 0 w 17"/>
                      <a:gd name="T3" fmla="*/ 1 h 17"/>
                      <a:gd name="T4" fmla="*/ 1 w 17"/>
                      <a:gd name="T5" fmla="*/ 1 h 17"/>
                      <a:gd name="T6" fmla="*/ 1 w 17"/>
                      <a:gd name="T7" fmla="*/ 0 h 17"/>
                      <a:gd name="T8" fmla="*/ 2 w 17"/>
                      <a:gd name="T9" fmla="*/ 0 h 17"/>
                      <a:gd name="T10" fmla="*/ 2 w 17"/>
                      <a:gd name="T11" fmla="*/ 0 h 17"/>
                      <a:gd name="T12" fmla="*/ 2 w 17"/>
                      <a:gd name="T13" fmla="*/ 0 h 17"/>
                      <a:gd name="T14" fmla="*/ 3 w 17"/>
                      <a:gd name="T15" fmla="*/ 0 h 17"/>
                      <a:gd name="T16" fmla="*/ 3 w 17"/>
                      <a:gd name="T17" fmla="*/ 0 h 17"/>
                      <a:gd name="T18" fmla="*/ 4 w 17"/>
                      <a:gd name="T19" fmla="*/ 0 h 17"/>
                      <a:gd name="T20" fmla="*/ 4 w 17"/>
                      <a:gd name="T21" fmla="*/ 0 h 17"/>
                      <a:gd name="T22" fmla="*/ 4 w 17"/>
                      <a:gd name="T23" fmla="*/ 0 h 17"/>
                      <a:gd name="T24" fmla="*/ 5 w 17"/>
                      <a:gd name="T25" fmla="*/ 0 h 17"/>
                      <a:gd name="T26" fmla="*/ 5 w 17"/>
                      <a:gd name="T27" fmla="*/ 0 h 17"/>
                      <a:gd name="T28" fmla="*/ 6 w 17"/>
                      <a:gd name="T29" fmla="*/ 0 h 17"/>
                      <a:gd name="T30" fmla="*/ 6 w 17"/>
                      <a:gd name="T31" fmla="*/ 0 h 17"/>
                      <a:gd name="T32" fmla="*/ 8 w 17"/>
                      <a:gd name="T33" fmla="*/ 0 h 17"/>
                      <a:gd name="T34" fmla="*/ 9 w 17"/>
                      <a:gd name="T35" fmla="*/ 0 h 17"/>
                      <a:gd name="T36" fmla="*/ 10 w 17"/>
                      <a:gd name="T37" fmla="*/ 0 h 17"/>
                      <a:gd name="T38" fmla="*/ 10 w 17"/>
                      <a:gd name="T39" fmla="*/ 0 h 17"/>
                      <a:gd name="T40" fmla="*/ 11 w 17"/>
                      <a:gd name="T41" fmla="*/ 1 h 17"/>
                      <a:gd name="T42" fmla="*/ 12 w 17"/>
                      <a:gd name="T43" fmla="*/ 1 h 17"/>
                      <a:gd name="T44" fmla="*/ 13 w 17"/>
                      <a:gd name="T45" fmla="*/ 2 h 17"/>
                      <a:gd name="T46" fmla="*/ 14 w 17"/>
                      <a:gd name="T47" fmla="*/ 3 h 17"/>
                      <a:gd name="T48" fmla="*/ 14 w 17"/>
                      <a:gd name="T49" fmla="*/ 4 h 17"/>
                      <a:gd name="T50" fmla="*/ 15 w 17"/>
                      <a:gd name="T51" fmla="*/ 4 h 17"/>
                      <a:gd name="T52" fmla="*/ 15 w 17"/>
                      <a:gd name="T53" fmla="*/ 5 h 17"/>
                      <a:gd name="T54" fmla="*/ 16 w 17"/>
                      <a:gd name="T55" fmla="*/ 6 h 17"/>
                      <a:gd name="T56" fmla="*/ 16 w 17"/>
                      <a:gd name="T57" fmla="*/ 7 h 17"/>
                      <a:gd name="T58" fmla="*/ 16 w 17"/>
                      <a:gd name="T59" fmla="*/ 8 h 17"/>
                      <a:gd name="T60" fmla="*/ 16 w 17"/>
                      <a:gd name="T61" fmla="*/ 9 h 17"/>
                      <a:gd name="T62" fmla="*/ 16 w 17"/>
                      <a:gd name="T63" fmla="*/ 10 h 17"/>
                      <a:gd name="T64" fmla="*/ 16 w 17"/>
                      <a:gd name="T65" fmla="*/ 11 h 17"/>
                      <a:gd name="T66" fmla="*/ 16 w 17"/>
                      <a:gd name="T67" fmla="*/ 11 h 17"/>
                      <a:gd name="T68" fmla="*/ 16 w 17"/>
                      <a:gd name="T69" fmla="*/ 12 h 17"/>
                      <a:gd name="T70" fmla="*/ 16 w 17"/>
                      <a:gd name="T71" fmla="*/ 12 h 17"/>
                      <a:gd name="T72" fmla="*/ 16 w 17"/>
                      <a:gd name="T73" fmla="*/ 12 h 17"/>
                      <a:gd name="T74" fmla="*/ 16 w 17"/>
                      <a:gd name="T75" fmla="*/ 13 h 17"/>
                      <a:gd name="T76" fmla="*/ 16 w 17"/>
                      <a:gd name="T77" fmla="*/ 13 h 17"/>
                      <a:gd name="T78" fmla="*/ 16 w 17"/>
                      <a:gd name="T79" fmla="*/ 14 h 17"/>
                      <a:gd name="T80" fmla="*/ 16 w 17"/>
                      <a:gd name="T81" fmla="*/ 14 h 17"/>
                      <a:gd name="T82" fmla="*/ 16 w 17"/>
                      <a:gd name="T83" fmla="*/ 14 h 17"/>
                      <a:gd name="T84" fmla="*/ 15 w 17"/>
                      <a:gd name="T85" fmla="*/ 15 h 17"/>
                      <a:gd name="T86" fmla="*/ 15 w 17"/>
                      <a:gd name="T87" fmla="*/ 15 h 17"/>
                      <a:gd name="T88" fmla="*/ 15 w 17"/>
                      <a:gd name="T89" fmla="*/ 16 h 17"/>
                      <a:gd name="T90" fmla="*/ 15 w 17"/>
                      <a:gd name="T91" fmla="*/ 16 h 17"/>
                      <a:gd name="T92" fmla="*/ 15 w 17"/>
                      <a:gd name="T93" fmla="*/ 16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 h="17">
                        <a:moveTo>
                          <a:pt x="0" y="2"/>
                        </a:moveTo>
                        <a:lnTo>
                          <a:pt x="0" y="1"/>
                        </a:lnTo>
                        <a:lnTo>
                          <a:pt x="1" y="1"/>
                        </a:lnTo>
                        <a:lnTo>
                          <a:pt x="1" y="0"/>
                        </a:lnTo>
                        <a:lnTo>
                          <a:pt x="2" y="0"/>
                        </a:lnTo>
                        <a:lnTo>
                          <a:pt x="3" y="0"/>
                        </a:lnTo>
                        <a:lnTo>
                          <a:pt x="4" y="0"/>
                        </a:lnTo>
                        <a:lnTo>
                          <a:pt x="5" y="0"/>
                        </a:lnTo>
                        <a:lnTo>
                          <a:pt x="6" y="0"/>
                        </a:lnTo>
                        <a:lnTo>
                          <a:pt x="7" y="0"/>
                        </a:ln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6" y="11"/>
                        </a:lnTo>
                        <a:lnTo>
                          <a:pt x="16" y="12"/>
                        </a:lnTo>
                        <a:lnTo>
                          <a:pt x="16" y="13"/>
                        </a:lnTo>
                        <a:lnTo>
                          <a:pt x="16" y="14"/>
                        </a:lnTo>
                        <a:lnTo>
                          <a:pt x="15" y="14"/>
                        </a:lnTo>
                        <a:lnTo>
                          <a:pt x="15" y="15"/>
                        </a:lnTo>
                        <a:lnTo>
                          <a:pt x="15"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37007" name="Freeform 661"/>
                <p:cNvSpPr>
                  <a:spLocks/>
                </p:cNvSpPr>
                <p:nvPr/>
              </p:nvSpPr>
              <p:spPr bwMode="auto">
                <a:xfrm>
                  <a:off x="750" y="1727"/>
                  <a:ext cx="48" cy="102"/>
                </a:xfrm>
                <a:custGeom>
                  <a:avLst/>
                  <a:gdLst>
                    <a:gd name="T0" fmla="*/ 27 w 48"/>
                    <a:gd name="T1" fmla="*/ 0 h 102"/>
                    <a:gd name="T2" fmla="*/ 29 w 48"/>
                    <a:gd name="T3" fmla="*/ 2 h 102"/>
                    <a:gd name="T4" fmla="*/ 30 w 48"/>
                    <a:gd name="T5" fmla="*/ 3 h 102"/>
                    <a:gd name="T6" fmla="*/ 32 w 48"/>
                    <a:gd name="T7" fmla="*/ 4 h 102"/>
                    <a:gd name="T8" fmla="*/ 32 w 48"/>
                    <a:gd name="T9" fmla="*/ 5 h 102"/>
                    <a:gd name="T10" fmla="*/ 34 w 48"/>
                    <a:gd name="T11" fmla="*/ 6 h 102"/>
                    <a:gd name="T12" fmla="*/ 34 w 48"/>
                    <a:gd name="T13" fmla="*/ 7 h 102"/>
                    <a:gd name="T14" fmla="*/ 35 w 48"/>
                    <a:gd name="T15" fmla="*/ 9 h 102"/>
                    <a:gd name="T16" fmla="*/ 36 w 48"/>
                    <a:gd name="T17" fmla="*/ 10 h 102"/>
                    <a:gd name="T18" fmla="*/ 37 w 48"/>
                    <a:gd name="T19" fmla="*/ 11 h 102"/>
                    <a:gd name="T20" fmla="*/ 38 w 48"/>
                    <a:gd name="T21" fmla="*/ 13 h 102"/>
                    <a:gd name="T22" fmla="*/ 39 w 48"/>
                    <a:gd name="T23" fmla="*/ 14 h 102"/>
                    <a:gd name="T24" fmla="*/ 40 w 48"/>
                    <a:gd name="T25" fmla="*/ 15 h 102"/>
                    <a:gd name="T26" fmla="*/ 40 w 48"/>
                    <a:gd name="T27" fmla="*/ 17 h 102"/>
                    <a:gd name="T28" fmla="*/ 41 w 48"/>
                    <a:gd name="T29" fmla="*/ 18 h 102"/>
                    <a:gd name="T30" fmla="*/ 42 w 48"/>
                    <a:gd name="T31" fmla="*/ 19 h 102"/>
                    <a:gd name="T32" fmla="*/ 42 w 48"/>
                    <a:gd name="T33" fmla="*/ 21 h 102"/>
                    <a:gd name="T34" fmla="*/ 43 w 48"/>
                    <a:gd name="T35" fmla="*/ 22 h 102"/>
                    <a:gd name="T36" fmla="*/ 43 w 48"/>
                    <a:gd name="T37" fmla="*/ 23 h 102"/>
                    <a:gd name="T38" fmla="*/ 44 w 48"/>
                    <a:gd name="T39" fmla="*/ 25 h 102"/>
                    <a:gd name="T40" fmla="*/ 44 w 48"/>
                    <a:gd name="T41" fmla="*/ 27 h 102"/>
                    <a:gd name="T42" fmla="*/ 45 w 48"/>
                    <a:gd name="T43" fmla="*/ 28 h 102"/>
                    <a:gd name="T44" fmla="*/ 45 w 48"/>
                    <a:gd name="T45" fmla="*/ 29 h 102"/>
                    <a:gd name="T46" fmla="*/ 46 w 48"/>
                    <a:gd name="T47" fmla="*/ 31 h 102"/>
                    <a:gd name="T48" fmla="*/ 46 w 48"/>
                    <a:gd name="T49" fmla="*/ 33 h 102"/>
                    <a:gd name="T50" fmla="*/ 46 w 48"/>
                    <a:gd name="T51" fmla="*/ 34 h 102"/>
                    <a:gd name="T52" fmla="*/ 46 w 48"/>
                    <a:gd name="T53" fmla="*/ 36 h 102"/>
                    <a:gd name="T54" fmla="*/ 47 w 48"/>
                    <a:gd name="T55" fmla="*/ 37 h 102"/>
                    <a:gd name="T56" fmla="*/ 47 w 48"/>
                    <a:gd name="T57" fmla="*/ 39 h 102"/>
                    <a:gd name="T58" fmla="*/ 47 w 48"/>
                    <a:gd name="T59" fmla="*/ 40 h 102"/>
                    <a:gd name="T60" fmla="*/ 47 w 48"/>
                    <a:gd name="T61" fmla="*/ 42 h 102"/>
                    <a:gd name="T62" fmla="*/ 47 w 48"/>
                    <a:gd name="T63" fmla="*/ 44 h 102"/>
                    <a:gd name="T64" fmla="*/ 47 w 48"/>
                    <a:gd name="T65" fmla="*/ 49 h 102"/>
                    <a:gd name="T66" fmla="*/ 46 w 48"/>
                    <a:gd name="T67" fmla="*/ 51 h 102"/>
                    <a:gd name="T68" fmla="*/ 46 w 48"/>
                    <a:gd name="T69" fmla="*/ 54 h 102"/>
                    <a:gd name="T70" fmla="*/ 46 w 48"/>
                    <a:gd name="T71" fmla="*/ 57 h 102"/>
                    <a:gd name="T72" fmla="*/ 45 w 48"/>
                    <a:gd name="T73" fmla="*/ 59 h 102"/>
                    <a:gd name="T74" fmla="*/ 44 w 48"/>
                    <a:gd name="T75" fmla="*/ 61 h 102"/>
                    <a:gd name="T76" fmla="*/ 44 w 48"/>
                    <a:gd name="T77" fmla="*/ 64 h 102"/>
                    <a:gd name="T78" fmla="*/ 42 w 48"/>
                    <a:gd name="T79" fmla="*/ 66 h 102"/>
                    <a:gd name="T80" fmla="*/ 42 w 48"/>
                    <a:gd name="T81" fmla="*/ 69 h 102"/>
                    <a:gd name="T82" fmla="*/ 40 w 48"/>
                    <a:gd name="T83" fmla="*/ 71 h 102"/>
                    <a:gd name="T84" fmla="*/ 39 w 48"/>
                    <a:gd name="T85" fmla="*/ 73 h 102"/>
                    <a:gd name="T86" fmla="*/ 38 w 48"/>
                    <a:gd name="T87" fmla="*/ 75 h 102"/>
                    <a:gd name="T88" fmla="*/ 36 w 48"/>
                    <a:gd name="T89" fmla="*/ 77 h 102"/>
                    <a:gd name="T90" fmla="*/ 35 w 48"/>
                    <a:gd name="T91" fmla="*/ 79 h 102"/>
                    <a:gd name="T92" fmla="*/ 34 w 48"/>
                    <a:gd name="T93" fmla="*/ 81 h 102"/>
                    <a:gd name="T94" fmla="*/ 32 w 48"/>
                    <a:gd name="T95" fmla="*/ 83 h 102"/>
                    <a:gd name="T96" fmla="*/ 30 w 48"/>
                    <a:gd name="T97" fmla="*/ 85 h 102"/>
                    <a:gd name="T98" fmla="*/ 28 w 48"/>
                    <a:gd name="T99" fmla="*/ 86 h 102"/>
                    <a:gd name="T100" fmla="*/ 27 w 48"/>
                    <a:gd name="T101" fmla="*/ 88 h 102"/>
                    <a:gd name="T102" fmla="*/ 25 w 48"/>
                    <a:gd name="T103" fmla="*/ 89 h 102"/>
                    <a:gd name="T104" fmla="*/ 23 w 48"/>
                    <a:gd name="T105" fmla="*/ 91 h 102"/>
                    <a:gd name="T106" fmla="*/ 21 w 48"/>
                    <a:gd name="T107" fmla="*/ 92 h 102"/>
                    <a:gd name="T108" fmla="*/ 19 w 48"/>
                    <a:gd name="T109" fmla="*/ 94 h 102"/>
                    <a:gd name="T110" fmla="*/ 17 w 48"/>
                    <a:gd name="T111" fmla="*/ 95 h 102"/>
                    <a:gd name="T112" fmla="*/ 14 w 48"/>
                    <a:gd name="T113" fmla="*/ 96 h 102"/>
                    <a:gd name="T114" fmla="*/ 12 w 48"/>
                    <a:gd name="T115" fmla="*/ 97 h 102"/>
                    <a:gd name="T116" fmla="*/ 10 w 48"/>
                    <a:gd name="T117" fmla="*/ 98 h 102"/>
                    <a:gd name="T118" fmla="*/ 8 w 48"/>
                    <a:gd name="T119" fmla="*/ 99 h 102"/>
                    <a:gd name="T120" fmla="*/ 5 w 48"/>
                    <a:gd name="T121" fmla="*/ 100 h 102"/>
                    <a:gd name="T122" fmla="*/ 3 w 48"/>
                    <a:gd name="T123" fmla="*/ 100 h 102"/>
                    <a:gd name="T124" fmla="*/ 0 w 48"/>
                    <a:gd name="T125" fmla="*/ 101 h 1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 h="102">
                      <a:moveTo>
                        <a:pt x="27" y="0"/>
                      </a:moveTo>
                      <a:lnTo>
                        <a:pt x="29" y="2"/>
                      </a:lnTo>
                      <a:lnTo>
                        <a:pt x="30" y="3"/>
                      </a:lnTo>
                      <a:lnTo>
                        <a:pt x="32" y="4"/>
                      </a:lnTo>
                      <a:lnTo>
                        <a:pt x="32" y="5"/>
                      </a:lnTo>
                      <a:lnTo>
                        <a:pt x="34" y="6"/>
                      </a:lnTo>
                      <a:lnTo>
                        <a:pt x="34" y="7"/>
                      </a:lnTo>
                      <a:lnTo>
                        <a:pt x="35" y="9"/>
                      </a:lnTo>
                      <a:lnTo>
                        <a:pt x="36" y="10"/>
                      </a:lnTo>
                      <a:lnTo>
                        <a:pt x="37" y="11"/>
                      </a:lnTo>
                      <a:lnTo>
                        <a:pt x="38" y="13"/>
                      </a:lnTo>
                      <a:lnTo>
                        <a:pt x="39" y="14"/>
                      </a:lnTo>
                      <a:lnTo>
                        <a:pt x="40" y="15"/>
                      </a:lnTo>
                      <a:lnTo>
                        <a:pt x="40" y="17"/>
                      </a:lnTo>
                      <a:lnTo>
                        <a:pt x="41" y="18"/>
                      </a:lnTo>
                      <a:lnTo>
                        <a:pt x="42" y="19"/>
                      </a:lnTo>
                      <a:lnTo>
                        <a:pt x="42" y="21"/>
                      </a:lnTo>
                      <a:lnTo>
                        <a:pt x="43" y="22"/>
                      </a:lnTo>
                      <a:lnTo>
                        <a:pt x="43" y="23"/>
                      </a:lnTo>
                      <a:lnTo>
                        <a:pt x="44" y="25"/>
                      </a:lnTo>
                      <a:lnTo>
                        <a:pt x="44" y="27"/>
                      </a:lnTo>
                      <a:lnTo>
                        <a:pt x="45" y="28"/>
                      </a:lnTo>
                      <a:lnTo>
                        <a:pt x="45" y="29"/>
                      </a:lnTo>
                      <a:lnTo>
                        <a:pt x="46" y="31"/>
                      </a:lnTo>
                      <a:lnTo>
                        <a:pt x="46" y="33"/>
                      </a:lnTo>
                      <a:lnTo>
                        <a:pt x="46" y="34"/>
                      </a:lnTo>
                      <a:lnTo>
                        <a:pt x="46" y="36"/>
                      </a:lnTo>
                      <a:lnTo>
                        <a:pt x="47" y="37"/>
                      </a:lnTo>
                      <a:lnTo>
                        <a:pt x="47" y="39"/>
                      </a:lnTo>
                      <a:lnTo>
                        <a:pt x="47" y="40"/>
                      </a:lnTo>
                      <a:lnTo>
                        <a:pt x="47" y="42"/>
                      </a:lnTo>
                      <a:lnTo>
                        <a:pt x="47" y="44"/>
                      </a:lnTo>
                      <a:lnTo>
                        <a:pt x="47" y="49"/>
                      </a:lnTo>
                      <a:lnTo>
                        <a:pt x="46" y="51"/>
                      </a:lnTo>
                      <a:lnTo>
                        <a:pt x="46" y="54"/>
                      </a:lnTo>
                      <a:lnTo>
                        <a:pt x="46" y="57"/>
                      </a:lnTo>
                      <a:lnTo>
                        <a:pt x="45" y="59"/>
                      </a:lnTo>
                      <a:lnTo>
                        <a:pt x="44" y="61"/>
                      </a:lnTo>
                      <a:lnTo>
                        <a:pt x="44" y="64"/>
                      </a:lnTo>
                      <a:lnTo>
                        <a:pt x="42" y="66"/>
                      </a:lnTo>
                      <a:lnTo>
                        <a:pt x="42" y="69"/>
                      </a:lnTo>
                      <a:lnTo>
                        <a:pt x="40" y="71"/>
                      </a:lnTo>
                      <a:lnTo>
                        <a:pt x="39" y="73"/>
                      </a:lnTo>
                      <a:lnTo>
                        <a:pt x="38" y="75"/>
                      </a:lnTo>
                      <a:lnTo>
                        <a:pt x="36" y="77"/>
                      </a:lnTo>
                      <a:lnTo>
                        <a:pt x="35" y="79"/>
                      </a:lnTo>
                      <a:lnTo>
                        <a:pt x="34" y="81"/>
                      </a:lnTo>
                      <a:lnTo>
                        <a:pt x="32" y="83"/>
                      </a:lnTo>
                      <a:lnTo>
                        <a:pt x="30" y="85"/>
                      </a:lnTo>
                      <a:lnTo>
                        <a:pt x="28" y="86"/>
                      </a:lnTo>
                      <a:lnTo>
                        <a:pt x="27" y="88"/>
                      </a:lnTo>
                      <a:lnTo>
                        <a:pt x="25" y="89"/>
                      </a:lnTo>
                      <a:lnTo>
                        <a:pt x="23" y="91"/>
                      </a:lnTo>
                      <a:lnTo>
                        <a:pt x="21" y="92"/>
                      </a:lnTo>
                      <a:lnTo>
                        <a:pt x="19" y="94"/>
                      </a:lnTo>
                      <a:lnTo>
                        <a:pt x="17" y="95"/>
                      </a:lnTo>
                      <a:lnTo>
                        <a:pt x="14" y="96"/>
                      </a:lnTo>
                      <a:lnTo>
                        <a:pt x="12" y="97"/>
                      </a:lnTo>
                      <a:lnTo>
                        <a:pt x="10" y="98"/>
                      </a:lnTo>
                      <a:lnTo>
                        <a:pt x="8" y="99"/>
                      </a:lnTo>
                      <a:lnTo>
                        <a:pt x="5" y="100"/>
                      </a:lnTo>
                      <a:lnTo>
                        <a:pt x="3" y="100"/>
                      </a:lnTo>
                      <a:lnTo>
                        <a:pt x="0" y="10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8" name="Freeform 662"/>
                <p:cNvSpPr>
                  <a:spLocks/>
                </p:cNvSpPr>
                <p:nvPr/>
              </p:nvSpPr>
              <p:spPr bwMode="auto">
                <a:xfrm>
                  <a:off x="736" y="1827"/>
                  <a:ext cx="14" cy="12"/>
                </a:xfrm>
                <a:custGeom>
                  <a:avLst/>
                  <a:gdLst>
                    <a:gd name="T0" fmla="*/ 13 w 14"/>
                    <a:gd name="T1" fmla="*/ 0 h 12"/>
                    <a:gd name="T2" fmla="*/ 12 w 14"/>
                    <a:gd name="T3" fmla="*/ 0 h 12"/>
                    <a:gd name="T4" fmla="*/ 11 w 14"/>
                    <a:gd name="T5" fmla="*/ 0 h 12"/>
                    <a:gd name="T6" fmla="*/ 11 w 14"/>
                    <a:gd name="T7" fmla="*/ 0 h 12"/>
                    <a:gd name="T8" fmla="*/ 10 w 14"/>
                    <a:gd name="T9" fmla="*/ 1 h 12"/>
                    <a:gd name="T10" fmla="*/ 10 w 14"/>
                    <a:gd name="T11" fmla="*/ 1 h 12"/>
                    <a:gd name="T12" fmla="*/ 9 w 14"/>
                    <a:gd name="T13" fmla="*/ 1 h 12"/>
                    <a:gd name="T14" fmla="*/ 9 w 14"/>
                    <a:gd name="T15" fmla="*/ 1 h 12"/>
                    <a:gd name="T16" fmla="*/ 8 w 14"/>
                    <a:gd name="T17" fmla="*/ 1 h 12"/>
                    <a:gd name="T18" fmla="*/ 8 w 14"/>
                    <a:gd name="T19" fmla="*/ 2 h 12"/>
                    <a:gd name="T20" fmla="*/ 7 w 14"/>
                    <a:gd name="T21" fmla="*/ 2 h 12"/>
                    <a:gd name="T22" fmla="*/ 7 w 14"/>
                    <a:gd name="T23" fmla="*/ 3 h 12"/>
                    <a:gd name="T24" fmla="*/ 6 w 14"/>
                    <a:gd name="T25" fmla="*/ 3 h 12"/>
                    <a:gd name="T26" fmla="*/ 6 w 14"/>
                    <a:gd name="T27" fmla="*/ 3 h 12"/>
                    <a:gd name="T28" fmla="*/ 6 w 14"/>
                    <a:gd name="T29" fmla="*/ 3 h 12"/>
                    <a:gd name="T30" fmla="*/ 5 w 14"/>
                    <a:gd name="T31" fmla="*/ 4 h 12"/>
                    <a:gd name="T32" fmla="*/ 5 w 14"/>
                    <a:gd name="T33" fmla="*/ 4 h 12"/>
                    <a:gd name="T34" fmla="*/ 4 w 14"/>
                    <a:gd name="T35" fmla="*/ 5 h 12"/>
                    <a:gd name="T36" fmla="*/ 4 w 14"/>
                    <a:gd name="T37" fmla="*/ 5 h 12"/>
                    <a:gd name="T38" fmla="*/ 4 w 14"/>
                    <a:gd name="T39" fmla="*/ 5 h 12"/>
                    <a:gd name="T40" fmla="*/ 3 w 14"/>
                    <a:gd name="T41" fmla="*/ 6 h 12"/>
                    <a:gd name="T42" fmla="*/ 3 w 14"/>
                    <a:gd name="T43" fmla="*/ 6 h 12"/>
                    <a:gd name="T44" fmla="*/ 2 w 14"/>
                    <a:gd name="T45" fmla="*/ 7 h 12"/>
                    <a:gd name="T46" fmla="*/ 2 w 14"/>
                    <a:gd name="T47" fmla="*/ 7 h 12"/>
                    <a:gd name="T48" fmla="*/ 2 w 14"/>
                    <a:gd name="T49" fmla="*/ 8 h 12"/>
                    <a:gd name="T50" fmla="*/ 1 w 14"/>
                    <a:gd name="T51" fmla="*/ 8 h 12"/>
                    <a:gd name="T52" fmla="*/ 1 w 14"/>
                    <a:gd name="T53" fmla="*/ 9 h 12"/>
                    <a:gd name="T54" fmla="*/ 1 w 14"/>
                    <a:gd name="T55" fmla="*/ 9 h 12"/>
                    <a:gd name="T56" fmla="*/ 0 w 14"/>
                    <a:gd name="T57" fmla="*/ 10 h 12"/>
                    <a:gd name="T58" fmla="*/ 0 w 14"/>
                    <a:gd name="T59" fmla="*/ 10 h 12"/>
                    <a:gd name="T60" fmla="*/ 0 w 14"/>
                    <a:gd name="T61" fmla="*/ 11 h 12"/>
                    <a:gd name="T62" fmla="*/ 0 w 14"/>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12">
                      <a:moveTo>
                        <a:pt x="13" y="0"/>
                      </a:moveTo>
                      <a:lnTo>
                        <a:pt x="12" y="0"/>
                      </a:lnTo>
                      <a:lnTo>
                        <a:pt x="11" y="0"/>
                      </a:lnTo>
                      <a:lnTo>
                        <a:pt x="10" y="1"/>
                      </a:lnTo>
                      <a:lnTo>
                        <a:pt x="9" y="1"/>
                      </a:lnTo>
                      <a:lnTo>
                        <a:pt x="8" y="1"/>
                      </a:lnTo>
                      <a:lnTo>
                        <a:pt x="8" y="2"/>
                      </a:lnTo>
                      <a:lnTo>
                        <a:pt x="7" y="2"/>
                      </a:lnTo>
                      <a:lnTo>
                        <a:pt x="7" y="3"/>
                      </a:lnTo>
                      <a:lnTo>
                        <a:pt x="6" y="3"/>
                      </a:lnTo>
                      <a:lnTo>
                        <a:pt x="5" y="4"/>
                      </a:lnTo>
                      <a:lnTo>
                        <a:pt x="4" y="5"/>
                      </a:lnTo>
                      <a:lnTo>
                        <a:pt x="3" y="6"/>
                      </a:lnTo>
                      <a:lnTo>
                        <a:pt x="2" y="7"/>
                      </a:lnTo>
                      <a:lnTo>
                        <a:pt x="2" y="8"/>
                      </a:lnTo>
                      <a:lnTo>
                        <a:pt x="1" y="8"/>
                      </a:lnTo>
                      <a:lnTo>
                        <a:pt x="1" y="9"/>
                      </a:lnTo>
                      <a:lnTo>
                        <a:pt x="0" y="10"/>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09" name="Freeform 663"/>
                <p:cNvSpPr>
                  <a:spLocks/>
                </p:cNvSpPr>
                <p:nvPr/>
              </p:nvSpPr>
              <p:spPr bwMode="auto">
                <a:xfrm>
                  <a:off x="702" y="1843"/>
                  <a:ext cx="148" cy="12"/>
                </a:xfrm>
                <a:custGeom>
                  <a:avLst/>
                  <a:gdLst>
                    <a:gd name="T0" fmla="*/ 147 w 148"/>
                    <a:gd name="T1" fmla="*/ 0 h 12"/>
                    <a:gd name="T2" fmla="*/ 138 w 148"/>
                    <a:gd name="T3" fmla="*/ 0 h 12"/>
                    <a:gd name="T4" fmla="*/ 133 w 148"/>
                    <a:gd name="T5" fmla="*/ 0 h 12"/>
                    <a:gd name="T6" fmla="*/ 128 w 148"/>
                    <a:gd name="T7" fmla="*/ 0 h 12"/>
                    <a:gd name="T8" fmla="*/ 124 w 148"/>
                    <a:gd name="T9" fmla="*/ 0 h 12"/>
                    <a:gd name="T10" fmla="*/ 119 w 148"/>
                    <a:gd name="T11" fmla="*/ 0 h 12"/>
                    <a:gd name="T12" fmla="*/ 114 w 148"/>
                    <a:gd name="T13" fmla="*/ 0 h 12"/>
                    <a:gd name="T14" fmla="*/ 110 w 148"/>
                    <a:gd name="T15" fmla="*/ 1 h 12"/>
                    <a:gd name="T16" fmla="*/ 105 w 148"/>
                    <a:gd name="T17" fmla="*/ 1 h 12"/>
                    <a:gd name="T18" fmla="*/ 101 w 148"/>
                    <a:gd name="T19" fmla="*/ 1 h 12"/>
                    <a:gd name="T20" fmla="*/ 96 w 148"/>
                    <a:gd name="T21" fmla="*/ 1 h 12"/>
                    <a:gd name="T22" fmla="*/ 92 w 148"/>
                    <a:gd name="T23" fmla="*/ 1 h 12"/>
                    <a:gd name="T24" fmla="*/ 87 w 148"/>
                    <a:gd name="T25" fmla="*/ 2 h 12"/>
                    <a:gd name="T26" fmla="*/ 82 w 148"/>
                    <a:gd name="T27" fmla="*/ 2 h 12"/>
                    <a:gd name="T28" fmla="*/ 78 w 148"/>
                    <a:gd name="T29" fmla="*/ 3 h 12"/>
                    <a:gd name="T30" fmla="*/ 73 w 148"/>
                    <a:gd name="T31" fmla="*/ 3 h 12"/>
                    <a:gd name="T32" fmla="*/ 68 w 148"/>
                    <a:gd name="T33" fmla="*/ 3 h 12"/>
                    <a:gd name="T34" fmla="*/ 64 w 148"/>
                    <a:gd name="T35" fmla="*/ 3 h 12"/>
                    <a:gd name="T36" fmla="*/ 59 w 148"/>
                    <a:gd name="T37" fmla="*/ 4 h 12"/>
                    <a:gd name="T38" fmla="*/ 55 w 148"/>
                    <a:gd name="T39" fmla="*/ 5 h 12"/>
                    <a:gd name="T40" fmla="*/ 50 w 148"/>
                    <a:gd name="T41" fmla="*/ 5 h 12"/>
                    <a:gd name="T42" fmla="*/ 46 w 148"/>
                    <a:gd name="T43" fmla="*/ 5 h 12"/>
                    <a:gd name="T44" fmla="*/ 41 w 148"/>
                    <a:gd name="T45" fmla="*/ 6 h 12"/>
                    <a:gd name="T46" fmla="*/ 36 w 148"/>
                    <a:gd name="T47" fmla="*/ 7 h 12"/>
                    <a:gd name="T48" fmla="*/ 32 w 148"/>
                    <a:gd name="T49" fmla="*/ 7 h 12"/>
                    <a:gd name="T50" fmla="*/ 27 w 148"/>
                    <a:gd name="T51" fmla="*/ 7 h 12"/>
                    <a:gd name="T52" fmla="*/ 23 w 148"/>
                    <a:gd name="T53" fmla="*/ 8 h 12"/>
                    <a:gd name="T54" fmla="*/ 18 w 148"/>
                    <a:gd name="T55" fmla="*/ 9 h 12"/>
                    <a:gd name="T56" fmla="*/ 14 w 148"/>
                    <a:gd name="T57" fmla="*/ 9 h 12"/>
                    <a:gd name="T58" fmla="*/ 9 w 148"/>
                    <a:gd name="T59" fmla="*/ 10 h 12"/>
                    <a:gd name="T60" fmla="*/ 5 w 148"/>
                    <a:gd name="T61" fmla="*/ 11 h 12"/>
                    <a:gd name="T62" fmla="*/ 0 w 148"/>
                    <a:gd name="T63" fmla="*/ 1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2">
                      <a:moveTo>
                        <a:pt x="147" y="0"/>
                      </a:moveTo>
                      <a:lnTo>
                        <a:pt x="138" y="0"/>
                      </a:lnTo>
                      <a:lnTo>
                        <a:pt x="133" y="0"/>
                      </a:lnTo>
                      <a:lnTo>
                        <a:pt x="128" y="0"/>
                      </a:lnTo>
                      <a:lnTo>
                        <a:pt x="124" y="0"/>
                      </a:lnTo>
                      <a:lnTo>
                        <a:pt x="119" y="0"/>
                      </a:lnTo>
                      <a:lnTo>
                        <a:pt x="114" y="0"/>
                      </a:lnTo>
                      <a:lnTo>
                        <a:pt x="110" y="1"/>
                      </a:lnTo>
                      <a:lnTo>
                        <a:pt x="105" y="1"/>
                      </a:lnTo>
                      <a:lnTo>
                        <a:pt x="101" y="1"/>
                      </a:lnTo>
                      <a:lnTo>
                        <a:pt x="96" y="1"/>
                      </a:lnTo>
                      <a:lnTo>
                        <a:pt x="92" y="1"/>
                      </a:lnTo>
                      <a:lnTo>
                        <a:pt x="87" y="2"/>
                      </a:lnTo>
                      <a:lnTo>
                        <a:pt x="82" y="2"/>
                      </a:lnTo>
                      <a:lnTo>
                        <a:pt x="78" y="3"/>
                      </a:lnTo>
                      <a:lnTo>
                        <a:pt x="73" y="3"/>
                      </a:lnTo>
                      <a:lnTo>
                        <a:pt x="68" y="3"/>
                      </a:lnTo>
                      <a:lnTo>
                        <a:pt x="64" y="3"/>
                      </a:lnTo>
                      <a:lnTo>
                        <a:pt x="59" y="4"/>
                      </a:lnTo>
                      <a:lnTo>
                        <a:pt x="55" y="5"/>
                      </a:lnTo>
                      <a:lnTo>
                        <a:pt x="50" y="5"/>
                      </a:lnTo>
                      <a:lnTo>
                        <a:pt x="46" y="5"/>
                      </a:lnTo>
                      <a:lnTo>
                        <a:pt x="41" y="6"/>
                      </a:lnTo>
                      <a:lnTo>
                        <a:pt x="36" y="7"/>
                      </a:lnTo>
                      <a:lnTo>
                        <a:pt x="32" y="7"/>
                      </a:lnTo>
                      <a:lnTo>
                        <a:pt x="27" y="7"/>
                      </a:lnTo>
                      <a:lnTo>
                        <a:pt x="23" y="8"/>
                      </a:lnTo>
                      <a:lnTo>
                        <a:pt x="18" y="9"/>
                      </a:lnTo>
                      <a:lnTo>
                        <a:pt x="14" y="9"/>
                      </a:lnTo>
                      <a:lnTo>
                        <a:pt x="9" y="10"/>
                      </a:lnTo>
                      <a:lnTo>
                        <a:pt x="5"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0" name="Freeform 664"/>
                <p:cNvSpPr>
                  <a:spLocks/>
                </p:cNvSpPr>
                <p:nvPr/>
              </p:nvSpPr>
              <p:spPr bwMode="auto">
                <a:xfrm>
                  <a:off x="699" y="1803"/>
                  <a:ext cx="12" cy="52"/>
                </a:xfrm>
                <a:custGeom>
                  <a:avLst/>
                  <a:gdLst>
                    <a:gd name="T0" fmla="*/ 0 w 12"/>
                    <a:gd name="T1" fmla="*/ 51 h 52"/>
                    <a:gd name="T2" fmla="*/ 1 w 12"/>
                    <a:gd name="T3" fmla="*/ 50 h 52"/>
                    <a:gd name="T4" fmla="*/ 2 w 12"/>
                    <a:gd name="T5" fmla="*/ 49 h 52"/>
                    <a:gd name="T6" fmla="*/ 2 w 12"/>
                    <a:gd name="T7" fmla="*/ 48 h 52"/>
                    <a:gd name="T8" fmla="*/ 3 w 12"/>
                    <a:gd name="T9" fmla="*/ 47 h 52"/>
                    <a:gd name="T10" fmla="*/ 3 w 12"/>
                    <a:gd name="T11" fmla="*/ 47 h 52"/>
                    <a:gd name="T12" fmla="*/ 4 w 12"/>
                    <a:gd name="T13" fmla="*/ 46 h 52"/>
                    <a:gd name="T14" fmla="*/ 4 w 12"/>
                    <a:gd name="T15" fmla="*/ 45 h 52"/>
                    <a:gd name="T16" fmla="*/ 5 w 12"/>
                    <a:gd name="T17" fmla="*/ 44 h 52"/>
                    <a:gd name="T18" fmla="*/ 5 w 12"/>
                    <a:gd name="T19" fmla="*/ 43 h 52"/>
                    <a:gd name="T20" fmla="*/ 6 w 12"/>
                    <a:gd name="T21" fmla="*/ 42 h 52"/>
                    <a:gd name="T22" fmla="*/ 6 w 12"/>
                    <a:gd name="T23" fmla="*/ 41 h 52"/>
                    <a:gd name="T24" fmla="*/ 7 w 12"/>
                    <a:gd name="T25" fmla="*/ 41 h 52"/>
                    <a:gd name="T26" fmla="*/ 7 w 12"/>
                    <a:gd name="T27" fmla="*/ 40 h 52"/>
                    <a:gd name="T28" fmla="*/ 7 w 12"/>
                    <a:gd name="T29" fmla="*/ 39 h 52"/>
                    <a:gd name="T30" fmla="*/ 8 w 12"/>
                    <a:gd name="T31" fmla="*/ 38 h 52"/>
                    <a:gd name="T32" fmla="*/ 8 w 12"/>
                    <a:gd name="T33" fmla="*/ 37 h 52"/>
                    <a:gd name="T34" fmla="*/ 8 w 12"/>
                    <a:gd name="T35" fmla="*/ 36 h 52"/>
                    <a:gd name="T36" fmla="*/ 9 w 12"/>
                    <a:gd name="T37" fmla="*/ 35 h 52"/>
                    <a:gd name="T38" fmla="*/ 9 w 12"/>
                    <a:gd name="T39" fmla="*/ 34 h 52"/>
                    <a:gd name="T40" fmla="*/ 9 w 12"/>
                    <a:gd name="T41" fmla="*/ 33 h 52"/>
                    <a:gd name="T42" fmla="*/ 9 w 12"/>
                    <a:gd name="T43" fmla="*/ 33 h 52"/>
                    <a:gd name="T44" fmla="*/ 9 w 12"/>
                    <a:gd name="T45" fmla="*/ 31 h 52"/>
                    <a:gd name="T46" fmla="*/ 10 w 12"/>
                    <a:gd name="T47" fmla="*/ 31 h 52"/>
                    <a:gd name="T48" fmla="*/ 10 w 12"/>
                    <a:gd name="T49" fmla="*/ 29 h 52"/>
                    <a:gd name="T50" fmla="*/ 10 w 12"/>
                    <a:gd name="T51" fmla="*/ 29 h 52"/>
                    <a:gd name="T52" fmla="*/ 10 w 12"/>
                    <a:gd name="T53" fmla="*/ 27 h 52"/>
                    <a:gd name="T54" fmla="*/ 10 w 12"/>
                    <a:gd name="T55" fmla="*/ 27 h 52"/>
                    <a:gd name="T56" fmla="*/ 10 w 12"/>
                    <a:gd name="T57" fmla="*/ 25 h 52"/>
                    <a:gd name="T58" fmla="*/ 10 w 12"/>
                    <a:gd name="T59" fmla="*/ 25 h 52"/>
                    <a:gd name="T60" fmla="*/ 10 w 12"/>
                    <a:gd name="T61" fmla="*/ 23 h 52"/>
                    <a:gd name="T62" fmla="*/ 11 w 12"/>
                    <a:gd name="T63" fmla="*/ 23 h 52"/>
                    <a:gd name="T64" fmla="*/ 10 w 12"/>
                    <a:gd name="T65" fmla="*/ 21 h 52"/>
                    <a:gd name="T66" fmla="*/ 10 w 12"/>
                    <a:gd name="T67" fmla="*/ 20 h 52"/>
                    <a:gd name="T68" fmla="*/ 10 w 12"/>
                    <a:gd name="T69" fmla="*/ 19 h 52"/>
                    <a:gd name="T70" fmla="*/ 10 w 12"/>
                    <a:gd name="T71" fmla="*/ 19 h 52"/>
                    <a:gd name="T72" fmla="*/ 10 w 12"/>
                    <a:gd name="T73" fmla="*/ 18 h 52"/>
                    <a:gd name="T74" fmla="*/ 10 w 12"/>
                    <a:gd name="T75" fmla="*/ 17 h 52"/>
                    <a:gd name="T76" fmla="*/ 10 w 12"/>
                    <a:gd name="T77" fmla="*/ 17 h 52"/>
                    <a:gd name="T78" fmla="*/ 10 w 12"/>
                    <a:gd name="T79" fmla="*/ 16 h 52"/>
                    <a:gd name="T80" fmla="*/ 10 w 12"/>
                    <a:gd name="T81" fmla="*/ 15 h 52"/>
                    <a:gd name="T82" fmla="*/ 10 w 12"/>
                    <a:gd name="T83" fmla="*/ 14 h 52"/>
                    <a:gd name="T84" fmla="*/ 9 w 12"/>
                    <a:gd name="T85" fmla="*/ 13 h 52"/>
                    <a:gd name="T86" fmla="*/ 9 w 12"/>
                    <a:gd name="T87" fmla="*/ 13 h 52"/>
                    <a:gd name="T88" fmla="*/ 9 w 12"/>
                    <a:gd name="T89" fmla="*/ 12 h 52"/>
                    <a:gd name="T90" fmla="*/ 9 w 12"/>
                    <a:gd name="T91" fmla="*/ 11 h 52"/>
                    <a:gd name="T92" fmla="*/ 9 w 12"/>
                    <a:gd name="T93" fmla="*/ 11 h 52"/>
                    <a:gd name="T94" fmla="*/ 9 w 12"/>
                    <a:gd name="T95" fmla="*/ 10 h 52"/>
                    <a:gd name="T96" fmla="*/ 9 w 12"/>
                    <a:gd name="T97" fmla="*/ 9 h 52"/>
                    <a:gd name="T98" fmla="*/ 8 w 12"/>
                    <a:gd name="T99" fmla="*/ 9 h 52"/>
                    <a:gd name="T100" fmla="*/ 8 w 12"/>
                    <a:gd name="T101" fmla="*/ 8 h 52"/>
                    <a:gd name="T102" fmla="*/ 8 w 12"/>
                    <a:gd name="T103" fmla="*/ 7 h 52"/>
                    <a:gd name="T104" fmla="*/ 7 w 12"/>
                    <a:gd name="T105" fmla="*/ 7 h 52"/>
                    <a:gd name="T106" fmla="*/ 7 w 12"/>
                    <a:gd name="T107" fmla="*/ 6 h 52"/>
                    <a:gd name="T108" fmla="*/ 7 w 12"/>
                    <a:gd name="T109" fmla="*/ 5 h 52"/>
                    <a:gd name="T110" fmla="*/ 7 w 12"/>
                    <a:gd name="T111" fmla="*/ 5 h 52"/>
                    <a:gd name="T112" fmla="*/ 7 w 12"/>
                    <a:gd name="T113" fmla="*/ 4 h 52"/>
                    <a:gd name="T114" fmla="*/ 6 w 12"/>
                    <a:gd name="T115" fmla="*/ 3 h 52"/>
                    <a:gd name="T116" fmla="*/ 6 w 12"/>
                    <a:gd name="T117" fmla="*/ 3 h 52"/>
                    <a:gd name="T118" fmla="*/ 5 w 12"/>
                    <a:gd name="T119" fmla="*/ 2 h 52"/>
                    <a:gd name="T120" fmla="*/ 5 w 12"/>
                    <a:gd name="T121" fmla="*/ 1 h 52"/>
                    <a:gd name="T122" fmla="*/ 5 w 12"/>
                    <a:gd name="T123" fmla="*/ 1 h 52"/>
                    <a:gd name="T124" fmla="*/ 5 w 12"/>
                    <a:gd name="T125" fmla="*/ 0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52">
                      <a:moveTo>
                        <a:pt x="0" y="51"/>
                      </a:moveTo>
                      <a:lnTo>
                        <a:pt x="1" y="50"/>
                      </a:lnTo>
                      <a:lnTo>
                        <a:pt x="2" y="49"/>
                      </a:lnTo>
                      <a:lnTo>
                        <a:pt x="2" y="48"/>
                      </a:lnTo>
                      <a:lnTo>
                        <a:pt x="3" y="47"/>
                      </a:lnTo>
                      <a:lnTo>
                        <a:pt x="4" y="46"/>
                      </a:lnTo>
                      <a:lnTo>
                        <a:pt x="4" y="45"/>
                      </a:lnTo>
                      <a:lnTo>
                        <a:pt x="5" y="44"/>
                      </a:lnTo>
                      <a:lnTo>
                        <a:pt x="5" y="43"/>
                      </a:lnTo>
                      <a:lnTo>
                        <a:pt x="6" y="42"/>
                      </a:lnTo>
                      <a:lnTo>
                        <a:pt x="6" y="41"/>
                      </a:lnTo>
                      <a:lnTo>
                        <a:pt x="7" y="41"/>
                      </a:lnTo>
                      <a:lnTo>
                        <a:pt x="7" y="40"/>
                      </a:lnTo>
                      <a:lnTo>
                        <a:pt x="7" y="39"/>
                      </a:lnTo>
                      <a:lnTo>
                        <a:pt x="8" y="38"/>
                      </a:lnTo>
                      <a:lnTo>
                        <a:pt x="8" y="37"/>
                      </a:lnTo>
                      <a:lnTo>
                        <a:pt x="8" y="36"/>
                      </a:lnTo>
                      <a:lnTo>
                        <a:pt x="9" y="35"/>
                      </a:lnTo>
                      <a:lnTo>
                        <a:pt x="9" y="34"/>
                      </a:lnTo>
                      <a:lnTo>
                        <a:pt x="9" y="33"/>
                      </a:lnTo>
                      <a:lnTo>
                        <a:pt x="9" y="31"/>
                      </a:lnTo>
                      <a:lnTo>
                        <a:pt x="10" y="31"/>
                      </a:lnTo>
                      <a:lnTo>
                        <a:pt x="10" y="29"/>
                      </a:lnTo>
                      <a:lnTo>
                        <a:pt x="10" y="27"/>
                      </a:lnTo>
                      <a:lnTo>
                        <a:pt x="10" y="25"/>
                      </a:lnTo>
                      <a:lnTo>
                        <a:pt x="10" y="23"/>
                      </a:lnTo>
                      <a:lnTo>
                        <a:pt x="11" y="23"/>
                      </a:lnTo>
                      <a:lnTo>
                        <a:pt x="10" y="21"/>
                      </a:lnTo>
                      <a:lnTo>
                        <a:pt x="10" y="20"/>
                      </a:lnTo>
                      <a:lnTo>
                        <a:pt x="10" y="19"/>
                      </a:lnTo>
                      <a:lnTo>
                        <a:pt x="10" y="18"/>
                      </a:lnTo>
                      <a:lnTo>
                        <a:pt x="10" y="17"/>
                      </a:lnTo>
                      <a:lnTo>
                        <a:pt x="10" y="16"/>
                      </a:lnTo>
                      <a:lnTo>
                        <a:pt x="10" y="15"/>
                      </a:lnTo>
                      <a:lnTo>
                        <a:pt x="10" y="14"/>
                      </a:lnTo>
                      <a:lnTo>
                        <a:pt x="9" y="13"/>
                      </a:lnTo>
                      <a:lnTo>
                        <a:pt x="9" y="12"/>
                      </a:lnTo>
                      <a:lnTo>
                        <a:pt x="9" y="11"/>
                      </a:lnTo>
                      <a:lnTo>
                        <a:pt x="9" y="10"/>
                      </a:lnTo>
                      <a:lnTo>
                        <a:pt x="9" y="9"/>
                      </a:lnTo>
                      <a:lnTo>
                        <a:pt x="8" y="9"/>
                      </a:lnTo>
                      <a:lnTo>
                        <a:pt x="8" y="8"/>
                      </a:lnTo>
                      <a:lnTo>
                        <a:pt x="8" y="7"/>
                      </a:lnTo>
                      <a:lnTo>
                        <a:pt x="7" y="7"/>
                      </a:lnTo>
                      <a:lnTo>
                        <a:pt x="7" y="6"/>
                      </a:lnTo>
                      <a:lnTo>
                        <a:pt x="7" y="5"/>
                      </a:lnTo>
                      <a:lnTo>
                        <a:pt x="7" y="4"/>
                      </a:lnTo>
                      <a:lnTo>
                        <a:pt x="6" y="3"/>
                      </a:lnTo>
                      <a:lnTo>
                        <a:pt x="5" y="2"/>
                      </a:lnTo>
                      <a:lnTo>
                        <a:pt x="5" y="1"/>
                      </a:lnTo>
                      <a:lnTo>
                        <a:pt x="5"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1" name="Freeform 665"/>
                <p:cNvSpPr>
                  <a:spLocks/>
                </p:cNvSpPr>
                <p:nvPr/>
              </p:nvSpPr>
              <p:spPr bwMode="auto">
                <a:xfrm>
                  <a:off x="679" y="1772"/>
                  <a:ext cx="8" cy="28"/>
                </a:xfrm>
                <a:custGeom>
                  <a:avLst/>
                  <a:gdLst>
                    <a:gd name="T0" fmla="*/ 0 w 8"/>
                    <a:gd name="T1" fmla="*/ 0 h 28"/>
                    <a:gd name="T2" fmla="*/ 0 w 8"/>
                    <a:gd name="T3" fmla="*/ 2 h 28"/>
                    <a:gd name="T4" fmla="*/ 0 w 8"/>
                    <a:gd name="T5" fmla="*/ 2 h 28"/>
                    <a:gd name="T6" fmla="*/ 1 w 8"/>
                    <a:gd name="T7" fmla="*/ 3 h 28"/>
                    <a:gd name="T8" fmla="*/ 1 w 8"/>
                    <a:gd name="T9" fmla="*/ 4 h 28"/>
                    <a:gd name="T10" fmla="*/ 1 w 8"/>
                    <a:gd name="T11" fmla="*/ 5 h 28"/>
                    <a:gd name="T12" fmla="*/ 1 w 8"/>
                    <a:gd name="T13" fmla="*/ 6 h 28"/>
                    <a:gd name="T14" fmla="*/ 1 w 8"/>
                    <a:gd name="T15" fmla="*/ 7 h 28"/>
                    <a:gd name="T16" fmla="*/ 2 w 8"/>
                    <a:gd name="T17" fmla="*/ 8 h 28"/>
                    <a:gd name="T18" fmla="*/ 2 w 8"/>
                    <a:gd name="T19" fmla="*/ 8 h 28"/>
                    <a:gd name="T20" fmla="*/ 2 w 8"/>
                    <a:gd name="T21" fmla="*/ 9 h 28"/>
                    <a:gd name="T22" fmla="*/ 3 w 8"/>
                    <a:gd name="T23" fmla="*/ 10 h 28"/>
                    <a:gd name="T24" fmla="*/ 3 w 8"/>
                    <a:gd name="T25" fmla="*/ 11 h 28"/>
                    <a:gd name="T26" fmla="*/ 3 w 8"/>
                    <a:gd name="T27" fmla="*/ 12 h 28"/>
                    <a:gd name="T28" fmla="*/ 3 w 8"/>
                    <a:gd name="T29" fmla="*/ 12 h 28"/>
                    <a:gd name="T30" fmla="*/ 3 w 8"/>
                    <a:gd name="T31" fmla="*/ 13 h 28"/>
                    <a:gd name="T32" fmla="*/ 3 w 8"/>
                    <a:gd name="T33" fmla="*/ 14 h 28"/>
                    <a:gd name="T34" fmla="*/ 4 w 8"/>
                    <a:gd name="T35" fmla="*/ 15 h 28"/>
                    <a:gd name="T36" fmla="*/ 4 w 8"/>
                    <a:gd name="T37" fmla="*/ 16 h 28"/>
                    <a:gd name="T38" fmla="*/ 4 w 8"/>
                    <a:gd name="T39" fmla="*/ 16 h 28"/>
                    <a:gd name="T40" fmla="*/ 4 w 8"/>
                    <a:gd name="T41" fmla="*/ 17 h 28"/>
                    <a:gd name="T42" fmla="*/ 5 w 8"/>
                    <a:gd name="T43" fmla="*/ 18 h 28"/>
                    <a:gd name="T44" fmla="*/ 5 w 8"/>
                    <a:gd name="T45" fmla="*/ 19 h 28"/>
                    <a:gd name="T46" fmla="*/ 5 w 8"/>
                    <a:gd name="T47" fmla="*/ 20 h 28"/>
                    <a:gd name="T48" fmla="*/ 5 w 8"/>
                    <a:gd name="T49" fmla="*/ 21 h 28"/>
                    <a:gd name="T50" fmla="*/ 5 w 8"/>
                    <a:gd name="T51" fmla="*/ 22 h 28"/>
                    <a:gd name="T52" fmla="*/ 6 w 8"/>
                    <a:gd name="T53" fmla="*/ 22 h 28"/>
                    <a:gd name="T54" fmla="*/ 6 w 8"/>
                    <a:gd name="T55" fmla="*/ 23 h 28"/>
                    <a:gd name="T56" fmla="*/ 6 w 8"/>
                    <a:gd name="T57" fmla="*/ 24 h 28"/>
                    <a:gd name="T58" fmla="*/ 6 w 8"/>
                    <a:gd name="T59" fmla="*/ 25 h 28"/>
                    <a:gd name="T60" fmla="*/ 7 w 8"/>
                    <a:gd name="T61" fmla="*/ 26 h 28"/>
                    <a:gd name="T62" fmla="*/ 7 w 8"/>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28">
                      <a:moveTo>
                        <a:pt x="0" y="0"/>
                      </a:moveTo>
                      <a:lnTo>
                        <a:pt x="0" y="2"/>
                      </a:lnTo>
                      <a:lnTo>
                        <a:pt x="1" y="3"/>
                      </a:lnTo>
                      <a:lnTo>
                        <a:pt x="1" y="4"/>
                      </a:lnTo>
                      <a:lnTo>
                        <a:pt x="1" y="5"/>
                      </a:lnTo>
                      <a:lnTo>
                        <a:pt x="1" y="6"/>
                      </a:lnTo>
                      <a:lnTo>
                        <a:pt x="1" y="7"/>
                      </a:lnTo>
                      <a:lnTo>
                        <a:pt x="2" y="8"/>
                      </a:lnTo>
                      <a:lnTo>
                        <a:pt x="2" y="9"/>
                      </a:lnTo>
                      <a:lnTo>
                        <a:pt x="3" y="10"/>
                      </a:lnTo>
                      <a:lnTo>
                        <a:pt x="3" y="11"/>
                      </a:lnTo>
                      <a:lnTo>
                        <a:pt x="3" y="12"/>
                      </a:lnTo>
                      <a:lnTo>
                        <a:pt x="3" y="13"/>
                      </a:lnTo>
                      <a:lnTo>
                        <a:pt x="3" y="14"/>
                      </a:lnTo>
                      <a:lnTo>
                        <a:pt x="4" y="15"/>
                      </a:lnTo>
                      <a:lnTo>
                        <a:pt x="4" y="16"/>
                      </a:lnTo>
                      <a:lnTo>
                        <a:pt x="4" y="17"/>
                      </a:lnTo>
                      <a:lnTo>
                        <a:pt x="5" y="18"/>
                      </a:lnTo>
                      <a:lnTo>
                        <a:pt x="5" y="19"/>
                      </a:lnTo>
                      <a:lnTo>
                        <a:pt x="5" y="20"/>
                      </a:lnTo>
                      <a:lnTo>
                        <a:pt x="5" y="21"/>
                      </a:lnTo>
                      <a:lnTo>
                        <a:pt x="5" y="22"/>
                      </a:lnTo>
                      <a:lnTo>
                        <a:pt x="6" y="22"/>
                      </a:lnTo>
                      <a:lnTo>
                        <a:pt x="6" y="23"/>
                      </a:lnTo>
                      <a:lnTo>
                        <a:pt x="6" y="24"/>
                      </a:lnTo>
                      <a:lnTo>
                        <a:pt x="6" y="25"/>
                      </a:lnTo>
                      <a:lnTo>
                        <a:pt x="7" y="26"/>
                      </a:lnTo>
                      <a:lnTo>
                        <a:pt x="7" y="2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2" name="Freeform 666"/>
                <p:cNvSpPr>
                  <a:spLocks/>
                </p:cNvSpPr>
                <p:nvPr/>
              </p:nvSpPr>
              <p:spPr bwMode="auto">
                <a:xfrm>
                  <a:off x="980" y="1749"/>
                  <a:ext cx="9" cy="58"/>
                </a:xfrm>
                <a:custGeom>
                  <a:avLst/>
                  <a:gdLst>
                    <a:gd name="T0" fmla="*/ 2 w 9"/>
                    <a:gd name="T1" fmla="*/ 0 h 58"/>
                    <a:gd name="T2" fmla="*/ 2 w 9"/>
                    <a:gd name="T3" fmla="*/ 1 h 58"/>
                    <a:gd name="T4" fmla="*/ 2 w 9"/>
                    <a:gd name="T5" fmla="*/ 2 h 58"/>
                    <a:gd name="T6" fmla="*/ 3 w 9"/>
                    <a:gd name="T7" fmla="*/ 3 h 58"/>
                    <a:gd name="T8" fmla="*/ 3 w 9"/>
                    <a:gd name="T9" fmla="*/ 4 h 58"/>
                    <a:gd name="T10" fmla="*/ 4 w 9"/>
                    <a:gd name="T11" fmla="*/ 5 h 58"/>
                    <a:gd name="T12" fmla="*/ 4 w 9"/>
                    <a:gd name="T13" fmla="*/ 5 h 58"/>
                    <a:gd name="T14" fmla="*/ 4 w 9"/>
                    <a:gd name="T15" fmla="*/ 6 h 58"/>
                    <a:gd name="T16" fmla="*/ 4 w 9"/>
                    <a:gd name="T17" fmla="*/ 7 h 58"/>
                    <a:gd name="T18" fmla="*/ 5 w 9"/>
                    <a:gd name="T19" fmla="*/ 7 h 58"/>
                    <a:gd name="T20" fmla="*/ 5 w 9"/>
                    <a:gd name="T21" fmla="*/ 8 h 58"/>
                    <a:gd name="T22" fmla="*/ 6 w 9"/>
                    <a:gd name="T23" fmla="*/ 9 h 58"/>
                    <a:gd name="T24" fmla="*/ 6 w 9"/>
                    <a:gd name="T25" fmla="*/ 10 h 58"/>
                    <a:gd name="T26" fmla="*/ 6 w 9"/>
                    <a:gd name="T27" fmla="*/ 11 h 58"/>
                    <a:gd name="T28" fmla="*/ 6 w 9"/>
                    <a:gd name="T29" fmla="*/ 12 h 58"/>
                    <a:gd name="T30" fmla="*/ 6 w 9"/>
                    <a:gd name="T31" fmla="*/ 13 h 58"/>
                    <a:gd name="T32" fmla="*/ 7 w 9"/>
                    <a:gd name="T33" fmla="*/ 13 h 58"/>
                    <a:gd name="T34" fmla="*/ 7 w 9"/>
                    <a:gd name="T35" fmla="*/ 14 h 58"/>
                    <a:gd name="T36" fmla="*/ 7 w 9"/>
                    <a:gd name="T37" fmla="*/ 15 h 58"/>
                    <a:gd name="T38" fmla="*/ 7 w 9"/>
                    <a:gd name="T39" fmla="*/ 16 h 58"/>
                    <a:gd name="T40" fmla="*/ 7 w 9"/>
                    <a:gd name="T41" fmla="*/ 17 h 58"/>
                    <a:gd name="T42" fmla="*/ 8 w 9"/>
                    <a:gd name="T43" fmla="*/ 18 h 58"/>
                    <a:gd name="T44" fmla="*/ 8 w 9"/>
                    <a:gd name="T45" fmla="*/ 19 h 58"/>
                    <a:gd name="T46" fmla="*/ 8 w 9"/>
                    <a:gd name="T47" fmla="*/ 19 h 58"/>
                    <a:gd name="T48" fmla="*/ 8 w 9"/>
                    <a:gd name="T49" fmla="*/ 20 h 58"/>
                    <a:gd name="T50" fmla="*/ 8 w 9"/>
                    <a:gd name="T51" fmla="*/ 21 h 58"/>
                    <a:gd name="T52" fmla="*/ 8 w 9"/>
                    <a:gd name="T53" fmla="*/ 22 h 58"/>
                    <a:gd name="T54" fmla="*/ 8 w 9"/>
                    <a:gd name="T55" fmla="*/ 23 h 58"/>
                    <a:gd name="T56" fmla="*/ 8 w 9"/>
                    <a:gd name="T57" fmla="*/ 24 h 58"/>
                    <a:gd name="T58" fmla="*/ 8 w 9"/>
                    <a:gd name="T59" fmla="*/ 25 h 58"/>
                    <a:gd name="T60" fmla="*/ 8 w 9"/>
                    <a:gd name="T61" fmla="*/ 26 h 58"/>
                    <a:gd name="T62" fmla="*/ 8 w 9"/>
                    <a:gd name="T63" fmla="*/ 27 h 58"/>
                    <a:gd name="T64" fmla="*/ 8 w 9"/>
                    <a:gd name="T65" fmla="*/ 29 h 58"/>
                    <a:gd name="T66" fmla="*/ 8 w 9"/>
                    <a:gd name="T67" fmla="*/ 30 h 58"/>
                    <a:gd name="T68" fmla="*/ 8 w 9"/>
                    <a:gd name="T69" fmla="*/ 31 h 58"/>
                    <a:gd name="T70" fmla="*/ 8 w 9"/>
                    <a:gd name="T71" fmla="*/ 32 h 58"/>
                    <a:gd name="T72" fmla="*/ 8 w 9"/>
                    <a:gd name="T73" fmla="*/ 33 h 58"/>
                    <a:gd name="T74" fmla="*/ 8 w 9"/>
                    <a:gd name="T75" fmla="*/ 34 h 58"/>
                    <a:gd name="T76" fmla="*/ 8 w 9"/>
                    <a:gd name="T77" fmla="*/ 35 h 58"/>
                    <a:gd name="T78" fmla="*/ 8 w 9"/>
                    <a:gd name="T79" fmla="*/ 36 h 58"/>
                    <a:gd name="T80" fmla="*/ 7 w 9"/>
                    <a:gd name="T81" fmla="*/ 37 h 58"/>
                    <a:gd name="T82" fmla="*/ 7 w 9"/>
                    <a:gd name="T83" fmla="*/ 38 h 58"/>
                    <a:gd name="T84" fmla="*/ 7 w 9"/>
                    <a:gd name="T85" fmla="*/ 39 h 58"/>
                    <a:gd name="T86" fmla="*/ 7 w 9"/>
                    <a:gd name="T87" fmla="*/ 40 h 58"/>
                    <a:gd name="T88" fmla="*/ 6 w 9"/>
                    <a:gd name="T89" fmla="*/ 41 h 58"/>
                    <a:gd name="T90" fmla="*/ 6 w 9"/>
                    <a:gd name="T91" fmla="*/ 41 h 58"/>
                    <a:gd name="T92" fmla="*/ 6 w 9"/>
                    <a:gd name="T93" fmla="*/ 43 h 58"/>
                    <a:gd name="T94" fmla="*/ 6 w 9"/>
                    <a:gd name="T95" fmla="*/ 43 h 58"/>
                    <a:gd name="T96" fmla="*/ 6 w 9"/>
                    <a:gd name="T97" fmla="*/ 45 h 58"/>
                    <a:gd name="T98" fmla="*/ 5 w 9"/>
                    <a:gd name="T99" fmla="*/ 45 h 58"/>
                    <a:gd name="T100" fmla="*/ 5 w 9"/>
                    <a:gd name="T101" fmla="*/ 46 h 58"/>
                    <a:gd name="T102" fmla="*/ 4 w 9"/>
                    <a:gd name="T103" fmla="*/ 47 h 58"/>
                    <a:gd name="T104" fmla="*/ 4 w 9"/>
                    <a:gd name="T105" fmla="*/ 48 h 58"/>
                    <a:gd name="T106" fmla="*/ 4 w 9"/>
                    <a:gd name="T107" fmla="*/ 49 h 58"/>
                    <a:gd name="T108" fmla="*/ 4 w 9"/>
                    <a:gd name="T109" fmla="*/ 50 h 58"/>
                    <a:gd name="T110" fmla="*/ 3 w 9"/>
                    <a:gd name="T111" fmla="*/ 51 h 58"/>
                    <a:gd name="T112" fmla="*/ 3 w 9"/>
                    <a:gd name="T113" fmla="*/ 52 h 58"/>
                    <a:gd name="T114" fmla="*/ 2 w 9"/>
                    <a:gd name="T115" fmla="*/ 53 h 58"/>
                    <a:gd name="T116" fmla="*/ 2 w 9"/>
                    <a:gd name="T117" fmla="*/ 53 h 58"/>
                    <a:gd name="T118" fmla="*/ 1 w 9"/>
                    <a:gd name="T119" fmla="*/ 54 h 58"/>
                    <a:gd name="T120" fmla="*/ 1 w 9"/>
                    <a:gd name="T121" fmla="*/ 55 h 58"/>
                    <a:gd name="T122" fmla="*/ 0 w 9"/>
                    <a:gd name="T123" fmla="*/ 56 h 58"/>
                    <a:gd name="T124" fmla="*/ 0 w 9"/>
                    <a:gd name="T125" fmla="*/ 57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 h="58">
                      <a:moveTo>
                        <a:pt x="2" y="0"/>
                      </a:moveTo>
                      <a:lnTo>
                        <a:pt x="2" y="1"/>
                      </a:lnTo>
                      <a:lnTo>
                        <a:pt x="2" y="2"/>
                      </a:lnTo>
                      <a:lnTo>
                        <a:pt x="3" y="3"/>
                      </a:lnTo>
                      <a:lnTo>
                        <a:pt x="3" y="4"/>
                      </a:lnTo>
                      <a:lnTo>
                        <a:pt x="4" y="5"/>
                      </a:lnTo>
                      <a:lnTo>
                        <a:pt x="4" y="6"/>
                      </a:lnTo>
                      <a:lnTo>
                        <a:pt x="4" y="7"/>
                      </a:lnTo>
                      <a:lnTo>
                        <a:pt x="5" y="7"/>
                      </a:lnTo>
                      <a:lnTo>
                        <a:pt x="5" y="8"/>
                      </a:lnTo>
                      <a:lnTo>
                        <a:pt x="6" y="9"/>
                      </a:lnTo>
                      <a:lnTo>
                        <a:pt x="6" y="10"/>
                      </a:lnTo>
                      <a:lnTo>
                        <a:pt x="6" y="11"/>
                      </a:lnTo>
                      <a:lnTo>
                        <a:pt x="6" y="12"/>
                      </a:lnTo>
                      <a:lnTo>
                        <a:pt x="6" y="13"/>
                      </a:lnTo>
                      <a:lnTo>
                        <a:pt x="7" y="13"/>
                      </a:lnTo>
                      <a:lnTo>
                        <a:pt x="7" y="14"/>
                      </a:lnTo>
                      <a:lnTo>
                        <a:pt x="7" y="15"/>
                      </a:lnTo>
                      <a:lnTo>
                        <a:pt x="7" y="16"/>
                      </a:lnTo>
                      <a:lnTo>
                        <a:pt x="7" y="17"/>
                      </a:lnTo>
                      <a:lnTo>
                        <a:pt x="8" y="18"/>
                      </a:lnTo>
                      <a:lnTo>
                        <a:pt x="8" y="19"/>
                      </a:lnTo>
                      <a:lnTo>
                        <a:pt x="8" y="20"/>
                      </a:lnTo>
                      <a:lnTo>
                        <a:pt x="8" y="21"/>
                      </a:lnTo>
                      <a:lnTo>
                        <a:pt x="8" y="22"/>
                      </a:lnTo>
                      <a:lnTo>
                        <a:pt x="8" y="23"/>
                      </a:lnTo>
                      <a:lnTo>
                        <a:pt x="8" y="24"/>
                      </a:lnTo>
                      <a:lnTo>
                        <a:pt x="8" y="25"/>
                      </a:lnTo>
                      <a:lnTo>
                        <a:pt x="8" y="26"/>
                      </a:lnTo>
                      <a:lnTo>
                        <a:pt x="8" y="27"/>
                      </a:lnTo>
                      <a:lnTo>
                        <a:pt x="8" y="29"/>
                      </a:lnTo>
                      <a:lnTo>
                        <a:pt x="8" y="30"/>
                      </a:lnTo>
                      <a:lnTo>
                        <a:pt x="8" y="31"/>
                      </a:lnTo>
                      <a:lnTo>
                        <a:pt x="8" y="32"/>
                      </a:lnTo>
                      <a:lnTo>
                        <a:pt x="8" y="33"/>
                      </a:lnTo>
                      <a:lnTo>
                        <a:pt x="8" y="34"/>
                      </a:lnTo>
                      <a:lnTo>
                        <a:pt x="8" y="35"/>
                      </a:lnTo>
                      <a:lnTo>
                        <a:pt x="8" y="36"/>
                      </a:lnTo>
                      <a:lnTo>
                        <a:pt x="7" y="37"/>
                      </a:lnTo>
                      <a:lnTo>
                        <a:pt x="7" y="38"/>
                      </a:lnTo>
                      <a:lnTo>
                        <a:pt x="7" y="39"/>
                      </a:lnTo>
                      <a:lnTo>
                        <a:pt x="7" y="40"/>
                      </a:lnTo>
                      <a:lnTo>
                        <a:pt x="6" y="41"/>
                      </a:lnTo>
                      <a:lnTo>
                        <a:pt x="6" y="43"/>
                      </a:lnTo>
                      <a:lnTo>
                        <a:pt x="6" y="45"/>
                      </a:lnTo>
                      <a:lnTo>
                        <a:pt x="5" y="45"/>
                      </a:lnTo>
                      <a:lnTo>
                        <a:pt x="5" y="46"/>
                      </a:lnTo>
                      <a:lnTo>
                        <a:pt x="4" y="47"/>
                      </a:lnTo>
                      <a:lnTo>
                        <a:pt x="4" y="48"/>
                      </a:lnTo>
                      <a:lnTo>
                        <a:pt x="4" y="49"/>
                      </a:lnTo>
                      <a:lnTo>
                        <a:pt x="4" y="50"/>
                      </a:lnTo>
                      <a:lnTo>
                        <a:pt x="3" y="51"/>
                      </a:lnTo>
                      <a:lnTo>
                        <a:pt x="3" y="52"/>
                      </a:lnTo>
                      <a:lnTo>
                        <a:pt x="2" y="53"/>
                      </a:lnTo>
                      <a:lnTo>
                        <a:pt x="1" y="54"/>
                      </a:lnTo>
                      <a:lnTo>
                        <a:pt x="1" y="55"/>
                      </a:lnTo>
                      <a:lnTo>
                        <a:pt x="0" y="56"/>
                      </a:lnTo>
                      <a:lnTo>
                        <a:pt x="0" y="5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3" name="Freeform 667"/>
                <p:cNvSpPr>
                  <a:spLocks/>
                </p:cNvSpPr>
                <p:nvPr/>
              </p:nvSpPr>
              <p:spPr bwMode="auto">
                <a:xfrm>
                  <a:off x="951" y="1780"/>
                  <a:ext cx="14" cy="40"/>
                </a:xfrm>
                <a:custGeom>
                  <a:avLst/>
                  <a:gdLst>
                    <a:gd name="T0" fmla="*/ 0 w 14"/>
                    <a:gd name="T1" fmla="*/ 0 h 40"/>
                    <a:gd name="T2" fmla="*/ 0 w 14"/>
                    <a:gd name="T3" fmla="*/ 2 h 40"/>
                    <a:gd name="T4" fmla="*/ 0 w 14"/>
                    <a:gd name="T5" fmla="*/ 4 h 40"/>
                    <a:gd name="T6" fmla="*/ 0 w 14"/>
                    <a:gd name="T7" fmla="*/ 5 h 40"/>
                    <a:gd name="T8" fmla="*/ 0 w 14"/>
                    <a:gd name="T9" fmla="*/ 6 h 40"/>
                    <a:gd name="T10" fmla="*/ 0 w 14"/>
                    <a:gd name="T11" fmla="*/ 8 h 40"/>
                    <a:gd name="T12" fmla="*/ 1 w 14"/>
                    <a:gd name="T13" fmla="*/ 9 h 40"/>
                    <a:gd name="T14" fmla="*/ 1 w 14"/>
                    <a:gd name="T15" fmla="*/ 10 h 40"/>
                    <a:gd name="T16" fmla="*/ 1 w 14"/>
                    <a:gd name="T17" fmla="*/ 12 h 40"/>
                    <a:gd name="T18" fmla="*/ 1 w 14"/>
                    <a:gd name="T19" fmla="*/ 13 h 40"/>
                    <a:gd name="T20" fmla="*/ 1 w 14"/>
                    <a:gd name="T21" fmla="*/ 14 h 40"/>
                    <a:gd name="T22" fmla="*/ 2 w 14"/>
                    <a:gd name="T23" fmla="*/ 16 h 40"/>
                    <a:gd name="T24" fmla="*/ 2 w 14"/>
                    <a:gd name="T25" fmla="*/ 17 h 40"/>
                    <a:gd name="T26" fmla="*/ 3 w 14"/>
                    <a:gd name="T27" fmla="*/ 18 h 40"/>
                    <a:gd name="T28" fmla="*/ 3 w 14"/>
                    <a:gd name="T29" fmla="*/ 19 h 40"/>
                    <a:gd name="T30" fmla="*/ 3 w 14"/>
                    <a:gd name="T31" fmla="*/ 20 h 40"/>
                    <a:gd name="T32" fmla="*/ 4 w 14"/>
                    <a:gd name="T33" fmla="*/ 22 h 40"/>
                    <a:gd name="T34" fmla="*/ 4 w 14"/>
                    <a:gd name="T35" fmla="*/ 23 h 40"/>
                    <a:gd name="T36" fmla="*/ 5 w 14"/>
                    <a:gd name="T37" fmla="*/ 24 h 40"/>
                    <a:gd name="T38" fmla="*/ 5 w 14"/>
                    <a:gd name="T39" fmla="*/ 26 h 40"/>
                    <a:gd name="T40" fmla="*/ 6 w 14"/>
                    <a:gd name="T41" fmla="*/ 26 h 40"/>
                    <a:gd name="T42" fmla="*/ 6 w 14"/>
                    <a:gd name="T43" fmla="*/ 28 h 40"/>
                    <a:gd name="T44" fmla="*/ 7 w 14"/>
                    <a:gd name="T45" fmla="*/ 29 h 40"/>
                    <a:gd name="T46" fmla="*/ 7 w 14"/>
                    <a:gd name="T47" fmla="*/ 30 h 40"/>
                    <a:gd name="T48" fmla="*/ 8 w 14"/>
                    <a:gd name="T49" fmla="*/ 31 h 40"/>
                    <a:gd name="T50" fmla="*/ 9 w 14"/>
                    <a:gd name="T51" fmla="*/ 32 h 40"/>
                    <a:gd name="T52" fmla="*/ 9 w 14"/>
                    <a:gd name="T53" fmla="*/ 34 h 40"/>
                    <a:gd name="T54" fmla="*/ 10 w 14"/>
                    <a:gd name="T55" fmla="*/ 35 h 40"/>
                    <a:gd name="T56" fmla="*/ 11 w 14"/>
                    <a:gd name="T57" fmla="*/ 36 h 40"/>
                    <a:gd name="T58" fmla="*/ 11 w 14"/>
                    <a:gd name="T59" fmla="*/ 37 h 40"/>
                    <a:gd name="T60" fmla="*/ 12 w 14"/>
                    <a:gd name="T61" fmla="*/ 38 h 40"/>
                    <a:gd name="T62" fmla="*/ 13 w 14"/>
                    <a:gd name="T63" fmla="*/ 39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 h="40">
                      <a:moveTo>
                        <a:pt x="0" y="0"/>
                      </a:moveTo>
                      <a:lnTo>
                        <a:pt x="0" y="2"/>
                      </a:lnTo>
                      <a:lnTo>
                        <a:pt x="0" y="4"/>
                      </a:lnTo>
                      <a:lnTo>
                        <a:pt x="0" y="5"/>
                      </a:lnTo>
                      <a:lnTo>
                        <a:pt x="0" y="6"/>
                      </a:lnTo>
                      <a:lnTo>
                        <a:pt x="0" y="8"/>
                      </a:lnTo>
                      <a:lnTo>
                        <a:pt x="1" y="9"/>
                      </a:lnTo>
                      <a:lnTo>
                        <a:pt x="1" y="10"/>
                      </a:lnTo>
                      <a:lnTo>
                        <a:pt x="1" y="12"/>
                      </a:lnTo>
                      <a:lnTo>
                        <a:pt x="1" y="13"/>
                      </a:lnTo>
                      <a:lnTo>
                        <a:pt x="1" y="14"/>
                      </a:lnTo>
                      <a:lnTo>
                        <a:pt x="2" y="16"/>
                      </a:lnTo>
                      <a:lnTo>
                        <a:pt x="2" y="17"/>
                      </a:lnTo>
                      <a:lnTo>
                        <a:pt x="3" y="18"/>
                      </a:lnTo>
                      <a:lnTo>
                        <a:pt x="3" y="19"/>
                      </a:lnTo>
                      <a:lnTo>
                        <a:pt x="3" y="20"/>
                      </a:lnTo>
                      <a:lnTo>
                        <a:pt x="4" y="22"/>
                      </a:lnTo>
                      <a:lnTo>
                        <a:pt x="4" y="23"/>
                      </a:lnTo>
                      <a:lnTo>
                        <a:pt x="5" y="24"/>
                      </a:lnTo>
                      <a:lnTo>
                        <a:pt x="5" y="26"/>
                      </a:lnTo>
                      <a:lnTo>
                        <a:pt x="6" y="26"/>
                      </a:lnTo>
                      <a:lnTo>
                        <a:pt x="6" y="28"/>
                      </a:lnTo>
                      <a:lnTo>
                        <a:pt x="7" y="29"/>
                      </a:lnTo>
                      <a:lnTo>
                        <a:pt x="7" y="30"/>
                      </a:lnTo>
                      <a:lnTo>
                        <a:pt x="8" y="31"/>
                      </a:lnTo>
                      <a:lnTo>
                        <a:pt x="9" y="32"/>
                      </a:lnTo>
                      <a:lnTo>
                        <a:pt x="9" y="34"/>
                      </a:lnTo>
                      <a:lnTo>
                        <a:pt x="10" y="35"/>
                      </a:lnTo>
                      <a:lnTo>
                        <a:pt x="11" y="36"/>
                      </a:lnTo>
                      <a:lnTo>
                        <a:pt x="11" y="37"/>
                      </a:lnTo>
                      <a:lnTo>
                        <a:pt x="12" y="38"/>
                      </a:lnTo>
                      <a:lnTo>
                        <a:pt x="13" y="3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4" name="Freeform 668"/>
                <p:cNvSpPr>
                  <a:spLocks/>
                </p:cNvSpPr>
                <p:nvPr/>
              </p:nvSpPr>
              <p:spPr bwMode="auto">
                <a:xfrm>
                  <a:off x="980" y="1806"/>
                  <a:ext cx="16" cy="41"/>
                </a:xfrm>
                <a:custGeom>
                  <a:avLst/>
                  <a:gdLst>
                    <a:gd name="T0" fmla="*/ 0 w 16"/>
                    <a:gd name="T1" fmla="*/ 0 h 41"/>
                    <a:gd name="T2" fmla="*/ 2 w 16"/>
                    <a:gd name="T3" fmla="*/ 2 h 41"/>
                    <a:gd name="T4" fmla="*/ 2 w 16"/>
                    <a:gd name="T5" fmla="*/ 3 h 41"/>
                    <a:gd name="T6" fmla="*/ 3 w 16"/>
                    <a:gd name="T7" fmla="*/ 4 h 41"/>
                    <a:gd name="T8" fmla="*/ 4 w 16"/>
                    <a:gd name="T9" fmla="*/ 5 h 41"/>
                    <a:gd name="T10" fmla="*/ 4 w 16"/>
                    <a:gd name="T11" fmla="*/ 6 h 41"/>
                    <a:gd name="T12" fmla="*/ 5 w 16"/>
                    <a:gd name="T13" fmla="*/ 7 h 41"/>
                    <a:gd name="T14" fmla="*/ 6 w 16"/>
                    <a:gd name="T15" fmla="*/ 8 h 41"/>
                    <a:gd name="T16" fmla="*/ 7 w 16"/>
                    <a:gd name="T17" fmla="*/ 10 h 41"/>
                    <a:gd name="T18" fmla="*/ 7 w 16"/>
                    <a:gd name="T19" fmla="*/ 11 h 41"/>
                    <a:gd name="T20" fmla="*/ 8 w 16"/>
                    <a:gd name="T21" fmla="*/ 12 h 41"/>
                    <a:gd name="T22" fmla="*/ 8 w 16"/>
                    <a:gd name="T23" fmla="*/ 13 h 41"/>
                    <a:gd name="T24" fmla="*/ 9 w 16"/>
                    <a:gd name="T25" fmla="*/ 14 h 41"/>
                    <a:gd name="T26" fmla="*/ 10 w 16"/>
                    <a:gd name="T27" fmla="*/ 16 h 41"/>
                    <a:gd name="T28" fmla="*/ 10 w 16"/>
                    <a:gd name="T29" fmla="*/ 17 h 41"/>
                    <a:gd name="T30" fmla="*/ 11 w 16"/>
                    <a:gd name="T31" fmla="*/ 18 h 41"/>
                    <a:gd name="T32" fmla="*/ 11 w 16"/>
                    <a:gd name="T33" fmla="*/ 19 h 41"/>
                    <a:gd name="T34" fmla="*/ 12 w 16"/>
                    <a:gd name="T35" fmla="*/ 20 h 41"/>
                    <a:gd name="T36" fmla="*/ 12 w 16"/>
                    <a:gd name="T37" fmla="*/ 22 h 41"/>
                    <a:gd name="T38" fmla="*/ 12 w 16"/>
                    <a:gd name="T39" fmla="*/ 23 h 41"/>
                    <a:gd name="T40" fmla="*/ 13 w 16"/>
                    <a:gd name="T41" fmla="*/ 24 h 41"/>
                    <a:gd name="T42" fmla="*/ 13 w 16"/>
                    <a:gd name="T43" fmla="*/ 26 h 41"/>
                    <a:gd name="T44" fmla="*/ 13 w 16"/>
                    <a:gd name="T45" fmla="*/ 27 h 41"/>
                    <a:gd name="T46" fmla="*/ 14 w 16"/>
                    <a:gd name="T47" fmla="*/ 28 h 41"/>
                    <a:gd name="T48" fmla="*/ 14 w 16"/>
                    <a:gd name="T49" fmla="*/ 30 h 41"/>
                    <a:gd name="T50" fmla="*/ 14 w 16"/>
                    <a:gd name="T51" fmla="*/ 31 h 41"/>
                    <a:gd name="T52" fmla="*/ 14 w 16"/>
                    <a:gd name="T53" fmla="*/ 32 h 41"/>
                    <a:gd name="T54" fmla="*/ 14 w 16"/>
                    <a:gd name="T55" fmla="*/ 34 h 41"/>
                    <a:gd name="T56" fmla="*/ 14 w 16"/>
                    <a:gd name="T57" fmla="*/ 35 h 41"/>
                    <a:gd name="T58" fmla="*/ 14 w 16"/>
                    <a:gd name="T59" fmla="*/ 36 h 41"/>
                    <a:gd name="T60" fmla="*/ 14 w 16"/>
                    <a:gd name="T61" fmla="*/ 38 h 41"/>
                    <a:gd name="T62" fmla="*/ 15 w 16"/>
                    <a:gd name="T63" fmla="*/ 39 h 41"/>
                    <a:gd name="T64" fmla="*/ 15 w 16"/>
                    <a:gd name="T65" fmla="*/ 39 h 41"/>
                    <a:gd name="T66" fmla="*/ 15 w 16"/>
                    <a:gd name="T67" fmla="*/ 39 h 41"/>
                    <a:gd name="T68" fmla="*/ 15 w 16"/>
                    <a:gd name="T69" fmla="*/ 39 h 41"/>
                    <a:gd name="T70" fmla="*/ 15 w 16"/>
                    <a:gd name="T71" fmla="*/ 39 h 41"/>
                    <a:gd name="T72" fmla="*/ 15 w 16"/>
                    <a:gd name="T73" fmla="*/ 39 h 41"/>
                    <a:gd name="T74" fmla="*/ 15 w 16"/>
                    <a:gd name="T75" fmla="*/ 39 h 41"/>
                    <a:gd name="T76" fmla="*/ 15 w 16"/>
                    <a:gd name="T77" fmla="*/ 39 h 41"/>
                    <a:gd name="T78" fmla="*/ 15 w 16"/>
                    <a:gd name="T79" fmla="*/ 39 h 41"/>
                    <a:gd name="T80" fmla="*/ 15 w 16"/>
                    <a:gd name="T81" fmla="*/ 39 h 41"/>
                    <a:gd name="T82" fmla="*/ 15 w 16"/>
                    <a:gd name="T83" fmla="*/ 39 h 41"/>
                    <a:gd name="T84" fmla="*/ 15 w 16"/>
                    <a:gd name="T85" fmla="*/ 39 h 41"/>
                    <a:gd name="T86" fmla="*/ 15 w 16"/>
                    <a:gd name="T87" fmla="*/ 39 h 41"/>
                    <a:gd name="T88" fmla="*/ 15 w 16"/>
                    <a:gd name="T89" fmla="*/ 39 h 41"/>
                    <a:gd name="T90" fmla="*/ 15 w 16"/>
                    <a:gd name="T91" fmla="*/ 39 h 41"/>
                    <a:gd name="T92" fmla="*/ 15 w 16"/>
                    <a:gd name="T93" fmla="*/ 40 h 41"/>
                    <a:gd name="T94" fmla="*/ 15 w 16"/>
                    <a:gd name="T95" fmla="*/ 40 h 41"/>
                    <a:gd name="T96" fmla="*/ 15 w 16"/>
                    <a:gd name="T97" fmla="*/ 40 h 41"/>
                    <a:gd name="T98" fmla="*/ 15 w 16"/>
                    <a:gd name="T99" fmla="*/ 40 h 41"/>
                    <a:gd name="T100" fmla="*/ 15 w 16"/>
                    <a:gd name="T101" fmla="*/ 40 h 41"/>
                    <a:gd name="T102" fmla="*/ 15 w 16"/>
                    <a:gd name="T103" fmla="*/ 40 h 41"/>
                    <a:gd name="T104" fmla="*/ 15 w 16"/>
                    <a:gd name="T105" fmla="*/ 40 h 41"/>
                    <a:gd name="T106" fmla="*/ 15 w 16"/>
                    <a:gd name="T107" fmla="*/ 40 h 41"/>
                    <a:gd name="T108" fmla="*/ 15 w 16"/>
                    <a:gd name="T109" fmla="*/ 40 h 41"/>
                    <a:gd name="T110" fmla="*/ 15 w 16"/>
                    <a:gd name="T111" fmla="*/ 40 h 41"/>
                    <a:gd name="T112" fmla="*/ 15 w 16"/>
                    <a:gd name="T113" fmla="*/ 40 h 41"/>
                    <a:gd name="T114" fmla="*/ 15 w 16"/>
                    <a:gd name="T115" fmla="*/ 40 h 41"/>
                    <a:gd name="T116" fmla="*/ 15 w 16"/>
                    <a:gd name="T117" fmla="*/ 40 h 41"/>
                    <a:gd name="T118" fmla="*/ 15 w 16"/>
                    <a:gd name="T119" fmla="*/ 40 h 41"/>
                    <a:gd name="T120" fmla="*/ 15 w 16"/>
                    <a:gd name="T121" fmla="*/ 40 h 41"/>
                    <a:gd name="T122" fmla="*/ 15 w 16"/>
                    <a:gd name="T123" fmla="*/ 40 h 41"/>
                    <a:gd name="T124" fmla="*/ 15 w 16"/>
                    <a:gd name="T125" fmla="*/ 4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 h="41">
                      <a:moveTo>
                        <a:pt x="0" y="0"/>
                      </a:moveTo>
                      <a:lnTo>
                        <a:pt x="2" y="2"/>
                      </a:lnTo>
                      <a:lnTo>
                        <a:pt x="2" y="3"/>
                      </a:lnTo>
                      <a:lnTo>
                        <a:pt x="3" y="4"/>
                      </a:lnTo>
                      <a:lnTo>
                        <a:pt x="4" y="5"/>
                      </a:lnTo>
                      <a:lnTo>
                        <a:pt x="4" y="6"/>
                      </a:lnTo>
                      <a:lnTo>
                        <a:pt x="5" y="7"/>
                      </a:lnTo>
                      <a:lnTo>
                        <a:pt x="6" y="8"/>
                      </a:lnTo>
                      <a:lnTo>
                        <a:pt x="7" y="10"/>
                      </a:lnTo>
                      <a:lnTo>
                        <a:pt x="7" y="11"/>
                      </a:lnTo>
                      <a:lnTo>
                        <a:pt x="8" y="12"/>
                      </a:lnTo>
                      <a:lnTo>
                        <a:pt x="8" y="13"/>
                      </a:lnTo>
                      <a:lnTo>
                        <a:pt x="9" y="14"/>
                      </a:lnTo>
                      <a:lnTo>
                        <a:pt x="10" y="16"/>
                      </a:lnTo>
                      <a:lnTo>
                        <a:pt x="10" y="17"/>
                      </a:lnTo>
                      <a:lnTo>
                        <a:pt x="11" y="18"/>
                      </a:lnTo>
                      <a:lnTo>
                        <a:pt x="11" y="19"/>
                      </a:lnTo>
                      <a:lnTo>
                        <a:pt x="12" y="20"/>
                      </a:lnTo>
                      <a:lnTo>
                        <a:pt x="12" y="22"/>
                      </a:lnTo>
                      <a:lnTo>
                        <a:pt x="12" y="23"/>
                      </a:lnTo>
                      <a:lnTo>
                        <a:pt x="13" y="24"/>
                      </a:lnTo>
                      <a:lnTo>
                        <a:pt x="13" y="26"/>
                      </a:lnTo>
                      <a:lnTo>
                        <a:pt x="13" y="27"/>
                      </a:lnTo>
                      <a:lnTo>
                        <a:pt x="14" y="28"/>
                      </a:lnTo>
                      <a:lnTo>
                        <a:pt x="14" y="30"/>
                      </a:lnTo>
                      <a:lnTo>
                        <a:pt x="14" y="31"/>
                      </a:lnTo>
                      <a:lnTo>
                        <a:pt x="14" y="32"/>
                      </a:lnTo>
                      <a:lnTo>
                        <a:pt x="14" y="34"/>
                      </a:lnTo>
                      <a:lnTo>
                        <a:pt x="14" y="35"/>
                      </a:lnTo>
                      <a:lnTo>
                        <a:pt x="14" y="36"/>
                      </a:lnTo>
                      <a:lnTo>
                        <a:pt x="14" y="38"/>
                      </a:lnTo>
                      <a:lnTo>
                        <a:pt x="15" y="39"/>
                      </a:lnTo>
                      <a:lnTo>
                        <a:pt x="15" y="4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5" name="Line 669"/>
                <p:cNvSpPr>
                  <a:spLocks noChangeShapeType="1"/>
                </p:cNvSpPr>
                <p:nvPr/>
              </p:nvSpPr>
              <p:spPr bwMode="auto">
                <a:xfrm>
                  <a:off x="964" y="1819"/>
                  <a:ext cx="20" cy="3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16" name="Freeform 670"/>
                <p:cNvSpPr>
                  <a:spLocks/>
                </p:cNvSpPr>
                <p:nvPr/>
              </p:nvSpPr>
              <p:spPr bwMode="auto">
                <a:xfrm>
                  <a:off x="996" y="1845"/>
                  <a:ext cx="14" cy="10"/>
                </a:xfrm>
                <a:custGeom>
                  <a:avLst/>
                  <a:gdLst>
                    <a:gd name="T0" fmla="*/ 0 w 14"/>
                    <a:gd name="T1" fmla="*/ 1 h 10"/>
                    <a:gd name="T2" fmla="*/ 1 w 14"/>
                    <a:gd name="T3" fmla="*/ 1 h 10"/>
                    <a:gd name="T4" fmla="*/ 1 w 14"/>
                    <a:gd name="T5" fmla="*/ 0 h 10"/>
                    <a:gd name="T6" fmla="*/ 1 w 14"/>
                    <a:gd name="T7" fmla="*/ 0 h 10"/>
                    <a:gd name="T8" fmla="*/ 1 w 14"/>
                    <a:gd name="T9" fmla="*/ 0 h 10"/>
                    <a:gd name="T10" fmla="*/ 2 w 14"/>
                    <a:gd name="T11" fmla="*/ 0 h 10"/>
                    <a:gd name="T12" fmla="*/ 2 w 14"/>
                    <a:gd name="T13" fmla="*/ 0 h 10"/>
                    <a:gd name="T14" fmla="*/ 2 w 14"/>
                    <a:gd name="T15" fmla="*/ 0 h 10"/>
                    <a:gd name="T16" fmla="*/ 2 w 14"/>
                    <a:gd name="T17" fmla="*/ 0 h 10"/>
                    <a:gd name="T18" fmla="*/ 3 w 14"/>
                    <a:gd name="T19" fmla="*/ 0 h 10"/>
                    <a:gd name="T20" fmla="*/ 3 w 14"/>
                    <a:gd name="T21" fmla="*/ 0 h 10"/>
                    <a:gd name="T22" fmla="*/ 4 w 14"/>
                    <a:gd name="T23" fmla="*/ 0 h 10"/>
                    <a:gd name="T24" fmla="*/ 4 w 14"/>
                    <a:gd name="T25" fmla="*/ 0 h 10"/>
                    <a:gd name="T26" fmla="*/ 4 w 14"/>
                    <a:gd name="T27" fmla="*/ 0 h 10"/>
                    <a:gd name="T28" fmla="*/ 4 w 14"/>
                    <a:gd name="T29" fmla="*/ 0 h 10"/>
                    <a:gd name="T30" fmla="*/ 5 w 14"/>
                    <a:gd name="T31" fmla="*/ 0 h 10"/>
                    <a:gd name="T32" fmla="*/ 6 w 14"/>
                    <a:gd name="T33" fmla="*/ 0 h 10"/>
                    <a:gd name="T34" fmla="*/ 7 w 14"/>
                    <a:gd name="T35" fmla="*/ 0 h 10"/>
                    <a:gd name="T36" fmla="*/ 8 w 14"/>
                    <a:gd name="T37" fmla="*/ 0 h 10"/>
                    <a:gd name="T38" fmla="*/ 8 w 14"/>
                    <a:gd name="T39" fmla="*/ 0 h 10"/>
                    <a:gd name="T40" fmla="*/ 9 w 14"/>
                    <a:gd name="T41" fmla="*/ 1 h 10"/>
                    <a:gd name="T42" fmla="*/ 10 w 14"/>
                    <a:gd name="T43" fmla="*/ 1 h 10"/>
                    <a:gd name="T44" fmla="*/ 10 w 14"/>
                    <a:gd name="T45" fmla="*/ 2 h 10"/>
                    <a:gd name="T46" fmla="*/ 11 w 14"/>
                    <a:gd name="T47" fmla="*/ 2 h 10"/>
                    <a:gd name="T48" fmla="*/ 11 w 14"/>
                    <a:gd name="T49" fmla="*/ 3 h 10"/>
                    <a:gd name="T50" fmla="*/ 12 w 14"/>
                    <a:gd name="T51" fmla="*/ 3 h 10"/>
                    <a:gd name="T52" fmla="*/ 12 w 14"/>
                    <a:gd name="T53" fmla="*/ 4 h 10"/>
                    <a:gd name="T54" fmla="*/ 12 w 14"/>
                    <a:gd name="T55" fmla="*/ 5 h 10"/>
                    <a:gd name="T56" fmla="*/ 13 w 14"/>
                    <a:gd name="T57" fmla="*/ 6 h 10"/>
                    <a:gd name="T58" fmla="*/ 13 w 14"/>
                    <a:gd name="T59" fmla="*/ 7 h 10"/>
                    <a:gd name="T60" fmla="*/ 13 w 14"/>
                    <a:gd name="T61" fmla="*/ 7 h 10"/>
                    <a:gd name="T62" fmla="*/ 13 w 14"/>
                    <a:gd name="T63" fmla="*/ 8 h 10"/>
                    <a:gd name="T64" fmla="*/ 13 w 14"/>
                    <a:gd name="T65" fmla="*/ 8 h 10"/>
                    <a:gd name="T66" fmla="*/ 13 w 14"/>
                    <a:gd name="T67" fmla="*/ 8 h 10"/>
                    <a:gd name="T68" fmla="*/ 13 w 14"/>
                    <a:gd name="T69" fmla="*/ 9 h 10"/>
                    <a:gd name="T70" fmla="*/ 13 w 14"/>
                    <a:gd name="T71" fmla="*/ 9 h 10"/>
                    <a:gd name="T72" fmla="*/ 13 w 14"/>
                    <a:gd name="T73" fmla="*/ 9 h 10"/>
                    <a:gd name="T74" fmla="*/ 13 w 14"/>
                    <a:gd name="T75" fmla="*/ 9 h 10"/>
                    <a:gd name="T76" fmla="*/ 13 w 14"/>
                    <a:gd name="T77" fmla="*/ 9 h 10"/>
                    <a:gd name="T78" fmla="*/ 13 w 14"/>
                    <a:gd name="T79" fmla="*/ 9 h 10"/>
                    <a:gd name="T80" fmla="*/ 13 w 14"/>
                    <a:gd name="T81" fmla="*/ 9 h 10"/>
                    <a:gd name="T82" fmla="*/ 13 w 14"/>
                    <a:gd name="T83" fmla="*/ 9 h 10"/>
                    <a:gd name="T84" fmla="*/ 13 w 14"/>
                    <a:gd name="T85" fmla="*/ 9 h 10"/>
                    <a:gd name="T86" fmla="*/ 13 w 14"/>
                    <a:gd name="T87" fmla="*/ 9 h 10"/>
                    <a:gd name="T88" fmla="*/ 13 w 14"/>
                    <a:gd name="T89" fmla="*/ 9 h 10"/>
                    <a:gd name="T90" fmla="*/ 13 w 14"/>
                    <a:gd name="T91" fmla="*/ 9 h 10"/>
                    <a:gd name="T92" fmla="*/ 13 w 14"/>
                    <a:gd name="T93" fmla="*/ 9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 h="10">
                      <a:moveTo>
                        <a:pt x="0" y="1"/>
                      </a:moveTo>
                      <a:lnTo>
                        <a:pt x="0" y="1"/>
                      </a:lnTo>
                      <a:lnTo>
                        <a:pt x="1" y="1"/>
                      </a:lnTo>
                      <a:lnTo>
                        <a:pt x="1" y="0"/>
                      </a:lnTo>
                      <a:lnTo>
                        <a:pt x="2" y="0"/>
                      </a:lnTo>
                      <a:lnTo>
                        <a:pt x="3" y="0"/>
                      </a:lnTo>
                      <a:lnTo>
                        <a:pt x="4" y="0"/>
                      </a:lnTo>
                      <a:lnTo>
                        <a:pt x="5" y="0"/>
                      </a:lnTo>
                      <a:lnTo>
                        <a:pt x="6" y="0"/>
                      </a:lnTo>
                      <a:lnTo>
                        <a:pt x="7" y="0"/>
                      </a:lnTo>
                      <a:lnTo>
                        <a:pt x="8" y="0"/>
                      </a:lnTo>
                      <a:lnTo>
                        <a:pt x="9" y="1"/>
                      </a:lnTo>
                      <a:lnTo>
                        <a:pt x="10" y="1"/>
                      </a:lnTo>
                      <a:lnTo>
                        <a:pt x="10" y="2"/>
                      </a:lnTo>
                      <a:lnTo>
                        <a:pt x="11" y="2"/>
                      </a:lnTo>
                      <a:lnTo>
                        <a:pt x="11" y="3"/>
                      </a:lnTo>
                      <a:lnTo>
                        <a:pt x="12" y="3"/>
                      </a:lnTo>
                      <a:lnTo>
                        <a:pt x="12" y="4"/>
                      </a:lnTo>
                      <a:lnTo>
                        <a:pt x="12" y="5"/>
                      </a:lnTo>
                      <a:lnTo>
                        <a:pt x="13" y="5"/>
                      </a:lnTo>
                      <a:lnTo>
                        <a:pt x="13" y="6"/>
                      </a:lnTo>
                      <a:lnTo>
                        <a:pt x="13" y="7"/>
                      </a:lnTo>
                      <a:lnTo>
                        <a:pt x="13" y="8"/>
                      </a:lnTo>
                      <a:lnTo>
                        <a:pt x="13" y="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7" name="Freeform 671"/>
                <p:cNvSpPr>
                  <a:spLocks/>
                </p:cNvSpPr>
                <p:nvPr/>
              </p:nvSpPr>
              <p:spPr bwMode="auto">
                <a:xfrm>
                  <a:off x="984" y="1850"/>
                  <a:ext cx="25" cy="10"/>
                </a:xfrm>
                <a:custGeom>
                  <a:avLst/>
                  <a:gdLst>
                    <a:gd name="T0" fmla="*/ 24 w 25"/>
                    <a:gd name="T1" fmla="*/ 4 h 10"/>
                    <a:gd name="T2" fmla="*/ 23 w 25"/>
                    <a:gd name="T3" fmla="*/ 5 h 10"/>
                    <a:gd name="T4" fmla="*/ 23 w 25"/>
                    <a:gd name="T5" fmla="*/ 5 h 10"/>
                    <a:gd name="T6" fmla="*/ 23 w 25"/>
                    <a:gd name="T7" fmla="*/ 5 h 10"/>
                    <a:gd name="T8" fmla="*/ 22 w 25"/>
                    <a:gd name="T9" fmla="*/ 6 h 10"/>
                    <a:gd name="T10" fmla="*/ 22 w 25"/>
                    <a:gd name="T11" fmla="*/ 6 h 10"/>
                    <a:gd name="T12" fmla="*/ 22 w 25"/>
                    <a:gd name="T13" fmla="*/ 6 h 10"/>
                    <a:gd name="T14" fmla="*/ 22 w 25"/>
                    <a:gd name="T15" fmla="*/ 6 h 10"/>
                    <a:gd name="T16" fmla="*/ 22 w 25"/>
                    <a:gd name="T17" fmla="*/ 6 h 10"/>
                    <a:gd name="T18" fmla="*/ 21 w 25"/>
                    <a:gd name="T19" fmla="*/ 7 h 10"/>
                    <a:gd name="T20" fmla="*/ 21 w 25"/>
                    <a:gd name="T21" fmla="*/ 7 h 10"/>
                    <a:gd name="T22" fmla="*/ 20 w 25"/>
                    <a:gd name="T23" fmla="*/ 7 h 10"/>
                    <a:gd name="T24" fmla="*/ 20 w 25"/>
                    <a:gd name="T25" fmla="*/ 7 h 10"/>
                    <a:gd name="T26" fmla="*/ 20 w 25"/>
                    <a:gd name="T27" fmla="*/ 8 h 10"/>
                    <a:gd name="T28" fmla="*/ 20 w 25"/>
                    <a:gd name="T29" fmla="*/ 8 h 10"/>
                    <a:gd name="T30" fmla="*/ 19 w 25"/>
                    <a:gd name="T31" fmla="*/ 8 h 10"/>
                    <a:gd name="T32" fmla="*/ 19 w 25"/>
                    <a:gd name="T33" fmla="*/ 8 h 10"/>
                    <a:gd name="T34" fmla="*/ 18 w 25"/>
                    <a:gd name="T35" fmla="*/ 8 h 10"/>
                    <a:gd name="T36" fmla="*/ 18 w 25"/>
                    <a:gd name="T37" fmla="*/ 8 h 10"/>
                    <a:gd name="T38" fmla="*/ 18 w 25"/>
                    <a:gd name="T39" fmla="*/ 8 h 10"/>
                    <a:gd name="T40" fmla="*/ 18 w 25"/>
                    <a:gd name="T41" fmla="*/ 8 h 10"/>
                    <a:gd name="T42" fmla="*/ 17 w 25"/>
                    <a:gd name="T43" fmla="*/ 8 h 10"/>
                    <a:gd name="T44" fmla="*/ 17 w 25"/>
                    <a:gd name="T45" fmla="*/ 8 h 10"/>
                    <a:gd name="T46" fmla="*/ 16 w 25"/>
                    <a:gd name="T47" fmla="*/ 9 h 10"/>
                    <a:gd name="T48" fmla="*/ 16 w 25"/>
                    <a:gd name="T49" fmla="*/ 9 h 10"/>
                    <a:gd name="T50" fmla="*/ 16 w 25"/>
                    <a:gd name="T51" fmla="*/ 9 h 10"/>
                    <a:gd name="T52" fmla="*/ 15 w 25"/>
                    <a:gd name="T53" fmla="*/ 9 h 10"/>
                    <a:gd name="T54" fmla="*/ 15 w 25"/>
                    <a:gd name="T55" fmla="*/ 9 h 10"/>
                    <a:gd name="T56" fmla="*/ 14 w 25"/>
                    <a:gd name="T57" fmla="*/ 9 h 10"/>
                    <a:gd name="T58" fmla="*/ 14 w 25"/>
                    <a:gd name="T59" fmla="*/ 9 h 10"/>
                    <a:gd name="T60" fmla="*/ 14 w 25"/>
                    <a:gd name="T61" fmla="*/ 9 h 10"/>
                    <a:gd name="T62" fmla="*/ 14 w 25"/>
                    <a:gd name="T63" fmla="*/ 9 h 10"/>
                    <a:gd name="T64" fmla="*/ 12 w 25"/>
                    <a:gd name="T65" fmla="*/ 9 h 10"/>
                    <a:gd name="T66" fmla="*/ 12 w 25"/>
                    <a:gd name="T67" fmla="*/ 9 h 10"/>
                    <a:gd name="T68" fmla="*/ 11 w 25"/>
                    <a:gd name="T69" fmla="*/ 9 h 10"/>
                    <a:gd name="T70" fmla="*/ 11 w 25"/>
                    <a:gd name="T71" fmla="*/ 9 h 10"/>
                    <a:gd name="T72" fmla="*/ 10 w 25"/>
                    <a:gd name="T73" fmla="*/ 8 h 10"/>
                    <a:gd name="T74" fmla="*/ 10 w 25"/>
                    <a:gd name="T75" fmla="*/ 8 h 10"/>
                    <a:gd name="T76" fmla="*/ 9 w 25"/>
                    <a:gd name="T77" fmla="*/ 8 h 10"/>
                    <a:gd name="T78" fmla="*/ 8 w 25"/>
                    <a:gd name="T79" fmla="*/ 8 h 10"/>
                    <a:gd name="T80" fmla="*/ 8 w 25"/>
                    <a:gd name="T81" fmla="*/ 8 h 10"/>
                    <a:gd name="T82" fmla="*/ 8 w 25"/>
                    <a:gd name="T83" fmla="*/ 8 h 10"/>
                    <a:gd name="T84" fmla="*/ 7 w 25"/>
                    <a:gd name="T85" fmla="*/ 8 h 10"/>
                    <a:gd name="T86" fmla="*/ 7 w 25"/>
                    <a:gd name="T87" fmla="*/ 7 h 10"/>
                    <a:gd name="T88" fmla="*/ 6 w 25"/>
                    <a:gd name="T89" fmla="*/ 7 h 10"/>
                    <a:gd name="T90" fmla="*/ 6 w 25"/>
                    <a:gd name="T91" fmla="*/ 7 h 10"/>
                    <a:gd name="T92" fmla="*/ 5 w 25"/>
                    <a:gd name="T93" fmla="*/ 6 h 10"/>
                    <a:gd name="T94" fmla="*/ 5 w 25"/>
                    <a:gd name="T95" fmla="*/ 6 h 10"/>
                    <a:gd name="T96" fmla="*/ 4 w 25"/>
                    <a:gd name="T97" fmla="*/ 6 h 10"/>
                    <a:gd name="T98" fmla="*/ 4 w 25"/>
                    <a:gd name="T99" fmla="*/ 5 h 10"/>
                    <a:gd name="T100" fmla="*/ 4 w 25"/>
                    <a:gd name="T101" fmla="*/ 5 h 10"/>
                    <a:gd name="T102" fmla="*/ 3 w 25"/>
                    <a:gd name="T103" fmla="*/ 4 h 10"/>
                    <a:gd name="T104" fmla="*/ 3 w 25"/>
                    <a:gd name="T105" fmla="*/ 4 h 10"/>
                    <a:gd name="T106" fmla="*/ 2 w 25"/>
                    <a:gd name="T107" fmla="*/ 4 h 10"/>
                    <a:gd name="T108" fmla="*/ 2 w 25"/>
                    <a:gd name="T109" fmla="*/ 4 h 10"/>
                    <a:gd name="T110" fmla="*/ 2 w 25"/>
                    <a:gd name="T111" fmla="*/ 3 h 10"/>
                    <a:gd name="T112" fmla="*/ 2 w 25"/>
                    <a:gd name="T113" fmla="*/ 2 h 10"/>
                    <a:gd name="T114" fmla="*/ 1 w 25"/>
                    <a:gd name="T115" fmla="*/ 2 h 10"/>
                    <a:gd name="T116" fmla="*/ 1 w 25"/>
                    <a:gd name="T117" fmla="*/ 2 h 10"/>
                    <a:gd name="T118" fmla="*/ 1 w 25"/>
                    <a:gd name="T119" fmla="*/ 1 h 10"/>
                    <a:gd name="T120" fmla="*/ 1 w 25"/>
                    <a:gd name="T121" fmla="*/ 1 h 10"/>
                    <a:gd name="T122" fmla="*/ 0 w 25"/>
                    <a:gd name="T123" fmla="*/ 0 h 10"/>
                    <a:gd name="T124" fmla="*/ 0 w 25"/>
                    <a:gd name="T125" fmla="*/ 0 h 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 h="10">
                      <a:moveTo>
                        <a:pt x="24" y="4"/>
                      </a:moveTo>
                      <a:lnTo>
                        <a:pt x="23" y="5"/>
                      </a:lnTo>
                      <a:lnTo>
                        <a:pt x="22" y="6"/>
                      </a:lnTo>
                      <a:lnTo>
                        <a:pt x="21" y="7"/>
                      </a:lnTo>
                      <a:lnTo>
                        <a:pt x="20" y="7"/>
                      </a:lnTo>
                      <a:lnTo>
                        <a:pt x="20" y="8"/>
                      </a:lnTo>
                      <a:lnTo>
                        <a:pt x="19" y="8"/>
                      </a:lnTo>
                      <a:lnTo>
                        <a:pt x="18" y="8"/>
                      </a:lnTo>
                      <a:lnTo>
                        <a:pt x="17" y="8"/>
                      </a:lnTo>
                      <a:lnTo>
                        <a:pt x="16" y="9"/>
                      </a:lnTo>
                      <a:lnTo>
                        <a:pt x="15" y="9"/>
                      </a:lnTo>
                      <a:lnTo>
                        <a:pt x="14" y="9"/>
                      </a:lnTo>
                      <a:lnTo>
                        <a:pt x="12" y="9"/>
                      </a:lnTo>
                      <a:lnTo>
                        <a:pt x="11" y="9"/>
                      </a:lnTo>
                      <a:lnTo>
                        <a:pt x="10" y="8"/>
                      </a:lnTo>
                      <a:lnTo>
                        <a:pt x="9" y="8"/>
                      </a:lnTo>
                      <a:lnTo>
                        <a:pt x="8" y="8"/>
                      </a:lnTo>
                      <a:lnTo>
                        <a:pt x="7" y="8"/>
                      </a:lnTo>
                      <a:lnTo>
                        <a:pt x="7" y="7"/>
                      </a:lnTo>
                      <a:lnTo>
                        <a:pt x="6" y="7"/>
                      </a:lnTo>
                      <a:lnTo>
                        <a:pt x="5" y="6"/>
                      </a:lnTo>
                      <a:lnTo>
                        <a:pt x="4" y="6"/>
                      </a:lnTo>
                      <a:lnTo>
                        <a:pt x="4" y="5"/>
                      </a:lnTo>
                      <a:lnTo>
                        <a:pt x="3" y="4"/>
                      </a:lnTo>
                      <a:lnTo>
                        <a:pt x="2" y="4"/>
                      </a:lnTo>
                      <a:lnTo>
                        <a:pt x="2" y="3"/>
                      </a:lnTo>
                      <a:lnTo>
                        <a:pt x="2" y="2"/>
                      </a:lnTo>
                      <a:lnTo>
                        <a:pt x="1" y="2"/>
                      </a:lnTo>
                      <a:lnTo>
                        <a:pt x="1" y="1"/>
                      </a:lnTo>
                      <a:lnTo>
                        <a:pt x="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8" name="Freeform 672"/>
                <p:cNvSpPr>
                  <a:spLocks/>
                </p:cNvSpPr>
                <p:nvPr/>
              </p:nvSpPr>
              <p:spPr bwMode="auto">
                <a:xfrm>
                  <a:off x="860" y="1808"/>
                  <a:ext cx="98" cy="21"/>
                </a:xfrm>
                <a:custGeom>
                  <a:avLst/>
                  <a:gdLst>
                    <a:gd name="T0" fmla="*/ 97 w 98"/>
                    <a:gd name="T1" fmla="*/ 0 h 21"/>
                    <a:gd name="T2" fmla="*/ 93 w 98"/>
                    <a:gd name="T3" fmla="*/ 2 h 21"/>
                    <a:gd name="T4" fmla="*/ 91 w 98"/>
                    <a:gd name="T5" fmla="*/ 3 h 21"/>
                    <a:gd name="T6" fmla="*/ 89 w 98"/>
                    <a:gd name="T7" fmla="*/ 4 h 21"/>
                    <a:gd name="T8" fmla="*/ 87 w 98"/>
                    <a:gd name="T9" fmla="*/ 5 h 21"/>
                    <a:gd name="T10" fmla="*/ 85 w 98"/>
                    <a:gd name="T11" fmla="*/ 6 h 21"/>
                    <a:gd name="T12" fmla="*/ 84 w 98"/>
                    <a:gd name="T13" fmla="*/ 7 h 21"/>
                    <a:gd name="T14" fmla="*/ 82 w 98"/>
                    <a:gd name="T15" fmla="*/ 8 h 21"/>
                    <a:gd name="T16" fmla="*/ 80 w 98"/>
                    <a:gd name="T17" fmla="*/ 9 h 21"/>
                    <a:gd name="T18" fmla="*/ 78 w 98"/>
                    <a:gd name="T19" fmla="*/ 10 h 21"/>
                    <a:gd name="T20" fmla="*/ 76 w 98"/>
                    <a:gd name="T21" fmla="*/ 10 h 21"/>
                    <a:gd name="T22" fmla="*/ 74 w 98"/>
                    <a:gd name="T23" fmla="*/ 11 h 21"/>
                    <a:gd name="T24" fmla="*/ 71 w 98"/>
                    <a:gd name="T25" fmla="*/ 12 h 21"/>
                    <a:gd name="T26" fmla="*/ 69 w 98"/>
                    <a:gd name="T27" fmla="*/ 13 h 21"/>
                    <a:gd name="T28" fmla="*/ 67 w 98"/>
                    <a:gd name="T29" fmla="*/ 14 h 21"/>
                    <a:gd name="T30" fmla="*/ 65 w 98"/>
                    <a:gd name="T31" fmla="*/ 14 h 21"/>
                    <a:gd name="T32" fmla="*/ 63 w 98"/>
                    <a:gd name="T33" fmla="*/ 15 h 21"/>
                    <a:gd name="T34" fmla="*/ 61 w 98"/>
                    <a:gd name="T35" fmla="*/ 15 h 21"/>
                    <a:gd name="T36" fmla="*/ 59 w 98"/>
                    <a:gd name="T37" fmla="*/ 16 h 21"/>
                    <a:gd name="T38" fmla="*/ 56 w 98"/>
                    <a:gd name="T39" fmla="*/ 16 h 21"/>
                    <a:gd name="T40" fmla="*/ 54 w 98"/>
                    <a:gd name="T41" fmla="*/ 17 h 21"/>
                    <a:gd name="T42" fmla="*/ 52 w 98"/>
                    <a:gd name="T43" fmla="*/ 17 h 21"/>
                    <a:gd name="T44" fmla="*/ 50 w 98"/>
                    <a:gd name="T45" fmla="*/ 18 h 21"/>
                    <a:gd name="T46" fmla="*/ 48 w 98"/>
                    <a:gd name="T47" fmla="*/ 18 h 21"/>
                    <a:gd name="T48" fmla="*/ 46 w 98"/>
                    <a:gd name="T49" fmla="*/ 18 h 21"/>
                    <a:gd name="T50" fmla="*/ 43 w 98"/>
                    <a:gd name="T51" fmla="*/ 19 h 21"/>
                    <a:gd name="T52" fmla="*/ 41 w 98"/>
                    <a:gd name="T53" fmla="*/ 19 h 21"/>
                    <a:gd name="T54" fmla="*/ 39 w 98"/>
                    <a:gd name="T55" fmla="*/ 19 h 21"/>
                    <a:gd name="T56" fmla="*/ 36 w 98"/>
                    <a:gd name="T57" fmla="*/ 19 h 21"/>
                    <a:gd name="T58" fmla="*/ 34 w 98"/>
                    <a:gd name="T59" fmla="*/ 19 h 21"/>
                    <a:gd name="T60" fmla="*/ 32 w 98"/>
                    <a:gd name="T61" fmla="*/ 19 h 21"/>
                    <a:gd name="T62" fmla="*/ 30 w 98"/>
                    <a:gd name="T63" fmla="*/ 20 h 21"/>
                    <a:gd name="T64" fmla="*/ 28 w 98"/>
                    <a:gd name="T65" fmla="*/ 19 h 21"/>
                    <a:gd name="T66" fmla="*/ 27 w 98"/>
                    <a:gd name="T67" fmla="*/ 19 h 21"/>
                    <a:gd name="T68" fmla="*/ 26 w 98"/>
                    <a:gd name="T69" fmla="*/ 19 h 21"/>
                    <a:gd name="T70" fmla="*/ 25 w 98"/>
                    <a:gd name="T71" fmla="*/ 19 h 21"/>
                    <a:gd name="T72" fmla="*/ 24 w 98"/>
                    <a:gd name="T73" fmla="*/ 19 h 21"/>
                    <a:gd name="T74" fmla="*/ 23 w 98"/>
                    <a:gd name="T75" fmla="*/ 19 h 21"/>
                    <a:gd name="T76" fmla="*/ 22 w 98"/>
                    <a:gd name="T77" fmla="*/ 19 h 21"/>
                    <a:gd name="T78" fmla="*/ 21 w 98"/>
                    <a:gd name="T79" fmla="*/ 19 h 21"/>
                    <a:gd name="T80" fmla="*/ 20 w 98"/>
                    <a:gd name="T81" fmla="*/ 19 h 21"/>
                    <a:gd name="T82" fmla="*/ 19 w 98"/>
                    <a:gd name="T83" fmla="*/ 19 h 21"/>
                    <a:gd name="T84" fmla="*/ 18 w 98"/>
                    <a:gd name="T85" fmla="*/ 19 h 21"/>
                    <a:gd name="T86" fmla="*/ 17 w 98"/>
                    <a:gd name="T87" fmla="*/ 19 h 21"/>
                    <a:gd name="T88" fmla="*/ 16 w 98"/>
                    <a:gd name="T89" fmla="*/ 19 h 21"/>
                    <a:gd name="T90" fmla="*/ 15 w 98"/>
                    <a:gd name="T91" fmla="*/ 18 h 21"/>
                    <a:gd name="T92" fmla="*/ 14 w 98"/>
                    <a:gd name="T93" fmla="*/ 18 h 21"/>
                    <a:gd name="T94" fmla="*/ 13 w 98"/>
                    <a:gd name="T95" fmla="*/ 18 h 21"/>
                    <a:gd name="T96" fmla="*/ 12 w 98"/>
                    <a:gd name="T97" fmla="*/ 18 h 21"/>
                    <a:gd name="T98" fmla="*/ 11 w 98"/>
                    <a:gd name="T99" fmla="*/ 18 h 21"/>
                    <a:gd name="T100" fmla="*/ 10 w 98"/>
                    <a:gd name="T101" fmla="*/ 18 h 21"/>
                    <a:gd name="T102" fmla="*/ 10 w 98"/>
                    <a:gd name="T103" fmla="*/ 18 h 21"/>
                    <a:gd name="T104" fmla="*/ 8 w 98"/>
                    <a:gd name="T105" fmla="*/ 18 h 21"/>
                    <a:gd name="T106" fmla="*/ 8 w 98"/>
                    <a:gd name="T107" fmla="*/ 18 h 21"/>
                    <a:gd name="T108" fmla="*/ 7 w 98"/>
                    <a:gd name="T109" fmla="*/ 17 h 21"/>
                    <a:gd name="T110" fmla="*/ 6 w 98"/>
                    <a:gd name="T111" fmla="*/ 17 h 21"/>
                    <a:gd name="T112" fmla="*/ 5 w 98"/>
                    <a:gd name="T113" fmla="*/ 17 h 21"/>
                    <a:gd name="T114" fmla="*/ 4 w 98"/>
                    <a:gd name="T115" fmla="*/ 17 h 21"/>
                    <a:gd name="T116" fmla="*/ 3 w 98"/>
                    <a:gd name="T117" fmla="*/ 17 h 21"/>
                    <a:gd name="T118" fmla="*/ 2 w 98"/>
                    <a:gd name="T119" fmla="*/ 16 h 21"/>
                    <a:gd name="T120" fmla="*/ 1 w 98"/>
                    <a:gd name="T121" fmla="*/ 16 h 21"/>
                    <a:gd name="T122" fmla="*/ 0 w 98"/>
                    <a:gd name="T123" fmla="*/ 16 h 21"/>
                    <a:gd name="T124" fmla="*/ 0 w 98"/>
                    <a:gd name="T125" fmla="*/ 16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 h="21">
                      <a:moveTo>
                        <a:pt x="97" y="0"/>
                      </a:moveTo>
                      <a:lnTo>
                        <a:pt x="93" y="2"/>
                      </a:lnTo>
                      <a:lnTo>
                        <a:pt x="91" y="3"/>
                      </a:lnTo>
                      <a:lnTo>
                        <a:pt x="89" y="4"/>
                      </a:lnTo>
                      <a:lnTo>
                        <a:pt x="87" y="5"/>
                      </a:lnTo>
                      <a:lnTo>
                        <a:pt x="85" y="6"/>
                      </a:lnTo>
                      <a:lnTo>
                        <a:pt x="84" y="7"/>
                      </a:lnTo>
                      <a:lnTo>
                        <a:pt x="82" y="8"/>
                      </a:lnTo>
                      <a:lnTo>
                        <a:pt x="80" y="9"/>
                      </a:lnTo>
                      <a:lnTo>
                        <a:pt x="78" y="10"/>
                      </a:lnTo>
                      <a:lnTo>
                        <a:pt x="76" y="10"/>
                      </a:lnTo>
                      <a:lnTo>
                        <a:pt x="74" y="11"/>
                      </a:lnTo>
                      <a:lnTo>
                        <a:pt x="71" y="12"/>
                      </a:lnTo>
                      <a:lnTo>
                        <a:pt x="69" y="13"/>
                      </a:lnTo>
                      <a:lnTo>
                        <a:pt x="67" y="14"/>
                      </a:lnTo>
                      <a:lnTo>
                        <a:pt x="65" y="14"/>
                      </a:lnTo>
                      <a:lnTo>
                        <a:pt x="63" y="15"/>
                      </a:lnTo>
                      <a:lnTo>
                        <a:pt x="61" y="15"/>
                      </a:lnTo>
                      <a:lnTo>
                        <a:pt x="59" y="16"/>
                      </a:lnTo>
                      <a:lnTo>
                        <a:pt x="56" y="16"/>
                      </a:lnTo>
                      <a:lnTo>
                        <a:pt x="54" y="17"/>
                      </a:lnTo>
                      <a:lnTo>
                        <a:pt x="52" y="17"/>
                      </a:lnTo>
                      <a:lnTo>
                        <a:pt x="50" y="18"/>
                      </a:lnTo>
                      <a:lnTo>
                        <a:pt x="48" y="18"/>
                      </a:lnTo>
                      <a:lnTo>
                        <a:pt x="46" y="18"/>
                      </a:lnTo>
                      <a:lnTo>
                        <a:pt x="43" y="19"/>
                      </a:lnTo>
                      <a:lnTo>
                        <a:pt x="41" y="19"/>
                      </a:lnTo>
                      <a:lnTo>
                        <a:pt x="39" y="19"/>
                      </a:lnTo>
                      <a:lnTo>
                        <a:pt x="36" y="19"/>
                      </a:lnTo>
                      <a:lnTo>
                        <a:pt x="34" y="19"/>
                      </a:lnTo>
                      <a:lnTo>
                        <a:pt x="32" y="19"/>
                      </a:lnTo>
                      <a:lnTo>
                        <a:pt x="30" y="20"/>
                      </a:lnTo>
                      <a:lnTo>
                        <a:pt x="28" y="19"/>
                      </a:lnTo>
                      <a:lnTo>
                        <a:pt x="27" y="19"/>
                      </a:lnTo>
                      <a:lnTo>
                        <a:pt x="26" y="19"/>
                      </a:lnTo>
                      <a:lnTo>
                        <a:pt x="25" y="19"/>
                      </a:lnTo>
                      <a:lnTo>
                        <a:pt x="24" y="19"/>
                      </a:lnTo>
                      <a:lnTo>
                        <a:pt x="23" y="19"/>
                      </a:lnTo>
                      <a:lnTo>
                        <a:pt x="22" y="19"/>
                      </a:lnTo>
                      <a:lnTo>
                        <a:pt x="21" y="19"/>
                      </a:lnTo>
                      <a:lnTo>
                        <a:pt x="20" y="19"/>
                      </a:lnTo>
                      <a:lnTo>
                        <a:pt x="19" y="19"/>
                      </a:lnTo>
                      <a:lnTo>
                        <a:pt x="18" y="19"/>
                      </a:lnTo>
                      <a:lnTo>
                        <a:pt x="17" y="19"/>
                      </a:lnTo>
                      <a:lnTo>
                        <a:pt x="16" y="19"/>
                      </a:lnTo>
                      <a:lnTo>
                        <a:pt x="15" y="18"/>
                      </a:lnTo>
                      <a:lnTo>
                        <a:pt x="14" y="18"/>
                      </a:lnTo>
                      <a:lnTo>
                        <a:pt x="13" y="18"/>
                      </a:lnTo>
                      <a:lnTo>
                        <a:pt x="12" y="18"/>
                      </a:lnTo>
                      <a:lnTo>
                        <a:pt x="11" y="18"/>
                      </a:lnTo>
                      <a:lnTo>
                        <a:pt x="10" y="18"/>
                      </a:lnTo>
                      <a:lnTo>
                        <a:pt x="8" y="18"/>
                      </a:lnTo>
                      <a:lnTo>
                        <a:pt x="7" y="17"/>
                      </a:lnTo>
                      <a:lnTo>
                        <a:pt x="6" y="17"/>
                      </a:lnTo>
                      <a:lnTo>
                        <a:pt x="5" y="17"/>
                      </a:lnTo>
                      <a:lnTo>
                        <a:pt x="4" y="17"/>
                      </a:lnTo>
                      <a:lnTo>
                        <a:pt x="3" y="17"/>
                      </a:lnTo>
                      <a:lnTo>
                        <a:pt x="2" y="16"/>
                      </a:lnTo>
                      <a:lnTo>
                        <a:pt x="1" y="16"/>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19" name="Line 673"/>
                <p:cNvSpPr>
                  <a:spLocks noChangeShapeType="1"/>
                </p:cNvSpPr>
                <p:nvPr/>
              </p:nvSpPr>
              <p:spPr bwMode="auto">
                <a:xfrm flipH="1">
                  <a:off x="762" y="1824"/>
                  <a:ext cx="99" cy="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7020" name="Freeform 674"/>
                <p:cNvSpPr>
                  <a:spLocks/>
                </p:cNvSpPr>
                <p:nvPr/>
              </p:nvSpPr>
              <p:spPr bwMode="auto">
                <a:xfrm>
                  <a:off x="624" y="1824"/>
                  <a:ext cx="87" cy="20"/>
                </a:xfrm>
                <a:custGeom>
                  <a:avLst/>
                  <a:gdLst>
                    <a:gd name="T0" fmla="*/ 86 w 87"/>
                    <a:gd name="T1" fmla="*/ 0 h 20"/>
                    <a:gd name="T2" fmla="*/ 81 w 87"/>
                    <a:gd name="T3" fmla="*/ 2 h 20"/>
                    <a:gd name="T4" fmla="*/ 78 w 87"/>
                    <a:gd name="T5" fmla="*/ 3 h 20"/>
                    <a:gd name="T6" fmla="*/ 76 w 87"/>
                    <a:gd name="T7" fmla="*/ 4 h 20"/>
                    <a:gd name="T8" fmla="*/ 74 w 87"/>
                    <a:gd name="T9" fmla="*/ 5 h 20"/>
                    <a:gd name="T10" fmla="*/ 71 w 87"/>
                    <a:gd name="T11" fmla="*/ 6 h 20"/>
                    <a:gd name="T12" fmla="*/ 69 w 87"/>
                    <a:gd name="T13" fmla="*/ 7 h 20"/>
                    <a:gd name="T14" fmla="*/ 66 w 87"/>
                    <a:gd name="T15" fmla="*/ 8 h 20"/>
                    <a:gd name="T16" fmla="*/ 64 w 87"/>
                    <a:gd name="T17" fmla="*/ 9 h 20"/>
                    <a:gd name="T18" fmla="*/ 62 w 87"/>
                    <a:gd name="T19" fmla="*/ 10 h 20"/>
                    <a:gd name="T20" fmla="*/ 59 w 87"/>
                    <a:gd name="T21" fmla="*/ 10 h 20"/>
                    <a:gd name="T22" fmla="*/ 57 w 87"/>
                    <a:gd name="T23" fmla="*/ 11 h 20"/>
                    <a:gd name="T24" fmla="*/ 54 w 87"/>
                    <a:gd name="T25" fmla="*/ 12 h 20"/>
                    <a:gd name="T26" fmla="*/ 52 w 87"/>
                    <a:gd name="T27" fmla="*/ 12 h 20"/>
                    <a:gd name="T28" fmla="*/ 49 w 87"/>
                    <a:gd name="T29" fmla="*/ 13 h 20"/>
                    <a:gd name="T30" fmla="*/ 47 w 87"/>
                    <a:gd name="T31" fmla="*/ 14 h 20"/>
                    <a:gd name="T32" fmla="*/ 44 w 87"/>
                    <a:gd name="T33" fmla="*/ 14 h 20"/>
                    <a:gd name="T34" fmla="*/ 42 w 87"/>
                    <a:gd name="T35" fmla="*/ 15 h 20"/>
                    <a:gd name="T36" fmla="*/ 39 w 87"/>
                    <a:gd name="T37" fmla="*/ 15 h 20"/>
                    <a:gd name="T38" fmla="*/ 36 w 87"/>
                    <a:gd name="T39" fmla="*/ 16 h 20"/>
                    <a:gd name="T40" fmla="*/ 34 w 87"/>
                    <a:gd name="T41" fmla="*/ 16 h 20"/>
                    <a:gd name="T42" fmla="*/ 31 w 87"/>
                    <a:gd name="T43" fmla="*/ 17 h 20"/>
                    <a:gd name="T44" fmla="*/ 29 w 87"/>
                    <a:gd name="T45" fmla="*/ 17 h 20"/>
                    <a:gd name="T46" fmla="*/ 26 w 87"/>
                    <a:gd name="T47" fmla="*/ 17 h 20"/>
                    <a:gd name="T48" fmla="*/ 24 w 87"/>
                    <a:gd name="T49" fmla="*/ 18 h 20"/>
                    <a:gd name="T50" fmla="*/ 21 w 87"/>
                    <a:gd name="T51" fmla="*/ 18 h 20"/>
                    <a:gd name="T52" fmla="*/ 18 w 87"/>
                    <a:gd name="T53" fmla="*/ 18 h 20"/>
                    <a:gd name="T54" fmla="*/ 16 w 87"/>
                    <a:gd name="T55" fmla="*/ 18 h 20"/>
                    <a:gd name="T56" fmla="*/ 13 w 87"/>
                    <a:gd name="T57" fmla="*/ 18 h 20"/>
                    <a:gd name="T58" fmla="*/ 10 w 87"/>
                    <a:gd name="T59" fmla="*/ 18 h 20"/>
                    <a:gd name="T60" fmla="*/ 7 w 87"/>
                    <a:gd name="T61" fmla="*/ 18 h 20"/>
                    <a:gd name="T62" fmla="*/ 5 w 87"/>
                    <a:gd name="T63" fmla="*/ 19 h 20"/>
                    <a:gd name="T64" fmla="*/ 4 w 87"/>
                    <a:gd name="T65" fmla="*/ 19 h 20"/>
                    <a:gd name="T66" fmla="*/ 4 w 87"/>
                    <a:gd name="T67" fmla="*/ 19 h 20"/>
                    <a:gd name="T68" fmla="*/ 4 w 87"/>
                    <a:gd name="T69" fmla="*/ 19 h 20"/>
                    <a:gd name="T70" fmla="*/ 4 w 87"/>
                    <a:gd name="T71" fmla="*/ 19 h 20"/>
                    <a:gd name="T72" fmla="*/ 4 w 87"/>
                    <a:gd name="T73" fmla="*/ 19 h 20"/>
                    <a:gd name="T74" fmla="*/ 4 w 87"/>
                    <a:gd name="T75" fmla="*/ 19 h 20"/>
                    <a:gd name="T76" fmla="*/ 4 w 87"/>
                    <a:gd name="T77" fmla="*/ 19 h 20"/>
                    <a:gd name="T78" fmla="*/ 3 w 87"/>
                    <a:gd name="T79" fmla="*/ 19 h 20"/>
                    <a:gd name="T80" fmla="*/ 3 w 87"/>
                    <a:gd name="T81" fmla="*/ 19 h 20"/>
                    <a:gd name="T82" fmla="*/ 3 w 87"/>
                    <a:gd name="T83" fmla="*/ 19 h 20"/>
                    <a:gd name="T84" fmla="*/ 3 w 87"/>
                    <a:gd name="T85" fmla="*/ 19 h 20"/>
                    <a:gd name="T86" fmla="*/ 3 w 87"/>
                    <a:gd name="T87" fmla="*/ 19 h 20"/>
                    <a:gd name="T88" fmla="*/ 3 w 87"/>
                    <a:gd name="T89" fmla="*/ 19 h 20"/>
                    <a:gd name="T90" fmla="*/ 2 w 87"/>
                    <a:gd name="T91" fmla="*/ 19 h 20"/>
                    <a:gd name="T92" fmla="*/ 2 w 87"/>
                    <a:gd name="T93" fmla="*/ 19 h 20"/>
                    <a:gd name="T94" fmla="*/ 2 w 87"/>
                    <a:gd name="T95" fmla="*/ 19 h 20"/>
                    <a:gd name="T96" fmla="*/ 2 w 87"/>
                    <a:gd name="T97" fmla="*/ 19 h 20"/>
                    <a:gd name="T98" fmla="*/ 2 w 87"/>
                    <a:gd name="T99" fmla="*/ 19 h 20"/>
                    <a:gd name="T100" fmla="*/ 2 w 87"/>
                    <a:gd name="T101" fmla="*/ 19 h 20"/>
                    <a:gd name="T102" fmla="*/ 2 w 87"/>
                    <a:gd name="T103" fmla="*/ 19 h 20"/>
                    <a:gd name="T104" fmla="*/ 2 w 87"/>
                    <a:gd name="T105" fmla="*/ 19 h 20"/>
                    <a:gd name="T106" fmla="*/ 2 w 87"/>
                    <a:gd name="T107" fmla="*/ 19 h 20"/>
                    <a:gd name="T108" fmla="*/ 1 w 87"/>
                    <a:gd name="T109" fmla="*/ 19 h 20"/>
                    <a:gd name="T110" fmla="*/ 1 w 87"/>
                    <a:gd name="T111" fmla="*/ 19 h 20"/>
                    <a:gd name="T112" fmla="*/ 1 w 87"/>
                    <a:gd name="T113" fmla="*/ 19 h 20"/>
                    <a:gd name="T114" fmla="*/ 1 w 87"/>
                    <a:gd name="T115" fmla="*/ 19 h 20"/>
                    <a:gd name="T116" fmla="*/ 1 w 87"/>
                    <a:gd name="T117" fmla="*/ 19 h 20"/>
                    <a:gd name="T118" fmla="*/ 1 w 87"/>
                    <a:gd name="T119" fmla="*/ 19 h 20"/>
                    <a:gd name="T120" fmla="*/ 0 w 87"/>
                    <a:gd name="T121" fmla="*/ 19 h 20"/>
                    <a:gd name="T122" fmla="*/ 0 w 87"/>
                    <a:gd name="T123" fmla="*/ 19 h 20"/>
                    <a:gd name="T124" fmla="*/ 0 w 87"/>
                    <a:gd name="T125" fmla="*/ 19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 h="20">
                      <a:moveTo>
                        <a:pt x="86" y="0"/>
                      </a:moveTo>
                      <a:lnTo>
                        <a:pt x="81" y="2"/>
                      </a:lnTo>
                      <a:lnTo>
                        <a:pt x="78" y="3"/>
                      </a:lnTo>
                      <a:lnTo>
                        <a:pt x="76" y="4"/>
                      </a:lnTo>
                      <a:lnTo>
                        <a:pt x="74" y="5"/>
                      </a:lnTo>
                      <a:lnTo>
                        <a:pt x="71" y="6"/>
                      </a:lnTo>
                      <a:lnTo>
                        <a:pt x="69" y="7"/>
                      </a:lnTo>
                      <a:lnTo>
                        <a:pt x="66" y="8"/>
                      </a:lnTo>
                      <a:lnTo>
                        <a:pt x="64" y="9"/>
                      </a:lnTo>
                      <a:lnTo>
                        <a:pt x="62" y="10"/>
                      </a:lnTo>
                      <a:lnTo>
                        <a:pt x="59" y="10"/>
                      </a:lnTo>
                      <a:lnTo>
                        <a:pt x="57" y="11"/>
                      </a:lnTo>
                      <a:lnTo>
                        <a:pt x="54" y="12"/>
                      </a:lnTo>
                      <a:lnTo>
                        <a:pt x="52" y="12"/>
                      </a:lnTo>
                      <a:lnTo>
                        <a:pt x="49" y="13"/>
                      </a:lnTo>
                      <a:lnTo>
                        <a:pt x="47" y="14"/>
                      </a:lnTo>
                      <a:lnTo>
                        <a:pt x="44" y="14"/>
                      </a:lnTo>
                      <a:lnTo>
                        <a:pt x="42" y="15"/>
                      </a:lnTo>
                      <a:lnTo>
                        <a:pt x="39" y="15"/>
                      </a:lnTo>
                      <a:lnTo>
                        <a:pt x="36" y="16"/>
                      </a:lnTo>
                      <a:lnTo>
                        <a:pt x="34" y="16"/>
                      </a:lnTo>
                      <a:lnTo>
                        <a:pt x="31" y="17"/>
                      </a:lnTo>
                      <a:lnTo>
                        <a:pt x="29" y="17"/>
                      </a:lnTo>
                      <a:lnTo>
                        <a:pt x="26" y="17"/>
                      </a:lnTo>
                      <a:lnTo>
                        <a:pt x="24" y="18"/>
                      </a:lnTo>
                      <a:lnTo>
                        <a:pt x="21" y="18"/>
                      </a:lnTo>
                      <a:lnTo>
                        <a:pt x="18" y="18"/>
                      </a:lnTo>
                      <a:lnTo>
                        <a:pt x="16" y="18"/>
                      </a:lnTo>
                      <a:lnTo>
                        <a:pt x="13" y="18"/>
                      </a:lnTo>
                      <a:lnTo>
                        <a:pt x="10" y="18"/>
                      </a:lnTo>
                      <a:lnTo>
                        <a:pt x="7" y="18"/>
                      </a:lnTo>
                      <a:lnTo>
                        <a:pt x="5" y="19"/>
                      </a:lnTo>
                      <a:lnTo>
                        <a:pt x="4" y="19"/>
                      </a:lnTo>
                      <a:lnTo>
                        <a:pt x="3" y="19"/>
                      </a:lnTo>
                      <a:lnTo>
                        <a:pt x="2" y="19"/>
                      </a:lnTo>
                      <a:lnTo>
                        <a:pt x="1" y="19"/>
                      </a:lnTo>
                      <a:lnTo>
                        <a:pt x="0" y="19"/>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1" name="Freeform 675"/>
                <p:cNvSpPr>
                  <a:spLocks/>
                </p:cNvSpPr>
                <p:nvPr/>
              </p:nvSpPr>
              <p:spPr bwMode="auto">
                <a:xfrm>
                  <a:off x="598" y="1898"/>
                  <a:ext cx="160" cy="30"/>
                </a:xfrm>
                <a:custGeom>
                  <a:avLst/>
                  <a:gdLst>
                    <a:gd name="T0" fmla="*/ 0 w 160"/>
                    <a:gd name="T1" fmla="*/ 11 h 30"/>
                    <a:gd name="T2" fmla="*/ 4 w 160"/>
                    <a:gd name="T3" fmla="*/ 13 h 30"/>
                    <a:gd name="T4" fmla="*/ 6 w 160"/>
                    <a:gd name="T5" fmla="*/ 14 h 30"/>
                    <a:gd name="T6" fmla="*/ 8 w 160"/>
                    <a:gd name="T7" fmla="*/ 15 h 30"/>
                    <a:gd name="T8" fmla="*/ 10 w 160"/>
                    <a:gd name="T9" fmla="*/ 16 h 30"/>
                    <a:gd name="T10" fmla="*/ 12 w 160"/>
                    <a:gd name="T11" fmla="*/ 16 h 30"/>
                    <a:gd name="T12" fmla="*/ 14 w 160"/>
                    <a:gd name="T13" fmla="*/ 18 h 30"/>
                    <a:gd name="T14" fmla="*/ 16 w 160"/>
                    <a:gd name="T15" fmla="*/ 18 h 30"/>
                    <a:gd name="T16" fmla="*/ 18 w 160"/>
                    <a:gd name="T17" fmla="*/ 19 h 30"/>
                    <a:gd name="T18" fmla="*/ 20 w 160"/>
                    <a:gd name="T19" fmla="*/ 20 h 30"/>
                    <a:gd name="T20" fmla="*/ 22 w 160"/>
                    <a:gd name="T21" fmla="*/ 21 h 30"/>
                    <a:gd name="T22" fmla="*/ 24 w 160"/>
                    <a:gd name="T23" fmla="*/ 21 h 30"/>
                    <a:gd name="T24" fmla="*/ 27 w 160"/>
                    <a:gd name="T25" fmla="*/ 22 h 30"/>
                    <a:gd name="T26" fmla="*/ 29 w 160"/>
                    <a:gd name="T27" fmla="*/ 23 h 30"/>
                    <a:gd name="T28" fmla="*/ 31 w 160"/>
                    <a:gd name="T29" fmla="*/ 23 h 30"/>
                    <a:gd name="T30" fmla="*/ 33 w 160"/>
                    <a:gd name="T31" fmla="*/ 24 h 30"/>
                    <a:gd name="T32" fmla="*/ 36 w 160"/>
                    <a:gd name="T33" fmla="*/ 24 h 30"/>
                    <a:gd name="T34" fmla="*/ 38 w 160"/>
                    <a:gd name="T35" fmla="*/ 25 h 30"/>
                    <a:gd name="T36" fmla="*/ 40 w 160"/>
                    <a:gd name="T37" fmla="*/ 26 h 30"/>
                    <a:gd name="T38" fmla="*/ 42 w 160"/>
                    <a:gd name="T39" fmla="*/ 26 h 30"/>
                    <a:gd name="T40" fmla="*/ 45 w 160"/>
                    <a:gd name="T41" fmla="*/ 26 h 30"/>
                    <a:gd name="T42" fmla="*/ 47 w 160"/>
                    <a:gd name="T43" fmla="*/ 27 h 30"/>
                    <a:gd name="T44" fmla="*/ 49 w 160"/>
                    <a:gd name="T45" fmla="*/ 27 h 30"/>
                    <a:gd name="T46" fmla="*/ 52 w 160"/>
                    <a:gd name="T47" fmla="*/ 28 h 30"/>
                    <a:gd name="T48" fmla="*/ 54 w 160"/>
                    <a:gd name="T49" fmla="*/ 28 h 30"/>
                    <a:gd name="T50" fmla="*/ 56 w 160"/>
                    <a:gd name="T51" fmla="*/ 28 h 30"/>
                    <a:gd name="T52" fmla="*/ 59 w 160"/>
                    <a:gd name="T53" fmla="*/ 28 h 30"/>
                    <a:gd name="T54" fmla="*/ 61 w 160"/>
                    <a:gd name="T55" fmla="*/ 28 h 30"/>
                    <a:gd name="T56" fmla="*/ 64 w 160"/>
                    <a:gd name="T57" fmla="*/ 28 h 30"/>
                    <a:gd name="T58" fmla="*/ 66 w 160"/>
                    <a:gd name="T59" fmla="*/ 28 h 30"/>
                    <a:gd name="T60" fmla="*/ 68 w 160"/>
                    <a:gd name="T61" fmla="*/ 28 h 30"/>
                    <a:gd name="T62" fmla="*/ 71 w 160"/>
                    <a:gd name="T63" fmla="*/ 29 h 30"/>
                    <a:gd name="T64" fmla="*/ 77 w 160"/>
                    <a:gd name="T65" fmla="*/ 28 h 30"/>
                    <a:gd name="T66" fmla="*/ 80 w 160"/>
                    <a:gd name="T67" fmla="*/ 28 h 30"/>
                    <a:gd name="T68" fmla="*/ 83 w 160"/>
                    <a:gd name="T69" fmla="*/ 28 h 30"/>
                    <a:gd name="T70" fmla="*/ 86 w 160"/>
                    <a:gd name="T71" fmla="*/ 28 h 30"/>
                    <a:gd name="T72" fmla="*/ 89 w 160"/>
                    <a:gd name="T73" fmla="*/ 28 h 30"/>
                    <a:gd name="T74" fmla="*/ 92 w 160"/>
                    <a:gd name="T75" fmla="*/ 27 h 30"/>
                    <a:gd name="T76" fmla="*/ 95 w 160"/>
                    <a:gd name="T77" fmla="*/ 27 h 30"/>
                    <a:gd name="T78" fmla="*/ 98 w 160"/>
                    <a:gd name="T79" fmla="*/ 26 h 30"/>
                    <a:gd name="T80" fmla="*/ 100 w 160"/>
                    <a:gd name="T81" fmla="*/ 26 h 30"/>
                    <a:gd name="T82" fmla="*/ 104 w 160"/>
                    <a:gd name="T83" fmla="*/ 25 h 30"/>
                    <a:gd name="T84" fmla="*/ 106 w 160"/>
                    <a:gd name="T85" fmla="*/ 24 h 30"/>
                    <a:gd name="T86" fmla="*/ 109 w 160"/>
                    <a:gd name="T87" fmla="*/ 24 h 30"/>
                    <a:gd name="T88" fmla="*/ 112 w 160"/>
                    <a:gd name="T89" fmla="*/ 23 h 30"/>
                    <a:gd name="T90" fmla="*/ 115 w 160"/>
                    <a:gd name="T91" fmla="*/ 22 h 30"/>
                    <a:gd name="T92" fmla="*/ 118 w 160"/>
                    <a:gd name="T93" fmla="*/ 21 h 30"/>
                    <a:gd name="T94" fmla="*/ 120 w 160"/>
                    <a:gd name="T95" fmla="*/ 20 h 30"/>
                    <a:gd name="T96" fmla="*/ 123 w 160"/>
                    <a:gd name="T97" fmla="*/ 19 h 30"/>
                    <a:gd name="T98" fmla="*/ 126 w 160"/>
                    <a:gd name="T99" fmla="*/ 18 h 30"/>
                    <a:gd name="T100" fmla="*/ 128 w 160"/>
                    <a:gd name="T101" fmla="*/ 17 h 30"/>
                    <a:gd name="T102" fmla="*/ 131 w 160"/>
                    <a:gd name="T103" fmla="*/ 16 h 30"/>
                    <a:gd name="T104" fmla="*/ 134 w 160"/>
                    <a:gd name="T105" fmla="*/ 15 h 30"/>
                    <a:gd name="T106" fmla="*/ 136 w 160"/>
                    <a:gd name="T107" fmla="*/ 14 h 30"/>
                    <a:gd name="T108" fmla="*/ 139 w 160"/>
                    <a:gd name="T109" fmla="*/ 12 h 30"/>
                    <a:gd name="T110" fmla="*/ 142 w 160"/>
                    <a:gd name="T111" fmla="*/ 11 h 30"/>
                    <a:gd name="T112" fmla="*/ 144 w 160"/>
                    <a:gd name="T113" fmla="*/ 10 h 30"/>
                    <a:gd name="T114" fmla="*/ 146 w 160"/>
                    <a:gd name="T115" fmla="*/ 8 h 30"/>
                    <a:gd name="T116" fmla="*/ 149 w 160"/>
                    <a:gd name="T117" fmla="*/ 6 h 30"/>
                    <a:gd name="T118" fmla="*/ 152 w 160"/>
                    <a:gd name="T119" fmla="*/ 5 h 30"/>
                    <a:gd name="T120" fmla="*/ 154 w 160"/>
                    <a:gd name="T121" fmla="*/ 4 h 30"/>
                    <a:gd name="T122" fmla="*/ 156 w 160"/>
                    <a:gd name="T123" fmla="*/ 2 h 30"/>
                    <a:gd name="T124" fmla="*/ 159 w 160"/>
                    <a:gd name="T125" fmla="*/ 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 h="30">
                      <a:moveTo>
                        <a:pt x="0" y="11"/>
                      </a:moveTo>
                      <a:lnTo>
                        <a:pt x="4" y="13"/>
                      </a:lnTo>
                      <a:lnTo>
                        <a:pt x="6" y="14"/>
                      </a:lnTo>
                      <a:lnTo>
                        <a:pt x="8" y="15"/>
                      </a:lnTo>
                      <a:lnTo>
                        <a:pt x="10" y="16"/>
                      </a:lnTo>
                      <a:lnTo>
                        <a:pt x="12" y="16"/>
                      </a:lnTo>
                      <a:lnTo>
                        <a:pt x="14" y="18"/>
                      </a:lnTo>
                      <a:lnTo>
                        <a:pt x="16" y="18"/>
                      </a:lnTo>
                      <a:lnTo>
                        <a:pt x="18" y="19"/>
                      </a:lnTo>
                      <a:lnTo>
                        <a:pt x="20" y="20"/>
                      </a:lnTo>
                      <a:lnTo>
                        <a:pt x="22" y="21"/>
                      </a:lnTo>
                      <a:lnTo>
                        <a:pt x="24" y="21"/>
                      </a:lnTo>
                      <a:lnTo>
                        <a:pt x="27" y="22"/>
                      </a:lnTo>
                      <a:lnTo>
                        <a:pt x="29" y="23"/>
                      </a:lnTo>
                      <a:lnTo>
                        <a:pt x="31" y="23"/>
                      </a:lnTo>
                      <a:lnTo>
                        <a:pt x="33" y="24"/>
                      </a:lnTo>
                      <a:lnTo>
                        <a:pt x="36" y="24"/>
                      </a:lnTo>
                      <a:lnTo>
                        <a:pt x="38" y="25"/>
                      </a:lnTo>
                      <a:lnTo>
                        <a:pt x="40" y="26"/>
                      </a:lnTo>
                      <a:lnTo>
                        <a:pt x="42" y="26"/>
                      </a:lnTo>
                      <a:lnTo>
                        <a:pt x="45" y="26"/>
                      </a:lnTo>
                      <a:lnTo>
                        <a:pt x="47" y="27"/>
                      </a:lnTo>
                      <a:lnTo>
                        <a:pt x="49" y="27"/>
                      </a:lnTo>
                      <a:lnTo>
                        <a:pt x="52" y="28"/>
                      </a:lnTo>
                      <a:lnTo>
                        <a:pt x="54" y="28"/>
                      </a:lnTo>
                      <a:lnTo>
                        <a:pt x="56" y="28"/>
                      </a:lnTo>
                      <a:lnTo>
                        <a:pt x="59" y="28"/>
                      </a:lnTo>
                      <a:lnTo>
                        <a:pt x="61" y="28"/>
                      </a:lnTo>
                      <a:lnTo>
                        <a:pt x="64" y="28"/>
                      </a:lnTo>
                      <a:lnTo>
                        <a:pt x="66" y="28"/>
                      </a:lnTo>
                      <a:lnTo>
                        <a:pt x="68" y="28"/>
                      </a:lnTo>
                      <a:lnTo>
                        <a:pt x="71" y="29"/>
                      </a:lnTo>
                      <a:lnTo>
                        <a:pt x="77" y="28"/>
                      </a:lnTo>
                      <a:lnTo>
                        <a:pt x="80" y="28"/>
                      </a:lnTo>
                      <a:lnTo>
                        <a:pt x="83" y="28"/>
                      </a:lnTo>
                      <a:lnTo>
                        <a:pt x="86" y="28"/>
                      </a:lnTo>
                      <a:lnTo>
                        <a:pt x="89" y="28"/>
                      </a:lnTo>
                      <a:lnTo>
                        <a:pt x="92" y="27"/>
                      </a:lnTo>
                      <a:lnTo>
                        <a:pt x="95" y="27"/>
                      </a:lnTo>
                      <a:lnTo>
                        <a:pt x="98" y="26"/>
                      </a:lnTo>
                      <a:lnTo>
                        <a:pt x="100" y="26"/>
                      </a:lnTo>
                      <a:lnTo>
                        <a:pt x="104" y="25"/>
                      </a:lnTo>
                      <a:lnTo>
                        <a:pt x="106" y="24"/>
                      </a:lnTo>
                      <a:lnTo>
                        <a:pt x="109" y="24"/>
                      </a:lnTo>
                      <a:lnTo>
                        <a:pt x="112" y="23"/>
                      </a:lnTo>
                      <a:lnTo>
                        <a:pt x="115" y="22"/>
                      </a:lnTo>
                      <a:lnTo>
                        <a:pt x="118" y="21"/>
                      </a:lnTo>
                      <a:lnTo>
                        <a:pt x="120" y="20"/>
                      </a:lnTo>
                      <a:lnTo>
                        <a:pt x="123" y="19"/>
                      </a:lnTo>
                      <a:lnTo>
                        <a:pt x="126" y="18"/>
                      </a:lnTo>
                      <a:lnTo>
                        <a:pt x="128" y="17"/>
                      </a:lnTo>
                      <a:lnTo>
                        <a:pt x="131" y="16"/>
                      </a:lnTo>
                      <a:lnTo>
                        <a:pt x="134" y="15"/>
                      </a:lnTo>
                      <a:lnTo>
                        <a:pt x="136" y="14"/>
                      </a:lnTo>
                      <a:lnTo>
                        <a:pt x="139" y="12"/>
                      </a:lnTo>
                      <a:lnTo>
                        <a:pt x="142" y="11"/>
                      </a:lnTo>
                      <a:lnTo>
                        <a:pt x="144" y="10"/>
                      </a:lnTo>
                      <a:lnTo>
                        <a:pt x="146" y="8"/>
                      </a:lnTo>
                      <a:lnTo>
                        <a:pt x="149" y="6"/>
                      </a:lnTo>
                      <a:lnTo>
                        <a:pt x="152" y="5"/>
                      </a:lnTo>
                      <a:lnTo>
                        <a:pt x="154" y="4"/>
                      </a:lnTo>
                      <a:lnTo>
                        <a:pt x="156" y="2"/>
                      </a:lnTo>
                      <a:lnTo>
                        <a:pt x="159"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2" name="Freeform 676"/>
                <p:cNvSpPr>
                  <a:spLocks/>
                </p:cNvSpPr>
                <p:nvPr/>
              </p:nvSpPr>
              <p:spPr bwMode="auto">
                <a:xfrm>
                  <a:off x="758" y="1876"/>
                  <a:ext cx="83" cy="55"/>
                </a:xfrm>
                <a:custGeom>
                  <a:avLst/>
                  <a:gdLst>
                    <a:gd name="T0" fmla="*/ 1 w 83"/>
                    <a:gd name="T1" fmla="*/ 19 h 55"/>
                    <a:gd name="T2" fmla="*/ 3 w 83"/>
                    <a:gd name="T3" fmla="*/ 16 h 55"/>
                    <a:gd name="T4" fmla="*/ 5 w 83"/>
                    <a:gd name="T5" fmla="*/ 14 h 55"/>
                    <a:gd name="T6" fmla="*/ 7 w 83"/>
                    <a:gd name="T7" fmla="*/ 12 h 55"/>
                    <a:gd name="T8" fmla="*/ 9 w 83"/>
                    <a:gd name="T9" fmla="*/ 11 h 55"/>
                    <a:gd name="T10" fmla="*/ 11 w 83"/>
                    <a:gd name="T11" fmla="*/ 9 h 55"/>
                    <a:gd name="T12" fmla="*/ 13 w 83"/>
                    <a:gd name="T13" fmla="*/ 7 h 55"/>
                    <a:gd name="T14" fmla="*/ 16 w 83"/>
                    <a:gd name="T15" fmla="*/ 6 h 55"/>
                    <a:gd name="T16" fmla="*/ 18 w 83"/>
                    <a:gd name="T17" fmla="*/ 5 h 55"/>
                    <a:gd name="T18" fmla="*/ 20 w 83"/>
                    <a:gd name="T19" fmla="*/ 4 h 55"/>
                    <a:gd name="T20" fmla="*/ 23 w 83"/>
                    <a:gd name="T21" fmla="*/ 2 h 55"/>
                    <a:gd name="T22" fmla="*/ 26 w 83"/>
                    <a:gd name="T23" fmla="*/ 2 h 55"/>
                    <a:gd name="T24" fmla="*/ 29 w 83"/>
                    <a:gd name="T25" fmla="*/ 1 h 55"/>
                    <a:gd name="T26" fmla="*/ 32 w 83"/>
                    <a:gd name="T27" fmla="*/ 0 h 55"/>
                    <a:gd name="T28" fmla="*/ 34 w 83"/>
                    <a:gd name="T29" fmla="*/ 0 h 55"/>
                    <a:gd name="T30" fmla="*/ 38 w 83"/>
                    <a:gd name="T31" fmla="*/ 0 h 55"/>
                    <a:gd name="T32" fmla="*/ 44 w 83"/>
                    <a:gd name="T33" fmla="*/ 1 h 55"/>
                    <a:gd name="T34" fmla="*/ 48 w 83"/>
                    <a:gd name="T35" fmla="*/ 2 h 55"/>
                    <a:gd name="T36" fmla="*/ 52 w 83"/>
                    <a:gd name="T37" fmla="*/ 3 h 55"/>
                    <a:gd name="T38" fmla="*/ 56 w 83"/>
                    <a:gd name="T39" fmla="*/ 4 h 55"/>
                    <a:gd name="T40" fmla="*/ 60 w 83"/>
                    <a:gd name="T41" fmla="*/ 7 h 55"/>
                    <a:gd name="T42" fmla="*/ 64 w 83"/>
                    <a:gd name="T43" fmla="*/ 9 h 55"/>
                    <a:gd name="T44" fmla="*/ 67 w 83"/>
                    <a:gd name="T45" fmla="*/ 12 h 55"/>
                    <a:gd name="T46" fmla="*/ 70 w 83"/>
                    <a:gd name="T47" fmla="*/ 15 h 55"/>
                    <a:gd name="T48" fmla="*/ 73 w 83"/>
                    <a:gd name="T49" fmla="*/ 18 h 55"/>
                    <a:gd name="T50" fmla="*/ 75 w 83"/>
                    <a:gd name="T51" fmla="*/ 22 h 55"/>
                    <a:gd name="T52" fmla="*/ 77 w 83"/>
                    <a:gd name="T53" fmla="*/ 25 h 55"/>
                    <a:gd name="T54" fmla="*/ 79 w 83"/>
                    <a:gd name="T55" fmla="*/ 29 h 55"/>
                    <a:gd name="T56" fmla="*/ 80 w 83"/>
                    <a:gd name="T57" fmla="*/ 34 h 55"/>
                    <a:gd name="T58" fmla="*/ 81 w 83"/>
                    <a:gd name="T59" fmla="*/ 38 h 55"/>
                    <a:gd name="T60" fmla="*/ 82 w 83"/>
                    <a:gd name="T61" fmla="*/ 42 h 55"/>
                    <a:gd name="T62" fmla="*/ 82 w 83"/>
                    <a:gd name="T63" fmla="*/ 45 h 55"/>
                    <a:gd name="T64" fmla="*/ 82 w 83"/>
                    <a:gd name="T65" fmla="*/ 46 h 55"/>
                    <a:gd name="T66" fmla="*/ 82 w 83"/>
                    <a:gd name="T67" fmla="*/ 46 h 55"/>
                    <a:gd name="T68" fmla="*/ 82 w 83"/>
                    <a:gd name="T69" fmla="*/ 47 h 55"/>
                    <a:gd name="T70" fmla="*/ 82 w 83"/>
                    <a:gd name="T71" fmla="*/ 47 h 55"/>
                    <a:gd name="T72" fmla="*/ 82 w 83"/>
                    <a:gd name="T73" fmla="*/ 48 h 55"/>
                    <a:gd name="T74" fmla="*/ 82 w 83"/>
                    <a:gd name="T75" fmla="*/ 48 h 55"/>
                    <a:gd name="T76" fmla="*/ 82 w 83"/>
                    <a:gd name="T77" fmla="*/ 49 h 55"/>
                    <a:gd name="T78" fmla="*/ 82 w 83"/>
                    <a:gd name="T79" fmla="*/ 49 h 55"/>
                    <a:gd name="T80" fmla="*/ 82 w 83"/>
                    <a:gd name="T81" fmla="*/ 50 h 55"/>
                    <a:gd name="T82" fmla="*/ 81 w 83"/>
                    <a:gd name="T83" fmla="*/ 50 h 55"/>
                    <a:gd name="T84" fmla="*/ 81 w 83"/>
                    <a:gd name="T85" fmla="*/ 51 h 55"/>
                    <a:gd name="T86" fmla="*/ 81 w 83"/>
                    <a:gd name="T87" fmla="*/ 52 h 55"/>
                    <a:gd name="T88" fmla="*/ 81 w 83"/>
                    <a:gd name="T89" fmla="*/ 52 h 55"/>
                    <a:gd name="T90" fmla="*/ 81 w 83"/>
                    <a:gd name="T91" fmla="*/ 53 h 55"/>
                    <a:gd name="T92" fmla="*/ 81 w 83"/>
                    <a:gd name="T93" fmla="*/ 5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3" h="55">
                      <a:moveTo>
                        <a:pt x="0" y="21"/>
                      </a:moveTo>
                      <a:lnTo>
                        <a:pt x="1" y="19"/>
                      </a:lnTo>
                      <a:lnTo>
                        <a:pt x="2" y="18"/>
                      </a:lnTo>
                      <a:lnTo>
                        <a:pt x="3" y="16"/>
                      </a:lnTo>
                      <a:lnTo>
                        <a:pt x="4" y="16"/>
                      </a:lnTo>
                      <a:lnTo>
                        <a:pt x="5" y="14"/>
                      </a:lnTo>
                      <a:lnTo>
                        <a:pt x="6" y="14"/>
                      </a:lnTo>
                      <a:lnTo>
                        <a:pt x="7" y="12"/>
                      </a:lnTo>
                      <a:lnTo>
                        <a:pt x="8" y="12"/>
                      </a:lnTo>
                      <a:lnTo>
                        <a:pt x="9" y="11"/>
                      </a:lnTo>
                      <a:lnTo>
                        <a:pt x="10" y="10"/>
                      </a:lnTo>
                      <a:lnTo>
                        <a:pt x="11" y="9"/>
                      </a:lnTo>
                      <a:lnTo>
                        <a:pt x="12" y="8"/>
                      </a:lnTo>
                      <a:lnTo>
                        <a:pt x="13" y="7"/>
                      </a:lnTo>
                      <a:lnTo>
                        <a:pt x="14" y="7"/>
                      </a:lnTo>
                      <a:lnTo>
                        <a:pt x="16" y="6"/>
                      </a:lnTo>
                      <a:lnTo>
                        <a:pt x="17" y="5"/>
                      </a:lnTo>
                      <a:lnTo>
                        <a:pt x="18" y="5"/>
                      </a:lnTo>
                      <a:lnTo>
                        <a:pt x="19" y="4"/>
                      </a:lnTo>
                      <a:lnTo>
                        <a:pt x="20" y="4"/>
                      </a:lnTo>
                      <a:lnTo>
                        <a:pt x="22" y="3"/>
                      </a:lnTo>
                      <a:lnTo>
                        <a:pt x="23" y="2"/>
                      </a:lnTo>
                      <a:lnTo>
                        <a:pt x="24" y="2"/>
                      </a:lnTo>
                      <a:lnTo>
                        <a:pt x="26" y="2"/>
                      </a:lnTo>
                      <a:lnTo>
                        <a:pt x="27" y="1"/>
                      </a:lnTo>
                      <a:lnTo>
                        <a:pt x="29" y="1"/>
                      </a:lnTo>
                      <a:lnTo>
                        <a:pt x="30" y="1"/>
                      </a:lnTo>
                      <a:lnTo>
                        <a:pt x="32" y="0"/>
                      </a:lnTo>
                      <a:lnTo>
                        <a:pt x="33" y="0"/>
                      </a:lnTo>
                      <a:lnTo>
                        <a:pt x="34" y="0"/>
                      </a:lnTo>
                      <a:lnTo>
                        <a:pt x="36" y="0"/>
                      </a:lnTo>
                      <a:lnTo>
                        <a:pt x="38" y="0"/>
                      </a:lnTo>
                      <a:lnTo>
                        <a:pt x="42" y="0"/>
                      </a:lnTo>
                      <a:lnTo>
                        <a:pt x="44" y="1"/>
                      </a:lnTo>
                      <a:lnTo>
                        <a:pt x="46" y="1"/>
                      </a:lnTo>
                      <a:lnTo>
                        <a:pt x="48" y="2"/>
                      </a:lnTo>
                      <a:lnTo>
                        <a:pt x="50" y="2"/>
                      </a:lnTo>
                      <a:lnTo>
                        <a:pt x="52" y="3"/>
                      </a:lnTo>
                      <a:lnTo>
                        <a:pt x="55" y="4"/>
                      </a:lnTo>
                      <a:lnTo>
                        <a:pt x="56" y="4"/>
                      </a:lnTo>
                      <a:lnTo>
                        <a:pt x="58" y="6"/>
                      </a:lnTo>
                      <a:lnTo>
                        <a:pt x="60" y="7"/>
                      </a:lnTo>
                      <a:lnTo>
                        <a:pt x="62" y="8"/>
                      </a:lnTo>
                      <a:lnTo>
                        <a:pt x="64" y="9"/>
                      </a:lnTo>
                      <a:lnTo>
                        <a:pt x="66" y="10"/>
                      </a:lnTo>
                      <a:lnTo>
                        <a:pt x="67" y="12"/>
                      </a:lnTo>
                      <a:lnTo>
                        <a:pt x="69" y="13"/>
                      </a:lnTo>
                      <a:lnTo>
                        <a:pt x="70" y="15"/>
                      </a:lnTo>
                      <a:lnTo>
                        <a:pt x="72" y="16"/>
                      </a:lnTo>
                      <a:lnTo>
                        <a:pt x="73" y="18"/>
                      </a:lnTo>
                      <a:lnTo>
                        <a:pt x="74" y="20"/>
                      </a:lnTo>
                      <a:lnTo>
                        <a:pt x="75" y="22"/>
                      </a:lnTo>
                      <a:lnTo>
                        <a:pt x="76" y="24"/>
                      </a:lnTo>
                      <a:lnTo>
                        <a:pt x="77" y="25"/>
                      </a:lnTo>
                      <a:lnTo>
                        <a:pt x="78" y="27"/>
                      </a:lnTo>
                      <a:lnTo>
                        <a:pt x="79" y="29"/>
                      </a:lnTo>
                      <a:lnTo>
                        <a:pt x="80" y="32"/>
                      </a:lnTo>
                      <a:lnTo>
                        <a:pt x="80" y="34"/>
                      </a:lnTo>
                      <a:lnTo>
                        <a:pt x="81" y="36"/>
                      </a:lnTo>
                      <a:lnTo>
                        <a:pt x="81" y="38"/>
                      </a:lnTo>
                      <a:lnTo>
                        <a:pt x="82" y="40"/>
                      </a:lnTo>
                      <a:lnTo>
                        <a:pt x="82" y="42"/>
                      </a:lnTo>
                      <a:lnTo>
                        <a:pt x="82" y="45"/>
                      </a:lnTo>
                      <a:lnTo>
                        <a:pt x="82" y="46"/>
                      </a:lnTo>
                      <a:lnTo>
                        <a:pt x="82" y="47"/>
                      </a:lnTo>
                      <a:lnTo>
                        <a:pt x="82" y="48"/>
                      </a:lnTo>
                      <a:lnTo>
                        <a:pt x="82" y="49"/>
                      </a:lnTo>
                      <a:lnTo>
                        <a:pt x="82" y="50"/>
                      </a:lnTo>
                      <a:lnTo>
                        <a:pt x="81" y="50"/>
                      </a:lnTo>
                      <a:lnTo>
                        <a:pt x="81" y="51"/>
                      </a:lnTo>
                      <a:lnTo>
                        <a:pt x="81" y="52"/>
                      </a:lnTo>
                      <a:lnTo>
                        <a:pt x="81" y="53"/>
                      </a:lnTo>
                      <a:lnTo>
                        <a:pt x="81" y="54"/>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3" name="Freeform 677"/>
                <p:cNvSpPr>
                  <a:spLocks/>
                </p:cNvSpPr>
                <p:nvPr/>
              </p:nvSpPr>
              <p:spPr bwMode="auto">
                <a:xfrm>
                  <a:off x="586" y="1843"/>
                  <a:ext cx="40" cy="67"/>
                </a:xfrm>
                <a:custGeom>
                  <a:avLst/>
                  <a:gdLst>
                    <a:gd name="T0" fmla="*/ 38 w 40"/>
                    <a:gd name="T1" fmla="*/ 0 h 67"/>
                    <a:gd name="T2" fmla="*/ 38 w 40"/>
                    <a:gd name="T3" fmla="*/ 0 h 67"/>
                    <a:gd name="T4" fmla="*/ 38 w 40"/>
                    <a:gd name="T5" fmla="*/ 0 h 67"/>
                    <a:gd name="T6" fmla="*/ 38 w 40"/>
                    <a:gd name="T7" fmla="*/ 0 h 67"/>
                    <a:gd name="T8" fmla="*/ 38 w 40"/>
                    <a:gd name="T9" fmla="*/ 0 h 67"/>
                    <a:gd name="T10" fmla="*/ 38 w 40"/>
                    <a:gd name="T11" fmla="*/ 0 h 67"/>
                    <a:gd name="T12" fmla="*/ 38 w 40"/>
                    <a:gd name="T13" fmla="*/ 0 h 67"/>
                    <a:gd name="T14" fmla="*/ 38 w 40"/>
                    <a:gd name="T15" fmla="*/ 0 h 67"/>
                    <a:gd name="T16" fmla="*/ 38 w 40"/>
                    <a:gd name="T17" fmla="*/ 0 h 67"/>
                    <a:gd name="T18" fmla="*/ 38 w 40"/>
                    <a:gd name="T19" fmla="*/ 0 h 67"/>
                    <a:gd name="T20" fmla="*/ 38 w 40"/>
                    <a:gd name="T21" fmla="*/ 0 h 67"/>
                    <a:gd name="T22" fmla="*/ 38 w 40"/>
                    <a:gd name="T23" fmla="*/ 0 h 67"/>
                    <a:gd name="T24" fmla="*/ 37 w 40"/>
                    <a:gd name="T25" fmla="*/ 0 h 67"/>
                    <a:gd name="T26" fmla="*/ 37 w 40"/>
                    <a:gd name="T27" fmla="*/ 0 h 67"/>
                    <a:gd name="T28" fmla="*/ 37 w 40"/>
                    <a:gd name="T29" fmla="*/ 0 h 67"/>
                    <a:gd name="T30" fmla="*/ 37 w 40"/>
                    <a:gd name="T31" fmla="*/ 0 h 67"/>
                    <a:gd name="T32" fmla="*/ 31 w 40"/>
                    <a:gd name="T33" fmla="*/ 1 h 67"/>
                    <a:gd name="T34" fmla="*/ 28 w 40"/>
                    <a:gd name="T35" fmla="*/ 1 h 67"/>
                    <a:gd name="T36" fmla="*/ 24 w 40"/>
                    <a:gd name="T37" fmla="*/ 2 h 67"/>
                    <a:gd name="T38" fmla="*/ 21 w 40"/>
                    <a:gd name="T39" fmla="*/ 4 h 67"/>
                    <a:gd name="T40" fmla="*/ 18 w 40"/>
                    <a:gd name="T41" fmla="*/ 5 h 67"/>
                    <a:gd name="T42" fmla="*/ 14 w 40"/>
                    <a:gd name="T43" fmla="*/ 7 h 67"/>
                    <a:gd name="T44" fmla="*/ 12 w 40"/>
                    <a:gd name="T45" fmla="*/ 10 h 67"/>
                    <a:gd name="T46" fmla="*/ 9 w 40"/>
                    <a:gd name="T47" fmla="*/ 12 h 67"/>
                    <a:gd name="T48" fmla="*/ 7 w 40"/>
                    <a:gd name="T49" fmla="*/ 15 h 67"/>
                    <a:gd name="T50" fmla="*/ 5 w 40"/>
                    <a:gd name="T51" fmla="*/ 18 h 67"/>
                    <a:gd name="T52" fmla="*/ 3 w 40"/>
                    <a:gd name="T53" fmla="*/ 21 h 67"/>
                    <a:gd name="T54" fmla="*/ 2 w 40"/>
                    <a:gd name="T55" fmla="*/ 25 h 67"/>
                    <a:gd name="T56" fmla="*/ 0 w 40"/>
                    <a:gd name="T57" fmla="*/ 28 h 67"/>
                    <a:gd name="T58" fmla="*/ 0 w 40"/>
                    <a:gd name="T59" fmla="*/ 32 h 67"/>
                    <a:gd name="T60" fmla="*/ 0 w 40"/>
                    <a:gd name="T61" fmla="*/ 36 h 67"/>
                    <a:gd name="T62" fmla="*/ 0 w 40"/>
                    <a:gd name="T63" fmla="*/ 40 h 67"/>
                    <a:gd name="T64" fmla="*/ 0 w 40"/>
                    <a:gd name="T65" fmla="*/ 42 h 67"/>
                    <a:gd name="T66" fmla="*/ 0 w 40"/>
                    <a:gd name="T67" fmla="*/ 44 h 67"/>
                    <a:gd name="T68" fmla="*/ 0 w 40"/>
                    <a:gd name="T69" fmla="*/ 46 h 67"/>
                    <a:gd name="T70" fmla="*/ 1 w 40"/>
                    <a:gd name="T71" fmla="*/ 48 h 67"/>
                    <a:gd name="T72" fmla="*/ 2 w 40"/>
                    <a:gd name="T73" fmla="*/ 50 h 67"/>
                    <a:gd name="T74" fmla="*/ 2 w 40"/>
                    <a:gd name="T75" fmla="*/ 51 h 67"/>
                    <a:gd name="T76" fmla="*/ 3 w 40"/>
                    <a:gd name="T77" fmla="*/ 53 h 67"/>
                    <a:gd name="T78" fmla="*/ 4 w 40"/>
                    <a:gd name="T79" fmla="*/ 55 h 67"/>
                    <a:gd name="T80" fmla="*/ 5 w 40"/>
                    <a:gd name="T81" fmla="*/ 57 h 67"/>
                    <a:gd name="T82" fmla="*/ 6 w 40"/>
                    <a:gd name="T83" fmla="*/ 59 h 67"/>
                    <a:gd name="T84" fmla="*/ 7 w 40"/>
                    <a:gd name="T85" fmla="*/ 60 h 67"/>
                    <a:gd name="T86" fmla="*/ 9 w 40"/>
                    <a:gd name="T87" fmla="*/ 62 h 67"/>
                    <a:gd name="T88" fmla="*/ 10 w 40"/>
                    <a:gd name="T89" fmla="*/ 63 h 67"/>
                    <a:gd name="T90" fmla="*/ 12 w 40"/>
                    <a:gd name="T91" fmla="*/ 65 h 67"/>
                    <a:gd name="T92" fmla="*/ 13 w 40"/>
                    <a:gd name="T93" fmla="*/ 66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0" h="67">
                      <a:moveTo>
                        <a:pt x="39" y="0"/>
                      </a:moveTo>
                      <a:lnTo>
                        <a:pt x="38" y="0"/>
                      </a:lnTo>
                      <a:lnTo>
                        <a:pt x="37" y="0"/>
                      </a:lnTo>
                      <a:lnTo>
                        <a:pt x="33" y="0"/>
                      </a:lnTo>
                      <a:lnTo>
                        <a:pt x="31" y="1"/>
                      </a:lnTo>
                      <a:lnTo>
                        <a:pt x="30" y="1"/>
                      </a:lnTo>
                      <a:lnTo>
                        <a:pt x="28" y="1"/>
                      </a:lnTo>
                      <a:lnTo>
                        <a:pt x="26" y="2"/>
                      </a:lnTo>
                      <a:lnTo>
                        <a:pt x="24" y="2"/>
                      </a:lnTo>
                      <a:lnTo>
                        <a:pt x="22" y="3"/>
                      </a:lnTo>
                      <a:lnTo>
                        <a:pt x="21" y="4"/>
                      </a:lnTo>
                      <a:lnTo>
                        <a:pt x="19" y="5"/>
                      </a:lnTo>
                      <a:lnTo>
                        <a:pt x="18" y="5"/>
                      </a:lnTo>
                      <a:lnTo>
                        <a:pt x="16" y="7"/>
                      </a:lnTo>
                      <a:lnTo>
                        <a:pt x="14" y="7"/>
                      </a:lnTo>
                      <a:lnTo>
                        <a:pt x="13" y="9"/>
                      </a:lnTo>
                      <a:lnTo>
                        <a:pt x="12" y="10"/>
                      </a:lnTo>
                      <a:lnTo>
                        <a:pt x="10" y="11"/>
                      </a:lnTo>
                      <a:lnTo>
                        <a:pt x="9" y="12"/>
                      </a:lnTo>
                      <a:lnTo>
                        <a:pt x="8" y="14"/>
                      </a:lnTo>
                      <a:lnTo>
                        <a:pt x="7" y="15"/>
                      </a:lnTo>
                      <a:lnTo>
                        <a:pt x="6" y="17"/>
                      </a:lnTo>
                      <a:lnTo>
                        <a:pt x="5" y="18"/>
                      </a:lnTo>
                      <a:lnTo>
                        <a:pt x="4" y="20"/>
                      </a:lnTo>
                      <a:lnTo>
                        <a:pt x="3" y="21"/>
                      </a:lnTo>
                      <a:lnTo>
                        <a:pt x="2" y="23"/>
                      </a:lnTo>
                      <a:lnTo>
                        <a:pt x="2" y="25"/>
                      </a:lnTo>
                      <a:lnTo>
                        <a:pt x="1" y="27"/>
                      </a:lnTo>
                      <a:lnTo>
                        <a:pt x="0" y="28"/>
                      </a:lnTo>
                      <a:lnTo>
                        <a:pt x="0" y="30"/>
                      </a:lnTo>
                      <a:lnTo>
                        <a:pt x="0" y="32"/>
                      </a:lnTo>
                      <a:lnTo>
                        <a:pt x="0" y="34"/>
                      </a:lnTo>
                      <a:lnTo>
                        <a:pt x="0" y="36"/>
                      </a:lnTo>
                      <a:lnTo>
                        <a:pt x="0" y="38"/>
                      </a:lnTo>
                      <a:lnTo>
                        <a:pt x="0" y="40"/>
                      </a:lnTo>
                      <a:lnTo>
                        <a:pt x="0" y="41"/>
                      </a:lnTo>
                      <a:lnTo>
                        <a:pt x="0" y="42"/>
                      </a:lnTo>
                      <a:lnTo>
                        <a:pt x="0" y="43"/>
                      </a:lnTo>
                      <a:lnTo>
                        <a:pt x="0" y="44"/>
                      </a:lnTo>
                      <a:lnTo>
                        <a:pt x="0" y="45"/>
                      </a:lnTo>
                      <a:lnTo>
                        <a:pt x="0" y="46"/>
                      </a:lnTo>
                      <a:lnTo>
                        <a:pt x="0" y="47"/>
                      </a:lnTo>
                      <a:lnTo>
                        <a:pt x="1" y="48"/>
                      </a:lnTo>
                      <a:lnTo>
                        <a:pt x="1" y="49"/>
                      </a:lnTo>
                      <a:lnTo>
                        <a:pt x="2" y="50"/>
                      </a:lnTo>
                      <a:lnTo>
                        <a:pt x="2" y="51"/>
                      </a:lnTo>
                      <a:lnTo>
                        <a:pt x="3" y="53"/>
                      </a:lnTo>
                      <a:lnTo>
                        <a:pt x="4" y="54"/>
                      </a:lnTo>
                      <a:lnTo>
                        <a:pt x="4" y="55"/>
                      </a:lnTo>
                      <a:lnTo>
                        <a:pt x="4" y="56"/>
                      </a:lnTo>
                      <a:lnTo>
                        <a:pt x="5" y="57"/>
                      </a:lnTo>
                      <a:lnTo>
                        <a:pt x="6" y="58"/>
                      </a:lnTo>
                      <a:lnTo>
                        <a:pt x="6" y="59"/>
                      </a:lnTo>
                      <a:lnTo>
                        <a:pt x="7" y="59"/>
                      </a:lnTo>
                      <a:lnTo>
                        <a:pt x="7" y="60"/>
                      </a:lnTo>
                      <a:lnTo>
                        <a:pt x="8" y="61"/>
                      </a:lnTo>
                      <a:lnTo>
                        <a:pt x="9" y="62"/>
                      </a:lnTo>
                      <a:lnTo>
                        <a:pt x="9" y="63"/>
                      </a:lnTo>
                      <a:lnTo>
                        <a:pt x="10" y="63"/>
                      </a:lnTo>
                      <a:lnTo>
                        <a:pt x="11" y="64"/>
                      </a:lnTo>
                      <a:lnTo>
                        <a:pt x="12" y="65"/>
                      </a:lnTo>
                      <a:lnTo>
                        <a:pt x="13" y="6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4" name="Freeform 678"/>
                <p:cNvSpPr>
                  <a:spLocks/>
                </p:cNvSpPr>
                <p:nvPr/>
              </p:nvSpPr>
              <p:spPr bwMode="auto">
                <a:xfrm>
                  <a:off x="682" y="1798"/>
                  <a:ext cx="6" cy="17"/>
                </a:xfrm>
                <a:custGeom>
                  <a:avLst/>
                  <a:gdLst>
                    <a:gd name="T0" fmla="*/ 4 w 6"/>
                    <a:gd name="T1" fmla="*/ 0 h 17"/>
                    <a:gd name="T2" fmla="*/ 4 w 6"/>
                    <a:gd name="T3" fmla="*/ 0 h 17"/>
                    <a:gd name="T4" fmla="*/ 4 w 6"/>
                    <a:gd name="T5" fmla="*/ 0 h 17"/>
                    <a:gd name="T6" fmla="*/ 4 w 6"/>
                    <a:gd name="T7" fmla="*/ 0 h 17"/>
                    <a:gd name="T8" fmla="*/ 4 w 6"/>
                    <a:gd name="T9" fmla="*/ 0 h 17"/>
                    <a:gd name="T10" fmla="*/ 4 w 6"/>
                    <a:gd name="T11" fmla="*/ 1 h 17"/>
                    <a:gd name="T12" fmla="*/ 4 w 6"/>
                    <a:gd name="T13" fmla="*/ 1 h 17"/>
                    <a:gd name="T14" fmla="*/ 4 w 6"/>
                    <a:gd name="T15" fmla="*/ 1 h 17"/>
                    <a:gd name="T16" fmla="*/ 4 w 6"/>
                    <a:gd name="T17" fmla="*/ 1 h 17"/>
                    <a:gd name="T18" fmla="*/ 4 w 6"/>
                    <a:gd name="T19" fmla="*/ 1 h 17"/>
                    <a:gd name="T20" fmla="*/ 4 w 6"/>
                    <a:gd name="T21" fmla="*/ 1 h 17"/>
                    <a:gd name="T22" fmla="*/ 4 w 6"/>
                    <a:gd name="T23" fmla="*/ 2 h 17"/>
                    <a:gd name="T24" fmla="*/ 4 w 6"/>
                    <a:gd name="T25" fmla="*/ 2 h 17"/>
                    <a:gd name="T26" fmla="*/ 4 w 6"/>
                    <a:gd name="T27" fmla="*/ 2 h 17"/>
                    <a:gd name="T28" fmla="*/ 4 w 6"/>
                    <a:gd name="T29" fmla="*/ 2 h 17"/>
                    <a:gd name="T30" fmla="*/ 4 w 6"/>
                    <a:gd name="T31" fmla="*/ 2 h 17"/>
                    <a:gd name="T32" fmla="*/ 4 w 6"/>
                    <a:gd name="T33" fmla="*/ 2 h 17"/>
                    <a:gd name="T34" fmla="*/ 4 w 6"/>
                    <a:gd name="T35" fmla="*/ 2 h 17"/>
                    <a:gd name="T36" fmla="*/ 4 w 6"/>
                    <a:gd name="T37" fmla="*/ 2 h 17"/>
                    <a:gd name="T38" fmla="*/ 4 w 6"/>
                    <a:gd name="T39" fmla="*/ 2 h 17"/>
                    <a:gd name="T40" fmla="*/ 4 w 6"/>
                    <a:gd name="T41" fmla="*/ 2 h 17"/>
                    <a:gd name="T42" fmla="*/ 4 w 6"/>
                    <a:gd name="T43" fmla="*/ 3 h 17"/>
                    <a:gd name="T44" fmla="*/ 4 w 6"/>
                    <a:gd name="T45" fmla="*/ 3 h 17"/>
                    <a:gd name="T46" fmla="*/ 4 w 6"/>
                    <a:gd name="T47" fmla="*/ 3 h 17"/>
                    <a:gd name="T48" fmla="*/ 4 w 6"/>
                    <a:gd name="T49" fmla="*/ 3 h 17"/>
                    <a:gd name="T50" fmla="*/ 4 w 6"/>
                    <a:gd name="T51" fmla="*/ 3 h 17"/>
                    <a:gd name="T52" fmla="*/ 4 w 6"/>
                    <a:gd name="T53" fmla="*/ 3 h 17"/>
                    <a:gd name="T54" fmla="*/ 4 w 6"/>
                    <a:gd name="T55" fmla="*/ 3 h 17"/>
                    <a:gd name="T56" fmla="*/ 4 w 6"/>
                    <a:gd name="T57" fmla="*/ 4 h 17"/>
                    <a:gd name="T58" fmla="*/ 4 w 6"/>
                    <a:gd name="T59" fmla="*/ 4 h 17"/>
                    <a:gd name="T60" fmla="*/ 4 w 6"/>
                    <a:gd name="T61" fmla="*/ 4 h 17"/>
                    <a:gd name="T62" fmla="*/ 5 w 6"/>
                    <a:gd name="T63" fmla="*/ 4 h 17"/>
                    <a:gd name="T64" fmla="*/ 4 w 6"/>
                    <a:gd name="T65" fmla="*/ 5 h 17"/>
                    <a:gd name="T66" fmla="*/ 4 w 6"/>
                    <a:gd name="T67" fmla="*/ 5 h 17"/>
                    <a:gd name="T68" fmla="*/ 4 w 6"/>
                    <a:gd name="T69" fmla="*/ 6 h 17"/>
                    <a:gd name="T70" fmla="*/ 4 w 6"/>
                    <a:gd name="T71" fmla="*/ 6 h 17"/>
                    <a:gd name="T72" fmla="*/ 4 w 6"/>
                    <a:gd name="T73" fmla="*/ 6 h 17"/>
                    <a:gd name="T74" fmla="*/ 4 w 6"/>
                    <a:gd name="T75" fmla="*/ 7 h 17"/>
                    <a:gd name="T76" fmla="*/ 4 w 6"/>
                    <a:gd name="T77" fmla="*/ 8 h 17"/>
                    <a:gd name="T78" fmla="*/ 4 w 6"/>
                    <a:gd name="T79" fmla="*/ 8 h 17"/>
                    <a:gd name="T80" fmla="*/ 4 w 6"/>
                    <a:gd name="T81" fmla="*/ 8 h 17"/>
                    <a:gd name="T82" fmla="*/ 4 w 6"/>
                    <a:gd name="T83" fmla="*/ 9 h 17"/>
                    <a:gd name="T84" fmla="*/ 4 w 6"/>
                    <a:gd name="T85" fmla="*/ 9 h 17"/>
                    <a:gd name="T86" fmla="*/ 4 w 6"/>
                    <a:gd name="T87" fmla="*/ 10 h 17"/>
                    <a:gd name="T88" fmla="*/ 4 w 6"/>
                    <a:gd name="T89" fmla="*/ 10 h 17"/>
                    <a:gd name="T90" fmla="*/ 3 w 6"/>
                    <a:gd name="T91" fmla="*/ 10 h 17"/>
                    <a:gd name="T92" fmla="*/ 3 w 6"/>
                    <a:gd name="T93" fmla="*/ 11 h 17"/>
                    <a:gd name="T94" fmla="*/ 3 w 6"/>
                    <a:gd name="T95" fmla="*/ 11 h 17"/>
                    <a:gd name="T96" fmla="*/ 3 w 6"/>
                    <a:gd name="T97" fmla="*/ 12 h 17"/>
                    <a:gd name="T98" fmla="*/ 3 w 6"/>
                    <a:gd name="T99" fmla="*/ 12 h 17"/>
                    <a:gd name="T100" fmla="*/ 2 w 6"/>
                    <a:gd name="T101" fmla="*/ 12 h 17"/>
                    <a:gd name="T102" fmla="*/ 2 w 6"/>
                    <a:gd name="T103" fmla="*/ 12 h 17"/>
                    <a:gd name="T104" fmla="*/ 2 w 6"/>
                    <a:gd name="T105" fmla="*/ 13 h 17"/>
                    <a:gd name="T106" fmla="*/ 2 w 6"/>
                    <a:gd name="T107" fmla="*/ 13 h 17"/>
                    <a:gd name="T108" fmla="*/ 2 w 6"/>
                    <a:gd name="T109" fmla="*/ 14 h 17"/>
                    <a:gd name="T110" fmla="*/ 1 w 6"/>
                    <a:gd name="T111" fmla="*/ 14 h 17"/>
                    <a:gd name="T112" fmla="*/ 1 w 6"/>
                    <a:gd name="T113" fmla="*/ 14 h 17"/>
                    <a:gd name="T114" fmla="*/ 1 w 6"/>
                    <a:gd name="T115" fmla="*/ 14 h 17"/>
                    <a:gd name="T116" fmla="*/ 0 w 6"/>
                    <a:gd name="T117" fmla="*/ 15 h 17"/>
                    <a:gd name="T118" fmla="*/ 0 w 6"/>
                    <a:gd name="T119" fmla="*/ 15 h 17"/>
                    <a:gd name="T120" fmla="*/ 0 w 6"/>
                    <a:gd name="T121" fmla="*/ 16 h 17"/>
                    <a:gd name="T122" fmla="*/ 0 w 6"/>
                    <a:gd name="T123" fmla="*/ 16 h 17"/>
                    <a:gd name="T124" fmla="*/ 0 w 6"/>
                    <a:gd name="T125" fmla="*/ 16 h 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 h="17">
                      <a:moveTo>
                        <a:pt x="4" y="0"/>
                      </a:moveTo>
                      <a:lnTo>
                        <a:pt x="4" y="0"/>
                      </a:lnTo>
                      <a:lnTo>
                        <a:pt x="4" y="1"/>
                      </a:lnTo>
                      <a:lnTo>
                        <a:pt x="4" y="2"/>
                      </a:lnTo>
                      <a:lnTo>
                        <a:pt x="4" y="3"/>
                      </a:lnTo>
                      <a:lnTo>
                        <a:pt x="4" y="4"/>
                      </a:lnTo>
                      <a:lnTo>
                        <a:pt x="5" y="4"/>
                      </a:lnTo>
                      <a:lnTo>
                        <a:pt x="4" y="5"/>
                      </a:lnTo>
                      <a:lnTo>
                        <a:pt x="4" y="6"/>
                      </a:lnTo>
                      <a:lnTo>
                        <a:pt x="4" y="7"/>
                      </a:lnTo>
                      <a:lnTo>
                        <a:pt x="4" y="8"/>
                      </a:lnTo>
                      <a:lnTo>
                        <a:pt x="4" y="9"/>
                      </a:lnTo>
                      <a:lnTo>
                        <a:pt x="4" y="10"/>
                      </a:lnTo>
                      <a:lnTo>
                        <a:pt x="3" y="10"/>
                      </a:lnTo>
                      <a:lnTo>
                        <a:pt x="3" y="11"/>
                      </a:lnTo>
                      <a:lnTo>
                        <a:pt x="3" y="12"/>
                      </a:lnTo>
                      <a:lnTo>
                        <a:pt x="2" y="12"/>
                      </a:lnTo>
                      <a:lnTo>
                        <a:pt x="2" y="13"/>
                      </a:lnTo>
                      <a:lnTo>
                        <a:pt x="2" y="14"/>
                      </a:lnTo>
                      <a:lnTo>
                        <a:pt x="1" y="14"/>
                      </a:lnTo>
                      <a:lnTo>
                        <a:pt x="0" y="15"/>
                      </a:lnTo>
                      <a:lnTo>
                        <a:pt x="0" y="16"/>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5" name="Freeform 679"/>
                <p:cNvSpPr>
                  <a:spLocks/>
                </p:cNvSpPr>
                <p:nvPr/>
              </p:nvSpPr>
              <p:spPr bwMode="auto">
                <a:xfrm>
                  <a:off x="627" y="1814"/>
                  <a:ext cx="54" cy="12"/>
                </a:xfrm>
                <a:custGeom>
                  <a:avLst/>
                  <a:gdLst>
                    <a:gd name="T0" fmla="*/ 53 w 54"/>
                    <a:gd name="T1" fmla="*/ 0 h 12"/>
                    <a:gd name="T2" fmla="*/ 50 w 54"/>
                    <a:gd name="T3" fmla="*/ 2 h 12"/>
                    <a:gd name="T4" fmla="*/ 49 w 54"/>
                    <a:gd name="T5" fmla="*/ 2 h 12"/>
                    <a:gd name="T6" fmla="*/ 47 w 54"/>
                    <a:gd name="T7" fmla="*/ 2 h 12"/>
                    <a:gd name="T8" fmla="*/ 46 w 54"/>
                    <a:gd name="T9" fmla="*/ 3 h 12"/>
                    <a:gd name="T10" fmla="*/ 44 w 54"/>
                    <a:gd name="T11" fmla="*/ 4 h 12"/>
                    <a:gd name="T12" fmla="*/ 43 w 54"/>
                    <a:gd name="T13" fmla="*/ 4 h 12"/>
                    <a:gd name="T14" fmla="*/ 41 w 54"/>
                    <a:gd name="T15" fmla="*/ 5 h 12"/>
                    <a:gd name="T16" fmla="*/ 40 w 54"/>
                    <a:gd name="T17" fmla="*/ 5 h 12"/>
                    <a:gd name="T18" fmla="*/ 38 w 54"/>
                    <a:gd name="T19" fmla="*/ 6 h 12"/>
                    <a:gd name="T20" fmla="*/ 37 w 54"/>
                    <a:gd name="T21" fmla="*/ 6 h 12"/>
                    <a:gd name="T22" fmla="*/ 35 w 54"/>
                    <a:gd name="T23" fmla="*/ 6 h 12"/>
                    <a:gd name="T24" fmla="*/ 33 w 54"/>
                    <a:gd name="T25" fmla="*/ 7 h 12"/>
                    <a:gd name="T26" fmla="*/ 32 w 54"/>
                    <a:gd name="T27" fmla="*/ 7 h 12"/>
                    <a:gd name="T28" fmla="*/ 31 w 54"/>
                    <a:gd name="T29" fmla="*/ 8 h 12"/>
                    <a:gd name="T30" fmla="*/ 29 w 54"/>
                    <a:gd name="T31" fmla="*/ 8 h 12"/>
                    <a:gd name="T32" fmla="*/ 27 w 54"/>
                    <a:gd name="T33" fmla="*/ 8 h 12"/>
                    <a:gd name="T34" fmla="*/ 25 w 54"/>
                    <a:gd name="T35" fmla="*/ 8 h 12"/>
                    <a:gd name="T36" fmla="*/ 24 w 54"/>
                    <a:gd name="T37" fmla="*/ 9 h 12"/>
                    <a:gd name="T38" fmla="*/ 22 w 54"/>
                    <a:gd name="T39" fmla="*/ 9 h 12"/>
                    <a:gd name="T40" fmla="*/ 21 w 54"/>
                    <a:gd name="T41" fmla="*/ 9 h 12"/>
                    <a:gd name="T42" fmla="*/ 19 w 54"/>
                    <a:gd name="T43" fmla="*/ 10 h 12"/>
                    <a:gd name="T44" fmla="*/ 17 w 54"/>
                    <a:gd name="T45" fmla="*/ 10 h 12"/>
                    <a:gd name="T46" fmla="*/ 16 w 54"/>
                    <a:gd name="T47" fmla="*/ 10 h 12"/>
                    <a:gd name="T48" fmla="*/ 14 w 54"/>
                    <a:gd name="T49" fmla="*/ 10 h 12"/>
                    <a:gd name="T50" fmla="*/ 13 w 54"/>
                    <a:gd name="T51" fmla="*/ 10 h 12"/>
                    <a:gd name="T52" fmla="*/ 11 w 54"/>
                    <a:gd name="T53" fmla="*/ 10 h 12"/>
                    <a:gd name="T54" fmla="*/ 9 w 54"/>
                    <a:gd name="T55" fmla="*/ 10 h 12"/>
                    <a:gd name="T56" fmla="*/ 7 w 54"/>
                    <a:gd name="T57" fmla="*/ 10 h 12"/>
                    <a:gd name="T58" fmla="*/ 6 w 54"/>
                    <a:gd name="T59" fmla="*/ 10 h 12"/>
                    <a:gd name="T60" fmla="*/ 4 w 54"/>
                    <a:gd name="T61" fmla="*/ 10 h 12"/>
                    <a:gd name="T62" fmla="*/ 3 w 54"/>
                    <a:gd name="T63" fmla="*/ 11 h 12"/>
                    <a:gd name="T64" fmla="*/ 2 w 54"/>
                    <a:gd name="T65" fmla="*/ 11 h 12"/>
                    <a:gd name="T66" fmla="*/ 2 w 54"/>
                    <a:gd name="T67" fmla="*/ 11 h 12"/>
                    <a:gd name="T68" fmla="*/ 2 w 54"/>
                    <a:gd name="T69" fmla="*/ 11 h 12"/>
                    <a:gd name="T70" fmla="*/ 2 w 54"/>
                    <a:gd name="T71" fmla="*/ 11 h 12"/>
                    <a:gd name="T72" fmla="*/ 2 w 54"/>
                    <a:gd name="T73" fmla="*/ 11 h 12"/>
                    <a:gd name="T74" fmla="*/ 2 w 54"/>
                    <a:gd name="T75" fmla="*/ 11 h 12"/>
                    <a:gd name="T76" fmla="*/ 2 w 54"/>
                    <a:gd name="T77" fmla="*/ 11 h 12"/>
                    <a:gd name="T78" fmla="*/ 1 w 54"/>
                    <a:gd name="T79" fmla="*/ 11 h 12"/>
                    <a:gd name="T80" fmla="*/ 1 w 54"/>
                    <a:gd name="T81" fmla="*/ 11 h 12"/>
                    <a:gd name="T82" fmla="*/ 1 w 54"/>
                    <a:gd name="T83" fmla="*/ 11 h 12"/>
                    <a:gd name="T84" fmla="*/ 1 w 54"/>
                    <a:gd name="T85" fmla="*/ 11 h 12"/>
                    <a:gd name="T86" fmla="*/ 1 w 54"/>
                    <a:gd name="T87" fmla="*/ 11 h 12"/>
                    <a:gd name="T88" fmla="*/ 1 w 54"/>
                    <a:gd name="T89" fmla="*/ 11 h 12"/>
                    <a:gd name="T90" fmla="*/ 1 w 54"/>
                    <a:gd name="T91" fmla="*/ 11 h 12"/>
                    <a:gd name="T92" fmla="*/ 1 w 54"/>
                    <a:gd name="T93" fmla="*/ 11 h 12"/>
                    <a:gd name="T94" fmla="*/ 1 w 54"/>
                    <a:gd name="T95" fmla="*/ 11 h 12"/>
                    <a:gd name="T96" fmla="*/ 1 w 54"/>
                    <a:gd name="T97" fmla="*/ 11 h 12"/>
                    <a:gd name="T98" fmla="*/ 1 w 54"/>
                    <a:gd name="T99" fmla="*/ 11 h 12"/>
                    <a:gd name="T100" fmla="*/ 1 w 54"/>
                    <a:gd name="T101" fmla="*/ 11 h 12"/>
                    <a:gd name="T102" fmla="*/ 1 w 54"/>
                    <a:gd name="T103" fmla="*/ 11 h 12"/>
                    <a:gd name="T104" fmla="*/ 1 w 54"/>
                    <a:gd name="T105" fmla="*/ 11 h 12"/>
                    <a:gd name="T106" fmla="*/ 1 w 54"/>
                    <a:gd name="T107" fmla="*/ 11 h 12"/>
                    <a:gd name="T108" fmla="*/ 0 w 54"/>
                    <a:gd name="T109" fmla="*/ 11 h 12"/>
                    <a:gd name="T110" fmla="*/ 0 w 54"/>
                    <a:gd name="T111" fmla="*/ 11 h 12"/>
                    <a:gd name="T112" fmla="*/ 0 w 54"/>
                    <a:gd name="T113" fmla="*/ 11 h 12"/>
                    <a:gd name="T114" fmla="*/ 0 w 54"/>
                    <a:gd name="T115" fmla="*/ 11 h 12"/>
                    <a:gd name="T116" fmla="*/ 0 w 54"/>
                    <a:gd name="T117" fmla="*/ 11 h 12"/>
                    <a:gd name="T118" fmla="*/ 0 w 54"/>
                    <a:gd name="T119" fmla="*/ 11 h 12"/>
                    <a:gd name="T120" fmla="*/ 0 w 54"/>
                    <a:gd name="T121" fmla="*/ 11 h 12"/>
                    <a:gd name="T122" fmla="*/ 0 w 54"/>
                    <a:gd name="T123" fmla="*/ 11 h 12"/>
                    <a:gd name="T124" fmla="*/ 0 w 54"/>
                    <a:gd name="T125" fmla="*/ 11 h 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 h="12">
                      <a:moveTo>
                        <a:pt x="53" y="0"/>
                      </a:moveTo>
                      <a:lnTo>
                        <a:pt x="50" y="2"/>
                      </a:lnTo>
                      <a:lnTo>
                        <a:pt x="49" y="2"/>
                      </a:lnTo>
                      <a:lnTo>
                        <a:pt x="47" y="2"/>
                      </a:lnTo>
                      <a:lnTo>
                        <a:pt x="46" y="3"/>
                      </a:lnTo>
                      <a:lnTo>
                        <a:pt x="44" y="4"/>
                      </a:lnTo>
                      <a:lnTo>
                        <a:pt x="43" y="4"/>
                      </a:lnTo>
                      <a:lnTo>
                        <a:pt x="41" y="5"/>
                      </a:lnTo>
                      <a:lnTo>
                        <a:pt x="40" y="5"/>
                      </a:lnTo>
                      <a:lnTo>
                        <a:pt x="38" y="6"/>
                      </a:lnTo>
                      <a:lnTo>
                        <a:pt x="37" y="6"/>
                      </a:lnTo>
                      <a:lnTo>
                        <a:pt x="35" y="6"/>
                      </a:lnTo>
                      <a:lnTo>
                        <a:pt x="33" y="7"/>
                      </a:lnTo>
                      <a:lnTo>
                        <a:pt x="32" y="7"/>
                      </a:lnTo>
                      <a:lnTo>
                        <a:pt x="31" y="8"/>
                      </a:lnTo>
                      <a:lnTo>
                        <a:pt x="29" y="8"/>
                      </a:lnTo>
                      <a:lnTo>
                        <a:pt x="27" y="8"/>
                      </a:lnTo>
                      <a:lnTo>
                        <a:pt x="25" y="8"/>
                      </a:lnTo>
                      <a:lnTo>
                        <a:pt x="24" y="9"/>
                      </a:lnTo>
                      <a:lnTo>
                        <a:pt x="22" y="9"/>
                      </a:lnTo>
                      <a:lnTo>
                        <a:pt x="21" y="9"/>
                      </a:lnTo>
                      <a:lnTo>
                        <a:pt x="19" y="10"/>
                      </a:lnTo>
                      <a:lnTo>
                        <a:pt x="17" y="10"/>
                      </a:lnTo>
                      <a:lnTo>
                        <a:pt x="16" y="10"/>
                      </a:lnTo>
                      <a:lnTo>
                        <a:pt x="14" y="10"/>
                      </a:lnTo>
                      <a:lnTo>
                        <a:pt x="13" y="10"/>
                      </a:lnTo>
                      <a:lnTo>
                        <a:pt x="11" y="10"/>
                      </a:lnTo>
                      <a:lnTo>
                        <a:pt x="9" y="10"/>
                      </a:lnTo>
                      <a:lnTo>
                        <a:pt x="7" y="10"/>
                      </a:lnTo>
                      <a:lnTo>
                        <a:pt x="6" y="10"/>
                      </a:lnTo>
                      <a:lnTo>
                        <a:pt x="4" y="10"/>
                      </a:lnTo>
                      <a:lnTo>
                        <a:pt x="3" y="11"/>
                      </a:lnTo>
                      <a:lnTo>
                        <a:pt x="2" y="11"/>
                      </a:lnTo>
                      <a:lnTo>
                        <a:pt x="1" y="11"/>
                      </a:lnTo>
                      <a:lnTo>
                        <a:pt x="0" y="11"/>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6" name="Freeform 680"/>
                <p:cNvSpPr>
                  <a:spLocks/>
                </p:cNvSpPr>
                <p:nvPr/>
              </p:nvSpPr>
              <p:spPr bwMode="auto">
                <a:xfrm>
                  <a:off x="570" y="1825"/>
                  <a:ext cx="57" cy="98"/>
                </a:xfrm>
                <a:custGeom>
                  <a:avLst/>
                  <a:gdLst>
                    <a:gd name="T0" fmla="*/ 56 w 57"/>
                    <a:gd name="T1" fmla="*/ 0 h 98"/>
                    <a:gd name="T2" fmla="*/ 55 w 57"/>
                    <a:gd name="T3" fmla="*/ 0 h 98"/>
                    <a:gd name="T4" fmla="*/ 55 w 57"/>
                    <a:gd name="T5" fmla="*/ 0 h 98"/>
                    <a:gd name="T6" fmla="*/ 55 w 57"/>
                    <a:gd name="T7" fmla="*/ 0 h 98"/>
                    <a:gd name="T8" fmla="*/ 55 w 57"/>
                    <a:gd name="T9" fmla="*/ 0 h 98"/>
                    <a:gd name="T10" fmla="*/ 55 w 57"/>
                    <a:gd name="T11" fmla="*/ 0 h 98"/>
                    <a:gd name="T12" fmla="*/ 54 w 57"/>
                    <a:gd name="T13" fmla="*/ 0 h 98"/>
                    <a:gd name="T14" fmla="*/ 54 w 57"/>
                    <a:gd name="T15" fmla="*/ 0 h 98"/>
                    <a:gd name="T16" fmla="*/ 54 w 57"/>
                    <a:gd name="T17" fmla="*/ 0 h 98"/>
                    <a:gd name="T18" fmla="*/ 54 w 57"/>
                    <a:gd name="T19" fmla="*/ 0 h 98"/>
                    <a:gd name="T20" fmla="*/ 54 w 57"/>
                    <a:gd name="T21" fmla="*/ 0 h 98"/>
                    <a:gd name="T22" fmla="*/ 54 w 57"/>
                    <a:gd name="T23" fmla="*/ 0 h 98"/>
                    <a:gd name="T24" fmla="*/ 54 w 57"/>
                    <a:gd name="T25" fmla="*/ 0 h 98"/>
                    <a:gd name="T26" fmla="*/ 54 w 57"/>
                    <a:gd name="T27" fmla="*/ 0 h 98"/>
                    <a:gd name="T28" fmla="*/ 53 w 57"/>
                    <a:gd name="T29" fmla="*/ 0 h 98"/>
                    <a:gd name="T30" fmla="*/ 53 w 57"/>
                    <a:gd name="T31" fmla="*/ 0 h 98"/>
                    <a:gd name="T32" fmla="*/ 45 w 57"/>
                    <a:gd name="T33" fmla="*/ 0 h 98"/>
                    <a:gd name="T34" fmla="*/ 40 w 57"/>
                    <a:gd name="T35" fmla="*/ 1 h 98"/>
                    <a:gd name="T36" fmla="*/ 34 w 57"/>
                    <a:gd name="T37" fmla="*/ 3 h 98"/>
                    <a:gd name="T38" fmla="*/ 30 w 57"/>
                    <a:gd name="T39" fmla="*/ 5 h 98"/>
                    <a:gd name="T40" fmla="*/ 25 w 57"/>
                    <a:gd name="T41" fmla="*/ 7 h 98"/>
                    <a:gd name="T42" fmla="*/ 21 w 57"/>
                    <a:gd name="T43" fmla="*/ 10 h 98"/>
                    <a:gd name="T44" fmla="*/ 17 w 57"/>
                    <a:gd name="T45" fmla="*/ 13 h 98"/>
                    <a:gd name="T46" fmla="*/ 14 w 57"/>
                    <a:gd name="T47" fmla="*/ 17 h 98"/>
                    <a:gd name="T48" fmla="*/ 10 w 57"/>
                    <a:gd name="T49" fmla="*/ 21 h 98"/>
                    <a:gd name="T50" fmla="*/ 8 w 57"/>
                    <a:gd name="T51" fmla="*/ 25 h 98"/>
                    <a:gd name="T52" fmla="*/ 5 w 57"/>
                    <a:gd name="T53" fmla="*/ 30 h 98"/>
                    <a:gd name="T54" fmla="*/ 3 w 57"/>
                    <a:gd name="T55" fmla="*/ 35 h 98"/>
                    <a:gd name="T56" fmla="*/ 2 w 57"/>
                    <a:gd name="T57" fmla="*/ 39 h 98"/>
                    <a:gd name="T58" fmla="*/ 0 w 57"/>
                    <a:gd name="T59" fmla="*/ 45 h 98"/>
                    <a:gd name="T60" fmla="*/ 0 w 57"/>
                    <a:gd name="T61" fmla="*/ 50 h 98"/>
                    <a:gd name="T62" fmla="*/ 0 w 57"/>
                    <a:gd name="T63" fmla="*/ 56 h 98"/>
                    <a:gd name="T64" fmla="*/ 0 w 57"/>
                    <a:gd name="T65" fmla="*/ 59 h 98"/>
                    <a:gd name="T66" fmla="*/ 1 w 57"/>
                    <a:gd name="T67" fmla="*/ 63 h 98"/>
                    <a:gd name="T68" fmla="*/ 1 w 57"/>
                    <a:gd name="T69" fmla="*/ 66 h 98"/>
                    <a:gd name="T70" fmla="*/ 2 w 57"/>
                    <a:gd name="T71" fmla="*/ 69 h 98"/>
                    <a:gd name="T72" fmla="*/ 3 w 57"/>
                    <a:gd name="T73" fmla="*/ 72 h 98"/>
                    <a:gd name="T74" fmla="*/ 4 w 57"/>
                    <a:gd name="T75" fmla="*/ 75 h 98"/>
                    <a:gd name="T76" fmla="*/ 6 w 57"/>
                    <a:gd name="T77" fmla="*/ 78 h 98"/>
                    <a:gd name="T78" fmla="*/ 8 w 57"/>
                    <a:gd name="T79" fmla="*/ 81 h 98"/>
                    <a:gd name="T80" fmla="*/ 9 w 57"/>
                    <a:gd name="T81" fmla="*/ 83 h 98"/>
                    <a:gd name="T82" fmla="*/ 11 w 57"/>
                    <a:gd name="T83" fmla="*/ 86 h 98"/>
                    <a:gd name="T84" fmla="*/ 13 w 57"/>
                    <a:gd name="T85" fmla="*/ 88 h 98"/>
                    <a:gd name="T86" fmla="*/ 15 w 57"/>
                    <a:gd name="T87" fmla="*/ 91 h 98"/>
                    <a:gd name="T88" fmla="*/ 17 w 57"/>
                    <a:gd name="T89" fmla="*/ 93 h 98"/>
                    <a:gd name="T90" fmla="*/ 20 w 57"/>
                    <a:gd name="T91" fmla="*/ 95 h 98"/>
                    <a:gd name="T92" fmla="*/ 22 w 57"/>
                    <a:gd name="T93" fmla="*/ 9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 h="98">
                      <a:moveTo>
                        <a:pt x="56" y="0"/>
                      </a:moveTo>
                      <a:lnTo>
                        <a:pt x="56" y="0"/>
                      </a:lnTo>
                      <a:lnTo>
                        <a:pt x="55" y="0"/>
                      </a:lnTo>
                      <a:lnTo>
                        <a:pt x="54" y="0"/>
                      </a:lnTo>
                      <a:lnTo>
                        <a:pt x="53" y="0"/>
                      </a:lnTo>
                      <a:lnTo>
                        <a:pt x="48" y="0"/>
                      </a:lnTo>
                      <a:lnTo>
                        <a:pt x="45" y="0"/>
                      </a:lnTo>
                      <a:lnTo>
                        <a:pt x="42" y="1"/>
                      </a:lnTo>
                      <a:lnTo>
                        <a:pt x="40" y="1"/>
                      </a:lnTo>
                      <a:lnTo>
                        <a:pt x="37" y="2"/>
                      </a:lnTo>
                      <a:lnTo>
                        <a:pt x="34" y="3"/>
                      </a:lnTo>
                      <a:lnTo>
                        <a:pt x="32" y="4"/>
                      </a:lnTo>
                      <a:lnTo>
                        <a:pt x="30" y="5"/>
                      </a:lnTo>
                      <a:lnTo>
                        <a:pt x="28" y="6"/>
                      </a:lnTo>
                      <a:lnTo>
                        <a:pt x="25" y="7"/>
                      </a:lnTo>
                      <a:lnTo>
                        <a:pt x="23" y="9"/>
                      </a:lnTo>
                      <a:lnTo>
                        <a:pt x="21" y="10"/>
                      </a:lnTo>
                      <a:lnTo>
                        <a:pt x="19" y="12"/>
                      </a:lnTo>
                      <a:lnTo>
                        <a:pt x="17" y="13"/>
                      </a:lnTo>
                      <a:lnTo>
                        <a:pt x="15" y="15"/>
                      </a:lnTo>
                      <a:lnTo>
                        <a:pt x="14" y="17"/>
                      </a:lnTo>
                      <a:lnTo>
                        <a:pt x="12" y="19"/>
                      </a:lnTo>
                      <a:lnTo>
                        <a:pt x="10" y="21"/>
                      </a:lnTo>
                      <a:lnTo>
                        <a:pt x="9" y="23"/>
                      </a:lnTo>
                      <a:lnTo>
                        <a:pt x="8" y="25"/>
                      </a:lnTo>
                      <a:lnTo>
                        <a:pt x="6" y="27"/>
                      </a:lnTo>
                      <a:lnTo>
                        <a:pt x="5" y="30"/>
                      </a:lnTo>
                      <a:lnTo>
                        <a:pt x="4" y="32"/>
                      </a:lnTo>
                      <a:lnTo>
                        <a:pt x="3" y="35"/>
                      </a:lnTo>
                      <a:lnTo>
                        <a:pt x="2" y="37"/>
                      </a:lnTo>
                      <a:lnTo>
                        <a:pt x="2" y="39"/>
                      </a:lnTo>
                      <a:lnTo>
                        <a:pt x="1" y="42"/>
                      </a:lnTo>
                      <a:lnTo>
                        <a:pt x="0" y="45"/>
                      </a:lnTo>
                      <a:lnTo>
                        <a:pt x="0" y="47"/>
                      </a:lnTo>
                      <a:lnTo>
                        <a:pt x="0" y="50"/>
                      </a:lnTo>
                      <a:lnTo>
                        <a:pt x="0" y="53"/>
                      </a:lnTo>
                      <a:lnTo>
                        <a:pt x="0" y="56"/>
                      </a:lnTo>
                      <a:lnTo>
                        <a:pt x="0" y="58"/>
                      </a:lnTo>
                      <a:lnTo>
                        <a:pt x="0" y="59"/>
                      </a:lnTo>
                      <a:lnTo>
                        <a:pt x="0" y="61"/>
                      </a:lnTo>
                      <a:lnTo>
                        <a:pt x="1" y="63"/>
                      </a:lnTo>
                      <a:lnTo>
                        <a:pt x="1" y="65"/>
                      </a:lnTo>
                      <a:lnTo>
                        <a:pt x="1" y="66"/>
                      </a:lnTo>
                      <a:lnTo>
                        <a:pt x="2" y="68"/>
                      </a:lnTo>
                      <a:lnTo>
                        <a:pt x="2" y="69"/>
                      </a:lnTo>
                      <a:lnTo>
                        <a:pt x="3" y="71"/>
                      </a:lnTo>
                      <a:lnTo>
                        <a:pt x="3" y="72"/>
                      </a:lnTo>
                      <a:lnTo>
                        <a:pt x="4" y="74"/>
                      </a:lnTo>
                      <a:lnTo>
                        <a:pt x="4" y="75"/>
                      </a:lnTo>
                      <a:lnTo>
                        <a:pt x="5" y="77"/>
                      </a:lnTo>
                      <a:lnTo>
                        <a:pt x="6" y="78"/>
                      </a:lnTo>
                      <a:lnTo>
                        <a:pt x="7" y="79"/>
                      </a:lnTo>
                      <a:lnTo>
                        <a:pt x="8" y="81"/>
                      </a:lnTo>
                      <a:lnTo>
                        <a:pt x="8" y="82"/>
                      </a:lnTo>
                      <a:lnTo>
                        <a:pt x="9" y="83"/>
                      </a:lnTo>
                      <a:lnTo>
                        <a:pt x="10" y="85"/>
                      </a:lnTo>
                      <a:lnTo>
                        <a:pt x="11" y="86"/>
                      </a:lnTo>
                      <a:lnTo>
                        <a:pt x="12" y="87"/>
                      </a:lnTo>
                      <a:lnTo>
                        <a:pt x="13" y="88"/>
                      </a:lnTo>
                      <a:lnTo>
                        <a:pt x="14" y="89"/>
                      </a:lnTo>
                      <a:lnTo>
                        <a:pt x="15" y="91"/>
                      </a:lnTo>
                      <a:lnTo>
                        <a:pt x="16" y="91"/>
                      </a:lnTo>
                      <a:lnTo>
                        <a:pt x="17" y="93"/>
                      </a:lnTo>
                      <a:lnTo>
                        <a:pt x="18" y="94"/>
                      </a:lnTo>
                      <a:lnTo>
                        <a:pt x="20" y="95"/>
                      </a:lnTo>
                      <a:lnTo>
                        <a:pt x="21" y="95"/>
                      </a:lnTo>
                      <a:lnTo>
                        <a:pt x="22" y="97"/>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7" name="Freeform 681"/>
                <p:cNvSpPr>
                  <a:spLocks/>
                </p:cNvSpPr>
                <p:nvPr/>
              </p:nvSpPr>
              <p:spPr bwMode="auto">
                <a:xfrm>
                  <a:off x="592" y="1918"/>
                  <a:ext cx="151" cy="20"/>
                </a:xfrm>
                <a:custGeom>
                  <a:avLst/>
                  <a:gdLst>
                    <a:gd name="T0" fmla="*/ 0 w 151"/>
                    <a:gd name="T1" fmla="*/ 3 h 20"/>
                    <a:gd name="T2" fmla="*/ 4 w 151"/>
                    <a:gd name="T3" fmla="*/ 4 h 20"/>
                    <a:gd name="T4" fmla="*/ 6 w 151"/>
                    <a:gd name="T5" fmla="*/ 6 h 20"/>
                    <a:gd name="T6" fmla="*/ 8 w 151"/>
                    <a:gd name="T7" fmla="*/ 6 h 20"/>
                    <a:gd name="T8" fmla="*/ 10 w 151"/>
                    <a:gd name="T9" fmla="*/ 7 h 20"/>
                    <a:gd name="T10" fmla="*/ 13 w 151"/>
                    <a:gd name="T11" fmla="*/ 8 h 20"/>
                    <a:gd name="T12" fmla="*/ 15 w 151"/>
                    <a:gd name="T13" fmla="*/ 9 h 20"/>
                    <a:gd name="T14" fmla="*/ 17 w 151"/>
                    <a:gd name="T15" fmla="*/ 10 h 20"/>
                    <a:gd name="T16" fmla="*/ 19 w 151"/>
                    <a:gd name="T17" fmla="*/ 10 h 20"/>
                    <a:gd name="T18" fmla="*/ 21 w 151"/>
                    <a:gd name="T19" fmla="*/ 11 h 20"/>
                    <a:gd name="T20" fmla="*/ 24 w 151"/>
                    <a:gd name="T21" fmla="*/ 12 h 20"/>
                    <a:gd name="T22" fmla="*/ 26 w 151"/>
                    <a:gd name="T23" fmla="*/ 12 h 20"/>
                    <a:gd name="T24" fmla="*/ 28 w 151"/>
                    <a:gd name="T25" fmla="*/ 13 h 20"/>
                    <a:gd name="T26" fmla="*/ 30 w 151"/>
                    <a:gd name="T27" fmla="*/ 14 h 20"/>
                    <a:gd name="T28" fmla="*/ 32 w 151"/>
                    <a:gd name="T29" fmla="*/ 14 h 20"/>
                    <a:gd name="T30" fmla="*/ 35 w 151"/>
                    <a:gd name="T31" fmla="*/ 15 h 20"/>
                    <a:gd name="T32" fmla="*/ 37 w 151"/>
                    <a:gd name="T33" fmla="*/ 15 h 20"/>
                    <a:gd name="T34" fmla="*/ 39 w 151"/>
                    <a:gd name="T35" fmla="*/ 16 h 20"/>
                    <a:gd name="T36" fmla="*/ 42 w 151"/>
                    <a:gd name="T37" fmla="*/ 16 h 20"/>
                    <a:gd name="T38" fmla="*/ 44 w 151"/>
                    <a:gd name="T39" fmla="*/ 17 h 20"/>
                    <a:gd name="T40" fmla="*/ 46 w 151"/>
                    <a:gd name="T41" fmla="*/ 17 h 20"/>
                    <a:gd name="T42" fmla="*/ 49 w 151"/>
                    <a:gd name="T43" fmla="*/ 17 h 20"/>
                    <a:gd name="T44" fmla="*/ 51 w 151"/>
                    <a:gd name="T45" fmla="*/ 18 h 20"/>
                    <a:gd name="T46" fmla="*/ 53 w 151"/>
                    <a:gd name="T47" fmla="*/ 18 h 20"/>
                    <a:gd name="T48" fmla="*/ 56 w 151"/>
                    <a:gd name="T49" fmla="*/ 18 h 20"/>
                    <a:gd name="T50" fmla="*/ 58 w 151"/>
                    <a:gd name="T51" fmla="*/ 18 h 20"/>
                    <a:gd name="T52" fmla="*/ 60 w 151"/>
                    <a:gd name="T53" fmla="*/ 18 h 20"/>
                    <a:gd name="T54" fmla="*/ 63 w 151"/>
                    <a:gd name="T55" fmla="*/ 19 h 20"/>
                    <a:gd name="T56" fmla="*/ 65 w 151"/>
                    <a:gd name="T57" fmla="*/ 19 h 20"/>
                    <a:gd name="T58" fmla="*/ 68 w 151"/>
                    <a:gd name="T59" fmla="*/ 19 h 20"/>
                    <a:gd name="T60" fmla="*/ 70 w 151"/>
                    <a:gd name="T61" fmla="*/ 19 h 20"/>
                    <a:gd name="T62" fmla="*/ 73 w 151"/>
                    <a:gd name="T63" fmla="*/ 19 h 20"/>
                    <a:gd name="T64" fmla="*/ 78 w 151"/>
                    <a:gd name="T65" fmla="*/ 19 h 20"/>
                    <a:gd name="T66" fmla="*/ 80 w 151"/>
                    <a:gd name="T67" fmla="*/ 19 h 20"/>
                    <a:gd name="T68" fmla="*/ 83 w 151"/>
                    <a:gd name="T69" fmla="*/ 19 h 20"/>
                    <a:gd name="T70" fmla="*/ 86 w 151"/>
                    <a:gd name="T71" fmla="*/ 18 h 20"/>
                    <a:gd name="T72" fmla="*/ 88 w 151"/>
                    <a:gd name="T73" fmla="*/ 18 h 20"/>
                    <a:gd name="T74" fmla="*/ 91 w 151"/>
                    <a:gd name="T75" fmla="*/ 18 h 20"/>
                    <a:gd name="T76" fmla="*/ 93 w 151"/>
                    <a:gd name="T77" fmla="*/ 18 h 20"/>
                    <a:gd name="T78" fmla="*/ 96 w 151"/>
                    <a:gd name="T79" fmla="*/ 17 h 20"/>
                    <a:gd name="T80" fmla="*/ 98 w 151"/>
                    <a:gd name="T81" fmla="*/ 17 h 20"/>
                    <a:gd name="T82" fmla="*/ 101 w 151"/>
                    <a:gd name="T83" fmla="*/ 16 h 20"/>
                    <a:gd name="T84" fmla="*/ 103 w 151"/>
                    <a:gd name="T85" fmla="*/ 16 h 20"/>
                    <a:gd name="T86" fmla="*/ 106 w 151"/>
                    <a:gd name="T87" fmla="*/ 16 h 20"/>
                    <a:gd name="T88" fmla="*/ 108 w 151"/>
                    <a:gd name="T89" fmla="*/ 15 h 20"/>
                    <a:gd name="T90" fmla="*/ 111 w 151"/>
                    <a:gd name="T91" fmla="*/ 15 h 20"/>
                    <a:gd name="T92" fmla="*/ 113 w 151"/>
                    <a:gd name="T93" fmla="*/ 14 h 20"/>
                    <a:gd name="T94" fmla="*/ 116 w 151"/>
                    <a:gd name="T95" fmla="*/ 13 h 20"/>
                    <a:gd name="T96" fmla="*/ 118 w 151"/>
                    <a:gd name="T97" fmla="*/ 13 h 20"/>
                    <a:gd name="T98" fmla="*/ 120 w 151"/>
                    <a:gd name="T99" fmla="*/ 12 h 20"/>
                    <a:gd name="T100" fmla="*/ 123 w 151"/>
                    <a:gd name="T101" fmla="*/ 11 h 20"/>
                    <a:gd name="T102" fmla="*/ 125 w 151"/>
                    <a:gd name="T103" fmla="*/ 10 h 20"/>
                    <a:gd name="T104" fmla="*/ 128 w 151"/>
                    <a:gd name="T105" fmla="*/ 10 h 20"/>
                    <a:gd name="T106" fmla="*/ 130 w 151"/>
                    <a:gd name="T107" fmla="*/ 9 h 20"/>
                    <a:gd name="T108" fmla="*/ 132 w 151"/>
                    <a:gd name="T109" fmla="*/ 8 h 20"/>
                    <a:gd name="T110" fmla="*/ 134 w 151"/>
                    <a:gd name="T111" fmla="*/ 7 h 20"/>
                    <a:gd name="T112" fmla="*/ 137 w 151"/>
                    <a:gd name="T113" fmla="*/ 6 h 20"/>
                    <a:gd name="T114" fmla="*/ 139 w 151"/>
                    <a:gd name="T115" fmla="*/ 5 h 20"/>
                    <a:gd name="T116" fmla="*/ 141 w 151"/>
                    <a:gd name="T117" fmla="*/ 4 h 20"/>
                    <a:gd name="T118" fmla="*/ 144 w 151"/>
                    <a:gd name="T119" fmla="*/ 3 h 20"/>
                    <a:gd name="T120" fmla="*/ 146 w 151"/>
                    <a:gd name="T121" fmla="*/ 2 h 20"/>
                    <a:gd name="T122" fmla="*/ 148 w 151"/>
                    <a:gd name="T123" fmla="*/ 1 h 20"/>
                    <a:gd name="T124" fmla="*/ 150 w 151"/>
                    <a:gd name="T125" fmla="*/ 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1" h="20">
                      <a:moveTo>
                        <a:pt x="0" y="3"/>
                      </a:moveTo>
                      <a:lnTo>
                        <a:pt x="4" y="4"/>
                      </a:lnTo>
                      <a:lnTo>
                        <a:pt x="6" y="6"/>
                      </a:lnTo>
                      <a:lnTo>
                        <a:pt x="8" y="6"/>
                      </a:lnTo>
                      <a:lnTo>
                        <a:pt x="10" y="7"/>
                      </a:lnTo>
                      <a:lnTo>
                        <a:pt x="13" y="8"/>
                      </a:lnTo>
                      <a:lnTo>
                        <a:pt x="15" y="9"/>
                      </a:lnTo>
                      <a:lnTo>
                        <a:pt x="17" y="10"/>
                      </a:lnTo>
                      <a:lnTo>
                        <a:pt x="19" y="10"/>
                      </a:lnTo>
                      <a:lnTo>
                        <a:pt x="21" y="11"/>
                      </a:lnTo>
                      <a:lnTo>
                        <a:pt x="24" y="12"/>
                      </a:lnTo>
                      <a:lnTo>
                        <a:pt x="26" y="12"/>
                      </a:lnTo>
                      <a:lnTo>
                        <a:pt x="28" y="13"/>
                      </a:lnTo>
                      <a:lnTo>
                        <a:pt x="30" y="14"/>
                      </a:lnTo>
                      <a:lnTo>
                        <a:pt x="32" y="14"/>
                      </a:lnTo>
                      <a:lnTo>
                        <a:pt x="35" y="15"/>
                      </a:lnTo>
                      <a:lnTo>
                        <a:pt x="37" y="15"/>
                      </a:lnTo>
                      <a:lnTo>
                        <a:pt x="39" y="16"/>
                      </a:lnTo>
                      <a:lnTo>
                        <a:pt x="42" y="16"/>
                      </a:lnTo>
                      <a:lnTo>
                        <a:pt x="44" y="17"/>
                      </a:lnTo>
                      <a:lnTo>
                        <a:pt x="46" y="17"/>
                      </a:lnTo>
                      <a:lnTo>
                        <a:pt x="49" y="17"/>
                      </a:lnTo>
                      <a:lnTo>
                        <a:pt x="51" y="18"/>
                      </a:lnTo>
                      <a:lnTo>
                        <a:pt x="53" y="18"/>
                      </a:lnTo>
                      <a:lnTo>
                        <a:pt x="56" y="18"/>
                      </a:lnTo>
                      <a:lnTo>
                        <a:pt x="58" y="18"/>
                      </a:lnTo>
                      <a:lnTo>
                        <a:pt x="60" y="18"/>
                      </a:lnTo>
                      <a:lnTo>
                        <a:pt x="63" y="19"/>
                      </a:lnTo>
                      <a:lnTo>
                        <a:pt x="65" y="19"/>
                      </a:lnTo>
                      <a:lnTo>
                        <a:pt x="68" y="19"/>
                      </a:lnTo>
                      <a:lnTo>
                        <a:pt x="70" y="19"/>
                      </a:lnTo>
                      <a:lnTo>
                        <a:pt x="73" y="19"/>
                      </a:lnTo>
                      <a:lnTo>
                        <a:pt x="78" y="19"/>
                      </a:lnTo>
                      <a:lnTo>
                        <a:pt x="80" y="19"/>
                      </a:lnTo>
                      <a:lnTo>
                        <a:pt x="83" y="19"/>
                      </a:lnTo>
                      <a:lnTo>
                        <a:pt x="86" y="18"/>
                      </a:lnTo>
                      <a:lnTo>
                        <a:pt x="88" y="18"/>
                      </a:lnTo>
                      <a:lnTo>
                        <a:pt x="91" y="18"/>
                      </a:lnTo>
                      <a:lnTo>
                        <a:pt x="93" y="18"/>
                      </a:lnTo>
                      <a:lnTo>
                        <a:pt x="96" y="17"/>
                      </a:lnTo>
                      <a:lnTo>
                        <a:pt x="98" y="17"/>
                      </a:lnTo>
                      <a:lnTo>
                        <a:pt x="101" y="16"/>
                      </a:lnTo>
                      <a:lnTo>
                        <a:pt x="103" y="16"/>
                      </a:lnTo>
                      <a:lnTo>
                        <a:pt x="106" y="16"/>
                      </a:lnTo>
                      <a:lnTo>
                        <a:pt x="108" y="15"/>
                      </a:lnTo>
                      <a:lnTo>
                        <a:pt x="111" y="15"/>
                      </a:lnTo>
                      <a:lnTo>
                        <a:pt x="113" y="14"/>
                      </a:lnTo>
                      <a:lnTo>
                        <a:pt x="116" y="13"/>
                      </a:lnTo>
                      <a:lnTo>
                        <a:pt x="118" y="13"/>
                      </a:lnTo>
                      <a:lnTo>
                        <a:pt x="120" y="12"/>
                      </a:lnTo>
                      <a:lnTo>
                        <a:pt x="123" y="11"/>
                      </a:lnTo>
                      <a:lnTo>
                        <a:pt x="125" y="10"/>
                      </a:lnTo>
                      <a:lnTo>
                        <a:pt x="128" y="10"/>
                      </a:lnTo>
                      <a:lnTo>
                        <a:pt x="130" y="9"/>
                      </a:lnTo>
                      <a:lnTo>
                        <a:pt x="132" y="8"/>
                      </a:lnTo>
                      <a:lnTo>
                        <a:pt x="134" y="7"/>
                      </a:lnTo>
                      <a:lnTo>
                        <a:pt x="137" y="6"/>
                      </a:lnTo>
                      <a:lnTo>
                        <a:pt x="139" y="5"/>
                      </a:lnTo>
                      <a:lnTo>
                        <a:pt x="141" y="4"/>
                      </a:lnTo>
                      <a:lnTo>
                        <a:pt x="144" y="3"/>
                      </a:lnTo>
                      <a:lnTo>
                        <a:pt x="146" y="2"/>
                      </a:lnTo>
                      <a:lnTo>
                        <a:pt x="148" y="1"/>
                      </a:lnTo>
                      <a:lnTo>
                        <a:pt x="150"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8" name="Freeform 682"/>
                <p:cNvSpPr>
                  <a:spLocks/>
                </p:cNvSpPr>
                <p:nvPr/>
              </p:nvSpPr>
              <p:spPr bwMode="auto">
                <a:xfrm>
                  <a:off x="743" y="1887"/>
                  <a:ext cx="35" cy="31"/>
                </a:xfrm>
                <a:custGeom>
                  <a:avLst/>
                  <a:gdLst>
                    <a:gd name="T0" fmla="*/ 0 w 35"/>
                    <a:gd name="T1" fmla="*/ 30 h 31"/>
                    <a:gd name="T2" fmla="*/ 2 w 35"/>
                    <a:gd name="T3" fmla="*/ 28 h 31"/>
                    <a:gd name="T4" fmla="*/ 3 w 35"/>
                    <a:gd name="T5" fmla="*/ 27 h 31"/>
                    <a:gd name="T6" fmla="*/ 5 w 35"/>
                    <a:gd name="T7" fmla="*/ 26 h 31"/>
                    <a:gd name="T8" fmla="*/ 5 w 35"/>
                    <a:gd name="T9" fmla="*/ 25 h 31"/>
                    <a:gd name="T10" fmla="*/ 7 w 35"/>
                    <a:gd name="T11" fmla="*/ 25 h 31"/>
                    <a:gd name="T12" fmla="*/ 8 w 35"/>
                    <a:gd name="T13" fmla="*/ 24 h 31"/>
                    <a:gd name="T14" fmla="*/ 9 w 35"/>
                    <a:gd name="T15" fmla="*/ 23 h 31"/>
                    <a:gd name="T16" fmla="*/ 10 w 35"/>
                    <a:gd name="T17" fmla="*/ 22 h 31"/>
                    <a:gd name="T18" fmla="*/ 11 w 35"/>
                    <a:gd name="T19" fmla="*/ 21 h 31"/>
                    <a:gd name="T20" fmla="*/ 12 w 35"/>
                    <a:gd name="T21" fmla="*/ 20 h 31"/>
                    <a:gd name="T22" fmla="*/ 13 w 35"/>
                    <a:gd name="T23" fmla="*/ 19 h 31"/>
                    <a:gd name="T24" fmla="*/ 14 w 35"/>
                    <a:gd name="T25" fmla="*/ 19 h 31"/>
                    <a:gd name="T26" fmla="*/ 15 w 35"/>
                    <a:gd name="T27" fmla="*/ 17 h 31"/>
                    <a:gd name="T28" fmla="*/ 16 w 35"/>
                    <a:gd name="T29" fmla="*/ 17 h 31"/>
                    <a:gd name="T30" fmla="*/ 17 w 35"/>
                    <a:gd name="T31" fmla="*/ 16 h 31"/>
                    <a:gd name="T32" fmla="*/ 19 w 35"/>
                    <a:gd name="T33" fmla="*/ 15 h 31"/>
                    <a:gd name="T34" fmla="*/ 19 w 35"/>
                    <a:gd name="T35" fmla="*/ 14 h 31"/>
                    <a:gd name="T36" fmla="*/ 21 w 35"/>
                    <a:gd name="T37" fmla="*/ 13 h 31"/>
                    <a:gd name="T38" fmla="*/ 21 w 35"/>
                    <a:gd name="T39" fmla="*/ 12 h 31"/>
                    <a:gd name="T40" fmla="*/ 23 w 35"/>
                    <a:gd name="T41" fmla="*/ 11 h 31"/>
                    <a:gd name="T42" fmla="*/ 23 w 35"/>
                    <a:gd name="T43" fmla="*/ 10 h 31"/>
                    <a:gd name="T44" fmla="*/ 25 w 35"/>
                    <a:gd name="T45" fmla="*/ 9 h 31"/>
                    <a:gd name="T46" fmla="*/ 26 w 35"/>
                    <a:gd name="T47" fmla="*/ 8 h 31"/>
                    <a:gd name="T48" fmla="*/ 27 w 35"/>
                    <a:gd name="T49" fmla="*/ 7 h 31"/>
                    <a:gd name="T50" fmla="*/ 28 w 35"/>
                    <a:gd name="T51" fmla="*/ 6 h 31"/>
                    <a:gd name="T52" fmla="*/ 29 w 35"/>
                    <a:gd name="T53" fmla="*/ 5 h 31"/>
                    <a:gd name="T54" fmla="*/ 30 w 35"/>
                    <a:gd name="T55" fmla="*/ 4 h 31"/>
                    <a:gd name="T56" fmla="*/ 31 w 35"/>
                    <a:gd name="T57" fmla="*/ 3 h 31"/>
                    <a:gd name="T58" fmla="*/ 32 w 35"/>
                    <a:gd name="T59" fmla="*/ 2 h 31"/>
                    <a:gd name="T60" fmla="*/ 33 w 35"/>
                    <a:gd name="T61" fmla="*/ 1 h 31"/>
                    <a:gd name="T62" fmla="*/ 34 w 35"/>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31">
                      <a:moveTo>
                        <a:pt x="0" y="30"/>
                      </a:moveTo>
                      <a:lnTo>
                        <a:pt x="2" y="28"/>
                      </a:lnTo>
                      <a:lnTo>
                        <a:pt x="3" y="27"/>
                      </a:lnTo>
                      <a:lnTo>
                        <a:pt x="5" y="26"/>
                      </a:lnTo>
                      <a:lnTo>
                        <a:pt x="5" y="25"/>
                      </a:lnTo>
                      <a:lnTo>
                        <a:pt x="7" y="25"/>
                      </a:lnTo>
                      <a:lnTo>
                        <a:pt x="8" y="24"/>
                      </a:lnTo>
                      <a:lnTo>
                        <a:pt x="9" y="23"/>
                      </a:lnTo>
                      <a:lnTo>
                        <a:pt x="10" y="22"/>
                      </a:lnTo>
                      <a:lnTo>
                        <a:pt x="11" y="21"/>
                      </a:lnTo>
                      <a:lnTo>
                        <a:pt x="12" y="20"/>
                      </a:lnTo>
                      <a:lnTo>
                        <a:pt x="13" y="19"/>
                      </a:lnTo>
                      <a:lnTo>
                        <a:pt x="14" y="19"/>
                      </a:lnTo>
                      <a:lnTo>
                        <a:pt x="15" y="17"/>
                      </a:lnTo>
                      <a:lnTo>
                        <a:pt x="16" y="17"/>
                      </a:lnTo>
                      <a:lnTo>
                        <a:pt x="17" y="16"/>
                      </a:lnTo>
                      <a:lnTo>
                        <a:pt x="19" y="15"/>
                      </a:lnTo>
                      <a:lnTo>
                        <a:pt x="19" y="14"/>
                      </a:lnTo>
                      <a:lnTo>
                        <a:pt x="21" y="13"/>
                      </a:lnTo>
                      <a:lnTo>
                        <a:pt x="21" y="12"/>
                      </a:lnTo>
                      <a:lnTo>
                        <a:pt x="23" y="11"/>
                      </a:lnTo>
                      <a:lnTo>
                        <a:pt x="23" y="10"/>
                      </a:lnTo>
                      <a:lnTo>
                        <a:pt x="25" y="9"/>
                      </a:lnTo>
                      <a:lnTo>
                        <a:pt x="26" y="8"/>
                      </a:lnTo>
                      <a:lnTo>
                        <a:pt x="27" y="7"/>
                      </a:lnTo>
                      <a:lnTo>
                        <a:pt x="28" y="6"/>
                      </a:lnTo>
                      <a:lnTo>
                        <a:pt x="29" y="5"/>
                      </a:lnTo>
                      <a:lnTo>
                        <a:pt x="30" y="4"/>
                      </a:lnTo>
                      <a:lnTo>
                        <a:pt x="31" y="3"/>
                      </a:lnTo>
                      <a:lnTo>
                        <a:pt x="32" y="2"/>
                      </a:lnTo>
                      <a:lnTo>
                        <a:pt x="33" y="1"/>
                      </a:lnTo>
                      <a:lnTo>
                        <a:pt x="34" y="0"/>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7029" name="Freeform 683"/>
                <p:cNvSpPr>
                  <a:spLocks/>
                </p:cNvSpPr>
                <p:nvPr/>
              </p:nvSpPr>
              <p:spPr bwMode="auto">
                <a:xfrm>
                  <a:off x="777" y="1882"/>
                  <a:ext cx="64" cy="49"/>
                </a:xfrm>
                <a:custGeom>
                  <a:avLst/>
                  <a:gdLst>
                    <a:gd name="T0" fmla="*/ 1 w 64"/>
                    <a:gd name="T1" fmla="*/ 4 h 49"/>
                    <a:gd name="T2" fmla="*/ 2 w 64"/>
                    <a:gd name="T3" fmla="*/ 4 h 49"/>
                    <a:gd name="T4" fmla="*/ 3 w 64"/>
                    <a:gd name="T5" fmla="*/ 4 h 49"/>
                    <a:gd name="T6" fmla="*/ 4 w 64"/>
                    <a:gd name="T7" fmla="*/ 3 h 49"/>
                    <a:gd name="T8" fmla="*/ 5 w 64"/>
                    <a:gd name="T9" fmla="*/ 3 h 49"/>
                    <a:gd name="T10" fmla="*/ 7 w 64"/>
                    <a:gd name="T11" fmla="*/ 2 h 49"/>
                    <a:gd name="T12" fmla="*/ 8 w 64"/>
                    <a:gd name="T13" fmla="*/ 2 h 49"/>
                    <a:gd name="T14" fmla="*/ 9 w 64"/>
                    <a:gd name="T15" fmla="*/ 2 h 49"/>
                    <a:gd name="T16" fmla="*/ 11 w 64"/>
                    <a:gd name="T17" fmla="*/ 1 h 49"/>
                    <a:gd name="T18" fmla="*/ 12 w 64"/>
                    <a:gd name="T19" fmla="*/ 1 h 49"/>
                    <a:gd name="T20" fmla="*/ 13 w 64"/>
                    <a:gd name="T21" fmla="*/ 1 h 49"/>
                    <a:gd name="T22" fmla="*/ 14 w 64"/>
                    <a:gd name="T23" fmla="*/ 0 h 49"/>
                    <a:gd name="T24" fmla="*/ 15 w 64"/>
                    <a:gd name="T25" fmla="*/ 0 h 49"/>
                    <a:gd name="T26" fmla="*/ 17 w 64"/>
                    <a:gd name="T27" fmla="*/ 0 h 49"/>
                    <a:gd name="T28" fmla="*/ 18 w 64"/>
                    <a:gd name="T29" fmla="*/ 0 h 49"/>
                    <a:gd name="T30" fmla="*/ 20 w 64"/>
                    <a:gd name="T31" fmla="*/ 0 h 49"/>
                    <a:gd name="T32" fmla="*/ 26 w 64"/>
                    <a:gd name="T33" fmla="*/ 1 h 49"/>
                    <a:gd name="T34" fmla="*/ 31 w 64"/>
                    <a:gd name="T35" fmla="*/ 2 h 49"/>
                    <a:gd name="T36" fmla="*/ 35 w 64"/>
                    <a:gd name="T37" fmla="*/ 3 h 49"/>
                    <a:gd name="T38" fmla="*/ 39 w 64"/>
                    <a:gd name="T39" fmla="*/ 4 h 49"/>
                    <a:gd name="T40" fmla="*/ 42 w 64"/>
                    <a:gd name="T41" fmla="*/ 6 h 49"/>
                    <a:gd name="T42" fmla="*/ 46 w 64"/>
                    <a:gd name="T43" fmla="*/ 9 h 49"/>
                    <a:gd name="T44" fmla="*/ 49 w 64"/>
                    <a:gd name="T45" fmla="*/ 12 h 49"/>
                    <a:gd name="T46" fmla="*/ 52 w 64"/>
                    <a:gd name="T47" fmla="*/ 14 h 49"/>
                    <a:gd name="T48" fmla="*/ 55 w 64"/>
                    <a:gd name="T49" fmla="*/ 18 h 49"/>
                    <a:gd name="T50" fmla="*/ 57 w 64"/>
                    <a:gd name="T51" fmla="*/ 21 h 49"/>
                    <a:gd name="T52" fmla="*/ 59 w 64"/>
                    <a:gd name="T53" fmla="*/ 25 h 49"/>
                    <a:gd name="T54" fmla="*/ 61 w 64"/>
                    <a:gd name="T55" fmla="*/ 29 h 49"/>
                    <a:gd name="T56" fmla="*/ 62 w 64"/>
                    <a:gd name="T57" fmla="*/ 33 h 49"/>
                    <a:gd name="T58" fmla="*/ 63 w 64"/>
                    <a:gd name="T59" fmla="*/ 37 h 49"/>
                    <a:gd name="T60" fmla="*/ 63 w 64"/>
                    <a:gd name="T61" fmla="*/ 42 h 49"/>
                    <a:gd name="T62" fmla="*/ 63 w 64"/>
                    <a:gd name="T63" fmla="*/ 44 h 49"/>
                    <a:gd name="T64" fmla="*/ 63 w 64"/>
                    <a:gd name="T65" fmla="*/ 44 h 49"/>
                    <a:gd name="T66" fmla="*/ 63 w 64"/>
                    <a:gd name="T67" fmla="*/ 44 h 49"/>
                    <a:gd name="T68" fmla="*/ 63 w 64"/>
                    <a:gd name="T69" fmla="*/ 45 h 49"/>
                    <a:gd name="T70" fmla="*/ 63 w 64"/>
                    <a:gd name="T71" fmla="*/ 45 h 49"/>
                    <a:gd name="T72" fmla="*/ 63 w 64"/>
                    <a:gd name="T73" fmla="*/ 45 h 49"/>
                    <a:gd name="T74" fmla="*/ 63 w 64"/>
                    <a:gd name="T75" fmla="*/ 45 h 49"/>
                    <a:gd name="T76" fmla="*/ 63 w 64"/>
                    <a:gd name="T77" fmla="*/ 46 h 49"/>
                    <a:gd name="T78" fmla="*/ 63 w 64"/>
                    <a:gd name="T79" fmla="*/ 46 h 49"/>
                    <a:gd name="T80" fmla="*/ 63 w 64"/>
                    <a:gd name="T81" fmla="*/ 46 h 49"/>
                    <a:gd name="T82" fmla="*/ 63 w 64"/>
                    <a:gd name="T83" fmla="*/ 46 h 49"/>
                    <a:gd name="T84" fmla="*/ 63 w 64"/>
                    <a:gd name="T85" fmla="*/ 46 h 49"/>
                    <a:gd name="T86" fmla="*/ 63 w 64"/>
                    <a:gd name="T87" fmla="*/ 46 h 49"/>
                    <a:gd name="T88" fmla="*/ 63 w 64"/>
                    <a:gd name="T89" fmla="*/ 47 h 49"/>
                    <a:gd name="T90" fmla="*/ 63 w 64"/>
                    <a:gd name="T91" fmla="*/ 47 h 49"/>
                    <a:gd name="T92" fmla="*/ 63 w 64"/>
                    <a:gd name="T93" fmla="*/ 48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4" h="49">
                      <a:moveTo>
                        <a:pt x="0" y="5"/>
                      </a:moveTo>
                      <a:lnTo>
                        <a:pt x="1" y="4"/>
                      </a:lnTo>
                      <a:lnTo>
                        <a:pt x="2" y="4"/>
                      </a:lnTo>
                      <a:lnTo>
                        <a:pt x="3" y="4"/>
                      </a:lnTo>
                      <a:lnTo>
                        <a:pt x="4" y="3"/>
                      </a:lnTo>
                      <a:lnTo>
                        <a:pt x="5" y="3"/>
                      </a:lnTo>
                      <a:lnTo>
                        <a:pt x="6" y="2"/>
                      </a:lnTo>
                      <a:lnTo>
                        <a:pt x="7" y="2"/>
                      </a:lnTo>
                      <a:lnTo>
                        <a:pt x="8" y="2"/>
                      </a:lnTo>
                      <a:lnTo>
                        <a:pt x="9" y="2"/>
                      </a:lnTo>
                      <a:lnTo>
                        <a:pt x="10" y="1"/>
                      </a:lnTo>
                      <a:lnTo>
                        <a:pt x="11" y="1"/>
                      </a:lnTo>
                      <a:lnTo>
                        <a:pt x="12" y="1"/>
                      </a:lnTo>
                      <a:lnTo>
                        <a:pt x="13" y="1"/>
                      </a:lnTo>
                      <a:lnTo>
                        <a:pt x="14" y="1"/>
                      </a:lnTo>
                      <a:lnTo>
                        <a:pt x="14" y="0"/>
                      </a:lnTo>
                      <a:lnTo>
                        <a:pt x="15" y="0"/>
                      </a:lnTo>
                      <a:lnTo>
                        <a:pt x="16" y="0"/>
                      </a:lnTo>
                      <a:lnTo>
                        <a:pt x="17" y="0"/>
                      </a:lnTo>
                      <a:lnTo>
                        <a:pt x="18" y="0"/>
                      </a:lnTo>
                      <a:lnTo>
                        <a:pt x="19" y="0"/>
                      </a:lnTo>
                      <a:lnTo>
                        <a:pt x="20" y="0"/>
                      </a:lnTo>
                      <a:lnTo>
                        <a:pt x="24" y="0"/>
                      </a:lnTo>
                      <a:lnTo>
                        <a:pt x="26" y="1"/>
                      </a:lnTo>
                      <a:lnTo>
                        <a:pt x="28" y="1"/>
                      </a:lnTo>
                      <a:lnTo>
                        <a:pt x="31" y="2"/>
                      </a:lnTo>
                      <a:lnTo>
                        <a:pt x="33" y="2"/>
                      </a:lnTo>
                      <a:lnTo>
                        <a:pt x="35" y="3"/>
                      </a:lnTo>
                      <a:lnTo>
                        <a:pt x="37" y="4"/>
                      </a:lnTo>
                      <a:lnTo>
                        <a:pt x="39" y="4"/>
                      </a:lnTo>
                      <a:lnTo>
                        <a:pt x="40" y="6"/>
                      </a:lnTo>
                      <a:lnTo>
                        <a:pt x="42" y="6"/>
                      </a:lnTo>
                      <a:lnTo>
                        <a:pt x="44" y="8"/>
                      </a:lnTo>
                      <a:lnTo>
                        <a:pt x="46" y="9"/>
                      </a:lnTo>
                      <a:lnTo>
                        <a:pt x="47" y="10"/>
                      </a:lnTo>
                      <a:lnTo>
                        <a:pt x="49" y="12"/>
                      </a:lnTo>
                      <a:lnTo>
                        <a:pt x="51" y="13"/>
                      </a:lnTo>
                      <a:lnTo>
                        <a:pt x="52" y="14"/>
                      </a:lnTo>
                      <a:lnTo>
                        <a:pt x="53" y="16"/>
                      </a:lnTo>
                      <a:lnTo>
                        <a:pt x="55" y="18"/>
                      </a:lnTo>
                      <a:lnTo>
                        <a:pt x="56" y="20"/>
                      </a:lnTo>
                      <a:lnTo>
                        <a:pt x="57" y="21"/>
                      </a:lnTo>
                      <a:lnTo>
                        <a:pt x="58" y="23"/>
                      </a:lnTo>
                      <a:lnTo>
                        <a:pt x="59" y="25"/>
                      </a:lnTo>
                      <a:lnTo>
                        <a:pt x="60" y="27"/>
                      </a:lnTo>
                      <a:lnTo>
                        <a:pt x="61" y="29"/>
                      </a:lnTo>
                      <a:lnTo>
                        <a:pt x="61" y="31"/>
                      </a:lnTo>
                      <a:lnTo>
                        <a:pt x="62" y="33"/>
                      </a:lnTo>
                      <a:lnTo>
                        <a:pt x="62" y="35"/>
                      </a:lnTo>
                      <a:lnTo>
                        <a:pt x="63" y="37"/>
                      </a:lnTo>
                      <a:lnTo>
                        <a:pt x="63" y="39"/>
                      </a:lnTo>
                      <a:lnTo>
                        <a:pt x="63" y="42"/>
                      </a:lnTo>
                      <a:lnTo>
                        <a:pt x="63" y="44"/>
                      </a:lnTo>
                      <a:lnTo>
                        <a:pt x="63" y="45"/>
                      </a:lnTo>
                      <a:lnTo>
                        <a:pt x="63" y="46"/>
                      </a:lnTo>
                      <a:lnTo>
                        <a:pt x="63" y="47"/>
                      </a:lnTo>
                      <a:lnTo>
                        <a:pt x="63" y="48"/>
                      </a:lnTo>
                    </a:path>
                  </a:pathLst>
                </a:custGeom>
                <a:solidFill>
                  <a:srgbClr val="FFFF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grpSp>
        </p:grpSp>
      </p:grpSp>
      <p:sp>
        <p:nvSpPr>
          <p:cNvPr id="36982"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3D6B47B-2BB4-45EE-8127-333CFC2370DD}" type="datetime1">
              <a:rPr lang="fi-FI" altLang="fi-FI" sz="1000">
                <a:solidFill>
                  <a:schemeClr val="bg1"/>
                </a:solidFill>
              </a:rPr>
              <a:pPr eaLnBrk="1" hangingPunct="1"/>
              <a:t>29.10.2014</a:t>
            </a:fld>
            <a:endParaRPr lang="fi-FI" altLang="fi-FI" sz="1000">
              <a:solidFill>
                <a:schemeClr val="bg1"/>
              </a:solidFill>
            </a:endParaRPr>
          </a:p>
        </p:txBody>
      </p:sp>
      <p:sp>
        <p:nvSpPr>
          <p:cNvPr id="36983"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70041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a:t>
            </a:r>
            <a:endParaRPr lang="fi-FI" dirty="0"/>
          </a:p>
        </p:txBody>
      </p:sp>
      <p:sp>
        <p:nvSpPr>
          <p:cNvPr id="3" name="Content Placeholder 2"/>
          <p:cNvSpPr>
            <a:spLocks noGrp="1"/>
          </p:cNvSpPr>
          <p:nvPr>
            <p:ph idx="1"/>
          </p:nvPr>
        </p:nvSpPr>
        <p:spPr/>
        <p:txBody>
          <a:bodyPr/>
          <a:lstStyle/>
          <a:p>
            <a:r>
              <a:rPr lang="fi-FI" dirty="0" smtClean="0"/>
              <a:t>Riskinarvioinnin perusteet</a:t>
            </a:r>
          </a:p>
          <a:p>
            <a:pPr lvl="1"/>
            <a:r>
              <a:rPr lang="fi-FI" dirty="0" smtClean="0"/>
              <a:t>Tautitaakka ja </a:t>
            </a:r>
            <a:r>
              <a:rPr lang="fi-FI" dirty="0" err="1" smtClean="0"/>
              <a:t>DALYt</a:t>
            </a:r>
            <a:endParaRPr lang="fi-FI" dirty="0" smtClean="0"/>
          </a:p>
          <a:p>
            <a:pPr lvl="1"/>
            <a:r>
              <a:rPr lang="fi-FI" dirty="0" smtClean="0"/>
              <a:t>Tautitaakka Suomessa</a:t>
            </a:r>
          </a:p>
          <a:p>
            <a:pPr lvl="1"/>
            <a:r>
              <a:rPr lang="fi-FI" dirty="0" smtClean="0"/>
              <a:t>Riskinarvioinnin keskeisiä käsitteitä</a:t>
            </a:r>
          </a:p>
          <a:p>
            <a:r>
              <a:rPr lang="fi-FI" dirty="0" smtClean="0"/>
              <a:t>Avoimeen riskinarviointiin perehtyminen</a:t>
            </a:r>
          </a:p>
          <a:p>
            <a:pPr lvl="1"/>
            <a:r>
              <a:rPr lang="fi-FI" dirty="0" smtClean="0"/>
              <a:t>Avoin päätöksentekokäytäntö</a:t>
            </a:r>
          </a:p>
          <a:p>
            <a:pPr lvl="1"/>
            <a:r>
              <a:rPr lang="fi-FI" dirty="0" smtClean="0"/>
              <a:t>Opasnet</a:t>
            </a:r>
          </a:p>
          <a:p>
            <a:pPr lvl="1"/>
            <a:r>
              <a:rPr lang="fi-FI" dirty="0" smtClean="0"/>
              <a:t>Opasnetin toimintaperiaatteet</a:t>
            </a:r>
          </a:p>
          <a:p>
            <a:pPr lvl="1"/>
            <a:endParaRPr lang="fi-FI" dirty="0"/>
          </a:p>
        </p:txBody>
      </p:sp>
    </p:spTree>
    <p:extLst>
      <p:ext uri="{BB962C8B-B14F-4D97-AF65-F5344CB8AC3E}">
        <p14:creationId xmlns:p14="http://schemas.microsoft.com/office/powerpoint/2010/main" val="4057743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fi-FI" altLang="fi-FI" smtClean="0"/>
              <a:t>Annos-vaste</a:t>
            </a:r>
          </a:p>
        </p:txBody>
      </p:sp>
      <p:sp>
        <p:nvSpPr>
          <p:cNvPr id="48131" name="Date Placeholder 3"/>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315E29A1-7408-4A23-BBF1-BA1B8EEE1827}"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48132"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000">
                <a:solidFill>
                  <a:schemeClr val="bg1"/>
                </a:solidFill>
              </a:rPr>
              <a:t>ESR-koulutus/Päivi Meriläinen</a:t>
            </a:r>
          </a:p>
        </p:txBody>
      </p:sp>
      <p:pic>
        <p:nvPicPr>
          <p:cNvPr id="48133" name="Picture 2" descr="Annos-vastesuh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3728" y="1268760"/>
            <a:ext cx="4044950" cy="2881313"/>
          </a:xfrm>
          <a:noFill/>
          <a:extLst>
            <a:ext uri="{909E8E84-426E-40DD-AFC4-6F175D3DCCD1}">
              <a14:hiddenFill xmlns:a14="http://schemas.microsoft.com/office/drawing/2010/main">
                <a:solidFill>
                  <a:srgbClr val="FFFFFF"/>
                </a:solidFill>
              </a14:hiddenFill>
            </a:ext>
          </a:extLst>
        </p:spPr>
      </p:pic>
      <p:sp>
        <p:nvSpPr>
          <p:cNvPr id="48134" name="TextBox 5"/>
          <p:cNvSpPr txBox="1">
            <a:spLocks noChangeArrowheads="1"/>
          </p:cNvSpPr>
          <p:nvPr/>
        </p:nvSpPr>
        <p:spPr bwMode="auto">
          <a:xfrm>
            <a:off x="827088" y="4292600"/>
            <a:ext cx="7273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2000" dirty="0"/>
              <a:t>Esimerkkikuva annos-vastesuhteesta, jossa viivalla on kuvattu haitallisen vaikutuksen lisääntyminen annoksen kasvaessa. Ihmisen altistumistaso pyritään saamaan vähintään sata kertaa pienemmäksi kuin taso, jolla haitta-vaikutuksia havaitaan.</a:t>
            </a:r>
          </a:p>
          <a:p>
            <a:pPr eaLnBrk="1" hangingPunct="1">
              <a:lnSpc>
                <a:spcPct val="100000"/>
              </a:lnSpc>
              <a:spcBef>
                <a:spcPct val="0"/>
              </a:spcBef>
              <a:buClrTx/>
              <a:buFontTx/>
              <a:buNone/>
            </a:pPr>
            <a:endParaRPr lang="fi-FI" altLang="fi-FI" sz="2000" dirty="0"/>
          </a:p>
        </p:txBody>
      </p:sp>
    </p:spTree>
    <p:extLst>
      <p:ext uri="{BB962C8B-B14F-4D97-AF65-F5344CB8AC3E}">
        <p14:creationId xmlns:p14="http://schemas.microsoft.com/office/powerpoint/2010/main" val="980023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77863" y="609600"/>
            <a:ext cx="7788275" cy="1143000"/>
          </a:xfrm>
          <a:noFill/>
          <a:extLst>
            <a:ext uri="{91240B29-F687-4F45-9708-019B960494DF}">
              <a14:hiddenLine xmlns:a14="http://schemas.microsoft.com/office/drawing/2010/main" w="12700">
                <a:solidFill>
                  <a:schemeClr val="tx1"/>
                </a:solidFill>
                <a:miter lim="800000"/>
                <a:headEnd/>
                <a:tailEnd/>
              </a14:hiddenLine>
            </a:ext>
          </a:extLst>
        </p:spPr>
        <p:txBody>
          <a:bodyPr anchor="t">
            <a:normAutofit fontScale="90000"/>
          </a:bodyPr>
          <a:lstStyle/>
          <a:p>
            <a:r>
              <a:rPr lang="en-US" altLang="fi-FI" sz="3200" smtClean="0"/>
              <a:t>Riskin luonnehdinta</a:t>
            </a:r>
            <a:br>
              <a:rPr lang="en-US" altLang="fi-FI" sz="3200" smtClean="0"/>
            </a:br>
            <a:r>
              <a:rPr lang="en-US" altLang="fi-FI" sz="800" smtClean="0"/>
              <a:t/>
            </a:r>
            <a:br>
              <a:rPr lang="en-US" altLang="fi-FI" sz="800" smtClean="0"/>
            </a:br>
            <a:r>
              <a:rPr lang="en-US" altLang="fi-FI" sz="2800" smtClean="0">
                <a:solidFill>
                  <a:schemeClr val="tx1"/>
                </a:solidFill>
              </a:rPr>
              <a:t>Mikä on haitallisen vaikutuksen todennäköisyys tietyssä populaatiossa?</a:t>
            </a:r>
            <a:br>
              <a:rPr lang="en-US" altLang="fi-FI" sz="2800" smtClean="0">
                <a:solidFill>
                  <a:schemeClr val="tx1"/>
                </a:solidFill>
              </a:rPr>
            </a:br>
            <a:endParaRPr lang="en-US" altLang="fi-FI" sz="2800" smtClean="0">
              <a:solidFill>
                <a:schemeClr val="tx1"/>
              </a:solidFill>
            </a:endParaRPr>
          </a:p>
        </p:txBody>
      </p:sp>
      <p:sp>
        <p:nvSpPr>
          <p:cNvPr id="35843" name="Rectangle 3"/>
          <p:cNvSpPr>
            <a:spLocks noGrp="1" noChangeArrowheads="1"/>
          </p:cNvSpPr>
          <p:nvPr>
            <p:ph type="body" sz="half" idx="1"/>
          </p:nvPr>
        </p:nvSpPr>
        <p:spPr>
          <a:xfrm>
            <a:off x="733425" y="2730500"/>
            <a:ext cx="3816350" cy="2266950"/>
          </a:xfrm>
          <a:ln w="12700">
            <a:solidFill>
              <a:schemeClr val="tx1"/>
            </a:solidFill>
            <a:miter lim="800000"/>
            <a:headEnd/>
            <a:tailEnd/>
          </a:ln>
        </p:spPr>
        <p:txBody>
          <a:bodyPr/>
          <a:lstStyle/>
          <a:p>
            <a:pPr marL="0" indent="0">
              <a:buClr>
                <a:schemeClr val="tx2"/>
              </a:buClr>
            </a:pPr>
            <a:r>
              <a:rPr lang="en-GB" altLang="fi-FI" sz="2000" smtClean="0"/>
              <a:t>Miten tutkitaan?</a:t>
            </a:r>
          </a:p>
          <a:p>
            <a:pPr marL="0" indent="0">
              <a:buClr>
                <a:schemeClr val="tx2"/>
              </a:buClr>
            </a:pPr>
            <a:endParaRPr lang="en-GB" altLang="fi-FI" sz="800" smtClean="0"/>
          </a:p>
          <a:p>
            <a:pPr marL="0" indent="0">
              <a:buClr>
                <a:schemeClr val="tx2"/>
              </a:buClr>
            </a:pPr>
            <a:r>
              <a:rPr lang="en-GB" altLang="fi-FI" sz="2000" smtClean="0"/>
              <a:t> </a:t>
            </a:r>
            <a:r>
              <a:rPr lang="fi-FI" altLang="fi-FI" sz="2000" smtClean="0"/>
              <a:t>analysoidaan aiemmissa vaiheissa kertynyt tieto</a:t>
            </a:r>
          </a:p>
          <a:p>
            <a:pPr marL="0" indent="0">
              <a:buClr>
                <a:schemeClr val="tx2"/>
              </a:buClr>
            </a:pPr>
            <a:r>
              <a:rPr lang="fi-FI" altLang="fi-FI" sz="2000" smtClean="0"/>
              <a:t> hahmotetaan riskinhallinnan tarpeita</a:t>
            </a:r>
            <a:endParaRPr lang="en-US" altLang="fi-FI" sz="2000" smtClean="0"/>
          </a:p>
        </p:txBody>
      </p:sp>
      <p:sp>
        <p:nvSpPr>
          <p:cNvPr id="35844" name="Rectangle 4"/>
          <p:cNvSpPr>
            <a:spLocks noGrp="1" noChangeArrowheads="1"/>
          </p:cNvSpPr>
          <p:nvPr>
            <p:ph type="body" sz="half" idx="2"/>
          </p:nvPr>
        </p:nvSpPr>
        <p:spPr>
          <a:xfrm>
            <a:off x="4887913" y="2730500"/>
            <a:ext cx="3849687" cy="2254250"/>
          </a:xfrm>
          <a:ln w="12700">
            <a:solidFill>
              <a:schemeClr val="tx1"/>
            </a:solidFill>
            <a:miter lim="800000"/>
            <a:headEnd/>
            <a:tailEnd/>
          </a:ln>
        </p:spPr>
        <p:txBody>
          <a:bodyPr/>
          <a:lstStyle/>
          <a:p>
            <a:pPr marL="0" indent="0">
              <a:buClr>
                <a:schemeClr val="tx2"/>
              </a:buClr>
            </a:pPr>
            <a:r>
              <a:rPr lang="en-US" altLang="fi-FI" sz="2000" smtClean="0"/>
              <a:t>Mitä saadaan selville?</a:t>
            </a:r>
          </a:p>
          <a:p>
            <a:pPr marL="0" indent="0">
              <a:buClr>
                <a:schemeClr val="tx2"/>
              </a:buClr>
            </a:pPr>
            <a:endParaRPr lang="en-US" altLang="fi-FI" sz="800" smtClean="0"/>
          </a:p>
          <a:p>
            <a:pPr marL="0" indent="0">
              <a:buClr>
                <a:schemeClr val="tx2"/>
              </a:buClr>
            </a:pPr>
            <a:r>
              <a:rPr lang="en-US" altLang="fi-FI" sz="2000" smtClean="0"/>
              <a:t> kokonaiskuva riskistä</a:t>
            </a:r>
          </a:p>
          <a:p>
            <a:pPr marL="0" indent="0">
              <a:buClr>
                <a:schemeClr val="tx2"/>
              </a:buClr>
            </a:pPr>
            <a:r>
              <a:rPr lang="en-US" altLang="fi-FI" sz="2000" smtClean="0"/>
              <a:t> epävarmuudet</a:t>
            </a:r>
          </a:p>
          <a:p>
            <a:pPr marL="0" indent="0">
              <a:buClr>
                <a:schemeClr val="tx2"/>
              </a:buClr>
            </a:pPr>
            <a:r>
              <a:rPr lang="en-US" altLang="fi-FI" sz="2000" smtClean="0"/>
              <a:t> riskinhallintatoimenpiteiden tarve ja laajuus</a:t>
            </a:r>
          </a:p>
        </p:txBody>
      </p:sp>
      <p:sp>
        <p:nvSpPr>
          <p:cNvPr id="35845" name="Date Placeholder 1"/>
          <p:cNvSpPr>
            <a:spLocks noGrp="1"/>
          </p:cNvSpPr>
          <p:nvPr>
            <p:ph type="dt"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719AC89-AC1A-4575-BDB9-D660ABB5DC35}" type="datetime1">
              <a:rPr lang="fi-FI" altLang="fi-FI" sz="1000">
                <a:solidFill>
                  <a:schemeClr val="bg1"/>
                </a:solidFill>
              </a:rPr>
              <a:pPr eaLnBrk="1" hangingPunct="1"/>
              <a:t>29.10.2014</a:t>
            </a:fld>
            <a:endParaRPr lang="fi-FI" altLang="fi-FI" sz="1000">
              <a:solidFill>
                <a:schemeClr val="bg1"/>
              </a:solidFill>
            </a:endParaRPr>
          </a:p>
        </p:txBody>
      </p:sp>
      <p:sp>
        <p:nvSpPr>
          <p:cNvPr id="35846" name="Footer Placeholder 2"/>
          <p:cNvSpPr>
            <a:spLocks noGrp="1"/>
          </p:cNvSpPr>
          <p:nvPr>
            <p:ph type="ftr" sz="quarter" idx="11"/>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altLang="fi-FI" sz="1000">
                <a:solidFill>
                  <a:schemeClr val="bg1"/>
                </a:solidFill>
              </a:rPr>
              <a:t>ESR-koulutus/Päivi Meriläinen</a:t>
            </a:r>
          </a:p>
        </p:txBody>
      </p:sp>
    </p:spTree>
    <p:extLst>
      <p:ext uri="{BB962C8B-B14F-4D97-AF65-F5344CB8AC3E}">
        <p14:creationId xmlns:p14="http://schemas.microsoft.com/office/powerpoint/2010/main" val="3352586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nchor="ctr"/>
          <a:lstStyle/>
          <a:p>
            <a:pPr eaLnBrk="1" hangingPunct="1"/>
            <a:r>
              <a:rPr lang="fi-FI" altLang="fi-FI" b="0" smtClean="0"/>
              <a:t>Lähteet</a:t>
            </a:r>
            <a:endParaRPr lang="fi-FI" altLang="fi-FI" smtClean="0"/>
          </a:p>
        </p:txBody>
      </p:sp>
      <p:sp>
        <p:nvSpPr>
          <p:cNvPr id="36867" name="Rectangle 3"/>
          <p:cNvSpPr>
            <a:spLocks noGrp="1"/>
          </p:cNvSpPr>
          <p:nvPr>
            <p:ph type="body" idx="4294967295"/>
          </p:nvPr>
        </p:nvSpPr>
        <p:spPr/>
        <p:txBody>
          <a:bodyPr>
            <a:normAutofit/>
          </a:bodyPr>
          <a:lstStyle/>
          <a:p>
            <a:r>
              <a:rPr lang="fi-FI" altLang="fi-FI" sz="2000" dirty="0" smtClean="0"/>
              <a:t>Institute for Health </a:t>
            </a:r>
            <a:r>
              <a:rPr lang="fi-FI" altLang="fi-FI" sz="2000" dirty="0" err="1" smtClean="0"/>
              <a:t>Metrics</a:t>
            </a:r>
            <a:r>
              <a:rPr lang="fi-FI" altLang="fi-FI" sz="2000" dirty="0" smtClean="0"/>
              <a:t> </a:t>
            </a:r>
            <a:r>
              <a:rPr lang="fi-FI" altLang="fi-FI" sz="2000" dirty="0"/>
              <a:t>and Evaluation </a:t>
            </a:r>
            <a:r>
              <a:rPr lang="fi-FI" altLang="fi-FI" sz="2000" dirty="0">
                <a:hlinkClick r:id="rId3"/>
              </a:rPr>
              <a:t>http://vizhub.healthdata.org/gbd-compare</a:t>
            </a:r>
            <a:r>
              <a:rPr lang="fi-FI" altLang="fi-FI" sz="2000" dirty="0" smtClean="0">
                <a:hlinkClick r:id="rId3"/>
              </a:rPr>
              <a:t>/</a:t>
            </a:r>
            <a:r>
              <a:rPr lang="fi-FI" altLang="fi-FI" sz="2000" dirty="0" smtClean="0"/>
              <a:t> </a:t>
            </a:r>
          </a:p>
          <a:p>
            <a:r>
              <a:rPr lang="fi-FI" altLang="fi-FI" sz="2000" dirty="0" smtClean="0">
                <a:hlinkClick r:id="rId4"/>
              </a:rPr>
              <a:t>http://fi.opasnet.org/fi/APTK</a:t>
            </a:r>
            <a:r>
              <a:rPr lang="fi-FI" altLang="fi-FI" sz="2000" dirty="0" smtClean="0"/>
              <a:t> Avoin päätöksentekokäytäntö</a:t>
            </a:r>
          </a:p>
          <a:p>
            <a:pPr eaLnBrk="1" hangingPunct="1"/>
            <a:r>
              <a:rPr lang="fi-FI" altLang="fi-FI" sz="2000" dirty="0" smtClean="0">
                <a:hlinkClick r:id="rId5"/>
              </a:rPr>
              <a:t>http://fi.opasnet.org/fi/Vesiopas</a:t>
            </a:r>
            <a:r>
              <a:rPr lang="fi-FI" altLang="fi-FI" sz="2000" dirty="0" smtClean="0"/>
              <a:t> Vesiopas</a:t>
            </a:r>
          </a:p>
          <a:p>
            <a:pPr eaLnBrk="1" hangingPunct="1"/>
            <a:r>
              <a:rPr lang="fi-FI" altLang="fi-FI" sz="2000" dirty="0" smtClean="0">
                <a:hlinkClick r:id="rId6"/>
              </a:rPr>
              <a:t>http://fi.opasnet.org/fi/Tautitaakka_Suomessa</a:t>
            </a:r>
            <a:r>
              <a:rPr lang="fi-FI" altLang="fi-FI" sz="2000" dirty="0" smtClean="0"/>
              <a:t> </a:t>
            </a:r>
          </a:p>
          <a:p>
            <a:pPr eaLnBrk="1" hangingPunct="1">
              <a:buFontTx/>
              <a:buNone/>
            </a:pPr>
            <a:endParaRPr lang="fi-FI" altLang="fi-FI" sz="2400" dirty="0" smtClean="0"/>
          </a:p>
          <a:p>
            <a:pPr eaLnBrk="1" hangingPunct="1">
              <a:buFontTx/>
              <a:buNone/>
            </a:pPr>
            <a:r>
              <a:rPr lang="fi-FI" altLang="fi-FI" sz="2400" dirty="0" smtClean="0"/>
              <a:t>	Yhteystiedot: </a:t>
            </a:r>
          </a:p>
          <a:p>
            <a:pPr eaLnBrk="1" hangingPunct="1">
              <a:buFontTx/>
              <a:buNone/>
            </a:pPr>
            <a:r>
              <a:rPr lang="fi-FI" altLang="fi-FI" sz="2400" dirty="0" smtClean="0"/>
              <a:t>	Jouni Tuomisto, Terveyden ja hyvinvoinnin laitos, PL 95, 70701 Kuopio</a:t>
            </a:r>
          </a:p>
          <a:p>
            <a:pPr eaLnBrk="1" hangingPunct="1">
              <a:buFontTx/>
              <a:buNone/>
            </a:pPr>
            <a:r>
              <a:rPr lang="fi-FI" altLang="fi-FI" sz="2400" dirty="0" smtClean="0"/>
              <a:t>	</a:t>
            </a:r>
            <a:r>
              <a:rPr lang="fi-FI" altLang="fi-FI" sz="2400" dirty="0" err="1" smtClean="0"/>
              <a:t>jouni.tuomisto[at]thl.fi</a:t>
            </a:r>
            <a:endParaRPr lang="fi-FI" altLang="fi-FI" sz="2400" dirty="0"/>
          </a:p>
          <a:p>
            <a:pPr eaLnBrk="1" hangingPunct="1">
              <a:buFontTx/>
              <a:buNone/>
            </a:pPr>
            <a:endParaRPr lang="fi-FI" altLang="fi-FI" dirty="0" smtClean="0">
              <a:sym typeface="Wingdings" pitchFamily="2" charset="2"/>
            </a:endParaRPr>
          </a:p>
          <a:p>
            <a:pPr eaLnBrk="1" hangingPunct="1">
              <a:lnSpc>
                <a:spcPct val="65000"/>
              </a:lnSpc>
            </a:pPr>
            <a:endParaRPr lang="fi-FI" altLang="fi-FI" dirty="0" smtClean="0">
              <a:sym typeface="Wingdings" pitchFamily="2" charset="2"/>
            </a:endParaRPr>
          </a:p>
        </p:txBody>
      </p:sp>
      <p:sp>
        <p:nvSpPr>
          <p:cNvPr id="36868" name="Date Placeholder 1"/>
          <p:cNvSpPr>
            <a:spLocks noGrp="1"/>
          </p:cNvSpPr>
          <p:nvPr>
            <p:ph type="dt" sz="quarter"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fld id="{1E1B14B7-1D4F-4FB0-B659-2E22A6D27C06}" type="datetime1">
              <a:rPr lang="fi-FI" altLang="fi-FI" sz="1000">
                <a:solidFill>
                  <a:schemeClr val="bg1"/>
                </a:solidFill>
              </a:rPr>
              <a:pPr eaLnBrk="1" hangingPunct="1">
                <a:lnSpc>
                  <a:spcPct val="100000"/>
                </a:lnSpc>
                <a:spcBef>
                  <a:spcPct val="0"/>
                </a:spcBef>
                <a:buClrTx/>
                <a:buFontTx/>
                <a:buNone/>
              </a:pPr>
              <a:t>29.10.2014</a:t>
            </a:fld>
            <a:endParaRPr lang="fi-FI" altLang="fi-FI" sz="1000">
              <a:solidFill>
                <a:schemeClr val="bg1"/>
              </a:solidFill>
            </a:endParaRPr>
          </a:p>
        </p:txBody>
      </p:sp>
      <p:sp>
        <p:nvSpPr>
          <p:cNvPr id="36869" name="Footer Placeholder 2"/>
          <p:cNvSpPr>
            <a:spLocks noGrp="1"/>
          </p:cNvSpPr>
          <p:nvPr>
            <p:ph type="ftr" sz="quarter" idx="11"/>
          </p:nvPr>
        </p:nvSpPr>
        <p:spPr>
          <a:xfrm>
            <a:off x="-323850" y="6597650"/>
            <a:ext cx="7488238" cy="215900"/>
          </a:xfrm>
          <a:noFill/>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r" eaLnBrk="1" hangingPunct="1">
              <a:lnSpc>
                <a:spcPct val="100000"/>
              </a:lnSpc>
              <a:spcBef>
                <a:spcPct val="0"/>
              </a:spcBef>
              <a:buClrTx/>
              <a:buFontTx/>
              <a:buNone/>
            </a:pPr>
            <a:r>
              <a:rPr lang="fi-FI" altLang="fi-FI" sz="1000">
                <a:solidFill>
                  <a:schemeClr val="bg1"/>
                </a:solidFill>
              </a:rPr>
              <a:t>ESR-koulutus/ Päivi Meriläinen</a:t>
            </a:r>
          </a:p>
        </p:txBody>
      </p:sp>
    </p:spTree>
    <p:extLst>
      <p:ext uri="{BB962C8B-B14F-4D97-AF65-F5344CB8AC3E}">
        <p14:creationId xmlns:p14="http://schemas.microsoft.com/office/powerpoint/2010/main" val="6218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Avoimeen riskinarviointiin perehtyminen</a:t>
            </a:r>
            <a:endParaRPr lang="fi-FI" dirty="0"/>
          </a:p>
        </p:txBody>
      </p:sp>
      <p:sp>
        <p:nvSpPr>
          <p:cNvPr id="3" name="Alaotsikko 2"/>
          <p:cNvSpPr>
            <a:spLocks noGrp="1"/>
          </p:cNvSpPr>
          <p:nvPr>
            <p:ph type="subTitle" idx="1"/>
          </p:nvPr>
        </p:nvSpPr>
        <p:spPr/>
        <p:txBody>
          <a:bodyPr/>
          <a:lstStyle/>
          <a:p>
            <a:r>
              <a:rPr lang="fi-FI" dirty="0" smtClean="0"/>
              <a:t>Jouni</a:t>
            </a:r>
            <a:r>
              <a:rPr lang="fi-FI" baseline="0" dirty="0" smtClean="0"/>
              <a:t> Tuomisto, THL</a:t>
            </a:r>
            <a:endParaRPr lang="fi-FI" dirty="0"/>
          </a:p>
        </p:txBody>
      </p:sp>
    </p:spTree>
    <p:extLst>
      <p:ext uri="{BB962C8B-B14F-4D97-AF65-F5344CB8AC3E}">
        <p14:creationId xmlns:p14="http://schemas.microsoft.com/office/powerpoint/2010/main" val="10491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a:t>
            </a:r>
            <a:endParaRPr lang="fi-FI" dirty="0"/>
          </a:p>
        </p:txBody>
      </p:sp>
      <p:sp>
        <p:nvSpPr>
          <p:cNvPr id="3" name="Content Placeholder 2"/>
          <p:cNvSpPr>
            <a:spLocks noGrp="1"/>
          </p:cNvSpPr>
          <p:nvPr>
            <p:ph idx="1"/>
          </p:nvPr>
        </p:nvSpPr>
        <p:spPr/>
        <p:txBody>
          <a:bodyPr/>
          <a:lstStyle/>
          <a:p>
            <a:r>
              <a:rPr lang="fi-FI" dirty="0" smtClean="0"/>
              <a:t>Riskinarvioinnin perusteet</a:t>
            </a:r>
          </a:p>
          <a:p>
            <a:pPr lvl="1"/>
            <a:r>
              <a:rPr lang="fi-FI" dirty="0" smtClean="0"/>
              <a:t>Tautitaakka ja </a:t>
            </a:r>
            <a:r>
              <a:rPr lang="fi-FI" dirty="0" err="1" smtClean="0"/>
              <a:t>DALYt</a:t>
            </a:r>
            <a:endParaRPr lang="fi-FI" dirty="0" smtClean="0"/>
          </a:p>
          <a:p>
            <a:pPr lvl="1"/>
            <a:r>
              <a:rPr lang="fi-FI" dirty="0" smtClean="0"/>
              <a:t>Tautitaakka Suomessa</a:t>
            </a:r>
          </a:p>
          <a:p>
            <a:pPr lvl="1"/>
            <a:r>
              <a:rPr lang="fi-FI" dirty="0" smtClean="0"/>
              <a:t>Riskinarvioinnin keskeisiä käsitteitä</a:t>
            </a:r>
          </a:p>
          <a:p>
            <a:r>
              <a:rPr lang="fi-FI" dirty="0" smtClean="0"/>
              <a:t>Avoimeen riskinarviointiin perehtyminen</a:t>
            </a:r>
          </a:p>
          <a:p>
            <a:pPr lvl="1"/>
            <a:r>
              <a:rPr lang="fi-FI" dirty="0" smtClean="0"/>
              <a:t>Avoin päätöksentekokäytäntö</a:t>
            </a:r>
          </a:p>
          <a:p>
            <a:pPr lvl="1"/>
            <a:r>
              <a:rPr lang="fi-FI" dirty="0" smtClean="0"/>
              <a:t>Opasnet</a:t>
            </a:r>
          </a:p>
          <a:p>
            <a:pPr lvl="1"/>
            <a:r>
              <a:rPr lang="fi-FI" dirty="0" smtClean="0"/>
              <a:t>Opasnetin toimintaperiaatteet</a:t>
            </a:r>
          </a:p>
          <a:p>
            <a:pPr lvl="1"/>
            <a:endParaRPr lang="fi-FI" dirty="0"/>
          </a:p>
        </p:txBody>
      </p:sp>
    </p:spTree>
    <p:extLst>
      <p:ext uri="{BB962C8B-B14F-4D97-AF65-F5344CB8AC3E}">
        <p14:creationId xmlns:p14="http://schemas.microsoft.com/office/powerpoint/2010/main" val="306089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8512"/>
          </a:xfrm>
        </p:spPr>
        <p:txBody>
          <a:bodyPr>
            <a:normAutofit fontScale="90000"/>
          </a:bodyPr>
          <a:lstStyle/>
          <a:p>
            <a:r>
              <a:rPr lang="fi-FI" altLang="fi-FI" dirty="0" smtClean="0"/>
              <a:t>Tiedonkulku päätösvalmistelussa nyt</a:t>
            </a:r>
          </a:p>
        </p:txBody>
      </p:sp>
      <p:grpSp>
        <p:nvGrpSpPr>
          <p:cNvPr id="9219" name="Group 17"/>
          <p:cNvGrpSpPr>
            <a:grpSpLocks/>
          </p:cNvGrpSpPr>
          <p:nvPr/>
        </p:nvGrpSpPr>
        <p:grpSpPr bwMode="auto">
          <a:xfrm>
            <a:off x="269875" y="1155700"/>
            <a:ext cx="8585200" cy="5384800"/>
            <a:chOff x="269875" y="1155324"/>
            <a:chExt cx="8585398" cy="5384957"/>
          </a:xfrm>
        </p:grpSpPr>
        <p:sp>
          <p:nvSpPr>
            <p:cNvPr id="41" name="Rectangle 40"/>
            <p:cNvSpPr/>
            <p:nvPr/>
          </p:nvSpPr>
          <p:spPr bwMode="auto">
            <a:xfrm>
              <a:off x="269875" y="6021154"/>
              <a:ext cx="1452597" cy="4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9"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08" y="1897386"/>
              <a:ext cx="496004" cy="6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453" y="2850728"/>
              <a:ext cx="620292" cy="6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558" y="4271440"/>
              <a:ext cx="623218" cy="81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4591" y="2295982"/>
              <a:ext cx="970910" cy="76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8516" y="4148938"/>
              <a:ext cx="990621" cy="9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874" y="2680731"/>
              <a:ext cx="1104923" cy="9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99" y="5821263"/>
              <a:ext cx="747399" cy="71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497" y="5789732"/>
              <a:ext cx="694528" cy="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0705" y="2500473"/>
              <a:ext cx="914419" cy="9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9364" y="1464801"/>
              <a:ext cx="1057297" cy="93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63"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526" y="5034064"/>
              <a:ext cx="514361" cy="8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7116" y="4010042"/>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237" y="3994483"/>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29" y="4010042"/>
              <a:ext cx="526508" cy="6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flipV="1">
              <a:off x="660409" y="4625700"/>
              <a:ext cx="6350" cy="309572"/>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flipV="1">
              <a:off x="2063791" y="4611413"/>
              <a:ext cx="6350" cy="311159"/>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V="1">
              <a:off x="1358925" y="4606650"/>
              <a:ext cx="6350" cy="309572"/>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flipV="1">
              <a:off x="1300187" y="3508068"/>
              <a:ext cx="6350" cy="311159"/>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flipH="1" flipV="1">
              <a:off x="1614519" y="3484255"/>
              <a:ext cx="430222" cy="422287"/>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flipV="1">
              <a:off x="671522" y="3498542"/>
              <a:ext cx="428635" cy="41435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flipV="1">
              <a:off x="1670082" y="2474575"/>
              <a:ext cx="1057299" cy="37624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4022812" y="2209455"/>
              <a:ext cx="498486" cy="266708"/>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a:off x="5524621" y="2085626"/>
              <a:ext cx="601677" cy="76519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46" name="TextBox 13"/>
            <p:cNvSpPr txBox="1">
              <a:spLocks noChangeArrowheads="1"/>
            </p:cNvSpPr>
            <p:nvPr/>
          </p:nvSpPr>
          <p:spPr bwMode="auto">
            <a:xfrm>
              <a:off x="2398722" y="5251591"/>
              <a:ext cx="1888777" cy="40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Alkuperäisdata</a:t>
              </a:r>
            </a:p>
          </p:txBody>
        </p:sp>
        <p:sp>
          <p:nvSpPr>
            <p:cNvPr id="9247" name="TextBox 48"/>
            <p:cNvSpPr txBox="1">
              <a:spLocks noChangeArrowheads="1"/>
            </p:cNvSpPr>
            <p:nvPr/>
          </p:nvSpPr>
          <p:spPr bwMode="auto">
            <a:xfrm>
              <a:off x="2398721" y="4074745"/>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Tieteelliset julkaisut</a:t>
              </a:r>
            </a:p>
          </p:txBody>
        </p:sp>
        <p:sp>
          <p:nvSpPr>
            <p:cNvPr id="9248" name="TextBox 49"/>
            <p:cNvSpPr txBox="1">
              <a:spLocks noChangeArrowheads="1"/>
            </p:cNvSpPr>
            <p:nvPr/>
          </p:nvSpPr>
          <p:spPr bwMode="auto">
            <a:xfrm>
              <a:off x="650988" y="1731518"/>
              <a:ext cx="2142464"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Ennakkoarviointi, YVA tm. suositus</a:t>
              </a:r>
            </a:p>
          </p:txBody>
        </p:sp>
        <p:sp>
          <p:nvSpPr>
            <p:cNvPr id="9249" name="TextBox 50"/>
            <p:cNvSpPr txBox="1">
              <a:spLocks noChangeArrowheads="1"/>
            </p:cNvSpPr>
            <p:nvPr/>
          </p:nvSpPr>
          <p:spPr bwMode="auto">
            <a:xfrm>
              <a:off x="1669889" y="2894501"/>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Tieteellinen katsaus</a:t>
              </a:r>
            </a:p>
          </p:txBody>
        </p:sp>
        <p:sp>
          <p:nvSpPr>
            <p:cNvPr id="9250" name="TextBox 51"/>
            <p:cNvSpPr txBox="1">
              <a:spLocks noChangeArrowheads="1"/>
            </p:cNvSpPr>
            <p:nvPr/>
          </p:nvSpPr>
          <p:spPr bwMode="auto">
            <a:xfrm>
              <a:off x="5910889" y="4271441"/>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Virkamies-raportti</a:t>
              </a:r>
            </a:p>
          </p:txBody>
        </p:sp>
        <p:cxnSp>
          <p:nvCxnSpPr>
            <p:cNvPr id="54" name="Straight Arrow Connector 53"/>
            <p:cNvCxnSpPr>
              <a:stCxn id="9226" idx="0"/>
            </p:cNvCxnSpPr>
            <p:nvPr/>
          </p:nvCxnSpPr>
          <p:spPr bwMode="auto">
            <a:xfrm flipV="1">
              <a:off x="4924532" y="2499976"/>
              <a:ext cx="163517" cy="1649460"/>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flipV="1">
              <a:off x="3343346" y="2085626"/>
              <a:ext cx="1123976" cy="119066"/>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224" idx="0"/>
            </p:cNvCxnSpPr>
            <p:nvPr/>
          </p:nvCxnSpPr>
          <p:spPr bwMode="auto">
            <a:xfrm flipH="1" flipV="1">
              <a:off x="5342055" y="2546015"/>
              <a:ext cx="311157" cy="1725663"/>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flipH="1" flipV="1">
              <a:off x="5616698" y="1817331"/>
              <a:ext cx="1487522" cy="728683"/>
            </a:xfrm>
            <a:prstGeom prst="straightConnector1">
              <a:avLst/>
            </a:prstGeom>
            <a:ln>
              <a:solidFill>
                <a:schemeClr val="tx1"/>
              </a:solidFill>
              <a:prstDash val="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55" name="TextBox 52"/>
            <p:cNvSpPr txBox="1">
              <a:spLocks noChangeArrowheads="1"/>
            </p:cNvSpPr>
            <p:nvPr/>
          </p:nvSpPr>
          <p:spPr bwMode="auto">
            <a:xfrm>
              <a:off x="7103777" y="3059082"/>
              <a:ext cx="1751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Lobbaus ja kokemus-peräinen tieto</a:t>
              </a:r>
            </a:p>
          </p:txBody>
        </p:sp>
        <p:sp>
          <p:nvSpPr>
            <p:cNvPr id="9256" name="TextBox 56"/>
            <p:cNvSpPr txBox="1">
              <a:spLocks noChangeArrowheads="1"/>
            </p:cNvSpPr>
            <p:nvPr/>
          </p:nvSpPr>
          <p:spPr bwMode="auto">
            <a:xfrm>
              <a:off x="4585474" y="5113377"/>
              <a:ext cx="151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Virkamies, valmistelija</a:t>
              </a:r>
            </a:p>
          </p:txBody>
        </p:sp>
        <p:sp>
          <p:nvSpPr>
            <p:cNvPr id="9257" name="TextBox 57"/>
            <p:cNvSpPr txBox="1">
              <a:spLocks noChangeArrowheads="1"/>
            </p:cNvSpPr>
            <p:nvPr/>
          </p:nvSpPr>
          <p:spPr bwMode="auto">
            <a:xfrm>
              <a:off x="5653167" y="3555614"/>
              <a:ext cx="1711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Sidosryhmät</a:t>
              </a:r>
            </a:p>
          </p:txBody>
        </p:sp>
        <p:sp>
          <p:nvSpPr>
            <p:cNvPr id="9258" name="TextBox 58"/>
            <p:cNvSpPr txBox="1">
              <a:spLocks noChangeArrowheads="1"/>
            </p:cNvSpPr>
            <p:nvPr/>
          </p:nvSpPr>
          <p:spPr bwMode="auto">
            <a:xfrm>
              <a:off x="2542306" y="5980717"/>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Tutkijoita</a:t>
              </a:r>
            </a:p>
          </p:txBody>
        </p:sp>
        <p:sp>
          <p:nvSpPr>
            <p:cNvPr id="9259" name="TextBox 59"/>
            <p:cNvSpPr txBox="1">
              <a:spLocks noChangeArrowheads="1"/>
            </p:cNvSpPr>
            <p:nvPr/>
          </p:nvSpPr>
          <p:spPr bwMode="auto">
            <a:xfrm>
              <a:off x="2796642" y="3402437"/>
              <a:ext cx="1555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Asiantuntija</a:t>
              </a:r>
            </a:p>
          </p:txBody>
        </p:sp>
        <p:sp>
          <p:nvSpPr>
            <p:cNvPr id="9260" name="TextBox 60"/>
            <p:cNvSpPr txBox="1">
              <a:spLocks noChangeArrowheads="1"/>
            </p:cNvSpPr>
            <p:nvPr/>
          </p:nvSpPr>
          <p:spPr bwMode="auto">
            <a:xfrm>
              <a:off x="3552812" y="1155324"/>
              <a:ext cx="1188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Päättäjä</a:t>
              </a:r>
            </a:p>
          </p:txBody>
        </p:sp>
      </p:grpSp>
    </p:spTree>
    <p:extLst>
      <p:ext uri="{BB962C8B-B14F-4D97-AF65-F5344CB8AC3E}">
        <p14:creationId xmlns:p14="http://schemas.microsoft.com/office/powerpoint/2010/main" val="93793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74638"/>
            <a:ext cx="8229600" cy="798512"/>
          </a:xfrm>
        </p:spPr>
        <p:txBody>
          <a:bodyPr>
            <a:normAutofit/>
          </a:bodyPr>
          <a:lstStyle/>
          <a:p>
            <a:pPr>
              <a:defRPr/>
            </a:pPr>
            <a:r>
              <a:rPr lang="fi-FI" dirty="0" smtClean="0"/>
              <a:t>Avoin päätöksentekokäytäntö</a:t>
            </a:r>
            <a:endParaRPr lang="fi-FI" dirty="0"/>
          </a:p>
        </p:txBody>
      </p:sp>
      <p:grpSp>
        <p:nvGrpSpPr>
          <p:cNvPr id="32771" name="Group 7170"/>
          <p:cNvGrpSpPr>
            <a:grpSpLocks/>
          </p:cNvGrpSpPr>
          <p:nvPr/>
        </p:nvGrpSpPr>
        <p:grpSpPr bwMode="auto">
          <a:xfrm>
            <a:off x="0" y="1233488"/>
            <a:ext cx="8816975" cy="5405437"/>
            <a:chOff x="0" y="1234280"/>
            <a:chExt cx="8817646" cy="5405438"/>
          </a:xfrm>
        </p:grpSpPr>
        <p:sp>
          <p:nvSpPr>
            <p:cNvPr id="43" name="Rectangle 42"/>
            <p:cNvSpPr/>
            <p:nvPr/>
          </p:nvSpPr>
          <p:spPr>
            <a:xfrm>
              <a:off x="323875" y="5966618"/>
              <a:ext cx="1805125" cy="447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327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11" y="4875211"/>
              <a:ext cx="623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087" y="3952136"/>
              <a:ext cx="990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60" y="1663753"/>
              <a:ext cx="1104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4487068"/>
              <a:ext cx="7477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0238" y="5252243"/>
              <a:ext cx="6937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2013" y="205343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6363" y="1234280"/>
              <a:ext cx="1057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flipH="1">
              <a:off x="4974017" y="2777330"/>
              <a:ext cx="1047830" cy="357187"/>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014691" y="5395118"/>
              <a:ext cx="6350" cy="31115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329040" y="5371306"/>
              <a:ext cx="431833" cy="422275"/>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385993" y="5385593"/>
              <a:ext cx="428658" cy="41433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210370" y="2167730"/>
              <a:ext cx="111133" cy="54768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32775" idx="1"/>
            </p:cNvCxnSpPr>
            <p:nvPr/>
          </p:nvCxnSpPr>
          <p:spPr>
            <a:xfrm>
              <a:off x="4840656" y="1883567"/>
              <a:ext cx="419132" cy="242888"/>
            </a:xfrm>
            <a:prstGeom prst="straightConnector1">
              <a:avLst/>
            </a:prstGeom>
            <a:ln>
              <a:solidFill>
                <a:schemeClr val="tx1"/>
              </a:solidFill>
              <a:prstDash val="dash"/>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786" name="TextBox 29"/>
            <p:cNvSpPr txBox="1">
              <a:spLocks noChangeArrowheads="1"/>
            </p:cNvSpPr>
            <p:nvPr/>
          </p:nvSpPr>
          <p:spPr bwMode="auto">
            <a:xfrm>
              <a:off x="3071999" y="5931693"/>
              <a:ext cx="1889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Avoin alkuperäisdata</a:t>
              </a:r>
            </a:p>
          </p:txBody>
        </p:sp>
        <p:sp>
          <p:nvSpPr>
            <p:cNvPr id="32787" name="TextBox 30"/>
            <p:cNvSpPr txBox="1">
              <a:spLocks noChangeArrowheads="1"/>
            </p:cNvSpPr>
            <p:nvPr/>
          </p:nvSpPr>
          <p:spPr bwMode="auto">
            <a:xfrm>
              <a:off x="2557463" y="4429918"/>
              <a:ext cx="1887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Tieteen tilannekatsaus</a:t>
              </a:r>
            </a:p>
          </p:txBody>
        </p:sp>
        <p:pic>
          <p:nvPicPr>
            <p:cNvPr id="3278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3675" y="4391818"/>
              <a:ext cx="112553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an 36"/>
            <p:cNvSpPr/>
            <p:nvPr/>
          </p:nvSpPr>
          <p:spPr>
            <a:xfrm>
              <a:off x="1157376" y="6034881"/>
              <a:ext cx="368328" cy="455612"/>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38" name="Can 37"/>
            <p:cNvSpPr/>
            <p:nvPr/>
          </p:nvSpPr>
          <p:spPr>
            <a:xfrm>
              <a:off x="2584647" y="6038056"/>
              <a:ext cx="368328" cy="457200"/>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39" name="Can 38"/>
            <p:cNvSpPr/>
            <p:nvPr/>
          </p:nvSpPr>
          <p:spPr>
            <a:xfrm>
              <a:off x="1870217" y="6034881"/>
              <a:ext cx="368328" cy="455612"/>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i-FI"/>
            </a:p>
          </p:txBody>
        </p:sp>
        <p:sp>
          <p:nvSpPr>
            <p:cNvPr id="40" name="Freeform 39"/>
            <p:cNvSpPr/>
            <p:nvPr/>
          </p:nvSpPr>
          <p:spPr>
            <a:xfrm>
              <a:off x="1792424" y="4631531"/>
              <a:ext cx="435008" cy="214312"/>
            </a:xfrm>
            <a:custGeom>
              <a:avLst/>
              <a:gdLst>
                <a:gd name="connsiteX0" fmla="*/ 0 w 434743"/>
                <a:gd name="connsiteY0" fmla="*/ 212304 h 214830"/>
                <a:gd name="connsiteX1" fmla="*/ 81643 w 434743"/>
                <a:gd name="connsiteY1" fmla="*/ 33 h 214830"/>
                <a:gd name="connsiteX2" fmla="*/ 408214 w 434743"/>
                <a:gd name="connsiteY2" fmla="*/ 195976 h 214830"/>
                <a:gd name="connsiteX3" fmla="*/ 391886 w 434743"/>
                <a:gd name="connsiteY3" fmla="*/ 195976 h 214830"/>
              </a:gdLst>
              <a:ahLst/>
              <a:cxnLst>
                <a:cxn ang="0">
                  <a:pos x="connsiteX0" y="connsiteY0"/>
                </a:cxn>
                <a:cxn ang="0">
                  <a:pos x="connsiteX1" y="connsiteY1"/>
                </a:cxn>
                <a:cxn ang="0">
                  <a:pos x="connsiteX2" y="connsiteY2"/>
                </a:cxn>
                <a:cxn ang="0">
                  <a:pos x="connsiteX3" y="connsiteY3"/>
                </a:cxn>
              </a:cxnLst>
              <a:rect l="l" t="t" r="r" b="b"/>
              <a:pathLst>
                <a:path w="434743" h="214830">
                  <a:moveTo>
                    <a:pt x="0" y="212304"/>
                  </a:moveTo>
                  <a:cubicBezTo>
                    <a:pt x="6803" y="107529"/>
                    <a:pt x="13607" y="2754"/>
                    <a:pt x="81643" y="33"/>
                  </a:cubicBezTo>
                  <a:cubicBezTo>
                    <a:pt x="149679" y="-2688"/>
                    <a:pt x="356507" y="163319"/>
                    <a:pt x="408214" y="195976"/>
                  </a:cubicBezTo>
                  <a:cubicBezTo>
                    <a:pt x="459921" y="228633"/>
                    <a:pt x="425903" y="212304"/>
                    <a:pt x="391886" y="1959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41" name="Straight Arrow Connector 40"/>
            <p:cNvCxnSpPr/>
            <p:nvPr/>
          </p:nvCxnSpPr>
          <p:spPr>
            <a:xfrm flipV="1">
              <a:off x="1262159" y="4722018"/>
              <a:ext cx="373090" cy="12382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84647" y="5103018"/>
              <a:ext cx="585833" cy="292100"/>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7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1050" y="2815430"/>
              <a:ext cx="151923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6" name="Group 53"/>
            <p:cNvGrpSpPr>
              <a:grpSpLocks/>
            </p:cNvGrpSpPr>
            <p:nvPr/>
          </p:nvGrpSpPr>
          <p:grpSpPr bwMode="auto">
            <a:xfrm>
              <a:off x="3835400" y="3288505"/>
              <a:ext cx="647700" cy="250825"/>
              <a:chOff x="3789085" y="3510416"/>
              <a:chExt cx="1214963" cy="937983"/>
            </a:xfrm>
          </p:grpSpPr>
          <p:sp>
            <p:nvSpPr>
              <p:cNvPr id="50" name="Rectangle 49"/>
              <p:cNvSpPr/>
              <p:nvPr/>
            </p:nvSpPr>
            <p:spPr>
              <a:xfrm>
                <a:off x="3932580" y="3510416"/>
                <a:ext cx="300787" cy="937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1" name="Rectangle 50"/>
              <p:cNvSpPr/>
              <p:nvPr/>
            </p:nvSpPr>
            <p:spPr>
              <a:xfrm>
                <a:off x="4444809" y="3866612"/>
                <a:ext cx="354392" cy="5817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53" name="Straight Connector 52"/>
              <p:cNvCxnSpPr/>
              <p:nvPr/>
            </p:nvCxnSpPr>
            <p:spPr>
              <a:xfrm>
                <a:off x="3789633" y="4448399"/>
                <a:ext cx="1215055"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3878558" y="3101180"/>
              <a:ext cx="442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00785" y="3139280"/>
              <a:ext cx="442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89671" y="3210717"/>
              <a:ext cx="4429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14772" y="3809205"/>
              <a:ext cx="1008139" cy="541337"/>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046645" y="2580480"/>
              <a:ext cx="455647" cy="39687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729523" y="3809205"/>
              <a:ext cx="874779" cy="1036637"/>
            </a:xfrm>
            <a:prstGeom prst="straightConnector1">
              <a:avLst/>
            </a:prstGeom>
            <a:ln>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729523" y="2515392"/>
              <a:ext cx="644574" cy="523875"/>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989490" y="1883567"/>
              <a:ext cx="874779" cy="309563"/>
            </a:xfrm>
            <a:prstGeom prst="straightConnector1">
              <a:avLst/>
            </a:prstGeom>
            <a:ln>
              <a:solidFill>
                <a:schemeClr val="tx1"/>
              </a:solidFill>
              <a:prstDash val="dash"/>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80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0981" y="2806178"/>
              <a:ext cx="620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6" name="TextBox 32"/>
            <p:cNvSpPr txBox="1">
              <a:spLocks noChangeArrowheads="1"/>
            </p:cNvSpPr>
            <p:nvPr/>
          </p:nvSpPr>
          <p:spPr bwMode="auto">
            <a:xfrm>
              <a:off x="0" y="2740241"/>
              <a:ext cx="1860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algn="r" eaLnBrk="1" hangingPunct="1">
                <a:lnSpc>
                  <a:spcPct val="100000"/>
                </a:lnSpc>
                <a:spcBef>
                  <a:spcPct val="0"/>
                </a:spcBef>
                <a:buClrTx/>
                <a:buFontTx/>
                <a:buNone/>
              </a:pPr>
              <a:r>
                <a:rPr lang="fi-FI" altLang="fi-FI" sz="2000"/>
                <a:t>Muu tieteelli-nen kirjallisuus</a:t>
              </a:r>
            </a:p>
          </p:txBody>
        </p:sp>
        <p:cxnSp>
          <p:nvCxnSpPr>
            <p:cNvPr id="27" name="Straight Arrow Connector 26"/>
            <p:cNvCxnSpPr/>
            <p:nvPr/>
          </p:nvCxnSpPr>
          <p:spPr>
            <a:xfrm>
              <a:off x="2429060" y="3058317"/>
              <a:ext cx="997026" cy="152400"/>
            </a:xfrm>
            <a:prstGeom prst="straightConnector1">
              <a:avLst/>
            </a:prstGeom>
            <a:ln>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80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6470" y="2330449"/>
              <a:ext cx="97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flipH="1" flipV="1">
              <a:off x="4661255" y="3526630"/>
              <a:ext cx="1151026" cy="690562"/>
            </a:xfrm>
            <a:prstGeom prst="straightConnector1">
              <a:avLst/>
            </a:prstGeom>
            <a:ln>
              <a:solidFill>
                <a:schemeClr val="tx1"/>
              </a:solidFill>
              <a:headEnd type="arrow"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810" name="TextBox 32"/>
            <p:cNvSpPr txBox="1">
              <a:spLocks noChangeArrowheads="1"/>
            </p:cNvSpPr>
            <p:nvPr/>
          </p:nvSpPr>
          <p:spPr bwMode="auto">
            <a:xfrm>
              <a:off x="3659980" y="4043826"/>
              <a:ext cx="1211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algn="ctr" eaLnBrk="1" hangingPunct="1">
                <a:lnSpc>
                  <a:spcPct val="100000"/>
                </a:lnSpc>
                <a:spcBef>
                  <a:spcPct val="0"/>
                </a:spcBef>
                <a:buClrTx/>
                <a:buFontTx/>
                <a:buNone/>
              </a:pPr>
              <a:r>
                <a:rPr lang="fi-FI" altLang="fi-FI" sz="2000"/>
                <a:t>Avoin arviointi</a:t>
              </a:r>
            </a:p>
          </p:txBody>
        </p:sp>
        <p:sp>
          <p:nvSpPr>
            <p:cNvPr id="32811" name="TextBox 51"/>
            <p:cNvSpPr txBox="1">
              <a:spLocks noChangeArrowheads="1"/>
            </p:cNvSpPr>
            <p:nvPr/>
          </p:nvSpPr>
          <p:spPr bwMode="auto">
            <a:xfrm>
              <a:off x="6156236" y="4928409"/>
              <a:ext cx="1888777" cy="7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Virkamies-raportti</a:t>
              </a:r>
            </a:p>
          </p:txBody>
        </p:sp>
        <p:sp>
          <p:nvSpPr>
            <p:cNvPr id="32812" name="TextBox 52"/>
            <p:cNvSpPr txBox="1">
              <a:spLocks noChangeArrowheads="1"/>
            </p:cNvSpPr>
            <p:nvPr/>
          </p:nvSpPr>
          <p:spPr bwMode="auto">
            <a:xfrm>
              <a:off x="7066150" y="2207586"/>
              <a:ext cx="1751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2000"/>
                <a:t>Lobbaus ja kokemus-peräinen tieto</a:t>
              </a:r>
            </a:p>
          </p:txBody>
        </p:sp>
        <p:sp>
          <p:nvSpPr>
            <p:cNvPr id="32813" name="TextBox 7169"/>
            <p:cNvSpPr txBox="1">
              <a:spLocks noChangeArrowheads="1"/>
            </p:cNvSpPr>
            <p:nvPr/>
          </p:nvSpPr>
          <p:spPr bwMode="auto">
            <a:xfrm>
              <a:off x="6948264" y="4246670"/>
              <a:ext cx="1512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Virkamies, valmistelija</a:t>
              </a:r>
            </a:p>
          </p:txBody>
        </p:sp>
        <p:sp>
          <p:nvSpPr>
            <p:cNvPr id="32814" name="TextBox 72"/>
            <p:cNvSpPr txBox="1">
              <a:spLocks noChangeArrowheads="1"/>
            </p:cNvSpPr>
            <p:nvPr/>
          </p:nvSpPr>
          <p:spPr bwMode="auto">
            <a:xfrm>
              <a:off x="6453944" y="1725606"/>
              <a:ext cx="1862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Sidosryhmät</a:t>
              </a:r>
            </a:p>
          </p:txBody>
        </p:sp>
        <p:sp>
          <p:nvSpPr>
            <p:cNvPr id="32815" name="TextBox 74"/>
            <p:cNvSpPr txBox="1">
              <a:spLocks noChangeArrowheads="1"/>
            </p:cNvSpPr>
            <p:nvPr/>
          </p:nvSpPr>
          <p:spPr bwMode="auto">
            <a:xfrm>
              <a:off x="3900471" y="5407188"/>
              <a:ext cx="1368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Tutkijoita</a:t>
              </a:r>
            </a:p>
          </p:txBody>
        </p:sp>
        <p:sp>
          <p:nvSpPr>
            <p:cNvPr id="32816" name="TextBox 75"/>
            <p:cNvSpPr txBox="1">
              <a:spLocks noChangeArrowheads="1"/>
            </p:cNvSpPr>
            <p:nvPr/>
          </p:nvSpPr>
          <p:spPr bwMode="auto">
            <a:xfrm>
              <a:off x="514350" y="2241519"/>
              <a:ext cx="1555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Asiantuntija</a:t>
              </a:r>
            </a:p>
          </p:txBody>
        </p:sp>
        <p:sp>
          <p:nvSpPr>
            <p:cNvPr id="32817" name="TextBox 76"/>
            <p:cNvSpPr txBox="1">
              <a:spLocks noChangeArrowheads="1"/>
            </p:cNvSpPr>
            <p:nvPr/>
          </p:nvSpPr>
          <p:spPr bwMode="auto">
            <a:xfrm>
              <a:off x="2760663" y="1316193"/>
              <a:ext cx="1188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z="2000">
                  <a:solidFill>
                    <a:schemeClr val="accent1"/>
                  </a:solidFill>
                </a:rPr>
                <a:t>Päättäjä</a:t>
              </a:r>
            </a:p>
          </p:txBody>
        </p:sp>
      </p:grpSp>
    </p:spTree>
    <p:extLst>
      <p:ext uri="{BB962C8B-B14F-4D97-AF65-F5344CB8AC3E}">
        <p14:creationId xmlns:p14="http://schemas.microsoft.com/office/powerpoint/2010/main" val="1715035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i-FI" altLang="fi-FI" smtClean="0"/>
              <a:t>Motivaatio</a:t>
            </a:r>
          </a:p>
        </p:txBody>
      </p:sp>
      <p:sp>
        <p:nvSpPr>
          <p:cNvPr id="17411" name="Content Placeholder 2"/>
          <p:cNvSpPr>
            <a:spLocks noGrp="1"/>
          </p:cNvSpPr>
          <p:nvPr>
            <p:ph idx="1"/>
          </p:nvPr>
        </p:nvSpPr>
        <p:spPr>
          <a:xfrm>
            <a:off x="457200" y="1484313"/>
            <a:ext cx="8218488" cy="4608512"/>
          </a:xfrm>
        </p:spPr>
        <p:txBody>
          <a:bodyPr/>
          <a:lstStyle/>
          <a:p>
            <a:pPr eaLnBrk="1" hangingPunct="1"/>
            <a:r>
              <a:rPr lang="fi-FI" altLang="fi-FI" smtClean="0"/>
              <a:t>Avoin arviointi pyrkii tukemaan päätöksentekoa vaikutusarvioinnein ja parantamalla tiedonkulkua asiantuntijoiden ja päättäjien välillä.</a:t>
            </a:r>
          </a:p>
          <a:p>
            <a:pPr eaLnBrk="1" hangingPunct="1"/>
            <a:r>
              <a:rPr lang="fi-FI" altLang="fi-FI" smtClean="0"/>
              <a:t>Tutkimuskysymys: Kuinka tieteellistä tietoa ja arvoarvostelmia voi jäsentää siten, että avoin osallistuminen on mahdollista?</a:t>
            </a:r>
          </a:p>
        </p:txBody>
      </p:sp>
      <p:sp>
        <p:nvSpPr>
          <p:cNvPr id="17412" name="Date Placeholder 3"/>
          <p:cNvSpPr>
            <a:spLocks noGrp="1"/>
          </p:cNvSpPr>
          <p:nvPr>
            <p:ph type="dt"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F28F94C-17DF-4785-AAE0-7AB4C1C1F2C9}" type="datetime1">
              <a:rPr lang="fi-FI" altLang="fi-FI" smtClean="0">
                <a:solidFill>
                  <a:schemeClr val="bg1"/>
                </a:solidFill>
              </a:rPr>
              <a:pPr eaLnBrk="1" hangingPunct="1">
                <a:defRPr/>
              </a:pPr>
              <a:t>29.10.2014</a:t>
            </a:fld>
            <a:endParaRPr lang="en-GB" altLang="fi-FI" smtClean="0">
              <a:solidFill>
                <a:schemeClr val="bg1"/>
              </a:solidFill>
            </a:endParaRPr>
          </a:p>
        </p:txBody>
      </p:sp>
      <p:sp>
        <p:nvSpPr>
          <p:cNvPr id="17413" name="Slide Number Placeholder 5"/>
          <p:cNvSpPr>
            <a:spLocks noGrp="1"/>
          </p:cNvSpPr>
          <p:nvPr>
            <p:ph type="sldNum" sz="quarter" idx="12"/>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1A8AEA7-9B69-44EC-9807-BCC14520F6EE}" type="slidenum">
              <a:rPr lang="en-GB" altLang="fi-FI" smtClean="0">
                <a:solidFill>
                  <a:schemeClr val="bg1"/>
                </a:solidFill>
              </a:rPr>
              <a:pPr eaLnBrk="1" hangingPunct="1">
                <a:defRPr/>
              </a:pPr>
              <a:t>27</a:t>
            </a:fld>
            <a:endParaRPr lang="en-GB" altLang="fi-FI" smtClean="0">
              <a:solidFill>
                <a:schemeClr val="bg1"/>
              </a:solidFill>
            </a:endParaRPr>
          </a:p>
        </p:txBody>
      </p:sp>
      <p:sp>
        <p:nvSpPr>
          <p:cNvPr id="1741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Tree>
    <p:extLst>
      <p:ext uri="{BB962C8B-B14F-4D97-AF65-F5344CB8AC3E}">
        <p14:creationId xmlns:p14="http://schemas.microsoft.com/office/powerpoint/2010/main" val="137920893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fi-FI" altLang="fi-FI" smtClean="0"/>
              <a:t>Nettimallinnus yhteiskunnan päätöksenteossa</a:t>
            </a:r>
          </a:p>
        </p:txBody>
      </p:sp>
      <p:sp>
        <p:nvSpPr>
          <p:cNvPr id="12291" name="Content Placeholder 2"/>
          <p:cNvSpPr>
            <a:spLocks noGrp="1"/>
          </p:cNvSpPr>
          <p:nvPr>
            <p:ph idx="1"/>
          </p:nvPr>
        </p:nvSpPr>
        <p:spPr/>
        <p:txBody>
          <a:bodyPr>
            <a:normAutofit fontScale="77500" lnSpcReduction="20000"/>
          </a:bodyPr>
          <a:lstStyle/>
          <a:p>
            <a:r>
              <a:rPr lang="fi-FI" altLang="fi-FI" smtClean="0"/>
              <a:t>Mahdollistaa päätösten ennakkoarvioinnin eli vaikutusarvioinnin.</a:t>
            </a:r>
          </a:p>
          <a:p>
            <a:r>
              <a:rPr lang="fi-FI" altLang="fi-FI" smtClean="0"/>
              <a:t>Antaa kansalaiselle saman informaation ja työkalut kuin asian valmistelijalle.</a:t>
            </a:r>
          </a:p>
          <a:p>
            <a:r>
              <a:rPr lang="fi-FI" altLang="fi-FI" smtClean="0"/>
              <a:t>Tulokset yhdistettävissä muihin asiaan liittyviin päätöksiin.</a:t>
            </a:r>
          </a:p>
          <a:p>
            <a:pPr eaLnBrk="1" hangingPunct="1"/>
            <a:r>
              <a:rPr lang="fi-FI" altLang="fi-FI" smtClean="0"/>
              <a:t>Edistää yhteistyötä ja tiedonjakoa kuntien ja valtion välillä ja sisällä.</a:t>
            </a:r>
          </a:p>
          <a:p>
            <a:pPr eaLnBrk="1" hangingPunct="1"/>
            <a:r>
              <a:rPr lang="fi-FI" altLang="fi-FI" smtClean="0"/>
              <a:t>Yhdenmukaistaa ja parantaa päätöksiä, joissa vaaditaan erityisasiantuntemusta.</a:t>
            </a:r>
          </a:p>
          <a:p>
            <a:pPr eaLnBrk="1" hangingPunct="1"/>
            <a:r>
              <a:rPr lang="fi-FI" altLang="fi-FI" smtClean="0"/>
              <a:t>Helpottaa tiedonhakua valmisteluvaiheessa.</a:t>
            </a:r>
          </a:p>
          <a:p>
            <a:pPr eaLnBrk="1" hangingPunct="1"/>
            <a:endParaRPr lang="fi-FI" altLang="fi-FI" smtClean="0"/>
          </a:p>
          <a:p>
            <a:pPr eaLnBrk="1" hangingPunct="1"/>
            <a:r>
              <a:rPr lang="fi-FI" altLang="fi-FI" b="1" smtClean="0"/>
              <a:t>Avaa päätöksenteon toimintakulttuuria!</a:t>
            </a:r>
          </a:p>
        </p:txBody>
      </p:sp>
      <p:sp>
        <p:nvSpPr>
          <p:cNvPr id="4" name="Date Placeholder 3"/>
          <p:cNvSpPr>
            <a:spLocks noGrp="1"/>
          </p:cNvSpPr>
          <p:nvPr>
            <p:ph type="dt" sz="quarter" idx="10"/>
          </p:nvPr>
        </p:nvSpPr>
        <p:spPr/>
        <p:txBody>
          <a:bodyPr/>
          <a:lstStyle/>
          <a:p>
            <a:pPr>
              <a:defRPr/>
            </a:pPr>
            <a:fld id="{30D29141-7D38-4DD4-AF04-458DB657BBC5}" type="datetime1">
              <a:rPr lang="fi-FI" smtClean="0"/>
              <a:pPr>
                <a:defRPr/>
              </a:pPr>
              <a:t>29.10.2014</a:t>
            </a:fld>
            <a:endParaRPr lang="fi-FI"/>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4B6423CB-9513-4895-AFF4-3FC45A6D6B63}" type="slidenum">
              <a:rPr lang="fi-FI" smtClean="0"/>
              <a:pPr>
                <a:defRPr/>
              </a:pPr>
              <a:t>28</a:t>
            </a:fld>
            <a:endParaRPr lang="fi-FI"/>
          </a:p>
        </p:txBody>
      </p:sp>
    </p:spTree>
    <p:extLst>
      <p:ext uri="{BB962C8B-B14F-4D97-AF65-F5344CB8AC3E}">
        <p14:creationId xmlns:p14="http://schemas.microsoft.com/office/powerpoint/2010/main" val="2315032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Opasnet</a:t>
            </a:r>
            <a:endParaRPr lang="fi-FI" dirty="0"/>
          </a:p>
        </p:txBody>
      </p:sp>
      <p:sp>
        <p:nvSpPr>
          <p:cNvPr id="3" name="Content Placeholder 2"/>
          <p:cNvSpPr>
            <a:spLocks noGrp="1"/>
          </p:cNvSpPr>
          <p:nvPr>
            <p:ph idx="1"/>
          </p:nvPr>
        </p:nvSpPr>
        <p:spPr/>
        <p:txBody>
          <a:bodyPr>
            <a:normAutofit fontScale="92500" lnSpcReduction="10000"/>
          </a:bodyPr>
          <a:lstStyle/>
          <a:p>
            <a:r>
              <a:rPr lang="fi-FI" dirty="0" err="1" smtClean="0"/>
              <a:t>Wiki</a:t>
            </a:r>
            <a:r>
              <a:rPr lang="fi-FI" dirty="0" smtClean="0"/>
              <a:t>, jonka muokkaamiseen voi itse hankkia käyttäjätunnuksen.</a:t>
            </a:r>
          </a:p>
          <a:p>
            <a:r>
              <a:rPr lang="fi-FI" dirty="0" smtClean="0"/>
              <a:t>Sisältää runsaasti ympäristöön ja terveyteen liittyvää tietoa ja dataa.</a:t>
            </a:r>
          </a:p>
          <a:p>
            <a:r>
              <a:rPr lang="fi-FI" dirty="0" smtClean="0"/>
              <a:t>Sivuille ja tietokantaan voi tallentaa pieniä ja isoja aineistoja.</a:t>
            </a:r>
          </a:p>
          <a:p>
            <a:r>
              <a:rPr lang="fi-FI" dirty="0" smtClean="0"/>
              <a:t>Sivuille voi kirjoittaa ja ajaa R-kielellä tehtyjä malleja.</a:t>
            </a:r>
          </a:p>
          <a:p>
            <a:pPr lvl="1"/>
            <a:r>
              <a:rPr lang="fi-FI" dirty="0" smtClean="0"/>
              <a:t>Mallit voivat suoraan hyödyntää omaa tietokantaa ja myös muita (esim. Tilastokeskus)</a:t>
            </a:r>
          </a:p>
          <a:p>
            <a:r>
              <a:rPr lang="fi-FI" dirty="0" smtClean="0"/>
              <a:t>Sivuja voidaan yksilöllisesti suojata muokkauksilta.</a:t>
            </a:r>
            <a:endParaRPr lang="fi-FI" dirty="0"/>
          </a:p>
        </p:txBody>
      </p:sp>
    </p:spTree>
    <p:extLst>
      <p:ext uri="{BB962C8B-B14F-4D97-AF65-F5344CB8AC3E}">
        <p14:creationId xmlns:p14="http://schemas.microsoft.com/office/powerpoint/2010/main" val="3147098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DALY: tautitaakan mittari</a:t>
            </a:r>
            <a:endParaRPr lang="fi-FI" dirty="0"/>
          </a:p>
        </p:txBody>
      </p:sp>
      <p:sp>
        <p:nvSpPr>
          <p:cNvPr id="3" name="Sisällön paikkamerkki 2"/>
          <p:cNvSpPr>
            <a:spLocks noGrp="1"/>
          </p:cNvSpPr>
          <p:nvPr>
            <p:ph idx="1"/>
          </p:nvPr>
        </p:nvSpPr>
        <p:spPr/>
        <p:txBody>
          <a:bodyPr/>
          <a:lstStyle/>
          <a:p>
            <a:r>
              <a:rPr lang="fi-FI" dirty="0" smtClean="0"/>
              <a:t>Laskee yhteen sairaana eletyn ajan ja ennenaikaisen kuoleman</a:t>
            </a:r>
          </a:p>
          <a:p>
            <a:r>
              <a:rPr lang="fi-FI" dirty="0" smtClean="0"/>
              <a:t>Yleinen terveysmittari vertailuissa</a:t>
            </a:r>
            <a:endParaRPr lang="fi-FI" dirty="0"/>
          </a:p>
        </p:txBody>
      </p:sp>
      <p:pic>
        <p:nvPicPr>
          <p:cNvPr id="3074" name="Picture 2" descr="https://upload.wikimedia.org/wikipedia/commons/thumb/1/19/DALY_disability_affected_life_year_infographic.svg/1024px-DALY_disability_affected_life_year_infographi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6952"/>
            <a:ext cx="9136665" cy="2997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7984" y="5827992"/>
            <a:ext cx="4608512" cy="307777"/>
          </a:xfrm>
          <a:prstGeom prst="rect">
            <a:avLst/>
          </a:prstGeom>
          <a:noFill/>
        </p:spPr>
        <p:txBody>
          <a:bodyPr wrap="square" rtlCol="0">
            <a:spAutoFit/>
          </a:bodyPr>
          <a:lstStyle/>
          <a:p>
            <a:r>
              <a:rPr lang="fi-FI" sz="1400" dirty="0"/>
              <a:t>https://en.wikipedia.org/wiki/Disability-adjusted_life_year</a:t>
            </a:r>
          </a:p>
        </p:txBody>
      </p:sp>
    </p:spTree>
    <p:extLst>
      <p:ext uri="{BB962C8B-B14F-4D97-AF65-F5344CB8AC3E}">
        <p14:creationId xmlns:p14="http://schemas.microsoft.com/office/powerpoint/2010/main" val="15500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fi-FI" dirty="0" smtClean="0"/>
              <a:t>Talousvesi Opasnetissä</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1129697"/>
            <a:ext cx="10188624" cy="572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70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Vesioppaan etusivu</a:t>
            </a:r>
            <a:endParaRPr lang="fi-FI" dirty="0"/>
          </a:p>
        </p:txBody>
      </p:sp>
      <p:sp>
        <p:nvSpPr>
          <p:cNvPr id="3" name="Content Placeholder 2"/>
          <p:cNvSpPr>
            <a:spLocks noGrp="1"/>
          </p:cNvSpPr>
          <p:nvPr>
            <p:ph idx="1"/>
          </p:nvPr>
        </p:nvSpPr>
        <p:spPr/>
        <p:txBody>
          <a:bodyPr/>
          <a:lstStyle/>
          <a:p>
            <a:endParaRPr lang="fi-FI"/>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0"/>
            <a:ext cx="8532440" cy="686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64088" y="6488668"/>
            <a:ext cx="3672408" cy="369332"/>
          </a:xfrm>
          <a:prstGeom prst="rect">
            <a:avLst/>
          </a:prstGeom>
          <a:noFill/>
        </p:spPr>
        <p:txBody>
          <a:bodyPr wrap="square" rtlCol="0">
            <a:spAutoFit/>
          </a:bodyPr>
          <a:lstStyle/>
          <a:p>
            <a:r>
              <a:rPr lang="fi-FI" dirty="0">
                <a:hlinkClick r:id="rId4"/>
              </a:rPr>
              <a:t>http://</a:t>
            </a:r>
            <a:r>
              <a:rPr lang="fi-FI" dirty="0" smtClean="0">
                <a:hlinkClick r:id="rId4"/>
              </a:rPr>
              <a:t>fi.opasnet.org/fi/Vesiopas</a:t>
            </a:r>
            <a:r>
              <a:rPr lang="fi-FI" dirty="0" smtClean="0"/>
              <a:t> </a:t>
            </a:r>
            <a:endParaRPr lang="fi-FI" dirty="0"/>
          </a:p>
        </p:txBody>
      </p:sp>
    </p:spTree>
    <p:extLst>
      <p:ext uri="{BB962C8B-B14F-4D97-AF65-F5344CB8AC3E}">
        <p14:creationId xmlns:p14="http://schemas.microsoft.com/office/powerpoint/2010/main" val="3260449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fi-FI" altLang="fi-FI" dirty="0" smtClean="0"/>
              <a:t>Lähtötiedot ja mallit netissä</a:t>
            </a:r>
          </a:p>
        </p:txBody>
      </p:sp>
      <p:pic>
        <p:nvPicPr>
          <p:cNvPr id="2048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4025" y="1412875"/>
            <a:ext cx="8359775" cy="4464050"/>
          </a:xfrm>
        </p:spPr>
      </p:pic>
      <p:sp>
        <p:nvSpPr>
          <p:cNvPr id="28676" name="Date Placeholder 3"/>
          <p:cNvSpPr>
            <a:spLocks noGrp="1"/>
          </p:cNvSpPr>
          <p:nvPr>
            <p:ph type="dt"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0F04012-DEAD-4810-918E-2595258E0E2A}" type="datetime1">
              <a:rPr lang="fi-FI" altLang="fi-FI" smtClean="0">
                <a:solidFill>
                  <a:schemeClr val="bg1"/>
                </a:solidFill>
              </a:rPr>
              <a:pPr eaLnBrk="1" hangingPunct="1">
                <a:defRPr/>
              </a:pPr>
              <a:t>29.10.2014</a:t>
            </a:fld>
            <a:endParaRPr lang="en-GB" altLang="fi-FI" smtClean="0">
              <a:solidFill>
                <a:schemeClr val="bg1"/>
              </a:solidFill>
            </a:endParaRPr>
          </a:p>
        </p:txBody>
      </p:sp>
      <p:sp>
        <p:nvSpPr>
          <p:cNvPr id="28677" name="Slide Number Placeholder 5"/>
          <p:cNvSpPr>
            <a:spLocks noGrp="1"/>
          </p:cNvSpPr>
          <p:nvPr>
            <p:ph type="sldNum" sz="quarter" idx="12"/>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2D8E4C-C0E2-4790-9400-3FD99D18A1BC}" type="slidenum">
              <a:rPr lang="en-GB" altLang="fi-FI" smtClean="0">
                <a:solidFill>
                  <a:schemeClr val="bg1"/>
                </a:solidFill>
              </a:rPr>
              <a:pPr eaLnBrk="1" hangingPunct="1">
                <a:defRPr/>
              </a:pPr>
              <a:t>32</a:t>
            </a:fld>
            <a:endParaRPr lang="en-GB" altLang="fi-FI" smtClean="0">
              <a:solidFill>
                <a:schemeClr val="bg1"/>
              </a:solidFill>
            </a:endParaRPr>
          </a:p>
        </p:txBody>
      </p:sp>
      <p:sp>
        <p:nvSpPr>
          <p:cNvPr id="20486" name="Footer Placeholder 1"/>
          <p:cNvSpPr>
            <a:spLocks noGrp="1"/>
          </p:cNvSpPr>
          <p:nvPr>
            <p:ph type="ftr" sz="quarter" idx="11"/>
          </p:nvPr>
        </p:nvSpPr>
        <p:spPr bwMode="auto">
          <a:xfrm>
            <a:off x="2483768" y="6356350"/>
            <a:ext cx="353603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dirty="0" smtClean="0">
                <a:solidFill>
                  <a:schemeClr val="bg1"/>
                </a:solidFill>
              </a:rPr>
              <a:t>http://fi.opasnet.org/fi/Tiedosto:Ilmastopolitiikka_rakennukset_ja_terveys.ppt</a:t>
            </a:r>
          </a:p>
        </p:txBody>
      </p:sp>
    </p:spTree>
    <p:extLst>
      <p:ext uri="{BB962C8B-B14F-4D97-AF65-F5344CB8AC3E}">
        <p14:creationId xmlns:p14="http://schemas.microsoft.com/office/powerpoint/2010/main" val="346088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Lähtötiedot,</a:t>
            </a:r>
            <a:r>
              <a:rPr lang="fi-FI" baseline="0" dirty="0" smtClean="0"/>
              <a:t> mallit ja viitteet netissä</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307"/>
            <a:ext cx="8460432" cy="68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656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fi-FI" altLang="fi-FI" dirty="0" smtClean="0"/>
              <a:t>Mallin osia voidaan päivittää itsenäisesti</a:t>
            </a:r>
          </a:p>
        </p:txBody>
      </p:sp>
      <p:sp>
        <p:nvSpPr>
          <p:cNvPr id="21507" name="Content Placeholder 2"/>
          <p:cNvSpPr>
            <a:spLocks noGrp="1"/>
          </p:cNvSpPr>
          <p:nvPr>
            <p:ph idx="1"/>
          </p:nvPr>
        </p:nvSpPr>
        <p:spPr/>
        <p:txBody>
          <a:bodyPr/>
          <a:lstStyle/>
          <a:p>
            <a:endParaRPr lang="fi-FI" altLang="fi-FI" smtClean="0"/>
          </a:p>
        </p:txBody>
      </p:sp>
      <p:sp>
        <p:nvSpPr>
          <p:cNvPr id="4" name="Date Placeholder 3"/>
          <p:cNvSpPr>
            <a:spLocks noGrp="1"/>
          </p:cNvSpPr>
          <p:nvPr>
            <p:ph type="dt" sz="quarter" idx="10"/>
          </p:nvPr>
        </p:nvSpPr>
        <p:spPr/>
        <p:txBody>
          <a:bodyPr/>
          <a:lstStyle/>
          <a:p>
            <a:pPr>
              <a:defRPr/>
            </a:pPr>
            <a:fld id="{4C0B224A-0DFC-40CC-9663-B1A45795007B}" type="datetime1">
              <a:rPr lang="fi-FI" smtClean="0"/>
              <a:pPr>
                <a:defRPr/>
              </a:pPr>
              <a:t>29.10.2014</a:t>
            </a:fld>
            <a:endParaRPr lang="fi-FI"/>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altLang="fi-FI"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B01D4491-FF6D-4D2C-B17B-A2123ECB4BED}" type="slidenum">
              <a:rPr lang="fi-FI" smtClean="0"/>
              <a:pPr>
                <a:defRPr/>
              </a:pPr>
              <a:t>34</a:t>
            </a:fld>
            <a:endParaRPr lang="fi-FI"/>
          </a:p>
        </p:txBody>
      </p:sp>
      <p:pic>
        <p:nvPicPr>
          <p:cNvPr id="215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41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i-FI" altLang="fi-FI" smtClean="0"/>
              <a:t>Teesit nettimallinnuksesta</a:t>
            </a:r>
          </a:p>
        </p:txBody>
      </p:sp>
      <p:sp>
        <p:nvSpPr>
          <p:cNvPr id="31747" name="Content Placeholder 2"/>
          <p:cNvSpPr>
            <a:spLocks noGrp="1"/>
          </p:cNvSpPr>
          <p:nvPr>
            <p:ph idx="1"/>
          </p:nvPr>
        </p:nvSpPr>
        <p:spPr/>
        <p:txBody>
          <a:bodyPr>
            <a:normAutofit fontScale="92500" lnSpcReduction="20000"/>
          </a:bodyPr>
          <a:lstStyle/>
          <a:p>
            <a:r>
              <a:rPr lang="fi-FI" altLang="fi-FI" smtClean="0"/>
              <a:t>Niihin perustuva mallinnus on jo käytössä ja kaikkien ulottuvilla.</a:t>
            </a:r>
          </a:p>
          <a:p>
            <a:r>
              <a:rPr lang="fi-FI" altLang="fi-FI" smtClean="0"/>
              <a:t>Ne soveltuvat yhteiskunnallisten päätösten vaikutusarviointiin.</a:t>
            </a:r>
          </a:p>
          <a:p>
            <a:r>
              <a:rPr lang="fi-FI" altLang="fi-FI" smtClean="0"/>
              <a:t>Ne soveltuvat hyvin joukkoistamiseen ja yksityiskohtaiseen keskusteluun päätöksistä.</a:t>
            </a:r>
          </a:p>
          <a:p>
            <a:r>
              <a:rPr lang="fi-FI" altLang="fi-FI" smtClean="0"/>
              <a:t>Ne soveltuvat työkaluksi päättäjien, asiantuntijoiden ja sidosryhmien yhteiselle työskentelylle jaetun ymmärryksen luomiseksi.</a:t>
            </a:r>
          </a:p>
          <a:p>
            <a:endParaRPr lang="fi-FI" altLang="fi-FI" smtClean="0"/>
          </a:p>
          <a:p>
            <a:r>
              <a:rPr lang="fi-FI" altLang="fi-FI" b="1" smtClean="0"/>
              <a:t>Syntyykö yhteisö nettimallinnuksen edistämiseksi ja soveltamiseksi?</a:t>
            </a:r>
          </a:p>
        </p:txBody>
      </p:sp>
      <p:sp>
        <p:nvSpPr>
          <p:cNvPr id="4" name="Date Placeholder 3"/>
          <p:cNvSpPr>
            <a:spLocks noGrp="1"/>
          </p:cNvSpPr>
          <p:nvPr>
            <p:ph type="dt" sz="quarter" idx="10"/>
          </p:nvPr>
        </p:nvSpPr>
        <p:spPr/>
        <p:txBody>
          <a:bodyPr/>
          <a:lstStyle/>
          <a:p>
            <a:pPr>
              <a:defRPr/>
            </a:pPr>
            <a:fld id="{30D29141-7D38-4DD4-AF04-458DB657BBC5}" type="datetime1">
              <a:rPr lang="fi-FI" smtClean="0"/>
              <a:pPr>
                <a:defRPr/>
              </a:pPr>
              <a:t>29.10.2014</a:t>
            </a:fld>
            <a:endParaRPr lang="fi-FI"/>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95000"/>
              </a:lnSpc>
              <a:spcBef>
                <a:spcPts val="900"/>
              </a:spcBef>
              <a:buClr>
                <a:schemeClr val="accent1"/>
              </a:buClr>
              <a:buChar char="•"/>
              <a:defRPr sz="2200">
                <a:solidFill>
                  <a:schemeClr val="tx1"/>
                </a:solidFill>
                <a:latin typeface="Arial" charset="0"/>
              </a:defRPr>
            </a:lvl1pPr>
            <a:lvl2pPr marL="742950" indent="-285750" eaLnBrk="0" hangingPunct="0">
              <a:lnSpc>
                <a:spcPct val="95000"/>
              </a:lnSpc>
              <a:spcBef>
                <a:spcPts val="600"/>
              </a:spcBef>
              <a:buChar char="–"/>
              <a:defRPr sz="2000">
                <a:solidFill>
                  <a:schemeClr val="tx1"/>
                </a:solidFill>
                <a:latin typeface="Arial" charset="0"/>
              </a:defRPr>
            </a:lvl2pPr>
            <a:lvl3pPr marL="1143000" indent="-228600" eaLnBrk="0" hangingPunct="0">
              <a:lnSpc>
                <a:spcPct val="95000"/>
              </a:lnSpc>
              <a:spcBef>
                <a:spcPts val="538"/>
              </a:spcBef>
              <a:buClr>
                <a:schemeClr val="accent1"/>
              </a:buClr>
              <a:buChar char="•"/>
              <a:defRPr>
                <a:solidFill>
                  <a:schemeClr val="tx1"/>
                </a:solidFill>
                <a:latin typeface="Arial" charset="0"/>
              </a:defRPr>
            </a:lvl3pPr>
            <a:lvl4pPr marL="1600200" indent="-228600" eaLnBrk="0" hangingPunct="0">
              <a:lnSpc>
                <a:spcPct val="95000"/>
              </a:lnSpc>
              <a:spcBef>
                <a:spcPts val="538"/>
              </a:spcBef>
              <a:buChar char="–"/>
              <a:defRPr>
                <a:solidFill>
                  <a:schemeClr val="tx1"/>
                </a:solidFill>
                <a:latin typeface="Arial" charset="0"/>
              </a:defRPr>
            </a:lvl4pPr>
            <a:lvl5pPr marL="2057400" indent="-228600" eaLnBrk="0" hangingPunct="0">
              <a:lnSpc>
                <a:spcPct val="95000"/>
              </a:lnSpc>
              <a:spcBef>
                <a:spcPts val="538"/>
              </a:spcBef>
              <a:buChar char="»"/>
              <a:defRPr>
                <a:solidFill>
                  <a:schemeClr val="tx1"/>
                </a:solidFill>
                <a:latin typeface="Arial" charset="0"/>
              </a:defRPr>
            </a:lvl5pPr>
            <a:lvl6pPr marL="2514600" indent="-228600" eaLnBrk="0" fontAlgn="base" hangingPunct="0">
              <a:lnSpc>
                <a:spcPct val="95000"/>
              </a:lnSpc>
              <a:spcBef>
                <a:spcPts val="538"/>
              </a:spcBef>
              <a:spcAft>
                <a:spcPct val="0"/>
              </a:spcAft>
              <a:buChar char="»"/>
              <a:defRPr>
                <a:solidFill>
                  <a:schemeClr val="tx1"/>
                </a:solidFill>
                <a:latin typeface="Arial" charset="0"/>
              </a:defRPr>
            </a:lvl6pPr>
            <a:lvl7pPr marL="2971800" indent="-228600" eaLnBrk="0" fontAlgn="base" hangingPunct="0">
              <a:lnSpc>
                <a:spcPct val="95000"/>
              </a:lnSpc>
              <a:spcBef>
                <a:spcPts val="538"/>
              </a:spcBef>
              <a:spcAft>
                <a:spcPct val="0"/>
              </a:spcAft>
              <a:buChar char="»"/>
              <a:defRPr>
                <a:solidFill>
                  <a:schemeClr val="tx1"/>
                </a:solidFill>
                <a:latin typeface="Arial" charset="0"/>
              </a:defRPr>
            </a:lvl7pPr>
            <a:lvl8pPr marL="3429000" indent="-228600" eaLnBrk="0" fontAlgn="base" hangingPunct="0">
              <a:lnSpc>
                <a:spcPct val="95000"/>
              </a:lnSpc>
              <a:spcBef>
                <a:spcPts val="538"/>
              </a:spcBef>
              <a:spcAft>
                <a:spcPct val="0"/>
              </a:spcAft>
              <a:buChar char="»"/>
              <a:defRPr>
                <a:solidFill>
                  <a:schemeClr val="tx1"/>
                </a:solidFill>
                <a:latin typeface="Arial" charset="0"/>
              </a:defRPr>
            </a:lvl8pPr>
            <a:lvl9pPr marL="3886200" indent="-228600" eaLnBrk="0" fontAlgn="base" hangingPunct="0">
              <a:lnSpc>
                <a:spcPct val="95000"/>
              </a:lnSpc>
              <a:spcBef>
                <a:spcPts val="538"/>
              </a:spcBef>
              <a:spcAft>
                <a:spcPct val="0"/>
              </a:spcAft>
              <a:buChar char="»"/>
              <a:defRPr>
                <a:solidFill>
                  <a:schemeClr val="tx1"/>
                </a:solidFill>
                <a:latin typeface="Arial" charset="0"/>
              </a:defRPr>
            </a:lvl9pPr>
          </a:lstStyle>
          <a:p>
            <a:pPr eaLnBrk="1" hangingPunct="1">
              <a:lnSpc>
                <a:spcPct val="100000"/>
              </a:lnSpc>
              <a:spcBef>
                <a:spcPct val="0"/>
              </a:spcBef>
              <a:buClrTx/>
              <a:buFontTx/>
              <a:buNone/>
            </a:pPr>
            <a:r>
              <a:rPr lang="fi-FI" altLang="fi-FI" sz="1500" smtClean="0">
                <a:solidFill>
                  <a:schemeClr val="bg1"/>
                </a:solidFill>
              </a:rPr>
              <a:t>http://fi.opasnet.org/fi/Tiedosto:Ilmastopolitiikka_rakennukset_ja_terveys.ppt</a:t>
            </a:r>
          </a:p>
        </p:txBody>
      </p:sp>
      <p:sp>
        <p:nvSpPr>
          <p:cNvPr id="6" name="Slide Number Placeholder 5"/>
          <p:cNvSpPr>
            <a:spLocks noGrp="1"/>
          </p:cNvSpPr>
          <p:nvPr>
            <p:ph type="sldNum" sz="quarter" idx="12"/>
          </p:nvPr>
        </p:nvSpPr>
        <p:spPr/>
        <p:txBody>
          <a:bodyPr/>
          <a:lstStyle/>
          <a:p>
            <a:pPr>
              <a:defRPr/>
            </a:pPr>
            <a:fld id="{2BCC6F04-9140-442D-9034-913C142A8F03}" type="slidenum">
              <a:rPr lang="fi-FI" smtClean="0"/>
              <a:pPr>
                <a:defRPr/>
              </a:pPr>
              <a:t>35</a:t>
            </a:fld>
            <a:endParaRPr lang="fi-FI"/>
          </a:p>
        </p:txBody>
      </p:sp>
    </p:spTree>
    <p:extLst>
      <p:ext uri="{BB962C8B-B14F-4D97-AF65-F5344CB8AC3E}">
        <p14:creationId xmlns:p14="http://schemas.microsoft.com/office/powerpoint/2010/main" val="232987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887924" y="2780928"/>
            <a:ext cx="1368152" cy="523220"/>
          </a:xfrm>
          <a:prstGeom prst="rect">
            <a:avLst/>
          </a:prstGeom>
          <a:noFill/>
        </p:spPr>
        <p:txBody>
          <a:bodyPr wrap="square" rtlCol="0">
            <a:spAutoFit/>
          </a:bodyPr>
          <a:lstStyle/>
          <a:p>
            <a:r>
              <a:rPr lang="fi-FI" sz="2800" b="1" dirty="0" smtClean="0">
                <a:latin typeface="Tahoma" pitchFamily="34" charset="0"/>
                <a:ea typeface="Tahoma" pitchFamily="34" charset="0"/>
                <a:cs typeface="Tahoma" pitchFamily="34" charset="0"/>
              </a:rPr>
              <a:t>Loppu</a:t>
            </a:r>
            <a:endParaRPr lang="fi-FI" sz="28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3272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632"/>
            <a:ext cx="8229600" cy="678064"/>
          </a:xfrm>
        </p:spPr>
        <p:txBody>
          <a:bodyPr>
            <a:normAutofit/>
          </a:bodyPr>
          <a:lstStyle/>
          <a:p>
            <a:r>
              <a:rPr lang="fi-FI" sz="2800" dirty="0" smtClean="0"/>
              <a:t>Tautitaakka Suomessa 2010 taudeittain</a:t>
            </a:r>
            <a:endParaRPr lang="fi-FI" sz="2800" dirty="0"/>
          </a:p>
        </p:txBody>
      </p:sp>
      <p:sp>
        <p:nvSpPr>
          <p:cNvPr id="3" name="Content Placeholder 2"/>
          <p:cNvSpPr>
            <a:spLocks noGrp="1"/>
          </p:cNvSpPr>
          <p:nvPr>
            <p:ph idx="1"/>
          </p:nvPr>
        </p:nvSpPr>
        <p:spPr/>
        <p:txBody>
          <a:bodyPr/>
          <a:lstStyle/>
          <a:p>
            <a:endParaRPr lang="fi-FI"/>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130"/>
            <a:ext cx="9144000" cy="623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3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22" y="45856"/>
            <a:ext cx="8229600" cy="571500"/>
          </a:xfrm>
        </p:spPr>
        <p:txBody>
          <a:bodyPr>
            <a:normAutofit/>
          </a:bodyPr>
          <a:lstStyle/>
          <a:p>
            <a:r>
              <a:rPr lang="fi-FI" sz="2800" dirty="0" smtClean="0"/>
              <a:t>Tautitaakka Suomessa 2010 riskitekijöittäin</a:t>
            </a:r>
            <a:endParaRPr lang="fi-FI" sz="2800"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356"/>
            <a:ext cx="9145645" cy="624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86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83010"/>
            <a:ext cx="7013369" cy="527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fi-FI" sz="4800" dirty="0" smtClean="0"/>
              <a:t>SETURI </a:t>
            </a:r>
            <a:r>
              <a:rPr lang="fi-FI" sz="4800" dirty="0" err="1" smtClean="0"/>
              <a:t>DALY-päivitys</a:t>
            </a:r>
            <a:r>
              <a:rPr lang="fi-FI" sz="4800" dirty="0" smtClean="0"/>
              <a:t> 2013</a:t>
            </a:r>
            <a:endParaRPr lang="fi-FI" sz="48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7" name="TextBox 6"/>
          <p:cNvSpPr txBox="1"/>
          <p:nvPr/>
        </p:nvSpPr>
        <p:spPr>
          <a:xfrm>
            <a:off x="7092280" y="4959388"/>
            <a:ext cx="1975520" cy="1107996"/>
          </a:xfrm>
          <a:prstGeom prst="rect">
            <a:avLst/>
          </a:prstGeom>
          <a:noFill/>
        </p:spPr>
        <p:txBody>
          <a:bodyPr wrap="square" rtlCol="0">
            <a:spAutoFit/>
          </a:bodyPr>
          <a:lstStyle/>
          <a:p>
            <a:r>
              <a:rPr lang="fi-FI" sz="1100" dirty="0" smtClean="0"/>
              <a:t>Lähde: Asikainen ym., 2013, </a:t>
            </a:r>
          </a:p>
          <a:p>
            <a:r>
              <a:rPr lang="fi-FI" sz="1100" dirty="0" smtClean="0"/>
              <a:t>Ympäristö ja Terveys </a:t>
            </a:r>
            <a:r>
              <a:rPr lang="fi-FI" sz="1100" dirty="0" err="1" smtClean="0"/>
              <a:t>Nr</a:t>
            </a:r>
            <a:r>
              <a:rPr lang="fi-FI" sz="1100" dirty="0" smtClean="0"/>
              <a:t> 5</a:t>
            </a:r>
          </a:p>
          <a:p>
            <a:endParaRPr lang="fi-FI" sz="1100" dirty="0" smtClean="0"/>
          </a:p>
          <a:p>
            <a:r>
              <a:rPr lang="fi-FI" sz="1100" dirty="0" smtClean="0"/>
              <a:t>Aiemmin:</a:t>
            </a:r>
            <a:endParaRPr lang="fi-FI" sz="1100" dirty="0"/>
          </a:p>
          <a:p>
            <a:r>
              <a:rPr lang="fi-FI" sz="1100" dirty="0" smtClean="0"/>
              <a:t>Pekkanen, 2010</a:t>
            </a:r>
          </a:p>
          <a:p>
            <a:r>
              <a:rPr lang="fi-FI" sz="1100" dirty="0" smtClean="0"/>
              <a:t>Hänninen ym., 2010</a:t>
            </a:r>
          </a:p>
        </p:txBody>
      </p:sp>
      <p:pic>
        <p:nvPicPr>
          <p:cNvPr id="4098" name="Picture 2" descr="\\cesium\ohaf$\_Desktop\Y&amp;T 2013nr5 kan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2977" y="2234847"/>
            <a:ext cx="1811511" cy="26431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07835" y="1475492"/>
            <a:ext cx="1736373" cy="584775"/>
          </a:xfrm>
          <a:prstGeom prst="rect">
            <a:avLst/>
          </a:prstGeom>
          <a:noFill/>
        </p:spPr>
        <p:txBody>
          <a:bodyPr wrap="none" rtlCol="0">
            <a:spAutoFit/>
          </a:bodyPr>
          <a:lstStyle/>
          <a:p>
            <a:pPr algn="r"/>
            <a:r>
              <a:rPr lang="fi-FI" dirty="0" err="1" smtClean="0"/>
              <a:t>SETURI-hanke</a:t>
            </a:r>
            <a:endParaRPr lang="fi-FI" dirty="0" smtClean="0"/>
          </a:p>
          <a:p>
            <a:pPr algn="r"/>
            <a:r>
              <a:rPr lang="fi-FI" sz="1400" b="1" dirty="0" err="1" smtClean="0"/>
              <a:t>Ympäristöaltisteet</a:t>
            </a:r>
            <a:endParaRPr lang="fi-FI" b="1" dirty="0" smtClean="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6617097"/>
            <a:ext cx="60483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39477" y="2414498"/>
            <a:ext cx="813043" cy="1446550"/>
          </a:xfrm>
          <a:prstGeom prst="rect">
            <a:avLst/>
          </a:prstGeom>
          <a:noFill/>
        </p:spPr>
        <p:txBody>
          <a:bodyPr wrap="none" lIns="91440" tIns="45720" rIns="91440" bIns="45720">
            <a:spAutoFit/>
          </a:bodyPr>
          <a:lstStyle/>
          <a:p>
            <a:pPr algn="ctr"/>
            <a:r>
              <a:rPr lang="en-US" sz="8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4</a:t>
            </a:r>
            <a:endParaRPr lang="en-US" sz="8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839527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i-FI" sz="7200" dirty="0" smtClean="0"/>
              <a:t>Teesit</a:t>
            </a:r>
            <a:endParaRPr lang="fi-FI" sz="7200" dirty="0"/>
          </a:p>
        </p:txBody>
      </p:sp>
      <p:sp>
        <p:nvSpPr>
          <p:cNvPr id="7" name="Content Placeholder 6"/>
          <p:cNvSpPr>
            <a:spLocks noGrp="1"/>
          </p:cNvSpPr>
          <p:nvPr>
            <p:ph idx="1"/>
          </p:nvPr>
        </p:nvSpPr>
        <p:spPr>
          <a:xfrm>
            <a:off x="323528" y="1268760"/>
            <a:ext cx="8712968" cy="4738576"/>
          </a:xfrm>
          <a:solidFill>
            <a:schemeClr val="bg2"/>
          </a:solidFill>
        </p:spPr>
        <p:txBody>
          <a:bodyPr>
            <a:normAutofit lnSpcReduction="10000"/>
          </a:bodyPr>
          <a:lstStyle/>
          <a:p>
            <a:pPr marL="536575" indent="-361950">
              <a:buFont typeface="+mj-lt"/>
              <a:buAutoNum type="arabicPeriod"/>
            </a:pPr>
            <a:endParaRPr lang="fi-FI" dirty="0" smtClean="0"/>
          </a:p>
          <a:p>
            <a:pPr marL="536575" indent="-361950">
              <a:buFont typeface="+mj-lt"/>
              <a:buAutoNum type="arabicPeriod"/>
            </a:pPr>
            <a:r>
              <a:rPr lang="fi-FI" dirty="0" smtClean="0"/>
              <a:t>Terveyteen </a:t>
            </a:r>
            <a:r>
              <a:rPr lang="fi-FI" dirty="0"/>
              <a:t>vaikuttavat </a:t>
            </a:r>
            <a:r>
              <a:rPr lang="fi-FI" dirty="0" smtClean="0"/>
              <a:t>tekijät </a:t>
            </a:r>
            <a:r>
              <a:rPr lang="fi-FI" dirty="0"/>
              <a:t>pitää kuvata </a:t>
            </a:r>
            <a:r>
              <a:rPr lang="fi-FI" dirty="0" smtClean="0"/>
              <a:t/>
            </a:r>
            <a:br>
              <a:rPr lang="fi-FI" dirty="0" smtClean="0"/>
            </a:br>
            <a:r>
              <a:rPr lang="fi-FI" dirty="0" smtClean="0"/>
              <a:t>(= tautitaakka ja syyosuus, esim. DALY). </a:t>
            </a:r>
          </a:p>
          <a:p>
            <a:pPr marL="536575" indent="-361950">
              <a:buFont typeface="+mj-lt"/>
              <a:buAutoNum type="arabicPeriod"/>
            </a:pPr>
            <a:r>
              <a:rPr lang="fi-FI" dirty="0" smtClean="0"/>
              <a:t>Tärkeistä </a:t>
            </a:r>
            <a:r>
              <a:rPr lang="fi-FI" dirty="0"/>
              <a:t>riskitekijöistä alkaen pitää arvioida </a:t>
            </a:r>
            <a:r>
              <a:rPr lang="fi-FI" dirty="0" smtClean="0"/>
              <a:t>torjuttavissa oleva osuus. </a:t>
            </a:r>
          </a:p>
          <a:p>
            <a:pPr marL="536575" indent="-361950">
              <a:buFont typeface="+mj-lt"/>
              <a:buAutoNum type="arabicPeriod"/>
            </a:pPr>
            <a:r>
              <a:rPr lang="fi-FI" b="1" dirty="0" smtClean="0"/>
              <a:t>Toimenpiteet </a:t>
            </a:r>
            <a:r>
              <a:rPr lang="fi-FI" b="1" dirty="0"/>
              <a:t>pitää priorisoida</a:t>
            </a:r>
            <a:r>
              <a:rPr lang="fi-FI" dirty="0"/>
              <a:t> (vaikuttavuuden ja muiden tekijöiden kuten kustannusten, </a:t>
            </a:r>
            <a:r>
              <a:rPr lang="fi-FI" dirty="0" err="1"/>
              <a:t>invasiivisuuden</a:t>
            </a:r>
            <a:r>
              <a:rPr lang="fi-FI" dirty="0"/>
              <a:t> jne. perusteella), ja </a:t>
            </a:r>
            <a:endParaRPr lang="fi-FI" dirty="0" smtClean="0"/>
          </a:p>
          <a:p>
            <a:pPr marL="536575" indent="-361950">
              <a:buFont typeface="+mj-lt"/>
              <a:buAutoNum type="arabicPeriod"/>
            </a:pPr>
            <a:r>
              <a:rPr lang="fi-FI" dirty="0" smtClean="0"/>
              <a:t>siirtää </a:t>
            </a:r>
            <a:r>
              <a:rPr lang="fi-FI" dirty="0"/>
              <a:t>lainsäädäntöön ja muihin päätöksentekoprosesseihin toimeenpanoa varten kansanterveyden </a:t>
            </a:r>
            <a:r>
              <a:rPr lang="fi-FI" dirty="0" smtClean="0"/>
              <a:t>edistämiseksi</a:t>
            </a:r>
            <a:r>
              <a:rPr lang="fi-FI" dirty="0"/>
              <a:t>.</a:t>
            </a:r>
          </a:p>
        </p:txBody>
      </p:sp>
      <p:sp>
        <p:nvSpPr>
          <p:cNvPr id="10" name="Slide Number Placeholder 5"/>
          <p:cNvSpPr>
            <a:spLocks noGrp="1"/>
          </p:cNvSpPr>
          <p:nvPr>
            <p:ph type="sldNum" sz="quarter" idx="12"/>
          </p:nvPr>
        </p:nvSpPr>
        <p:spPr>
          <a:xfrm>
            <a:off x="8575675" y="6586538"/>
            <a:ext cx="533400" cy="227012"/>
          </a:xfrm>
        </p:spPr>
        <p:txBody>
          <a:bodyPr/>
          <a:lstStyle/>
          <a:p>
            <a:fld id="{77BD05BE-1ADE-48C7-99EF-119B438ED510}" type="slidenum">
              <a:rPr lang="en-US" smtClean="0"/>
              <a:pPr/>
              <a:t>7</a:t>
            </a:fld>
            <a:endParaRPr lang="en-US"/>
          </a:p>
        </p:txBody>
      </p:sp>
    </p:spTree>
    <p:extLst>
      <p:ext uri="{BB962C8B-B14F-4D97-AF65-F5344CB8AC3E}">
        <p14:creationId xmlns:p14="http://schemas.microsoft.com/office/powerpoint/2010/main" val="112440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THL-ympäristöterveyden</a:t>
            </a:r>
            <a:r>
              <a:rPr lang="fi-FI" dirty="0" smtClean="0"/>
              <a:t> motto</a:t>
            </a:r>
            <a:endParaRPr lang="fi-FI" dirty="0"/>
          </a:p>
        </p:txBody>
      </p:sp>
      <p:sp>
        <p:nvSpPr>
          <p:cNvPr id="3" name="Content Placeholder 2"/>
          <p:cNvSpPr>
            <a:spLocks noGrp="1"/>
          </p:cNvSpPr>
          <p:nvPr>
            <p:ph idx="1"/>
          </p:nvPr>
        </p:nvSpPr>
        <p:spPr/>
        <p:txBody>
          <a:bodyPr/>
          <a:lstStyle/>
          <a:p>
            <a:pPr marL="0" indent="0">
              <a:lnSpc>
                <a:spcPct val="90000"/>
              </a:lnSpc>
              <a:buNone/>
            </a:pPr>
            <a:r>
              <a:rPr lang="fi-FI" altLang="fi-FI" dirty="0" smtClean="0"/>
              <a:t>"</a:t>
            </a:r>
            <a:r>
              <a:rPr lang="fi-FI" altLang="fi-FI" dirty="0"/>
              <a:t>Ihmisen on voitava hengittää, juoda ja syödä, käyttää kuluttajille myytäviä tuotteita ja liikkua ympäristössään </a:t>
            </a:r>
            <a:r>
              <a:rPr lang="fi-FI" altLang="fi-FI" b="1" dirty="0"/>
              <a:t>luottaen</a:t>
            </a:r>
            <a:r>
              <a:rPr lang="fi-FI" altLang="fi-FI" dirty="0"/>
              <a:t> siihen, ettei hänen terveytensä ole uhattuna</a:t>
            </a:r>
            <a:r>
              <a:rPr lang="fi-FI" altLang="fi-FI" dirty="0" smtClean="0"/>
              <a:t>.</a:t>
            </a:r>
          </a:p>
          <a:p>
            <a:pPr marL="0" indent="0">
              <a:lnSpc>
                <a:spcPct val="90000"/>
              </a:lnSpc>
              <a:buNone/>
            </a:pPr>
            <a:endParaRPr lang="fi-FI" altLang="fi-FI" dirty="0"/>
          </a:p>
          <a:p>
            <a:pPr marL="0" indent="0">
              <a:lnSpc>
                <a:spcPct val="90000"/>
              </a:lnSpc>
              <a:buNone/>
            </a:pPr>
            <a:r>
              <a:rPr lang="fi-FI" altLang="fi-FI" dirty="0" smtClean="0"/>
              <a:t>Tämä on sekä ihmisen oikeus että edellytys hyvin toimivalle yhteiskunnalle."</a:t>
            </a:r>
            <a:endParaRPr lang="fi-FI" altLang="fi-FI" dirty="0"/>
          </a:p>
          <a:p>
            <a:endParaRPr lang="fi-FI" dirty="0"/>
          </a:p>
        </p:txBody>
      </p:sp>
    </p:spTree>
    <p:extLst>
      <p:ext uri="{BB962C8B-B14F-4D97-AF65-F5344CB8AC3E}">
        <p14:creationId xmlns:p14="http://schemas.microsoft.com/office/powerpoint/2010/main" val="1072219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i-FI" dirty="0"/>
          </a:p>
        </p:txBody>
      </p:sp>
      <p:sp>
        <p:nvSpPr>
          <p:cNvPr id="4" name="Date Placeholder 3"/>
          <p:cNvSpPr>
            <a:spLocks noGrp="1"/>
          </p:cNvSpPr>
          <p:nvPr>
            <p:ph type="dt" sz="half" idx="10"/>
          </p:nvPr>
        </p:nvSpPr>
        <p:spPr/>
        <p:txBody>
          <a:bodyPr/>
          <a:lstStyle/>
          <a:p>
            <a:r>
              <a:rPr lang="fi-FI" smtClean="0"/>
              <a:t>2014-10-13..14</a:t>
            </a:r>
            <a:endParaRPr lang="en-US"/>
          </a:p>
        </p:txBody>
      </p:sp>
      <p:sp>
        <p:nvSpPr>
          <p:cNvPr id="5" name="Footer Placeholder 4"/>
          <p:cNvSpPr>
            <a:spLocks noGrp="1"/>
          </p:cNvSpPr>
          <p:nvPr>
            <p:ph type="ftr" sz="quarter" idx="11"/>
          </p:nvPr>
        </p:nvSpPr>
        <p:spPr/>
        <p:txBody>
          <a:bodyPr/>
          <a:lstStyle/>
          <a:p>
            <a:r>
              <a:rPr lang="en-US" smtClean="0"/>
              <a:t>Hänninen, O: Majvik</a:t>
            </a:r>
            <a:endParaRPr lang="en-US"/>
          </a:p>
        </p:txBody>
      </p:sp>
      <p:sp>
        <p:nvSpPr>
          <p:cNvPr id="6" name="Slide Number Placeholder 5"/>
          <p:cNvSpPr>
            <a:spLocks noGrp="1"/>
          </p:cNvSpPr>
          <p:nvPr>
            <p:ph type="sldNum" sz="quarter" idx="12"/>
          </p:nvPr>
        </p:nvSpPr>
        <p:spPr/>
        <p:txBody>
          <a:bodyPr/>
          <a:lstStyle/>
          <a:p>
            <a:fld id="{77BD05BE-1ADE-48C7-99EF-119B438ED510}" type="slidenum">
              <a:rPr lang="en-US" smtClean="0"/>
              <a:pPr/>
              <a:t>9</a:t>
            </a:fld>
            <a:endParaRPr lang="en-US"/>
          </a:p>
        </p:txBody>
      </p:sp>
      <p:sp>
        <p:nvSpPr>
          <p:cNvPr id="8" name="Rectangle 7"/>
          <p:cNvSpPr/>
          <p:nvPr/>
        </p:nvSpPr>
        <p:spPr>
          <a:xfrm>
            <a:off x="2339752" y="1425550"/>
            <a:ext cx="394197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err="1" smtClean="0">
                <a:ln/>
                <a:solidFill>
                  <a:schemeClr val="accent5">
                    <a:tint val="50000"/>
                    <a:satMod val="180000"/>
                  </a:schemeClr>
                </a:solidFill>
                <a:effectLst/>
              </a:rPr>
              <a:t>Tautitaakka</a:t>
            </a:r>
            <a:endParaRPr lang="en-US" sz="5400" b="1" cap="none" spc="0" dirty="0">
              <a:ln/>
              <a:solidFill>
                <a:schemeClr val="accent5">
                  <a:tint val="50000"/>
                  <a:satMod val="180000"/>
                </a:schemeClr>
              </a:solidFill>
              <a:effectLst/>
            </a:endParaRPr>
          </a:p>
        </p:txBody>
      </p:sp>
      <p:sp>
        <p:nvSpPr>
          <p:cNvPr id="9" name="Rectangle 8"/>
          <p:cNvSpPr/>
          <p:nvPr/>
        </p:nvSpPr>
        <p:spPr>
          <a:xfrm>
            <a:off x="1781846" y="3009726"/>
            <a:ext cx="5057795" cy="1200329"/>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7200" b="1" cap="none" spc="0" dirty="0" err="1" smtClean="0">
                <a:ln/>
                <a:solidFill>
                  <a:schemeClr val="accent5"/>
                </a:solidFill>
                <a:effectLst/>
              </a:rPr>
              <a:t>Riskitekijät</a:t>
            </a:r>
            <a:endParaRPr lang="en-US" sz="7200" b="1" cap="none" spc="0" dirty="0">
              <a:ln/>
              <a:solidFill>
                <a:schemeClr val="accent5"/>
              </a:solidFill>
              <a:effectLst/>
            </a:endParaRPr>
          </a:p>
        </p:txBody>
      </p:sp>
      <p:sp>
        <p:nvSpPr>
          <p:cNvPr id="10" name="Rectangle 9"/>
          <p:cNvSpPr/>
          <p:nvPr/>
        </p:nvSpPr>
        <p:spPr>
          <a:xfrm>
            <a:off x="2833480" y="4809926"/>
            <a:ext cx="29545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solidFill>
                  <a:srgbClr val="00B050"/>
                </a:solidFill>
                <a:effectLst>
                  <a:outerShdw blurRad="76200" dist="50800" dir="5400000" algn="tl" rotWithShape="0">
                    <a:srgbClr val="000000">
                      <a:alpha val="65000"/>
                    </a:srgbClr>
                  </a:outerShdw>
                </a:effectLst>
              </a:rPr>
              <a:t>Torjunta</a:t>
            </a:r>
            <a:endParaRPr lang="en-US" sz="5400" b="1" spc="50" dirty="0">
              <a:ln w="11430"/>
              <a:solidFill>
                <a:srgbClr val="00B050"/>
              </a:solidFill>
              <a:effectLst>
                <a:outerShdw blurRad="76200" dist="50800" dir="5400000" algn="tl" rotWithShape="0">
                  <a:srgbClr val="000000">
                    <a:alpha val="65000"/>
                  </a:srgbClr>
                </a:outerShdw>
              </a:effectLst>
            </a:endParaRPr>
          </a:p>
        </p:txBody>
      </p:sp>
      <p:sp>
        <p:nvSpPr>
          <p:cNvPr id="11" name="Down Arrow 10"/>
          <p:cNvSpPr/>
          <p:nvPr/>
        </p:nvSpPr>
        <p:spPr>
          <a:xfrm>
            <a:off x="3203848" y="2348880"/>
            <a:ext cx="1440160" cy="7027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Down Arrow 11"/>
          <p:cNvSpPr/>
          <p:nvPr/>
        </p:nvSpPr>
        <p:spPr>
          <a:xfrm>
            <a:off x="3203848" y="4077072"/>
            <a:ext cx="1440160" cy="7027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Box 12"/>
          <p:cNvSpPr txBox="1"/>
          <p:nvPr/>
        </p:nvSpPr>
        <p:spPr>
          <a:xfrm>
            <a:off x="6230500" y="4941168"/>
            <a:ext cx="1608197" cy="923330"/>
          </a:xfrm>
          <a:prstGeom prst="rect">
            <a:avLst/>
          </a:prstGeom>
          <a:noFill/>
        </p:spPr>
        <p:txBody>
          <a:bodyPr wrap="none" rtlCol="0">
            <a:spAutoFit/>
          </a:bodyPr>
          <a:lstStyle/>
          <a:p>
            <a:r>
              <a:rPr lang="fi-FI" b="1" dirty="0" smtClean="0"/>
              <a:t>Toimenpiteet</a:t>
            </a:r>
          </a:p>
          <a:p>
            <a:r>
              <a:rPr lang="fi-FI" b="1" dirty="0" smtClean="0"/>
              <a:t>Vaikuttavuus</a:t>
            </a:r>
          </a:p>
          <a:p>
            <a:r>
              <a:rPr lang="fi-FI" b="1" dirty="0" smtClean="0"/>
              <a:t>Priorisointi</a:t>
            </a:r>
            <a:endParaRPr lang="fi-FI" b="1" dirty="0"/>
          </a:p>
        </p:txBody>
      </p:sp>
      <p:sp>
        <p:nvSpPr>
          <p:cNvPr id="14" name="TextBox 13"/>
          <p:cNvSpPr txBox="1"/>
          <p:nvPr/>
        </p:nvSpPr>
        <p:spPr>
          <a:xfrm>
            <a:off x="35496" y="3286725"/>
            <a:ext cx="1774845" cy="646331"/>
          </a:xfrm>
          <a:prstGeom prst="rect">
            <a:avLst/>
          </a:prstGeom>
          <a:noFill/>
        </p:spPr>
        <p:txBody>
          <a:bodyPr wrap="none" rtlCol="0">
            <a:spAutoFit/>
          </a:bodyPr>
          <a:lstStyle/>
          <a:p>
            <a:r>
              <a:rPr lang="fi-FI" dirty="0" smtClean="0"/>
              <a:t>Biologiset ja</a:t>
            </a:r>
          </a:p>
          <a:p>
            <a:r>
              <a:rPr lang="fi-FI" dirty="0" smtClean="0"/>
              <a:t>kemialliset uhat</a:t>
            </a:r>
            <a:endParaRPr lang="fi-FI" dirty="0"/>
          </a:p>
        </p:txBody>
      </p:sp>
      <p:sp>
        <p:nvSpPr>
          <p:cNvPr id="15" name="TextBox 14"/>
          <p:cNvSpPr txBox="1"/>
          <p:nvPr/>
        </p:nvSpPr>
        <p:spPr>
          <a:xfrm>
            <a:off x="6957307" y="3212976"/>
            <a:ext cx="1791157" cy="923330"/>
          </a:xfrm>
          <a:prstGeom prst="rect">
            <a:avLst/>
          </a:prstGeom>
          <a:noFill/>
        </p:spPr>
        <p:txBody>
          <a:bodyPr wrap="square" rtlCol="0">
            <a:spAutoFit/>
          </a:bodyPr>
          <a:lstStyle/>
          <a:p>
            <a:r>
              <a:rPr lang="fi-FI" b="1" dirty="0" smtClean="0"/>
              <a:t>Terveyden ja sairauden determinantit</a:t>
            </a:r>
            <a:endParaRPr lang="fi-FI" b="1" dirty="0"/>
          </a:p>
        </p:txBody>
      </p:sp>
      <p:sp>
        <p:nvSpPr>
          <p:cNvPr id="16" name="TextBox 15"/>
          <p:cNvSpPr txBox="1"/>
          <p:nvPr/>
        </p:nvSpPr>
        <p:spPr>
          <a:xfrm>
            <a:off x="5085099" y="2492896"/>
            <a:ext cx="1791157" cy="369332"/>
          </a:xfrm>
          <a:prstGeom prst="rect">
            <a:avLst/>
          </a:prstGeom>
          <a:noFill/>
        </p:spPr>
        <p:txBody>
          <a:bodyPr wrap="square" rtlCol="0">
            <a:spAutoFit/>
          </a:bodyPr>
          <a:lstStyle/>
          <a:p>
            <a:r>
              <a:rPr lang="fi-FI" b="1" dirty="0" smtClean="0"/>
              <a:t>Epidemiologia</a:t>
            </a:r>
            <a:endParaRPr lang="fi-FI" b="1" dirty="0"/>
          </a:p>
        </p:txBody>
      </p:sp>
      <p:cxnSp>
        <p:nvCxnSpPr>
          <p:cNvPr id="18" name="Straight Connector 17"/>
          <p:cNvCxnSpPr>
            <a:stCxn id="16" idx="1"/>
          </p:cNvCxnSpPr>
          <p:nvPr/>
        </p:nvCxnSpPr>
        <p:spPr>
          <a:xfrm flipH="1">
            <a:off x="4283968" y="2677562"/>
            <a:ext cx="801131"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948264" y="2132856"/>
            <a:ext cx="2223205" cy="923330"/>
          </a:xfrm>
          <a:prstGeom prst="rect">
            <a:avLst/>
          </a:prstGeom>
          <a:noFill/>
        </p:spPr>
        <p:txBody>
          <a:bodyPr wrap="square" rtlCol="0">
            <a:spAutoFit/>
          </a:bodyPr>
          <a:lstStyle/>
          <a:p>
            <a:r>
              <a:rPr lang="fi-FI" b="1" dirty="0" smtClean="0"/>
              <a:t>Rekisteritutkimus</a:t>
            </a:r>
          </a:p>
          <a:p>
            <a:r>
              <a:rPr lang="fi-FI" b="1" dirty="0" smtClean="0"/>
              <a:t>Olemassa olevat aineistot</a:t>
            </a:r>
            <a:endParaRPr lang="fi-FI" b="1" dirty="0"/>
          </a:p>
        </p:txBody>
      </p:sp>
    </p:spTree>
    <p:extLst>
      <p:ext uri="{BB962C8B-B14F-4D97-AF65-F5344CB8AC3E}">
        <p14:creationId xmlns:p14="http://schemas.microsoft.com/office/powerpoint/2010/main" val="130810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2329</Words>
  <Application>Microsoft Office PowerPoint</Application>
  <PresentationFormat>On-screen Show (4:3)</PresentationFormat>
  <Paragraphs>435</Paragraphs>
  <Slides>36</Slides>
  <Notes>34</Notes>
  <HiddenSlides>8</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Office-teema</vt:lpstr>
      <vt:lpstr>Riskinarvioinnin perusteet</vt:lpstr>
      <vt:lpstr>Sisältö</vt:lpstr>
      <vt:lpstr>DALY: tautitaakan mittari</vt:lpstr>
      <vt:lpstr>Tautitaakka Suomessa 2010 taudeittain</vt:lpstr>
      <vt:lpstr>Tautitaakka Suomessa 2010 riskitekijöittäin</vt:lpstr>
      <vt:lpstr>SETURI DALY-päivitys 2013</vt:lpstr>
      <vt:lpstr>Teesit</vt:lpstr>
      <vt:lpstr>THL-ympäristöterveyden motto</vt:lpstr>
      <vt:lpstr>PowerPoint Presentation</vt:lpstr>
      <vt:lpstr>Riski</vt:lpstr>
      <vt:lpstr>Riskinarvointi: syy-seuraussuhteet</vt:lpstr>
      <vt:lpstr>Risk management paradigm</vt:lpstr>
      <vt:lpstr>Riskinarvioinnin viitekehys</vt:lpstr>
      <vt:lpstr>Vaaran tunnistaminen  Voiko kemikaali aiheuttaa vaaraa? </vt:lpstr>
      <vt:lpstr>Altistumisen arviointi  Miten, koska ja paljonko ihminen altistuu? </vt:lpstr>
      <vt:lpstr>Altistuksen arviointi</vt:lpstr>
      <vt:lpstr>Annos-vaste -suhteen selvittäminen  Miten toksinen vaste riippuu altistumisesta? Mikä annos on turvallinen ihmiselle? </vt:lpstr>
      <vt:lpstr>PowerPoint Presentation</vt:lpstr>
      <vt:lpstr>Riskiekstrapolaatio eläimestä ihmiseen </vt:lpstr>
      <vt:lpstr>Annos-vaste</vt:lpstr>
      <vt:lpstr>Riskin luonnehdinta  Mikä on haitallisen vaikutuksen todennäköisyys tietyssä populaatiossa? </vt:lpstr>
      <vt:lpstr>Lähteet</vt:lpstr>
      <vt:lpstr>Avoimeen riskinarviointiin perehtyminen</vt:lpstr>
      <vt:lpstr>Sisältö</vt:lpstr>
      <vt:lpstr>Tiedonkulku päätösvalmistelussa nyt</vt:lpstr>
      <vt:lpstr>Avoin päätöksentekokäytäntö</vt:lpstr>
      <vt:lpstr>Motivaatio</vt:lpstr>
      <vt:lpstr>Nettimallinnus yhteiskunnan päätöksenteossa</vt:lpstr>
      <vt:lpstr>Opasnet</vt:lpstr>
      <vt:lpstr>Talousvesi Opasnetissä</vt:lpstr>
      <vt:lpstr>Vesioppaan etusivu</vt:lpstr>
      <vt:lpstr>Lähtötiedot ja mallit netissä</vt:lpstr>
      <vt:lpstr>Lähtötiedot, mallit ja viitteet netissä</vt:lpstr>
      <vt:lpstr>Mallin osia voidaan päivittää itsenäisesti</vt:lpstr>
      <vt:lpstr>Teesit nettimallinnuksesta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pääotsikko</dc:title>
  <dc:creator>Minna Husso</dc:creator>
  <cp:lastModifiedBy>Tuomisto Jouni</cp:lastModifiedBy>
  <cp:revision>25</cp:revision>
  <dcterms:created xsi:type="dcterms:W3CDTF">2012-09-24T12:23:09Z</dcterms:created>
  <dcterms:modified xsi:type="dcterms:W3CDTF">2014-10-29T16:07:58Z</dcterms:modified>
</cp:coreProperties>
</file>