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2" r:id="rId5"/>
    <p:sldId id="298" r:id="rId6"/>
    <p:sldId id="318" r:id="rId7"/>
    <p:sldId id="313" r:id="rId8"/>
    <p:sldId id="315" r:id="rId9"/>
    <p:sldId id="314" r:id="rId10"/>
    <p:sldId id="302" r:id="rId11"/>
    <p:sldId id="317" r:id="rId12"/>
    <p:sldId id="319" r:id="rId13"/>
    <p:sldId id="316" r:id="rId14"/>
    <p:sldId id="320" r:id="rId15"/>
    <p:sldId id="321" r:id="rId16"/>
    <p:sldId id="303" r:id="rId17"/>
    <p:sldId id="311" r:id="rId18"/>
    <p:sldId id="310" r:id="rId19"/>
    <p:sldId id="323" r:id="rId20"/>
    <p:sldId id="326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73"/>
    <a:srgbClr val="E2AB42"/>
    <a:srgbClr val="E54070"/>
    <a:srgbClr val="6AB6C8"/>
    <a:srgbClr val="92C9D7"/>
    <a:srgbClr val="DAE648"/>
    <a:srgbClr val="F17391"/>
    <a:srgbClr val="E6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25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A07EEAE0-A47E-4C40-A9C6-B6937D9AD8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3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7E462B34-AAEC-4A80-B23A-C4C3E9978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27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65A66-924B-439F-8783-5F2535DFB9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E9BCF-AEF4-4C68-8374-7DD1F82832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E9BCF-AEF4-4C68-8374-7DD1F82832E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generic PNEC water can be obtained on the basis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ecotoxicity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relevant to three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trophic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in the aquatic compartment.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6F581-C41D-4A82-B175-0A300BF20993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E9BCF-AEF4-4C68-8374-7DD1F82832E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987CA-AC4C-45CE-ABAB-3D25FD9B57F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0" descr="UEF_fin_pysty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63" y="4733925"/>
            <a:ext cx="2693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2133600"/>
            <a:ext cx="7705725" cy="1547813"/>
          </a:xfrm>
        </p:spPr>
        <p:txBody>
          <a:bodyPr/>
          <a:lstStyle>
            <a:lvl1pPr>
              <a:lnSpc>
                <a:spcPts val="4200"/>
              </a:lnSpc>
              <a:defRPr sz="33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836613"/>
            <a:ext cx="7705725" cy="647700"/>
          </a:xfrm>
        </p:spPr>
        <p:txBody>
          <a:bodyPr rIns="91440"/>
          <a:lstStyle>
            <a:lvl1pPr marL="0" indent="0">
              <a:buFontTx/>
              <a:buNone/>
              <a:defRPr sz="1400"/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1AD0-9B0F-44E1-9143-15A02EA2D49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78B8-CB24-469A-A91C-B45C54DA48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E010-181D-4B26-BF2F-2E743AD23D7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A6270-D06D-488A-8219-88725E4092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138" y="657225"/>
            <a:ext cx="7993062" cy="1008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6F4C-C2BC-46F9-974C-B9BDA9616E0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6E37-BCDC-4B54-994B-7E6E6BA4C0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rder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"/>
            <a:ext cx="87122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uva 11" descr="UEF_fin_vaaka_1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5072063"/>
            <a:ext cx="22574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1300" y="1773238"/>
            <a:ext cx="6913563" cy="1908175"/>
          </a:xfrm>
        </p:spPr>
        <p:txBody>
          <a:bodyPr/>
          <a:lstStyle>
            <a:lvl1pPr>
              <a:lnSpc>
                <a:spcPts val="4200"/>
              </a:lnSpc>
              <a:defRPr sz="3400" b="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1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25"/>
            <a:ext cx="3563938" cy="504825"/>
          </a:xfrm>
        </p:spPr>
        <p:txBody>
          <a:bodyPr rIns="91440" anchor="b"/>
          <a:lstStyle>
            <a:lvl1pPr marL="0" indent="0" algn="r">
              <a:buFontTx/>
              <a:buNone/>
              <a:defRPr i="1"/>
            </a:lvl1pPr>
          </a:lstStyle>
          <a:p>
            <a:r>
              <a:rPr lang="fi-FI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FD8-9CAA-46FC-8176-E6822717604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0AE7-C7F2-45C4-8CD0-9ED3A10197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0DBB-0B03-4AEC-8D77-15A02ADFE45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4E7E-BE25-47A7-A2D6-3F009939DA0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FB29-65C5-403C-8CC8-10295665FC3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E002-0911-413C-8E27-6C4DC53CEB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8D69-E7BF-476B-BE92-3DDAB23EC76F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5F66-59EB-4682-AB0B-6A3AFD1582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E7BE-212C-4115-ABC7-0B62FF7A09CF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B366-7096-4842-BDA0-F8939516B9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7857-E04D-4B59-9BEE-478C82924D8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EA96-5290-40AA-92C2-DA96526CF6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23A8-94F2-4744-B078-4FFB8DFB9159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97CE-EB3C-4B3E-838E-DD60C97F962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9CB43-B292-40DC-8B5E-0C189B8C709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B795-E242-48A0-A648-EFC5A5D6168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DF1A-5A7B-4C01-B0F4-16EAC977393C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4E687-9E37-4010-B1D6-4B0B94D87B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6655-9BF8-45A2-83D6-E8E85B1277D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BE0D-CC95-4A14-8961-CDEE7ADC60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86B3-701F-49B7-9EF3-2A4EC3D1A56D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2E2C0-5730-494B-AD82-151AA9DA06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logo_bw"/>
          <p:cNvPicPr>
            <a:picLocks noChangeAspect="1" noChangeArrowheads="1"/>
          </p:cNvPicPr>
          <p:nvPr/>
        </p:nvPicPr>
        <p:blipFill>
          <a:blip r:embed="rId2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32363" y="2816225"/>
            <a:ext cx="3779837" cy="865188"/>
          </a:xfrm>
          <a:solidFill>
            <a:schemeClr val="bg1"/>
          </a:solidFill>
        </p:spPr>
        <p:txBody>
          <a:bodyPr lIns="270000" tIns="108000" rIns="270000" bIns="108000"/>
          <a:lstStyle>
            <a:lvl1pPr>
              <a:lnSpc>
                <a:spcPts val="2000"/>
              </a:lnSpc>
              <a:defRPr sz="1800" i="1"/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5888"/>
            <a:ext cx="8280400" cy="217487"/>
          </a:xfrm>
        </p:spPr>
        <p:txBody>
          <a:bodyPr rIns="91440"/>
          <a:lstStyle>
            <a:lvl1pPr marL="0" indent="0">
              <a:buFontTx/>
              <a:buNone/>
              <a:defRPr sz="900" i="1"/>
            </a:lvl1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9674-563E-48A6-9050-5FE9C639D04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68A4-89F0-444F-ABE4-7D1F5C3F0E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ADEF-FF17-4AF0-8C6C-5B247DDBB0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F182-129E-4583-914F-A28E942A09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F5EF-A660-4ECD-A034-2C654161CC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5984-190E-42EB-BD2C-42C3F4F533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1A497-5E5E-4F03-A9F8-C9A24D61EA2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259F-F213-4395-ADAB-A01BC7529A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7FC8-2AC1-4F0A-8EBC-AC5891EA7DE0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5B6E-03BD-4897-971B-E2EC6D51A4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B96B-F789-4A25-8ADC-99BE25E26438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2B0A-2170-4D19-93CE-BCDFA4AD4B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9252-08FF-49A5-B5FF-F71BD95D12EB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EB16-AF59-413A-A822-3C9E438D309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5104-8820-47E8-89FF-05B51CDC714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C99F-A7CB-4119-84F7-B1FDDA92D23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5502-772D-43CC-BD9F-58E6A4ED36A5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1775-BDE5-4A3C-9821-F76F406DDE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637B-6F02-471E-A1C9-AF11E49D442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DCE3-447B-4C35-87C3-0212719104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2BED-92B9-46B5-B0B8-84090E0384C9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E555-0337-4A80-84E2-F8CE1108C7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15125" y="657225"/>
            <a:ext cx="1997075" cy="536416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19138" y="657225"/>
            <a:ext cx="5843587" cy="536416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841D8-0E29-4779-8C84-B55CABE8F52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6301-0C38-4387-9645-9C28EC3457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19138" y="1844675"/>
            <a:ext cx="3919537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1075" y="1844675"/>
            <a:ext cx="39211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E4E96-ECF7-4C47-8A45-46BB61C48C33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8E69-0EF5-4CC5-822D-97EC901F3E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DF7F-FD82-43F1-9221-2BD0AA753C54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FEB8-32C9-4763-8325-2743B1E5C2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AF379-96D2-430C-BF8F-B033E3E33AF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0833-6CCE-4955-8AB7-C7AE866DA9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2316-57AD-42C4-9292-7B4B04775B5E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683F-720D-4499-B87E-C53F87DF37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2598B-703C-4624-A4CA-5BDB30114121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E575-F6CA-4CBB-8714-F2BE369F74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E4A5-20EC-4069-9434-E14ECB07295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A080-37FE-4358-873C-9755B7E814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B412A1D-3689-42E5-BFE9-5B3DD4DD1F96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666C7596-6101-4E3D-BEFD-0C7C836517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9" descr="logo_bw"/>
          <p:cNvPicPr>
            <a:picLocks noChangeAspect="1" noChangeArrowheads="1"/>
          </p:cNvPicPr>
          <p:nvPr/>
        </p:nvPicPr>
        <p:blipFill>
          <a:blip r:embed="rId14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/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1" fontAlgn="base" hangingPunct="1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1" fontAlgn="base" hangingPunct="1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38263" indent="-174625" algn="l" rtl="0" eaLnBrk="1" fontAlgn="base" hangingPunct="1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8913" algn="l" rtl="0" eaLnBrk="1" fontAlgn="base" hangingPunct="1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7B8AA14-0FE2-4A89-A177-8F0B8A7DC042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70932EE0-1BC5-4C1F-8247-3F04CBB4B8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7" name="Picture 9" descr="logo_bw"/>
          <p:cNvPicPr>
            <a:picLocks noChangeAspect="1" noChangeArrowheads="1"/>
          </p:cNvPicPr>
          <p:nvPr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2563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2563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44675"/>
            <a:ext cx="7993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6381750"/>
            <a:ext cx="8747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FACC14BF-DC8B-433F-8897-25DB9AFB5137}" type="datetime1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3" y="6381750"/>
            <a:ext cx="44354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fi-FI"/>
              <a:t>Esityksen nimi / Tekijä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6381750"/>
            <a:ext cx="3603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Arial" charset="0"/>
              </a:defRPr>
            </a:lvl1pPr>
          </a:lstStyle>
          <a:p>
            <a:pPr>
              <a:defRPr/>
            </a:pPr>
            <a:fld id="{BB49700B-0AEF-433C-8AF2-7BC624D5C8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1800" y="6075363"/>
            <a:ext cx="8277225" cy="53975"/>
          </a:xfrm>
          <a:prstGeom prst="rect">
            <a:avLst/>
          </a:prstGeom>
          <a:solidFill>
            <a:srgbClr val="92C9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31800" y="368300"/>
            <a:ext cx="8277225" cy="53975"/>
          </a:xfrm>
          <a:prstGeom prst="rect">
            <a:avLst/>
          </a:prstGeom>
          <a:solidFill>
            <a:srgbClr val="F173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81" name="Picture 9" descr="logo_bw"/>
          <p:cNvPicPr>
            <a:picLocks noChangeAspect="1" noChangeArrowheads="1"/>
          </p:cNvPicPr>
          <p:nvPr/>
        </p:nvPicPr>
        <p:blipFill>
          <a:blip r:embed="rId13" cstate="print"/>
          <a:srcRect r="14577"/>
          <a:stretch>
            <a:fillRect/>
          </a:stretch>
        </p:blipFill>
        <p:spPr bwMode="auto">
          <a:xfrm>
            <a:off x="431800" y="6246813"/>
            <a:ext cx="2139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182563" indent="-182563" algn="l" rtl="0" eaLnBrk="0" fontAlgn="base" hangingPunct="0">
        <a:spcBef>
          <a:spcPct val="0"/>
        </a:spcBef>
        <a:spcAft>
          <a:spcPct val="3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0" fontAlgn="base" hangingPunct="0">
        <a:spcBef>
          <a:spcPct val="0"/>
        </a:spcBef>
        <a:spcAft>
          <a:spcPct val="30000"/>
        </a:spcAft>
        <a:buChar char="–"/>
        <a:defRPr>
          <a:solidFill>
            <a:schemeClr val="tx1"/>
          </a:solidFill>
          <a:latin typeface="+mn-lt"/>
        </a:defRPr>
      </a:lvl2pPr>
      <a:lvl3pPr marL="984250" indent="-177800" algn="l" rtl="0" eaLnBrk="0" fontAlgn="base" hangingPunct="0">
        <a:spcBef>
          <a:spcPct val="0"/>
        </a:spcBef>
        <a:spcAft>
          <a:spcPct val="30000"/>
        </a:spcAft>
        <a:buChar char="•"/>
        <a:defRPr sz="1600">
          <a:solidFill>
            <a:schemeClr val="tx1"/>
          </a:solidFill>
          <a:latin typeface="+mn-lt"/>
        </a:defRPr>
      </a:lvl3pPr>
      <a:lvl4pPr marL="1341438" indent="-177800" algn="l" rtl="0" eaLnBrk="0" fontAlgn="base" hangingPunct="0">
        <a:spcBef>
          <a:spcPct val="0"/>
        </a:spcBef>
        <a:spcAft>
          <a:spcPct val="30000"/>
        </a:spcAft>
        <a:buChar char="–"/>
        <a:defRPr sz="1400">
          <a:solidFill>
            <a:schemeClr val="tx1"/>
          </a:solidFill>
          <a:latin typeface="+mn-lt"/>
        </a:defRPr>
      </a:lvl4pPr>
      <a:lvl5pPr marL="1706563" indent="-185738" algn="l" rtl="0" eaLnBrk="0" fontAlgn="base" hangingPunct="0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5pPr>
      <a:lvl6pPr marL="21637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6pPr>
      <a:lvl7pPr marL="26209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7pPr>
      <a:lvl8pPr marL="30781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8pPr>
      <a:lvl9pPr marL="3535363" indent="-185738" algn="l" rtl="0" fontAlgn="base">
        <a:spcBef>
          <a:spcPct val="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560" y="2133600"/>
            <a:ext cx="7813303" cy="2159496"/>
          </a:xfrm>
        </p:spPr>
        <p:txBody>
          <a:bodyPr/>
          <a:lstStyle/>
          <a:p>
            <a:pPr algn="ctr"/>
            <a:r>
              <a:rPr lang="fi-FI" dirty="0" smtClean="0"/>
              <a:t>Ekologinen riskinarviointi </a:t>
            </a:r>
            <a:r>
              <a:rPr lang="fi-FI" dirty="0" err="1" smtClean="0"/>
              <a:t>MINERA-mallilla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smtClean="0"/>
              <a:t>Sari Makkonen, Katariina Koikkalainen, Greta Waissi-Leinonen, Anne-Marja Nerg, Auri Koivuhuhta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400" dirty="0" smtClean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MINERA - uusi kaivosympäristöjen riskinarviointimalli -loppuseminaari</a:t>
            </a:r>
          </a:p>
          <a:p>
            <a:r>
              <a:rPr lang="fi-FI" dirty="0" smtClean="0"/>
              <a:t>Itä-Suomen yliopiston Kuopion kampus 17.04.2013</a:t>
            </a:r>
          </a:p>
        </p:txBody>
      </p:sp>
      <p:pic>
        <p:nvPicPr>
          <p:cNvPr id="5" name="Picture 4" descr="vipuvoimaaEU_rgb (ID 33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661248"/>
            <a:ext cx="2136392" cy="822742"/>
          </a:xfrm>
          <a:prstGeom prst="rect">
            <a:avLst/>
          </a:prstGeom>
        </p:spPr>
      </p:pic>
      <p:pic>
        <p:nvPicPr>
          <p:cNvPr id="6" name="Picture 5" descr="EU-lippu EAKR läpinäkyvä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1176521" cy="573177"/>
          </a:xfrm>
          <a:prstGeom prst="rect">
            <a:avLst/>
          </a:prstGeom>
        </p:spPr>
      </p:pic>
      <p:pic>
        <p:nvPicPr>
          <p:cNvPr id="7" name="Picture 6" descr="Tekes logo vaaka (ID 33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805264"/>
            <a:ext cx="1676400" cy="494910"/>
          </a:xfrm>
          <a:prstGeom prst="rect">
            <a:avLst/>
          </a:prstGeom>
        </p:spPr>
      </p:pic>
      <p:pic>
        <p:nvPicPr>
          <p:cNvPr id="8" name="Picture 7" descr="Minera logo plain lapinakyva (ID 340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48680"/>
            <a:ext cx="1996444" cy="98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Tarkennettu 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Ekotoksikologisia tietoja yleensä vain valikoiduista suurempien taksonomisten ryhmien edustamista lajeista</a:t>
            </a:r>
          </a:p>
          <a:p>
            <a:pPr lvl="1"/>
            <a:r>
              <a:rPr lang="fi-FI" dirty="0" smtClean="0"/>
              <a:t>Tietoa sovelletaan kaikille lajeille ja eliöryhmille </a:t>
            </a:r>
          </a:p>
          <a:p>
            <a:pPr lvl="1"/>
            <a:r>
              <a:rPr lang="fi-FI" dirty="0" smtClean="0"/>
              <a:t>Koko systeemille yhteinen PNEC vesi, sedimentti, maa</a:t>
            </a:r>
          </a:p>
          <a:p>
            <a:pPr lvl="1"/>
            <a:r>
              <a:rPr lang="fi-FI" dirty="0" smtClean="0"/>
              <a:t>NOEC –arvot saatu laboratorio olosuhteissa</a:t>
            </a:r>
          </a:p>
          <a:p>
            <a:r>
              <a:rPr lang="fi-FI" dirty="0" smtClean="0"/>
              <a:t>PNEC –arvon soveltuvuus kohdekohtaiseen riskinarviointiin?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ular Callout 32"/>
          <p:cNvSpPr/>
          <p:nvPr/>
        </p:nvSpPr>
        <p:spPr>
          <a:xfrm>
            <a:off x="5796136" y="1628800"/>
            <a:ext cx="3024336" cy="2592288"/>
          </a:xfrm>
          <a:prstGeom prst="wedgeRoundRectCallout">
            <a:avLst>
              <a:gd name="adj1" fmla="val -20360"/>
              <a:gd name="adj2" fmla="val 69644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ounded Rectangular Callout 31"/>
          <p:cNvSpPr/>
          <p:nvPr/>
        </p:nvSpPr>
        <p:spPr>
          <a:xfrm>
            <a:off x="467544" y="1628800"/>
            <a:ext cx="2448272" cy="2592288"/>
          </a:xfrm>
          <a:prstGeom prst="wedgeRoundRectCallout">
            <a:avLst>
              <a:gd name="adj1" fmla="val -20360"/>
              <a:gd name="adj2" fmla="val 69644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ounded Rectangular Callout 30"/>
          <p:cNvSpPr/>
          <p:nvPr/>
        </p:nvSpPr>
        <p:spPr>
          <a:xfrm>
            <a:off x="3131840" y="1628800"/>
            <a:ext cx="2448272" cy="2592288"/>
          </a:xfrm>
          <a:prstGeom prst="wedgeRoundRectCallout">
            <a:avLst>
              <a:gd name="adj1" fmla="val -20360"/>
              <a:gd name="adj2" fmla="val 69644"/>
              <a:gd name="adj3" fmla="val 16667"/>
            </a:avLst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721"/>
            <a:ext cx="7993062" cy="1008063"/>
          </a:xfrm>
        </p:spPr>
        <p:txBody>
          <a:bodyPr/>
          <a:lstStyle/>
          <a:p>
            <a:r>
              <a:rPr lang="fi-FI" sz="2400" b="0" dirty="0" smtClean="0"/>
              <a:t>Arvioidun haitattoman pitoisuuden (PNEC) valinta vesi-, sedimentti- ja maaympäristölle (mg/kg, µg/L)</a:t>
            </a:r>
            <a:endParaRPr lang="fi-FI" sz="2400" b="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9635-9928-4823-8E5E-BDC793DE0EAE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157" y="2742989"/>
            <a:ext cx="958851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846" y="1734877"/>
            <a:ext cx="1025874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591" y="2564904"/>
            <a:ext cx="1021081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4589" y="1878893"/>
            <a:ext cx="1119459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5531" y="1950901"/>
            <a:ext cx="954901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814997"/>
            <a:ext cx="1175085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4677" y="1878893"/>
            <a:ext cx="1193627" cy="68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Rectangle 44"/>
          <p:cNvSpPr/>
          <p:nvPr/>
        </p:nvSpPr>
        <p:spPr>
          <a:xfrm>
            <a:off x="467544" y="4869160"/>
            <a:ext cx="2242592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800" dirty="0" smtClean="0">
                <a:latin typeface="Calibri" pitchFamily="34" charset="0"/>
              </a:rPr>
              <a:t>Vesiympäristö	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75856" y="3645024"/>
            <a:ext cx="2232248" cy="3385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i-FI" sz="1600" dirty="0" smtClean="0">
                <a:latin typeface="Calibri" pitchFamily="34" charset="0"/>
              </a:rPr>
              <a:t>Pohjaeläimet</a:t>
            </a:r>
            <a:endParaRPr lang="fi-FI" sz="1600" dirty="0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1494" y="4869160"/>
            <a:ext cx="271263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800" dirty="0" smtClean="0">
                <a:latin typeface="Calibri" pitchFamily="34" charset="0"/>
              </a:rPr>
              <a:t>Sedimenttiympäristö</a:t>
            </a:r>
            <a:endParaRPr lang="fi-FI" sz="1800" dirty="0"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8144" y="3645024"/>
            <a:ext cx="2984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 smtClean="0">
                <a:latin typeface="Calibri" pitchFamily="34" charset="0"/>
              </a:rPr>
              <a:t>Bakteerit/kasvit/ maaperäeläimet</a:t>
            </a:r>
            <a:endParaRPr lang="fi-FI" sz="1600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56176" y="4869160"/>
            <a:ext cx="2534606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800" dirty="0" smtClean="0">
                <a:solidFill>
                  <a:schemeClr val="lt1"/>
                </a:solidFill>
                <a:latin typeface="Calibri" pitchFamily="34" charset="0"/>
              </a:rPr>
              <a:t>Maaympäristö</a:t>
            </a:r>
            <a:endParaRPr lang="fi-FI" sz="1800" dirty="0"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39752" y="5498068"/>
            <a:ext cx="4190147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i-FI" sz="2400" dirty="0" smtClean="0">
                <a:latin typeface="Calibri" pitchFamily="34" charset="0"/>
              </a:rPr>
              <a:t>Viitearvon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400" dirty="0" smtClean="0">
                <a:latin typeface="Calibri" pitchFamily="34" charset="0"/>
              </a:rPr>
              <a:t>johtaminen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1560" y="3645024"/>
            <a:ext cx="20581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Calibri" pitchFamily="34" charset="0"/>
              </a:rPr>
              <a:t>Levät/hyönteiset/kalat</a:t>
            </a:r>
            <a:endParaRPr lang="fi-FI" sz="1600" dirty="0">
              <a:latin typeface="Calibri" pitchFamily="34" charset="0"/>
            </a:endParaRPr>
          </a:p>
        </p:txBody>
      </p:sp>
      <p:pic>
        <p:nvPicPr>
          <p:cNvPr id="59" name="Picture 58" descr="imagesCAFFM5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2505" y="2492896"/>
            <a:ext cx="1009295" cy="756000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2763" y="6381750"/>
            <a:ext cx="4435475" cy="250825"/>
          </a:xfrm>
        </p:spPr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>
          <a:xfrm>
            <a:off x="7488238" y="6381750"/>
            <a:ext cx="874712" cy="250825"/>
          </a:xfrm>
        </p:spPr>
        <p:txBody>
          <a:bodyPr/>
          <a:lstStyle/>
          <a:p>
            <a:pPr>
              <a:defRPr/>
            </a:pPr>
            <a:fld id="{AD8E4E96-ECF7-4C47-8A45-46BB61C48C33}" type="datetime1">
              <a:rPr lang="fi-FI" smtClean="0"/>
              <a:pPr>
                <a:defRPr/>
              </a:pPr>
              <a:t>27.2.2014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Tarkennettu 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PNEC –arvon johtaminen kohdekohtaisiin oloihin on haasteellista</a:t>
            </a:r>
          </a:p>
          <a:p>
            <a:pPr lvl="1"/>
            <a:r>
              <a:rPr lang="fi-FI" dirty="0" smtClean="0"/>
              <a:t>Metallien NOEC –arvot saatu vesiliukoisessa biosaatavassa muodossa</a:t>
            </a:r>
          </a:p>
          <a:p>
            <a:pPr lvl="1"/>
            <a:r>
              <a:rPr lang="fi-FI" dirty="0" smtClean="0"/>
              <a:t>Paikalliset taustapitoisuudet huomioitava</a:t>
            </a:r>
          </a:p>
          <a:p>
            <a:pPr lvl="1"/>
            <a:r>
              <a:rPr lang="fi-FI" dirty="0" smtClean="0"/>
              <a:t>Arviointiin käytettävät </a:t>
            </a:r>
            <a:r>
              <a:rPr lang="fi-FI" dirty="0" smtClean="0">
                <a:solidFill>
                  <a:srgbClr val="C00000"/>
                </a:solidFill>
              </a:rPr>
              <a:t>pitoisuudet </a:t>
            </a:r>
            <a:r>
              <a:rPr lang="fi-FI" dirty="0" smtClean="0"/>
              <a:t>ja metallien </a:t>
            </a:r>
            <a:r>
              <a:rPr lang="fi-FI" dirty="0" smtClean="0">
                <a:solidFill>
                  <a:srgbClr val="C00000"/>
                </a:solidFill>
              </a:rPr>
              <a:t>biosaatavuuteen vaikuttavat tekijät</a:t>
            </a:r>
            <a:r>
              <a:rPr lang="fi-FI" dirty="0" smtClean="0"/>
              <a:t> on </a:t>
            </a:r>
            <a:r>
              <a:rPr lang="fi-FI" dirty="0" smtClean="0">
                <a:solidFill>
                  <a:srgbClr val="C00000"/>
                </a:solidFill>
              </a:rPr>
              <a:t>mitattava samanaikaisesti</a:t>
            </a:r>
            <a:r>
              <a:rPr lang="fi-FI" dirty="0" smtClean="0"/>
              <a:t>, samasta näytteestä</a:t>
            </a:r>
          </a:p>
          <a:p>
            <a:pPr lvl="2"/>
            <a:r>
              <a:rPr lang="fi-FI" dirty="0" smtClean="0"/>
              <a:t>Kd, OM, CEC, pH, kovuus….  </a:t>
            </a:r>
          </a:p>
          <a:p>
            <a:pPr lvl="1"/>
            <a:r>
              <a:rPr lang="fi-FI" dirty="0" err="1" smtClean="0"/>
              <a:t>Spesiaatiomallit</a:t>
            </a:r>
            <a:r>
              <a:rPr lang="fi-FI" dirty="0" smtClean="0"/>
              <a:t> (metallien esiintymismuodot)</a:t>
            </a:r>
          </a:p>
          <a:p>
            <a:pPr lvl="1"/>
            <a:r>
              <a:rPr lang="fi-FI" dirty="0" smtClean="0"/>
              <a:t>Biosaatavuusmallit (</a:t>
            </a:r>
            <a:r>
              <a:rPr lang="fi-FI" dirty="0" err="1" smtClean="0"/>
              <a:t>bioottinen</a:t>
            </a:r>
            <a:r>
              <a:rPr lang="fi-FI" dirty="0" smtClean="0"/>
              <a:t> </a:t>
            </a:r>
            <a:r>
              <a:rPr lang="fi-FI" dirty="0" err="1" smtClean="0"/>
              <a:t>ligandimalli</a:t>
            </a:r>
            <a:r>
              <a:rPr lang="fi-FI" dirty="0" smtClean="0"/>
              <a:t>)</a:t>
            </a:r>
          </a:p>
          <a:p>
            <a:pPr lvl="2"/>
            <a:r>
              <a:rPr lang="fi-FI" dirty="0" smtClean="0"/>
              <a:t>Laskevat kohdekohtaiset PNEC -arvot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47"/>
          <p:cNvGrpSpPr>
            <a:grpSpLocks noGrp="1" noChangeAspect="1"/>
          </p:cNvGrpSpPr>
          <p:nvPr/>
        </p:nvGrpSpPr>
        <p:grpSpPr>
          <a:xfrm>
            <a:off x="816770" y="1844827"/>
            <a:ext cx="7427638" cy="3967175"/>
            <a:chOff x="1011533" y="1268760"/>
            <a:chExt cx="7160867" cy="418006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691680" y="1268760"/>
              <a:ext cx="0" cy="360040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91680" y="4869160"/>
              <a:ext cx="64807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2051720" y="1268760"/>
              <a:ext cx="5240809" cy="3312368"/>
            </a:xfrm>
            <a:custGeom>
              <a:avLst/>
              <a:gdLst>
                <a:gd name="connsiteX0" fmla="*/ 0 w 5176562"/>
                <a:gd name="connsiteY0" fmla="*/ 0 h 2871670"/>
                <a:gd name="connsiteX1" fmla="*/ 332509 w 5176562"/>
                <a:gd name="connsiteY1" fmla="*/ 1458506 h 2871670"/>
                <a:gd name="connsiteX2" fmla="*/ 1745673 w 5176562"/>
                <a:gd name="connsiteY2" fmla="*/ 2493818 h 2871670"/>
                <a:gd name="connsiteX3" fmla="*/ 5002750 w 5176562"/>
                <a:gd name="connsiteY3" fmla="*/ 2871670 h 2871670"/>
                <a:gd name="connsiteX4" fmla="*/ 5002750 w 5176562"/>
                <a:gd name="connsiteY4" fmla="*/ 2871670 h 2871670"/>
                <a:gd name="connsiteX5" fmla="*/ 5176562 w 5176562"/>
                <a:gd name="connsiteY5" fmla="*/ 2864113 h 287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6562" h="2871670">
                  <a:moveTo>
                    <a:pt x="0" y="0"/>
                  </a:moveTo>
                  <a:cubicBezTo>
                    <a:pt x="20782" y="521435"/>
                    <a:pt x="41564" y="1042870"/>
                    <a:pt x="332509" y="1458506"/>
                  </a:cubicBezTo>
                  <a:cubicBezTo>
                    <a:pt x="623454" y="1874142"/>
                    <a:pt x="967300" y="2258291"/>
                    <a:pt x="1745673" y="2493818"/>
                  </a:cubicBezTo>
                  <a:cubicBezTo>
                    <a:pt x="2524046" y="2729345"/>
                    <a:pt x="5002750" y="2871670"/>
                    <a:pt x="5002750" y="2871670"/>
                  </a:cubicBezTo>
                  <a:lnTo>
                    <a:pt x="5002750" y="2871670"/>
                  </a:lnTo>
                  <a:lnTo>
                    <a:pt x="5176562" y="2864113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291039" y="2773136"/>
              <a:ext cx="1846014" cy="405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solidFill>
                    <a:schemeClr val="tx2"/>
                  </a:solidFill>
                </a:rPr>
                <a:t>Epävarmuus</a:t>
              </a:r>
              <a:endParaRPr lang="fi-FI" sz="2400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40217" y="5006166"/>
              <a:ext cx="1540787" cy="442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400" dirty="0" smtClean="0">
                  <a:solidFill>
                    <a:schemeClr val="tx2"/>
                  </a:solidFill>
                </a:rPr>
                <a:t>Todellisuus</a:t>
              </a:r>
              <a:endParaRPr lang="fi-FI" sz="2400" dirty="0">
                <a:solidFill>
                  <a:schemeClr val="tx2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8749" y="1340768"/>
              <a:ext cx="3170961" cy="324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tx2"/>
                  </a:solidFill>
                </a:rPr>
                <a:t>Laboratoriotesteihin perustuva PNEC</a:t>
              </a:r>
              <a:endParaRPr lang="fi-FI" sz="1600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87824" y="1844824"/>
              <a:ext cx="1418830" cy="324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tx2"/>
                  </a:solidFill>
                </a:rPr>
                <a:t>Taustapitoisuus</a:t>
              </a:r>
              <a:endParaRPr lang="fi-FI" sz="1600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32449" y="2420889"/>
              <a:ext cx="2592168" cy="324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tx2"/>
                  </a:solidFill>
                </a:rPr>
                <a:t>Elintoiminnoille välttämätön </a:t>
              </a:r>
              <a:endParaRPr lang="fi-FI" sz="1600" dirty="0">
                <a:solidFill>
                  <a:schemeClr val="tx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35896" y="2996952"/>
              <a:ext cx="3450036" cy="324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tx2"/>
                  </a:solidFill>
                </a:rPr>
                <a:t>Kemiallinen ja biologinen muuntuminen </a:t>
              </a:r>
              <a:endParaRPr lang="fi-FI" sz="1600" dirty="0">
                <a:solidFill>
                  <a:schemeClr val="tx2"/>
                </a:solidFill>
              </a:endParaRPr>
            </a:p>
          </p:txBody>
        </p:sp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4888395" y="3501009"/>
              <a:ext cx="1220986" cy="324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tx2"/>
                  </a:solidFill>
                </a:rPr>
                <a:t>Biosaatavuus</a:t>
              </a:r>
              <a:endParaRPr lang="fi-FI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4" idx="1"/>
            </p:cNvCxnSpPr>
            <p:nvPr/>
          </p:nvCxnSpPr>
          <p:spPr>
            <a:xfrm flipH="1">
              <a:off x="2123728" y="1503077"/>
              <a:ext cx="545021" cy="19773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1"/>
            </p:cNvCxnSpPr>
            <p:nvPr/>
          </p:nvCxnSpPr>
          <p:spPr>
            <a:xfrm flipH="1">
              <a:off x="2339752" y="2007133"/>
              <a:ext cx="648072" cy="34174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6" idx="1"/>
            </p:cNvCxnSpPr>
            <p:nvPr/>
          </p:nvCxnSpPr>
          <p:spPr>
            <a:xfrm flipH="1">
              <a:off x="2627785" y="2583198"/>
              <a:ext cx="504664" cy="41375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1"/>
            </p:cNvCxnSpPr>
            <p:nvPr/>
          </p:nvCxnSpPr>
          <p:spPr>
            <a:xfrm flipH="1">
              <a:off x="3131841" y="3159260"/>
              <a:ext cx="504055" cy="41375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8" idx="1"/>
            </p:cNvCxnSpPr>
            <p:nvPr/>
          </p:nvCxnSpPr>
          <p:spPr>
            <a:xfrm flipH="1">
              <a:off x="4211961" y="3663317"/>
              <a:ext cx="676434" cy="41375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719138" y="657225"/>
            <a:ext cx="7993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Metallien riskinarvioinnin luotettavuus</a:t>
            </a:r>
            <a:endParaRPr kumimoji="0" lang="fi-FI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Metallit riskiarvioinnin kohteena		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Luonnostaan läsnä ympäristössä, vesistöissä, sedimenteissä ja maaperässä, mutta yleensä pieninä pitoisuuksina</a:t>
            </a:r>
          </a:p>
          <a:p>
            <a:r>
              <a:rPr lang="fi-FI" dirty="0" smtClean="0"/>
              <a:t>Monet välttämättömiä hivenaineita pieninä pitoisuuksina, mutta suurina pitoisuuksina haitallisia</a:t>
            </a:r>
          </a:p>
          <a:p>
            <a:r>
              <a:rPr lang="fi-FI" dirty="0" smtClean="0"/>
              <a:t>Toiset metallit ovat haitallisia myös pieninä pitoisuuksina</a:t>
            </a:r>
          </a:p>
          <a:p>
            <a:r>
              <a:rPr lang="fi-FI" dirty="0" smtClean="0"/>
              <a:t>Metallit eivät hajoa luonnossa, mutta kemialliset ja biologiset prosessit voivat muuttaa niiden esiintymismuotoja,  liukoisuutta, liikkuvuutta, biosaatavuutta ja myrkyllisyyttä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Metallien taustapitoisuus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Metalleilla ja puolimetalleilla on kaikkialla ympäristössä tietty taustapitoisuus, joka vaihtelee paikallisten ja alueellisten geokemiallisten erojen ja ympäristöolojen mukaan</a:t>
            </a:r>
          </a:p>
          <a:p>
            <a:r>
              <a:rPr lang="fi-FI" dirty="0" smtClean="0"/>
              <a:t>Taustapitoisuudet voivat paikallisesti kohota metallien vapautuessa kiviaineksesta joko luonnollisten prosessien tai ihmistoiminnan seurauksena</a:t>
            </a:r>
          </a:p>
          <a:p>
            <a:r>
              <a:rPr lang="fi-FI" dirty="0" smtClean="0"/>
              <a:t>Eliöstö sopeutunut elinympäristön vallitseviin pitoisuuksiin</a:t>
            </a:r>
          </a:p>
          <a:p>
            <a:r>
              <a:rPr lang="fi-FI" dirty="0" smtClean="0"/>
              <a:t>Tiettyyn rajaan asti eliöt sopeutuvat myös muuttuviin pitoisuuksiin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 smtClean="0"/>
              <a:t>Annos-vaste –suhde orgaanisille kemikaaleille sekä välttämättömille ja ei-välttämättömille metalleille  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Esityksen nimi /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grpSp>
        <p:nvGrpSpPr>
          <p:cNvPr id="3" name="Content Placeholder 6"/>
          <p:cNvGrpSpPr>
            <a:grpSpLocks noGrp="1"/>
          </p:cNvGrpSpPr>
          <p:nvPr/>
        </p:nvGrpSpPr>
        <p:grpSpPr>
          <a:xfrm>
            <a:off x="719138" y="2185118"/>
            <a:ext cx="7993063" cy="3764159"/>
            <a:chOff x="755576" y="1112025"/>
            <a:chExt cx="7848872" cy="4356371"/>
          </a:xfrm>
        </p:grpSpPr>
        <p:pic>
          <p:nvPicPr>
            <p:cNvPr id="8" name="Picture 7" descr="bio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1124745"/>
              <a:ext cx="2807586" cy="4343651"/>
            </a:xfrm>
            <a:prstGeom prst="rect">
              <a:avLst/>
            </a:prstGeom>
          </p:spPr>
        </p:pic>
        <p:pic>
          <p:nvPicPr>
            <p:cNvPr id="9" name="Picture 8" descr="bio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582" y="1124743"/>
              <a:ext cx="2807586" cy="4339384"/>
            </a:xfrm>
            <a:prstGeom prst="rect">
              <a:avLst/>
            </a:prstGeom>
          </p:spPr>
        </p:pic>
        <p:pic>
          <p:nvPicPr>
            <p:cNvPr id="10" name="Picture 9" descr="bio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6862" y="1124744"/>
              <a:ext cx="2807586" cy="434365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427984" y="1628800"/>
              <a:ext cx="0" cy="35283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76056" y="1628800"/>
              <a:ext cx="0" cy="35283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1628800"/>
              <a:ext cx="0" cy="3528392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1349804" y="4201934"/>
              <a:ext cx="1053087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rgbClr val="FF0000"/>
                  </a:solidFill>
                  <a:latin typeface="Calibri" pitchFamily="34" charset="0"/>
                </a:rPr>
                <a:t>Toksinen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790230" y="4334534"/>
              <a:ext cx="780743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rgbClr val="7030A0"/>
                  </a:solidFill>
                  <a:latin typeface="Calibri" pitchFamily="34" charset="0"/>
                </a:rPr>
                <a:t>Puute</a:t>
              </a:r>
              <a:endParaRPr lang="fi-FI" sz="1600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4311735" y="4290516"/>
              <a:ext cx="871277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rgbClr val="00B050"/>
                  </a:solidFill>
                  <a:latin typeface="Calibri" pitchFamily="34" charset="0"/>
                </a:rPr>
                <a:t>Optimi</a:t>
              </a:r>
              <a:endParaRPr lang="fi-FI" sz="16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734178" y="4195829"/>
              <a:ext cx="1053087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rgbClr val="FF0000"/>
                  </a:solidFill>
                  <a:latin typeface="Calibri" pitchFamily="34" charset="0"/>
                </a:rPr>
                <a:t>Toksinen</a:t>
              </a:r>
              <a:endParaRPr lang="fi-FI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750404" y="4201934"/>
              <a:ext cx="1053087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rgbClr val="FF0000"/>
                  </a:solidFill>
                  <a:latin typeface="Calibri" pitchFamily="34" charset="0"/>
                </a:rPr>
                <a:t>Toksinen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804196" y="4122553"/>
              <a:ext cx="1217308" cy="332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dirty="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</a:rPr>
                <a:t>Siedettävä</a:t>
              </a:r>
              <a:endParaRPr lang="fi-FI" sz="1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4902" y="1112025"/>
              <a:ext cx="2262688" cy="356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i-FI" dirty="0" smtClean="0"/>
                <a:t>Synt. orgaaniset yhdisteet</a:t>
              </a:r>
              <a:endParaRPr lang="fi-F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4762" y="1124915"/>
              <a:ext cx="2057644" cy="356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i-FI" dirty="0" smtClean="0"/>
                <a:t>Välttämättömät metallit</a:t>
              </a:r>
              <a:endParaRPr lang="fi-F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6659" y="1124915"/>
              <a:ext cx="2246535" cy="3561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i-FI" dirty="0" smtClean="0"/>
                <a:t>Ei-välttämättömät metallit</a:t>
              </a:r>
              <a:endParaRPr lang="fi-FI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Ekologisen riskinarvioinnin tarpeellisuus	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Ekologisia riskejä ei vielä huomioida ympäristöriskien arvioinnissa</a:t>
            </a:r>
          </a:p>
          <a:p>
            <a:pPr lvl="1"/>
            <a:r>
              <a:rPr lang="fi-FI" dirty="0" smtClean="0"/>
              <a:t>Hankalaa / ei vaadita </a:t>
            </a:r>
          </a:p>
          <a:p>
            <a:r>
              <a:rPr lang="fi-FI" dirty="0" smtClean="0"/>
              <a:t>Ympäristölaki tiukentumassa? Mahdollisesti ekologisten riskien tarkastelua tullaan vaatimaan?</a:t>
            </a:r>
          </a:p>
          <a:p>
            <a:r>
              <a:rPr lang="fi-FI" dirty="0" smtClean="0"/>
              <a:t>Riittääkö vertailu ohjearvoihin ja mitä se tarkoittaa? Pitäisikö päätöksen teossa ymmärtää suurempia kokonaisuuksia?</a:t>
            </a:r>
          </a:p>
          <a:p>
            <a:r>
              <a:rPr lang="fi-FI" dirty="0" smtClean="0"/>
              <a:t>Onko haitta olennainen, jos paikallisesti levät kuolee tai hajottajien toiminta ja typenkierto  häiriintyy pitoisuuden kasvaessa? </a:t>
            </a:r>
          </a:p>
          <a:p>
            <a:pPr lvl="1"/>
            <a:r>
              <a:rPr lang="fi-FI" dirty="0" smtClean="0"/>
              <a:t>Alueellisesti tarkasteltuna haitta voi olla vähäinen. </a:t>
            </a:r>
          </a:p>
          <a:p>
            <a:pPr lvl="1"/>
            <a:r>
              <a:rPr lang="fi-FI" dirty="0" smtClean="0"/>
              <a:t>Eliöyhteisön ja ekosysteemien kannalta ehkä kyllä.</a:t>
            </a:r>
          </a:p>
          <a:p>
            <a:pPr lvl="1"/>
            <a:r>
              <a:rPr lang="fi-FI" dirty="0" smtClean="0"/>
              <a:t>Arvioinnin avainlajeina ovat ravintoverkon hajottajat ja ravintokasvit ja -eliöt 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Ravintoverkko: ravinteiden ja energian kulkeutuminen eliöyhteisöissä </a:t>
            </a:r>
            <a:endParaRPr lang="en-US" dirty="0" smtClean="0"/>
          </a:p>
        </p:txBody>
      </p:sp>
      <p:sp>
        <p:nvSpPr>
          <p:cNvPr id="8194" name="Päivämäärän paikkamerkki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8B5A470-9929-462F-80FC-A1D84207BF9F}" type="datetime1">
              <a:rPr lang="fi-FI" smtClean="0"/>
              <a:pPr/>
              <a:t>27.2.2014</a:t>
            </a:fld>
            <a:endParaRPr lang="fi-FI" dirty="0" smtClean="0"/>
          </a:p>
        </p:txBody>
      </p:sp>
      <p:sp>
        <p:nvSpPr>
          <p:cNvPr id="819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i-FI" dirty="0" smtClean="0"/>
              <a:t>	</a:t>
            </a: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819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D23EF-5C81-4116-99EF-4B1FC0B8E580}" type="slidenum">
              <a:rPr lang="fi-FI" smtClean="0"/>
              <a:pPr/>
              <a:t>18</a:t>
            </a:fld>
            <a:endParaRPr lang="fi-FI" smtClean="0"/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1288"/>
            <a:ext cx="5194515" cy="39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36261" y="1772816"/>
            <a:ext cx="979755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Saalistajat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2636912"/>
            <a:ext cx="109837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Laiduntajat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6517710" y="4221088"/>
            <a:ext cx="129465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Perustuottajat</a:t>
            </a:r>
            <a:endParaRPr lang="fi-FI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4129335"/>
            <a:ext cx="96212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Hajottajat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1210282" y="2636912"/>
            <a:ext cx="148951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Hajottajaeläimet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N0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2464" y="548680"/>
            <a:ext cx="5136000" cy="385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Kiitos!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www.uef.fi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riskinarviointi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Arvioi ihmisen toiminnasta ympäristöön päässeiden aineiden ja yhdisteiden aiheuttamia riskejä kaikille ympäristön osa-alueiden ekosysteemeille ( vesi, sedimentti ja maa), ravintoketjun saalistajille sekä mikrobiologisille prosesseille</a:t>
            </a:r>
          </a:p>
          <a:p>
            <a:r>
              <a:rPr lang="fi-FI" dirty="0" smtClean="0"/>
              <a:t>Kehitetty terveysriskinarvioinnin pohjalta ja arviointimenettelyt ovat teknisesti samankaltaisia</a:t>
            </a:r>
          </a:p>
          <a:p>
            <a:r>
              <a:rPr lang="fi-FI" dirty="0" smtClean="0"/>
              <a:t>Arvioinnin kohteena: ympäristön populaatiot, ekosysteemit ja eliöyhteisöt sekä kemikaalien vaikutukset niiden kuolleisuuteen, kasvuun ja lisääntymiseen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EU:n ekologisen riskinarviointi prosessin vaiheet (EU TGD, 2003)</a:t>
            </a:r>
            <a:endParaRPr lang="fi-FI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endParaRPr lang="fi-FI" sz="1800" dirty="0" smtClean="0"/>
          </a:p>
          <a:p>
            <a:pPr marL="342900" indent="-342900">
              <a:buAutoNum type="arabicParenR"/>
            </a:pPr>
            <a:endParaRPr lang="fi-FI" sz="1800" dirty="0" smtClean="0"/>
          </a:p>
          <a:p>
            <a:pPr marL="342900" indent="-342900">
              <a:buAutoNum type="arabicParenR"/>
            </a:pPr>
            <a:r>
              <a:rPr lang="fi-FI" sz="1800" dirty="0" smtClean="0"/>
              <a:t>Vaaran tunnistamisen</a:t>
            </a:r>
          </a:p>
          <a:p>
            <a:pPr marL="342900" indent="-342900">
              <a:buAutoNum type="arabicParenR"/>
            </a:pPr>
            <a:r>
              <a:rPr lang="fi-FI" sz="1800" dirty="0" smtClean="0"/>
              <a:t>Haitattoman pitoisuuden (tai annoksen) (</a:t>
            </a:r>
            <a:r>
              <a:rPr lang="fi-FI" sz="1800" b="1" dirty="0" smtClean="0"/>
              <a:t>PNEC</a:t>
            </a:r>
            <a:r>
              <a:rPr lang="fi-FI" sz="1800" dirty="0" smtClean="0"/>
              <a:t> ) määrittäminen aineen vaikutuksille </a:t>
            </a:r>
          </a:p>
          <a:p>
            <a:pPr marL="342900" indent="-342900">
              <a:buAutoNum type="arabicParenR"/>
            </a:pPr>
            <a:r>
              <a:rPr lang="fi-FI" sz="1800" dirty="0" smtClean="0"/>
              <a:t>Altistumisen arviointi (pitoisuus ympäristössä) (</a:t>
            </a:r>
            <a:r>
              <a:rPr lang="fi-FI" sz="1800" b="1" dirty="0" smtClean="0"/>
              <a:t>PEC</a:t>
            </a:r>
            <a:r>
              <a:rPr lang="fi-FI" sz="1800" dirty="0" smtClean="0"/>
              <a:t>)</a:t>
            </a:r>
          </a:p>
          <a:p>
            <a:pPr marL="342900" indent="-342900">
              <a:buAutoNum type="arabicParenR"/>
            </a:pPr>
            <a:r>
              <a:rPr lang="fi-FI" sz="1800" dirty="0" smtClean="0"/>
              <a:t>Edellisten vertaaminen keskenään eli riskin kuvaaminen</a:t>
            </a:r>
            <a:endParaRPr lang="fi-FI" sz="1800" dirty="0"/>
          </a:p>
        </p:txBody>
      </p:sp>
      <p:pic>
        <p:nvPicPr>
          <p:cNvPr id="21" name="Content Placeholder 20" descr="vaar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111" y="2160463"/>
            <a:ext cx="5321369" cy="25646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MINERA-malli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 smtClean="0"/>
              <a:t>Metallien ja metalli yhdisteiden ekologinen riskinarviointi</a:t>
            </a:r>
          </a:p>
          <a:p>
            <a:r>
              <a:rPr lang="fi-FI" sz="2000" dirty="0" smtClean="0"/>
              <a:t>Euroopan kemikaalivirasto (ECHA 2008, </a:t>
            </a:r>
            <a:r>
              <a:rPr lang="fi-FI" sz="2000" dirty="0" err="1" smtClean="0"/>
              <a:t>European</a:t>
            </a:r>
            <a:r>
              <a:rPr lang="fi-FI" sz="2000" dirty="0" smtClean="0"/>
              <a:t> </a:t>
            </a:r>
            <a:r>
              <a:rPr lang="fi-FI" sz="2000" dirty="0" err="1" smtClean="0"/>
              <a:t>Chemicals</a:t>
            </a:r>
            <a:r>
              <a:rPr lang="fi-FI" sz="2000" dirty="0" smtClean="0"/>
              <a:t> </a:t>
            </a:r>
            <a:r>
              <a:rPr lang="fi-FI" sz="2000" dirty="0" err="1" smtClean="0"/>
              <a:t>Agency</a:t>
            </a:r>
            <a:r>
              <a:rPr lang="fi-FI" sz="2000" dirty="0" smtClean="0"/>
              <a:t>): </a:t>
            </a:r>
            <a:r>
              <a:rPr lang="en-US" sz="2000" dirty="0" smtClean="0"/>
              <a:t>Guidance on information requirements and chemical safety assessment. Appendix R.7.13-2: Environmental risk assessment for metals and metal compounds</a:t>
            </a:r>
            <a:endParaRPr lang="fi-FI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648" y="1844675"/>
            <a:ext cx="296397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riskinarviointi kaivosympäristössä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86" y="1772567"/>
            <a:ext cx="7993062" cy="4176713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fi-FI" b="1" dirty="0" smtClean="0"/>
              <a:t>Vaaran tunnistaminen</a:t>
            </a:r>
          </a:p>
          <a:p>
            <a:r>
              <a:rPr lang="fi-FI" dirty="0" smtClean="0"/>
              <a:t>Ekologiselle ja terveysriskinarvioinnille samanlainen eli ympäristön kemikaalipitoisuuksia verrataan olemassa oleviin yhteisö- tai kansallisella tasolla säädettyihin ympäristölaatunormeihin, </a:t>
            </a:r>
            <a:r>
              <a:rPr lang="fi-FI" dirty="0" err="1" smtClean="0"/>
              <a:t>kynnys-ja</a:t>
            </a:r>
            <a:r>
              <a:rPr lang="fi-FI" dirty="0" smtClean="0"/>
              <a:t> ohjearvoihin.</a:t>
            </a:r>
          </a:p>
          <a:p>
            <a:pPr lvl="1"/>
            <a:r>
              <a:rPr lang="fi-FI" dirty="0" smtClean="0"/>
              <a:t>EQS – ympäristönlaatunormi; PIMA –ohjearvot, sedimenttien laatukriteerit </a:t>
            </a:r>
          </a:p>
          <a:p>
            <a:r>
              <a:rPr lang="fi-FI" dirty="0" smtClean="0"/>
              <a:t> Jos vaara on tunnistettavissa eli arvioidut tai mitatut pitoisuudet ylittävät annetut ympäristönlaatunormit, edetään ekologisten riskien arviointiin ja riskien kuvaukseen.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3062" cy="4176713"/>
          </a:xfrm>
        </p:spPr>
        <p:txBody>
          <a:bodyPr/>
          <a:lstStyle/>
          <a:p>
            <a:pPr>
              <a:buFontTx/>
              <a:buNone/>
            </a:pPr>
            <a:r>
              <a:rPr lang="fi-FI" b="1" dirty="0" smtClean="0"/>
              <a:t>Altistumisen arviointi (PEC, </a:t>
            </a:r>
            <a:r>
              <a:rPr lang="fi-FI" b="1" dirty="0" err="1" smtClean="0"/>
              <a:t>Predicted</a:t>
            </a:r>
            <a:r>
              <a:rPr lang="fi-FI" b="1" dirty="0" smtClean="0"/>
              <a:t> </a:t>
            </a:r>
            <a:r>
              <a:rPr lang="fi-FI" b="1" dirty="0" err="1" smtClean="0"/>
              <a:t>Exposure</a:t>
            </a:r>
            <a:r>
              <a:rPr lang="fi-FI" b="1" dirty="0" smtClean="0"/>
              <a:t> </a:t>
            </a:r>
            <a:r>
              <a:rPr lang="fi-FI" b="1" dirty="0" err="1" smtClean="0"/>
              <a:t>Concentration</a:t>
            </a:r>
            <a:r>
              <a:rPr lang="fi-FI" b="1" dirty="0" smtClean="0"/>
              <a:t>)</a:t>
            </a:r>
          </a:p>
          <a:p>
            <a:r>
              <a:rPr lang="fi-FI" dirty="0" smtClean="0"/>
              <a:t>Arvioitu (mallinnettu) tai mitattu pitoisuus altistumislähteessä (pintavesi, ilma, maa, sedimentti, ravinto)</a:t>
            </a:r>
          </a:p>
          <a:p>
            <a:r>
              <a:rPr lang="fi-FI" dirty="0" smtClean="0"/>
              <a:t>Vesieliöille (levät, kalat, äyriäiset, pohjaeläimet): veden suodatettu metallipitoisuus µg/L ja sedimentin kokonaismetallipitoisuus mg/kg </a:t>
            </a:r>
            <a:r>
              <a:rPr lang="fi-FI" dirty="0" err="1" smtClean="0"/>
              <a:t>dw</a:t>
            </a:r>
            <a:endParaRPr lang="fi-FI" dirty="0" smtClean="0"/>
          </a:p>
          <a:p>
            <a:r>
              <a:rPr lang="fi-FI" dirty="0" smtClean="0"/>
              <a:t> Maaperän kasveille ja eläimille pintamaan kokonaismetallipitoisuus, liukoinen metallipitoisuus mg/kg </a:t>
            </a:r>
            <a:r>
              <a:rPr lang="fi-FI" dirty="0" err="1" smtClean="0"/>
              <a:t>dw</a:t>
            </a:r>
            <a:r>
              <a:rPr lang="fi-FI" dirty="0" smtClean="0"/>
              <a:t> </a:t>
            </a:r>
          </a:p>
          <a:p>
            <a:r>
              <a:rPr lang="fi-FI" dirty="0" smtClean="0"/>
              <a:t>Linnuille ja piennisäkkäille metallipitoisuus ravinnossa (mg/kg </a:t>
            </a:r>
            <a:r>
              <a:rPr lang="fi-FI" dirty="0" err="1" smtClean="0"/>
              <a:t>fw</a:t>
            </a:r>
            <a:r>
              <a:rPr lang="fi-FI" dirty="0" smtClean="0"/>
              <a:t>), juomavedessä (µg/L), pintamaassa (mg/kg </a:t>
            </a:r>
            <a:r>
              <a:rPr lang="fi-FI" dirty="0" err="1" smtClean="0"/>
              <a:t>fw</a:t>
            </a:r>
            <a:r>
              <a:rPr lang="fi-FI" dirty="0" smtClean="0"/>
              <a:t>) </a:t>
            </a:r>
            <a:endParaRPr lang="en-US" dirty="0" smtClean="0"/>
          </a:p>
        </p:txBody>
      </p:sp>
      <p:sp>
        <p:nvSpPr>
          <p:cNvPr id="819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B5A470-9929-462F-80FC-A1D84207BF9F}" type="datetime1">
              <a:rPr lang="fi-FI" smtClean="0"/>
              <a:pPr/>
              <a:t>27.2.2014</a:t>
            </a:fld>
            <a:endParaRPr lang="fi-FI" dirty="0" smtClean="0"/>
          </a:p>
        </p:txBody>
      </p:sp>
      <p:sp>
        <p:nvSpPr>
          <p:cNvPr id="819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i-FI" dirty="0" smtClean="0"/>
              <a:t>	</a:t>
            </a: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819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D23EF-5C81-4116-99EF-4B1FC0B8E580}" type="slidenum">
              <a:rPr lang="fi-FI" smtClean="0"/>
              <a:pPr/>
              <a:t>6</a:t>
            </a:fld>
            <a:endParaRPr lang="fi-FI" smtClean="0"/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riskinarviointi kaivosympäristössä</a:t>
            </a:r>
            <a:endParaRPr lang="en-US" dirty="0" smtClean="0"/>
          </a:p>
        </p:txBody>
      </p:sp>
      <p:pic>
        <p:nvPicPr>
          <p:cNvPr id="7" name="Picture 6" descr="800px-Sorex-aran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761288"/>
            <a:ext cx="226009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riskinarviointi kaivosympäristössä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14" y="1412776"/>
            <a:ext cx="7957318" cy="4608512"/>
          </a:xfrm>
        </p:spPr>
        <p:txBody>
          <a:bodyPr/>
          <a:lstStyle/>
          <a:p>
            <a:pPr>
              <a:buNone/>
            </a:pPr>
            <a:r>
              <a:rPr lang="fi-FI" b="1" dirty="0" smtClean="0"/>
              <a:t>Vaikutusten arviointi (PNEC, </a:t>
            </a:r>
            <a:r>
              <a:rPr lang="fi-FI" b="1" dirty="0" err="1" smtClean="0"/>
              <a:t>Predicted</a:t>
            </a:r>
            <a:r>
              <a:rPr lang="fi-FI" b="1" dirty="0" smtClean="0"/>
              <a:t> No </a:t>
            </a:r>
            <a:r>
              <a:rPr lang="fi-FI" b="1" dirty="0" err="1" smtClean="0"/>
              <a:t>Effect</a:t>
            </a:r>
            <a:r>
              <a:rPr lang="fi-FI" b="1" dirty="0" smtClean="0"/>
              <a:t> </a:t>
            </a:r>
            <a:r>
              <a:rPr lang="fi-FI" b="1" dirty="0" err="1" smtClean="0"/>
              <a:t>Concentration</a:t>
            </a:r>
            <a:r>
              <a:rPr lang="fi-FI" b="1" dirty="0" smtClean="0"/>
              <a:t>) </a:t>
            </a:r>
          </a:p>
          <a:p>
            <a:r>
              <a:rPr lang="fi-FI" dirty="0" smtClean="0"/>
              <a:t>Arvioitu haitaton pitoisuus </a:t>
            </a:r>
          </a:p>
          <a:p>
            <a:r>
              <a:rPr lang="en-US" dirty="0" smtClean="0"/>
              <a:t>PNEC = </a:t>
            </a:r>
            <a:r>
              <a:rPr lang="en-US" dirty="0" err="1" smtClean="0"/>
              <a:t>pitoisuus</a:t>
            </a:r>
            <a:r>
              <a:rPr lang="en-US" dirty="0" smtClean="0"/>
              <a:t>, </a:t>
            </a:r>
            <a:r>
              <a:rPr lang="en-US" dirty="0" err="1" smtClean="0"/>
              <a:t>jonka</a:t>
            </a:r>
            <a:r>
              <a:rPr lang="en-US" dirty="0" smtClean="0"/>
              <a:t> </a:t>
            </a:r>
            <a:r>
              <a:rPr lang="en-US" dirty="0" err="1" smtClean="0"/>
              <a:t>alapuolella</a:t>
            </a:r>
            <a:r>
              <a:rPr lang="en-US" dirty="0" smtClean="0"/>
              <a:t> </a:t>
            </a:r>
            <a:r>
              <a:rPr lang="en-US" dirty="0" err="1" smtClean="0"/>
              <a:t>yhdisteelle</a:t>
            </a:r>
            <a:r>
              <a:rPr lang="en-US" dirty="0" smtClean="0"/>
              <a:t> </a:t>
            </a:r>
            <a:r>
              <a:rPr lang="en-US" dirty="0" err="1" smtClean="0"/>
              <a:t>altistumisesta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oleteta</a:t>
            </a:r>
            <a:r>
              <a:rPr lang="en-US" dirty="0" smtClean="0"/>
              <a:t> </a:t>
            </a:r>
            <a:r>
              <a:rPr lang="en-US" dirty="0" err="1" smtClean="0"/>
              <a:t>aiheutuvan</a:t>
            </a:r>
            <a:r>
              <a:rPr lang="en-US" dirty="0" smtClean="0"/>
              <a:t> </a:t>
            </a:r>
            <a:r>
              <a:rPr lang="en-US" dirty="0" err="1" smtClean="0"/>
              <a:t>haittaa</a:t>
            </a:r>
            <a:endParaRPr lang="en-US" dirty="0" smtClean="0"/>
          </a:p>
          <a:p>
            <a:r>
              <a:rPr lang="en-US" dirty="0" err="1" smtClean="0"/>
              <a:t>Toksisuustiedot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Akuutti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toksisuus</a:t>
            </a:r>
            <a:r>
              <a:rPr lang="en-US" dirty="0" smtClean="0">
                <a:solidFill>
                  <a:srgbClr val="C00000"/>
                </a:solidFill>
              </a:rPr>
              <a:t>: EC50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Krooninen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toksisuus</a:t>
            </a:r>
            <a:r>
              <a:rPr lang="en-US" dirty="0" smtClean="0">
                <a:solidFill>
                  <a:srgbClr val="C00000"/>
                </a:solidFill>
              </a:rPr>
              <a:t>: NOEC</a:t>
            </a:r>
          </a:p>
          <a:p>
            <a:pPr lvl="1"/>
            <a:r>
              <a:rPr lang="fi-FI" dirty="0" smtClean="0"/>
              <a:t>Standardoidut menetelmät, useimmiten laboratorio-olosuhteet</a:t>
            </a:r>
          </a:p>
          <a:p>
            <a:r>
              <a:rPr lang="fi-FI" dirty="0" smtClean="0"/>
              <a:t>Herkintä lajia suojellaan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Arviointikertoimien</a:t>
            </a:r>
            <a:r>
              <a:rPr lang="en-US" dirty="0" smtClean="0">
                <a:solidFill>
                  <a:srgbClr val="C00000"/>
                </a:solidFill>
              </a:rPr>
              <a:t> (AF)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soveltaminen</a:t>
            </a:r>
            <a:r>
              <a:rPr lang="en-US" dirty="0" smtClean="0"/>
              <a:t> (</a:t>
            </a:r>
            <a:r>
              <a:rPr lang="en-US" dirty="0" err="1" smtClean="0"/>
              <a:t>turvakertoimet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aineistoja</a:t>
            </a:r>
            <a:r>
              <a:rPr lang="en-US" dirty="0" smtClean="0"/>
              <a:t> </a:t>
            </a:r>
            <a:r>
              <a:rPr lang="en-US" dirty="0" err="1" smtClean="0"/>
              <a:t>saatavilla</a:t>
            </a:r>
            <a:r>
              <a:rPr lang="en-US" dirty="0" smtClean="0"/>
              <a:t> </a:t>
            </a:r>
            <a:r>
              <a:rPr lang="en-US" dirty="0" err="1" smtClean="0"/>
              <a:t>runsaasti</a:t>
            </a:r>
            <a:r>
              <a:rPr lang="en-US" dirty="0" smtClean="0"/>
              <a:t> </a:t>
            </a:r>
            <a:r>
              <a:rPr lang="en-US" dirty="0" err="1" smtClean="0"/>
              <a:t>useimmille</a:t>
            </a:r>
            <a:r>
              <a:rPr lang="en-US" dirty="0" smtClean="0"/>
              <a:t> </a:t>
            </a:r>
            <a:r>
              <a:rPr lang="en-US" dirty="0" err="1" smtClean="0"/>
              <a:t>lajeille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SSD (Species Sensitivity Distribution) </a:t>
            </a:r>
            <a:r>
              <a:rPr lang="en-US" dirty="0" err="1" smtClean="0">
                <a:solidFill>
                  <a:srgbClr val="C00000"/>
                </a:solidFill>
              </a:rPr>
              <a:t>lajiherkkyysjakaumalla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johdettu</a:t>
            </a:r>
            <a:r>
              <a:rPr lang="en-US" dirty="0" smtClean="0"/>
              <a:t> PNEC –</a:t>
            </a:r>
            <a:r>
              <a:rPr lang="en-US" dirty="0" err="1" smtClean="0"/>
              <a:t>arvo</a:t>
            </a:r>
            <a:r>
              <a:rPr lang="en-US" dirty="0" smtClean="0"/>
              <a:t> (HC5 </a:t>
            </a:r>
            <a:r>
              <a:rPr lang="en-US" dirty="0" err="1" smtClean="0"/>
              <a:t>ja</a:t>
            </a:r>
            <a:r>
              <a:rPr lang="en-US" dirty="0" smtClean="0"/>
              <a:t> HC50 NOEC </a:t>
            </a:r>
            <a:r>
              <a:rPr lang="en-US" dirty="0" err="1" smtClean="0"/>
              <a:t>arvot</a:t>
            </a:r>
            <a:r>
              <a:rPr lang="en-US" dirty="0" smtClean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Ekologinen riskinarviointi kaivosympäristössä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b="1" dirty="0" smtClean="0"/>
              <a:t>Riskin kuvaus (RCR, </a:t>
            </a:r>
            <a:r>
              <a:rPr lang="fi-FI" b="1" dirty="0" err="1" smtClean="0"/>
              <a:t>Risk</a:t>
            </a:r>
            <a:r>
              <a:rPr lang="fi-FI" b="1" dirty="0" smtClean="0"/>
              <a:t> </a:t>
            </a:r>
            <a:r>
              <a:rPr lang="fi-FI" b="1" dirty="0" err="1" smtClean="0"/>
              <a:t>Characterization</a:t>
            </a:r>
            <a:r>
              <a:rPr lang="fi-FI" b="1" dirty="0" smtClean="0"/>
              <a:t> </a:t>
            </a:r>
            <a:r>
              <a:rPr lang="fi-FI" b="1" dirty="0" err="1" smtClean="0"/>
              <a:t>Ratio</a:t>
            </a:r>
            <a:r>
              <a:rPr lang="fi-FI" b="1" dirty="0" smtClean="0"/>
              <a:t>) </a:t>
            </a:r>
          </a:p>
          <a:p>
            <a:r>
              <a:rPr lang="fi-FI" dirty="0" smtClean="0"/>
              <a:t>Altistumisen vertaaminen vaikutuksiin</a:t>
            </a:r>
          </a:p>
          <a:p>
            <a:r>
              <a:rPr lang="fi-FI" dirty="0" smtClean="0"/>
              <a:t>Riski kuvaa</a:t>
            </a:r>
          </a:p>
          <a:p>
            <a:pPr lvl="1"/>
            <a:r>
              <a:rPr lang="fi-FI" dirty="0" smtClean="0"/>
              <a:t>vaikutuksen suuruutta</a:t>
            </a:r>
          </a:p>
          <a:p>
            <a:pPr lvl="1"/>
            <a:r>
              <a:rPr lang="fi-FI" dirty="0" smtClean="0"/>
              <a:t>esiintyvyyden todennäköisyyttä</a:t>
            </a:r>
          </a:p>
          <a:p>
            <a:r>
              <a:rPr lang="en-US" dirty="0" smtClean="0"/>
              <a:t>PEC/PNEC </a:t>
            </a:r>
            <a:r>
              <a:rPr lang="en-US" dirty="0" err="1" smtClean="0"/>
              <a:t>suhde</a:t>
            </a:r>
            <a:r>
              <a:rPr lang="en-US" dirty="0" smtClean="0"/>
              <a:t> </a:t>
            </a:r>
            <a:r>
              <a:rPr lang="en-US" dirty="0" err="1" smtClean="0"/>
              <a:t>kaikille</a:t>
            </a:r>
            <a:r>
              <a:rPr lang="en-US" dirty="0" smtClean="0"/>
              <a:t> </a:t>
            </a:r>
            <a:r>
              <a:rPr lang="en-US" dirty="0" err="1" smtClean="0"/>
              <a:t>ympäristön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osa-alueille</a:t>
            </a:r>
            <a:r>
              <a:rPr lang="en-US" dirty="0" smtClean="0"/>
              <a:t> </a:t>
            </a:r>
          </a:p>
          <a:p>
            <a:pPr lvl="1"/>
            <a:r>
              <a:rPr lang="fi-FI" b="1" dirty="0" err="1" smtClean="0">
                <a:solidFill>
                  <a:schemeClr val="accent6"/>
                </a:solidFill>
              </a:rPr>
              <a:t>RCR</a:t>
            </a:r>
            <a:r>
              <a:rPr lang="fi-FI" b="1" baseline="-25000" dirty="0" err="1" smtClean="0">
                <a:solidFill>
                  <a:schemeClr val="accent6"/>
                </a:solidFill>
              </a:rPr>
              <a:t>soil</a:t>
            </a:r>
            <a:r>
              <a:rPr lang="en-US" b="1" dirty="0" smtClean="0">
                <a:solidFill>
                  <a:schemeClr val="accent6"/>
                </a:solidFill>
              </a:rPr>
              <a:t>= </a:t>
            </a:r>
            <a:r>
              <a:rPr lang="fi-FI" b="1" dirty="0" err="1" smtClean="0">
                <a:solidFill>
                  <a:schemeClr val="accent6"/>
                </a:solidFill>
              </a:rPr>
              <a:t>PEC</a:t>
            </a:r>
            <a:r>
              <a:rPr lang="fi-FI" b="1" baseline="-25000" dirty="0" err="1" smtClean="0">
                <a:solidFill>
                  <a:schemeClr val="accent6"/>
                </a:solidFill>
              </a:rPr>
              <a:t>soil</a:t>
            </a:r>
            <a:r>
              <a:rPr lang="en-US" b="1" dirty="0" smtClean="0">
                <a:solidFill>
                  <a:schemeClr val="accent6"/>
                </a:solidFill>
              </a:rPr>
              <a:t>/</a:t>
            </a:r>
            <a:r>
              <a:rPr lang="fi-FI" b="1" dirty="0" err="1" smtClean="0">
                <a:solidFill>
                  <a:schemeClr val="accent6"/>
                </a:solidFill>
              </a:rPr>
              <a:t>PNEC</a:t>
            </a:r>
            <a:r>
              <a:rPr lang="fi-FI" b="1" baseline="-25000" dirty="0" err="1" smtClean="0">
                <a:solidFill>
                  <a:schemeClr val="accent6"/>
                </a:solidFill>
              </a:rPr>
              <a:t>soil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PEC/PNEC </a:t>
            </a:r>
            <a:r>
              <a:rPr lang="en-US" dirty="0" err="1" smtClean="0"/>
              <a:t>suhteen</a:t>
            </a:r>
            <a:r>
              <a:rPr lang="en-US" dirty="0" smtClean="0"/>
              <a:t> </a:t>
            </a:r>
            <a:r>
              <a:rPr lang="en-US" dirty="0" err="1" smtClean="0"/>
              <a:t>suuruus</a:t>
            </a:r>
            <a:r>
              <a:rPr lang="en-US" dirty="0" smtClean="0"/>
              <a:t> </a:t>
            </a:r>
            <a:r>
              <a:rPr lang="en-US" dirty="0" err="1" smtClean="0"/>
              <a:t>määrää</a:t>
            </a:r>
            <a:r>
              <a:rPr lang="en-US" dirty="0" smtClean="0"/>
              <a:t> </a:t>
            </a:r>
            <a:r>
              <a:rPr lang="en-US" dirty="0" err="1" smtClean="0"/>
              <a:t>tarvitaanko</a:t>
            </a:r>
            <a:r>
              <a:rPr lang="en-US" dirty="0" smtClean="0"/>
              <a:t> (RCR &lt; 1):</a:t>
            </a:r>
          </a:p>
          <a:p>
            <a:pPr lvl="1"/>
            <a:r>
              <a:rPr lang="en-US" dirty="0" err="1" smtClean="0"/>
              <a:t>Lisätietoa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arvioinnin</a:t>
            </a:r>
            <a:r>
              <a:rPr lang="en-US" dirty="0" smtClean="0"/>
              <a:t> </a:t>
            </a:r>
            <a:r>
              <a:rPr lang="en-US" dirty="0" err="1" smtClean="0"/>
              <a:t>parantamista</a:t>
            </a:r>
            <a:endParaRPr lang="en-US" dirty="0" smtClean="0"/>
          </a:p>
          <a:p>
            <a:pPr lvl="1"/>
            <a:r>
              <a:rPr lang="en-US" dirty="0" err="1" smtClean="0"/>
              <a:t>Mahdollisia</a:t>
            </a:r>
            <a:r>
              <a:rPr lang="en-US" dirty="0" smtClean="0"/>
              <a:t> </a:t>
            </a:r>
            <a:r>
              <a:rPr lang="en-US" dirty="0" err="1" smtClean="0"/>
              <a:t>riskinhallinta</a:t>
            </a:r>
            <a:r>
              <a:rPr lang="en-US" dirty="0" smtClean="0"/>
              <a:t> </a:t>
            </a:r>
            <a:r>
              <a:rPr lang="en-US" dirty="0" err="1" smtClean="0"/>
              <a:t>toimenpiteitä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F23A8-94F2-4744-B078-4FFB8DFB9159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F97CE-EB3C-4B3E-838E-DD60C97F962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7944" y="476672"/>
            <a:ext cx="4644256" cy="1008063"/>
          </a:xfrm>
        </p:spPr>
        <p:txBody>
          <a:bodyPr/>
          <a:lstStyle/>
          <a:p>
            <a:pPr algn="ctr"/>
            <a:r>
              <a:rPr lang="fi-FI" sz="2400" dirty="0" smtClean="0"/>
              <a:t>Vaiheittainen arviointimenettely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11960" y="1556792"/>
            <a:ext cx="4500240" cy="4320480"/>
          </a:xfrm>
        </p:spPr>
        <p:txBody>
          <a:bodyPr/>
          <a:lstStyle/>
          <a:p>
            <a:r>
              <a:rPr lang="fi-FI" dirty="0" smtClean="0"/>
              <a:t>Arviointitarpeen tunnistaminen</a:t>
            </a:r>
          </a:p>
          <a:p>
            <a:pPr lvl="1"/>
            <a:r>
              <a:rPr lang="fi-FI" dirty="0" smtClean="0"/>
              <a:t>Alueelliset/paikalliset taustapitoisuudet, kynnysarvot</a:t>
            </a:r>
          </a:p>
          <a:p>
            <a:r>
              <a:rPr lang="fi-FI" dirty="0" smtClean="0"/>
              <a:t>Perusarviointi	</a:t>
            </a:r>
          </a:p>
          <a:p>
            <a:pPr lvl="1"/>
            <a:r>
              <a:rPr lang="fi-FI" dirty="0" smtClean="0"/>
              <a:t>Kansalliset ja yhteisölliset EQS- arvot, raja- ja ohjearvot</a:t>
            </a:r>
          </a:p>
          <a:p>
            <a:r>
              <a:rPr lang="fi-FI" dirty="0" smtClean="0"/>
              <a:t>Tarkennettu arviointi = PNEC –arvon korjaus</a:t>
            </a:r>
          </a:p>
          <a:p>
            <a:pPr lvl="1"/>
            <a:r>
              <a:rPr lang="fi-FI" dirty="0" smtClean="0"/>
              <a:t>soveltuvuus paikallisiin oloihin</a:t>
            </a:r>
          </a:p>
          <a:p>
            <a:pPr lvl="2"/>
            <a:r>
              <a:rPr lang="fi-FI" dirty="0" smtClean="0"/>
              <a:t>kemialliset, fysikaaliset ym. ympäristön tekijät, jotka vaikuttavat metallien biosaatavuuteen </a:t>
            </a:r>
          </a:p>
          <a:p>
            <a:r>
              <a:rPr lang="fi-FI" dirty="0" smtClean="0"/>
              <a:t>Riskinhallinta</a:t>
            </a:r>
            <a:endParaRPr lang="fi-FI" dirty="0"/>
          </a:p>
        </p:txBody>
      </p:sp>
      <p:sp>
        <p:nvSpPr>
          <p:cNvPr id="8194" name="Päivämäärän paikkamerkki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8B5A470-9929-462F-80FC-A1D84207BF9F}" type="datetime1">
              <a:rPr lang="fi-FI" smtClean="0"/>
              <a:pPr/>
              <a:t>27.2.2014</a:t>
            </a:fld>
            <a:endParaRPr lang="fi-FI" dirty="0" smtClean="0"/>
          </a:p>
        </p:txBody>
      </p:sp>
      <p:sp>
        <p:nvSpPr>
          <p:cNvPr id="819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i-FI" dirty="0" smtClean="0"/>
              <a:t>	</a:t>
            </a:r>
            <a:r>
              <a:rPr lang="fi-FI" dirty="0" err="1" smtClean="0"/>
              <a:t>Minera</a:t>
            </a:r>
            <a:r>
              <a:rPr lang="fi-FI" dirty="0" smtClean="0"/>
              <a:t> -loppuseminaari / Sari Makkonen</a:t>
            </a:r>
            <a:endParaRPr lang="fi-FI" dirty="0"/>
          </a:p>
        </p:txBody>
      </p:sp>
      <p:sp>
        <p:nvSpPr>
          <p:cNvPr id="819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D23EF-5C81-4116-99EF-4B1FC0B8E580}" type="slidenum">
              <a:rPr lang="fi-FI" smtClean="0"/>
              <a:pPr/>
              <a:t>9</a:t>
            </a:fld>
            <a:endParaRPr lang="fi-FI" smtClean="0"/>
          </a:p>
        </p:txBody>
      </p:sp>
      <p:pic>
        <p:nvPicPr>
          <p:cNvPr id="42" name="Picture 41" descr="kaavio_1104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9280"/>
            <a:ext cx="3587379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ef_suomi_43malli">
  <a:themeElements>
    <a:clrScheme name="uef_basic_laajamalli-3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uef_basic_laajamalli-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Ä-SUOMEN YLIOPISTO 2010 : Lopetus">
  <a:themeElements>
    <a:clrScheme name="ITÄ-SUOMEN YLIOPISTO 2010 : Lopetus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Lopetu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Lopetus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Ä-SUOMEN YLIOPISTO 2010 : Välisivu">
  <a:themeElements>
    <a:clrScheme name="ITÄ-SUOMEN YLIOPISTO 2010 : Välisivu 1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ITÄ-SUOMEN YLIOPISTO 2010 : Välisivu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Ä-SUOMEN YLIOPISTO 2010 : Välisivu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D4D800"/>
      </a:accent1>
      <a:accent2>
        <a:srgbClr val="006788"/>
      </a:accent2>
      <a:accent3>
        <a:srgbClr val="FFFFFF"/>
      </a:accent3>
      <a:accent4>
        <a:srgbClr val="000000"/>
      </a:accent4>
      <a:accent5>
        <a:srgbClr val="E6E9AA"/>
      </a:accent5>
      <a:accent6>
        <a:srgbClr val="005D7B"/>
      </a:accent6>
      <a:hlink>
        <a:srgbClr val="009FB8"/>
      </a:hlink>
      <a:folHlink>
        <a:srgbClr val="F9B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uef_suomi_43malli</Template>
  <TotalTime>1829</TotalTime>
  <Words>917</Words>
  <Application>Microsoft Office PowerPoint</Application>
  <PresentationFormat>On-screen Show (4:3)</PresentationFormat>
  <Paragraphs>182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uef_suomi_43malli</vt:lpstr>
      <vt:lpstr>ITÄ-SUOMEN YLIOPISTO 2010 : Lopetus</vt:lpstr>
      <vt:lpstr>ITÄ-SUOMEN YLIOPISTO 2010 : Välisivu</vt:lpstr>
      <vt:lpstr>Ekologinen riskinarviointi MINERA-mallilla Sari Makkonen, Katariina Koikkalainen, Greta Waissi-Leinonen, Anne-Marja Nerg, Auri Koivuhuhta   </vt:lpstr>
      <vt:lpstr>Ekologinen riskinarviointi</vt:lpstr>
      <vt:lpstr>EU:n ekologisen riskinarviointi prosessin vaiheet (EU TGD, 2003)</vt:lpstr>
      <vt:lpstr>MINERA-malli</vt:lpstr>
      <vt:lpstr>Ekologinen riskinarviointi kaivosympäristössä</vt:lpstr>
      <vt:lpstr>Ekologinen riskinarviointi kaivosympäristössä</vt:lpstr>
      <vt:lpstr>Ekologinen riskinarviointi kaivosympäristössä</vt:lpstr>
      <vt:lpstr>Ekologinen riskinarviointi kaivosympäristössä</vt:lpstr>
      <vt:lpstr>Vaiheittainen arviointimenettely</vt:lpstr>
      <vt:lpstr>Tarkennettu arviointi</vt:lpstr>
      <vt:lpstr>Arvioidun haitattoman pitoisuuden (PNEC) valinta vesi-, sedimentti- ja maaympäristölle (mg/kg, µg/L)</vt:lpstr>
      <vt:lpstr>Tarkennettu arviointi</vt:lpstr>
      <vt:lpstr>PowerPoint Presentation</vt:lpstr>
      <vt:lpstr>Metallit riskiarvioinnin kohteena  </vt:lpstr>
      <vt:lpstr>Metallien taustapitoisuus</vt:lpstr>
      <vt:lpstr>Annos-vaste –suhde orgaanisille kemikaaleille sekä välttämättömille ja ei-välttämättömille metalleille  </vt:lpstr>
      <vt:lpstr>Ekologisen riskinarvioinnin tarpeellisuus </vt:lpstr>
      <vt:lpstr>Ravintoverkko: ravinteiden ja energian kulkeutuminen eliöyhteisöissä </vt:lpstr>
      <vt:lpstr>Kiitos!</vt:lpstr>
    </vt:vector>
  </TitlesOfParts>
  <Manager>HAHMO</Manager>
  <Company>University of Eastern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Itä-Suomen yliopisto – tulevaisuuden yliopisto ajassa</dc:title>
  <dc:creator>smamakko</dc:creator>
  <cp:lastModifiedBy>Hiltunen Laura</cp:lastModifiedBy>
  <cp:revision>186</cp:revision>
  <dcterms:created xsi:type="dcterms:W3CDTF">2013-04-11T12:22:32Z</dcterms:created>
  <dcterms:modified xsi:type="dcterms:W3CDTF">2014-02-27T10:55:21Z</dcterms:modified>
</cp:coreProperties>
</file>