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3" r:id="rId1"/>
  </p:sldMasterIdLst>
  <p:notesMasterIdLst>
    <p:notesMasterId r:id="rId15"/>
  </p:notesMasterIdLst>
  <p:handoutMasterIdLst>
    <p:handoutMasterId r:id="rId16"/>
  </p:handoutMasterIdLst>
  <p:sldIdLst>
    <p:sldId id="301" r:id="rId2"/>
    <p:sldId id="261" r:id="rId3"/>
    <p:sldId id="293" r:id="rId4"/>
    <p:sldId id="294" r:id="rId5"/>
    <p:sldId id="291" r:id="rId6"/>
    <p:sldId id="295" r:id="rId7"/>
    <p:sldId id="296" r:id="rId8"/>
    <p:sldId id="297" r:id="rId9"/>
    <p:sldId id="298" r:id="rId10"/>
    <p:sldId id="299" r:id="rId11"/>
    <p:sldId id="300" r:id="rId12"/>
    <p:sldId id="265" r:id="rId13"/>
    <p:sldId id="275" r:id="rId14"/>
  </p:sldIdLst>
  <p:sldSz cx="9144000" cy="6858000" type="screen4x3"/>
  <p:notesSz cx="6797675" cy="9926638"/>
  <p:custDataLst>
    <p:tags r:id="rId17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C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29" autoAdjust="0"/>
    <p:restoredTop sz="93109" autoAdjust="0"/>
  </p:normalViewPr>
  <p:slideViewPr>
    <p:cSldViewPr>
      <p:cViewPr>
        <p:scale>
          <a:sx n="110" d="100"/>
          <a:sy n="110" d="100"/>
        </p:scale>
        <p:origin x="-1080" y="-36"/>
      </p:cViewPr>
      <p:guideLst>
        <p:guide orient="horz" pos="1026"/>
        <p:guide orient="horz" pos="3612"/>
        <p:guide orient="horz" pos="1825"/>
        <p:guide orient="horz" pos="2287"/>
        <p:guide orient="horz" pos="2363"/>
        <p:guide pos="2941"/>
        <p:guide pos="5383"/>
        <p:guide pos="4101"/>
        <p:guide pos="42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3108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B7588AC-F512-4847-9233-601F4B16DD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1452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F5B7C09-5A60-450F-8B1D-B16CDE8563A2}" type="datetime1">
              <a:rPr lang="en-GB" noProof="0" smtClean="0"/>
              <a:pPr/>
              <a:t>27/02/2014</a:t>
            </a:fld>
            <a:endParaRPr lang="en-GB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1F2F6E2-CA2D-40A7-8BE4-C30E5CF2054D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653467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111" charset="-128"/>
        <a:cs typeface="ＭＳ Ｐゴシック" pitchFamily="-111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noProof="0" smtClean="0"/>
              <a:t>Alternative title slide. Image size: 7,97 cm x 25,4 cm</a:t>
            </a:r>
            <a:r>
              <a:rPr lang="en-GB" baseline="0" noProof="0" smtClean="0"/>
              <a:t> or 301 x 960 pixels</a:t>
            </a:r>
            <a:endParaRPr lang="en-GB" noProof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GB" noProof="0" smtClean="0"/>
              <a:t>Slide with light</a:t>
            </a:r>
            <a:r>
              <a:rPr lang="en-GB" baseline="0" noProof="0" smtClean="0"/>
              <a:t> blue</a:t>
            </a:r>
            <a:r>
              <a:rPr lang="en-GB" noProof="0" smtClean="0"/>
              <a:t> factbox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GB" noProof="0" smtClean="0"/>
              <a:t>Slide with light</a:t>
            </a:r>
            <a:r>
              <a:rPr lang="en-GB" baseline="0" noProof="0" smtClean="0"/>
              <a:t> blue</a:t>
            </a:r>
            <a:r>
              <a:rPr lang="en-GB" noProof="0" smtClean="0"/>
              <a:t> factbox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GB" noProof="0" smtClean="0"/>
              <a:t>Slide with textboxes for facts or details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GB" noProof="0" smtClean="0"/>
              <a:t>Endslide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GB" noProof="0" smtClean="0"/>
              <a:t>Content slide, two columns with image. Image size: 11,28 cm x 10,78 cm </a:t>
            </a:r>
            <a:r>
              <a:rPr lang="en-GB" baseline="0" noProof="0" smtClean="0"/>
              <a:t>or 426 x 407 pixels</a:t>
            </a:r>
            <a:endParaRPr lang="en-GB" noProof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GB" noProof="0" smtClean="0"/>
              <a:t>Content slide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GB" noProof="0" smtClean="0"/>
              <a:t>Content slide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GB" noProof="0" smtClean="0"/>
              <a:t>Slide with light</a:t>
            </a:r>
            <a:r>
              <a:rPr lang="en-GB" baseline="0" noProof="0" smtClean="0"/>
              <a:t> blue</a:t>
            </a:r>
            <a:r>
              <a:rPr lang="en-GB" noProof="0" smtClean="0"/>
              <a:t> factbox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GB" noProof="0" smtClean="0"/>
              <a:t>Slide with light</a:t>
            </a:r>
            <a:r>
              <a:rPr lang="en-GB" baseline="0" noProof="0" smtClean="0"/>
              <a:t> blue</a:t>
            </a:r>
            <a:r>
              <a:rPr lang="en-GB" noProof="0" smtClean="0"/>
              <a:t> factbox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GB" noProof="0" smtClean="0"/>
              <a:t>Slide with light</a:t>
            </a:r>
            <a:r>
              <a:rPr lang="en-GB" baseline="0" noProof="0" smtClean="0"/>
              <a:t> blue</a:t>
            </a:r>
            <a:r>
              <a:rPr lang="en-GB" noProof="0" smtClean="0"/>
              <a:t> factbox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GB" noProof="0" smtClean="0"/>
              <a:t>Slide with light</a:t>
            </a:r>
            <a:r>
              <a:rPr lang="en-GB" baseline="0" noProof="0" smtClean="0"/>
              <a:t> blue</a:t>
            </a:r>
            <a:r>
              <a:rPr lang="en-GB" noProof="0" smtClean="0"/>
              <a:t> factbox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GB" noProof="0" smtClean="0"/>
              <a:t>Slide with light</a:t>
            </a:r>
            <a:r>
              <a:rPr lang="en-GB" baseline="0" noProof="0" smtClean="0"/>
              <a:t> blue</a:t>
            </a:r>
            <a:r>
              <a:rPr lang="en-GB" noProof="0" smtClean="0"/>
              <a:t> factbox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617538" y="452439"/>
            <a:ext cx="7913687" cy="476231"/>
          </a:xfrm>
        </p:spPr>
        <p:txBody>
          <a:bodyPr tIns="0"/>
          <a:lstStyle>
            <a:lvl1pPr>
              <a:defRPr sz="3200" cap="all" baseline="0" smtClean="0">
                <a:solidFill>
                  <a:schemeClr val="bg2"/>
                </a:solidFill>
                <a:latin typeface="Verdana" pitchFamily="34" charset="0"/>
              </a:defRPr>
            </a:lvl1pPr>
          </a:lstStyle>
          <a:p>
            <a:r>
              <a:rPr lang="en-GB" noProof="0" smtClean="0"/>
              <a:t>Click to edit Master title style</a:t>
            </a:r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17538" y="943200"/>
            <a:ext cx="7913687" cy="1752600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3200" b="1" cap="all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GB" noProof="0" smtClean="0"/>
              <a:t>Click to edit Master subtitle style</a:t>
            </a:r>
          </a:p>
        </p:txBody>
      </p:sp>
      <p:sp>
        <p:nvSpPr>
          <p:cNvPr id="7" name="bmkFldAddDate02"/>
          <p:cNvSpPr txBox="1"/>
          <p:nvPr userDrawn="1"/>
        </p:nvSpPr>
        <p:spPr bwMode="auto">
          <a:xfrm>
            <a:off x="4569750" y="6280500"/>
            <a:ext cx="39456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200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r>
              <a:rPr kumimoji="0" lang="en-GB" sz="800" b="0" i="0" u="none" strike="noStrike" kern="1200" cap="all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2013/04/17</a:t>
            </a:r>
            <a:endParaRPr kumimoji="0" lang="en-GB" sz="800" b="0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8" name="bmkFldAddPresentationTitle02"/>
          <p:cNvSpPr txBox="1"/>
          <p:nvPr userDrawn="1"/>
        </p:nvSpPr>
        <p:spPr bwMode="auto">
          <a:xfrm>
            <a:off x="4569750" y="6128100"/>
            <a:ext cx="39456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200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r>
              <a:rPr kumimoji="0" lang="en-GB" sz="800" b="0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MINERA-loppuseminaari</a:t>
            </a:r>
            <a:endParaRPr kumimoji="0" lang="en-GB" sz="800" b="0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25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 descr="Logo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3600" y="6159600"/>
            <a:ext cx="1242000" cy="2813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4651200" y="3751200"/>
            <a:ext cx="3884400" cy="19548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1" name="Rectangle 10"/>
          <p:cNvSpPr/>
          <p:nvPr userDrawn="1"/>
        </p:nvSpPr>
        <p:spPr>
          <a:xfrm>
            <a:off x="4651200" y="1645200"/>
            <a:ext cx="3884400" cy="19548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651200" y="1645200"/>
            <a:ext cx="3884400" cy="1954800"/>
          </a:xfrm>
          <a:solidFill>
            <a:schemeClr val="accent6"/>
          </a:solidFill>
          <a:ln>
            <a:noFill/>
          </a:ln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Click icon to add picture</a:t>
            </a:r>
            <a:endParaRPr lang="en-GB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651200" y="3752263"/>
            <a:ext cx="3884400" cy="1954800"/>
          </a:xfrm>
          <a:solidFill>
            <a:schemeClr val="accent6"/>
          </a:solidFill>
          <a:ln>
            <a:noFill/>
          </a:ln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Click icon to add picture</a:t>
            </a:r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38" y="452438"/>
            <a:ext cx="7916862" cy="747712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538" y="1644650"/>
            <a:ext cx="3879850" cy="40624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25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6696000" y="3751200"/>
            <a:ext cx="1839600" cy="19548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5" name="Rectangle 14"/>
          <p:cNvSpPr/>
          <p:nvPr userDrawn="1"/>
        </p:nvSpPr>
        <p:spPr>
          <a:xfrm>
            <a:off x="4651200" y="3751200"/>
            <a:ext cx="1839600" cy="19548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651200" y="3752263"/>
            <a:ext cx="1839600" cy="1954800"/>
          </a:xfrm>
          <a:solidFill>
            <a:schemeClr val="accent6"/>
          </a:solidFill>
          <a:ln>
            <a:noFill/>
          </a:ln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Click icon to add picture</a:t>
            </a:r>
            <a:endParaRPr lang="en-GB" noProof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696000" y="3752263"/>
            <a:ext cx="1839600" cy="1954800"/>
          </a:xfrm>
          <a:solidFill>
            <a:schemeClr val="accent6"/>
          </a:solidFill>
          <a:ln>
            <a:noFill/>
          </a:ln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Click icon to add picture</a:t>
            </a:r>
            <a:endParaRPr lang="en-GB" noProof="0"/>
          </a:p>
        </p:txBody>
      </p:sp>
      <p:sp>
        <p:nvSpPr>
          <p:cNvPr id="16" name="Rectangle 15"/>
          <p:cNvSpPr/>
          <p:nvPr userDrawn="1"/>
        </p:nvSpPr>
        <p:spPr>
          <a:xfrm>
            <a:off x="4651200" y="1655763"/>
            <a:ext cx="3884400" cy="19548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38" y="452438"/>
            <a:ext cx="7916862" cy="747712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538" y="1644650"/>
            <a:ext cx="3879850" cy="40624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651200" y="1645200"/>
            <a:ext cx="3884400" cy="1954800"/>
          </a:xfrm>
          <a:solidFill>
            <a:schemeClr val="accent6"/>
          </a:solidFill>
          <a:ln>
            <a:noFill/>
          </a:ln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Click icon to add picture</a:t>
            </a:r>
            <a:endParaRPr lang="en-GB" noProof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25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696000" y="1644650"/>
            <a:ext cx="1839600" cy="1954800"/>
          </a:xfrm>
          <a:solidFill>
            <a:schemeClr val="accent6"/>
          </a:solidFill>
          <a:ln>
            <a:noFill/>
          </a:ln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Click icon to add picture</a:t>
            </a:r>
            <a:endParaRPr lang="en-GB" noProof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51200" y="1644650"/>
            <a:ext cx="1839600" cy="1954800"/>
          </a:xfrm>
          <a:solidFill>
            <a:schemeClr val="accent6"/>
          </a:solidFill>
          <a:ln>
            <a:noFill/>
          </a:ln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Click icon to add picture</a:t>
            </a:r>
            <a:endParaRPr lang="en-GB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651200" y="3752263"/>
            <a:ext cx="1839600" cy="1954800"/>
          </a:xfrm>
          <a:solidFill>
            <a:schemeClr val="accent6"/>
          </a:solidFill>
          <a:ln>
            <a:noFill/>
          </a:ln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Click icon to add picture</a:t>
            </a:r>
            <a:endParaRPr lang="en-GB" noProof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696000" y="3752263"/>
            <a:ext cx="1839600" cy="1954800"/>
          </a:xfrm>
          <a:solidFill>
            <a:schemeClr val="accent6"/>
          </a:solidFill>
          <a:ln>
            <a:noFill/>
          </a:ln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Click icon to add picture</a:t>
            </a:r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38" y="452438"/>
            <a:ext cx="7916862" cy="747712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538" y="1644650"/>
            <a:ext cx="3879850" cy="40624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25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noFill/>
        </p:spPr>
        <p:txBody>
          <a:bodyPr/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smtClean="0"/>
              <a:t>Click icon to add picture</a:t>
            </a:r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38" y="452438"/>
            <a:ext cx="7916862" cy="7477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25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noFill/>
        </p:spPr>
        <p:txBody>
          <a:bodyPr/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smtClean="0"/>
              <a:t>Click icon to add picture</a:t>
            </a:r>
            <a:endParaRPr lang="en-GB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25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27384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617538" y="452439"/>
            <a:ext cx="7913687" cy="984885"/>
          </a:xfrm>
        </p:spPr>
        <p:txBody>
          <a:bodyPr tIns="0"/>
          <a:lstStyle>
            <a:lvl1pPr>
              <a:defRPr sz="3200" cap="all" baseline="0" smtClean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GB" noProof="0" smtClean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25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2" name="bmkFldAddDate04"/>
          <p:cNvSpPr txBox="1"/>
          <p:nvPr userDrawn="1"/>
        </p:nvSpPr>
        <p:spPr bwMode="auto">
          <a:xfrm>
            <a:off x="4569750" y="6280500"/>
            <a:ext cx="39456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200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r>
              <a:rPr kumimoji="0" lang="en-GB" sz="800" b="0" i="0" u="none" strike="noStrike" kern="1200" cap="all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2013/04/17</a:t>
            </a:r>
            <a:endParaRPr kumimoji="0" lang="en-GB" sz="800" b="0" i="0" u="none" strike="noStrike" kern="1200" cap="all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3" name="bmkFldAddPresentationTitle04"/>
          <p:cNvSpPr txBox="1"/>
          <p:nvPr userDrawn="1"/>
        </p:nvSpPr>
        <p:spPr bwMode="auto">
          <a:xfrm>
            <a:off x="4569750" y="6128100"/>
            <a:ext cx="39456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200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r>
              <a:rPr kumimoji="0" lang="en-GB" sz="800" b="0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MINERA-loppuseminaari</a:t>
            </a:r>
            <a:endParaRPr kumimoji="0" lang="en-GB" sz="800" b="0" i="0" u="none" strike="noStrike" kern="1200" cap="all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pic>
        <p:nvPicPr>
          <p:cNvPr id="10" name="Picture 9" descr="Logo neg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3600" y="6159600"/>
            <a:ext cx="1242000" cy="2813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2869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2869200"/>
          </a:xfrm>
          <a:solidFill>
            <a:schemeClr val="accent6"/>
          </a:solidFill>
          <a:ln>
            <a:noFill/>
          </a:ln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Click icon to add picture</a:t>
            </a:r>
            <a:endParaRPr lang="en-GB" noProof="0"/>
          </a:p>
        </p:txBody>
      </p:sp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617538" y="3313046"/>
            <a:ext cx="7913687" cy="475200"/>
          </a:xfrm>
        </p:spPr>
        <p:txBody>
          <a:bodyPr tIns="0"/>
          <a:lstStyle>
            <a:lvl1pPr>
              <a:defRPr sz="3200" cap="all" baseline="0" smtClean="0">
                <a:solidFill>
                  <a:schemeClr val="bg2"/>
                </a:solidFill>
                <a:latin typeface="Verdana" pitchFamily="34" charset="0"/>
              </a:defRPr>
            </a:lvl1pPr>
          </a:lstStyle>
          <a:p>
            <a:r>
              <a:rPr lang="en-GB" noProof="0" smtClean="0"/>
              <a:t>Click to edit Master title style</a:t>
            </a:r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17538" y="3798000"/>
            <a:ext cx="7913687" cy="1752600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3200" b="1" cap="all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GB" noProof="0" smtClean="0"/>
              <a:t>Click to edit Master subtitle style</a:t>
            </a:r>
          </a:p>
        </p:txBody>
      </p:sp>
      <p:sp>
        <p:nvSpPr>
          <p:cNvPr id="9" name="bmkFldAddDate03"/>
          <p:cNvSpPr txBox="1"/>
          <p:nvPr userDrawn="1"/>
        </p:nvSpPr>
        <p:spPr bwMode="auto">
          <a:xfrm>
            <a:off x="4569750" y="6280500"/>
            <a:ext cx="39456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200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r>
              <a:rPr kumimoji="0" lang="en-GB" sz="800" b="0" i="0" u="none" strike="noStrike" kern="1200" cap="all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2013/04/17</a:t>
            </a:r>
            <a:endParaRPr kumimoji="0" lang="en-GB" sz="800" b="0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1" name="bmkFldAddPresentationTitle03"/>
          <p:cNvSpPr txBox="1"/>
          <p:nvPr userDrawn="1"/>
        </p:nvSpPr>
        <p:spPr bwMode="auto">
          <a:xfrm>
            <a:off x="4569750" y="6128100"/>
            <a:ext cx="39456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200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r>
              <a:rPr kumimoji="0" lang="en-GB" sz="800" b="0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MINERA-loppuseminaari</a:t>
            </a:r>
            <a:endParaRPr kumimoji="0" lang="en-GB" sz="800" b="0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25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 descr="Logo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3600" y="6159600"/>
            <a:ext cx="1242000" cy="2813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651200" y="1645200"/>
            <a:ext cx="3880800" cy="40608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4651200" y="1645200"/>
            <a:ext cx="3880800" cy="4060800"/>
          </a:xfrm>
          <a:solidFill>
            <a:schemeClr val="accent6"/>
          </a:solidFill>
        </p:spPr>
        <p:txBody>
          <a:bodyPr/>
          <a:lstStyle/>
          <a:p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38" y="452438"/>
            <a:ext cx="7916862" cy="747712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538" y="1644650"/>
            <a:ext cx="3879850" cy="40624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25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38" y="452438"/>
            <a:ext cx="7916862" cy="747712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538" y="1644650"/>
            <a:ext cx="7913687" cy="4062413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25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38" y="452438"/>
            <a:ext cx="7916862" cy="747712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25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38" y="452438"/>
            <a:ext cx="7916862" cy="747712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538" y="1644650"/>
            <a:ext cx="3879850" cy="40624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644650"/>
            <a:ext cx="3881437" cy="40624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25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2869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9144000" cy="2869200"/>
          </a:xfrm>
          <a:solidFill>
            <a:schemeClr val="accent6"/>
          </a:solidFill>
          <a:ln>
            <a:noFill/>
          </a:ln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Click icon to add picture</a:t>
            </a:r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38" y="3376800"/>
            <a:ext cx="3661200" cy="900000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9788" y="3376799"/>
            <a:ext cx="3881437" cy="2332800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25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38" y="452438"/>
            <a:ext cx="7916862" cy="747712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7538" y="1644650"/>
            <a:ext cx="3879850" cy="4062413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9788" y="1644650"/>
            <a:ext cx="3881437" cy="1954213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9788" y="3751263"/>
            <a:ext cx="3881437" cy="1955800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25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4651200" y="1645200"/>
            <a:ext cx="3884400" cy="19548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38" y="452438"/>
            <a:ext cx="7916862" cy="747712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538" y="1644650"/>
            <a:ext cx="3879850" cy="40624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651200" y="1645200"/>
            <a:ext cx="3884400" cy="1954800"/>
          </a:xfrm>
          <a:solidFill>
            <a:schemeClr val="accent6"/>
          </a:solidFill>
          <a:ln>
            <a:noFill/>
          </a:ln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Click icon to add picture</a:t>
            </a:r>
            <a:endParaRPr lang="en-GB" noProof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25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.wmf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633600" y="6159600"/>
            <a:ext cx="1242000" cy="28133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17538" y="452438"/>
            <a:ext cx="791686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GB" noProof="0" smtClean="0"/>
              <a:t>Presentation title</a:t>
            </a:r>
            <a:br>
              <a:rPr lang="en-GB" noProof="0" smtClean="0"/>
            </a:br>
            <a:r>
              <a:rPr lang="en-GB" noProof="0" smtClean="0"/>
              <a:t>(in cyan)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25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7538" y="1644650"/>
            <a:ext cx="7913687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7" name="bmkFldAddDate"/>
          <p:cNvSpPr txBox="1"/>
          <p:nvPr userDrawn="1"/>
        </p:nvSpPr>
        <p:spPr bwMode="auto">
          <a:xfrm>
            <a:off x="4569750" y="6280500"/>
            <a:ext cx="39456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200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r>
              <a:rPr kumimoji="0" lang="en-GB" sz="800" b="0" i="0" u="none" strike="noStrike" kern="1200" cap="all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2013/04/17</a:t>
            </a:r>
            <a:endParaRPr kumimoji="0" lang="en-GB" sz="800" b="0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8" name="bmkFldAddPresentationTitle"/>
          <p:cNvSpPr txBox="1"/>
          <p:nvPr userDrawn="1"/>
        </p:nvSpPr>
        <p:spPr bwMode="auto">
          <a:xfrm>
            <a:off x="4569750" y="6128100"/>
            <a:ext cx="39456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200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r>
              <a:rPr kumimoji="0" lang="en-GB" sz="800" b="0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MINERA-loppuseminaari</a:t>
            </a:r>
            <a:endParaRPr kumimoji="0" lang="en-GB" sz="800" b="0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9" r:id="rId13"/>
    <p:sldLayoutId id="2147483746" r:id="rId14"/>
    <p:sldLayoutId id="2147483747" r:id="rId15"/>
    <p:sldLayoutId id="2147483748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 cap="all">
          <a:solidFill>
            <a:schemeClr val="tx2"/>
          </a:solidFill>
          <a:latin typeface="Verdana"/>
          <a:ea typeface="ＭＳ Ｐゴシック" pitchFamily="-111" charset="-128"/>
          <a:cs typeface="ＭＳ Ｐゴシック" pitchFamily="-111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190500" indent="-203200" algn="l" defTabSz="457200" rtl="0" eaLnBrk="1" fontAlgn="base" hangingPunct="1">
        <a:lnSpc>
          <a:spcPts val="2163"/>
        </a:lnSpc>
        <a:spcBef>
          <a:spcPct val="0"/>
        </a:spcBef>
        <a:spcAft>
          <a:spcPts val="1500"/>
        </a:spcAft>
        <a:buFont typeface="Verdana" pitchFamily="34" charset="0"/>
        <a:buChar char="•"/>
        <a:defRPr kern="1200">
          <a:solidFill>
            <a:schemeClr val="tx1"/>
          </a:solidFill>
          <a:latin typeface="Verdana"/>
          <a:ea typeface="ＭＳ Ｐゴシック" pitchFamily="-111" charset="-128"/>
          <a:cs typeface="ＭＳ Ｐゴシック" pitchFamily="-111" charset="-128"/>
        </a:defRPr>
      </a:lvl1pPr>
      <a:lvl2pPr marL="571500" indent="-177800" algn="l" defTabSz="457200" rtl="0" eaLnBrk="1" fontAlgn="base" hangingPunct="1">
        <a:lnSpc>
          <a:spcPts val="1925"/>
        </a:lnSpc>
        <a:spcBef>
          <a:spcPct val="0"/>
        </a:spcBef>
        <a:spcAft>
          <a:spcPts val="1500"/>
        </a:spcAft>
        <a:buFont typeface="Verdana" pitchFamily="34" charset="0"/>
        <a:buChar char="•"/>
        <a:defRPr sz="1600" kern="1200">
          <a:solidFill>
            <a:schemeClr val="tx1"/>
          </a:solidFill>
          <a:latin typeface="Verdana"/>
          <a:ea typeface="ＭＳ Ｐゴシック" pitchFamily="-111" charset="-128"/>
          <a:cs typeface="+mn-cs"/>
        </a:defRPr>
      </a:lvl2pPr>
      <a:lvl3pPr marL="914400" indent="-152400" algn="l" defTabSz="457200" rtl="0" eaLnBrk="1" fontAlgn="base" hangingPunct="1">
        <a:lnSpc>
          <a:spcPts val="1675"/>
        </a:lnSpc>
        <a:spcBef>
          <a:spcPct val="0"/>
        </a:spcBef>
        <a:spcAft>
          <a:spcPts val="1500"/>
        </a:spcAft>
        <a:buFont typeface="Verdana" pitchFamily="34" charset="0"/>
        <a:buChar char="•"/>
        <a:defRPr sz="1400" kern="1200">
          <a:solidFill>
            <a:schemeClr val="tx1"/>
          </a:solidFill>
          <a:latin typeface="Verdana"/>
          <a:ea typeface="ＭＳ Ｐゴシック" pitchFamily="-111" charset="-128"/>
          <a:cs typeface="+mn-cs"/>
        </a:defRPr>
      </a:lvl3pPr>
      <a:lvl4pPr marL="1254125" indent="-161925" algn="l" defTabSz="457200" rtl="0" eaLnBrk="1" fontAlgn="base" hangingPunct="1">
        <a:lnSpc>
          <a:spcPts val="1438"/>
        </a:lnSpc>
        <a:spcBef>
          <a:spcPct val="0"/>
        </a:spcBef>
        <a:spcAft>
          <a:spcPts val="1500"/>
        </a:spcAft>
        <a:buFont typeface="Verdana" pitchFamily="34" charset="0"/>
        <a:buChar char="•"/>
        <a:defRPr sz="1400" kern="1200">
          <a:solidFill>
            <a:schemeClr val="tx1"/>
          </a:solidFill>
          <a:latin typeface="Verdana"/>
          <a:ea typeface="ＭＳ Ｐゴシック" pitchFamily="-111" charset="-128"/>
          <a:cs typeface="+mn-cs"/>
        </a:defRPr>
      </a:lvl4pPr>
      <a:lvl5pPr marL="1566863" indent="-169863" algn="l" defTabSz="457200" rtl="0" eaLnBrk="1" fontAlgn="base" hangingPunct="1">
        <a:lnSpc>
          <a:spcPts val="1200"/>
        </a:lnSpc>
        <a:spcBef>
          <a:spcPct val="0"/>
        </a:spcBef>
        <a:spcAft>
          <a:spcPts val="1500"/>
        </a:spcAft>
        <a:buFont typeface="Verdana" pitchFamily="34" charset="0"/>
        <a:buChar char="•"/>
        <a:defRPr sz="1400" kern="1200">
          <a:solidFill>
            <a:schemeClr val="tx1"/>
          </a:solidFill>
          <a:latin typeface="Verdana"/>
          <a:ea typeface="ＭＳ Ｐゴシック" pitchFamily="-11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4.jp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n paikkamerkki 1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53" b="22053"/>
          <a:stretch>
            <a:fillRect/>
          </a:stretch>
        </p:blipFill>
        <p:spPr/>
      </p:pic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Minera-loppuseminaari</a:t>
            </a:r>
            <a:endParaRPr lang="en-GB" dirty="0"/>
          </a:p>
        </p:txBody>
      </p:sp>
      <p:sp>
        <p:nvSpPr>
          <p:cNvPr id="12" name="Subtitle 11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GB" dirty="0" smtClean="0"/>
              <a:t>Ympäristöriskinarviointi </a:t>
            </a:r>
            <a:r>
              <a:rPr lang="en-GB" dirty="0" err="1" smtClean="0"/>
              <a:t>konsultin</a:t>
            </a:r>
            <a:r>
              <a:rPr lang="en-GB" dirty="0" smtClean="0"/>
              <a:t> </a:t>
            </a:r>
            <a:r>
              <a:rPr lang="en-GB" dirty="0" err="1" smtClean="0"/>
              <a:t>näkökulmasta</a:t>
            </a:r>
            <a:endParaRPr lang="en-GB" dirty="0"/>
          </a:p>
        </p:txBody>
      </p:sp>
      <p:sp>
        <p:nvSpPr>
          <p:cNvPr id="43015" name="TextBox 7"/>
          <p:cNvSpPr txBox="1">
            <a:spLocks noChangeArrowheads="1"/>
          </p:cNvSpPr>
          <p:nvPr/>
        </p:nvSpPr>
        <p:spPr bwMode="auto">
          <a:xfrm>
            <a:off x="9525000" y="3609975"/>
            <a:ext cx="457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GB" smtClean="0"/>
              <a:t>Alternative title slide</a:t>
            </a:r>
            <a:endParaRPr lang="en-GB"/>
          </a:p>
        </p:txBody>
      </p:sp>
      <p:pic>
        <p:nvPicPr>
          <p:cNvPr id="10" name="Picture 9" descr="title_slide_plus_image_bar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52500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  <p:pic>
        <p:nvPicPr>
          <p:cNvPr id="7" name="Picture 3" descr="vipuvoimaaEU_rgb (ID 3317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5816" y="5214654"/>
            <a:ext cx="1800200" cy="693272"/>
          </a:xfrm>
          <a:prstGeom prst="rect">
            <a:avLst/>
          </a:prstGeom>
        </p:spPr>
      </p:pic>
      <p:pic>
        <p:nvPicPr>
          <p:cNvPr id="8" name="Picture 4" descr="EU-lippu EAKR läpinäkyvä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92080" y="5218067"/>
            <a:ext cx="1243641" cy="605876"/>
          </a:xfrm>
          <a:prstGeom prst="rect">
            <a:avLst/>
          </a:prstGeom>
        </p:spPr>
      </p:pic>
      <p:pic>
        <p:nvPicPr>
          <p:cNvPr id="9" name="Picture 5" descr="Tekes logo vaaka (ID 3329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08304" y="5273740"/>
            <a:ext cx="1460376" cy="431135"/>
          </a:xfrm>
          <a:prstGeom prst="rect">
            <a:avLst/>
          </a:prstGeom>
        </p:spPr>
      </p:pic>
      <p:pic>
        <p:nvPicPr>
          <p:cNvPr id="13" name="Picture 6" descr="Minera logo plain lapinakyva (ID 3408)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5576" y="5134086"/>
            <a:ext cx="1564396" cy="77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87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600" y="0"/>
            <a:ext cx="4579200" cy="34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4649788" y="1644650"/>
            <a:ext cx="3881437" cy="4062413"/>
          </a:xfrm>
          <a:prstGeom prst="roundRect">
            <a:avLst>
              <a:gd name="adj" fmla="val 4907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36000" tIns="0" rIns="0" bIns="0" anchor="ctr"/>
          <a:lstStyle/>
          <a:p>
            <a:endParaRPr lang="en-GB"/>
          </a:p>
        </p:txBody>
      </p:sp>
      <p:sp>
        <p:nvSpPr>
          <p:cNvPr id="16" name="Rectangle 8"/>
          <p:cNvSpPr txBox="1">
            <a:spLocks noChangeArrowheads="1"/>
          </p:cNvSpPr>
          <p:nvPr/>
        </p:nvSpPr>
        <p:spPr bwMode="auto">
          <a:xfrm>
            <a:off x="4649787" y="1644650"/>
            <a:ext cx="3881437" cy="40624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180000" tIns="180000" rIns="180000" bIns="180000" numCol="1" anchor="t" anchorCtr="0" compatLnSpc="1">
            <a:prstTxWarp prst="textNoShape">
              <a:avLst/>
            </a:prstTxWarp>
          </a:bodyPr>
          <a:lstStyle/>
          <a:p>
            <a:pPr marR="0" lvl="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 typeface="Verdana" pitchFamily="34" charset="0"/>
              <a:buNone/>
              <a:tabLst/>
              <a:defRPr/>
            </a:pPr>
            <a:r>
              <a:rPr lang="en-GB" sz="2400" b="1" dirty="0" err="1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Aikataulut</a:t>
            </a:r>
            <a:r>
              <a:rPr lang="en-GB" sz="2400" b="1" dirty="0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poikkeuksetta</a:t>
            </a:r>
            <a:r>
              <a:rPr lang="en-GB" sz="2400" b="1" dirty="0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tiukkoja</a:t>
            </a:r>
            <a:endParaRPr lang="en-GB" sz="2400" b="1" dirty="0" smtClean="0">
              <a:solidFill>
                <a:schemeClr val="bg1"/>
              </a:solidFill>
              <a:latin typeface="Verdana" pitchFamily="34" charset="0"/>
              <a:ea typeface="ＭＳ Ｐゴシック" pitchFamily="-111" charset="-128"/>
              <a:cs typeface="ＭＳ Ｐゴシック" pitchFamily="-111" charset="-128"/>
            </a:endParaRPr>
          </a:p>
          <a:p>
            <a:pPr marR="0" lvl="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 typeface="Verdana" pitchFamily="34" charset="0"/>
              <a:buNone/>
              <a:tabLst/>
              <a:defRPr/>
            </a:pPr>
            <a:r>
              <a:rPr lang="en-GB" sz="2400" b="1" dirty="0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MINERA-</a:t>
            </a:r>
            <a:r>
              <a:rPr lang="en-GB" sz="2400" b="1" dirty="0" err="1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mallilla</a:t>
            </a:r>
            <a:r>
              <a:rPr lang="en-GB" sz="2400" b="1" dirty="0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mahdollista</a:t>
            </a:r>
            <a:r>
              <a:rPr lang="en-GB" sz="2400" b="1" dirty="0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tarkastella</a:t>
            </a:r>
            <a:r>
              <a:rPr lang="en-GB" sz="2400" b="1" dirty="0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uuden</a:t>
            </a:r>
            <a:r>
              <a:rPr lang="en-GB" sz="2400" b="1" dirty="0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kaivoshankkeen</a:t>
            </a:r>
            <a:r>
              <a:rPr lang="en-GB" sz="2400" b="1" dirty="0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ympäristöriskejä</a:t>
            </a:r>
            <a:r>
              <a:rPr lang="en-GB" sz="2400" b="1" dirty="0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(</a:t>
            </a:r>
            <a:r>
              <a:rPr lang="en-GB" sz="2400" b="1" dirty="0" err="1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elinedellytyksiä</a:t>
            </a:r>
            <a:r>
              <a:rPr lang="en-GB" sz="2400" b="1" dirty="0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) </a:t>
            </a:r>
            <a:r>
              <a:rPr lang="en-GB" sz="2400" b="1" dirty="0" err="1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hyvin</a:t>
            </a:r>
            <a:r>
              <a:rPr lang="en-GB" sz="2400" b="1" dirty="0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varhaisessa</a:t>
            </a:r>
            <a:r>
              <a:rPr lang="en-GB" sz="2400" b="1" dirty="0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vaiheessa</a:t>
            </a:r>
            <a:endParaRPr kumimoji="0" lang="en-GB" sz="2400" b="1" i="0" u="none" strike="noStrike" kern="120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ＭＳ Ｐゴシック" pitchFamily="-111" charset="-128"/>
              <a:cs typeface="ＭＳ Ｐゴシック" pitchFamily="-111" charset="-128"/>
            </a:endParaRPr>
          </a:p>
          <a:p>
            <a:pPr marR="0" lvl="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 typeface="Verdana" pitchFamily="34" charset="0"/>
              <a:buNone/>
              <a:tabLst/>
              <a:defRPr/>
            </a:pPr>
            <a:endParaRPr kumimoji="0" lang="en-GB" sz="1800" b="1" i="0" u="none" strike="noStrike" kern="120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ＭＳ Ｐゴシック" pitchFamily="-111" charset="-128"/>
              <a:cs typeface="ＭＳ Ｐゴシック" pitchFamily="-111" charset="-128"/>
            </a:endParaRPr>
          </a:p>
          <a:p>
            <a:pPr marR="0" lvl="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 typeface="Verdana" pitchFamily="34" charset="0"/>
              <a:buNone/>
              <a:tabLst/>
              <a:defRPr/>
            </a:pPr>
            <a:endParaRPr kumimoji="0" lang="en-GB" sz="1200" b="1" i="0" u="none" strike="noStrike" kern="120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ＭＳ Ｐゴシック" pitchFamily="-111" charset="-128"/>
              <a:cs typeface="ＭＳ Ｐゴシック" pitchFamily="-111" charset="-128"/>
            </a:endParaRPr>
          </a:p>
          <a:p>
            <a:pPr marR="0" lvl="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 typeface="Verdana" pitchFamily="34" charset="0"/>
              <a:buNone/>
              <a:tabLst/>
              <a:defRPr/>
            </a:pPr>
            <a:endParaRPr kumimoji="0" lang="en-GB" sz="12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ajatuksia</a:t>
            </a:r>
            <a:r>
              <a:rPr lang="en-GB" dirty="0"/>
              <a:t> </a:t>
            </a:r>
            <a:r>
              <a:rPr lang="en-GB" dirty="0" err="1"/>
              <a:t>Minera-hankkeesta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 smtClean="0"/>
              <a:t>6 </a:t>
            </a:r>
            <a:r>
              <a:rPr lang="en-GB" sz="2400" dirty="0" err="1" smtClean="0"/>
              <a:t>Hankkeiden</a:t>
            </a:r>
            <a:r>
              <a:rPr lang="en-GB" sz="2400" dirty="0" smtClean="0"/>
              <a:t> </a:t>
            </a:r>
            <a:r>
              <a:rPr lang="en-GB" sz="2400" dirty="0" err="1" smtClean="0"/>
              <a:t>aikataulu</a:t>
            </a:r>
            <a:endParaRPr lang="en-GB" sz="2400" dirty="0"/>
          </a:p>
        </p:txBody>
      </p:sp>
      <p:sp>
        <p:nvSpPr>
          <p:cNvPr id="66571" name="TextBox 12"/>
          <p:cNvSpPr txBox="1">
            <a:spLocks noChangeArrowheads="1"/>
          </p:cNvSpPr>
          <p:nvPr/>
        </p:nvSpPr>
        <p:spPr bwMode="auto">
          <a:xfrm>
            <a:off x="9525000" y="3609975"/>
            <a:ext cx="457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GB" smtClean="0"/>
              <a:t>Light blue fact box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07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600" y="0"/>
            <a:ext cx="4579200" cy="34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4649788" y="1644650"/>
            <a:ext cx="3881437" cy="4062413"/>
          </a:xfrm>
          <a:prstGeom prst="roundRect">
            <a:avLst>
              <a:gd name="adj" fmla="val 4907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36000" tIns="0" rIns="0" bIns="0" anchor="ctr"/>
          <a:lstStyle/>
          <a:p>
            <a:endParaRPr lang="en-GB"/>
          </a:p>
        </p:txBody>
      </p:sp>
      <p:sp>
        <p:nvSpPr>
          <p:cNvPr id="16" name="Rectangle 8"/>
          <p:cNvSpPr txBox="1">
            <a:spLocks noChangeArrowheads="1"/>
          </p:cNvSpPr>
          <p:nvPr/>
        </p:nvSpPr>
        <p:spPr bwMode="auto">
          <a:xfrm>
            <a:off x="4649787" y="1644650"/>
            <a:ext cx="3881437" cy="40624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180000" tIns="180000" rIns="180000" bIns="180000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lnSpc>
                <a:spcPts val="2163"/>
              </a:lnSpc>
              <a:spcAft>
                <a:spcPts val="1500"/>
              </a:spcAft>
              <a:defRPr/>
            </a:pPr>
            <a:r>
              <a:rPr lang="en-GB" sz="2400" b="1" dirty="0" err="1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Erittäin</a:t>
            </a:r>
            <a:r>
              <a:rPr lang="en-GB" sz="2400" b="1" dirty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tärkeä</a:t>
            </a:r>
            <a:r>
              <a:rPr lang="en-GB" sz="2400" b="1" dirty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asia</a:t>
            </a:r>
            <a:r>
              <a:rPr lang="en-GB" sz="2400" b="1" dirty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nykypäivänä</a:t>
            </a:r>
            <a:endParaRPr lang="en-GB" sz="2400" b="1" dirty="0">
              <a:solidFill>
                <a:schemeClr val="bg1"/>
              </a:solidFill>
              <a:latin typeface="Verdana" pitchFamily="34" charset="0"/>
              <a:ea typeface="ＭＳ Ｐゴシック" pitchFamily="-111" charset="-128"/>
              <a:cs typeface="ＭＳ Ｐゴシック" pitchFamily="-111" charset="-128"/>
            </a:endParaRPr>
          </a:p>
          <a:p>
            <a:pPr eaLnBrk="0" hangingPunct="0">
              <a:lnSpc>
                <a:spcPts val="2163"/>
              </a:lnSpc>
              <a:spcAft>
                <a:spcPts val="1500"/>
              </a:spcAft>
              <a:defRPr/>
            </a:pPr>
            <a:r>
              <a:rPr lang="en-GB" sz="2400" b="1" dirty="0" err="1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Malli</a:t>
            </a:r>
            <a:r>
              <a:rPr lang="en-GB" sz="2400" b="1" dirty="0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kaikille</a:t>
            </a:r>
            <a:r>
              <a:rPr lang="en-GB" sz="2400" b="1" dirty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avoin</a:t>
            </a:r>
            <a:r>
              <a:rPr lang="en-GB" sz="2400" b="1" dirty="0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 -&gt; </a:t>
            </a:r>
            <a:r>
              <a:rPr lang="en-GB" sz="2400" b="1" dirty="0" err="1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hyvä</a:t>
            </a:r>
            <a:r>
              <a:rPr lang="en-GB" sz="2400" b="1" dirty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asia</a:t>
            </a:r>
            <a:r>
              <a:rPr lang="en-GB" sz="2400" b="1" dirty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GB" sz="2400" b="1" dirty="0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(?)</a:t>
            </a:r>
          </a:p>
          <a:p>
            <a:pPr eaLnBrk="0" hangingPunct="0">
              <a:lnSpc>
                <a:spcPts val="2163"/>
              </a:lnSpc>
              <a:spcAft>
                <a:spcPts val="1500"/>
              </a:spcAft>
              <a:defRPr/>
            </a:pPr>
            <a:r>
              <a:rPr lang="en-GB" sz="2400" b="1" dirty="0" err="1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Yksi</a:t>
            </a:r>
            <a:r>
              <a:rPr lang="en-GB" sz="2400" b="1" dirty="0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työkalu</a:t>
            </a:r>
            <a:endParaRPr lang="en-GB" sz="2400" b="1" dirty="0" smtClean="0">
              <a:solidFill>
                <a:schemeClr val="bg1"/>
              </a:solidFill>
              <a:latin typeface="Verdana" pitchFamily="34" charset="0"/>
              <a:ea typeface="ＭＳ Ｐゴシック" pitchFamily="-111" charset="-128"/>
              <a:cs typeface="ＭＳ Ｐゴシック" pitchFamily="-111" charset="-128"/>
            </a:endParaRPr>
          </a:p>
          <a:p>
            <a:pPr eaLnBrk="0" hangingPunct="0">
              <a:lnSpc>
                <a:spcPts val="2163"/>
              </a:lnSpc>
              <a:spcAft>
                <a:spcPts val="1500"/>
              </a:spcAft>
              <a:defRPr/>
            </a:pPr>
            <a:r>
              <a:rPr lang="en-GB" sz="2400" b="1" dirty="0" err="1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Kohdekohtaista</a:t>
            </a:r>
            <a:r>
              <a:rPr lang="en-GB" sz="2400" b="1" dirty="0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arviointia</a:t>
            </a:r>
            <a:r>
              <a:rPr lang="en-GB" sz="2400" b="1" dirty="0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ja</a:t>
            </a:r>
            <a:r>
              <a:rPr lang="en-GB" sz="2400" b="1" dirty="0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harkintaa</a:t>
            </a:r>
            <a:r>
              <a:rPr lang="en-GB" sz="2400" b="1" dirty="0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ei</a:t>
            </a:r>
            <a:r>
              <a:rPr lang="en-GB" sz="2400" b="1" dirty="0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saa</a:t>
            </a:r>
            <a:r>
              <a:rPr lang="en-GB" sz="2400" b="1" dirty="0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unohtaa</a:t>
            </a:r>
            <a:r>
              <a:rPr lang="en-GB" sz="2400" b="1" dirty="0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!</a:t>
            </a:r>
            <a:endParaRPr lang="en-GB" sz="2400" b="1" dirty="0">
              <a:solidFill>
                <a:schemeClr val="bg1"/>
              </a:solidFill>
              <a:latin typeface="Verdana" pitchFamily="34" charset="0"/>
              <a:ea typeface="ＭＳ Ｐゴシック" pitchFamily="-111" charset="-128"/>
              <a:cs typeface="ＭＳ Ｐゴシック" pitchFamily="-111" charset="-128"/>
            </a:endParaRPr>
          </a:p>
          <a:p>
            <a:pPr marR="0" lvl="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 typeface="Verdana" pitchFamily="34" charset="0"/>
              <a:buNone/>
              <a:tabLst/>
              <a:defRPr/>
            </a:pPr>
            <a:endParaRPr lang="en-GB" sz="2400" b="1" dirty="0">
              <a:solidFill>
                <a:schemeClr val="bg1"/>
              </a:solidFill>
              <a:latin typeface="Verdana" pitchFamily="34" charset="0"/>
              <a:ea typeface="ＭＳ Ｐゴシック" pitchFamily="-111" charset="-128"/>
              <a:cs typeface="ＭＳ Ｐゴシック" pitchFamily="-111" charset="-128"/>
            </a:endParaRPr>
          </a:p>
          <a:p>
            <a:pPr marR="0" lvl="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 typeface="Verdana" pitchFamily="34" charset="0"/>
              <a:buNone/>
              <a:tabLst/>
              <a:defRPr/>
            </a:pPr>
            <a:endParaRPr lang="en-GB" sz="2400" b="1" dirty="0">
              <a:solidFill>
                <a:schemeClr val="bg1"/>
              </a:solidFill>
              <a:latin typeface="Verdana" pitchFamily="34" charset="0"/>
              <a:ea typeface="ＭＳ Ｐゴシック" pitchFamily="-111" charset="-128"/>
              <a:cs typeface="ＭＳ Ｐゴシック" pitchFamily="-111" charset="-128"/>
            </a:endParaRPr>
          </a:p>
          <a:p>
            <a:pPr marR="0" lvl="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 typeface="Verdana" pitchFamily="34" charset="0"/>
              <a:buNone/>
              <a:tabLst/>
              <a:defRPr/>
            </a:pPr>
            <a:endParaRPr lang="en-GB" sz="2400" b="1" dirty="0" smtClean="0">
              <a:solidFill>
                <a:schemeClr val="bg1"/>
              </a:solidFill>
              <a:latin typeface="Verdana" pitchFamily="34" charset="0"/>
              <a:ea typeface="ＭＳ Ｐゴシック" pitchFamily="-111" charset="-128"/>
              <a:cs typeface="ＭＳ Ｐゴシック" pitchFamily="-111" charset="-128"/>
            </a:endParaRPr>
          </a:p>
          <a:p>
            <a:pPr marR="0" lvl="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 typeface="Verdana" pitchFamily="34" charset="0"/>
              <a:buNone/>
              <a:tabLst/>
              <a:defRPr/>
            </a:pPr>
            <a:endParaRPr lang="en-GB" sz="2400" b="1" dirty="0">
              <a:solidFill>
                <a:schemeClr val="bg1"/>
              </a:solidFill>
              <a:latin typeface="Verdana" pitchFamily="34" charset="0"/>
              <a:ea typeface="ＭＳ Ｐゴシック" pitchFamily="-111" charset="-128"/>
              <a:cs typeface="ＭＳ Ｐゴシック" pitchFamily="-111" charset="-128"/>
            </a:endParaRPr>
          </a:p>
          <a:p>
            <a:pPr marR="0" lvl="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 typeface="Verdana" pitchFamily="34" charset="0"/>
              <a:buNone/>
              <a:tabLst/>
              <a:defRPr/>
            </a:pPr>
            <a:endParaRPr lang="en-GB" sz="2400" b="1" dirty="0" smtClean="0">
              <a:solidFill>
                <a:schemeClr val="bg1"/>
              </a:solidFill>
              <a:latin typeface="Verdana" pitchFamily="34" charset="0"/>
              <a:ea typeface="ＭＳ Ｐゴシック" pitchFamily="-111" charset="-128"/>
              <a:cs typeface="ＭＳ Ｐゴシック" pitchFamily="-111" charset="-128"/>
            </a:endParaRPr>
          </a:p>
          <a:p>
            <a:pPr marR="0" lvl="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 typeface="Verdana" pitchFamily="34" charset="0"/>
              <a:buNone/>
              <a:tabLst/>
              <a:defRPr/>
            </a:pPr>
            <a:endParaRPr kumimoji="0" lang="en-GB" sz="2400" b="1" i="0" u="none" strike="noStrike" kern="120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ＭＳ Ｐゴシック" pitchFamily="-111" charset="-128"/>
              <a:cs typeface="ＭＳ Ｐゴシック" pitchFamily="-111" charset="-128"/>
            </a:endParaRPr>
          </a:p>
          <a:p>
            <a:pPr marR="0" lvl="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 typeface="Verdana" pitchFamily="34" charset="0"/>
              <a:buNone/>
              <a:tabLst/>
              <a:defRPr/>
            </a:pPr>
            <a:endParaRPr kumimoji="0" lang="en-GB" sz="1800" b="1" i="0" u="none" strike="noStrike" kern="120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ＭＳ Ｐゴシック" pitchFamily="-111" charset="-128"/>
              <a:cs typeface="ＭＳ Ｐゴシック" pitchFamily="-111" charset="-128"/>
            </a:endParaRPr>
          </a:p>
          <a:p>
            <a:pPr marR="0" lvl="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 typeface="Verdana" pitchFamily="34" charset="0"/>
              <a:buNone/>
              <a:tabLst/>
              <a:defRPr/>
            </a:pPr>
            <a:endParaRPr kumimoji="0" lang="en-GB" sz="1200" b="1" i="0" u="none" strike="noStrike" kern="120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ＭＳ Ｐゴシック" pitchFamily="-111" charset="-128"/>
              <a:cs typeface="ＭＳ Ｐゴシック" pitchFamily="-111" charset="-128"/>
            </a:endParaRPr>
          </a:p>
          <a:p>
            <a:pPr marR="0" lvl="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 typeface="Verdana" pitchFamily="34" charset="0"/>
              <a:buNone/>
              <a:tabLst/>
              <a:defRPr/>
            </a:pPr>
            <a:endParaRPr kumimoji="0" lang="en-GB" sz="12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ajatuksia</a:t>
            </a:r>
            <a:r>
              <a:rPr lang="en-GB" dirty="0"/>
              <a:t> </a:t>
            </a:r>
            <a:r>
              <a:rPr lang="en-GB" dirty="0" err="1"/>
              <a:t>Minera-hankkeesta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 smtClean="0"/>
              <a:t>7 </a:t>
            </a:r>
            <a:r>
              <a:rPr lang="en-GB" sz="2400" dirty="0" err="1" smtClean="0"/>
              <a:t>Läpinäkyvyys</a:t>
            </a:r>
            <a:r>
              <a:rPr lang="en-GB" sz="2400" dirty="0" smtClean="0"/>
              <a:t> </a:t>
            </a:r>
            <a:r>
              <a:rPr lang="en-GB" sz="2400" dirty="0" err="1" smtClean="0"/>
              <a:t>ja</a:t>
            </a:r>
            <a:r>
              <a:rPr lang="en-GB" sz="2400" dirty="0" smtClean="0"/>
              <a:t> </a:t>
            </a:r>
            <a:r>
              <a:rPr lang="en-GB" sz="2400" dirty="0" err="1" smtClean="0"/>
              <a:t>tarkastettavuus</a:t>
            </a:r>
            <a:r>
              <a:rPr lang="en-GB" sz="2400" dirty="0" smtClean="0"/>
              <a:t> </a:t>
            </a:r>
            <a:endParaRPr lang="en-GB" sz="2400" dirty="0"/>
          </a:p>
        </p:txBody>
      </p:sp>
      <p:sp>
        <p:nvSpPr>
          <p:cNvPr id="66571" name="TextBox 12"/>
          <p:cNvSpPr txBox="1">
            <a:spLocks noChangeArrowheads="1"/>
          </p:cNvSpPr>
          <p:nvPr/>
        </p:nvSpPr>
        <p:spPr bwMode="auto">
          <a:xfrm>
            <a:off x="9525000" y="3609975"/>
            <a:ext cx="457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GB" smtClean="0"/>
              <a:t>Light blue fact box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48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Allekirjoittaneen</a:t>
            </a:r>
            <a:r>
              <a:rPr lang="en-GB" dirty="0" smtClean="0"/>
              <a:t> MINERA-</a:t>
            </a:r>
            <a:r>
              <a:rPr lang="en-GB" dirty="0" err="1" smtClean="0"/>
              <a:t>matka</a:t>
            </a:r>
            <a:r>
              <a:rPr lang="en-GB" dirty="0" smtClean="0"/>
              <a:t>…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17538" y="1268760"/>
            <a:ext cx="7913687" cy="2303117"/>
          </a:xfrm>
        </p:spPr>
        <p:txBody>
          <a:bodyPr/>
          <a:lstStyle/>
          <a:p>
            <a:r>
              <a:rPr lang="en-GB" sz="2400" dirty="0" err="1"/>
              <a:t>Vähän</a:t>
            </a:r>
            <a:r>
              <a:rPr lang="en-GB" sz="2400" dirty="0"/>
              <a:t> </a:t>
            </a:r>
            <a:r>
              <a:rPr lang="en-GB" sz="2400" dirty="0" err="1"/>
              <a:t>aikaisempia</a:t>
            </a:r>
            <a:r>
              <a:rPr lang="en-GB" sz="2400" dirty="0"/>
              <a:t> </a:t>
            </a:r>
            <a:r>
              <a:rPr lang="en-GB" sz="2400" dirty="0" err="1"/>
              <a:t>kokemuksia</a:t>
            </a:r>
            <a:r>
              <a:rPr lang="en-GB" sz="2400" dirty="0"/>
              <a:t> T&amp;K-</a:t>
            </a:r>
            <a:r>
              <a:rPr lang="en-GB" sz="2400" dirty="0" err="1"/>
              <a:t>hankkeista</a:t>
            </a:r>
            <a:endParaRPr lang="en-GB" sz="2400" dirty="0"/>
          </a:p>
          <a:p>
            <a:r>
              <a:rPr lang="en-GB" sz="2400" dirty="0" err="1" smtClean="0"/>
              <a:t>Alussa</a:t>
            </a:r>
            <a:r>
              <a:rPr lang="en-GB" sz="2400" dirty="0" smtClean="0"/>
              <a:t> </a:t>
            </a:r>
            <a:r>
              <a:rPr lang="en-GB" sz="2400" dirty="0" err="1"/>
              <a:t>vaikeuksia</a:t>
            </a:r>
            <a:r>
              <a:rPr lang="en-GB" sz="2400" dirty="0"/>
              <a:t> </a:t>
            </a:r>
            <a:r>
              <a:rPr lang="en-GB" sz="2400" dirty="0" err="1"/>
              <a:t>hahmottaa</a:t>
            </a:r>
            <a:r>
              <a:rPr lang="en-GB" sz="2400" dirty="0"/>
              <a:t> </a:t>
            </a:r>
            <a:r>
              <a:rPr lang="en-GB" sz="2400" dirty="0" err="1"/>
              <a:t>kokonaisuutta</a:t>
            </a:r>
            <a:endParaRPr lang="en-GB" sz="2400" dirty="0"/>
          </a:p>
          <a:p>
            <a:r>
              <a:rPr lang="en-GB" sz="2400" dirty="0" err="1" smtClean="0"/>
              <a:t>Asiat</a:t>
            </a:r>
            <a:r>
              <a:rPr lang="en-GB" sz="2400" dirty="0" smtClean="0"/>
              <a:t> </a:t>
            </a:r>
            <a:r>
              <a:rPr lang="en-GB" sz="2400" dirty="0" err="1" smtClean="0"/>
              <a:t>ja</a:t>
            </a:r>
            <a:r>
              <a:rPr lang="en-GB" sz="2400" dirty="0" smtClean="0"/>
              <a:t> </a:t>
            </a:r>
            <a:r>
              <a:rPr lang="en-GB" sz="2400" dirty="0" err="1" smtClean="0"/>
              <a:t>ongelmat</a:t>
            </a:r>
            <a:r>
              <a:rPr lang="en-GB" sz="2400" dirty="0" smtClean="0"/>
              <a:t> </a:t>
            </a:r>
            <a:r>
              <a:rPr lang="en-GB" sz="2400" dirty="0" err="1" smtClean="0"/>
              <a:t>tuttuja</a:t>
            </a:r>
            <a:endParaRPr lang="en-GB" sz="2400" dirty="0" smtClean="0"/>
          </a:p>
          <a:p>
            <a:r>
              <a:rPr lang="en-GB" sz="2400" dirty="0" err="1" smtClean="0"/>
              <a:t>Uusi</a:t>
            </a:r>
            <a:r>
              <a:rPr lang="en-GB" sz="2400" dirty="0" smtClean="0"/>
              <a:t> </a:t>
            </a:r>
            <a:r>
              <a:rPr lang="en-GB" sz="2400" dirty="0" err="1" smtClean="0"/>
              <a:t>näkökulma</a:t>
            </a:r>
            <a:endParaRPr lang="en-GB" sz="2400" dirty="0"/>
          </a:p>
          <a:p>
            <a:r>
              <a:rPr lang="en-GB" sz="2400" dirty="0" err="1" smtClean="0"/>
              <a:t>Positiivinen</a:t>
            </a:r>
            <a:r>
              <a:rPr lang="en-GB" sz="2400" dirty="0" smtClean="0"/>
              <a:t> </a:t>
            </a:r>
            <a:r>
              <a:rPr lang="en-GB" sz="2400" dirty="0" err="1"/>
              <a:t>kokemus</a:t>
            </a:r>
            <a:r>
              <a:rPr lang="en-GB" sz="2400" dirty="0"/>
              <a:t>!</a:t>
            </a:r>
          </a:p>
          <a:p>
            <a:endParaRPr lang="en-GB" sz="2400" dirty="0"/>
          </a:p>
        </p:txBody>
      </p:sp>
      <p:pic>
        <p:nvPicPr>
          <p:cNvPr id="73738" name="Picture 10" descr="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000" y="0"/>
            <a:ext cx="45735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41" name="TextBox 12"/>
          <p:cNvSpPr txBox="1">
            <a:spLocks noChangeArrowheads="1"/>
          </p:cNvSpPr>
          <p:nvPr/>
        </p:nvSpPr>
        <p:spPr bwMode="auto">
          <a:xfrm>
            <a:off x="9525000" y="3609975"/>
            <a:ext cx="457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GB" smtClean="0"/>
              <a:t>Content slide, with fact box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n paikkamerkki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4" r="12634"/>
          <a:stretch>
            <a:fillRect/>
          </a:stretch>
        </p:blipFill>
        <p:spPr>
          <a:xfrm>
            <a:off x="0" y="-99392"/>
            <a:ext cx="9144000" cy="6954217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843808" y="452439"/>
            <a:ext cx="5687417" cy="984885"/>
          </a:xfrm>
        </p:spPr>
        <p:txBody>
          <a:bodyPr/>
          <a:lstStyle/>
          <a:p>
            <a:r>
              <a:rPr lang="en-GB" dirty="0" smtClean="0"/>
              <a:t>KIITOS</a:t>
            </a:r>
            <a:endParaRPr lang="en-GB" dirty="0"/>
          </a:p>
        </p:txBody>
      </p:sp>
      <p:sp>
        <p:nvSpPr>
          <p:cNvPr id="103438" name="TextBox 12"/>
          <p:cNvSpPr txBox="1">
            <a:spLocks noChangeArrowheads="1"/>
          </p:cNvSpPr>
          <p:nvPr/>
        </p:nvSpPr>
        <p:spPr bwMode="auto">
          <a:xfrm>
            <a:off x="9525000" y="3609975"/>
            <a:ext cx="4572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GB" smtClean="0"/>
              <a:t>Endslide.</a:t>
            </a:r>
            <a:endParaRPr lang="en-GB"/>
          </a:p>
        </p:txBody>
      </p:sp>
      <p:pic>
        <p:nvPicPr>
          <p:cNvPr id="103440" name="Picture 7" descr="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25000" y="0"/>
            <a:ext cx="4570413" cy="3425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5" name="Picture 3" descr="vipuvoimaaEU_rgb (ID 3317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7784" y="5826060"/>
            <a:ext cx="2136392" cy="822742"/>
          </a:xfrm>
          <a:prstGeom prst="rect">
            <a:avLst/>
          </a:prstGeom>
        </p:spPr>
      </p:pic>
      <p:pic>
        <p:nvPicPr>
          <p:cNvPr id="7" name="Picture 4" descr="EU-lippu EAKR läpinäkyvä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72575" y="5950842"/>
            <a:ext cx="1176521" cy="573177"/>
          </a:xfrm>
          <a:prstGeom prst="rect">
            <a:avLst/>
          </a:prstGeom>
        </p:spPr>
      </p:pic>
      <p:pic>
        <p:nvPicPr>
          <p:cNvPr id="8" name="Picture 5" descr="Tekes logo vaaka (ID 3329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48264" y="5950842"/>
            <a:ext cx="1676400" cy="494910"/>
          </a:xfrm>
          <a:prstGeom prst="rect">
            <a:avLst/>
          </a:prstGeom>
        </p:spPr>
      </p:pic>
      <p:pic>
        <p:nvPicPr>
          <p:cNvPr id="9" name="Picture 6" descr="Minera logo plain lapinakyva (ID 3408)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9512" y="5661248"/>
            <a:ext cx="1996444" cy="987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n paikkamerkki 1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7" r="23187"/>
          <a:stretch>
            <a:fillRect/>
          </a:stretch>
        </p:blipFill>
        <p:spPr>
          <a:xfrm>
            <a:off x="4644008" y="1637675"/>
            <a:ext cx="3887992" cy="4068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Terminologiaa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2400" dirty="0"/>
              <a:t>Ympäristöriskinarviointi </a:t>
            </a:r>
          </a:p>
          <a:p>
            <a:r>
              <a:rPr lang="en-GB" sz="2400" dirty="0" err="1"/>
              <a:t>Ympäristövaikutusten</a:t>
            </a:r>
            <a:r>
              <a:rPr lang="en-GB" sz="2400" dirty="0"/>
              <a:t> </a:t>
            </a:r>
            <a:r>
              <a:rPr lang="en-GB" sz="2400" dirty="0" err="1"/>
              <a:t>arviointi</a:t>
            </a:r>
            <a:r>
              <a:rPr lang="en-GB" sz="2400" dirty="0"/>
              <a:t> </a:t>
            </a:r>
          </a:p>
          <a:p>
            <a:r>
              <a:rPr lang="en-GB" sz="2400" dirty="0" err="1"/>
              <a:t>Terveysriskinarviointi</a:t>
            </a:r>
            <a:endParaRPr lang="en-GB" sz="2400" dirty="0"/>
          </a:p>
          <a:p>
            <a:r>
              <a:rPr lang="en-GB" sz="2400" dirty="0" err="1"/>
              <a:t>Ekologisen</a:t>
            </a:r>
            <a:r>
              <a:rPr lang="en-GB" sz="2400" dirty="0"/>
              <a:t> </a:t>
            </a:r>
            <a:r>
              <a:rPr lang="en-GB" sz="2400" dirty="0" err="1"/>
              <a:t>riskin</a:t>
            </a:r>
            <a:r>
              <a:rPr lang="en-GB" sz="2400" dirty="0"/>
              <a:t> </a:t>
            </a:r>
            <a:r>
              <a:rPr lang="en-GB" sz="2400" dirty="0" err="1"/>
              <a:t>arviointi</a:t>
            </a:r>
            <a:endParaRPr lang="en-GB" sz="2400" dirty="0"/>
          </a:p>
          <a:p>
            <a:endParaRPr lang="en-GB" dirty="0"/>
          </a:p>
        </p:txBody>
      </p:sp>
      <p:pic>
        <p:nvPicPr>
          <p:cNvPr id="8" name="Picture 7" descr="content_slide_two_columns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52500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  <p:sp>
        <p:nvSpPr>
          <p:cNvPr id="16393" name="TextBox 8"/>
          <p:cNvSpPr txBox="1">
            <a:spLocks noChangeArrowheads="1"/>
          </p:cNvSpPr>
          <p:nvPr/>
        </p:nvSpPr>
        <p:spPr bwMode="auto">
          <a:xfrm>
            <a:off x="9525000" y="3609975"/>
            <a:ext cx="457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GB" smtClean="0"/>
              <a:t>Content slide, two columns with image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Riskinarvioinnin</a:t>
            </a:r>
            <a:r>
              <a:rPr lang="en-GB" dirty="0" smtClean="0"/>
              <a:t> </a:t>
            </a:r>
            <a:r>
              <a:rPr lang="en-GB" dirty="0" err="1" smtClean="0"/>
              <a:t>merkitys</a:t>
            </a:r>
            <a:r>
              <a:rPr lang="en-GB" dirty="0" smtClean="0"/>
              <a:t> </a:t>
            </a:r>
            <a:r>
              <a:rPr lang="en-GB" dirty="0" err="1" smtClean="0"/>
              <a:t>konsultin</a:t>
            </a:r>
            <a:r>
              <a:rPr lang="en-GB" dirty="0" smtClean="0"/>
              <a:t> </a:t>
            </a:r>
            <a:r>
              <a:rPr lang="en-GB" dirty="0" err="1" smtClean="0"/>
              <a:t>näkökulmasta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err="1" smtClean="0"/>
              <a:t>Välttämätön</a:t>
            </a:r>
            <a:r>
              <a:rPr lang="en-GB" sz="2400" dirty="0" smtClean="0"/>
              <a:t> </a:t>
            </a:r>
            <a:r>
              <a:rPr lang="en-GB" sz="2400" dirty="0" err="1" smtClean="0"/>
              <a:t>edellytys</a:t>
            </a:r>
            <a:r>
              <a:rPr lang="en-GB" sz="2400" dirty="0" smtClean="0"/>
              <a:t> </a:t>
            </a:r>
            <a:r>
              <a:rPr lang="en-GB" sz="2400" dirty="0" err="1" smtClean="0"/>
              <a:t>kestävälle</a:t>
            </a:r>
            <a:r>
              <a:rPr lang="en-GB" sz="2400" dirty="0" smtClean="0"/>
              <a:t> </a:t>
            </a:r>
            <a:r>
              <a:rPr lang="en-GB" sz="2400" dirty="0" err="1" smtClean="0"/>
              <a:t>kaivostoiminnalle</a:t>
            </a:r>
            <a:r>
              <a:rPr lang="en-GB" sz="2400" dirty="0" smtClean="0"/>
              <a:t> </a:t>
            </a:r>
          </a:p>
          <a:p>
            <a:r>
              <a:rPr lang="en-GB" sz="2400" dirty="0" err="1" smtClean="0"/>
              <a:t>Määrittelee</a:t>
            </a:r>
            <a:r>
              <a:rPr lang="en-GB" sz="2400" dirty="0" smtClean="0"/>
              <a:t> </a:t>
            </a:r>
            <a:r>
              <a:rPr lang="en-GB" sz="2400" dirty="0" err="1" smtClean="0"/>
              <a:t>riskienhallintakeinojen</a:t>
            </a:r>
            <a:r>
              <a:rPr lang="en-GB" sz="2400" dirty="0" smtClean="0"/>
              <a:t> </a:t>
            </a:r>
            <a:r>
              <a:rPr lang="en-GB" sz="2400" dirty="0" err="1" smtClean="0"/>
              <a:t>tarpeen</a:t>
            </a:r>
            <a:r>
              <a:rPr lang="en-GB" sz="2400" dirty="0" smtClean="0"/>
              <a:t> </a:t>
            </a:r>
            <a:r>
              <a:rPr lang="en-GB" sz="2400" dirty="0" err="1" smtClean="0"/>
              <a:t>sekä</a:t>
            </a:r>
            <a:r>
              <a:rPr lang="en-GB" sz="2400" dirty="0" smtClean="0"/>
              <a:t> </a:t>
            </a:r>
            <a:r>
              <a:rPr lang="en-GB" sz="2400" dirty="0" err="1" smtClean="0"/>
              <a:t>niiden</a:t>
            </a:r>
            <a:r>
              <a:rPr lang="en-GB" sz="2400" dirty="0" smtClean="0"/>
              <a:t> </a:t>
            </a:r>
            <a:r>
              <a:rPr lang="en-GB" sz="2400" dirty="0" err="1" smtClean="0"/>
              <a:t>mitoittamisen</a:t>
            </a:r>
            <a:r>
              <a:rPr lang="en-GB" sz="2400" dirty="0" smtClean="0"/>
              <a:t> </a:t>
            </a:r>
            <a:r>
              <a:rPr lang="en-GB" sz="2400" dirty="0" err="1" smtClean="0"/>
              <a:t>ja</a:t>
            </a:r>
            <a:r>
              <a:rPr lang="en-GB" sz="2400" dirty="0" smtClean="0"/>
              <a:t> </a:t>
            </a:r>
            <a:r>
              <a:rPr lang="en-GB" sz="2400" dirty="0" err="1" smtClean="0"/>
              <a:t>kohdistamisen</a:t>
            </a:r>
            <a:endParaRPr lang="en-GB" sz="2400" dirty="0" smtClean="0"/>
          </a:p>
          <a:p>
            <a:r>
              <a:rPr lang="en-GB" sz="2400" dirty="0" err="1" smtClean="0"/>
              <a:t>Kohdekohtainen</a:t>
            </a:r>
            <a:r>
              <a:rPr lang="en-GB" sz="2400" dirty="0" smtClean="0"/>
              <a:t> </a:t>
            </a:r>
            <a:r>
              <a:rPr lang="en-GB" sz="2400" dirty="0" err="1" smtClean="0"/>
              <a:t>arviointi</a:t>
            </a:r>
            <a:r>
              <a:rPr lang="en-GB" sz="2400" dirty="0" smtClean="0"/>
              <a:t> </a:t>
            </a:r>
            <a:r>
              <a:rPr lang="en-GB" sz="2400" dirty="0" err="1" smtClean="0"/>
              <a:t>tärkeää</a:t>
            </a:r>
            <a:endParaRPr lang="en-GB" sz="2400" dirty="0" smtClean="0"/>
          </a:p>
          <a:p>
            <a:r>
              <a:rPr lang="en-GB" sz="2400" dirty="0" err="1"/>
              <a:t>Yleensä</a:t>
            </a:r>
            <a:r>
              <a:rPr lang="en-GB" sz="2400" dirty="0"/>
              <a:t> YVA- </a:t>
            </a:r>
            <a:r>
              <a:rPr lang="en-GB" sz="2400" dirty="0" err="1"/>
              <a:t>ja</a:t>
            </a:r>
            <a:r>
              <a:rPr lang="en-GB" sz="2400" dirty="0"/>
              <a:t> </a:t>
            </a:r>
            <a:r>
              <a:rPr lang="en-GB" sz="2400" dirty="0" err="1"/>
              <a:t>ympäristölupahakemusvaiheessa</a:t>
            </a:r>
            <a:endParaRPr lang="en-GB" sz="2400" dirty="0"/>
          </a:p>
          <a:p>
            <a:pPr lvl="1">
              <a:buFont typeface="Wingdings" pitchFamily="2" charset="2"/>
              <a:buChar char="Ø"/>
            </a:pPr>
            <a:r>
              <a:rPr lang="en-GB" sz="2200" dirty="0" err="1" smtClean="0"/>
              <a:t>Oltava</a:t>
            </a:r>
            <a:r>
              <a:rPr lang="en-GB" sz="2200" dirty="0" smtClean="0"/>
              <a:t> </a:t>
            </a:r>
            <a:r>
              <a:rPr lang="en-GB" sz="2200" dirty="0" err="1" smtClean="0"/>
              <a:t>keskeinen</a:t>
            </a:r>
            <a:r>
              <a:rPr lang="en-GB" sz="2200" dirty="0" smtClean="0"/>
              <a:t> </a:t>
            </a:r>
            <a:r>
              <a:rPr lang="en-GB" sz="2200" dirty="0" err="1" smtClean="0"/>
              <a:t>osa</a:t>
            </a:r>
            <a:r>
              <a:rPr lang="en-GB" sz="2200" dirty="0" smtClean="0"/>
              <a:t> </a:t>
            </a:r>
            <a:r>
              <a:rPr lang="en-GB" sz="2200" dirty="0" err="1" smtClean="0"/>
              <a:t>kaivostoiminnan</a:t>
            </a:r>
            <a:r>
              <a:rPr lang="en-GB" sz="2200" dirty="0" smtClean="0"/>
              <a:t> </a:t>
            </a:r>
            <a:r>
              <a:rPr lang="en-GB" sz="2200" dirty="0" err="1" smtClean="0"/>
              <a:t>suunnittelua</a:t>
            </a:r>
            <a:r>
              <a:rPr lang="en-GB" sz="2200" dirty="0" smtClean="0"/>
              <a:t> </a:t>
            </a:r>
            <a:r>
              <a:rPr lang="en-GB" sz="2200" dirty="0" err="1" smtClean="0"/>
              <a:t>ja</a:t>
            </a:r>
            <a:r>
              <a:rPr lang="en-GB" sz="2200" dirty="0" smtClean="0"/>
              <a:t> </a:t>
            </a:r>
            <a:r>
              <a:rPr lang="en-GB" sz="2200" dirty="0" err="1" smtClean="0"/>
              <a:t>toteuttamista</a:t>
            </a:r>
            <a:endParaRPr lang="en-GB" sz="2200" dirty="0" smtClean="0"/>
          </a:p>
          <a:p>
            <a:pPr lvl="1">
              <a:buFont typeface="Wingdings" pitchFamily="2" charset="2"/>
              <a:buChar char="Ø"/>
            </a:pPr>
            <a:r>
              <a:rPr lang="en-GB" sz="2200" dirty="0" err="1" smtClean="0"/>
              <a:t>Tarjottava</a:t>
            </a:r>
            <a:r>
              <a:rPr lang="en-GB" sz="2200" dirty="0" smtClean="0"/>
              <a:t> </a:t>
            </a:r>
            <a:r>
              <a:rPr lang="en-GB" sz="2200" dirty="0" err="1" smtClean="0"/>
              <a:t>riittävät</a:t>
            </a:r>
            <a:r>
              <a:rPr lang="en-GB" sz="2200" dirty="0" smtClean="0"/>
              <a:t> </a:t>
            </a:r>
            <a:r>
              <a:rPr lang="en-GB" sz="2200" dirty="0" err="1" smtClean="0"/>
              <a:t>edellytykset</a:t>
            </a:r>
            <a:r>
              <a:rPr lang="en-GB" sz="2200" dirty="0" smtClean="0"/>
              <a:t> </a:t>
            </a:r>
            <a:r>
              <a:rPr lang="en-GB" sz="2200" dirty="0" err="1" smtClean="0"/>
              <a:t>viranomaisten</a:t>
            </a:r>
            <a:r>
              <a:rPr lang="en-GB" sz="2200" dirty="0" smtClean="0"/>
              <a:t> </a:t>
            </a:r>
            <a:r>
              <a:rPr lang="en-GB" sz="2200" dirty="0" err="1" smtClean="0"/>
              <a:t>päätöksenteon</a:t>
            </a:r>
            <a:r>
              <a:rPr lang="en-GB" sz="2200" dirty="0" smtClean="0"/>
              <a:t> </a:t>
            </a:r>
            <a:r>
              <a:rPr lang="en-GB" sz="2200" dirty="0" err="1" smtClean="0"/>
              <a:t>tueksi</a:t>
            </a:r>
            <a:endParaRPr lang="en-GB" sz="2200" dirty="0"/>
          </a:p>
        </p:txBody>
      </p:sp>
      <p:sp>
        <p:nvSpPr>
          <p:cNvPr id="51207" name="TextBox 6"/>
          <p:cNvSpPr txBox="1">
            <a:spLocks noChangeArrowheads="1"/>
          </p:cNvSpPr>
          <p:nvPr/>
        </p:nvSpPr>
        <p:spPr bwMode="auto">
          <a:xfrm>
            <a:off x="9525000" y="3609975"/>
            <a:ext cx="457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GB" smtClean="0"/>
              <a:t>Content slide</a:t>
            </a:r>
            <a:endParaRPr lang="en-GB"/>
          </a:p>
        </p:txBody>
      </p:sp>
      <p:pic>
        <p:nvPicPr>
          <p:cNvPr id="8" name="Picture 7" descr="content_slide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52500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409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Arvioinnin</a:t>
            </a:r>
            <a:r>
              <a:rPr lang="en-GB" dirty="0" smtClean="0"/>
              <a:t> </a:t>
            </a:r>
            <a:r>
              <a:rPr lang="en-GB" dirty="0" err="1" smtClean="0"/>
              <a:t>haasteet</a:t>
            </a:r>
            <a:r>
              <a:rPr lang="en-GB" dirty="0" smtClean="0"/>
              <a:t> (</a:t>
            </a:r>
            <a:r>
              <a:rPr lang="en-GB" dirty="0" err="1" smtClean="0"/>
              <a:t>ongelmat</a:t>
            </a:r>
            <a:r>
              <a:rPr lang="en-GB" dirty="0" smtClean="0"/>
              <a:t>?)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17538" y="1340768"/>
            <a:ext cx="7913687" cy="4366295"/>
          </a:xfrm>
        </p:spPr>
        <p:txBody>
          <a:bodyPr/>
          <a:lstStyle/>
          <a:p>
            <a:pPr marL="444500" indent="-457200">
              <a:buFont typeface="+mj-lt"/>
              <a:buAutoNum type="arabicPeriod"/>
            </a:pPr>
            <a:r>
              <a:rPr lang="en-GB" sz="2400" dirty="0" err="1" smtClean="0"/>
              <a:t>Puutteet</a:t>
            </a:r>
            <a:r>
              <a:rPr lang="en-GB" sz="2400" dirty="0" smtClean="0"/>
              <a:t> </a:t>
            </a:r>
            <a:r>
              <a:rPr lang="en-GB" sz="2400" dirty="0" err="1" smtClean="0"/>
              <a:t>osaamisessa</a:t>
            </a:r>
            <a:r>
              <a:rPr lang="en-GB" sz="2400" dirty="0" smtClean="0"/>
              <a:t> ?</a:t>
            </a:r>
          </a:p>
          <a:p>
            <a:pPr marL="444500" indent="-457200">
              <a:buFont typeface="+mj-lt"/>
              <a:buAutoNum type="arabicPeriod"/>
            </a:pPr>
            <a:r>
              <a:rPr lang="fi-FI" sz="2400" dirty="0" smtClean="0"/>
              <a:t>Hankkeiden </a:t>
            </a:r>
            <a:r>
              <a:rPr lang="fi-FI" sz="2400" dirty="0"/>
              <a:t>ja </a:t>
            </a:r>
            <a:r>
              <a:rPr lang="fi-FI" sz="2400" dirty="0" smtClean="0"/>
              <a:t>riskien </a:t>
            </a:r>
            <a:r>
              <a:rPr lang="fi-FI" sz="2400" dirty="0"/>
              <a:t>yksilöllisyys</a:t>
            </a:r>
          </a:p>
          <a:p>
            <a:pPr marL="444500" indent="-457200">
              <a:buFont typeface="+mj-lt"/>
              <a:buAutoNum type="arabicPeriod"/>
            </a:pPr>
            <a:r>
              <a:rPr lang="fi-FI" sz="2400" dirty="0" smtClean="0"/>
              <a:t>Hankkeiden </a:t>
            </a:r>
            <a:r>
              <a:rPr lang="fi-FI" sz="2400" dirty="0"/>
              <a:t>laajuus ja riskien monimuotoisuus</a:t>
            </a:r>
          </a:p>
          <a:p>
            <a:pPr marL="444500" indent="-457200">
              <a:buFont typeface="+mj-lt"/>
              <a:buAutoNum type="arabicPeriod"/>
            </a:pPr>
            <a:r>
              <a:rPr lang="en-GB" sz="2400" dirty="0" err="1" smtClean="0"/>
              <a:t>Kansallisen</a:t>
            </a:r>
            <a:r>
              <a:rPr lang="en-GB" sz="2400" dirty="0" smtClean="0"/>
              <a:t> </a:t>
            </a:r>
            <a:r>
              <a:rPr lang="en-GB" sz="2400" dirty="0" err="1"/>
              <a:t>tutkimustiedon</a:t>
            </a:r>
            <a:r>
              <a:rPr lang="en-GB" sz="2400" dirty="0"/>
              <a:t> </a:t>
            </a:r>
            <a:r>
              <a:rPr lang="en-GB" sz="2400" dirty="0" err="1" smtClean="0"/>
              <a:t>puute</a:t>
            </a:r>
            <a:r>
              <a:rPr lang="en-GB" sz="2400" dirty="0" smtClean="0"/>
              <a:t> ?</a:t>
            </a:r>
            <a:endParaRPr lang="en-GB" sz="2400" dirty="0"/>
          </a:p>
          <a:p>
            <a:pPr marL="444500" indent="-457200">
              <a:buFont typeface="+mj-lt"/>
              <a:buAutoNum type="arabicPeriod"/>
            </a:pPr>
            <a:r>
              <a:rPr lang="en-GB" sz="2400" dirty="0" err="1" smtClean="0"/>
              <a:t>Kaivostoiminnan</a:t>
            </a:r>
            <a:r>
              <a:rPr lang="en-GB" sz="2400" dirty="0" smtClean="0"/>
              <a:t> </a:t>
            </a:r>
            <a:r>
              <a:rPr lang="en-GB" sz="2400" dirty="0" err="1"/>
              <a:t>ja</a:t>
            </a:r>
            <a:r>
              <a:rPr lang="en-GB" sz="2400" dirty="0"/>
              <a:t> </a:t>
            </a:r>
            <a:r>
              <a:rPr lang="en-GB" sz="2400" dirty="0" err="1"/>
              <a:t>ympäristölainsäädännön</a:t>
            </a:r>
            <a:r>
              <a:rPr lang="en-GB" sz="2400" dirty="0"/>
              <a:t> </a:t>
            </a:r>
            <a:r>
              <a:rPr lang="en-GB" sz="2400" dirty="0" err="1" smtClean="0"/>
              <a:t>historia</a:t>
            </a:r>
            <a:r>
              <a:rPr lang="en-GB" sz="2400" dirty="0" smtClean="0"/>
              <a:t> -&gt; </a:t>
            </a:r>
            <a:r>
              <a:rPr lang="en-GB" sz="2400" dirty="0" err="1" smtClean="0"/>
              <a:t>hyväksi</a:t>
            </a:r>
            <a:r>
              <a:rPr lang="en-GB" sz="2400" dirty="0" smtClean="0"/>
              <a:t> </a:t>
            </a:r>
            <a:r>
              <a:rPr lang="en-GB" sz="2400" dirty="0" err="1" smtClean="0"/>
              <a:t>havaittujen</a:t>
            </a:r>
            <a:r>
              <a:rPr lang="en-GB" sz="2400" dirty="0" smtClean="0"/>
              <a:t> </a:t>
            </a:r>
            <a:r>
              <a:rPr lang="en-GB" sz="2400" dirty="0" err="1" smtClean="0"/>
              <a:t>käytäntöjen</a:t>
            </a:r>
            <a:r>
              <a:rPr lang="en-GB" sz="2400" dirty="0" smtClean="0"/>
              <a:t> </a:t>
            </a:r>
            <a:r>
              <a:rPr lang="en-GB" sz="2400" dirty="0" err="1" smtClean="0"/>
              <a:t>puute</a:t>
            </a:r>
            <a:endParaRPr lang="en-GB" sz="2400" dirty="0"/>
          </a:p>
          <a:p>
            <a:pPr marL="444500" indent="-457200">
              <a:buFont typeface="+mj-lt"/>
              <a:buAutoNum type="arabicPeriod"/>
            </a:pPr>
            <a:r>
              <a:rPr lang="en-GB" sz="2400" dirty="0" err="1" smtClean="0"/>
              <a:t>Hankkeiden</a:t>
            </a:r>
            <a:r>
              <a:rPr lang="en-GB" sz="2400" dirty="0" smtClean="0"/>
              <a:t> </a:t>
            </a:r>
            <a:r>
              <a:rPr lang="en-GB" sz="2400" dirty="0" err="1" smtClean="0"/>
              <a:t>aikataulu</a:t>
            </a:r>
            <a:endParaRPr lang="en-GB" sz="2400" dirty="0" smtClean="0"/>
          </a:p>
          <a:p>
            <a:pPr marL="444500" indent="-457200">
              <a:buFont typeface="+mj-lt"/>
              <a:buAutoNum type="arabicPeriod"/>
            </a:pPr>
            <a:r>
              <a:rPr lang="en-GB" sz="2400" dirty="0" err="1" smtClean="0"/>
              <a:t>Läpinäkyvyys</a:t>
            </a:r>
            <a:r>
              <a:rPr lang="en-GB" sz="2400" dirty="0" smtClean="0"/>
              <a:t> / </a:t>
            </a:r>
            <a:r>
              <a:rPr lang="en-GB" sz="2400" dirty="0" err="1" smtClean="0"/>
              <a:t>tarkastettavuus</a:t>
            </a:r>
            <a:endParaRPr lang="en-GB" sz="2400" dirty="0"/>
          </a:p>
        </p:txBody>
      </p:sp>
      <p:sp>
        <p:nvSpPr>
          <p:cNvPr id="51207" name="TextBox 6"/>
          <p:cNvSpPr txBox="1">
            <a:spLocks noChangeArrowheads="1"/>
          </p:cNvSpPr>
          <p:nvPr/>
        </p:nvSpPr>
        <p:spPr bwMode="auto">
          <a:xfrm>
            <a:off x="9525000" y="3609975"/>
            <a:ext cx="457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GB" smtClean="0"/>
              <a:t>Content slide</a:t>
            </a:r>
            <a:endParaRPr lang="en-GB"/>
          </a:p>
        </p:txBody>
      </p:sp>
      <p:pic>
        <p:nvPicPr>
          <p:cNvPr id="8" name="Picture 7" descr="content_slide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52500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595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600" y="0"/>
            <a:ext cx="4579200" cy="34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4649788" y="1644650"/>
            <a:ext cx="3881437" cy="4062413"/>
          </a:xfrm>
          <a:prstGeom prst="roundRect">
            <a:avLst>
              <a:gd name="adj" fmla="val 4907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36000" tIns="0" rIns="0" bIns="0" anchor="ctr"/>
          <a:lstStyle/>
          <a:p>
            <a:endParaRPr lang="en-GB" dirty="0"/>
          </a:p>
        </p:txBody>
      </p:sp>
      <p:sp>
        <p:nvSpPr>
          <p:cNvPr id="16" name="Rectangle 8"/>
          <p:cNvSpPr txBox="1">
            <a:spLocks noChangeArrowheads="1"/>
          </p:cNvSpPr>
          <p:nvPr/>
        </p:nvSpPr>
        <p:spPr bwMode="auto">
          <a:xfrm>
            <a:off x="4649788" y="1564716"/>
            <a:ext cx="3881437" cy="422227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180000" tIns="180000" rIns="180000" bIns="180000" numCol="1" anchor="t" anchorCtr="0" compatLnSpc="1">
            <a:prstTxWarp prst="textNoShape">
              <a:avLst/>
            </a:prstTxWarp>
          </a:bodyPr>
          <a:lstStyle/>
          <a:p>
            <a:pPr marR="0" lvl="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 typeface="Verdana" pitchFamily="34" charset="0"/>
              <a:buNone/>
              <a:tabLst/>
              <a:defRPr/>
            </a:pPr>
            <a:r>
              <a:rPr lang="en-GB" sz="2400" b="1" dirty="0" err="1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Kehityksessä</a:t>
            </a:r>
            <a:r>
              <a:rPr lang="en-GB" sz="2400" b="1" dirty="0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positiivinen</a:t>
            </a:r>
            <a:r>
              <a:rPr lang="en-GB" sz="2400" b="1" dirty="0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trendi</a:t>
            </a:r>
            <a:endParaRPr lang="en-GB" sz="2400" b="1" dirty="0" smtClean="0">
              <a:solidFill>
                <a:schemeClr val="bg1"/>
              </a:solidFill>
              <a:latin typeface="Verdana" pitchFamily="34" charset="0"/>
              <a:ea typeface="ＭＳ Ｐゴシック" pitchFamily="-111" charset="-128"/>
              <a:cs typeface="ＭＳ Ｐゴシック" pitchFamily="-111" charset="-128"/>
            </a:endParaRPr>
          </a:p>
          <a:p>
            <a:pPr marR="0" lvl="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 typeface="Verdana" pitchFamily="34" charset="0"/>
              <a:buNone/>
              <a:tabLst/>
              <a:defRPr/>
            </a:pPr>
            <a:r>
              <a:rPr lang="en-GB" sz="2400" b="1" dirty="0" err="1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Minera-hankkeessa</a:t>
            </a:r>
            <a:r>
              <a:rPr lang="en-GB" sz="2400" b="1" dirty="0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kansainvälistä</a:t>
            </a:r>
            <a:r>
              <a:rPr lang="en-GB" sz="2400" b="1" dirty="0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tutkimustietoa</a:t>
            </a:r>
            <a:r>
              <a:rPr lang="en-GB" sz="2400" b="1" dirty="0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kerättynä</a:t>
            </a:r>
            <a:r>
              <a:rPr lang="en-GB" sz="2400" b="1" dirty="0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yksiin</a:t>
            </a:r>
            <a:r>
              <a:rPr lang="en-GB" sz="2400" b="1" dirty="0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kansiin</a:t>
            </a:r>
            <a:endParaRPr lang="en-GB" sz="2400" b="1" dirty="0" smtClean="0">
              <a:solidFill>
                <a:schemeClr val="bg1"/>
              </a:solidFill>
              <a:latin typeface="Verdana" pitchFamily="34" charset="0"/>
              <a:ea typeface="ＭＳ Ｐゴシック" pitchFamily="-111" charset="-128"/>
              <a:cs typeface="ＭＳ Ｐゴシック" pitchFamily="-111" charset="-128"/>
            </a:endParaRPr>
          </a:p>
          <a:p>
            <a:pPr marR="0" lvl="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 typeface="Verdana" pitchFamily="34" charset="0"/>
              <a:buNone/>
              <a:tabLst/>
              <a:defRPr/>
            </a:pPr>
            <a:r>
              <a:rPr lang="en-GB" sz="2400" b="1" dirty="0" err="1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Tieto</a:t>
            </a:r>
            <a:r>
              <a:rPr lang="en-GB" sz="2400" b="1" dirty="0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julkista</a:t>
            </a:r>
            <a:r>
              <a:rPr lang="en-GB" sz="2400" b="1" dirty="0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ja</a:t>
            </a:r>
            <a:r>
              <a:rPr lang="en-GB" sz="2400" b="1" dirty="0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kaikkien</a:t>
            </a:r>
            <a:r>
              <a:rPr lang="en-GB" sz="2400" b="1" dirty="0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saatavilla</a:t>
            </a:r>
            <a:endParaRPr lang="en-GB" sz="2400" b="1" dirty="0" smtClean="0">
              <a:solidFill>
                <a:schemeClr val="bg1"/>
              </a:solidFill>
              <a:latin typeface="Verdana" pitchFamily="34" charset="0"/>
              <a:ea typeface="ＭＳ Ｐゴシック" pitchFamily="-111" charset="-128"/>
              <a:cs typeface="ＭＳ Ｐゴシック" pitchFamily="-111" charset="-128"/>
            </a:endParaRPr>
          </a:p>
          <a:p>
            <a:pPr marR="0" lvl="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 typeface="Verdana" pitchFamily="34" charset="0"/>
              <a:buNone/>
              <a:tabLst/>
              <a:defRPr/>
            </a:pPr>
            <a:endParaRPr kumimoji="0" lang="en-GB" sz="1800" b="1" i="0" u="none" strike="noStrike" kern="120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ＭＳ Ｐゴシック" pitchFamily="-111" charset="-128"/>
              <a:cs typeface="ＭＳ Ｐゴシック" pitchFamily="-111" charset="-128"/>
            </a:endParaRPr>
          </a:p>
          <a:p>
            <a:pPr marR="0" lvl="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 typeface="Verdana" pitchFamily="34" charset="0"/>
              <a:buNone/>
              <a:tabLst/>
              <a:defRPr/>
            </a:pPr>
            <a:endParaRPr kumimoji="0" lang="en-GB" sz="1200" b="1" i="0" u="none" strike="noStrike" kern="120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ＭＳ Ｐゴシック" pitchFamily="-111" charset="-128"/>
              <a:cs typeface="ＭＳ Ｐゴシック" pitchFamily="-111" charset="-128"/>
            </a:endParaRPr>
          </a:p>
          <a:p>
            <a:pPr marR="0" lvl="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 typeface="Verdana" pitchFamily="34" charset="0"/>
              <a:buNone/>
              <a:tabLst/>
              <a:defRPr/>
            </a:pPr>
            <a:endParaRPr kumimoji="0" lang="en-GB" sz="12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ajatuksia</a:t>
            </a:r>
            <a:r>
              <a:rPr lang="en-GB" dirty="0" smtClean="0"/>
              <a:t> </a:t>
            </a:r>
            <a:r>
              <a:rPr lang="en-GB" dirty="0" err="1" smtClean="0"/>
              <a:t>Minera-hankkeesta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 smtClean="0"/>
              <a:t>1 </a:t>
            </a:r>
            <a:r>
              <a:rPr lang="en-GB" sz="2400" dirty="0" err="1" smtClean="0"/>
              <a:t>Osaamisen</a:t>
            </a:r>
            <a:r>
              <a:rPr lang="en-GB" sz="2400" dirty="0" smtClean="0"/>
              <a:t> </a:t>
            </a:r>
            <a:r>
              <a:rPr lang="en-GB" sz="2400" dirty="0" err="1" smtClean="0"/>
              <a:t>lisääminen</a:t>
            </a: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66571" name="TextBox 12"/>
          <p:cNvSpPr txBox="1">
            <a:spLocks noChangeArrowheads="1"/>
          </p:cNvSpPr>
          <p:nvPr/>
        </p:nvSpPr>
        <p:spPr bwMode="auto">
          <a:xfrm>
            <a:off x="9525000" y="3609975"/>
            <a:ext cx="457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GB" smtClean="0"/>
              <a:t>Light blue fact box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600" y="0"/>
            <a:ext cx="4579200" cy="34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4649788" y="1644650"/>
            <a:ext cx="3881437" cy="4062413"/>
          </a:xfrm>
          <a:prstGeom prst="roundRect">
            <a:avLst>
              <a:gd name="adj" fmla="val 4907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36000" tIns="0" rIns="0" bIns="0" anchor="ctr"/>
          <a:lstStyle/>
          <a:p>
            <a:endParaRPr lang="en-GB"/>
          </a:p>
        </p:txBody>
      </p:sp>
      <p:sp>
        <p:nvSpPr>
          <p:cNvPr id="16" name="Rectangle 8"/>
          <p:cNvSpPr txBox="1">
            <a:spLocks noChangeArrowheads="1"/>
          </p:cNvSpPr>
          <p:nvPr/>
        </p:nvSpPr>
        <p:spPr bwMode="auto">
          <a:xfrm>
            <a:off x="4649788" y="1644650"/>
            <a:ext cx="3881437" cy="40624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180000" tIns="180000" rIns="180000" bIns="180000" numCol="1" anchor="t" anchorCtr="0" compatLnSpc="1">
            <a:prstTxWarp prst="textNoShape">
              <a:avLst/>
            </a:prstTxWarp>
          </a:bodyPr>
          <a:lstStyle/>
          <a:p>
            <a:pPr marR="0" lvl="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 typeface="Verdana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Tärkeä</a:t>
            </a:r>
            <a:r>
              <a:rPr kumimoji="0" lang="en-GB" sz="2400" b="1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kumimoji="0" lang="en-GB" sz="2400" b="1" i="0" u="none" strike="noStrike" kern="1200" cap="none" spc="0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asia</a:t>
            </a:r>
            <a:r>
              <a:rPr kumimoji="0" lang="en-GB" sz="2400" b="1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kumimoji="0" lang="en-GB" sz="2400" b="1" i="0" u="none" strike="noStrike" kern="1200" cap="none" spc="0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muistaa</a:t>
            </a:r>
            <a:endParaRPr kumimoji="0" lang="en-GB" sz="2400" b="1" i="0" u="none" strike="noStrike" kern="120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ＭＳ Ｐゴシック" pitchFamily="-111" charset="-128"/>
              <a:cs typeface="ＭＳ Ｐゴシック" pitchFamily="-111" charset="-128"/>
            </a:endParaRPr>
          </a:p>
          <a:p>
            <a:pPr marR="0" lvl="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 typeface="Verdana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Minera</a:t>
            </a:r>
            <a:r>
              <a:rPr lang="en-GB" sz="2400" b="1" dirty="0" err="1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ssa</a:t>
            </a:r>
            <a:r>
              <a:rPr lang="en-GB" sz="2400" b="1" dirty="0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c</a:t>
            </a:r>
            <a:r>
              <a:rPr kumimoji="0" lang="en-GB" sz="2400" b="1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ase-</a:t>
            </a:r>
            <a:r>
              <a:rPr kumimoji="0" lang="en-GB" sz="2400" b="1" i="0" u="none" strike="noStrike" kern="1200" cap="none" spc="0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kohdetutkimuksia</a:t>
            </a:r>
            <a:endParaRPr kumimoji="0" lang="en-GB" sz="2400" b="1" i="0" u="none" strike="noStrike" kern="120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ＭＳ Ｐゴシック" pitchFamily="-111" charset="-128"/>
              <a:cs typeface="ＭＳ Ｐゴシック" pitchFamily="-111" charset="-128"/>
            </a:endParaRPr>
          </a:p>
          <a:p>
            <a:pPr marR="0" lvl="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 typeface="Verdana" pitchFamily="34" charset="0"/>
              <a:buNone/>
              <a:tabLst/>
              <a:defRPr/>
            </a:pPr>
            <a:r>
              <a:rPr lang="en-GB" sz="2400" b="1" dirty="0" err="1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Laskentatuloksia</a:t>
            </a:r>
            <a:r>
              <a:rPr lang="en-GB" sz="2400" b="1" dirty="0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päästy</a:t>
            </a:r>
            <a:r>
              <a:rPr lang="en-GB" sz="2400" b="1" dirty="0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vertaamaan</a:t>
            </a:r>
            <a:r>
              <a:rPr lang="en-GB" sz="2400" b="1" dirty="0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tarkkailutuloksiin</a:t>
            </a:r>
            <a:endParaRPr kumimoji="0" lang="en-GB" sz="2400" b="1" i="0" u="none" strike="noStrike" kern="120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ＭＳ Ｐゴシック" pitchFamily="-111" charset="-128"/>
              <a:cs typeface="ＭＳ Ｐゴシック" pitchFamily="-111" charset="-128"/>
            </a:endParaRPr>
          </a:p>
          <a:p>
            <a:pPr marR="0" lvl="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 typeface="Verdana" pitchFamily="34" charset="0"/>
              <a:buNone/>
              <a:tabLst/>
              <a:defRPr/>
            </a:pPr>
            <a:endParaRPr kumimoji="0" lang="en-GB" sz="1800" b="1" i="0" u="none" strike="noStrike" kern="120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ＭＳ Ｐゴシック" pitchFamily="-111" charset="-128"/>
              <a:cs typeface="ＭＳ Ｐゴシック" pitchFamily="-111" charset="-128"/>
            </a:endParaRPr>
          </a:p>
          <a:p>
            <a:pPr marR="0" lvl="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 typeface="Verdana" pitchFamily="34" charset="0"/>
              <a:buNone/>
              <a:tabLst/>
              <a:defRPr/>
            </a:pPr>
            <a:endParaRPr kumimoji="0" lang="en-GB" sz="1200" b="1" i="0" u="none" strike="noStrike" kern="120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ＭＳ Ｐゴシック" pitchFamily="-111" charset="-128"/>
              <a:cs typeface="ＭＳ Ｐゴシック" pitchFamily="-111" charset="-128"/>
            </a:endParaRPr>
          </a:p>
          <a:p>
            <a:pPr marR="0" lvl="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 typeface="Verdana" pitchFamily="34" charset="0"/>
              <a:buNone/>
              <a:tabLst/>
              <a:defRPr/>
            </a:pPr>
            <a:endParaRPr kumimoji="0" lang="en-GB" sz="12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ajatuksia</a:t>
            </a:r>
            <a:r>
              <a:rPr lang="en-GB" dirty="0"/>
              <a:t> </a:t>
            </a:r>
            <a:r>
              <a:rPr lang="en-GB" dirty="0" err="1"/>
              <a:t>Minera-hankkeesta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/>
              <a:t>2</a:t>
            </a:r>
            <a:r>
              <a:rPr lang="en-GB" sz="2400" dirty="0" smtClean="0"/>
              <a:t> </a:t>
            </a:r>
            <a:r>
              <a:rPr lang="en-GB" sz="2400" dirty="0" err="1" smtClean="0"/>
              <a:t>Hankkeiden</a:t>
            </a:r>
            <a:r>
              <a:rPr lang="en-GB" sz="2400" dirty="0" smtClean="0"/>
              <a:t> </a:t>
            </a:r>
            <a:r>
              <a:rPr lang="en-GB" sz="2400" dirty="0" err="1" smtClean="0"/>
              <a:t>ja</a:t>
            </a:r>
            <a:r>
              <a:rPr lang="en-GB" sz="2400" dirty="0" smtClean="0"/>
              <a:t> </a:t>
            </a:r>
            <a:r>
              <a:rPr lang="en-GB" sz="2400" dirty="0" err="1" smtClean="0"/>
              <a:t>riskien</a:t>
            </a:r>
            <a:r>
              <a:rPr lang="en-GB" sz="2400" dirty="0" smtClean="0"/>
              <a:t> </a:t>
            </a:r>
            <a:r>
              <a:rPr lang="en-GB" sz="2400" dirty="0" err="1" smtClean="0"/>
              <a:t>yksilöllisyys</a:t>
            </a:r>
            <a:endParaRPr lang="en-GB" sz="2400" dirty="0"/>
          </a:p>
        </p:txBody>
      </p:sp>
      <p:sp>
        <p:nvSpPr>
          <p:cNvPr id="66571" name="TextBox 12"/>
          <p:cNvSpPr txBox="1">
            <a:spLocks noChangeArrowheads="1"/>
          </p:cNvSpPr>
          <p:nvPr/>
        </p:nvSpPr>
        <p:spPr bwMode="auto">
          <a:xfrm>
            <a:off x="9525000" y="3609975"/>
            <a:ext cx="457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GB" smtClean="0"/>
              <a:t>Light blue fact box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93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600" y="0"/>
            <a:ext cx="4579200" cy="34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4649788" y="1644650"/>
            <a:ext cx="3881437" cy="4062413"/>
          </a:xfrm>
          <a:prstGeom prst="roundRect">
            <a:avLst>
              <a:gd name="adj" fmla="val 4907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36000" tIns="0" rIns="0" bIns="0" anchor="ctr"/>
          <a:lstStyle/>
          <a:p>
            <a:endParaRPr lang="en-GB"/>
          </a:p>
        </p:txBody>
      </p:sp>
      <p:sp>
        <p:nvSpPr>
          <p:cNvPr id="16" name="Rectangle 8"/>
          <p:cNvSpPr txBox="1">
            <a:spLocks noChangeArrowheads="1"/>
          </p:cNvSpPr>
          <p:nvPr/>
        </p:nvSpPr>
        <p:spPr bwMode="auto">
          <a:xfrm>
            <a:off x="4649788" y="1644650"/>
            <a:ext cx="3881437" cy="40624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180000" tIns="180000" rIns="180000" bIns="180000" numCol="1" anchor="t" anchorCtr="0" compatLnSpc="1">
            <a:prstTxWarp prst="textNoShape">
              <a:avLst/>
            </a:prstTxWarp>
          </a:bodyPr>
          <a:lstStyle/>
          <a:p>
            <a:pPr marR="0" lvl="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 typeface="Verdana" pitchFamily="34" charset="0"/>
              <a:buNone/>
              <a:tabLst/>
              <a:defRPr/>
            </a:pPr>
            <a:r>
              <a:rPr lang="en-GB" sz="2400" b="1" dirty="0" err="1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Kaivoshankkeet</a:t>
            </a:r>
            <a:r>
              <a:rPr lang="en-GB" sz="2400" b="1" dirty="0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ovat</a:t>
            </a:r>
            <a:r>
              <a:rPr lang="en-GB" sz="2400" b="1" dirty="0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yleensä</a:t>
            </a:r>
            <a:r>
              <a:rPr lang="en-GB" sz="2400" b="1" dirty="0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laajoja</a:t>
            </a:r>
            <a:r>
              <a:rPr lang="en-GB" sz="2400" b="1" dirty="0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ja</a:t>
            </a:r>
            <a:r>
              <a:rPr lang="en-GB" sz="2400" b="1" dirty="0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ympäristöriskit</a:t>
            </a:r>
            <a:r>
              <a:rPr lang="en-GB" sz="2400" b="1" dirty="0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monimuotoisia</a:t>
            </a:r>
            <a:r>
              <a:rPr lang="en-GB" sz="2400" b="1" dirty="0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sekä</a:t>
            </a:r>
            <a:r>
              <a:rPr lang="en-GB" sz="2400" b="1" dirty="0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-</a:t>
            </a:r>
            <a:r>
              <a:rPr lang="en-GB" sz="2400" b="1" dirty="0" err="1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mutkaisia</a:t>
            </a:r>
            <a:endParaRPr lang="en-GB" sz="2400" b="1" dirty="0" smtClean="0">
              <a:solidFill>
                <a:schemeClr val="bg1"/>
              </a:solidFill>
              <a:latin typeface="Verdana" pitchFamily="34" charset="0"/>
              <a:ea typeface="ＭＳ Ｐゴシック" pitchFamily="-111" charset="-128"/>
              <a:cs typeface="ＭＳ Ｐゴシック" pitchFamily="-111" charset="-128"/>
            </a:endParaRPr>
          </a:p>
          <a:p>
            <a:pPr marR="0" lvl="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 typeface="Verdana" pitchFamily="34" charset="0"/>
              <a:buNone/>
              <a:tabLst/>
              <a:defRPr/>
            </a:pPr>
            <a:r>
              <a:rPr lang="en-GB" sz="2400" b="1" dirty="0" err="1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Riskien</a:t>
            </a:r>
            <a:r>
              <a:rPr lang="en-GB" sz="2400" b="1" dirty="0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monimuotoisuus</a:t>
            </a:r>
            <a:r>
              <a:rPr lang="en-GB" sz="2400" b="1" dirty="0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on </a:t>
            </a:r>
            <a:r>
              <a:rPr lang="en-GB" sz="2400" b="1" dirty="0" err="1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tullut</a:t>
            </a:r>
            <a:r>
              <a:rPr lang="en-GB" sz="2400" b="1" dirty="0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selväksi</a:t>
            </a:r>
            <a:r>
              <a:rPr lang="en-GB" sz="2400" b="1" dirty="0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hankkeen</a:t>
            </a:r>
            <a:r>
              <a:rPr lang="en-GB" sz="2400" b="1" dirty="0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aikana</a:t>
            </a:r>
            <a:endParaRPr kumimoji="0" lang="en-GB" sz="2400" b="1" i="0" u="none" strike="noStrike" kern="120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ＭＳ Ｐゴシック" pitchFamily="-111" charset="-128"/>
              <a:cs typeface="ＭＳ Ｐゴシック" pitchFamily="-111" charset="-128"/>
            </a:endParaRPr>
          </a:p>
          <a:p>
            <a:pPr marR="0" lvl="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 typeface="Verdana" pitchFamily="34" charset="0"/>
              <a:buNone/>
              <a:tabLst/>
              <a:defRPr/>
            </a:pPr>
            <a:endParaRPr kumimoji="0" lang="en-GB" sz="1800" b="1" i="0" u="none" strike="noStrike" kern="120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ＭＳ Ｐゴシック" pitchFamily="-111" charset="-128"/>
              <a:cs typeface="ＭＳ Ｐゴシック" pitchFamily="-111" charset="-128"/>
            </a:endParaRPr>
          </a:p>
          <a:p>
            <a:pPr marR="0" lvl="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 typeface="Verdana" pitchFamily="34" charset="0"/>
              <a:buNone/>
              <a:tabLst/>
              <a:defRPr/>
            </a:pPr>
            <a:endParaRPr kumimoji="0" lang="en-GB" sz="1200" b="1" i="0" u="none" strike="noStrike" kern="120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ＭＳ Ｐゴシック" pitchFamily="-111" charset="-128"/>
              <a:cs typeface="ＭＳ Ｐゴシック" pitchFamily="-111" charset="-128"/>
            </a:endParaRPr>
          </a:p>
          <a:p>
            <a:pPr marR="0" lvl="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 typeface="Verdana" pitchFamily="34" charset="0"/>
              <a:buNone/>
              <a:tabLst/>
              <a:defRPr/>
            </a:pPr>
            <a:endParaRPr kumimoji="0" lang="en-GB" sz="12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ajatuksia</a:t>
            </a:r>
            <a:r>
              <a:rPr lang="en-GB" dirty="0"/>
              <a:t> </a:t>
            </a:r>
            <a:r>
              <a:rPr lang="en-GB" dirty="0" err="1"/>
              <a:t>Minera-hankkeesta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 smtClean="0"/>
              <a:t>3 </a:t>
            </a:r>
            <a:r>
              <a:rPr lang="en-GB" sz="2400" dirty="0" err="1" smtClean="0"/>
              <a:t>Hankkeiden</a:t>
            </a:r>
            <a:r>
              <a:rPr lang="en-GB" sz="2400" dirty="0" smtClean="0"/>
              <a:t> </a:t>
            </a:r>
            <a:r>
              <a:rPr lang="en-GB" sz="2400" dirty="0" err="1" smtClean="0"/>
              <a:t>laajuus</a:t>
            </a:r>
            <a:r>
              <a:rPr lang="en-GB" sz="2400" dirty="0" smtClean="0"/>
              <a:t> </a:t>
            </a:r>
            <a:r>
              <a:rPr lang="en-GB" sz="2400" dirty="0" err="1" smtClean="0"/>
              <a:t>ja</a:t>
            </a:r>
            <a:r>
              <a:rPr lang="en-GB" sz="2400" dirty="0" smtClean="0"/>
              <a:t> </a:t>
            </a:r>
            <a:r>
              <a:rPr lang="en-GB" sz="2400" dirty="0" err="1" smtClean="0"/>
              <a:t>riskien</a:t>
            </a:r>
            <a:r>
              <a:rPr lang="en-GB" sz="2400" dirty="0" smtClean="0"/>
              <a:t> </a:t>
            </a:r>
            <a:r>
              <a:rPr lang="en-GB" sz="2400" dirty="0" err="1" smtClean="0"/>
              <a:t>monimuotoisuus</a:t>
            </a:r>
            <a:r>
              <a:rPr lang="en-GB" sz="2400" dirty="0" smtClean="0"/>
              <a:t> </a:t>
            </a:r>
            <a:endParaRPr lang="en-GB" sz="2400" dirty="0"/>
          </a:p>
        </p:txBody>
      </p:sp>
      <p:sp>
        <p:nvSpPr>
          <p:cNvPr id="66571" name="TextBox 12"/>
          <p:cNvSpPr txBox="1">
            <a:spLocks noChangeArrowheads="1"/>
          </p:cNvSpPr>
          <p:nvPr/>
        </p:nvSpPr>
        <p:spPr bwMode="auto">
          <a:xfrm>
            <a:off x="9525000" y="3609975"/>
            <a:ext cx="457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GB" smtClean="0"/>
              <a:t>Light blue fact box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85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600" y="0"/>
            <a:ext cx="4579200" cy="34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4649788" y="1644650"/>
            <a:ext cx="3881437" cy="4062413"/>
          </a:xfrm>
          <a:prstGeom prst="roundRect">
            <a:avLst>
              <a:gd name="adj" fmla="val 4907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36000" tIns="0" rIns="0" bIns="0" anchor="ctr"/>
          <a:lstStyle/>
          <a:p>
            <a:endParaRPr lang="en-GB"/>
          </a:p>
        </p:txBody>
      </p:sp>
      <p:sp>
        <p:nvSpPr>
          <p:cNvPr id="16" name="Rectangle 8"/>
          <p:cNvSpPr txBox="1">
            <a:spLocks noChangeArrowheads="1"/>
          </p:cNvSpPr>
          <p:nvPr/>
        </p:nvSpPr>
        <p:spPr bwMode="auto">
          <a:xfrm>
            <a:off x="4649788" y="1644650"/>
            <a:ext cx="3881437" cy="40624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180000" tIns="180000" rIns="180000" bIns="180000" numCol="1" anchor="t" anchorCtr="0" compatLnSpc="1">
            <a:prstTxWarp prst="textNoShape">
              <a:avLst/>
            </a:prstTxWarp>
          </a:bodyPr>
          <a:lstStyle/>
          <a:p>
            <a:pPr marR="0" lvl="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 typeface="Verdana" pitchFamily="34" charset="0"/>
              <a:buNone/>
              <a:tabLst/>
              <a:defRPr/>
            </a:pPr>
            <a:r>
              <a:rPr lang="en-GB" sz="2400" b="1" dirty="0" err="1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Tietoa</a:t>
            </a:r>
            <a:r>
              <a:rPr lang="en-GB" sz="2400" b="1" dirty="0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lisättävä</a:t>
            </a:r>
            <a:r>
              <a:rPr lang="en-GB" sz="2400" b="1" dirty="0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T&amp;K-</a:t>
            </a:r>
            <a:r>
              <a:rPr lang="en-GB" sz="2400" b="1" dirty="0" err="1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hankkeilla</a:t>
            </a:r>
            <a:endParaRPr lang="en-GB" sz="2400" b="1" dirty="0" smtClean="0">
              <a:solidFill>
                <a:schemeClr val="bg1"/>
              </a:solidFill>
              <a:latin typeface="Verdana" pitchFamily="34" charset="0"/>
              <a:ea typeface="ＭＳ Ｐゴシック" pitchFamily="-111" charset="-128"/>
              <a:cs typeface="ＭＳ Ｐゴシック" pitchFamily="-111" charset="-128"/>
            </a:endParaRPr>
          </a:p>
          <a:p>
            <a:pPr marR="0" lvl="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 typeface="Verdana" pitchFamily="34" charset="0"/>
              <a:buNone/>
              <a:tabLst/>
              <a:defRPr/>
            </a:pPr>
            <a:r>
              <a:rPr lang="en-GB" sz="2400" b="1" dirty="0" err="1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Minerassa</a:t>
            </a:r>
            <a:r>
              <a:rPr lang="en-GB" sz="2400" b="1" dirty="0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saatu</a:t>
            </a:r>
            <a:r>
              <a:rPr lang="en-GB" sz="2400" b="1" dirty="0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uutta</a:t>
            </a:r>
            <a:r>
              <a:rPr lang="en-GB" sz="2400" b="1" dirty="0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tutkimustietoa</a:t>
            </a:r>
            <a:endParaRPr lang="en-GB" sz="2400" b="1" dirty="0" smtClean="0">
              <a:solidFill>
                <a:schemeClr val="bg1"/>
              </a:solidFill>
              <a:latin typeface="Verdana" pitchFamily="34" charset="0"/>
              <a:ea typeface="ＭＳ Ｐゴシック" pitchFamily="-111" charset="-128"/>
              <a:cs typeface="ＭＳ Ｐゴシック" pitchFamily="-111" charset="-128"/>
            </a:endParaRPr>
          </a:p>
          <a:p>
            <a:pPr marR="0" lvl="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 typeface="Verdana" pitchFamily="34" charset="0"/>
              <a:buNone/>
              <a:tabLst/>
              <a:defRPr/>
            </a:pPr>
            <a:r>
              <a:rPr lang="en-GB" sz="2400" b="1" dirty="0" err="1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Tietoa</a:t>
            </a:r>
            <a:r>
              <a:rPr lang="en-GB" sz="2400" b="1" dirty="0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päästy</a:t>
            </a:r>
            <a:r>
              <a:rPr lang="en-GB" sz="2400" b="1" dirty="0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hyödyntämään</a:t>
            </a:r>
            <a:r>
              <a:rPr lang="en-GB" sz="2400" b="1" dirty="0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hankkeen</a:t>
            </a:r>
            <a:r>
              <a:rPr lang="en-GB" sz="2400" b="1" dirty="0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aikana</a:t>
            </a:r>
            <a:r>
              <a:rPr lang="en-GB" sz="2400" b="1" dirty="0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toteutetussa</a:t>
            </a:r>
            <a:r>
              <a:rPr lang="en-GB" sz="2400" b="1" dirty="0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Luikonlahden </a:t>
            </a:r>
            <a:r>
              <a:rPr lang="en-GB" sz="2400" b="1" dirty="0" err="1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rikastamon</a:t>
            </a:r>
            <a:r>
              <a:rPr lang="en-GB" sz="2400" b="1" dirty="0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YVA-menettelyssä </a:t>
            </a:r>
            <a:endParaRPr kumimoji="0" lang="en-GB" sz="2400" b="1" i="0" u="none" strike="noStrike" kern="120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ＭＳ Ｐゴシック" pitchFamily="-111" charset="-128"/>
              <a:cs typeface="ＭＳ Ｐゴシック" pitchFamily="-111" charset="-128"/>
            </a:endParaRPr>
          </a:p>
          <a:p>
            <a:pPr marR="0" lvl="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 typeface="Verdana" pitchFamily="34" charset="0"/>
              <a:buNone/>
              <a:tabLst/>
              <a:defRPr/>
            </a:pPr>
            <a:endParaRPr kumimoji="0" lang="en-GB" sz="1800" b="1" i="0" u="none" strike="noStrike" kern="120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ＭＳ Ｐゴシック" pitchFamily="-111" charset="-128"/>
              <a:cs typeface="ＭＳ Ｐゴシック" pitchFamily="-111" charset="-128"/>
            </a:endParaRPr>
          </a:p>
          <a:p>
            <a:pPr marR="0" lvl="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 typeface="Verdana" pitchFamily="34" charset="0"/>
              <a:buNone/>
              <a:tabLst/>
              <a:defRPr/>
            </a:pPr>
            <a:endParaRPr kumimoji="0" lang="en-GB" sz="1200" b="1" i="0" u="none" strike="noStrike" kern="120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ＭＳ Ｐゴシック" pitchFamily="-111" charset="-128"/>
              <a:cs typeface="ＭＳ Ｐゴシック" pitchFamily="-111" charset="-128"/>
            </a:endParaRPr>
          </a:p>
          <a:p>
            <a:pPr marR="0" lvl="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 typeface="Verdana" pitchFamily="34" charset="0"/>
              <a:buNone/>
              <a:tabLst/>
              <a:defRPr/>
            </a:pPr>
            <a:endParaRPr kumimoji="0" lang="en-GB" sz="12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ajatuksia</a:t>
            </a:r>
            <a:r>
              <a:rPr lang="en-GB" dirty="0"/>
              <a:t> </a:t>
            </a:r>
            <a:r>
              <a:rPr lang="en-GB" dirty="0" err="1"/>
              <a:t>Minera-hankkeesta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 smtClean="0"/>
              <a:t>4 </a:t>
            </a:r>
            <a:r>
              <a:rPr lang="en-GB" sz="2400" dirty="0" err="1" smtClean="0"/>
              <a:t>Kansallisen</a:t>
            </a:r>
            <a:r>
              <a:rPr lang="en-GB" sz="2400" dirty="0" smtClean="0"/>
              <a:t> </a:t>
            </a:r>
            <a:r>
              <a:rPr lang="en-GB" sz="2400" dirty="0" err="1" smtClean="0"/>
              <a:t>tutkimustiedon</a:t>
            </a:r>
            <a:r>
              <a:rPr lang="en-GB" sz="2400" dirty="0" smtClean="0"/>
              <a:t> </a:t>
            </a:r>
            <a:r>
              <a:rPr lang="en-GB" sz="2400" dirty="0" err="1" smtClean="0"/>
              <a:t>puute</a:t>
            </a:r>
            <a:endParaRPr lang="en-GB" sz="2400" dirty="0"/>
          </a:p>
        </p:txBody>
      </p:sp>
      <p:sp>
        <p:nvSpPr>
          <p:cNvPr id="66571" name="TextBox 12"/>
          <p:cNvSpPr txBox="1">
            <a:spLocks noChangeArrowheads="1"/>
          </p:cNvSpPr>
          <p:nvPr/>
        </p:nvSpPr>
        <p:spPr bwMode="auto">
          <a:xfrm>
            <a:off x="9525000" y="3609975"/>
            <a:ext cx="457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GB" smtClean="0"/>
              <a:t>Light blue fact box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60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600" y="0"/>
            <a:ext cx="4579200" cy="34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4649788" y="1644650"/>
            <a:ext cx="3881437" cy="4062413"/>
          </a:xfrm>
          <a:prstGeom prst="roundRect">
            <a:avLst>
              <a:gd name="adj" fmla="val 4907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36000" tIns="0" rIns="0" bIns="0" anchor="ctr"/>
          <a:lstStyle/>
          <a:p>
            <a:endParaRPr lang="en-GB"/>
          </a:p>
        </p:txBody>
      </p:sp>
      <p:sp>
        <p:nvSpPr>
          <p:cNvPr id="16" name="Rectangle 8"/>
          <p:cNvSpPr txBox="1">
            <a:spLocks noChangeArrowheads="1"/>
          </p:cNvSpPr>
          <p:nvPr/>
        </p:nvSpPr>
        <p:spPr bwMode="auto">
          <a:xfrm>
            <a:off x="4649787" y="1644650"/>
            <a:ext cx="3881437" cy="40624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180000" tIns="180000" rIns="180000" bIns="180000" numCol="1" anchor="t" anchorCtr="0" compatLnSpc="1">
            <a:prstTxWarp prst="textNoShape">
              <a:avLst/>
            </a:prstTxWarp>
          </a:bodyPr>
          <a:lstStyle/>
          <a:p>
            <a:pPr marR="0" lvl="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 typeface="Verdana" pitchFamily="34" charset="0"/>
              <a:buNone/>
              <a:tabLst/>
              <a:defRPr/>
            </a:pPr>
            <a:r>
              <a:rPr lang="en-GB" sz="2400" b="1" dirty="0" err="1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Lakimuutoksia</a:t>
            </a:r>
            <a:r>
              <a:rPr lang="en-GB" sz="2400" b="1" dirty="0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tulee</a:t>
            </a:r>
            <a:r>
              <a:rPr lang="en-GB" sz="2400" b="1" dirty="0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ja</a:t>
            </a:r>
            <a:r>
              <a:rPr lang="en-GB" sz="2400" b="1" dirty="0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menee</a:t>
            </a:r>
            <a:endParaRPr lang="en-GB" sz="2400" b="1" dirty="0">
              <a:solidFill>
                <a:schemeClr val="bg1"/>
              </a:solidFill>
              <a:latin typeface="Verdana" pitchFamily="34" charset="0"/>
              <a:ea typeface="ＭＳ Ｐゴシック" pitchFamily="-111" charset="-128"/>
              <a:cs typeface="ＭＳ Ｐゴシック" pitchFamily="-111" charset="-128"/>
            </a:endParaRPr>
          </a:p>
          <a:p>
            <a:pPr marR="0" lvl="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 typeface="Verdana" pitchFamily="34" charset="0"/>
              <a:buNone/>
              <a:tabLst/>
              <a:defRPr/>
            </a:pPr>
            <a:r>
              <a:rPr lang="en-GB" sz="2400" b="1" dirty="0" err="1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Vakiintuneita</a:t>
            </a:r>
            <a:r>
              <a:rPr lang="en-GB" sz="2400" b="1" dirty="0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/ </a:t>
            </a:r>
            <a:r>
              <a:rPr lang="en-GB" sz="2400" b="1" dirty="0" err="1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hyviä</a:t>
            </a:r>
            <a:r>
              <a:rPr lang="en-GB" sz="2400" b="1" dirty="0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käytäntöjä</a:t>
            </a:r>
            <a:r>
              <a:rPr lang="en-GB" sz="2400" b="1" dirty="0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tarvitaan</a:t>
            </a:r>
            <a:endParaRPr lang="en-GB" sz="2400" b="1" dirty="0" smtClean="0">
              <a:solidFill>
                <a:schemeClr val="bg1"/>
              </a:solidFill>
              <a:latin typeface="Verdana" pitchFamily="34" charset="0"/>
              <a:ea typeface="ＭＳ Ｐゴシック" pitchFamily="-111" charset="-128"/>
              <a:cs typeface="ＭＳ Ｐゴシック" pitchFamily="-111" charset="-128"/>
            </a:endParaRPr>
          </a:p>
          <a:p>
            <a:pPr marR="0" lvl="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 typeface="Verdana" pitchFamily="34" charset="0"/>
              <a:buNone/>
              <a:tabLst/>
              <a:defRPr/>
            </a:pPr>
            <a:r>
              <a:rPr lang="en-GB" sz="2400" b="1" dirty="0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MINERA-</a:t>
            </a:r>
            <a:r>
              <a:rPr lang="en-GB" sz="2400" b="1" dirty="0" err="1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malli</a:t>
            </a:r>
            <a:r>
              <a:rPr lang="en-GB" sz="2400" b="1" dirty="0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v</a:t>
            </a:r>
            <a:r>
              <a:rPr lang="en-GB" sz="2400" b="1" dirty="0" err="1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ertailupohjana</a:t>
            </a:r>
            <a:r>
              <a:rPr lang="en-GB" sz="2400" b="1" dirty="0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kohdekohtaisille</a:t>
            </a:r>
            <a:r>
              <a:rPr lang="en-GB" sz="2400" b="1" dirty="0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riskinarvioille</a:t>
            </a:r>
            <a:r>
              <a:rPr lang="en-GB" sz="2400" b="1" dirty="0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-&gt; </a:t>
            </a:r>
            <a:r>
              <a:rPr lang="en-GB" sz="2400" b="1" dirty="0" err="1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onko</a:t>
            </a:r>
            <a:r>
              <a:rPr lang="en-GB" sz="2400" b="1" dirty="0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hyvä</a:t>
            </a:r>
            <a:r>
              <a:rPr lang="en-GB" sz="2400" b="1" dirty="0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käytäntö</a:t>
            </a:r>
            <a:r>
              <a:rPr lang="en-GB" sz="2400" b="1" dirty="0" smtClean="0">
                <a:solidFill>
                  <a:schemeClr val="bg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?</a:t>
            </a:r>
            <a:endParaRPr kumimoji="0" lang="en-GB" sz="2400" b="1" i="0" u="none" strike="noStrike" kern="120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ＭＳ Ｐゴシック" pitchFamily="-111" charset="-128"/>
              <a:cs typeface="ＭＳ Ｐゴシック" pitchFamily="-111" charset="-128"/>
            </a:endParaRPr>
          </a:p>
          <a:p>
            <a:pPr marR="0" lvl="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 typeface="Verdana" pitchFamily="34" charset="0"/>
              <a:buNone/>
              <a:tabLst/>
              <a:defRPr/>
            </a:pPr>
            <a:endParaRPr kumimoji="0" lang="en-GB" sz="1800" b="1" i="0" u="none" strike="noStrike" kern="120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ＭＳ Ｐゴシック" pitchFamily="-111" charset="-128"/>
              <a:cs typeface="ＭＳ Ｐゴシック" pitchFamily="-111" charset="-128"/>
            </a:endParaRPr>
          </a:p>
          <a:p>
            <a:pPr marR="0" lvl="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 typeface="Verdana" pitchFamily="34" charset="0"/>
              <a:buNone/>
              <a:tabLst/>
              <a:defRPr/>
            </a:pPr>
            <a:endParaRPr kumimoji="0" lang="en-GB" sz="1200" b="1" i="0" u="none" strike="noStrike" kern="120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ＭＳ Ｐゴシック" pitchFamily="-111" charset="-128"/>
              <a:cs typeface="ＭＳ Ｐゴシック" pitchFamily="-111" charset="-128"/>
            </a:endParaRPr>
          </a:p>
          <a:p>
            <a:pPr marR="0" lvl="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 typeface="Verdana" pitchFamily="34" charset="0"/>
              <a:buNone/>
              <a:tabLst/>
              <a:defRPr/>
            </a:pPr>
            <a:endParaRPr kumimoji="0" lang="en-GB" sz="12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ajatuksia</a:t>
            </a:r>
            <a:r>
              <a:rPr lang="en-GB" dirty="0"/>
              <a:t> </a:t>
            </a:r>
            <a:r>
              <a:rPr lang="en-GB" dirty="0" err="1"/>
              <a:t>Minera-hankkeesta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 smtClean="0"/>
              <a:t>5 </a:t>
            </a:r>
            <a:r>
              <a:rPr lang="en-GB" sz="2400" dirty="0" err="1"/>
              <a:t>Kaivostoiminnan</a:t>
            </a:r>
            <a:r>
              <a:rPr lang="en-GB" sz="2400" dirty="0"/>
              <a:t> </a:t>
            </a:r>
            <a:r>
              <a:rPr lang="en-GB" sz="2400" dirty="0" err="1"/>
              <a:t>ja</a:t>
            </a:r>
            <a:r>
              <a:rPr lang="en-GB" sz="2400" dirty="0"/>
              <a:t> </a:t>
            </a:r>
            <a:r>
              <a:rPr lang="en-GB" sz="2400" dirty="0" err="1"/>
              <a:t>ympäristölainsäädännön</a:t>
            </a:r>
            <a:r>
              <a:rPr lang="en-GB" sz="2400" dirty="0"/>
              <a:t> </a:t>
            </a:r>
            <a:r>
              <a:rPr lang="en-GB" sz="2400" dirty="0" err="1"/>
              <a:t>historia</a:t>
            </a:r>
            <a:r>
              <a:rPr lang="en-GB" sz="2400" dirty="0"/>
              <a:t> -&gt; </a:t>
            </a:r>
            <a:r>
              <a:rPr lang="en-GB" sz="2400" dirty="0" err="1"/>
              <a:t>hyväksi</a:t>
            </a:r>
            <a:r>
              <a:rPr lang="en-GB" sz="2400" dirty="0"/>
              <a:t> </a:t>
            </a:r>
            <a:r>
              <a:rPr lang="en-GB" sz="2400" dirty="0" err="1"/>
              <a:t>havaittujen</a:t>
            </a:r>
            <a:r>
              <a:rPr lang="en-GB" sz="2400" dirty="0"/>
              <a:t> </a:t>
            </a:r>
            <a:r>
              <a:rPr lang="en-GB" sz="2400" dirty="0" err="1"/>
              <a:t>käytäntöjen</a:t>
            </a:r>
            <a:r>
              <a:rPr lang="en-GB" sz="2400" dirty="0"/>
              <a:t> </a:t>
            </a:r>
            <a:r>
              <a:rPr lang="en-GB" sz="2400" dirty="0" err="1"/>
              <a:t>puute</a:t>
            </a:r>
            <a:endParaRPr lang="en-GB" sz="2400" dirty="0"/>
          </a:p>
        </p:txBody>
      </p:sp>
      <p:sp>
        <p:nvSpPr>
          <p:cNvPr id="66571" name="TextBox 12"/>
          <p:cNvSpPr txBox="1">
            <a:spLocks noChangeArrowheads="1"/>
          </p:cNvSpPr>
          <p:nvPr/>
        </p:nvSpPr>
        <p:spPr bwMode="auto">
          <a:xfrm>
            <a:off x="9525000" y="3609975"/>
            <a:ext cx="457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GB" smtClean="0"/>
              <a:t>Light blue fact box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93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heme/theme1.xml><?xml version="1.0" encoding="utf-8"?>
<a:theme xmlns:a="http://schemas.openxmlformats.org/drawingml/2006/main" name="1 Ramboll template">
  <a:themeElements>
    <a:clrScheme name="Ramboll">
      <a:dk1>
        <a:srgbClr val="000000"/>
      </a:dk1>
      <a:lt1>
        <a:srgbClr val="FFFFFF"/>
      </a:lt1>
      <a:dk2>
        <a:srgbClr val="009DE0"/>
      </a:dk2>
      <a:lt2>
        <a:srgbClr val="797766"/>
      </a:lt2>
      <a:accent1>
        <a:srgbClr val="A7D3F5"/>
      </a:accent1>
      <a:accent2>
        <a:srgbClr val="5CA551"/>
      </a:accent2>
      <a:accent3>
        <a:srgbClr val="A1C23D"/>
      </a:accent3>
      <a:accent4>
        <a:srgbClr val="C40079"/>
      </a:accent4>
      <a:accent5>
        <a:srgbClr val="C63418"/>
      </a:accent5>
      <a:accent6>
        <a:srgbClr val="D0CFC5"/>
      </a:accent6>
      <a:hlink>
        <a:srgbClr val="009DE0"/>
      </a:hlink>
      <a:folHlink>
        <a:srgbClr val="9DD3F5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vert="horz" wrap="square" lIns="36000" tIns="0" rIns="0" bIns="0" numCol="1" anchor="t" anchorCtr="0" compatLnSpc="1">
        <a:prstTxWarp prst="textNoShape">
          <a:avLst/>
        </a:prstTxWarp>
      </a:bodyPr>
      <a:lstStyle>
        <a:defPPr marL="12700" marR="0" indent="-25400" algn="l" defTabSz="457200" rtl="0" eaLnBrk="0" fontAlgn="base" latinLnBrk="0" hangingPunct="0">
          <a:lnSpc>
            <a:spcPts val="2163"/>
          </a:lnSpc>
          <a:spcBef>
            <a:spcPct val="0"/>
          </a:spcBef>
          <a:spcAft>
            <a:spcPts val="1500"/>
          </a:spcAft>
          <a:buClrTx/>
          <a:buSzTx/>
          <a:tabLst/>
          <a:defRPr kumimoji="0" sz="18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Verdana"/>
            <a:ea typeface="ＭＳ Ｐゴシック" pitchFamily="-111" charset="-128"/>
            <a:cs typeface="ＭＳ Ｐゴシック" pitchFamily="-111" charset="-128"/>
          </a:defRPr>
        </a:defPPr>
      </a:lstStyle>
    </a:txDef>
  </a:objectDefaults>
  <a:extraClrSchemeLst>
    <a:extraClrScheme>
      <a:clrScheme name="Ramboll 1">
        <a:dk1>
          <a:srgbClr val="000000"/>
        </a:dk1>
        <a:lt1>
          <a:srgbClr val="009DE0"/>
        </a:lt1>
        <a:dk2>
          <a:srgbClr val="797766"/>
        </a:dk2>
        <a:lt2>
          <a:srgbClr val="FFFFFF"/>
        </a:lt2>
        <a:accent1>
          <a:srgbClr val="9DD3F5"/>
        </a:accent1>
        <a:accent2>
          <a:srgbClr val="5CA551"/>
        </a:accent2>
        <a:accent3>
          <a:srgbClr val="AACCED"/>
        </a:accent3>
        <a:accent4>
          <a:srgbClr val="000000"/>
        </a:accent4>
        <a:accent5>
          <a:srgbClr val="CCE6F9"/>
        </a:accent5>
        <a:accent6>
          <a:srgbClr val="539549"/>
        </a:accent6>
        <a:hlink>
          <a:srgbClr val="009DE0"/>
        </a:hlink>
        <a:folHlink>
          <a:srgbClr val="7977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mboll 2">
        <a:dk1>
          <a:srgbClr val="000000"/>
        </a:dk1>
        <a:lt1>
          <a:srgbClr val="FFFFFF"/>
        </a:lt1>
        <a:dk2>
          <a:srgbClr val="009DE0"/>
        </a:dk2>
        <a:lt2>
          <a:srgbClr val="797766"/>
        </a:lt2>
        <a:accent1>
          <a:srgbClr val="9DD3F5"/>
        </a:accent1>
        <a:accent2>
          <a:srgbClr val="5CA551"/>
        </a:accent2>
        <a:accent3>
          <a:srgbClr val="FFFFFF"/>
        </a:accent3>
        <a:accent4>
          <a:srgbClr val="000000"/>
        </a:accent4>
        <a:accent5>
          <a:srgbClr val="CCE6F9"/>
        </a:accent5>
        <a:accent6>
          <a:srgbClr val="539549"/>
        </a:accent6>
        <a:hlink>
          <a:srgbClr val="009DE0"/>
        </a:hlink>
        <a:folHlink>
          <a:srgbClr val="7977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mboll 3">
        <a:dk1>
          <a:srgbClr val="000000"/>
        </a:dk1>
        <a:lt1>
          <a:srgbClr val="FFFFFF"/>
        </a:lt1>
        <a:dk2>
          <a:srgbClr val="009DE0"/>
        </a:dk2>
        <a:lt2>
          <a:srgbClr val="797766"/>
        </a:lt2>
        <a:accent1>
          <a:srgbClr val="D0D0C9"/>
        </a:accent1>
        <a:accent2>
          <a:srgbClr val="5CA551"/>
        </a:accent2>
        <a:accent3>
          <a:srgbClr val="FFFFFF"/>
        </a:accent3>
        <a:accent4>
          <a:srgbClr val="000000"/>
        </a:accent4>
        <a:accent5>
          <a:srgbClr val="E4E4E1"/>
        </a:accent5>
        <a:accent6>
          <a:srgbClr val="539549"/>
        </a:accent6>
        <a:hlink>
          <a:srgbClr val="009DE0"/>
        </a:hlink>
        <a:folHlink>
          <a:srgbClr val="9DD3F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</TotalTime>
  <Words>398</Words>
  <Application>Microsoft Office PowerPoint</Application>
  <PresentationFormat>On-screen Show (4:3)</PresentationFormat>
  <Paragraphs>102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1 Ramboll template</vt:lpstr>
      <vt:lpstr>Minera-loppuseminaari</vt:lpstr>
      <vt:lpstr>Terminologiaa</vt:lpstr>
      <vt:lpstr>Riskinarvioinnin merkitys konsultin näkökulmasta</vt:lpstr>
      <vt:lpstr>Arvioinnin haasteet (ongelmat?)</vt:lpstr>
      <vt:lpstr>ajatuksia Minera-hankkeesta</vt:lpstr>
      <vt:lpstr>ajatuksia Minera-hankkeesta</vt:lpstr>
      <vt:lpstr>ajatuksia Minera-hankkeesta</vt:lpstr>
      <vt:lpstr>ajatuksia Minera-hankkeesta</vt:lpstr>
      <vt:lpstr>ajatuksia Minera-hankkeesta</vt:lpstr>
      <vt:lpstr>ajatuksia Minera-hankkeesta</vt:lpstr>
      <vt:lpstr>ajatuksia Minera-hankkeesta</vt:lpstr>
      <vt:lpstr>Allekirjoittaneen MINERA-matka…</vt:lpstr>
      <vt:lpstr>KIITOS</vt:lpstr>
    </vt:vector>
  </TitlesOfParts>
  <Company>Ramboll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Niko Karjalainen</dc:creator>
  <cp:lastModifiedBy>Hiltunen Laura</cp:lastModifiedBy>
  <cp:revision>121</cp:revision>
  <cp:lastPrinted>2013-04-16T12:18:46Z</cp:lastPrinted>
  <dcterms:created xsi:type="dcterms:W3CDTF">2008-10-01T07:01:41Z</dcterms:created>
  <dcterms:modified xsi:type="dcterms:W3CDTF">2014-02-27T10:50:50Z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...">
    <vt:lpwstr>www.skabelondesign.com</vt:lpwstr>
  </property>
  <property fmtid="{D5CDD505-2E9C-101B-9397-08002B2CF9AE}" pid="3" name="CurrentSublogo">
    <vt:lpwstr/>
  </property>
  <property fmtid="{D5CDD505-2E9C-101B-9397-08002B2CF9AE}" pid="4" name="CurrentOffice">
    <vt:lpwstr/>
  </property>
  <property fmtid="{D5CDD505-2E9C-101B-9397-08002B2CF9AE}" pid="5" name="CurrentLogoPath">
    <vt:lpwstr/>
  </property>
  <property fmtid="{D5CDD505-2E9C-101B-9397-08002B2CF9AE}" pid="6" name="CurrentDepartmentName">
    <vt:lpwstr/>
  </property>
  <property fmtid="{D5CDD505-2E9C-101B-9397-08002B2CF9AE}" pid="7" name="CurrentDate">
    <vt:lpwstr/>
  </property>
  <property fmtid="{D5CDD505-2E9C-101B-9397-08002B2CF9AE}" pid="8" name="CurrentPresentationTitle">
    <vt:lpwstr/>
  </property>
  <property fmtid="{D5CDD505-2E9C-101B-9397-08002B2CF9AE}" pid="9" name="CurrentAuthor">
    <vt:lpwstr/>
  </property>
  <property fmtid="{D5CDD505-2E9C-101B-9397-08002B2CF9AE}" pid="10" name="CurrentDepartment">
    <vt:lpwstr/>
  </property>
  <property fmtid="{D5CDD505-2E9C-101B-9397-08002B2CF9AE}" pid="11" name="CurrentBusinessLine">
    <vt:lpwstr/>
  </property>
  <property fmtid="{D5CDD505-2E9C-101B-9397-08002B2CF9AE}" pid="12" name="CurrentCountry">
    <vt:lpwstr/>
  </property>
</Properties>
</file>