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31" r:id="rId1"/>
  </p:sldMasterIdLst>
  <p:notesMasterIdLst>
    <p:notesMasterId r:id="rId18"/>
  </p:notesMasterIdLst>
  <p:handoutMasterIdLst>
    <p:handoutMasterId r:id="rId19"/>
  </p:handoutMasterIdLst>
  <p:sldIdLst>
    <p:sldId id="257" r:id="rId2"/>
    <p:sldId id="259" r:id="rId3"/>
    <p:sldId id="279" r:id="rId4"/>
    <p:sldId id="280" r:id="rId5"/>
    <p:sldId id="281" r:id="rId6"/>
    <p:sldId id="282" r:id="rId7"/>
    <p:sldId id="283" r:id="rId8"/>
    <p:sldId id="284" r:id="rId9"/>
    <p:sldId id="289" r:id="rId10"/>
    <p:sldId id="285" r:id="rId11"/>
    <p:sldId id="288" r:id="rId12"/>
    <p:sldId id="287" r:id="rId13"/>
    <p:sldId id="293" r:id="rId14"/>
    <p:sldId id="290" r:id="rId15"/>
    <p:sldId id="291" r:id="rId16"/>
    <p:sldId id="294" r:id="rId17"/>
  </p:sldIdLst>
  <p:sldSz cx="9144000" cy="6858000" type="screen4x3"/>
  <p:notesSz cx="6797675" cy="9928225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kijä" initials="T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9DF8"/>
    <a:srgbClr val="CC0099"/>
    <a:srgbClr val="FFFF66"/>
    <a:srgbClr val="9966FF"/>
    <a:srgbClr val="FF6600"/>
    <a:srgbClr val="1AB233"/>
    <a:srgbClr val="148A29"/>
    <a:srgbClr val="84D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932" y="-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-3762" y="-120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7" y="2"/>
            <a:ext cx="2945659" cy="4964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50449" y="2"/>
            <a:ext cx="2945659" cy="4964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0AE55-0C82-4D57-9F91-4CBA3D6DD7AB}" type="datetimeFigureOut">
              <a:rPr lang="fi-FI" smtClean="0"/>
              <a:pPr/>
              <a:t>20.11.2013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7" y="9430098"/>
            <a:ext cx="2945659" cy="4964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50449" y="9430098"/>
            <a:ext cx="2945659" cy="4964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3229EC-BD9E-4230-A4FC-5E6FBB0B4C7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95595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7" y="2"/>
            <a:ext cx="2945659" cy="4964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0449" y="2"/>
            <a:ext cx="2945659" cy="4964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9AA8FF-215C-472F-A8C7-7C757995D4A7}" type="datetimeFigureOut">
              <a:rPr lang="fi-FI" smtClean="0"/>
              <a:pPr/>
              <a:t>20.11.2013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768" y="4715911"/>
            <a:ext cx="5438140" cy="4467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7" y="9430098"/>
            <a:ext cx="2945659" cy="4964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0449" y="9430098"/>
            <a:ext cx="2945659" cy="4964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AC8229-B5CC-44AB-AB45-F2763324C7B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34636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914400" rtl="0" eaLnBrk="1" latinLnBrk="0" hangingPunct="1">
      <a:buFont typeface="Courier New" pitchFamily="49" charset="0"/>
      <a:buChar char="o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914400" rtl="0" eaLnBrk="1" latinLnBrk="0" hangingPunct="1">
      <a:buFont typeface="Arial" pitchFamily="34" charset="0"/>
      <a:buChar char="∙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C8229-B5CC-44AB-AB45-F2763324C7BE}" type="slidenum">
              <a:rPr lang="fi-FI" smtClean="0"/>
              <a:pPr/>
              <a:t>1</a:t>
            </a:fld>
            <a:endParaRPr lang="fi-FI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C8229-B5CC-44AB-AB45-F2763324C7BE}" type="slidenum">
              <a:rPr lang="fi-FI" smtClean="0"/>
              <a:pPr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12770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9C276C-911E-4898-9D8A-711DC68EB746}" type="slidenum">
              <a:rPr lang="fi-FI" smtClean="0"/>
              <a:pPr>
                <a:defRPr/>
              </a:pPr>
              <a:t>11</a:t>
            </a:fld>
            <a:endParaRPr lang="fi-FI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9C276C-911E-4898-9D8A-711DC68EB746}" type="slidenum">
              <a:rPr lang="fi-FI" smtClean="0"/>
              <a:pPr>
                <a:defRPr/>
              </a:pPr>
              <a:t>12</a:t>
            </a:fld>
            <a:endParaRPr lang="fi-FI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C8229-B5CC-44AB-AB45-F2763324C7BE}" type="slidenum">
              <a:rPr lang="fi-FI" smtClean="0"/>
              <a:pPr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61172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C8229-B5CC-44AB-AB45-F2763324C7BE}" type="slidenum">
              <a:rPr lang="fi-FI" smtClean="0"/>
              <a:pPr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536978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C8229-B5CC-44AB-AB45-F2763324C7BE}" type="slidenum">
              <a:rPr lang="fi-FI" smtClean="0"/>
              <a:pPr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08818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C8229-B5CC-44AB-AB45-F2763324C7BE}" type="slidenum">
              <a:rPr lang="fi-FI" smtClean="0"/>
              <a:pPr/>
              <a:t>16</a:t>
            </a:fld>
            <a:endParaRPr lang="fi-F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C8229-B5CC-44AB-AB45-F2763324C7BE}" type="slidenum">
              <a:rPr lang="fi-FI" smtClean="0"/>
              <a:pPr/>
              <a:t>2</a:t>
            </a:fld>
            <a:endParaRPr lang="fi-F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C8229-B5CC-44AB-AB45-F2763324C7BE}" type="slidenum">
              <a:rPr lang="fi-FI" smtClean="0"/>
              <a:pPr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7677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C8229-B5CC-44AB-AB45-F2763324C7BE}" type="slidenum">
              <a:rPr lang="fi-FI" smtClean="0"/>
              <a:pPr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315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C8229-B5CC-44AB-AB45-F2763324C7BE}" type="slidenum">
              <a:rPr lang="fi-FI" smtClean="0"/>
              <a:pPr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11928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C8229-B5CC-44AB-AB45-F2763324C7BE}" type="slidenum">
              <a:rPr lang="fi-FI" smtClean="0"/>
              <a:pPr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11297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C8229-B5CC-44AB-AB45-F2763324C7BE}" type="slidenum">
              <a:rPr lang="fi-FI" smtClean="0"/>
              <a:pPr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27756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C8229-B5CC-44AB-AB45-F2763324C7BE}" type="slidenum">
              <a:rPr lang="fi-FI" smtClean="0"/>
              <a:pPr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47945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C8229-B5CC-44AB-AB45-F2763324C7BE}" type="slidenum">
              <a:rPr lang="fi-FI" smtClean="0"/>
              <a:pPr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420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SYKE_PK_pohja_240120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115616" y="1556793"/>
            <a:ext cx="7342584" cy="1512167"/>
          </a:xfrm>
        </p:spPr>
        <p:txBody>
          <a:bodyPr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Esityksen nimi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926568" y="3600000"/>
            <a:ext cx="5720680" cy="2209800"/>
          </a:xfrm>
        </p:spPr>
        <p:txBody>
          <a:bodyPr>
            <a:noAutofit/>
          </a:bodyPr>
          <a:lstStyle>
            <a:lvl1pPr marL="0" indent="0" algn="ctr">
              <a:buNone/>
              <a:defRPr b="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Esityksen pitäjä / organisaation nimi</a:t>
            </a:r>
          </a:p>
          <a:p>
            <a:r>
              <a:rPr lang="fi-FI" dirty="0" smtClean="0"/>
              <a:t>tilaisuus, päivämäärä</a:t>
            </a:r>
            <a:endParaRPr lang="fi-FI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+ pyöreäkuva (is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13"/>
          <p:cNvSpPr>
            <a:spLocks noGrp="1"/>
          </p:cNvSpPr>
          <p:nvPr>
            <p:ph type="pic" sz="quarter" idx="13" hasCustomPrompt="1"/>
          </p:nvPr>
        </p:nvSpPr>
        <p:spPr>
          <a:xfrm>
            <a:off x="3275856" y="1197352"/>
            <a:ext cx="6912000" cy="6912000"/>
          </a:xfrm>
          <a:prstGeom prst="ellipse">
            <a:avLst/>
          </a:prstGeom>
          <a:ln w="19050">
            <a:solidFill>
              <a:schemeClr val="bg2"/>
            </a:solidFill>
          </a:ln>
          <a:effectLst>
            <a:outerShdw blurRad="152400" dist="25400" dir="8100000" algn="tl" rotWithShape="0">
              <a:prstClr val="black">
                <a:alpha val="60000"/>
              </a:prstClr>
            </a:outerShdw>
          </a:effectLst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600" i="1">
                <a:solidFill>
                  <a:srgbClr val="CC0099"/>
                </a:solidFill>
              </a:defRPr>
            </a:lvl1pPr>
          </a:lstStyle>
          <a:p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Lisää kuva napsauttamalla kuvaketta. </a:t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Halutessasi vaihtaa kuvan, aktivoi pallokuva, poista se </a:t>
            </a:r>
            <a:r>
              <a:rPr lang="fi-FI" dirty="0" err="1" smtClean="0"/>
              <a:t>Delete-näppäimellä</a:t>
            </a:r>
            <a:r>
              <a:rPr lang="fi-FI" dirty="0" smtClean="0"/>
              <a:t> ja klikkaa kuvaketta lisätäksesi uuden kuvan.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1403648" y="4653136"/>
            <a:ext cx="1944216" cy="1656184"/>
          </a:xfrm>
        </p:spPr>
        <p:txBody>
          <a:bodyPr anchor="ctr">
            <a:noAutofit/>
          </a:bodyPr>
          <a:lstStyle>
            <a:lvl1pPr marL="0" indent="0">
              <a:lnSpc>
                <a:spcPts val="1600"/>
              </a:lnSpc>
              <a:buNone/>
              <a:defRPr sz="1600" baseline="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 smtClean="0"/>
              <a:t>Kuvan selitetekstiä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22.11.2013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Jorma Jantunen, SYKE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Otsikko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 smtClean="0"/>
              <a:t>Otsikko</a:t>
            </a:r>
            <a:endParaRPr lang="fi-FI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 smtClean="0"/>
              <a:t>Otsikko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22.11.2013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Jorma Jantunen, SYKE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22.11.2013</a:t>
            </a:r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Jorma Jantunen, SYKE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tsikko ja kaksi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403648" y="274638"/>
            <a:ext cx="72831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 smtClean="0"/>
              <a:t>Otsikko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22.11.2013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Jorma Jantunen, SYKE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5122800" y="1700808"/>
            <a:ext cx="3564000" cy="4525963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Luettelo ensimmäinen taso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</p:txBody>
      </p:sp>
      <p:sp>
        <p:nvSpPr>
          <p:cNvPr id="11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1403648" y="1700808"/>
            <a:ext cx="3564000" cy="4525963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Luettelo ensimmäinen taso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tsikko ja teksti + pyöreäkuva(pien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22.11.2013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Jorma Jantunen, SYKE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1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1403648" y="1700808"/>
            <a:ext cx="2304256" cy="4525963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 sz="200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1600">
                <a:solidFill>
                  <a:schemeClr val="tx1"/>
                </a:solidFill>
              </a:defRPr>
            </a:lvl3pPr>
            <a:lvl4pPr>
              <a:buNone/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Luettelo ensimmäinen taso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</p:txBody>
      </p:sp>
      <p:sp>
        <p:nvSpPr>
          <p:cNvPr id="13" name="Kuvan paikkamerkki 12"/>
          <p:cNvSpPr>
            <a:spLocks noGrp="1"/>
          </p:cNvSpPr>
          <p:nvPr>
            <p:ph type="pic" sz="quarter" idx="13" hasCustomPrompt="1"/>
          </p:nvPr>
        </p:nvSpPr>
        <p:spPr>
          <a:xfrm>
            <a:off x="4176456" y="1700213"/>
            <a:ext cx="4500000" cy="4500000"/>
          </a:xfrm>
          <a:prstGeom prst="ellipse">
            <a:avLst/>
          </a:prstGeom>
          <a:ln w="19050">
            <a:solidFill>
              <a:schemeClr val="bg2"/>
            </a:solidFill>
          </a:ln>
          <a:effectLst>
            <a:outerShdw blurRad="127000" dist="50800" dir="2100000" algn="ctr" rotWithShape="0">
              <a:srgbClr val="000000">
                <a:alpha val="70000"/>
              </a:srgbClr>
            </a:outerShdw>
          </a:effectLst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600" i="1" baseline="0">
                <a:solidFill>
                  <a:srgbClr val="CC0099"/>
                </a:solidFill>
                <a:effectLst/>
              </a:defRPr>
            </a:lvl1pPr>
          </a:lstStyle>
          <a:p>
            <a:pPr lvl="0"/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Lisää kuva napsauttamalla kuvaketta. </a:t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Halutessasi vaihtaa kuvan, aktivoi pallokuva, poista se </a:t>
            </a:r>
            <a:r>
              <a:rPr lang="fi-FI" dirty="0" err="1" smtClean="0"/>
              <a:t>Delete-näppäimellä</a:t>
            </a:r>
            <a:r>
              <a:rPr lang="fi-FI" dirty="0" smtClean="0"/>
              <a:t> ja klikkaa kuvaketta lisätäksesi uuden kuvan.</a:t>
            </a:r>
          </a:p>
        </p:txBody>
      </p:sp>
      <p:sp>
        <p:nvSpPr>
          <p:cNvPr id="8" name="Otsikko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 smtClean="0"/>
              <a:t>Otsikko</a:t>
            </a:r>
            <a:endParaRPr lang="fi-FI" dirty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tsikko + pyöreäkuva (is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13"/>
          <p:cNvSpPr>
            <a:spLocks noGrp="1"/>
          </p:cNvSpPr>
          <p:nvPr>
            <p:ph type="pic" sz="quarter" idx="13" hasCustomPrompt="1"/>
          </p:nvPr>
        </p:nvSpPr>
        <p:spPr>
          <a:xfrm>
            <a:off x="3275856" y="1197352"/>
            <a:ext cx="6912000" cy="6912000"/>
          </a:xfrm>
          <a:prstGeom prst="ellipse">
            <a:avLst/>
          </a:prstGeom>
          <a:ln w="19050">
            <a:solidFill>
              <a:schemeClr val="bg2"/>
            </a:solidFill>
          </a:ln>
          <a:effectLst>
            <a:outerShdw blurRad="152400" dist="25400" dir="8100000" algn="tl" rotWithShape="0">
              <a:prstClr val="black">
                <a:alpha val="60000"/>
              </a:prstClr>
            </a:outerShdw>
          </a:effectLst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600" i="1">
                <a:solidFill>
                  <a:srgbClr val="CC0099"/>
                </a:solidFill>
              </a:defRPr>
            </a:lvl1pPr>
          </a:lstStyle>
          <a:p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Lisää kuva napsauttamalla kuvaketta. </a:t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Halutessasi vaihtaa kuvan, aktivoi pallokuva, poista se </a:t>
            </a:r>
            <a:r>
              <a:rPr lang="fi-FI" dirty="0" err="1" smtClean="0"/>
              <a:t>Delete-näppäimellä</a:t>
            </a:r>
            <a:r>
              <a:rPr lang="fi-FI" dirty="0" smtClean="0"/>
              <a:t> ja klikkaa kuvaketta lisätäksesi uuden kuvan.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1403648" y="4653136"/>
            <a:ext cx="1944216" cy="1656184"/>
          </a:xfrm>
        </p:spPr>
        <p:txBody>
          <a:bodyPr anchor="ctr">
            <a:noAutofit/>
          </a:bodyPr>
          <a:lstStyle>
            <a:lvl1pPr marL="0" indent="0">
              <a:lnSpc>
                <a:spcPts val="1600"/>
              </a:lnSpc>
              <a:buNone/>
              <a:defRPr sz="1600" baseline="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 smtClean="0"/>
              <a:t>Kuvan selitetekstiä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22.11.2013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Jorma Jantunen, SYKE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Otsikko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 smtClean="0"/>
              <a:t>Otsikko</a:t>
            </a:r>
            <a:endParaRPr lang="fi-FI" dirty="0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vallinen 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7"/>
          <p:cNvSpPr>
            <a:spLocks noGrp="1"/>
          </p:cNvSpPr>
          <p:nvPr>
            <p:ph type="pic" sz="quarter" idx="13" hasCustomPrompt="1"/>
          </p:nvPr>
        </p:nvSpPr>
        <p:spPr>
          <a:xfrm>
            <a:off x="547200" y="-27000"/>
            <a:ext cx="8604000" cy="6912000"/>
          </a:xfrm>
          <a:custGeom>
            <a:avLst/>
            <a:gdLst>
              <a:gd name="connsiteX0" fmla="*/ 0 w 8604250"/>
              <a:gd name="connsiteY0" fmla="*/ 0 h 6858000"/>
              <a:gd name="connsiteX1" fmla="*/ 8604250 w 8604250"/>
              <a:gd name="connsiteY1" fmla="*/ 0 h 6858000"/>
              <a:gd name="connsiteX2" fmla="*/ 8604250 w 8604250"/>
              <a:gd name="connsiteY2" fmla="*/ 6858000 h 6858000"/>
              <a:gd name="connsiteX3" fmla="*/ 0 w 8604250"/>
              <a:gd name="connsiteY3" fmla="*/ 6858000 h 6858000"/>
              <a:gd name="connsiteX4" fmla="*/ 0 w 8604250"/>
              <a:gd name="connsiteY4" fmla="*/ 0 h 6858000"/>
              <a:gd name="connsiteX0" fmla="*/ 8122 w 8612372"/>
              <a:gd name="connsiteY0" fmla="*/ 0 h 6858000"/>
              <a:gd name="connsiteX1" fmla="*/ 8612372 w 8612372"/>
              <a:gd name="connsiteY1" fmla="*/ 0 h 6858000"/>
              <a:gd name="connsiteX2" fmla="*/ 8612372 w 8612372"/>
              <a:gd name="connsiteY2" fmla="*/ 6858000 h 6858000"/>
              <a:gd name="connsiteX3" fmla="*/ 8122 w 8612372"/>
              <a:gd name="connsiteY3" fmla="*/ 6858000 h 6858000"/>
              <a:gd name="connsiteX4" fmla="*/ 0 w 8612372"/>
              <a:gd name="connsiteY4" fmla="*/ 3327991 h 6858000"/>
              <a:gd name="connsiteX5" fmla="*/ 8122 w 8612372"/>
              <a:gd name="connsiteY5" fmla="*/ 0 h 6858000"/>
              <a:gd name="connsiteX0" fmla="*/ 8122 w 8612372"/>
              <a:gd name="connsiteY0" fmla="*/ 0 h 6858000"/>
              <a:gd name="connsiteX1" fmla="*/ 8612372 w 8612372"/>
              <a:gd name="connsiteY1" fmla="*/ 0 h 6858000"/>
              <a:gd name="connsiteX2" fmla="*/ 8612372 w 8612372"/>
              <a:gd name="connsiteY2" fmla="*/ 6858000 h 6858000"/>
              <a:gd name="connsiteX3" fmla="*/ 8122 w 8612372"/>
              <a:gd name="connsiteY3" fmla="*/ 6858000 h 6858000"/>
              <a:gd name="connsiteX4" fmla="*/ 0 w 8612372"/>
              <a:gd name="connsiteY4" fmla="*/ 3327991 h 6858000"/>
              <a:gd name="connsiteX5" fmla="*/ 8122 w 8612372"/>
              <a:gd name="connsiteY5" fmla="*/ 0 h 6858000"/>
              <a:gd name="connsiteX0" fmla="*/ 8122 w 8612372"/>
              <a:gd name="connsiteY0" fmla="*/ 0 h 6858000"/>
              <a:gd name="connsiteX1" fmla="*/ 8612372 w 8612372"/>
              <a:gd name="connsiteY1" fmla="*/ 0 h 6858000"/>
              <a:gd name="connsiteX2" fmla="*/ 8612372 w 8612372"/>
              <a:gd name="connsiteY2" fmla="*/ 6858000 h 6858000"/>
              <a:gd name="connsiteX3" fmla="*/ 8122 w 8612372"/>
              <a:gd name="connsiteY3" fmla="*/ 6858000 h 6858000"/>
              <a:gd name="connsiteX4" fmla="*/ 0 w 8612372"/>
              <a:gd name="connsiteY4" fmla="*/ 3327991 h 6858000"/>
              <a:gd name="connsiteX5" fmla="*/ 8122 w 8612372"/>
              <a:gd name="connsiteY5" fmla="*/ 0 h 6858000"/>
              <a:gd name="connsiteX0" fmla="*/ 8122 w 8612372"/>
              <a:gd name="connsiteY0" fmla="*/ 0 h 6858000"/>
              <a:gd name="connsiteX1" fmla="*/ 723014 w 8612372"/>
              <a:gd name="connsiteY1" fmla="*/ 0 h 6858000"/>
              <a:gd name="connsiteX2" fmla="*/ 8612372 w 8612372"/>
              <a:gd name="connsiteY2" fmla="*/ 0 h 6858000"/>
              <a:gd name="connsiteX3" fmla="*/ 8612372 w 8612372"/>
              <a:gd name="connsiteY3" fmla="*/ 6858000 h 6858000"/>
              <a:gd name="connsiteX4" fmla="*/ 8122 w 8612372"/>
              <a:gd name="connsiteY4" fmla="*/ 6858000 h 6858000"/>
              <a:gd name="connsiteX5" fmla="*/ 0 w 8612372"/>
              <a:gd name="connsiteY5" fmla="*/ 3327991 h 6858000"/>
              <a:gd name="connsiteX6" fmla="*/ 8122 w 8612372"/>
              <a:gd name="connsiteY6" fmla="*/ 0 h 6858000"/>
              <a:gd name="connsiteX0" fmla="*/ 8122 w 8612372"/>
              <a:gd name="connsiteY0" fmla="*/ 0 h 6858000"/>
              <a:gd name="connsiteX1" fmla="*/ 723014 w 8612372"/>
              <a:gd name="connsiteY1" fmla="*/ 0 h 6858000"/>
              <a:gd name="connsiteX2" fmla="*/ 723014 w 8612372"/>
              <a:gd name="connsiteY2" fmla="*/ 0 h 6858000"/>
              <a:gd name="connsiteX3" fmla="*/ 8612372 w 8612372"/>
              <a:gd name="connsiteY3" fmla="*/ 0 h 6858000"/>
              <a:gd name="connsiteX4" fmla="*/ 8612372 w 8612372"/>
              <a:gd name="connsiteY4" fmla="*/ 6858000 h 6858000"/>
              <a:gd name="connsiteX5" fmla="*/ 8122 w 8612372"/>
              <a:gd name="connsiteY5" fmla="*/ 6858000 h 6858000"/>
              <a:gd name="connsiteX6" fmla="*/ 0 w 8612372"/>
              <a:gd name="connsiteY6" fmla="*/ 3327991 h 6858000"/>
              <a:gd name="connsiteX7" fmla="*/ 8122 w 8612372"/>
              <a:gd name="connsiteY7" fmla="*/ 0 h 6858000"/>
              <a:gd name="connsiteX0" fmla="*/ 8122 w 8612372"/>
              <a:gd name="connsiteY0" fmla="*/ 0 h 6858000"/>
              <a:gd name="connsiteX1" fmla="*/ 723014 w 8612372"/>
              <a:gd name="connsiteY1" fmla="*/ 0 h 6858000"/>
              <a:gd name="connsiteX2" fmla="*/ 723014 w 8612372"/>
              <a:gd name="connsiteY2" fmla="*/ 0 h 6858000"/>
              <a:gd name="connsiteX3" fmla="*/ 8612372 w 8612372"/>
              <a:gd name="connsiteY3" fmla="*/ 0 h 6858000"/>
              <a:gd name="connsiteX4" fmla="*/ 8612372 w 8612372"/>
              <a:gd name="connsiteY4" fmla="*/ 6858000 h 6858000"/>
              <a:gd name="connsiteX5" fmla="*/ 8122 w 8612372"/>
              <a:gd name="connsiteY5" fmla="*/ 6858000 h 6858000"/>
              <a:gd name="connsiteX6" fmla="*/ 0 w 8612372"/>
              <a:gd name="connsiteY6" fmla="*/ 3327991 h 6858000"/>
              <a:gd name="connsiteX7" fmla="*/ 8122 w 8612372"/>
              <a:gd name="connsiteY7" fmla="*/ 0 h 6858000"/>
              <a:gd name="connsiteX0" fmla="*/ 0 w 8612372"/>
              <a:gd name="connsiteY0" fmla="*/ 3327991 h 6858000"/>
              <a:gd name="connsiteX1" fmla="*/ 723014 w 8612372"/>
              <a:gd name="connsiteY1" fmla="*/ 0 h 6858000"/>
              <a:gd name="connsiteX2" fmla="*/ 723014 w 8612372"/>
              <a:gd name="connsiteY2" fmla="*/ 0 h 6858000"/>
              <a:gd name="connsiteX3" fmla="*/ 8612372 w 8612372"/>
              <a:gd name="connsiteY3" fmla="*/ 0 h 6858000"/>
              <a:gd name="connsiteX4" fmla="*/ 8612372 w 8612372"/>
              <a:gd name="connsiteY4" fmla="*/ 6858000 h 6858000"/>
              <a:gd name="connsiteX5" fmla="*/ 8122 w 8612372"/>
              <a:gd name="connsiteY5" fmla="*/ 6858000 h 6858000"/>
              <a:gd name="connsiteX6" fmla="*/ 0 w 8612372"/>
              <a:gd name="connsiteY6" fmla="*/ 3327991 h 6858000"/>
              <a:gd name="connsiteX0" fmla="*/ 0 w 8612372"/>
              <a:gd name="connsiteY0" fmla="*/ 3327991 h 6858000"/>
              <a:gd name="connsiteX1" fmla="*/ 723014 w 8612372"/>
              <a:gd name="connsiteY1" fmla="*/ 0 h 6858000"/>
              <a:gd name="connsiteX2" fmla="*/ 723014 w 8612372"/>
              <a:gd name="connsiteY2" fmla="*/ 0 h 6858000"/>
              <a:gd name="connsiteX3" fmla="*/ 8612372 w 8612372"/>
              <a:gd name="connsiteY3" fmla="*/ 0 h 6858000"/>
              <a:gd name="connsiteX4" fmla="*/ 8612372 w 8612372"/>
              <a:gd name="connsiteY4" fmla="*/ 6858000 h 6858000"/>
              <a:gd name="connsiteX5" fmla="*/ 8122 w 8612372"/>
              <a:gd name="connsiteY5" fmla="*/ 6858000 h 6858000"/>
              <a:gd name="connsiteX6" fmla="*/ 0 w 8612372"/>
              <a:gd name="connsiteY6" fmla="*/ 3327991 h 6858000"/>
              <a:gd name="connsiteX0" fmla="*/ 0 w 8612372"/>
              <a:gd name="connsiteY0" fmla="*/ 3327991 h 6858000"/>
              <a:gd name="connsiteX1" fmla="*/ 723014 w 8612372"/>
              <a:gd name="connsiteY1" fmla="*/ 0 h 6858000"/>
              <a:gd name="connsiteX2" fmla="*/ 723014 w 8612372"/>
              <a:gd name="connsiteY2" fmla="*/ 0 h 6858000"/>
              <a:gd name="connsiteX3" fmla="*/ 8612372 w 8612372"/>
              <a:gd name="connsiteY3" fmla="*/ 0 h 6858000"/>
              <a:gd name="connsiteX4" fmla="*/ 8612372 w 8612372"/>
              <a:gd name="connsiteY4" fmla="*/ 6858000 h 6858000"/>
              <a:gd name="connsiteX5" fmla="*/ 712381 w 8612372"/>
              <a:gd name="connsiteY5" fmla="*/ 6847367 h 6858000"/>
              <a:gd name="connsiteX6" fmla="*/ 8122 w 8612372"/>
              <a:gd name="connsiteY6" fmla="*/ 6858000 h 6858000"/>
              <a:gd name="connsiteX7" fmla="*/ 0 w 8612372"/>
              <a:gd name="connsiteY7" fmla="*/ 3327991 h 6858000"/>
              <a:gd name="connsiteX0" fmla="*/ 0 w 8612372"/>
              <a:gd name="connsiteY0" fmla="*/ 3327991 h 6858000"/>
              <a:gd name="connsiteX1" fmla="*/ 723014 w 8612372"/>
              <a:gd name="connsiteY1" fmla="*/ 0 h 6858000"/>
              <a:gd name="connsiteX2" fmla="*/ 723014 w 8612372"/>
              <a:gd name="connsiteY2" fmla="*/ 0 h 6858000"/>
              <a:gd name="connsiteX3" fmla="*/ 8612372 w 8612372"/>
              <a:gd name="connsiteY3" fmla="*/ 0 h 6858000"/>
              <a:gd name="connsiteX4" fmla="*/ 8612372 w 8612372"/>
              <a:gd name="connsiteY4" fmla="*/ 6858000 h 6858000"/>
              <a:gd name="connsiteX5" fmla="*/ 712381 w 8612372"/>
              <a:gd name="connsiteY5" fmla="*/ 6847367 h 6858000"/>
              <a:gd name="connsiteX6" fmla="*/ 8122 w 8612372"/>
              <a:gd name="connsiteY6" fmla="*/ 6858000 h 6858000"/>
              <a:gd name="connsiteX7" fmla="*/ 0 w 8612372"/>
              <a:gd name="connsiteY7" fmla="*/ 3327991 h 6858000"/>
              <a:gd name="connsiteX0" fmla="*/ 723014 w 9335386"/>
              <a:gd name="connsiteY0" fmla="*/ 3327991 h 6858000"/>
              <a:gd name="connsiteX1" fmla="*/ 1446028 w 9335386"/>
              <a:gd name="connsiteY1" fmla="*/ 0 h 6858000"/>
              <a:gd name="connsiteX2" fmla="*/ 1446028 w 9335386"/>
              <a:gd name="connsiteY2" fmla="*/ 0 h 6858000"/>
              <a:gd name="connsiteX3" fmla="*/ 9335386 w 9335386"/>
              <a:gd name="connsiteY3" fmla="*/ 0 h 6858000"/>
              <a:gd name="connsiteX4" fmla="*/ 9335386 w 9335386"/>
              <a:gd name="connsiteY4" fmla="*/ 6858000 h 6858000"/>
              <a:gd name="connsiteX5" fmla="*/ 1435395 w 9335386"/>
              <a:gd name="connsiteY5" fmla="*/ 6847367 h 6858000"/>
              <a:gd name="connsiteX6" fmla="*/ 723014 w 9335386"/>
              <a:gd name="connsiteY6" fmla="*/ 3327991 h 6858000"/>
              <a:gd name="connsiteX0" fmla="*/ 1772 w 8614144"/>
              <a:gd name="connsiteY0" fmla="*/ 3327991 h 6858000"/>
              <a:gd name="connsiteX1" fmla="*/ 724786 w 8614144"/>
              <a:gd name="connsiteY1" fmla="*/ 0 h 6858000"/>
              <a:gd name="connsiteX2" fmla="*/ 724786 w 8614144"/>
              <a:gd name="connsiteY2" fmla="*/ 0 h 6858000"/>
              <a:gd name="connsiteX3" fmla="*/ 8614144 w 8614144"/>
              <a:gd name="connsiteY3" fmla="*/ 0 h 6858000"/>
              <a:gd name="connsiteX4" fmla="*/ 8614144 w 8614144"/>
              <a:gd name="connsiteY4" fmla="*/ 6858000 h 6858000"/>
              <a:gd name="connsiteX5" fmla="*/ 714153 w 8614144"/>
              <a:gd name="connsiteY5" fmla="*/ 6847367 h 6858000"/>
              <a:gd name="connsiteX6" fmla="*/ 1772 w 8614144"/>
              <a:gd name="connsiteY6" fmla="*/ 3327991 h 6858000"/>
              <a:gd name="connsiteX0" fmla="*/ 1772 w 8614144"/>
              <a:gd name="connsiteY0" fmla="*/ 3327991 h 6858000"/>
              <a:gd name="connsiteX1" fmla="*/ 724786 w 8614144"/>
              <a:gd name="connsiteY1" fmla="*/ 0 h 6858000"/>
              <a:gd name="connsiteX2" fmla="*/ 724786 w 8614144"/>
              <a:gd name="connsiteY2" fmla="*/ 0 h 6858000"/>
              <a:gd name="connsiteX3" fmla="*/ 8614144 w 8614144"/>
              <a:gd name="connsiteY3" fmla="*/ 0 h 6858000"/>
              <a:gd name="connsiteX4" fmla="*/ 8614144 w 8614144"/>
              <a:gd name="connsiteY4" fmla="*/ 6858000 h 6858000"/>
              <a:gd name="connsiteX5" fmla="*/ 714153 w 8614144"/>
              <a:gd name="connsiteY5" fmla="*/ 6847367 h 6858000"/>
              <a:gd name="connsiteX6" fmla="*/ 1772 w 8614144"/>
              <a:gd name="connsiteY6" fmla="*/ 3327991 h 6858000"/>
              <a:gd name="connsiteX0" fmla="*/ 1772 w 8614144"/>
              <a:gd name="connsiteY0" fmla="*/ 3327991 h 6858000"/>
              <a:gd name="connsiteX1" fmla="*/ 724786 w 8614144"/>
              <a:gd name="connsiteY1" fmla="*/ 0 h 6858000"/>
              <a:gd name="connsiteX2" fmla="*/ 724786 w 8614144"/>
              <a:gd name="connsiteY2" fmla="*/ 0 h 6858000"/>
              <a:gd name="connsiteX3" fmla="*/ 8614144 w 8614144"/>
              <a:gd name="connsiteY3" fmla="*/ 0 h 6858000"/>
              <a:gd name="connsiteX4" fmla="*/ 8614144 w 8614144"/>
              <a:gd name="connsiteY4" fmla="*/ 6858000 h 6858000"/>
              <a:gd name="connsiteX5" fmla="*/ 714153 w 8614144"/>
              <a:gd name="connsiteY5" fmla="*/ 6847367 h 6858000"/>
              <a:gd name="connsiteX6" fmla="*/ 1772 w 8614144"/>
              <a:gd name="connsiteY6" fmla="*/ 3327991 h 6858000"/>
              <a:gd name="connsiteX0" fmla="*/ 1772 w 8614144"/>
              <a:gd name="connsiteY0" fmla="*/ 3327991 h 6858000"/>
              <a:gd name="connsiteX1" fmla="*/ 724786 w 8614144"/>
              <a:gd name="connsiteY1" fmla="*/ 0 h 6858000"/>
              <a:gd name="connsiteX2" fmla="*/ 724786 w 8614144"/>
              <a:gd name="connsiteY2" fmla="*/ 0 h 6858000"/>
              <a:gd name="connsiteX3" fmla="*/ 8614144 w 8614144"/>
              <a:gd name="connsiteY3" fmla="*/ 0 h 6858000"/>
              <a:gd name="connsiteX4" fmla="*/ 8614144 w 8614144"/>
              <a:gd name="connsiteY4" fmla="*/ 6858000 h 6858000"/>
              <a:gd name="connsiteX5" fmla="*/ 714153 w 8614144"/>
              <a:gd name="connsiteY5" fmla="*/ 6847367 h 6858000"/>
              <a:gd name="connsiteX6" fmla="*/ 1772 w 8614144"/>
              <a:gd name="connsiteY6" fmla="*/ 3327991 h 6858000"/>
              <a:gd name="connsiteX0" fmla="*/ 1772 w 8938688"/>
              <a:gd name="connsiteY0" fmla="*/ 3327991 h 6858000"/>
              <a:gd name="connsiteX1" fmla="*/ 1049330 w 8938688"/>
              <a:gd name="connsiteY1" fmla="*/ 0 h 6858000"/>
              <a:gd name="connsiteX2" fmla="*/ 1049330 w 8938688"/>
              <a:gd name="connsiteY2" fmla="*/ 0 h 6858000"/>
              <a:gd name="connsiteX3" fmla="*/ 8938688 w 8938688"/>
              <a:gd name="connsiteY3" fmla="*/ 0 h 6858000"/>
              <a:gd name="connsiteX4" fmla="*/ 8938688 w 8938688"/>
              <a:gd name="connsiteY4" fmla="*/ 6858000 h 6858000"/>
              <a:gd name="connsiteX5" fmla="*/ 1038697 w 8938688"/>
              <a:gd name="connsiteY5" fmla="*/ 6847367 h 6858000"/>
              <a:gd name="connsiteX6" fmla="*/ 1772 w 8938688"/>
              <a:gd name="connsiteY6" fmla="*/ 3327991 h 6858000"/>
              <a:gd name="connsiteX0" fmla="*/ 1772 w 8579156"/>
              <a:gd name="connsiteY0" fmla="*/ 3327991 h 6858000"/>
              <a:gd name="connsiteX1" fmla="*/ 689798 w 8579156"/>
              <a:gd name="connsiteY1" fmla="*/ 0 h 6858000"/>
              <a:gd name="connsiteX2" fmla="*/ 689798 w 8579156"/>
              <a:gd name="connsiteY2" fmla="*/ 0 h 6858000"/>
              <a:gd name="connsiteX3" fmla="*/ 8579156 w 8579156"/>
              <a:gd name="connsiteY3" fmla="*/ 0 h 6858000"/>
              <a:gd name="connsiteX4" fmla="*/ 8579156 w 8579156"/>
              <a:gd name="connsiteY4" fmla="*/ 6858000 h 6858000"/>
              <a:gd name="connsiteX5" fmla="*/ 679165 w 8579156"/>
              <a:gd name="connsiteY5" fmla="*/ 6847367 h 6858000"/>
              <a:gd name="connsiteX6" fmla="*/ 1772 w 8579156"/>
              <a:gd name="connsiteY6" fmla="*/ 3327991 h 6858000"/>
              <a:gd name="connsiteX0" fmla="*/ 1772 w 8579156"/>
              <a:gd name="connsiteY0" fmla="*/ 3480627 h 6858000"/>
              <a:gd name="connsiteX1" fmla="*/ 689798 w 8579156"/>
              <a:gd name="connsiteY1" fmla="*/ 0 h 6858000"/>
              <a:gd name="connsiteX2" fmla="*/ 689798 w 8579156"/>
              <a:gd name="connsiteY2" fmla="*/ 0 h 6858000"/>
              <a:gd name="connsiteX3" fmla="*/ 8579156 w 8579156"/>
              <a:gd name="connsiteY3" fmla="*/ 0 h 6858000"/>
              <a:gd name="connsiteX4" fmla="*/ 8579156 w 8579156"/>
              <a:gd name="connsiteY4" fmla="*/ 6858000 h 6858000"/>
              <a:gd name="connsiteX5" fmla="*/ 679165 w 8579156"/>
              <a:gd name="connsiteY5" fmla="*/ 6847367 h 6858000"/>
              <a:gd name="connsiteX6" fmla="*/ 1772 w 8579156"/>
              <a:gd name="connsiteY6" fmla="*/ 3480627 h 6858000"/>
              <a:gd name="connsiteX0" fmla="*/ 1772 w 8579156"/>
              <a:gd name="connsiteY0" fmla="*/ 3309227 h 6858000"/>
              <a:gd name="connsiteX1" fmla="*/ 689798 w 8579156"/>
              <a:gd name="connsiteY1" fmla="*/ 0 h 6858000"/>
              <a:gd name="connsiteX2" fmla="*/ 689798 w 8579156"/>
              <a:gd name="connsiteY2" fmla="*/ 0 h 6858000"/>
              <a:gd name="connsiteX3" fmla="*/ 8579156 w 8579156"/>
              <a:gd name="connsiteY3" fmla="*/ 0 h 6858000"/>
              <a:gd name="connsiteX4" fmla="*/ 8579156 w 8579156"/>
              <a:gd name="connsiteY4" fmla="*/ 6858000 h 6858000"/>
              <a:gd name="connsiteX5" fmla="*/ 679165 w 8579156"/>
              <a:gd name="connsiteY5" fmla="*/ 6847367 h 6858000"/>
              <a:gd name="connsiteX6" fmla="*/ 1772 w 8579156"/>
              <a:gd name="connsiteY6" fmla="*/ 3309227 h 6858000"/>
              <a:gd name="connsiteX0" fmla="*/ 1772 w 8579156"/>
              <a:gd name="connsiteY0" fmla="*/ 3309227 h 6858000"/>
              <a:gd name="connsiteX1" fmla="*/ 689798 w 8579156"/>
              <a:gd name="connsiteY1" fmla="*/ 0 h 6858000"/>
              <a:gd name="connsiteX2" fmla="*/ 689798 w 8579156"/>
              <a:gd name="connsiteY2" fmla="*/ 0 h 6858000"/>
              <a:gd name="connsiteX3" fmla="*/ 8579156 w 8579156"/>
              <a:gd name="connsiteY3" fmla="*/ 0 h 6858000"/>
              <a:gd name="connsiteX4" fmla="*/ 8579156 w 8579156"/>
              <a:gd name="connsiteY4" fmla="*/ 6858000 h 6858000"/>
              <a:gd name="connsiteX5" fmla="*/ 679165 w 8579156"/>
              <a:gd name="connsiteY5" fmla="*/ 6847367 h 6858000"/>
              <a:gd name="connsiteX6" fmla="*/ 1772 w 8579156"/>
              <a:gd name="connsiteY6" fmla="*/ 3309227 h 6858000"/>
              <a:gd name="connsiteX0" fmla="*/ 1772 w 8579156"/>
              <a:gd name="connsiteY0" fmla="*/ 3461863 h 6858000"/>
              <a:gd name="connsiteX1" fmla="*/ 689798 w 8579156"/>
              <a:gd name="connsiteY1" fmla="*/ 0 h 6858000"/>
              <a:gd name="connsiteX2" fmla="*/ 689798 w 8579156"/>
              <a:gd name="connsiteY2" fmla="*/ 0 h 6858000"/>
              <a:gd name="connsiteX3" fmla="*/ 8579156 w 8579156"/>
              <a:gd name="connsiteY3" fmla="*/ 0 h 6858000"/>
              <a:gd name="connsiteX4" fmla="*/ 8579156 w 8579156"/>
              <a:gd name="connsiteY4" fmla="*/ 6858000 h 6858000"/>
              <a:gd name="connsiteX5" fmla="*/ 679165 w 8579156"/>
              <a:gd name="connsiteY5" fmla="*/ 6847367 h 6858000"/>
              <a:gd name="connsiteX6" fmla="*/ 1772 w 8579156"/>
              <a:gd name="connsiteY6" fmla="*/ 3461863 h 6858000"/>
              <a:gd name="connsiteX0" fmla="*/ 1772 w 8579156"/>
              <a:gd name="connsiteY0" fmla="*/ 3461863 h 6858000"/>
              <a:gd name="connsiteX1" fmla="*/ 689798 w 8579156"/>
              <a:gd name="connsiteY1" fmla="*/ 0 h 6858000"/>
              <a:gd name="connsiteX2" fmla="*/ 689798 w 8579156"/>
              <a:gd name="connsiteY2" fmla="*/ 0 h 6858000"/>
              <a:gd name="connsiteX3" fmla="*/ 8579156 w 8579156"/>
              <a:gd name="connsiteY3" fmla="*/ 0 h 6858000"/>
              <a:gd name="connsiteX4" fmla="*/ 8579156 w 8579156"/>
              <a:gd name="connsiteY4" fmla="*/ 6858000 h 6858000"/>
              <a:gd name="connsiteX5" fmla="*/ 679165 w 8579156"/>
              <a:gd name="connsiteY5" fmla="*/ 6847367 h 6858000"/>
              <a:gd name="connsiteX6" fmla="*/ 1772 w 8579156"/>
              <a:gd name="connsiteY6" fmla="*/ 3461863 h 6858000"/>
              <a:gd name="connsiteX0" fmla="*/ 1772 w 8579156"/>
              <a:gd name="connsiteY0" fmla="*/ 3461863 h 6858000"/>
              <a:gd name="connsiteX1" fmla="*/ 689798 w 8579156"/>
              <a:gd name="connsiteY1" fmla="*/ 0 h 6858000"/>
              <a:gd name="connsiteX2" fmla="*/ 689798 w 8579156"/>
              <a:gd name="connsiteY2" fmla="*/ 0 h 6858000"/>
              <a:gd name="connsiteX3" fmla="*/ 8579156 w 8579156"/>
              <a:gd name="connsiteY3" fmla="*/ 0 h 6858000"/>
              <a:gd name="connsiteX4" fmla="*/ 8579156 w 8579156"/>
              <a:gd name="connsiteY4" fmla="*/ 6858000 h 6858000"/>
              <a:gd name="connsiteX5" fmla="*/ 679165 w 8579156"/>
              <a:gd name="connsiteY5" fmla="*/ 6847367 h 6858000"/>
              <a:gd name="connsiteX6" fmla="*/ 1772 w 8579156"/>
              <a:gd name="connsiteY6" fmla="*/ 3461863 h 6858000"/>
              <a:gd name="connsiteX0" fmla="*/ 0 w 8577384"/>
              <a:gd name="connsiteY0" fmla="*/ 3461863 h 6858000"/>
              <a:gd name="connsiteX1" fmla="*/ 688026 w 8577384"/>
              <a:gd name="connsiteY1" fmla="*/ 0 h 6858000"/>
              <a:gd name="connsiteX2" fmla="*/ 688026 w 8577384"/>
              <a:gd name="connsiteY2" fmla="*/ 0 h 6858000"/>
              <a:gd name="connsiteX3" fmla="*/ 8577384 w 8577384"/>
              <a:gd name="connsiteY3" fmla="*/ 0 h 6858000"/>
              <a:gd name="connsiteX4" fmla="*/ 8577384 w 8577384"/>
              <a:gd name="connsiteY4" fmla="*/ 6858000 h 6858000"/>
              <a:gd name="connsiteX5" fmla="*/ 677393 w 8577384"/>
              <a:gd name="connsiteY5" fmla="*/ 6847367 h 6858000"/>
              <a:gd name="connsiteX6" fmla="*/ 0 w 8577384"/>
              <a:gd name="connsiteY6" fmla="*/ 3461863 h 6858000"/>
              <a:gd name="connsiteX0" fmla="*/ 0 w 8577384"/>
              <a:gd name="connsiteY0" fmla="*/ 3461863 h 6858000"/>
              <a:gd name="connsiteX1" fmla="*/ 688026 w 8577384"/>
              <a:gd name="connsiteY1" fmla="*/ 0 h 6858000"/>
              <a:gd name="connsiteX2" fmla="*/ 688026 w 8577384"/>
              <a:gd name="connsiteY2" fmla="*/ 0 h 6858000"/>
              <a:gd name="connsiteX3" fmla="*/ 8577384 w 8577384"/>
              <a:gd name="connsiteY3" fmla="*/ 0 h 6858000"/>
              <a:gd name="connsiteX4" fmla="*/ 8577384 w 8577384"/>
              <a:gd name="connsiteY4" fmla="*/ 6858000 h 6858000"/>
              <a:gd name="connsiteX5" fmla="*/ 677393 w 8577384"/>
              <a:gd name="connsiteY5" fmla="*/ 6847367 h 6858000"/>
              <a:gd name="connsiteX6" fmla="*/ 0 w 8577384"/>
              <a:gd name="connsiteY6" fmla="*/ 3461863 h 6858000"/>
              <a:gd name="connsiteX0" fmla="*/ 0 w 8577384"/>
              <a:gd name="connsiteY0" fmla="*/ 3461863 h 6858000"/>
              <a:gd name="connsiteX1" fmla="*/ 688026 w 8577384"/>
              <a:gd name="connsiteY1" fmla="*/ 0 h 6858000"/>
              <a:gd name="connsiteX2" fmla="*/ 688026 w 8577384"/>
              <a:gd name="connsiteY2" fmla="*/ 0 h 6858000"/>
              <a:gd name="connsiteX3" fmla="*/ 8577384 w 8577384"/>
              <a:gd name="connsiteY3" fmla="*/ 0 h 6858000"/>
              <a:gd name="connsiteX4" fmla="*/ 8577384 w 8577384"/>
              <a:gd name="connsiteY4" fmla="*/ 6858000 h 6858000"/>
              <a:gd name="connsiteX5" fmla="*/ 677393 w 8577384"/>
              <a:gd name="connsiteY5" fmla="*/ 6847367 h 6858000"/>
              <a:gd name="connsiteX6" fmla="*/ 0 w 8577384"/>
              <a:gd name="connsiteY6" fmla="*/ 3461863 h 6858000"/>
              <a:gd name="connsiteX0" fmla="*/ 0 w 8577384"/>
              <a:gd name="connsiteY0" fmla="*/ 3435074 h 6858000"/>
              <a:gd name="connsiteX1" fmla="*/ 688026 w 8577384"/>
              <a:gd name="connsiteY1" fmla="*/ 0 h 6858000"/>
              <a:gd name="connsiteX2" fmla="*/ 688026 w 8577384"/>
              <a:gd name="connsiteY2" fmla="*/ 0 h 6858000"/>
              <a:gd name="connsiteX3" fmla="*/ 8577384 w 8577384"/>
              <a:gd name="connsiteY3" fmla="*/ 0 h 6858000"/>
              <a:gd name="connsiteX4" fmla="*/ 8577384 w 8577384"/>
              <a:gd name="connsiteY4" fmla="*/ 6858000 h 6858000"/>
              <a:gd name="connsiteX5" fmla="*/ 677393 w 8577384"/>
              <a:gd name="connsiteY5" fmla="*/ 6847367 h 6858000"/>
              <a:gd name="connsiteX6" fmla="*/ 0 w 8577384"/>
              <a:gd name="connsiteY6" fmla="*/ 3435074 h 6858000"/>
              <a:gd name="connsiteX0" fmla="*/ 0 w 8577384"/>
              <a:gd name="connsiteY0" fmla="*/ 3435074 h 6858000"/>
              <a:gd name="connsiteX1" fmla="*/ 688026 w 8577384"/>
              <a:gd name="connsiteY1" fmla="*/ 0 h 6858000"/>
              <a:gd name="connsiteX2" fmla="*/ 688026 w 8577384"/>
              <a:gd name="connsiteY2" fmla="*/ 0 h 6858000"/>
              <a:gd name="connsiteX3" fmla="*/ 8577384 w 8577384"/>
              <a:gd name="connsiteY3" fmla="*/ 0 h 6858000"/>
              <a:gd name="connsiteX4" fmla="*/ 8577384 w 8577384"/>
              <a:gd name="connsiteY4" fmla="*/ 6858000 h 6858000"/>
              <a:gd name="connsiteX5" fmla="*/ 677393 w 8577384"/>
              <a:gd name="connsiteY5" fmla="*/ 6847367 h 6858000"/>
              <a:gd name="connsiteX6" fmla="*/ 0 w 8577384"/>
              <a:gd name="connsiteY6" fmla="*/ 34350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77384" h="6858000">
                <a:moveTo>
                  <a:pt x="0" y="3435074"/>
                </a:moveTo>
                <a:cubicBezTo>
                  <a:pt x="46100" y="2181673"/>
                  <a:pt x="186062" y="1193346"/>
                  <a:pt x="688026" y="0"/>
                </a:cubicBezTo>
                <a:lnTo>
                  <a:pt x="688026" y="0"/>
                </a:lnTo>
                <a:lnTo>
                  <a:pt x="8577384" y="0"/>
                </a:lnTo>
                <a:lnTo>
                  <a:pt x="8577384" y="6858000"/>
                </a:lnTo>
                <a:lnTo>
                  <a:pt x="677393" y="6847367"/>
                </a:lnTo>
                <a:cubicBezTo>
                  <a:pt x="241458" y="5635711"/>
                  <a:pt x="21773" y="4616230"/>
                  <a:pt x="0" y="3435074"/>
                </a:cubicBezTo>
                <a:close/>
              </a:path>
            </a:pathLst>
          </a:custGeom>
        </p:spPr>
        <p:txBody>
          <a:bodyPr lIns="1440000" rIns="9000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600" i="1">
                <a:solidFill>
                  <a:srgbClr val="CC0099"/>
                </a:solidFill>
              </a:defRPr>
            </a:lvl1pPr>
          </a:lstStyle>
          <a:p>
            <a:pPr lvl="0"/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Lisää esityksen kansikuva napsauttamalla kuvaketta.</a:t>
            </a:r>
            <a:br>
              <a:rPr lang="fi-FI" dirty="0" smtClean="0"/>
            </a:br>
            <a:r>
              <a:rPr lang="fi-FI" dirty="0" smtClean="0"/>
              <a:t>Voit käyttää myös valmiita, kuvallisia etusivu-pohjia, jotka löytyvät:</a:t>
            </a:r>
            <a:br>
              <a:rPr lang="fi-FI" dirty="0" smtClean="0"/>
            </a:br>
            <a:r>
              <a:rPr lang="fi-FI" dirty="0" smtClean="0"/>
              <a:t>M:\gkk_mallipohjat\POWERPOINT_pohjat_SYKE</a:t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Halutessasi vaihtaa kuvan, aktivoi pallokuva, poista se </a:t>
            </a:r>
            <a:r>
              <a:rPr lang="fi-FI" dirty="0" err="1" smtClean="0"/>
              <a:t>Delete-näppäimellä</a:t>
            </a:r>
            <a:r>
              <a:rPr lang="fi-FI" dirty="0" smtClean="0"/>
              <a:t> ja klikkaa kuvaketta lisätäksesi uuden kuvan.</a:t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VIE KUVA TAAKSE LISÄTÄKSESI TEKSTIT</a:t>
            </a:r>
          </a:p>
        </p:txBody>
      </p:sp>
      <p:sp>
        <p:nvSpPr>
          <p:cNvPr id="8" name="Otsikko 1"/>
          <p:cNvSpPr>
            <a:spLocks noGrp="1"/>
          </p:cNvSpPr>
          <p:nvPr>
            <p:ph type="ctrTitle" hasCustomPrompt="1"/>
          </p:nvPr>
        </p:nvSpPr>
        <p:spPr>
          <a:xfrm>
            <a:off x="1115616" y="1556793"/>
            <a:ext cx="7342584" cy="1512167"/>
          </a:xfrm>
        </p:spPr>
        <p:txBody>
          <a:bodyPr>
            <a:noAutofit/>
          </a:bodyPr>
          <a:lstStyle>
            <a:lvl1pPr algn="ctr">
              <a:defRPr>
                <a:solidFill>
                  <a:schemeClr val="accent1"/>
                </a:solidFill>
                <a:effectLst/>
              </a:defRPr>
            </a:lvl1pPr>
          </a:lstStyle>
          <a:p>
            <a:r>
              <a:rPr lang="fi-FI" dirty="0" smtClean="0"/>
              <a:t>Esityksen nimi</a:t>
            </a:r>
            <a:endParaRPr lang="fi-FI" dirty="0"/>
          </a:p>
        </p:txBody>
      </p:sp>
      <p:sp>
        <p:nvSpPr>
          <p:cNvPr id="10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926568" y="3600000"/>
            <a:ext cx="5720680" cy="2209800"/>
          </a:xfrm>
        </p:spPr>
        <p:txBody>
          <a:bodyPr>
            <a:noAutofit/>
          </a:bodyPr>
          <a:lstStyle>
            <a:lvl1pPr marL="0" indent="0" algn="ctr">
              <a:buNone/>
              <a:defRPr b="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Esityksen pitäjä / organisaation nimi</a:t>
            </a:r>
            <a:br>
              <a:rPr lang="fi-FI" dirty="0" smtClean="0"/>
            </a:br>
            <a:r>
              <a:rPr lang="fi-FI" dirty="0" smtClean="0"/>
              <a:t>tilaisuus, päivämäärä</a:t>
            </a:r>
            <a:endParaRPr lang="fi-FI" dirty="0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pPr lvl="0"/>
            <a:r>
              <a:rPr lang="fi-FI" dirty="0" smtClean="0"/>
              <a:t>Luettelo ensimmäinen taso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22.11.2013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Jorma Jantunen, SYKE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Otsikko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 smtClean="0"/>
              <a:t>Otsikko</a:t>
            </a:r>
            <a:endParaRPr lang="fi-FI" dirty="0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+ ala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in paikkamerkki 10"/>
          <p:cNvSpPr>
            <a:spLocks noGrp="1"/>
          </p:cNvSpPr>
          <p:nvPr>
            <p:ph type="body" sz="quarter" idx="14" hasCustomPrompt="1"/>
          </p:nvPr>
        </p:nvSpPr>
        <p:spPr>
          <a:xfrm>
            <a:off x="1403350" y="1484313"/>
            <a:ext cx="7272338" cy="792162"/>
          </a:xfrm>
        </p:spPr>
        <p:txBody>
          <a:bodyPr/>
          <a:lstStyle>
            <a:lvl1pPr>
              <a:buNone/>
              <a:defRPr b="1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fi-FI" dirty="0" smtClean="0"/>
              <a:t>Alaotsikko tai ingressi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 smtClean="0"/>
              <a:t>Otsikko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1403648" y="2348879"/>
            <a:ext cx="7283152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dirty="0" smtClean="0"/>
              <a:t>Luettelo ensimmäinen taso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22.11.2013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Jorma Jantunen, SYKE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kaksi sisältöä + ala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403648" y="274638"/>
            <a:ext cx="72831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 smtClean="0"/>
              <a:t>Otsikko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22.11.2013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Jorma Jantunen, SYKE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5122800" y="2350800"/>
            <a:ext cx="3564000" cy="3949899"/>
          </a:xfr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 pitchFamily="34" charset="0"/>
              <a:buChar char="●"/>
              <a:tabLst/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Luettelo ensimmäinen taso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</p:txBody>
      </p:sp>
      <p:sp>
        <p:nvSpPr>
          <p:cNvPr id="11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1403648" y="2350800"/>
            <a:ext cx="3564000" cy="3949899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Luettelo ensimmäinen taso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</p:txBody>
      </p:sp>
      <p:sp>
        <p:nvSpPr>
          <p:cNvPr id="14" name="Tekstin paikkamerkki 10"/>
          <p:cNvSpPr>
            <a:spLocks noGrp="1"/>
          </p:cNvSpPr>
          <p:nvPr>
            <p:ph type="body" sz="quarter" idx="14" hasCustomPrompt="1"/>
          </p:nvPr>
        </p:nvSpPr>
        <p:spPr>
          <a:xfrm>
            <a:off x="1403350" y="1484313"/>
            <a:ext cx="7272338" cy="792162"/>
          </a:xfrm>
        </p:spPr>
        <p:txBody>
          <a:bodyPr/>
          <a:lstStyle>
            <a:lvl1pPr>
              <a:buNone/>
              <a:defRPr b="1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fi-FI" dirty="0" smtClean="0"/>
              <a:t>Alaotsikko tai ingressi</a:t>
            </a: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llinen 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7"/>
          <p:cNvSpPr>
            <a:spLocks noGrp="1"/>
          </p:cNvSpPr>
          <p:nvPr>
            <p:ph type="pic" sz="quarter" idx="13" hasCustomPrompt="1"/>
          </p:nvPr>
        </p:nvSpPr>
        <p:spPr>
          <a:xfrm>
            <a:off x="547200" y="-27000"/>
            <a:ext cx="8604000" cy="6912000"/>
          </a:xfrm>
          <a:custGeom>
            <a:avLst/>
            <a:gdLst>
              <a:gd name="connsiteX0" fmla="*/ 0 w 8604250"/>
              <a:gd name="connsiteY0" fmla="*/ 0 h 6858000"/>
              <a:gd name="connsiteX1" fmla="*/ 8604250 w 8604250"/>
              <a:gd name="connsiteY1" fmla="*/ 0 h 6858000"/>
              <a:gd name="connsiteX2" fmla="*/ 8604250 w 8604250"/>
              <a:gd name="connsiteY2" fmla="*/ 6858000 h 6858000"/>
              <a:gd name="connsiteX3" fmla="*/ 0 w 8604250"/>
              <a:gd name="connsiteY3" fmla="*/ 6858000 h 6858000"/>
              <a:gd name="connsiteX4" fmla="*/ 0 w 8604250"/>
              <a:gd name="connsiteY4" fmla="*/ 0 h 6858000"/>
              <a:gd name="connsiteX0" fmla="*/ 8122 w 8612372"/>
              <a:gd name="connsiteY0" fmla="*/ 0 h 6858000"/>
              <a:gd name="connsiteX1" fmla="*/ 8612372 w 8612372"/>
              <a:gd name="connsiteY1" fmla="*/ 0 h 6858000"/>
              <a:gd name="connsiteX2" fmla="*/ 8612372 w 8612372"/>
              <a:gd name="connsiteY2" fmla="*/ 6858000 h 6858000"/>
              <a:gd name="connsiteX3" fmla="*/ 8122 w 8612372"/>
              <a:gd name="connsiteY3" fmla="*/ 6858000 h 6858000"/>
              <a:gd name="connsiteX4" fmla="*/ 0 w 8612372"/>
              <a:gd name="connsiteY4" fmla="*/ 3327991 h 6858000"/>
              <a:gd name="connsiteX5" fmla="*/ 8122 w 8612372"/>
              <a:gd name="connsiteY5" fmla="*/ 0 h 6858000"/>
              <a:gd name="connsiteX0" fmla="*/ 8122 w 8612372"/>
              <a:gd name="connsiteY0" fmla="*/ 0 h 6858000"/>
              <a:gd name="connsiteX1" fmla="*/ 8612372 w 8612372"/>
              <a:gd name="connsiteY1" fmla="*/ 0 h 6858000"/>
              <a:gd name="connsiteX2" fmla="*/ 8612372 w 8612372"/>
              <a:gd name="connsiteY2" fmla="*/ 6858000 h 6858000"/>
              <a:gd name="connsiteX3" fmla="*/ 8122 w 8612372"/>
              <a:gd name="connsiteY3" fmla="*/ 6858000 h 6858000"/>
              <a:gd name="connsiteX4" fmla="*/ 0 w 8612372"/>
              <a:gd name="connsiteY4" fmla="*/ 3327991 h 6858000"/>
              <a:gd name="connsiteX5" fmla="*/ 8122 w 8612372"/>
              <a:gd name="connsiteY5" fmla="*/ 0 h 6858000"/>
              <a:gd name="connsiteX0" fmla="*/ 8122 w 8612372"/>
              <a:gd name="connsiteY0" fmla="*/ 0 h 6858000"/>
              <a:gd name="connsiteX1" fmla="*/ 8612372 w 8612372"/>
              <a:gd name="connsiteY1" fmla="*/ 0 h 6858000"/>
              <a:gd name="connsiteX2" fmla="*/ 8612372 w 8612372"/>
              <a:gd name="connsiteY2" fmla="*/ 6858000 h 6858000"/>
              <a:gd name="connsiteX3" fmla="*/ 8122 w 8612372"/>
              <a:gd name="connsiteY3" fmla="*/ 6858000 h 6858000"/>
              <a:gd name="connsiteX4" fmla="*/ 0 w 8612372"/>
              <a:gd name="connsiteY4" fmla="*/ 3327991 h 6858000"/>
              <a:gd name="connsiteX5" fmla="*/ 8122 w 8612372"/>
              <a:gd name="connsiteY5" fmla="*/ 0 h 6858000"/>
              <a:gd name="connsiteX0" fmla="*/ 8122 w 8612372"/>
              <a:gd name="connsiteY0" fmla="*/ 0 h 6858000"/>
              <a:gd name="connsiteX1" fmla="*/ 723014 w 8612372"/>
              <a:gd name="connsiteY1" fmla="*/ 0 h 6858000"/>
              <a:gd name="connsiteX2" fmla="*/ 8612372 w 8612372"/>
              <a:gd name="connsiteY2" fmla="*/ 0 h 6858000"/>
              <a:gd name="connsiteX3" fmla="*/ 8612372 w 8612372"/>
              <a:gd name="connsiteY3" fmla="*/ 6858000 h 6858000"/>
              <a:gd name="connsiteX4" fmla="*/ 8122 w 8612372"/>
              <a:gd name="connsiteY4" fmla="*/ 6858000 h 6858000"/>
              <a:gd name="connsiteX5" fmla="*/ 0 w 8612372"/>
              <a:gd name="connsiteY5" fmla="*/ 3327991 h 6858000"/>
              <a:gd name="connsiteX6" fmla="*/ 8122 w 8612372"/>
              <a:gd name="connsiteY6" fmla="*/ 0 h 6858000"/>
              <a:gd name="connsiteX0" fmla="*/ 8122 w 8612372"/>
              <a:gd name="connsiteY0" fmla="*/ 0 h 6858000"/>
              <a:gd name="connsiteX1" fmla="*/ 723014 w 8612372"/>
              <a:gd name="connsiteY1" fmla="*/ 0 h 6858000"/>
              <a:gd name="connsiteX2" fmla="*/ 723014 w 8612372"/>
              <a:gd name="connsiteY2" fmla="*/ 0 h 6858000"/>
              <a:gd name="connsiteX3" fmla="*/ 8612372 w 8612372"/>
              <a:gd name="connsiteY3" fmla="*/ 0 h 6858000"/>
              <a:gd name="connsiteX4" fmla="*/ 8612372 w 8612372"/>
              <a:gd name="connsiteY4" fmla="*/ 6858000 h 6858000"/>
              <a:gd name="connsiteX5" fmla="*/ 8122 w 8612372"/>
              <a:gd name="connsiteY5" fmla="*/ 6858000 h 6858000"/>
              <a:gd name="connsiteX6" fmla="*/ 0 w 8612372"/>
              <a:gd name="connsiteY6" fmla="*/ 3327991 h 6858000"/>
              <a:gd name="connsiteX7" fmla="*/ 8122 w 8612372"/>
              <a:gd name="connsiteY7" fmla="*/ 0 h 6858000"/>
              <a:gd name="connsiteX0" fmla="*/ 8122 w 8612372"/>
              <a:gd name="connsiteY0" fmla="*/ 0 h 6858000"/>
              <a:gd name="connsiteX1" fmla="*/ 723014 w 8612372"/>
              <a:gd name="connsiteY1" fmla="*/ 0 h 6858000"/>
              <a:gd name="connsiteX2" fmla="*/ 723014 w 8612372"/>
              <a:gd name="connsiteY2" fmla="*/ 0 h 6858000"/>
              <a:gd name="connsiteX3" fmla="*/ 8612372 w 8612372"/>
              <a:gd name="connsiteY3" fmla="*/ 0 h 6858000"/>
              <a:gd name="connsiteX4" fmla="*/ 8612372 w 8612372"/>
              <a:gd name="connsiteY4" fmla="*/ 6858000 h 6858000"/>
              <a:gd name="connsiteX5" fmla="*/ 8122 w 8612372"/>
              <a:gd name="connsiteY5" fmla="*/ 6858000 h 6858000"/>
              <a:gd name="connsiteX6" fmla="*/ 0 w 8612372"/>
              <a:gd name="connsiteY6" fmla="*/ 3327991 h 6858000"/>
              <a:gd name="connsiteX7" fmla="*/ 8122 w 8612372"/>
              <a:gd name="connsiteY7" fmla="*/ 0 h 6858000"/>
              <a:gd name="connsiteX0" fmla="*/ 0 w 8612372"/>
              <a:gd name="connsiteY0" fmla="*/ 3327991 h 6858000"/>
              <a:gd name="connsiteX1" fmla="*/ 723014 w 8612372"/>
              <a:gd name="connsiteY1" fmla="*/ 0 h 6858000"/>
              <a:gd name="connsiteX2" fmla="*/ 723014 w 8612372"/>
              <a:gd name="connsiteY2" fmla="*/ 0 h 6858000"/>
              <a:gd name="connsiteX3" fmla="*/ 8612372 w 8612372"/>
              <a:gd name="connsiteY3" fmla="*/ 0 h 6858000"/>
              <a:gd name="connsiteX4" fmla="*/ 8612372 w 8612372"/>
              <a:gd name="connsiteY4" fmla="*/ 6858000 h 6858000"/>
              <a:gd name="connsiteX5" fmla="*/ 8122 w 8612372"/>
              <a:gd name="connsiteY5" fmla="*/ 6858000 h 6858000"/>
              <a:gd name="connsiteX6" fmla="*/ 0 w 8612372"/>
              <a:gd name="connsiteY6" fmla="*/ 3327991 h 6858000"/>
              <a:gd name="connsiteX0" fmla="*/ 0 w 8612372"/>
              <a:gd name="connsiteY0" fmla="*/ 3327991 h 6858000"/>
              <a:gd name="connsiteX1" fmla="*/ 723014 w 8612372"/>
              <a:gd name="connsiteY1" fmla="*/ 0 h 6858000"/>
              <a:gd name="connsiteX2" fmla="*/ 723014 w 8612372"/>
              <a:gd name="connsiteY2" fmla="*/ 0 h 6858000"/>
              <a:gd name="connsiteX3" fmla="*/ 8612372 w 8612372"/>
              <a:gd name="connsiteY3" fmla="*/ 0 h 6858000"/>
              <a:gd name="connsiteX4" fmla="*/ 8612372 w 8612372"/>
              <a:gd name="connsiteY4" fmla="*/ 6858000 h 6858000"/>
              <a:gd name="connsiteX5" fmla="*/ 8122 w 8612372"/>
              <a:gd name="connsiteY5" fmla="*/ 6858000 h 6858000"/>
              <a:gd name="connsiteX6" fmla="*/ 0 w 8612372"/>
              <a:gd name="connsiteY6" fmla="*/ 3327991 h 6858000"/>
              <a:gd name="connsiteX0" fmla="*/ 0 w 8612372"/>
              <a:gd name="connsiteY0" fmla="*/ 3327991 h 6858000"/>
              <a:gd name="connsiteX1" fmla="*/ 723014 w 8612372"/>
              <a:gd name="connsiteY1" fmla="*/ 0 h 6858000"/>
              <a:gd name="connsiteX2" fmla="*/ 723014 w 8612372"/>
              <a:gd name="connsiteY2" fmla="*/ 0 h 6858000"/>
              <a:gd name="connsiteX3" fmla="*/ 8612372 w 8612372"/>
              <a:gd name="connsiteY3" fmla="*/ 0 h 6858000"/>
              <a:gd name="connsiteX4" fmla="*/ 8612372 w 8612372"/>
              <a:gd name="connsiteY4" fmla="*/ 6858000 h 6858000"/>
              <a:gd name="connsiteX5" fmla="*/ 712381 w 8612372"/>
              <a:gd name="connsiteY5" fmla="*/ 6847367 h 6858000"/>
              <a:gd name="connsiteX6" fmla="*/ 8122 w 8612372"/>
              <a:gd name="connsiteY6" fmla="*/ 6858000 h 6858000"/>
              <a:gd name="connsiteX7" fmla="*/ 0 w 8612372"/>
              <a:gd name="connsiteY7" fmla="*/ 3327991 h 6858000"/>
              <a:gd name="connsiteX0" fmla="*/ 0 w 8612372"/>
              <a:gd name="connsiteY0" fmla="*/ 3327991 h 6858000"/>
              <a:gd name="connsiteX1" fmla="*/ 723014 w 8612372"/>
              <a:gd name="connsiteY1" fmla="*/ 0 h 6858000"/>
              <a:gd name="connsiteX2" fmla="*/ 723014 w 8612372"/>
              <a:gd name="connsiteY2" fmla="*/ 0 h 6858000"/>
              <a:gd name="connsiteX3" fmla="*/ 8612372 w 8612372"/>
              <a:gd name="connsiteY3" fmla="*/ 0 h 6858000"/>
              <a:gd name="connsiteX4" fmla="*/ 8612372 w 8612372"/>
              <a:gd name="connsiteY4" fmla="*/ 6858000 h 6858000"/>
              <a:gd name="connsiteX5" fmla="*/ 712381 w 8612372"/>
              <a:gd name="connsiteY5" fmla="*/ 6847367 h 6858000"/>
              <a:gd name="connsiteX6" fmla="*/ 8122 w 8612372"/>
              <a:gd name="connsiteY6" fmla="*/ 6858000 h 6858000"/>
              <a:gd name="connsiteX7" fmla="*/ 0 w 8612372"/>
              <a:gd name="connsiteY7" fmla="*/ 3327991 h 6858000"/>
              <a:gd name="connsiteX0" fmla="*/ 723014 w 9335386"/>
              <a:gd name="connsiteY0" fmla="*/ 3327991 h 6858000"/>
              <a:gd name="connsiteX1" fmla="*/ 1446028 w 9335386"/>
              <a:gd name="connsiteY1" fmla="*/ 0 h 6858000"/>
              <a:gd name="connsiteX2" fmla="*/ 1446028 w 9335386"/>
              <a:gd name="connsiteY2" fmla="*/ 0 h 6858000"/>
              <a:gd name="connsiteX3" fmla="*/ 9335386 w 9335386"/>
              <a:gd name="connsiteY3" fmla="*/ 0 h 6858000"/>
              <a:gd name="connsiteX4" fmla="*/ 9335386 w 9335386"/>
              <a:gd name="connsiteY4" fmla="*/ 6858000 h 6858000"/>
              <a:gd name="connsiteX5" fmla="*/ 1435395 w 9335386"/>
              <a:gd name="connsiteY5" fmla="*/ 6847367 h 6858000"/>
              <a:gd name="connsiteX6" fmla="*/ 723014 w 9335386"/>
              <a:gd name="connsiteY6" fmla="*/ 3327991 h 6858000"/>
              <a:gd name="connsiteX0" fmla="*/ 1772 w 8614144"/>
              <a:gd name="connsiteY0" fmla="*/ 3327991 h 6858000"/>
              <a:gd name="connsiteX1" fmla="*/ 724786 w 8614144"/>
              <a:gd name="connsiteY1" fmla="*/ 0 h 6858000"/>
              <a:gd name="connsiteX2" fmla="*/ 724786 w 8614144"/>
              <a:gd name="connsiteY2" fmla="*/ 0 h 6858000"/>
              <a:gd name="connsiteX3" fmla="*/ 8614144 w 8614144"/>
              <a:gd name="connsiteY3" fmla="*/ 0 h 6858000"/>
              <a:gd name="connsiteX4" fmla="*/ 8614144 w 8614144"/>
              <a:gd name="connsiteY4" fmla="*/ 6858000 h 6858000"/>
              <a:gd name="connsiteX5" fmla="*/ 714153 w 8614144"/>
              <a:gd name="connsiteY5" fmla="*/ 6847367 h 6858000"/>
              <a:gd name="connsiteX6" fmla="*/ 1772 w 8614144"/>
              <a:gd name="connsiteY6" fmla="*/ 3327991 h 6858000"/>
              <a:gd name="connsiteX0" fmla="*/ 1772 w 8614144"/>
              <a:gd name="connsiteY0" fmla="*/ 3327991 h 6858000"/>
              <a:gd name="connsiteX1" fmla="*/ 724786 w 8614144"/>
              <a:gd name="connsiteY1" fmla="*/ 0 h 6858000"/>
              <a:gd name="connsiteX2" fmla="*/ 724786 w 8614144"/>
              <a:gd name="connsiteY2" fmla="*/ 0 h 6858000"/>
              <a:gd name="connsiteX3" fmla="*/ 8614144 w 8614144"/>
              <a:gd name="connsiteY3" fmla="*/ 0 h 6858000"/>
              <a:gd name="connsiteX4" fmla="*/ 8614144 w 8614144"/>
              <a:gd name="connsiteY4" fmla="*/ 6858000 h 6858000"/>
              <a:gd name="connsiteX5" fmla="*/ 714153 w 8614144"/>
              <a:gd name="connsiteY5" fmla="*/ 6847367 h 6858000"/>
              <a:gd name="connsiteX6" fmla="*/ 1772 w 8614144"/>
              <a:gd name="connsiteY6" fmla="*/ 3327991 h 6858000"/>
              <a:gd name="connsiteX0" fmla="*/ 1772 w 8614144"/>
              <a:gd name="connsiteY0" fmla="*/ 3327991 h 6858000"/>
              <a:gd name="connsiteX1" fmla="*/ 724786 w 8614144"/>
              <a:gd name="connsiteY1" fmla="*/ 0 h 6858000"/>
              <a:gd name="connsiteX2" fmla="*/ 724786 w 8614144"/>
              <a:gd name="connsiteY2" fmla="*/ 0 h 6858000"/>
              <a:gd name="connsiteX3" fmla="*/ 8614144 w 8614144"/>
              <a:gd name="connsiteY3" fmla="*/ 0 h 6858000"/>
              <a:gd name="connsiteX4" fmla="*/ 8614144 w 8614144"/>
              <a:gd name="connsiteY4" fmla="*/ 6858000 h 6858000"/>
              <a:gd name="connsiteX5" fmla="*/ 714153 w 8614144"/>
              <a:gd name="connsiteY5" fmla="*/ 6847367 h 6858000"/>
              <a:gd name="connsiteX6" fmla="*/ 1772 w 8614144"/>
              <a:gd name="connsiteY6" fmla="*/ 3327991 h 6858000"/>
              <a:gd name="connsiteX0" fmla="*/ 1772 w 8614144"/>
              <a:gd name="connsiteY0" fmla="*/ 3327991 h 6858000"/>
              <a:gd name="connsiteX1" fmla="*/ 724786 w 8614144"/>
              <a:gd name="connsiteY1" fmla="*/ 0 h 6858000"/>
              <a:gd name="connsiteX2" fmla="*/ 724786 w 8614144"/>
              <a:gd name="connsiteY2" fmla="*/ 0 h 6858000"/>
              <a:gd name="connsiteX3" fmla="*/ 8614144 w 8614144"/>
              <a:gd name="connsiteY3" fmla="*/ 0 h 6858000"/>
              <a:gd name="connsiteX4" fmla="*/ 8614144 w 8614144"/>
              <a:gd name="connsiteY4" fmla="*/ 6858000 h 6858000"/>
              <a:gd name="connsiteX5" fmla="*/ 714153 w 8614144"/>
              <a:gd name="connsiteY5" fmla="*/ 6847367 h 6858000"/>
              <a:gd name="connsiteX6" fmla="*/ 1772 w 8614144"/>
              <a:gd name="connsiteY6" fmla="*/ 3327991 h 6858000"/>
              <a:gd name="connsiteX0" fmla="*/ 1772 w 8938688"/>
              <a:gd name="connsiteY0" fmla="*/ 3327991 h 6858000"/>
              <a:gd name="connsiteX1" fmla="*/ 1049330 w 8938688"/>
              <a:gd name="connsiteY1" fmla="*/ 0 h 6858000"/>
              <a:gd name="connsiteX2" fmla="*/ 1049330 w 8938688"/>
              <a:gd name="connsiteY2" fmla="*/ 0 h 6858000"/>
              <a:gd name="connsiteX3" fmla="*/ 8938688 w 8938688"/>
              <a:gd name="connsiteY3" fmla="*/ 0 h 6858000"/>
              <a:gd name="connsiteX4" fmla="*/ 8938688 w 8938688"/>
              <a:gd name="connsiteY4" fmla="*/ 6858000 h 6858000"/>
              <a:gd name="connsiteX5" fmla="*/ 1038697 w 8938688"/>
              <a:gd name="connsiteY5" fmla="*/ 6847367 h 6858000"/>
              <a:gd name="connsiteX6" fmla="*/ 1772 w 8938688"/>
              <a:gd name="connsiteY6" fmla="*/ 3327991 h 6858000"/>
              <a:gd name="connsiteX0" fmla="*/ 1772 w 8579156"/>
              <a:gd name="connsiteY0" fmla="*/ 3327991 h 6858000"/>
              <a:gd name="connsiteX1" fmla="*/ 689798 w 8579156"/>
              <a:gd name="connsiteY1" fmla="*/ 0 h 6858000"/>
              <a:gd name="connsiteX2" fmla="*/ 689798 w 8579156"/>
              <a:gd name="connsiteY2" fmla="*/ 0 h 6858000"/>
              <a:gd name="connsiteX3" fmla="*/ 8579156 w 8579156"/>
              <a:gd name="connsiteY3" fmla="*/ 0 h 6858000"/>
              <a:gd name="connsiteX4" fmla="*/ 8579156 w 8579156"/>
              <a:gd name="connsiteY4" fmla="*/ 6858000 h 6858000"/>
              <a:gd name="connsiteX5" fmla="*/ 679165 w 8579156"/>
              <a:gd name="connsiteY5" fmla="*/ 6847367 h 6858000"/>
              <a:gd name="connsiteX6" fmla="*/ 1772 w 8579156"/>
              <a:gd name="connsiteY6" fmla="*/ 3327991 h 6858000"/>
              <a:gd name="connsiteX0" fmla="*/ 1772 w 8579156"/>
              <a:gd name="connsiteY0" fmla="*/ 3480627 h 6858000"/>
              <a:gd name="connsiteX1" fmla="*/ 689798 w 8579156"/>
              <a:gd name="connsiteY1" fmla="*/ 0 h 6858000"/>
              <a:gd name="connsiteX2" fmla="*/ 689798 w 8579156"/>
              <a:gd name="connsiteY2" fmla="*/ 0 h 6858000"/>
              <a:gd name="connsiteX3" fmla="*/ 8579156 w 8579156"/>
              <a:gd name="connsiteY3" fmla="*/ 0 h 6858000"/>
              <a:gd name="connsiteX4" fmla="*/ 8579156 w 8579156"/>
              <a:gd name="connsiteY4" fmla="*/ 6858000 h 6858000"/>
              <a:gd name="connsiteX5" fmla="*/ 679165 w 8579156"/>
              <a:gd name="connsiteY5" fmla="*/ 6847367 h 6858000"/>
              <a:gd name="connsiteX6" fmla="*/ 1772 w 8579156"/>
              <a:gd name="connsiteY6" fmla="*/ 3480627 h 6858000"/>
              <a:gd name="connsiteX0" fmla="*/ 1772 w 8579156"/>
              <a:gd name="connsiteY0" fmla="*/ 3309227 h 6858000"/>
              <a:gd name="connsiteX1" fmla="*/ 689798 w 8579156"/>
              <a:gd name="connsiteY1" fmla="*/ 0 h 6858000"/>
              <a:gd name="connsiteX2" fmla="*/ 689798 w 8579156"/>
              <a:gd name="connsiteY2" fmla="*/ 0 h 6858000"/>
              <a:gd name="connsiteX3" fmla="*/ 8579156 w 8579156"/>
              <a:gd name="connsiteY3" fmla="*/ 0 h 6858000"/>
              <a:gd name="connsiteX4" fmla="*/ 8579156 w 8579156"/>
              <a:gd name="connsiteY4" fmla="*/ 6858000 h 6858000"/>
              <a:gd name="connsiteX5" fmla="*/ 679165 w 8579156"/>
              <a:gd name="connsiteY5" fmla="*/ 6847367 h 6858000"/>
              <a:gd name="connsiteX6" fmla="*/ 1772 w 8579156"/>
              <a:gd name="connsiteY6" fmla="*/ 3309227 h 6858000"/>
              <a:gd name="connsiteX0" fmla="*/ 1772 w 8579156"/>
              <a:gd name="connsiteY0" fmla="*/ 3309227 h 6858000"/>
              <a:gd name="connsiteX1" fmla="*/ 689798 w 8579156"/>
              <a:gd name="connsiteY1" fmla="*/ 0 h 6858000"/>
              <a:gd name="connsiteX2" fmla="*/ 689798 w 8579156"/>
              <a:gd name="connsiteY2" fmla="*/ 0 h 6858000"/>
              <a:gd name="connsiteX3" fmla="*/ 8579156 w 8579156"/>
              <a:gd name="connsiteY3" fmla="*/ 0 h 6858000"/>
              <a:gd name="connsiteX4" fmla="*/ 8579156 w 8579156"/>
              <a:gd name="connsiteY4" fmla="*/ 6858000 h 6858000"/>
              <a:gd name="connsiteX5" fmla="*/ 679165 w 8579156"/>
              <a:gd name="connsiteY5" fmla="*/ 6847367 h 6858000"/>
              <a:gd name="connsiteX6" fmla="*/ 1772 w 8579156"/>
              <a:gd name="connsiteY6" fmla="*/ 3309227 h 6858000"/>
              <a:gd name="connsiteX0" fmla="*/ 1772 w 8579156"/>
              <a:gd name="connsiteY0" fmla="*/ 3461863 h 6858000"/>
              <a:gd name="connsiteX1" fmla="*/ 689798 w 8579156"/>
              <a:gd name="connsiteY1" fmla="*/ 0 h 6858000"/>
              <a:gd name="connsiteX2" fmla="*/ 689798 w 8579156"/>
              <a:gd name="connsiteY2" fmla="*/ 0 h 6858000"/>
              <a:gd name="connsiteX3" fmla="*/ 8579156 w 8579156"/>
              <a:gd name="connsiteY3" fmla="*/ 0 h 6858000"/>
              <a:gd name="connsiteX4" fmla="*/ 8579156 w 8579156"/>
              <a:gd name="connsiteY4" fmla="*/ 6858000 h 6858000"/>
              <a:gd name="connsiteX5" fmla="*/ 679165 w 8579156"/>
              <a:gd name="connsiteY5" fmla="*/ 6847367 h 6858000"/>
              <a:gd name="connsiteX6" fmla="*/ 1772 w 8579156"/>
              <a:gd name="connsiteY6" fmla="*/ 3461863 h 6858000"/>
              <a:gd name="connsiteX0" fmla="*/ 1772 w 8579156"/>
              <a:gd name="connsiteY0" fmla="*/ 3461863 h 6858000"/>
              <a:gd name="connsiteX1" fmla="*/ 689798 w 8579156"/>
              <a:gd name="connsiteY1" fmla="*/ 0 h 6858000"/>
              <a:gd name="connsiteX2" fmla="*/ 689798 w 8579156"/>
              <a:gd name="connsiteY2" fmla="*/ 0 h 6858000"/>
              <a:gd name="connsiteX3" fmla="*/ 8579156 w 8579156"/>
              <a:gd name="connsiteY3" fmla="*/ 0 h 6858000"/>
              <a:gd name="connsiteX4" fmla="*/ 8579156 w 8579156"/>
              <a:gd name="connsiteY4" fmla="*/ 6858000 h 6858000"/>
              <a:gd name="connsiteX5" fmla="*/ 679165 w 8579156"/>
              <a:gd name="connsiteY5" fmla="*/ 6847367 h 6858000"/>
              <a:gd name="connsiteX6" fmla="*/ 1772 w 8579156"/>
              <a:gd name="connsiteY6" fmla="*/ 3461863 h 6858000"/>
              <a:gd name="connsiteX0" fmla="*/ 1772 w 8579156"/>
              <a:gd name="connsiteY0" fmla="*/ 3461863 h 6858000"/>
              <a:gd name="connsiteX1" fmla="*/ 689798 w 8579156"/>
              <a:gd name="connsiteY1" fmla="*/ 0 h 6858000"/>
              <a:gd name="connsiteX2" fmla="*/ 689798 w 8579156"/>
              <a:gd name="connsiteY2" fmla="*/ 0 h 6858000"/>
              <a:gd name="connsiteX3" fmla="*/ 8579156 w 8579156"/>
              <a:gd name="connsiteY3" fmla="*/ 0 h 6858000"/>
              <a:gd name="connsiteX4" fmla="*/ 8579156 w 8579156"/>
              <a:gd name="connsiteY4" fmla="*/ 6858000 h 6858000"/>
              <a:gd name="connsiteX5" fmla="*/ 679165 w 8579156"/>
              <a:gd name="connsiteY5" fmla="*/ 6847367 h 6858000"/>
              <a:gd name="connsiteX6" fmla="*/ 1772 w 8579156"/>
              <a:gd name="connsiteY6" fmla="*/ 3461863 h 6858000"/>
              <a:gd name="connsiteX0" fmla="*/ 0 w 8577384"/>
              <a:gd name="connsiteY0" fmla="*/ 3461863 h 6858000"/>
              <a:gd name="connsiteX1" fmla="*/ 688026 w 8577384"/>
              <a:gd name="connsiteY1" fmla="*/ 0 h 6858000"/>
              <a:gd name="connsiteX2" fmla="*/ 688026 w 8577384"/>
              <a:gd name="connsiteY2" fmla="*/ 0 h 6858000"/>
              <a:gd name="connsiteX3" fmla="*/ 8577384 w 8577384"/>
              <a:gd name="connsiteY3" fmla="*/ 0 h 6858000"/>
              <a:gd name="connsiteX4" fmla="*/ 8577384 w 8577384"/>
              <a:gd name="connsiteY4" fmla="*/ 6858000 h 6858000"/>
              <a:gd name="connsiteX5" fmla="*/ 677393 w 8577384"/>
              <a:gd name="connsiteY5" fmla="*/ 6847367 h 6858000"/>
              <a:gd name="connsiteX6" fmla="*/ 0 w 8577384"/>
              <a:gd name="connsiteY6" fmla="*/ 3461863 h 6858000"/>
              <a:gd name="connsiteX0" fmla="*/ 0 w 8577384"/>
              <a:gd name="connsiteY0" fmla="*/ 3461863 h 6858000"/>
              <a:gd name="connsiteX1" fmla="*/ 688026 w 8577384"/>
              <a:gd name="connsiteY1" fmla="*/ 0 h 6858000"/>
              <a:gd name="connsiteX2" fmla="*/ 688026 w 8577384"/>
              <a:gd name="connsiteY2" fmla="*/ 0 h 6858000"/>
              <a:gd name="connsiteX3" fmla="*/ 8577384 w 8577384"/>
              <a:gd name="connsiteY3" fmla="*/ 0 h 6858000"/>
              <a:gd name="connsiteX4" fmla="*/ 8577384 w 8577384"/>
              <a:gd name="connsiteY4" fmla="*/ 6858000 h 6858000"/>
              <a:gd name="connsiteX5" fmla="*/ 677393 w 8577384"/>
              <a:gd name="connsiteY5" fmla="*/ 6847367 h 6858000"/>
              <a:gd name="connsiteX6" fmla="*/ 0 w 8577384"/>
              <a:gd name="connsiteY6" fmla="*/ 3461863 h 6858000"/>
              <a:gd name="connsiteX0" fmla="*/ 0 w 8577384"/>
              <a:gd name="connsiteY0" fmla="*/ 3461863 h 6858000"/>
              <a:gd name="connsiteX1" fmla="*/ 688026 w 8577384"/>
              <a:gd name="connsiteY1" fmla="*/ 0 h 6858000"/>
              <a:gd name="connsiteX2" fmla="*/ 688026 w 8577384"/>
              <a:gd name="connsiteY2" fmla="*/ 0 h 6858000"/>
              <a:gd name="connsiteX3" fmla="*/ 8577384 w 8577384"/>
              <a:gd name="connsiteY3" fmla="*/ 0 h 6858000"/>
              <a:gd name="connsiteX4" fmla="*/ 8577384 w 8577384"/>
              <a:gd name="connsiteY4" fmla="*/ 6858000 h 6858000"/>
              <a:gd name="connsiteX5" fmla="*/ 677393 w 8577384"/>
              <a:gd name="connsiteY5" fmla="*/ 6847367 h 6858000"/>
              <a:gd name="connsiteX6" fmla="*/ 0 w 8577384"/>
              <a:gd name="connsiteY6" fmla="*/ 3461863 h 6858000"/>
              <a:gd name="connsiteX0" fmla="*/ 0 w 8577384"/>
              <a:gd name="connsiteY0" fmla="*/ 3435074 h 6858000"/>
              <a:gd name="connsiteX1" fmla="*/ 688026 w 8577384"/>
              <a:gd name="connsiteY1" fmla="*/ 0 h 6858000"/>
              <a:gd name="connsiteX2" fmla="*/ 688026 w 8577384"/>
              <a:gd name="connsiteY2" fmla="*/ 0 h 6858000"/>
              <a:gd name="connsiteX3" fmla="*/ 8577384 w 8577384"/>
              <a:gd name="connsiteY3" fmla="*/ 0 h 6858000"/>
              <a:gd name="connsiteX4" fmla="*/ 8577384 w 8577384"/>
              <a:gd name="connsiteY4" fmla="*/ 6858000 h 6858000"/>
              <a:gd name="connsiteX5" fmla="*/ 677393 w 8577384"/>
              <a:gd name="connsiteY5" fmla="*/ 6847367 h 6858000"/>
              <a:gd name="connsiteX6" fmla="*/ 0 w 8577384"/>
              <a:gd name="connsiteY6" fmla="*/ 3435074 h 6858000"/>
              <a:gd name="connsiteX0" fmla="*/ 0 w 8577384"/>
              <a:gd name="connsiteY0" fmla="*/ 3435074 h 6858000"/>
              <a:gd name="connsiteX1" fmla="*/ 688026 w 8577384"/>
              <a:gd name="connsiteY1" fmla="*/ 0 h 6858000"/>
              <a:gd name="connsiteX2" fmla="*/ 688026 w 8577384"/>
              <a:gd name="connsiteY2" fmla="*/ 0 h 6858000"/>
              <a:gd name="connsiteX3" fmla="*/ 8577384 w 8577384"/>
              <a:gd name="connsiteY3" fmla="*/ 0 h 6858000"/>
              <a:gd name="connsiteX4" fmla="*/ 8577384 w 8577384"/>
              <a:gd name="connsiteY4" fmla="*/ 6858000 h 6858000"/>
              <a:gd name="connsiteX5" fmla="*/ 677393 w 8577384"/>
              <a:gd name="connsiteY5" fmla="*/ 6847367 h 6858000"/>
              <a:gd name="connsiteX6" fmla="*/ 0 w 8577384"/>
              <a:gd name="connsiteY6" fmla="*/ 34350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77384" h="6858000">
                <a:moveTo>
                  <a:pt x="0" y="3435074"/>
                </a:moveTo>
                <a:cubicBezTo>
                  <a:pt x="46100" y="2181673"/>
                  <a:pt x="186062" y="1193346"/>
                  <a:pt x="688026" y="0"/>
                </a:cubicBezTo>
                <a:lnTo>
                  <a:pt x="688026" y="0"/>
                </a:lnTo>
                <a:lnTo>
                  <a:pt x="8577384" y="0"/>
                </a:lnTo>
                <a:lnTo>
                  <a:pt x="8577384" y="6858000"/>
                </a:lnTo>
                <a:lnTo>
                  <a:pt x="677393" y="6847367"/>
                </a:lnTo>
                <a:cubicBezTo>
                  <a:pt x="241458" y="5635711"/>
                  <a:pt x="21773" y="4616230"/>
                  <a:pt x="0" y="3435074"/>
                </a:cubicBezTo>
                <a:close/>
              </a:path>
            </a:pathLst>
          </a:custGeom>
        </p:spPr>
        <p:txBody>
          <a:bodyPr lIns="1440000" rIns="9000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600" i="1">
                <a:solidFill>
                  <a:srgbClr val="CC0099"/>
                </a:solidFill>
              </a:defRPr>
            </a:lvl1pPr>
          </a:lstStyle>
          <a:p>
            <a:pPr lvl="0"/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Lisää esityksen kansikuva napsauttamalla kuvaketta.</a:t>
            </a:r>
            <a:br>
              <a:rPr lang="fi-FI" dirty="0" smtClean="0"/>
            </a:br>
            <a:r>
              <a:rPr lang="fi-FI" dirty="0" smtClean="0"/>
              <a:t>Voit käyttää myös valmiita, kuvallisia etusivu-pohjia, jotka löytyvät:</a:t>
            </a:r>
            <a:br>
              <a:rPr lang="fi-FI" dirty="0" smtClean="0"/>
            </a:br>
            <a:r>
              <a:rPr lang="fi-FI" dirty="0" smtClean="0"/>
              <a:t>M:\gkk_mallipohjat\POWERPOINT_pohjat_SYKE</a:t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Halutessasi vaihtaa kuvan, aktivoi pallokuva, poista se </a:t>
            </a:r>
            <a:r>
              <a:rPr lang="fi-FI" dirty="0" err="1" smtClean="0"/>
              <a:t>Delete-näppäimellä</a:t>
            </a:r>
            <a:r>
              <a:rPr lang="fi-FI" dirty="0" smtClean="0"/>
              <a:t> ja klikkaa kuvaketta lisätäksesi uuden kuvan.</a:t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VIE KUVA TAAKSE LISÄTÄKSESI TEKSTIT</a:t>
            </a:r>
          </a:p>
        </p:txBody>
      </p:sp>
      <p:sp>
        <p:nvSpPr>
          <p:cNvPr id="8" name="Otsikko 1"/>
          <p:cNvSpPr>
            <a:spLocks noGrp="1"/>
          </p:cNvSpPr>
          <p:nvPr>
            <p:ph type="ctrTitle" hasCustomPrompt="1"/>
          </p:nvPr>
        </p:nvSpPr>
        <p:spPr>
          <a:xfrm>
            <a:off x="1115616" y="1556793"/>
            <a:ext cx="7342584" cy="1512167"/>
          </a:xfrm>
        </p:spPr>
        <p:txBody>
          <a:bodyPr>
            <a:noAutofit/>
          </a:bodyPr>
          <a:lstStyle>
            <a:lvl1pPr algn="ctr">
              <a:defRPr>
                <a:solidFill>
                  <a:schemeClr val="accent1"/>
                </a:solidFill>
                <a:effectLst/>
              </a:defRPr>
            </a:lvl1pPr>
          </a:lstStyle>
          <a:p>
            <a:r>
              <a:rPr lang="fi-FI" dirty="0" smtClean="0"/>
              <a:t>Esityksen nimi</a:t>
            </a:r>
            <a:endParaRPr lang="fi-FI" dirty="0"/>
          </a:p>
        </p:txBody>
      </p:sp>
      <p:sp>
        <p:nvSpPr>
          <p:cNvPr id="10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926568" y="3600000"/>
            <a:ext cx="5720680" cy="2209800"/>
          </a:xfrm>
        </p:spPr>
        <p:txBody>
          <a:bodyPr>
            <a:noAutofit/>
          </a:bodyPr>
          <a:lstStyle>
            <a:lvl1pPr marL="0" indent="0" algn="ctr">
              <a:buNone/>
              <a:defRPr b="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Esityksen pitäjä / organisaation nimi</a:t>
            </a:r>
            <a:br>
              <a:rPr lang="fi-FI" dirty="0" smtClean="0"/>
            </a:br>
            <a:r>
              <a:rPr lang="fi-FI" dirty="0" smtClean="0"/>
              <a:t>tilaisuus, päivämäärä</a:t>
            </a:r>
            <a:endParaRPr lang="fi-FI" dirty="0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teksti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403648" y="274638"/>
            <a:ext cx="72831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 smtClean="0"/>
              <a:t>Otsikko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22.11.2013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Jorma Jantunen, SYKE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3898800" y="1700808"/>
            <a:ext cx="4788000" cy="452596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 i="1" baseline="0">
                <a:solidFill>
                  <a:srgbClr val="CC0099"/>
                </a:solidFill>
              </a:defRPr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Lisää taulukko, kuva, </a:t>
            </a:r>
            <a:r>
              <a:rPr lang="fi-FI" dirty="0" err="1" smtClean="0"/>
              <a:t>graafi</a:t>
            </a:r>
            <a:r>
              <a:rPr lang="fi-FI" dirty="0" smtClean="0"/>
              <a:t> tai </a:t>
            </a:r>
            <a:r>
              <a:rPr lang="fi-FI" dirty="0" err="1" smtClean="0"/>
              <a:t>SmartArt</a:t>
            </a:r>
            <a:r>
              <a:rPr lang="fi-FI" dirty="0" smtClean="0"/>
              <a:t> kaavio napsauttamalla kuvaketta.</a:t>
            </a:r>
          </a:p>
        </p:txBody>
      </p:sp>
      <p:sp>
        <p:nvSpPr>
          <p:cNvPr id="11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1403648" y="1700808"/>
            <a:ext cx="2304256" cy="4525963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Luettelo ensimmäinen taso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1403648" y="5504458"/>
            <a:ext cx="6624736" cy="804862"/>
          </a:xfr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buNone/>
              <a:defRPr sz="1600" b="1" baseline="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 smtClean="0"/>
              <a:t>Kuvan selitetekstiä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22.11.2013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Jorma Jantunen, SYKE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Sisällön paikkamerkki 3"/>
          <p:cNvSpPr>
            <a:spLocks noGrp="1"/>
          </p:cNvSpPr>
          <p:nvPr>
            <p:ph sz="half" idx="13" hasCustomPrompt="1"/>
          </p:nvPr>
        </p:nvSpPr>
        <p:spPr>
          <a:xfrm>
            <a:off x="1403648" y="1405880"/>
            <a:ext cx="6624736" cy="4104456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 b="0" i="1">
                <a:solidFill>
                  <a:srgbClr val="CC0099"/>
                </a:solidFill>
              </a:defRPr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Lisää taulukko, kuva, </a:t>
            </a:r>
            <a:r>
              <a:rPr lang="fi-FI" dirty="0" err="1" smtClean="0"/>
              <a:t>graafi</a:t>
            </a:r>
            <a:r>
              <a:rPr lang="fi-FI" dirty="0" smtClean="0"/>
              <a:t> tai </a:t>
            </a:r>
            <a:r>
              <a:rPr lang="fi-FI" dirty="0" err="1" smtClean="0"/>
              <a:t>SmartArt</a:t>
            </a:r>
            <a:r>
              <a:rPr lang="fi-FI" dirty="0" smtClean="0"/>
              <a:t> kaavio napsauttamalla kuvaketta.</a:t>
            </a:r>
          </a:p>
        </p:txBody>
      </p:sp>
      <p:sp>
        <p:nvSpPr>
          <p:cNvPr id="10" name="Otsikko 9"/>
          <p:cNvSpPr>
            <a:spLocks noGrp="1"/>
          </p:cNvSpPr>
          <p:nvPr>
            <p:ph type="title" hasCustomPrompt="1"/>
          </p:nvPr>
        </p:nvSpPr>
        <p:spPr>
          <a:xfrm>
            <a:off x="1403648" y="274638"/>
            <a:ext cx="6624736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 smtClean="0"/>
              <a:t>Otsikko</a:t>
            </a:r>
            <a:endParaRPr lang="fi-FI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pPr lvl="0"/>
            <a:r>
              <a:rPr lang="fi-FI" dirty="0" smtClean="0"/>
              <a:t>Luettelo ensimmäinen taso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22.11.2013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Jorma Jantunen, SYKE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Otsikko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 smtClean="0"/>
              <a:t>Otsikko</a:t>
            </a:r>
            <a:endParaRPr lang="fi-FI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aksi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403648" y="274638"/>
            <a:ext cx="72831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 smtClean="0"/>
              <a:t>Otsikko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22.11.2013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Jorma Jantunen, SYKE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5122800" y="1700808"/>
            <a:ext cx="3564000" cy="4525963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Luettelo ensimmäinen taso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</p:txBody>
      </p:sp>
      <p:sp>
        <p:nvSpPr>
          <p:cNvPr id="11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1403648" y="1700808"/>
            <a:ext cx="3564000" cy="4525963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Luettelo ensimmäinen taso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+ ala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in paikkamerkki 10"/>
          <p:cNvSpPr>
            <a:spLocks noGrp="1"/>
          </p:cNvSpPr>
          <p:nvPr>
            <p:ph type="body" sz="quarter" idx="14" hasCustomPrompt="1"/>
          </p:nvPr>
        </p:nvSpPr>
        <p:spPr>
          <a:xfrm>
            <a:off x="1403350" y="1484313"/>
            <a:ext cx="7272338" cy="792162"/>
          </a:xfrm>
        </p:spPr>
        <p:txBody>
          <a:bodyPr/>
          <a:lstStyle>
            <a:lvl1pPr>
              <a:buNone/>
              <a:defRPr b="1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fi-FI" dirty="0" smtClean="0"/>
              <a:t>Alaotsikko tai ingressi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 smtClean="0"/>
              <a:t>Otsikko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1403648" y="2348879"/>
            <a:ext cx="7283152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dirty="0" smtClean="0"/>
              <a:t>Luettelo ensimmäinen taso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22.11.2013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Jorma Jantunen, SYKE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aksi sisältöä + ala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403648" y="274638"/>
            <a:ext cx="72831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 smtClean="0"/>
              <a:t>Otsikko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22.11.2013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Jorma Jantunen, SYKE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5122800" y="2350800"/>
            <a:ext cx="3564000" cy="3949899"/>
          </a:xfr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 pitchFamily="34" charset="0"/>
              <a:buChar char="●"/>
              <a:tabLst/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Luettelo ensimmäinen taso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</p:txBody>
      </p:sp>
      <p:sp>
        <p:nvSpPr>
          <p:cNvPr id="11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1403648" y="2350800"/>
            <a:ext cx="3564000" cy="3949899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Luettelo ensimmäinen taso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</p:txBody>
      </p:sp>
      <p:sp>
        <p:nvSpPr>
          <p:cNvPr id="14" name="Tekstin paikkamerkki 10"/>
          <p:cNvSpPr>
            <a:spLocks noGrp="1"/>
          </p:cNvSpPr>
          <p:nvPr>
            <p:ph type="body" sz="quarter" idx="14" hasCustomPrompt="1"/>
          </p:nvPr>
        </p:nvSpPr>
        <p:spPr>
          <a:xfrm>
            <a:off x="1403350" y="1484313"/>
            <a:ext cx="7272338" cy="792162"/>
          </a:xfrm>
        </p:spPr>
        <p:txBody>
          <a:bodyPr/>
          <a:lstStyle>
            <a:lvl1pPr>
              <a:buNone/>
              <a:defRPr b="1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fi-FI" dirty="0" smtClean="0"/>
              <a:t>Alaotsikko tai ingressi</a:t>
            </a: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teksti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403648" y="274638"/>
            <a:ext cx="72831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 smtClean="0"/>
              <a:t>Otsikko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22.11.2013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Jorma Jantunen, SYKE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3898800" y="1700808"/>
            <a:ext cx="4788000" cy="452596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 i="1" baseline="0">
                <a:solidFill>
                  <a:srgbClr val="CC0099"/>
                </a:solidFill>
              </a:defRPr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Lisää taulukko, kuva, </a:t>
            </a:r>
            <a:r>
              <a:rPr lang="fi-FI" dirty="0" err="1" smtClean="0"/>
              <a:t>graafi</a:t>
            </a:r>
            <a:r>
              <a:rPr lang="fi-FI" dirty="0" smtClean="0"/>
              <a:t> tai </a:t>
            </a:r>
            <a:r>
              <a:rPr lang="fi-FI" dirty="0" err="1" smtClean="0"/>
              <a:t>SmartArt</a:t>
            </a:r>
            <a:r>
              <a:rPr lang="fi-FI" dirty="0" smtClean="0"/>
              <a:t> kaavio napsauttamalla kuvaketta.</a:t>
            </a:r>
          </a:p>
        </p:txBody>
      </p:sp>
      <p:sp>
        <p:nvSpPr>
          <p:cNvPr id="11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1403648" y="1700808"/>
            <a:ext cx="2304256" cy="4525963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Luettelo ensimmäinen taso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1403648" y="5504458"/>
            <a:ext cx="6624736" cy="804862"/>
          </a:xfr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buNone/>
              <a:defRPr sz="1600" b="1" baseline="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 smtClean="0"/>
              <a:t>Kuvan selitetekstiä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22.11.2013</a:t>
            </a:r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Jorma Jantunen, SYKE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Sisällön paikkamerkki 3"/>
          <p:cNvSpPr>
            <a:spLocks noGrp="1"/>
          </p:cNvSpPr>
          <p:nvPr>
            <p:ph sz="half" idx="13" hasCustomPrompt="1"/>
          </p:nvPr>
        </p:nvSpPr>
        <p:spPr>
          <a:xfrm>
            <a:off x="1403648" y="1405880"/>
            <a:ext cx="6624736" cy="4104456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 b="0" i="1">
                <a:solidFill>
                  <a:srgbClr val="CC0099"/>
                </a:solidFill>
              </a:defRPr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Lisää taulukko, kuva, </a:t>
            </a:r>
            <a:r>
              <a:rPr lang="fi-FI" dirty="0" err="1" smtClean="0"/>
              <a:t>graafi</a:t>
            </a:r>
            <a:r>
              <a:rPr lang="fi-FI" dirty="0" smtClean="0"/>
              <a:t> tai </a:t>
            </a:r>
            <a:r>
              <a:rPr lang="fi-FI" dirty="0" err="1" smtClean="0"/>
              <a:t>SmartArt</a:t>
            </a:r>
            <a:r>
              <a:rPr lang="fi-FI" dirty="0" smtClean="0"/>
              <a:t> kaavio napsauttamalla kuvaketta.</a:t>
            </a:r>
          </a:p>
        </p:txBody>
      </p:sp>
      <p:sp>
        <p:nvSpPr>
          <p:cNvPr id="10" name="Otsikko 9"/>
          <p:cNvSpPr>
            <a:spLocks noGrp="1"/>
          </p:cNvSpPr>
          <p:nvPr>
            <p:ph type="title" hasCustomPrompt="1"/>
          </p:nvPr>
        </p:nvSpPr>
        <p:spPr>
          <a:xfrm>
            <a:off x="1403648" y="274638"/>
            <a:ext cx="6624736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 smtClean="0"/>
              <a:t>Otsikko</a:t>
            </a:r>
            <a:endParaRPr lang="fi-FI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teksti + pyöreäkuva(pien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22.11.2013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Jorma Jantunen, SYKE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1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1403648" y="1700808"/>
            <a:ext cx="2304256" cy="4525963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 sz="200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1600">
                <a:solidFill>
                  <a:schemeClr val="tx1"/>
                </a:solidFill>
              </a:defRPr>
            </a:lvl3pPr>
            <a:lvl4pPr>
              <a:buNone/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Luettelo ensimmäinen taso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</p:txBody>
      </p:sp>
      <p:sp>
        <p:nvSpPr>
          <p:cNvPr id="13" name="Kuvan paikkamerkki 12"/>
          <p:cNvSpPr>
            <a:spLocks noGrp="1"/>
          </p:cNvSpPr>
          <p:nvPr>
            <p:ph type="pic" sz="quarter" idx="13" hasCustomPrompt="1"/>
          </p:nvPr>
        </p:nvSpPr>
        <p:spPr>
          <a:xfrm>
            <a:off x="4176456" y="1700213"/>
            <a:ext cx="4500000" cy="4500000"/>
          </a:xfrm>
          <a:prstGeom prst="ellipse">
            <a:avLst/>
          </a:prstGeom>
          <a:ln w="19050">
            <a:solidFill>
              <a:schemeClr val="bg2"/>
            </a:solidFill>
          </a:ln>
          <a:effectLst>
            <a:outerShdw blurRad="127000" dist="50800" dir="2100000" algn="ctr" rotWithShape="0">
              <a:srgbClr val="000000">
                <a:alpha val="70000"/>
              </a:srgbClr>
            </a:outerShdw>
          </a:effectLst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600" i="1" baseline="0">
                <a:solidFill>
                  <a:srgbClr val="CC0099"/>
                </a:solidFill>
                <a:effectLst/>
              </a:defRPr>
            </a:lvl1pPr>
          </a:lstStyle>
          <a:p>
            <a:pPr lvl="0"/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Lisää kuva napsauttamalla kuvaketta. </a:t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Halutessasi vaihtaa kuvan, aktivoi pallokuva, poista se </a:t>
            </a:r>
            <a:r>
              <a:rPr lang="fi-FI" dirty="0" err="1" smtClean="0"/>
              <a:t>Delete-näppäimellä</a:t>
            </a:r>
            <a:r>
              <a:rPr lang="fi-FI" dirty="0" smtClean="0"/>
              <a:t> ja klikkaa kuvaketta lisätäksesi uuden kuvan.</a:t>
            </a:r>
          </a:p>
        </p:txBody>
      </p:sp>
      <p:sp>
        <p:nvSpPr>
          <p:cNvPr id="8" name="Otsikko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 smtClean="0"/>
              <a:t>Otsikko</a:t>
            </a:r>
            <a:endParaRPr lang="fi-FI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 descr="syke_ppt_syk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3332"/>
            <a:ext cx="1298340" cy="6851334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403648" y="1699200"/>
            <a:ext cx="7283152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smtClean="0"/>
              <a:t>Luettelo ensimmäinen taso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 rot="16200000">
            <a:off x="264096" y="357039"/>
            <a:ext cx="432049" cy="14401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22.11.2013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 rot="16200000">
            <a:off x="-816024" y="1941215"/>
            <a:ext cx="2592290" cy="144014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Jorma Jantunen, SYKE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100392" y="6356350"/>
            <a:ext cx="586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4342B02-74FC-4320-A08D-C58DA89F77A2}" type="slidenum">
              <a:rPr lang="fi-FI" smtClean="0"/>
              <a:pPr/>
              <a:t>‹#›</a:t>
            </a:fld>
            <a:endParaRPr lang="fi-FI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28" r:id="rId13"/>
    <p:sldLayoutId id="2147483729" r:id="rId14"/>
    <p:sldLayoutId id="2147483730" r:id="rId15"/>
    <p:sldLayoutId id="2147483685" r:id="rId16"/>
    <p:sldLayoutId id="2147483650" r:id="rId17"/>
    <p:sldLayoutId id="2147483660" r:id="rId18"/>
    <p:sldLayoutId id="2147483663" r:id="rId19"/>
    <p:sldLayoutId id="2147483675" r:id="rId20"/>
    <p:sldLayoutId id="2147483657" r:id="rId21"/>
  </p:sldLayoutIdLst>
  <p:transition>
    <p:fade/>
  </p:transition>
  <p:hf hdr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000" indent="-3429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●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○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ctrTitle"/>
          </p:nvPr>
        </p:nvSpPr>
        <p:spPr>
          <a:xfrm>
            <a:off x="1115616" y="1556793"/>
            <a:ext cx="7704534" cy="1512167"/>
          </a:xfrm>
          <a:noFill/>
        </p:spPr>
        <p:txBody>
          <a:bodyPr>
            <a:noAutofit/>
          </a:bodyPr>
          <a:lstStyle/>
          <a:p>
            <a:r>
              <a:rPr lang="fi-FI" sz="2800" dirty="0" smtClean="0"/>
              <a:t>YVA – Ympäristövaikutusten arviointi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sz="2000" b="1" i="1" dirty="0" smtClean="0">
                <a:solidFill>
                  <a:schemeClr val="tx1"/>
                </a:solidFill>
                <a:latin typeface="+mn-lt"/>
              </a:rPr>
              <a:t>Mitä se on ja mitä se ei ole?</a:t>
            </a:r>
            <a:endParaRPr lang="fi-FI" sz="2000" b="1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Alaotsikko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fi-FI" dirty="0" smtClean="0"/>
              <a:t>Jorma </a:t>
            </a:r>
            <a:r>
              <a:rPr lang="fi-FI" dirty="0" smtClean="0"/>
              <a:t>Jantunen</a:t>
            </a:r>
            <a:endParaRPr lang="fi-FI" dirty="0" smtClean="0"/>
          </a:p>
          <a:p>
            <a:pPr algn="l"/>
            <a:r>
              <a:rPr lang="fi-FI" dirty="0" smtClean="0"/>
              <a:t>johtava asiantuntija</a:t>
            </a:r>
          </a:p>
          <a:p>
            <a:pPr algn="l"/>
            <a:r>
              <a:rPr lang="fi-FI" dirty="0" smtClean="0"/>
              <a:t>Suomen ympäristökeskus SYKE</a:t>
            </a:r>
          </a:p>
          <a:p>
            <a:pPr algn="l"/>
            <a:r>
              <a:rPr lang="fi-FI" dirty="0" err="1" smtClean="0"/>
              <a:t>Kaivos-YVA-seminaari</a:t>
            </a:r>
            <a:r>
              <a:rPr lang="fi-FI" dirty="0" smtClean="0"/>
              <a:t> </a:t>
            </a:r>
            <a:r>
              <a:rPr lang="fi-FI" dirty="0" smtClean="0"/>
              <a:t>Sodankylässä</a:t>
            </a:r>
          </a:p>
          <a:p>
            <a:pPr algn="l"/>
            <a:r>
              <a:rPr lang="fi-FI" dirty="0" smtClean="0"/>
              <a:t>22.11.2013</a:t>
            </a:r>
            <a:endParaRPr lang="fi-FI" dirty="0"/>
          </a:p>
          <a:p>
            <a:endParaRPr lang="fi-FI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0" dirty="0" err="1" smtClean="0">
                <a:solidFill>
                  <a:srgbClr val="189DF8"/>
                </a:solidFill>
              </a:rPr>
              <a:t>YVAn</a:t>
            </a:r>
            <a:r>
              <a:rPr lang="fi-FI" sz="2800" dirty="0" smtClean="0">
                <a:solidFill>
                  <a:srgbClr val="189DF8"/>
                </a:solidFill>
              </a:rPr>
              <a:t> ajankohta ja vaikuttavuus</a:t>
            </a:r>
            <a:endParaRPr lang="en-GB" sz="2800" dirty="0">
              <a:solidFill>
                <a:srgbClr val="189DF8"/>
              </a:solidFill>
            </a:endParaRPr>
          </a:p>
        </p:txBody>
      </p:sp>
      <p:sp>
        <p:nvSpPr>
          <p:cNvPr id="9" name="Sisällön paikkamerkki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i-FI" dirty="0" smtClean="0"/>
          </a:p>
          <a:p>
            <a:r>
              <a:rPr lang="fi-FI" dirty="0" smtClean="0"/>
              <a:t>YVA valmiista suunnitelmasta</a:t>
            </a:r>
            <a:endParaRPr lang="en-GB" dirty="0"/>
          </a:p>
        </p:txBody>
      </p:sp>
      <p:sp>
        <p:nvSpPr>
          <p:cNvPr id="10" name="Sisällön paikkamerkki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i-FI" dirty="0" smtClean="0"/>
          </a:p>
          <a:p>
            <a:r>
              <a:rPr lang="fi-FI" dirty="0" smtClean="0"/>
              <a:t>YVA osana suunnittelua</a:t>
            </a:r>
            <a:endParaRPr lang="en-GB" dirty="0"/>
          </a:p>
        </p:txBody>
      </p:sp>
      <p:sp>
        <p:nvSpPr>
          <p:cNvPr id="12" name="Oval 5"/>
          <p:cNvSpPr>
            <a:spLocks noChangeArrowheads="1"/>
          </p:cNvSpPr>
          <p:nvPr/>
        </p:nvSpPr>
        <p:spPr bwMode="auto">
          <a:xfrm>
            <a:off x="2776538" y="2914651"/>
            <a:ext cx="204788" cy="1841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13" name="Oval 6"/>
          <p:cNvSpPr>
            <a:spLocks noChangeArrowheads="1"/>
          </p:cNvSpPr>
          <p:nvPr/>
        </p:nvSpPr>
        <p:spPr bwMode="auto">
          <a:xfrm>
            <a:off x="2776538" y="3448051"/>
            <a:ext cx="204788" cy="184150"/>
          </a:xfrm>
          <a:prstGeom prst="ellipse">
            <a:avLst/>
          </a:prstGeom>
          <a:solidFill>
            <a:srgbClr val="61BF14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4" name="Oval 7"/>
          <p:cNvSpPr>
            <a:spLocks noChangeArrowheads="1"/>
          </p:cNvSpPr>
          <p:nvPr/>
        </p:nvSpPr>
        <p:spPr bwMode="auto">
          <a:xfrm>
            <a:off x="2776538" y="4057651"/>
            <a:ext cx="204788" cy="1841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5" name="Oval 8"/>
          <p:cNvSpPr>
            <a:spLocks noChangeArrowheads="1"/>
          </p:cNvSpPr>
          <p:nvPr/>
        </p:nvSpPr>
        <p:spPr bwMode="auto">
          <a:xfrm>
            <a:off x="2776538" y="4629151"/>
            <a:ext cx="204788" cy="184150"/>
          </a:xfrm>
          <a:prstGeom prst="ellipse">
            <a:avLst/>
          </a:prstGeom>
          <a:solidFill>
            <a:srgbClr val="61BF14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6" name="Oval 10"/>
          <p:cNvSpPr>
            <a:spLocks noChangeArrowheads="1"/>
          </p:cNvSpPr>
          <p:nvPr/>
        </p:nvSpPr>
        <p:spPr bwMode="auto">
          <a:xfrm>
            <a:off x="2776538" y="5200651"/>
            <a:ext cx="204788" cy="1841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7" name="Oval 11"/>
          <p:cNvSpPr>
            <a:spLocks noChangeArrowheads="1"/>
          </p:cNvSpPr>
          <p:nvPr/>
        </p:nvSpPr>
        <p:spPr bwMode="auto">
          <a:xfrm>
            <a:off x="2776538" y="3448051"/>
            <a:ext cx="204788" cy="184150"/>
          </a:xfrm>
          <a:prstGeom prst="ellipse">
            <a:avLst/>
          </a:prstGeom>
          <a:solidFill>
            <a:srgbClr val="61BF14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cxnSp>
        <p:nvCxnSpPr>
          <p:cNvPr id="18" name="AutoShape 16"/>
          <p:cNvCxnSpPr>
            <a:cxnSpLocks noChangeShapeType="1"/>
          </p:cNvCxnSpPr>
          <p:nvPr/>
        </p:nvCxnSpPr>
        <p:spPr bwMode="auto">
          <a:xfrm>
            <a:off x="3005138" y="4133851"/>
            <a:ext cx="1588" cy="584200"/>
          </a:xfrm>
          <a:prstGeom prst="curvedConnector3">
            <a:avLst>
              <a:gd name="adj1" fmla="val 14400005"/>
            </a:avLst>
          </a:prstGeom>
          <a:noFill/>
          <a:ln w="38100">
            <a:solidFill>
              <a:srgbClr val="61BF1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AutoShape 17"/>
          <p:cNvCxnSpPr>
            <a:cxnSpLocks noChangeShapeType="1"/>
          </p:cNvCxnSpPr>
          <p:nvPr/>
        </p:nvCxnSpPr>
        <p:spPr bwMode="auto">
          <a:xfrm rot="10800000" flipH="1" flipV="1">
            <a:off x="2776538" y="4133851"/>
            <a:ext cx="1588" cy="558800"/>
          </a:xfrm>
          <a:prstGeom prst="curvedConnector3">
            <a:avLst>
              <a:gd name="adj1" fmla="val -14400005"/>
            </a:avLst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AutoShape 18"/>
          <p:cNvCxnSpPr>
            <a:cxnSpLocks noChangeShapeType="1"/>
          </p:cNvCxnSpPr>
          <p:nvPr/>
        </p:nvCxnSpPr>
        <p:spPr bwMode="auto">
          <a:xfrm rot="10800000" flipH="1" flipV="1">
            <a:off x="2776538" y="4743451"/>
            <a:ext cx="1588" cy="558800"/>
          </a:xfrm>
          <a:prstGeom prst="curvedConnector3">
            <a:avLst>
              <a:gd name="adj1" fmla="val -14400005"/>
            </a:avLst>
          </a:prstGeom>
          <a:noFill/>
          <a:ln w="38100">
            <a:solidFill>
              <a:srgbClr val="61BF1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19"/>
          <p:cNvCxnSpPr>
            <a:cxnSpLocks noChangeShapeType="1"/>
          </p:cNvCxnSpPr>
          <p:nvPr/>
        </p:nvCxnSpPr>
        <p:spPr bwMode="auto">
          <a:xfrm>
            <a:off x="3005138" y="3524251"/>
            <a:ext cx="1588" cy="558800"/>
          </a:xfrm>
          <a:prstGeom prst="curvedConnector3">
            <a:avLst>
              <a:gd name="adj1" fmla="val 14400005"/>
            </a:avLst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20"/>
          <p:cNvCxnSpPr>
            <a:cxnSpLocks noChangeShapeType="1"/>
          </p:cNvCxnSpPr>
          <p:nvPr/>
        </p:nvCxnSpPr>
        <p:spPr bwMode="auto">
          <a:xfrm>
            <a:off x="3005138" y="2990851"/>
            <a:ext cx="1588" cy="558800"/>
          </a:xfrm>
          <a:prstGeom prst="curvedConnector3">
            <a:avLst>
              <a:gd name="adj1" fmla="val 14400005"/>
            </a:avLst>
          </a:prstGeom>
          <a:noFill/>
          <a:ln w="38100">
            <a:solidFill>
              <a:srgbClr val="61BF1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21"/>
          <p:cNvCxnSpPr>
            <a:cxnSpLocks noChangeShapeType="1"/>
          </p:cNvCxnSpPr>
          <p:nvPr/>
        </p:nvCxnSpPr>
        <p:spPr bwMode="auto">
          <a:xfrm>
            <a:off x="3005138" y="4743451"/>
            <a:ext cx="1588" cy="571500"/>
          </a:xfrm>
          <a:prstGeom prst="curvedConnector3">
            <a:avLst>
              <a:gd name="adj1" fmla="val 14400005"/>
            </a:avLst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AutoShape 22"/>
          <p:cNvCxnSpPr>
            <a:cxnSpLocks noChangeShapeType="1"/>
          </p:cNvCxnSpPr>
          <p:nvPr/>
        </p:nvCxnSpPr>
        <p:spPr bwMode="auto">
          <a:xfrm rot="10800000" flipH="1" flipV="1">
            <a:off x="2776538" y="3524251"/>
            <a:ext cx="1588" cy="558800"/>
          </a:xfrm>
          <a:prstGeom prst="curvedConnector3">
            <a:avLst>
              <a:gd name="adj1" fmla="val -14400005"/>
            </a:avLst>
          </a:prstGeom>
          <a:noFill/>
          <a:ln w="38100">
            <a:solidFill>
              <a:srgbClr val="61BF1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AutoShape 23"/>
          <p:cNvCxnSpPr>
            <a:cxnSpLocks noChangeShapeType="1"/>
          </p:cNvCxnSpPr>
          <p:nvPr/>
        </p:nvCxnSpPr>
        <p:spPr bwMode="auto">
          <a:xfrm rot="10800000" flipH="1" flipV="1">
            <a:off x="2776538" y="2990851"/>
            <a:ext cx="1588" cy="558800"/>
          </a:xfrm>
          <a:prstGeom prst="curvedConnector3">
            <a:avLst>
              <a:gd name="adj1" fmla="val -14400005"/>
            </a:avLst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Oval 9"/>
          <p:cNvSpPr>
            <a:spLocks noChangeArrowheads="1"/>
          </p:cNvSpPr>
          <p:nvPr/>
        </p:nvSpPr>
        <p:spPr bwMode="auto">
          <a:xfrm>
            <a:off x="6403975" y="4040188"/>
            <a:ext cx="204788" cy="1841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7" name="AutoShape 12"/>
          <p:cNvSpPr>
            <a:spLocks noChangeArrowheads="1"/>
          </p:cNvSpPr>
          <p:nvPr/>
        </p:nvSpPr>
        <p:spPr bwMode="auto">
          <a:xfrm>
            <a:off x="6784975" y="4116388"/>
            <a:ext cx="381000" cy="76200"/>
          </a:xfrm>
          <a:prstGeom prst="rightArrow">
            <a:avLst>
              <a:gd name="adj1" fmla="val 50000"/>
              <a:gd name="adj2" fmla="val 125000"/>
            </a:avLst>
          </a:prstGeom>
          <a:solidFill>
            <a:srgbClr val="61BF1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8" name="AutoShape 13"/>
          <p:cNvSpPr>
            <a:spLocks noChangeArrowheads="1"/>
          </p:cNvSpPr>
          <p:nvPr/>
        </p:nvSpPr>
        <p:spPr bwMode="auto">
          <a:xfrm>
            <a:off x="4879975" y="4116388"/>
            <a:ext cx="1371600" cy="76200"/>
          </a:xfrm>
          <a:prstGeom prst="leftArrow">
            <a:avLst>
              <a:gd name="adj1" fmla="val 50000"/>
              <a:gd name="adj2" fmla="val 450000"/>
            </a:avLst>
          </a:prstGeom>
          <a:solidFill>
            <a:srgbClr val="61BF1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9" name="AutoShape 14"/>
          <p:cNvSpPr>
            <a:spLocks noChangeArrowheads="1"/>
          </p:cNvSpPr>
          <p:nvPr/>
        </p:nvSpPr>
        <p:spPr bwMode="auto">
          <a:xfrm>
            <a:off x="6480175" y="3506788"/>
            <a:ext cx="76200" cy="304800"/>
          </a:xfrm>
          <a:prstGeom prst="upArrow">
            <a:avLst>
              <a:gd name="adj1" fmla="val 50000"/>
              <a:gd name="adj2" fmla="val 100000"/>
            </a:avLst>
          </a:prstGeom>
          <a:solidFill>
            <a:srgbClr val="61BF1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0" name="AutoShape 15"/>
          <p:cNvSpPr>
            <a:spLocks noChangeArrowheads="1"/>
          </p:cNvSpPr>
          <p:nvPr/>
        </p:nvSpPr>
        <p:spPr bwMode="auto">
          <a:xfrm>
            <a:off x="6480175" y="4344988"/>
            <a:ext cx="76200" cy="914400"/>
          </a:xfrm>
          <a:prstGeom prst="downArrow">
            <a:avLst>
              <a:gd name="adj1" fmla="val 50000"/>
              <a:gd name="adj2" fmla="val 300000"/>
            </a:avLst>
          </a:prstGeom>
          <a:solidFill>
            <a:srgbClr val="61BF1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1" name="Päivämäärän paikkamerkki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22.11.2013</a:t>
            </a:r>
            <a:endParaRPr lang="fi-FI"/>
          </a:p>
        </p:txBody>
      </p:sp>
      <p:sp>
        <p:nvSpPr>
          <p:cNvPr id="31" name="Alatunnisteen paikkamerkki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Jorma Jantunen, SYKE</a:t>
            </a:r>
            <a:endParaRPr lang="fi-FI"/>
          </a:p>
        </p:txBody>
      </p:sp>
      <p:sp>
        <p:nvSpPr>
          <p:cNvPr id="1024" name="Dian numeron paikkamerkki 10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827791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8225" y="1239406"/>
            <a:ext cx="7803630" cy="4959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171253" y="105931"/>
            <a:ext cx="8568952" cy="1143000"/>
          </a:xfrm>
        </p:spPr>
        <p:txBody>
          <a:bodyPr/>
          <a:lstStyle/>
          <a:p>
            <a:r>
              <a:rPr lang="fi-FI" sz="3200" dirty="0" smtClean="0">
                <a:solidFill>
                  <a:srgbClr val="189DF8"/>
                </a:solidFill>
              </a:rPr>
              <a:t>YVAn ja lupapäätöksen suhde</a:t>
            </a:r>
            <a:endParaRPr lang="fi-FI" sz="3200" dirty="0">
              <a:solidFill>
                <a:srgbClr val="189DF8"/>
              </a:solidFill>
            </a:endParaRPr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22.11.2013</a:t>
            </a:r>
            <a:endParaRPr lang="fi-FI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Jorma Jantunen, SYKE</a:t>
            </a:r>
            <a:endParaRPr lang="fi-FI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17864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889879" y="1698625"/>
            <a:ext cx="631039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86669" y="228600"/>
            <a:ext cx="8496944" cy="1143000"/>
          </a:xfrm>
        </p:spPr>
        <p:txBody>
          <a:bodyPr>
            <a:noAutofit/>
          </a:bodyPr>
          <a:lstStyle/>
          <a:p>
            <a:r>
              <a:rPr lang="fi-FI" sz="2800" b="1" dirty="0" smtClean="0">
                <a:solidFill>
                  <a:srgbClr val="189DF8"/>
                </a:solidFill>
              </a:rPr>
              <a:t>YVAn asema hankkeen suunnittelussa</a:t>
            </a:r>
            <a:br>
              <a:rPr lang="fi-FI" sz="2800" b="1" dirty="0" smtClean="0">
                <a:solidFill>
                  <a:srgbClr val="189DF8"/>
                </a:solidFill>
              </a:rPr>
            </a:br>
            <a:r>
              <a:rPr lang="fi-FI" sz="2800" b="1" dirty="0" smtClean="0">
                <a:solidFill>
                  <a:srgbClr val="189DF8"/>
                </a:solidFill>
              </a:rPr>
              <a:t> ja päätöksenteossa</a:t>
            </a:r>
            <a:endParaRPr lang="fi-FI" sz="2800" b="1" dirty="0">
              <a:solidFill>
                <a:srgbClr val="189DF8"/>
              </a:solidFill>
            </a:endParaRPr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22.11.2013</a:t>
            </a:r>
            <a:endParaRPr lang="fi-FI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Jorma Jantunen, SYKE</a:t>
            </a:r>
            <a:endParaRPr lang="fi-FI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131472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 err="1" smtClean="0">
                <a:solidFill>
                  <a:srgbClr val="189DF8"/>
                </a:solidFill>
              </a:rPr>
              <a:t>Kaivoshankkeen</a:t>
            </a:r>
            <a:r>
              <a:rPr lang="en-US" altLang="en-US" sz="3200" dirty="0" smtClean="0">
                <a:solidFill>
                  <a:srgbClr val="189DF8"/>
                </a:solidFill>
              </a:rPr>
              <a:t> </a:t>
            </a:r>
            <a:r>
              <a:rPr lang="en-US" altLang="en-US" sz="3200" dirty="0" err="1" smtClean="0">
                <a:solidFill>
                  <a:srgbClr val="189DF8"/>
                </a:solidFill>
              </a:rPr>
              <a:t>elinkaari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sz="1200" dirty="0" err="1" smtClean="0"/>
              <a:t>Lähde</a:t>
            </a:r>
            <a:r>
              <a:rPr lang="en-US" altLang="en-US" sz="1200" dirty="0" smtClean="0"/>
              <a:t>: Kauppila &amp; IAIA</a:t>
            </a:r>
          </a:p>
        </p:txBody>
      </p:sp>
      <p:pic>
        <p:nvPicPr>
          <p:cNvPr id="16387" name="Object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3" t="-186" b="-316"/>
          <a:stretch>
            <a:fillRect/>
          </a:stretch>
        </p:blipFill>
        <p:spPr bwMode="auto">
          <a:xfrm>
            <a:off x="1940949" y="1939924"/>
            <a:ext cx="5588000" cy="3527425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6043049" y="1468437"/>
            <a:ext cx="3078163" cy="2327275"/>
            <a:chOff x="5809673" y="1468582"/>
            <a:chExt cx="3078166" cy="2327564"/>
          </a:xfrm>
        </p:grpSpPr>
        <p:sp>
          <p:nvSpPr>
            <p:cNvPr id="6" name="Oval 5"/>
            <p:cNvSpPr/>
            <p:nvPr/>
          </p:nvSpPr>
          <p:spPr>
            <a:xfrm>
              <a:off x="5809673" y="1468582"/>
              <a:ext cx="1903415" cy="2327564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401" name="TextBox 9"/>
            <p:cNvSpPr txBox="1">
              <a:spLocks noChangeArrowheads="1"/>
            </p:cNvSpPr>
            <p:nvPr/>
          </p:nvSpPr>
          <p:spPr bwMode="auto">
            <a:xfrm>
              <a:off x="7786255" y="2216727"/>
              <a:ext cx="110158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C00000"/>
                  </a:solidFill>
                </a:rPr>
                <a:t>20+ years</a:t>
              </a:r>
            </a:p>
            <a:p>
              <a:pPr eaLnBrk="1" hangingPunct="1"/>
              <a:r>
                <a:rPr lang="en-US" altLang="en-US">
                  <a:solidFill>
                    <a:srgbClr val="C00000"/>
                  </a:solidFill>
                </a:rPr>
                <a:t>(5-95 yrs)</a:t>
              </a: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5704912" y="3509962"/>
            <a:ext cx="2849562" cy="1200150"/>
            <a:chOff x="5472546" y="3509818"/>
            <a:chExt cx="2849394" cy="1200727"/>
          </a:xfrm>
        </p:grpSpPr>
        <p:sp>
          <p:nvSpPr>
            <p:cNvPr id="7" name="Oval 6"/>
            <p:cNvSpPr/>
            <p:nvPr/>
          </p:nvSpPr>
          <p:spPr>
            <a:xfrm>
              <a:off x="5472546" y="3509818"/>
              <a:ext cx="1903300" cy="1200727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399" name="TextBox 10"/>
            <p:cNvSpPr txBox="1">
              <a:spLocks noChangeArrowheads="1"/>
            </p:cNvSpPr>
            <p:nvPr/>
          </p:nvSpPr>
          <p:spPr bwMode="auto">
            <a:xfrm>
              <a:off x="7476837" y="4105563"/>
              <a:ext cx="84510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C00000"/>
                  </a:solidFill>
                </a:rPr>
                <a:t>3 years</a:t>
              </a:r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2606112" y="3582987"/>
            <a:ext cx="4583112" cy="2882900"/>
            <a:chOff x="2373746" y="3583709"/>
            <a:chExt cx="4583234" cy="2881530"/>
          </a:xfrm>
        </p:grpSpPr>
        <p:sp>
          <p:nvSpPr>
            <p:cNvPr id="8" name="Oval 7"/>
            <p:cNvSpPr/>
            <p:nvPr/>
          </p:nvSpPr>
          <p:spPr>
            <a:xfrm>
              <a:off x="2373746" y="3583709"/>
              <a:ext cx="3464017" cy="2373771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397" name="TextBox 11"/>
            <p:cNvSpPr txBox="1">
              <a:spLocks noChangeArrowheads="1"/>
            </p:cNvSpPr>
            <p:nvPr/>
          </p:nvSpPr>
          <p:spPr bwMode="auto">
            <a:xfrm>
              <a:off x="5246255" y="5818908"/>
              <a:ext cx="171072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C00000"/>
                  </a:solidFill>
                </a:rPr>
                <a:t>8-30 (100) years</a:t>
              </a:r>
            </a:p>
            <a:p>
              <a:pPr eaLnBrk="1" hangingPunct="1"/>
              <a:r>
                <a:rPr lang="en-US" altLang="en-US">
                  <a:solidFill>
                    <a:srgbClr val="C00000"/>
                  </a:solidFill>
                </a:rPr>
                <a:t>(LOM)</a:t>
              </a:r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451410" y="1847850"/>
            <a:ext cx="3196664" cy="2058988"/>
            <a:chOff x="450712" y="1847273"/>
            <a:chExt cx="3197652" cy="2059998"/>
          </a:xfrm>
        </p:grpSpPr>
        <p:sp>
          <p:nvSpPr>
            <p:cNvPr id="9" name="Oval 8"/>
            <p:cNvSpPr/>
            <p:nvPr/>
          </p:nvSpPr>
          <p:spPr>
            <a:xfrm>
              <a:off x="1329899" y="1847273"/>
              <a:ext cx="2318465" cy="2059998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394" name="TextBox 12"/>
            <p:cNvSpPr txBox="1">
              <a:spLocks noChangeArrowheads="1"/>
            </p:cNvSpPr>
            <p:nvPr/>
          </p:nvSpPr>
          <p:spPr bwMode="auto">
            <a:xfrm>
              <a:off x="808183" y="3449780"/>
              <a:ext cx="84510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C00000"/>
                  </a:solidFill>
                </a:rPr>
                <a:t>2 years</a:t>
              </a:r>
            </a:p>
          </p:txBody>
        </p:sp>
        <p:sp>
          <p:nvSpPr>
            <p:cNvPr id="16395" name="TextBox 13"/>
            <p:cNvSpPr txBox="1">
              <a:spLocks noChangeArrowheads="1"/>
            </p:cNvSpPr>
            <p:nvPr/>
          </p:nvSpPr>
          <p:spPr bwMode="auto">
            <a:xfrm>
              <a:off x="450712" y="1936733"/>
              <a:ext cx="120257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en-US" dirty="0">
                  <a:solidFill>
                    <a:srgbClr val="C00000"/>
                  </a:solidFill>
                </a:rPr>
                <a:t>10-∞ years</a:t>
              </a:r>
            </a:p>
          </p:txBody>
        </p:sp>
      </p:grpSp>
      <p:sp>
        <p:nvSpPr>
          <p:cNvPr id="10" name="Päivämäärän paikkamerkki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22.11.2013</a:t>
            </a:r>
            <a:endParaRPr lang="fi-FI"/>
          </a:p>
        </p:txBody>
      </p:sp>
      <p:sp>
        <p:nvSpPr>
          <p:cNvPr id="11" name="Alatunnisteen paikkamerkki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Jorma Jantunen, SYKE</a:t>
            </a:r>
            <a:endParaRPr lang="fi-FI"/>
          </a:p>
        </p:txBody>
      </p:sp>
      <p:sp>
        <p:nvSpPr>
          <p:cNvPr id="12" name="Dian numeron paikkamerkki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813188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03647" y="17463"/>
            <a:ext cx="7597477" cy="1143000"/>
          </a:xfrm>
        </p:spPr>
        <p:txBody>
          <a:bodyPr/>
          <a:lstStyle/>
          <a:p>
            <a:r>
              <a:rPr lang="fi-FI" dirty="0" smtClean="0">
                <a:solidFill>
                  <a:srgbClr val="189DF8"/>
                </a:solidFill>
              </a:rPr>
              <a:t>Kaivostoiminnan ympäristösääntely ja sosiaalista kestävyyttä tukevat käytännöt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sz="1200" b="1" dirty="0" smtClean="0"/>
              <a:t>Lähde: Kokko </a:t>
            </a:r>
            <a:r>
              <a:rPr lang="fi-FI" sz="1200" b="1" i="1" dirty="0" smtClean="0"/>
              <a:t>et al.: </a:t>
            </a:r>
            <a:r>
              <a:rPr lang="fi-FI" sz="1200" b="1" dirty="0" smtClean="0"/>
              <a:t>Hyvä kaivos pohjoisessa ,2013</a:t>
            </a:r>
            <a:endParaRPr lang="en-GB" sz="12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750" y="1047750"/>
            <a:ext cx="5988350" cy="5841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22.11.2013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Jorma Jantunen, SYKE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89229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03648" y="45087"/>
            <a:ext cx="7283152" cy="1143000"/>
          </a:xfrm>
        </p:spPr>
        <p:txBody>
          <a:bodyPr/>
          <a:lstStyle/>
          <a:p>
            <a:r>
              <a:rPr lang="fi-FI" sz="3200" dirty="0" smtClean="0">
                <a:solidFill>
                  <a:srgbClr val="189DF8"/>
                </a:solidFill>
              </a:rPr>
              <a:t>YVA kaivoshankkeessa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sz="1200" dirty="0" smtClean="0"/>
              <a:t>Lähde: </a:t>
            </a:r>
            <a:r>
              <a:rPr lang="fi-FI" sz="1200" dirty="0" err="1" smtClean="0"/>
              <a:t>Hughes</a:t>
            </a:r>
            <a:r>
              <a:rPr lang="fi-FI" sz="1200" dirty="0" smtClean="0"/>
              <a:t> (</a:t>
            </a:r>
            <a:r>
              <a:rPr lang="fi-FI" sz="1200" dirty="0" err="1"/>
              <a:t>e</a:t>
            </a:r>
            <a:r>
              <a:rPr lang="fi-FI" sz="1200" dirty="0" err="1" smtClean="0"/>
              <a:t>dit</a:t>
            </a:r>
            <a:r>
              <a:rPr lang="fi-FI" sz="1200" dirty="0" smtClean="0"/>
              <a:t>.): </a:t>
            </a:r>
            <a:r>
              <a:rPr lang="fi-FI" sz="1200" dirty="0" err="1" smtClean="0"/>
              <a:t>Responsible</a:t>
            </a:r>
            <a:r>
              <a:rPr lang="fi-FI" sz="1200" dirty="0" smtClean="0"/>
              <a:t> Mining, 2012</a:t>
            </a:r>
            <a:endParaRPr lang="en-GB" sz="1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3" y="1180149"/>
            <a:ext cx="4833937" cy="5677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22.11.2013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Jorma Jantunen, SYKE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10330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n paikkamerkki 10" descr="5481.jpg"/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6309" r="16309"/>
          <a:stretch>
            <a:fillRect/>
          </a:stretch>
        </p:blipFill>
        <p:spPr>
          <a:xfrm>
            <a:off x="3026152" y="740152"/>
            <a:ext cx="6117848" cy="6117848"/>
          </a:xfr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64466" y="1132032"/>
            <a:ext cx="3432752" cy="1143000"/>
          </a:xfrm>
        </p:spPr>
        <p:txBody>
          <a:bodyPr>
            <a:noAutofit/>
          </a:bodyPr>
          <a:lstStyle/>
          <a:p>
            <a:r>
              <a:rPr lang="en-US" sz="4000" dirty="0" err="1" smtClean="0">
                <a:solidFill>
                  <a:schemeClr val="bg2">
                    <a:lumMod val="75000"/>
                  </a:schemeClr>
                </a:solidFill>
              </a:rPr>
              <a:t>Kiitos</a:t>
            </a:r>
            <a:r>
              <a:rPr lang="fi-FI" sz="4000" dirty="0" smtClean="0">
                <a:solidFill>
                  <a:schemeClr val="bg2">
                    <a:lumMod val="75000"/>
                  </a:schemeClr>
                </a:solidFill>
              </a:rPr>
              <a:t> !</a:t>
            </a:r>
            <a:endParaRPr lang="fi-FI" sz="4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16</a:t>
            </a:fld>
            <a:endParaRPr lang="fi-FI"/>
          </a:p>
        </p:txBody>
      </p:sp>
      <p:sp>
        <p:nvSpPr>
          <p:cNvPr id="3" name="Tekstiruutu 2"/>
          <p:cNvSpPr txBox="1"/>
          <p:nvPr/>
        </p:nvSpPr>
        <p:spPr>
          <a:xfrm>
            <a:off x="1093066" y="5934075"/>
            <a:ext cx="21930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 smtClean="0"/>
              <a:t>jorma.jantunen@ymparisto.fi</a:t>
            </a:r>
            <a:endParaRPr lang="en-GB" sz="12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22.11.2013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Jorma Jantunen, SYKE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5143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403648" y="1862712"/>
            <a:ext cx="7283152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i-FI" altLang="en-US" dirty="0">
                <a:latin typeface="Humanst521 BT" pitchFamily="34" charset="0"/>
              </a:rPr>
              <a:t>EY:n direktiivi tiettyjen yksityisten ja julkisten hankkeiden ympäristövaikutusten arvioinnista (85/377/EEC)</a:t>
            </a:r>
          </a:p>
          <a:p>
            <a:pPr>
              <a:lnSpc>
                <a:spcPct val="90000"/>
              </a:lnSpc>
            </a:pPr>
            <a:r>
              <a:rPr lang="fi-FI" altLang="en-US" dirty="0">
                <a:latin typeface="Humanst521 BT" pitchFamily="34" charset="0"/>
              </a:rPr>
              <a:t>YK:n Euroopan talouskomission (ECE) yleissopimus valtioiden rajat ylittävien ympäristövaikutusten arviointimenettelystä (voimaan 1994)</a:t>
            </a:r>
          </a:p>
          <a:p>
            <a:pPr>
              <a:lnSpc>
                <a:spcPct val="90000"/>
              </a:lnSpc>
            </a:pPr>
            <a:r>
              <a:rPr lang="fi-FI" altLang="en-US" dirty="0">
                <a:latin typeface="Humanst521 BT" pitchFamily="34" charset="0"/>
              </a:rPr>
              <a:t>Laki </a:t>
            </a:r>
            <a:r>
              <a:rPr lang="fi-FI" altLang="en-US" dirty="0" smtClean="0">
                <a:latin typeface="Humanst521 BT" pitchFamily="34" charset="0"/>
              </a:rPr>
              <a:t>ympäristövaikutusten 1.9.1994 </a:t>
            </a:r>
            <a:r>
              <a:rPr lang="fi-FI" altLang="en-US" dirty="0">
                <a:latin typeface="Humanst521 BT" pitchFamily="34" charset="0"/>
              </a:rPr>
              <a:t>(muutettu 1.4.1999 ja 1.9.2006</a:t>
            </a:r>
            <a:r>
              <a:rPr lang="fi-FI" altLang="en-US" dirty="0" smtClean="0">
                <a:latin typeface="Humanst521 BT" pitchFamily="34" charset="0"/>
              </a:rPr>
              <a:t>))</a:t>
            </a:r>
          </a:p>
          <a:p>
            <a:pPr>
              <a:lnSpc>
                <a:spcPct val="90000"/>
              </a:lnSpc>
            </a:pPr>
            <a:r>
              <a:rPr lang="fi-FI" altLang="en-US" dirty="0" smtClean="0">
                <a:solidFill>
                  <a:srgbClr val="000000"/>
                </a:solidFill>
                <a:latin typeface="Humanst521 BT" pitchFamily="34" charset="0"/>
              </a:rPr>
              <a:t>Asetus ympäristövaikutusten </a:t>
            </a:r>
            <a:r>
              <a:rPr lang="fi-FI" altLang="en-US" dirty="0" smtClean="0">
                <a:latin typeface="Humanst521 BT" pitchFamily="34" charset="0"/>
              </a:rPr>
              <a:t>arviointimenettelystä (713/2006, muutettu 359/2011)</a:t>
            </a:r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200" dirty="0" err="1" smtClean="0">
                <a:solidFill>
                  <a:srgbClr val="189DF8"/>
                </a:solidFill>
              </a:rPr>
              <a:t>YVA-lain</a:t>
            </a:r>
            <a:r>
              <a:rPr lang="fi-FI" sz="3200" dirty="0" smtClean="0">
                <a:solidFill>
                  <a:srgbClr val="189DF8"/>
                </a:solidFill>
              </a:rPr>
              <a:t> tausta</a:t>
            </a:r>
            <a:endParaRPr lang="fi-FI" sz="3200" dirty="0">
              <a:solidFill>
                <a:srgbClr val="189DF8"/>
              </a:solidFill>
            </a:endParaRP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22.11.2013</a:t>
            </a:r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Jorma Jantunen, SYKE</a:t>
            </a:r>
            <a:endParaRPr lang="fi-FI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2</a:t>
            </a:fld>
            <a:endParaRPr lang="fi-FI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1403648" y="2383412"/>
            <a:ext cx="7283152" cy="4525963"/>
          </a:xfrm>
        </p:spPr>
        <p:txBody>
          <a:bodyPr/>
          <a:lstStyle/>
          <a:p>
            <a:r>
              <a:rPr lang="fi-FI" dirty="0" smtClean="0"/>
              <a:t>Edistää </a:t>
            </a:r>
            <a:r>
              <a:rPr lang="fi-FI" dirty="0"/>
              <a:t>ympäristövaikutusten arviointia ja yhtenäistä huomioonottamista</a:t>
            </a:r>
          </a:p>
          <a:p>
            <a:r>
              <a:rPr lang="fi-FI" dirty="0"/>
              <a:t>Lisätä kansalaisten tiedonsaantia ja osallistumismahdollisuuksia</a:t>
            </a:r>
          </a:p>
        </p:txBody>
      </p:sp>
      <p:sp>
        <p:nvSpPr>
          <p:cNvPr id="6" name="Otsikk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 smtClean="0">
                <a:solidFill>
                  <a:srgbClr val="189DF8"/>
                </a:solidFill>
              </a:rPr>
              <a:t>YVA lain tavoite </a:t>
            </a:r>
            <a:r>
              <a:rPr lang="fi-FI" dirty="0" smtClean="0">
                <a:solidFill>
                  <a:srgbClr val="189DF8"/>
                </a:solidFill>
              </a:rPr>
              <a:t>(1§)</a:t>
            </a:r>
            <a:endParaRPr lang="en-GB" dirty="0">
              <a:solidFill>
                <a:srgbClr val="189DF8"/>
              </a:solidFill>
            </a:endParaRP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22.11.2013</a:t>
            </a:r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Jorma Jantunen, SYKE</a:t>
            </a:r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47602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Suunnitelmien ja –ohjelmien arviointi</a:t>
            </a:r>
          </a:p>
          <a:p>
            <a:pPr lvl="1"/>
            <a:r>
              <a:rPr lang="fi-FI" dirty="0" err="1"/>
              <a:t>SOVA-laki</a:t>
            </a:r>
            <a:endParaRPr lang="fi-FI" dirty="0"/>
          </a:p>
          <a:p>
            <a:r>
              <a:rPr lang="fi-FI" dirty="0"/>
              <a:t>Ympäristövaikutusten selvittäminen kaavoituksessa</a:t>
            </a:r>
          </a:p>
          <a:p>
            <a:pPr lvl="1"/>
            <a:r>
              <a:rPr lang="fi-FI" dirty="0"/>
              <a:t>Maankäyttö- ja rakennuslaki</a:t>
            </a:r>
          </a:p>
          <a:p>
            <a:r>
              <a:rPr lang="fi-FI" dirty="0" err="1" smtClean="0"/>
              <a:t>Selvilläolovelvollisuus</a:t>
            </a:r>
            <a:endParaRPr lang="fi-FI" dirty="0" smtClean="0"/>
          </a:p>
          <a:p>
            <a:pPr lvl="1"/>
            <a:r>
              <a:rPr lang="fi-FI" dirty="0" err="1" smtClean="0"/>
              <a:t>YVA-laki</a:t>
            </a:r>
            <a:r>
              <a:rPr lang="fi-FI" dirty="0" smtClean="0"/>
              <a:t> </a:t>
            </a:r>
            <a:r>
              <a:rPr lang="fi-FI" dirty="0"/>
              <a:t>25 </a:t>
            </a:r>
            <a:r>
              <a:rPr lang="fi-FI" dirty="0" smtClean="0"/>
              <a:t>§</a:t>
            </a:r>
            <a:endParaRPr lang="fi-FI" dirty="0"/>
          </a:p>
          <a:p>
            <a:r>
              <a:rPr lang="fi-FI" dirty="0" err="1" smtClean="0"/>
              <a:t>Lupamennetelyt</a:t>
            </a:r>
            <a:endParaRPr lang="fi-FI" dirty="0" smtClean="0"/>
          </a:p>
          <a:p>
            <a:pPr lvl="1"/>
            <a:r>
              <a:rPr lang="fi-FI" dirty="0" smtClean="0"/>
              <a:t>Kaivoslupa</a:t>
            </a:r>
          </a:p>
          <a:p>
            <a:pPr lvl="1"/>
            <a:r>
              <a:rPr lang="fi-FI" dirty="0" smtClean="0"/>
              <a:t>Ympäristö- ja vesilupa</a:t>
            </a:r>
            <a:endParaRPr lang="fi-FI" dirty="0"/>
          </a:p>
          <a:p>
            <a:pPr marL="457200" lvl="1" indent="0">
              <a:buNone/>
            </a:pPr>
            <a:endParaRPr lang="fi-FI" dirty="0"/>
          </a:p>
        </p:txBody>
      </p:sp>
      <p:sp>
        <p:nvSpPr>
          <p:cNvPr id="6" name="Otsikko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800" dirty="0" smtClean="0">
                <a:solidFill>
                  <a:srgbClr val="189DF8"/>
                </a:solidFill>
              </a:rPr>
              <a:t>Ympäristövaikutuksia arvioidaan muissakin kuin </a:t>
            </a:r>
            <a:r>
              <a:rPr lang="fi-FI" sz="2800" dirty="0" err="1" smtClean="0">
                <a:solidFill>
                  <a:srgbClr val="189DF8"/>
                </a:solidFill>
              </a:rPr>
              <a:t>YVA-lain</a:t>
            </a:r>
            <a:r>
              <a:rPr lang="fi-FI" sz="2800" dirty="0" smtClean="0">
                <a:solidFill>
                  <a:srgbClr val="189DF8"/>
                </a:solidFill>
              </a:rPr>
              <a:t> mukaisissa menettelyssä</a:t>
            </a:r>
            <a:endParaRPr lang="en-GB" sz="2800" dirty="0">
              <a:solidFill>
                <a:srgbClr val="189DF8"/>
              </a:solidFill>
            </a:endParaRP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22.11.2013</a:t>
            </a:r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Jorma Jantunen, SYKE</a:t>
            </a:r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34425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1403648" y="2195512"/>
            <a:ext cx="7283152" cy="4525963"/>
          </a:xfrm>
        </p:spPr>
        <p:txBody>
          <a:bodyPr/>
          <a:lstStyle/>
          <a:p>
            <a:r>
              <a:rPr lang="fi-FI" dirty="0"/>
              <a:t>hankkeesta vastaava on vastuussa hankkeensa ympäristövaikutusten arvioinnista</a:t>
            </a:r>
          </a:p>
          <a:p>
            <a:r>
              <a:rPr lang="fi-FI" dirty="0"/>
              <a:t>yhteysviranomainen ohjaa arviointimenettelyä</a:t>
            </a:r>
          </a:p>
          <a:p>
            <a:r>
              <a:rPr lang="fi-FI" dirty="0"/>
              <a:t>arviointimenettely on avoin ja julkinen</a:t>
            </a:r>
          </a:p>
          <a:p>
            <a:r>
              <a:rPr lang="fi-FI" b="1" dirty="0"/>
              <a:t>arviointimenettely ei ole päätöksentekomenettely</a:t>
            </a:r>
          </a:p>
          <a:p>
            <a:endParaRPr lang="en-GB" dirty="0"/>
          </a:p>
        </p:txBody>
      </p:sp>
      <p:sp>
        <p:nvSpPr>
          <p:cNvPr id="6" name="Otsikk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solidFill>
                  <a:srgbClr val="189DF8"/>
                </a:solidFill>
              </a:rPr>
              <a:t>YVA-</a:t>
            </a:r>
            <a:r>
              <a:rPr lang="en-GB" sz="3200" dirty="0" err="1">
                <a:solidFill>
                  <a:srgbClr val="189DF8"/>
                </a:solidFill>
              </a:rPr>
              <a:t>menettelyn</a:t>
            </a:r>
            <a:r>
              <a:rPr lang="en-GB" sz="3200" dirty="0">
                <a:solidFill>
                  <a:srgbClr val="189DF8"/>
                </a:solidFill>
              </a:rPr>
              <a:t> </a:t>
            </a:r>
            <a:r>
              <a:rPr lang="en-GB" sz="3200" dirty="0" err="1">
                <a:solidFill>
                  <a:srgbClr val="189DF8"/>
                </a:solidFill>
              </a:rPr>
              <a:t>lähtökohtia</a:t>
            </a:r>
            <a:endParaRPr lang="en-GB" sz="3200" dirty="0">
              <a:solidFill>
                <a:srgbClr val="189DF8"/>
              </a:solidFill>
            </a:endParaRP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22.11.2013</a:t>
            </a:r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Jorma Jantunen, SYKE</a:t>
            </a:r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27540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1403648" y="1830387"/>
            <a:ext cx="7283152" cy="4525963"/>
          </a:xfrm>
        </p:spPr>
        <p:txBody>
          <a:bodyPr>
            <a:normAutofit/>
          </a:bodyPr>
          <a:lstStyle/>
          <a:p>
            <a:r>
              <a:rPr lang="fi-FI" dirty="0"/>
              <a:t> Ympäristövaikutuksella tarkoitetaan hankkeen tai toiminnan aiheuttamia välittömiä ja välillisiä vaikutuksia: </a:t>
            </a:r>
          </a:p>
          <a:p>
            <a:r>
              <a:rPr lang="fi-FI" dirty="0"/>
              <a:t>a) ihmisten terveyteen, elinoloihin ja viihtyvyyteen; </a:t>
            </a:r>
          </a:p>
          <a:p>
            <a:r>
              <a:rPr lang="fi-FI" dirty="0"/>
              <a:t>b) maaperään, vesiin, ilmaan, ilmastoon, kasvillisuuteen, eliöihin ja luonnon monimuotoisuuteen; </a:t>
            </a:r>
          </a:p>
          <a:p>
            <a:r>
              <a:rPr lang="fi-FI" dirty="0"/>
              <a:t>c) yhdyskuntarakenteeseen, rakennuksiin, maisemaan, kaupunkikuvaan ja kulttuuriperintöön; </a:t>
            </a:r>
          </a:p>
          <a:p>
            <a:r>
              <a:rPr lang="fi-FI" dirty="0"/>
              <a:t>d) luonnonvarojen hyödyntämiseen; sekä </a:t>
            </a:r>
          </a:p>
          <a:p>
            <a:r>
              <a:rPr lang="fi-FI" dirty="0"/>
              <a:t>e) </a:t>
            </a:r>
            <a:r>
              <a:rPr lang="fi-FI" dirty="0" err="1"/>
              <a:t>a-d</a:t>
            </a:r>
            <a:r>
              <a:rPr lang="fi-FI" dirty="0"/>
              <a:t> alakohdassa mainittujen tekijöiden keskinäisiin vuorovaikutussuhteisiin;</a:t>
            </a:r>
            <a:endParaRPr lang="en-GB" dirty="0"/>
          </a:p>
        </p:txBody>
      </p:sp>
      <p:sp>
        <p:nvSpPr>
          <p:cNvPr id="6" name="Otsikko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srgbClr val="189DF8"/>
                </a:solidFill>
              </a:rPr>
              <a:t>YVA-</a:t>
            </a:r>
            <a:r>
              <a:rPr lang="en-GB" sz="3200" dirty="0" err="1">
                <a:solidFill>
                  <a:srgbClr val="189DF8"/>
                </a:solidFill>
              </a:rPr>
              <a:t>laissa</a:t>
            </a:r>
            <a:r>
              <a:rPr lang="en-GB" sz="3200" dirty="0">
                <a:solidFill>
                  <a:srgbClr val="189DF8"/>
                </a:solidFill>
              </a:rPr>
              <a:t> </a:t>
            </a:r>
            <a:r>
              <a:rPr lang="en-GB" sz="3200" dirty="0" err="1">
                <a:solidFill>
                  <a:srgbClr val="189DF8"/>
                </a:solidFill>
              </a:rPr>
              <a:t>laaja</a:t>
            </a:r>
            <a:r>
              <a:rPr lang="en-GB" sz="3200" dirty="0">
                <a:solidFill>
                  <a:srgbClr val="189DF8"/>
                </a:solidFill>
              </a:rPr>
              <a:t> </a:t>
            </a:r>
            <a:r>
              <a:rPr lang="en-GB" sz="3200" dirty="0" err="1">
                <a:solidFill>
                  <a:srgbClr val="189DF8"/>
                </a:solidFill>
              </a:rPr>
              <a:t>ympäristövaikutuskäsite</a:t>
            </a:r>
            <a:endParaRPr lang="en-GB" sz="3200" dirty="0">
              <a:solidFill>
                <a:srgbClr val="189DF8"/>
              </a:solidFill>
            </a:endParaRP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22.11.2013</a:t>
            </a:r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Jorma Jantunen, SYKE</a:t>
            </a:r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886238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1403648" y="1646238"/>
            <a:ext cx="72831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b="1" dirty="0" smtClean="0"/>
              <a:t>Aina </a:t>
            </a:r>
            <a:r>
              <a:rPr lang="fi-FI" dirty="0" smtClean="0"/>
              <a:t>(</a:t>
            </a:r>
            <a:r>
              <a:rPr lang="fi-FI" dirty="0" err="1" smtClean="0"/>
              <a:t>YVA-asetus</a:t>
            </a:r>
            <a:r>
              <a:rPr lang="fi-FI" dirty="0" smtClean="0"/>
              <a:t> 6§ kohdat 2 </a:t>
            </a:r>
            <a:r>
              <a:rPr lang="fi-FI" dirty="0" err="1" smtClean="0"/>
              <a:t>a-c</a:t>
            </a:r>
            <a:r>
              <a:rPr lang="fi-FI" dirty="0" smtClean="0"/>
              <a:t> ja 12)</a:t>
            </a:r>
          </a:p>
          <a:p>
            <a:pPr marL="342900">
              <a:buFontTx/>
              <a:buChar char="-"/>
            </a:pPr>
            <a:r>
              <a:rPr lang="fi-FI" dirty="0" smtClean="0"/>
              <a:t>Metallimalmien tai muiden kaivoskivennäisten louhinta, rikastaminen ja käsittely, kun irrotettavan aineksen kokonaismäärä on vähintään 550 000 tonnia vuodessa tai avokaivokset, joiden pinta-ala on yli 25 hehtaaria</a:t>
            </a:r>
          </a:p>
          <a:p>
            <a:pPr marL="342900">
              <a:buFontTx/>
              <a:buChar char="-"/>
            </a:pPr>
            <a:r>
              <a:rPr lang="fi-FI" dirty="0" smtClean="0"/>
              <a:t>Asbestin louhinta tai laitokset, jotka käsittelevät ja muuntavat asbestia tai asbestia sisältäviä tuotteita</a:t>
            </a:r>
          </a:p>
          <a:p>
            <a:pPr marL="342900">
              <a:buFontTx/>
              <a:buChar char="-"/>
            </a:pPr>
            <a:r>
              <a:rPr lang="fi-FI" dirty="0"/>
              <a:t>U</a:t>
            </a:r>
            <a:r>
              <a:rPr lang="fi-FI" dirty="0" smtClean="0"/>
              <a:t>raanin louhinta, rikastaminen ja käsittely lukuun ottamatta </a:t>
            </a:r>
            <a:r>
              <a:rPr lang="fi-FI" dirty="0"/>
              <a:t>k</a:t>
            </a:r>
            <a:r>
              <a:rPr lang="fi-FI" dirty="0" smtClean="0"/>
              <a:t>oelouhintaa, koerikastamista ja muuta vastaavaa käsittelyä</a:t>
            </a:r>
          </a:p>
          <a:p>
            <a:pPr marL="342900">
              <a:buFontTx/>
              <a:buChar char="-"/>
            </a:pPr>
            <a:r>
              <a:rPr lang="fi-FI" dirty="0" smtClean="0"/>
              <a:t>Edellä mainittuja hankkeita kooltaan vastaavat hankkeiden muutokset</a:t>
            </a:r>
          </a:p>
          <a:p>
            <a:pPr marL="0" indent="0">
              <a:buNone/>
            </a:pPr>
            <a:r>
              <a:rPr lang="fi-FI" b="1" dirty="0" smtClean="0"/>
              <a:t>Yksittäistapauksessa </a:t>
            </a:r>
            <a:r>
              <a:rPr lang="fi-FI" dirty="0" smtClean="0"/>
              <a:t>(</a:t>
            </a:r>
            <a:r>
              <a:rPr lang="fi-FI" dirty="0" err="1" smtClean="0"/>
              <a:t>YVA-laki</a:t>
            </a:r>
            <a:r>
              <a:rPr lang="fi-FI" dirty="0" smtClean="0"/>
              <a:t> 4.2 §, </a:t>
            </a:r>
            <a:r>
              <a:rPr lang="fi-FI" dirty="0" err="1" smtClean="0"/>
              <a:t>YVA-asetus</a:t>
            </a:r>
            <a:r>
              <a:rPr lang="fi-FI" dirty="0" smtClean="0"/>
              <a:t> 7§)</a:t>
            </a:r>
          </a:p>
          <a:p>
            <a:pPr marL="0" indent="0">
              <a:buNone/>
            </a:pPr>
            <a:r>
              <a:rPr lang="fi-FI" dirty="0" smtClean="0"/>
              <a:t>     muihinkin </a:t>
            </a:r>
            <a:r>
              <a:rPr lang="fi-FI" dirty="0"/>
              <a:t>kaivoshankkeisiin </a:t>
            </a:r>
            <a:r>
              <a:rPr lang="fi-FI" dirty="0" err="1"/>
              <a:t>ELY-keskuksen</a:t>
            </a:r>
            <a:r>
              <a:rPr lang="fi-FI" dirty="0"/>
              <a:t> päätöksellä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Otsikko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 err="1" smtClean="0">
                <a:solidFill>
                  <a:srgbClr val="189DF8"/>
                </a:solidFill>
              </a:rPr>
              <a:t>YVA-menettelyn</a:t>
            </a:r>
            <a:r>
              <a:rPr lang="fi-FI" sz="3200" dirty="0" smtClean="0">
                <a:solidFill>
                  <a:srgbClr val="189DF8"/>
                </a:solidFill>
              </a:rPr>
              <a:t> soveltaminen kaivoshankkeisiin</a:t>
            </a:r>
            <a:endParaRPr lang="en-GB" sz="3200" dirty="0">
              <a:solidFill>
                <a:srgbClr val="189DF8"/>
              </a:solidFill>
            </a:endParaRP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22.11.2013</a:t>
            </a:r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Jorma Jantunen, SYKE</a:t>
            </a:r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561105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1403648" y="2081787"/>
            <a:ext cx="7283152" cy="4525963"/>
          </a:xfrm>
        </p:spPr>
        <p:txBody>
          <a:bodyPr/>
          <a:lstStyle/>
          <a:p>
            <a:r>
              <a:rPr lang="fi-FI" dirty="0" smtClean="0"/>
              <a:t>mahdollisimman varhain (</a:t>
            </a:r>
            <a:r>
              <a:rPr lang="fi-FI" dirty="0" err="1" smtClean="0"/>
              <a:t>YVA-laki</a:t>
            </a:r>
            <a:r>
              <a:rPr lang="fi-FI" dirty="0" smtClean="0"/>
              <a:t> 7-8 §)</a:t>
            </a:r>
          </a:p>
          <a:p>
            <a:pPr marL="0" indent="0">
              <a:buNone/>
            </a:pPr>
            <a:endParaRPr lang="fi-FI" dirty="0" smtClean="0"/>
          </a:p>
          <a:p>
            <a:r>
              <a:rPr lang="fi-FI" dirty="0" smtClean="0"/>
              <a:t>viimeistään </a:t>
            </a:r>
            <a:r>
              <a:rPr lang="fi-FI" dirty="0"/>
              <a:t>ennen päätöksentekoa           (YVAL 13 §)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Otsikk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 err="1" smtClean="0">
                <a:solidFill>
                  <a:srgbClr val="189DF8"/>
                </a:solidFill>
              </a:rPr>
              <a:t>YVAn</a:t>
            </a:r>
            <a:r>
              <a:rPr lang="fi-FI" sz="3200" dirty="0" smtClean="0">
                <a:solidFill>
                  <a:srgbClr val="189DF8"/>
                </a:solidFill>
              </a:rPr>
              <a:t> ajankohta</a:t>
            </a:r>
            <a:endParaRPr lang="en-GB" sz="3200" dirty="0">
              <a:solidFill>
                <a:srgbClr val="189DF8"/>
              </a:solidFill>
            </a:endParaRP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22.11.2013</a:t>
            </a:r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Jorma Jantunen, SYKE</a:t>
            </a:r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86578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Text Box 3"/>
          <p:cNvSpPr txBox="1">
            <a:spLocks noChangeArrowheads="1"/>
          </p:cNvSpPr>
          <p:nvPr/>
        </p:nvSpPr>
        <p:spPr bwMode="auto">
          <a:xfrm>
            <a:off x="312738" y="1557338"/>
            <a:ext cx="23082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altLang="en-US" sz="1000">
                <a:latin typeface="Times New Roman" pitchFamily="18" charset="0"/>
              </a:rPr>
              <a:t>                  </a:t>
            </a:r>
            <a:r>
              <a:rPr lang="fi-FI" altLang="en-US" sz="1000"/>
              <a:t>HANKKEESTA VASTAAVA</a:t>
            </a:r>
          </a:p>
        </p:txBody>
      </p:sp>
      <p:sp>
        <p:nvSpPr>
          <p:cNvPr id="20486" name="Text Box 4"/>
          <p:cNvSpPr txBox="1">
            <a:spLocks noChangeArrowheads="1"/>
          </p:cNvSpPr>
          <p:nvPr/>
        </p:nvSpPr>
        <p:spPr bwMode="auto">
          <a:xfrm>
            <a:off x="582614" y="2171700"/>
            <a:ext cx="9493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altLang="en-US" sz="1000" dirty="0"/>
              <a:t>ALOITUS</a:t>
            </a:r>
          </a:p>
        </p:txBody>
      </p:sp>
      <p:sp>
        <p:nvSpPr>
          <p:cNvPr id="20487" name="Text Box 5"/>
          <p:cNvSpPr txBox="1">
            <a:spLocks noChangeArrowheads="1"/>
          </p:cNvSpPr>
          <p:nvPr/>
        </p:nvSpPr>
        <p:spPr bwMode="auto">
          <a:xfrm>
            <a:off x="3525839" y="1570038"/>
            <a:ext cx="16700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altLang="en-US" sz="1000"/>
              <a:t>YHTEYSVIRANOMAINEN</a:t>
            </a:r>
          </a:p>
        </p:txBody>
      </p:sp>
      <p:sp>
        <p:nvSpPr>
          <p:cNvPr id="20488" name="Text Box 6"/>
          <p:cNvSpPr txBox="1">
            <a:spLocks noChangeArrowheads="1"/>
          </p:cNvSpPr>
          <p:nvPr/>
        </p:nvSpPr>
        <p:spPr bwMode="auto">
          <a:xfrm>
            <a:off x="5827714" y="1585913"/>
            <a:ext cx="12461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altLang="en-US" sz="1000">
                <a:latin typeface="Times New Roman" pitchFamily="18" charset="0"/>
              </a:rPr>
              <a:t>   </a:t>
            </a:r>
            <a:r>
              <a:rPr lang="fi-FI" altLang="en-US" sz="1000"/>
              <a:t>KANSALAISET,</a:t>
            </a:r>
          </a:p>
          <a:p>
            <a:pPr eaLnBrk="1" hangingPunct="1"/>
            <a:r>
              <a:rPr lang="fi-FI" altLang="en-US" sz="1000"/>
              <a:t>  VIRANOMAISET,</a:t>
            </a:r>
          </a:p>
          <a:p>
            <a:pPr eaLnBrk="1" hangingPunct="1"/>
            <a:r>
              <a:rPr lang="fi-FI" altLang="en-US" sz="1000"/>
              <a:t>   MUUT TAHOT</a:t>
            </a:r>
            <a:r>
              <a:rPr lang="fi-FI" altLang="en-US" sz="1000">
                <a:latin typeface="Times New Roman" pitchFamily="18" charset="0"/>
              </a:rPr>
              <a:t>   </a:t>
            </a:r>
          </a:p>
        </p:txBody>
      </p:sp>
      <p:sp>
        <p:nvSpPr>
          <p:cNvPr id="20489" name="Text Box 7"/>
          <p:cNvSpPr txBox="1">
            <a:spLocks noChangeArrowheads="1"/>
          </p:cNvSpPr>
          <p:nvPr/>
        </p:nvSpPr>
        <p:spPr bwMode="auto">
          <a:xfrm>
            <a:off x="7913689" y="1546226"/>
            <a:ext cx="7953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altLang="en-US" sz="1000"/>
              <a:t>AIKARAJA</a:t>
            </a:r>
          </a:p>
        </p:txBody>
      </p:sp>
      <p:sp>
        <p:nvSpPr>
          <p:cNvPr id="20490" name="Text Box 8"/>
          <p:cNvSpPr txBox="1">
            <a:spLocks noChangeArrowheads="1"/>
          </p:cNvSpPr>
          <p:nvPr/>
        </p:nvSpPr>
        <p:spPr bwMode="auto">
          <a:xfrm>
            <a:off x="-92075" y="57562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0491" name="Text Box 9"/>
          <p:cNvSpPr txBox="1">
            <a:spLocks noChangeArrowheads="1"/>
          </p:cNvSpPr>
          <p:nvPr/>
        </p:nvSpPr>
        <p:spPr bwMode="auto">
          <a:xfrm>
            <a:off x="753269" y="5999162"/>
            <a:ext cx="10048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altLang="en-US" sz="1000" dirty="0">
                <a:latin typeface="Times New Roman" pitchFamily="18" charset="0"/>
              </a:rPr>
              <a:t>    </a:t>
            </a:r>
            <a:r>
              <a:rPr lang="fi-FI" altLang="en-US" sz="1000" dirty="0"/>
              <a:t>YVA PÄÄTTYY</a:t>
            </a:r>
          </a:p>
        </p:txBody>
      </p:sp>
      <p:sp>
        <p:nvSpPr>
          <p:cNvPr id="20492" name="Rectangle 10"/>
          <p:cNvSpPr>
            <a:spLocks noChangeArrowheads="1"/>
          </p:cNvSpPr>
          <p:nvPr/>
        </p:nvSpPr>
        <p:spPr bwMode="auto">
          <a:xfrm>
            <a:off x="1293814" y="2001838"/>
            <a:ext cx="1828800" cy="609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i-FI" altLang="en-US" sz="1000" dirty="0"/>
              <a:t>ARVIOINTIOHJELMA</a:t>
            </a:r>
          </a:p>
        </p:txBody>
      </p:sp>
      <p:sp>
        <p:nvSpPr>
          <p:cNvPr id="20493" name="Rectangle 11"/>
          <p:cNvSpPr>
            <a:spLocks noChangeArrowheads="1"/>
          </p:cNvSpPr>
          <p:nvPr/>
        </p:nvSpPr>
        <p:spPr bwMode="auto">
          <a:xfrm>
            <a:off x="1331914" y="4330700"/>
            <a:ext cx="1828800" cy="609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i-FI" altLang="en-US" sz="1000"/>
              <a:t>ARVIOINTISELOSTUS</a:t>
            </a:r>
          </a:p>
        </p:txBody>
      </p:sp>
      <p:sp>
        <p:nvSpPr>
          <p:cNvPr id="20494" name="Rectangle 12"/>
          <p:cNvSpPr>
            <a:spLocks noChangeArrowheads="1"/>
          </p:cNvSpPr>
          <p:nvPr/>
        </p:nvSpPr>
        <p:spPr bwMode="auto">
          <a:xfrm>
            <a:off x="3646489" y="4883150"/>
            <a:ext cx="1524000" cy="609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i-FI" altLang="en-US" sz="1000">
                <a:latin typeface="Times New Roman" pitchFamily="18" charset="0"/>
              </a:rPr>
              <a:t> </a:t>
            </a:r>
          </a:p>
          <a:p>
            <a:pPr algn="ctr" eaLnBrk="1" hangingPunct="1"/>
            <a:r>
              <a:rPr lang="fi-FI" altLang="en-US" sz="1000"/>
              <a:t>KUULUTUS </a:t>
            </a:r>
          </a:p>
          <a:p>
            <a:pPr algn="ctr" eaLnBrk="1" hangingPunct="1"/>
            <a:r>
              <a:rPr lang="fi-FI" altLang="en-US" sz="1000"/>
              <a:t>SELOSTUKSEN</a:t>
            </a:r>
          </a:p>
          <a:p>
            <a:pPr algn="ctr" eaLnBrk="1" hangingPunct="1"/>
            <a:r>
              <a:rPr lang="fi-FI" altLang="en-US" sz="1000"/>
              <a:t>VIREILLÄOLOSTA</a:t>
            </a:r>
          </a:p>
          <a:p>
            <a:pPr algn="ctr" eaLnBrk="1" hangingPunct="1"/>
            <a:endParaRPr lang="fi-FI" altLang="en-US" sz="1000">
              <a:latin typeface="Times New Roman" pitchFamily="18" charset="0"/>
            </a:endParaRPr>
          </a:p>
        </p:txBody>
      </p:sp>
      <p:sp>
        <p:nvSpPr>
          <p:cNvPr id="20495" name="Rectangle 13"/>
          <p:cNvSpPr>
            <a:spLocks noChangeArrowheads="1"/>
          </p:cNvSpPr>
          <p:nvPr/>
        </p:nvSpPr>
        <p:spPr bwMode="auto">
          <a:xfrm>
            <a:off x="3636964" y="3749675"/>
            <a:ext cx="1524000" cy="609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i-FI" altLang="en-US" sz="1000"/>
              <a:t>LAUSUNTO </a:t>
            </a:r>
          </a:p>
          <a:p>
            <a:pPr algn="ctr" eaLnBrk="1" hangingPunct="1"/>
            <a:r>
              <a:rPr lang="fi-FI" altLang="en-US" sz="1000"/>
              <a:t>ARVIOINTI-</a:t>
            </a:r>
          </a:p>
          <a:p>
            <a:pPr algn="ctr" eaLnBrk="1" hangingPunct="1"/>
            <a:r>
              <a:rPr lang="fi-FI" altLang="en-US" sz="1000"/>
              <a:t>OHJELMASTA</a:t>
            </a:r>
          </a:p>
        </p:txBody>
      </p:sp>
      <p:sp>
        <p:nvSpPr>
          <p:cNvPr id="20496" name="Rectangle 14"/>
          <p:cNvSpPr>
            <a:spLocks noChangeArrowheads="1"/>
          </p:cNvSpPr>
          <p:nvPr/>
        </p:nvSpPr>
        <p:spPr bwMode="auto">
          <a:xfrm>
            <a:off x="3617914" y="2720975"/>
            <a:ext cx="1524000" cy="609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i-FI" altLang="en-US" sz="1000"/>
              <a:t>KUULUTUS OHJELMAN</a:t>
            </a:r>
          </a:p>
          <a:p>
            <a:pPr algn="ctr" eaLnBrk="1" hangingPunct="1"/>
            <a:r>
              <a:rPr lang="fi-FI" altLang="en-US" sz="1000"/>
              <a:t> VIREILLÄOLOSTA</a:t>
            </a:r>
            <a:r>
              <a:rPr lang="fi-FI" altLang="en-US" sz="1000">
                <a:latin typeface="Times New Roman" pitchFamily="18" charset="0"/>
              </a:rPr>
              <a:t> </a:t>
            </a:r>
          </a:p>
          <a:p>
            <a:pPr algn="ctr" eaLnBrk="1" hangingPunct="1"/>
            <a:endParaRPr lang="fi-FI" altLang="en-US" sz="1000">
              <a:latin typeface="Times New Roman" pitchFamily="18" charset="0"/>
            </a:endParaRPr>
          </a:p>
        </p:txBody>
      </p:sp>
      <p:sp>
        <p:nvSpPr>
          <p:cNvPr id="20497" name="Rectangle 15"/>
          <p:cNvSpPr>
            <a:spLocks noChangeArrowheads="1"/>
          </p:cNvSpPr>
          <p:nvPr/>
        </p:nvSpPr>
        <p:spPr bwMode="auto">
          <a:xfrm>
            <a:off x="3617914" y="5930900"/>
            <a:ext cx="1524000" cy="533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i-FI" altLang="en-US" sz="1000" dirty="0"/>
              <a:t>LAUSUNTO </a:t>
            </a:r>
          </a:p>
          <a:p>
            <a:pPr algn="ctr" eaLnBrk="1" hangingPunct="1"/>
            <a:r>
              <a:rPr lang="fi-FI" altLang="en-US" sz="1000" dirty="0"/>
              <a:t>ARVIOINTI-</a:t>
            </a:r>
          </a:p>
          <a:p>
            <a:pPr algn="ctr" eaLnBrk="1" hangingPunct="1"/>
            <a:r>
              <a:rPr lang="fi-FI" altLang="en-US" sz="1000" dirty="0"/>
              <a:t>SELOSTUKSESTA</a:t>
            </a:r>
            <a:r>
              <a:rPr lang="fi-FI" altLang="en-US" sz="1000" dirty="0">
                <a:latin typeface="Times New Roman" pitchFamily="18" charset="0"/>
              </a:rPr>
              <a:t> </a:t>
            </a:r>
          </a:p>
        </p:txBody>
      </p:sp>
      <p:sp>
        <p:nvSpPr>
          <p:cNvPr id="20498" name="Rectangle 16"/>
          <p:cNvSpPr>
            <a:spLocks noChangeArrowheads="1"/>
          </p:cNvSpPr>
          <p:nvPr/>
        </p:nvSpPr>
        <p:spPr bwMode="auto">
          <a:xfrm>
            <a:off x="5980114" y="3187700"/>
            <a:ext cx="1524000" cy="609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i-FI" altLang="en-US" sz="1000"/>
              <a:t>MIELIPITEET JA </a:t>
            </a:r>
          </a:p>
          <a:p>
            <a:pPr algn="ctr" eaLnBrk="1" hangingPunct="1"/>
            <a:r>
              <a:rPr lang="fi-FI" altLang="en-US" sz="1000"/>
              <a:t>LAUSUNNOT</a:t>
            </a:r>
          </a:p>
        </p:txBody>
      </p:sp>
      <p:sp>
        <p:nvSpPr>
          <p:cNvPr id="20499" name="Rectangle 17"/>
          <p:cNvSpPr>
            <a:spLocks noChangeArrowheads="1"/>
          </p:cNvSpPr>
          <p:nvPr/>
        </p:nvSpPr>
        <p:spPr bwMode="auto">
          <a:xfrm>
            <a:off x="5989639" y="5349875"/>
            <a:ext cx="1524000" cy="609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i-FI" altLang="en-US" sz="1000"/>
              <a:t>MIELIPITEET JA</a:t>
            </a:r>
          </a:p>
          <a:p>
            <a:pPr algn="ctr" eaLnBrk="1" hangingPunct="1"/>
            <a:r>
              <a:rPr lang="fi-FI" altLang="en-US" sz="1000"/>
              <a:t>LAUSUNNOT</a:t>
            </a:r>
          </a:p>
          <a:p>
            <a:pPr algn="ctr" eaLnBrk="1" hangingPunct="1"/>
            <a:endParaRPr lang="fi-FI" altLang="en-US" sz="1000">
              <a:latin typeface="Times New Roman" pitchFamily="18" charset="0"/>
            </a:endParaRPr>
          </a:p>
        </p:txBody>
      </p:sp>
      <p:sp>
        <p:nvSpPr>
          <p:cNvPr id="20500" name="Text Box 18"/>
          <p:cNvSpPr txBox="1">
            <a:spLocks noChangeArrowheads="1"/>
          </p:cNvSpPr>
          <p:nvPr/>
        </p:nvSpPr>
        <p:spPr bwMode="auto">
          <a:xfrm>
            <a:off x="7788276" y="2466975"/>
            <a:ext cx="13446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altLang="en-US" sz="1000" dirty="0">
                <a:latin typeface="Times New Roman" pitchFamily="18" charset="0"/>
              </a:rPr>
              <a:t> </a:t>
            </a:r>
            <a:r>
              <a:rPr lang="fi-FI" altLang="en-US" sz="1000" dirty="0"/>
              <a:t>VIIPYMÄTTÄ</a:t>
            </a:r>
          </a:p>
        </p:txBody>
      </p:sp>
      <p:sp>
        <p:nvSpPr>
          <p:cNvPr id="20501" name="Text Box 19"/>
          <p:cNvSpPr txBox="1">
            <a:spLocks noChangeArrowheads="1"/>
          </p:cNvSpPr>
          <p:nvPr/>
        </p:nvSpPr>
        <p:spPr bwMode="auto">
          <a:xfrm>
            <a:off x="7929564" y="2971800"/>
            <a:ext cx="10937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altLang="en-US" sz="1000" dirty="0"/>
              <a:t>14 – 60 PÄIVÄÄ</a:t>
            </a:r>
          </a:p>
        </p:txBody>
      </p:sp>
      <p:sp>
        <p:nvSpPr>
          <p:cNvPr id="20502" name="Text Box 20"/>
          <p:cNvSpPr txBox="1">
            <a:spLocks noChangeArrowheads="1"/>
          </p:cNvSpPr>
          <p:nvPr/>
        </p:nvSpPr>
        <p:spPr bwMode="auto">
          <a:xfrm>
            <a:off x="7929564" y="3498850"/>
            <a:ext cx="860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altLang="en-US" sz="1000" dirty="0"/>
              <a:t>ENINTÄÄN </a:t>
            </a:r>
          </a:p>
          <a:p>
            <a:pPr eaLnBrk="1" hangingPunct="1"/>
            <a:r>
              <a:rPr lang="fi-FI" altLang="en-US" sz="1000" dirty="0"/>
              <a:t>30 PÄIVÄÄ</a:t>
            </a:r>
          </a:p>
        </p:txBody>
      </p:sp>
      <p:sp>
        <p:nvSpPr>
          <p:cNvPr id="20503" name="Text Box 21"/>
          <p:cNvSpPr txBox="1">
            <a:spLocks noChangeArrowheads="1"/>
          </p:cNvSpPr>
          <p:nvPr/>
        </p:nvSpPr>
        <p:spPr bwMode="auto">
          <a:xfrm>
            <a:off x="7929564" y="4762500"/>
            <a:ext cx="9683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altLang="en-US" sz="1000" dirty="0">
                <a:latin typeface="Times New Roman" pitchFamily="18" charset="0"/>
              </a:rPr>
              <a:t> </a:t>
            </a:r>
            <a:r>
              <a:rPr lang="fi-FI" altLang="en-US" sz="1000" dirty="0"/>
              <a:t>VIIPYMÄTTÄ</a:t>
            </a:r>
          </a:p>
        </p:txBody>
      </p:sp>
      <p:sp>
        <p:nvSpPr>
          <p:cNvPr id="20504" name="Text Box 22"/>
          <p:cNvSpPr txBox="1">
            <a:spLocks noChangeArrowheads="1"/>
          </p:cNvSpPr>
          <p:nvPr/>
        </p:nvSpPr>
        <p:spPr bwMode="auto">
          <a:xfrm>
            <a:off x="7937500" y="5227637"/>
            <a:ext cx="10779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altLang="en-US" sz="1000" dirty="0"/>
              <a:t>30– 60 PÄIVÄÄ</a:t>
            </a:r>
          </a:p>
        </p:txBody>
      </p:sp>
      <p:sp>
        <p:nvSpPr>
          <p:cNvPr id="20505" name="Line 23"/>
          <p:cNvSpPr>
            <a:spLocks noChangeShapeType="1"/>
          </p:cNvSpPr>
          <p:nvPr/>
        </p:nvSpPr>
        <p:spPr bwMode="auto">
          <a:xfrm flipV="1">
            <a:off x="4370389" y="457835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506" name="Line 24"/>
          <p:cNvSpPr>
            <a:spLocks noChangeShapeType="1"/>
          </p:cNvSpPr>
          <p:nvPr/>
        </p:nvSpPr>
        <p:spPr bwMode="auto">
          <a:xfrm>
            <a:off x="2246314" y="43307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507" name="Line 25"/>
          <p:cNvSpPr>
            <a:spLocks noChangeShapeType="1"/>
          </p:cNvSpPr>
          <p:nvPr/>
        </p:nvSpPr>
        <p:spPr bwMode="auto">
          <a:xfrm flipV="1">
            <a:off x="2322514" y="40259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508" name="Line 26"/>
          <p:cNvSpPr>
            <a:spLocks noChangeShapeType="1"/>
          </p:cNvSpPr>
          <p:nvPr/>
        </p:nvSpPr>
        <p:spPr bwMode="auto">
          <a:xfrm flipV="1">
            <a:off x="4379914" y="56261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509" name="Line 27"/>
          <p:cNvSpPr>
            <a:spLocks noChangeShapeType="1"/>
          </p:cNvSpPr>
          <p:nvPr/>
        </p:nvSpPr>
        <p:spPr bwMode="auto">
          <a:xfrm flipV="1">
            <a:off x="6808789" y="512127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510" name="Text Box 28"/>
          <p:cNvSpPr txBox="1">
            <a:spLocks noChangeArrowheads="1"/>
          </p:cNvSpPr>
          <p:nvPr/>
        </p:nvSpPr>
        <p:spPr bwMode="auto">
          <a:xfrm>
            <a:off x="2687639" y="50577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0511" name="Text Box 29"/>
          <p:cNvSpPr txBox="1">
            <a:spLocks noChangeArrowheads="1"/>
          </p:cNvSpPr>
          <p:nvPr/>
        </p:nvSpPr>
        <p:spPr bwMode="auto">
          <a:xfrm>
            <a:off x="7989889" y="5715000"/>
            <a:ext cx="825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altLang="en-US" sz="1000" dirty="0"/>
              <a:t>ENINTÄÄN</a:t>
            </a:r>
          </a:p>
          <a:p>
            <a:pPr eaLnBrk="1" hangingPunct="1"/>
            <a:r>
              <a:rPr lang="fi-FI" altLang="en-US" sz="1000" dirty="0"/>
              <a:t>60 PÄIVÄÄ</a:t>
            </a:r>
          </a:p>
        </p:txBody>
      </p:sp>
      <p:sp>
        <p:nvSpPr>
          <p:cNvPr id="20512" name="AutoShape 30"/>
          <p:cNvSpPr>
            <a:spLocks noChangeArrowheads="1"/>
          </p:cNvSpPr>
          <p:nvPr/>
        </p:nvSpPr>
        <p:spPr bwMode="auto">
          <a:xfrm>
            <a:off x="4322764" y="2339975"/>
            <a:ext cx="76200" cy="762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20513" name="AutoShape 31"/>
          <p:cNvSpPr>
            <a:spLocks noChangeArrowheads="1"/>
          </p:cNvSpPr>
          <p:nvPr/>
        </p:nvSpPr>
        <p:spPr bwMode="auto">
          <a:xfrm>
            <a:off x="1455739" y="6111875"/>
            <a:ext cx="76200" cy="762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20514" name="AutoShape 32"/>
          <p:cNvSpPr>
            <a:spLocks noChangeArrowheads="1"/>
          </p:cNvSpPr>
          <p:nvPr/>
        </p:nvSpPr>
        <p:spPr bwMode="auto">
          <a:xfrm>
            <a:off x="2284414" y="3949700"/>
            <a:ext cx="76200" cy="762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 sz="2400">
              <a:latin typeface="ESRI Elements" pitchFamily="2" charset="0"/>
            </a:endParaRPr>
          </a:p>
        </p:txBody>
      </p:sp>
      <p:sp>
        <p:nvSpPr>
          <p:cNvPr id="20515" name="AutoShape 33"/>
          <p:cNvSpPr>
            <a:spLocks noChangeArrowheads="1"/>
          </p:cNvSpPr>
          <p:nvPr/>
        </p:nvSpPr>
        <p:spPr bwMode="auto">
          <a:xfrm>
            <a:off x="4332289" y="4530725"/>
            <a:ext cx="76200" cy="762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20516" name="AutoShape 34"/>
          <p:cNvSpPr>
            <a:spLocks noChangeArrowheads="1"/>
          </p:cNvSpPr>
          <p:nvPr/>
        </p:nvSpPr>
        <p:spPr bwMode="auto">
          <a:xfrm>
            <a:off x="4322764" y="3397250"/>
            <a:ext cx="76200" cy="762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20517" name="AutoShape 35"/>
          <p:cNvSpPr>
            <a:spLocks noChangeArrowheads="1"/>
          </p:cNvSpPr>
          <p:nvPr/>
        </p:nvSpPr>
        <p:spPr bwMode="auto">
          <a:xfrm>
            <a:off x="6723064" y="2840038"/>
            <a:ext cx="76200" cy="762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0518" name="Line 36"/>
          <p:cNvSpPr>
            <a:spLocks noChangeShapeType="1"/>
          </p:cNvSpPr>
          <p:nvPr/>
        </p:nvSpPr>
        <p:spPr bwMode="auto">
          <a:xfrm>
            <a:off x="6818314" y="31877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519" name="Line 37"/>
          <p:cNvSpPr>
            <a:spLocks noChangeShapeType="1"/>
          </p:cNvSpPr>
          <p:nvPr/>
        </p:nvSpPr>
        <p:spPr bwMode="auto">
          <a:xfrm>
            <a:off x="6818314" y="31877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520" name="Line 38"/>
          <p:cNvSpPr>
            <a:spLocks noChangeShapeType="1"/>
          </p:cNvSpPr>
          <p:nvPr/>
        </p:nvSpPr>
        <p:spPr bwMode="auto">
          <a:xfrm>
            <a:off x="6742114" y="31877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cxnSp>
        <p:nvCxnSpPr>
          <p:cNvPr id="20521" name="AutoShape 39"/>
          <p:cNvCxnSpPr>
            <a:cxnSpLocks noChangeShapeType="1"/>
          </p:cNvCxnSpPr>
          <p:nvPr/>
        </p:nvCxnSpPr>
        <p:spPr bwMode="auto">
          <a:xfrm>
            <a:off x="6761164" y="2916238"/>
            <a:ext cx="0" cy="271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22" name="AutoShape 40"/>
          <p:cNvCxnSpPr>
            <a:cxnSpLocks noChangeShapeType="1"/>
            <a:stCxn id="20505" idx="0"/>
          </p:cNvCxnSpPr>
          <p:nvPr/>
        </p:nvCxnSpPr>
        <p:spPr bwMode="auto">
          <a:xfrm>
            <a:off x="4370389" y="4883150"/>
            <a:ext cx="1587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23" name="Line 41"/>
          <p:cNvSpPr>
            <a:spLocks noChangeShapeType="1"/>
          </p:cNvSpPr>
          <p:nvPr/>
        </p:nvSpPr>
        <p:spPr bwMode="auto">
          <a:xfrm flipV="1">
            <a:off x="4360864" y="3482975"/>
            <a:ext cx="0" cy="24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524" name="Line 42"/>
          <p:cNvSpPr>
            <a:spLocks noChangeShapeType="1"/>
          </p:cNvSpPr>
          <p:nvPr/>
        </p:nvSpPr>
        <p:spPr bwMode="auto">
          <a:xfrm flipV="1">
            <a:off x="4360864" y="240665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cxnSp>
        <p:nvCxnSpPr>
          <p:cNvPr id="20525" name="AutoShape 43"/>
          <p:cNvCxnSpPr>
            <a:cxnSpLocks noChangeShapeType="1"/>
            <a:stCxn id="20495" idx="0"/>
            <a:endCxn id="20495" idx="0"/>
          </p:cNvCxnSpPr>
          <p:nvPr/>
        </p:nvCxnSpPr>
        <p:spPr bwMode="auto">
          <a:xfrm>
            <a:off x="4398964" y="3749675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26" name="Line 44"/>
          <p:cNvSpPr>
            <a:spLocks noChangeShapeType="1"/>
          </p:cNvSpPr>
          <p:nvPr/>
        </p:nvSpPr>
        <p:spPr bwMode="auto">
          <a:xfrm flipH="1">
            <a:off x="4398964" y="3425825"/>
            <a:ext cx="1571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527" name="Line 45"/>
          <p:cNvSpPr>
            <a:spLocks noChangeShapeType="1"/>
          </p:cNvSpPr>
          <p:nvPr/>
        </p:nvSpPr>
        <p:spPr bwMode="auto">
          <a:xfrm>
            <a:off x="3179764" y="2339975"/>
            <a:ext cx="1123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528" name="AutoShape 46"/>
          <p:cNvSpPr>
            <a:spLocks noChangeArrowheads="1"/>
          </p:cNvSpPr>
          <p:nvPr/>
        </p:nvSpPr>
        <p:spPr bwMode="auto">
          <a:xfrm>
            <a:off x="4341814" y="5578475"/>
            <a:ext cx="76200" cy="762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20529" name="AutoShape 47"/>
          <p:cNvSpPr>
            <a:spLocks noChangeArrowheads="1"/>
          </p:cNvSpPr>
          <p:nvPr/>
        </p:nvSpPr>
        <p:spPr bwMode="auto">
          <a:xfrm>
            <a:off x="6770689" y="5097463"/>
            <a:ext cx="76200" cy="762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0530" name="Line 48"/>
          <p:cNvSpPr>
            <a:spLocks noChangeShapeType="1"/>
          </p:cNvSpPr>
          <p:nvPr/>
        </p:nvSpPr>
        <p:spPr bwMode="auto">
          <a:xfrm>
            <a:off x="5170489" y="5130800"/>
            <a:ext cx="1562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531" name="AutoShape 49"/>
          <p:cNvSpPr>
            <a:spLocks noChangeArrowheads="1"/>
          </p:cNvSpPr>
          <p:nvPr/>
        </p:nvSpPr>
        <p:spPr bwMode="auto">
          <a:xfrm>
            <a:off x="7672389" y="2806701"/>
            <a:ext cx="76200" cy="762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0532" name="AutoShape 50"/>
          <p:cNvSpPr>
            <a:spLocks noChangeArrowheads="1"/>
          </p:cNvSpPr>
          <p:nvPr/>
        </p:nvSpPr>
        <p:spPr bwMode="auto">
          <a:xfrm>
            <a:off x="7672389" y="3368676"/>
            <a:ext cx="76200" cy="762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0533" name="AutoShape 51"/>
          <p:cNvSpPr>
            <a:spLocks noChangeArrowheads="1"/>
          </p:cNvSpPr>
          <p:nvPr/>
        </p:nvSpPr>
        <p:spPr bwMode="auto">
          <a:xfrm>
            <a:off x="7672389" y="3987801"/>
            <a:ext cx="76200" cy="762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0534" name="AutoShape 52"/>
          <p:cNvSpPr>
            <a:spLocks noChangeArrowheads="1"/>
          </p:cNvSpPr>
          <p:nvPr/>
        </p:nvSpPr>
        <p:spPr bwMode="auto">
          <a:xfrm>
            <a:off x="7672389" y="4473576"/>
            <a:ext cx="76200" cy="762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0535" name="AutoShape 53"/>
          <p:cNvSpPr>
            <a:spLocks noChangeArrowheads="1"/>
          </p:cNvSpPr>
          <p:nvPr/>
        </p:nvSpPr>
        <p:spPr bwMode="auto">
          <a:xfrm>
            <a:off x="7672389" y="5540376"/>
            <a:ext cx="76200" cy="762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0536" name="AutoShape 54"/>
          <p:cNvSpPr>
            <a:spLocks noChangeArrowheads="1"/>
          </p:cNvSpPr>
          <p:nvPr/>
        </p:nvSpPr>
        <p:spPr bwMode="auto">
          <a:xfrm>
            <a:off x="7672389" y="5073651"/>
            <a:ext cx="76200" cy="762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0537" name="AutoShape 55"/>
          <p:cNvSpPr>
            <a:spLocks noChangeArrowheads="1"/>
          </p:cNvSpPr>
          <p:nvPr/>
        </p:nvSpPr>
        <p:spPr bwMode="auto">
          <a:xfrm>
            <a:off x="7672389" y="6216651"/>
            <a:ext cx="76200" cy="762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0538" name="AutoShape 56"/>
          <p:cNvSpPr>
            <a:spLocks noChangeArrowheads="1"/>
          </p:cNvSpPr>
          <p:nvPr/>
        </p:nvSpPr>
        <p:spPr bwMode="auto">
          <a:xfrm>
            <a:off x="7672389" y="2368551"/>
            <a:ext cx="76200" cy="762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0539" name="Line 57"/>
          <p:cNvSpPr>
            <a:spLocks noChangeShapeType="1"/>
          </p:cNvSpPr>
          <p:nvPr/>
        </p:nvSpPr>
        <p:spPr bwMode="auto">
          <a:xfrm>
            <a:off x="7710489" y="2392363"/>
            <a:ext cx="0" cy="1647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540" name="Line 58"/>
          <p:cNvSpPr>
            <a:spLocks noChangeShapeType="1"/>
          </p:cNvSpPr>
          <p:nvPr/>
        </p:nvSpPr>
        <p:spPr bwMode="auto">
          <a:xfrm>
            <a:off x="7710489" y="4478338"/>
            <a:ext cx="0" cy="180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541" name="Line 59"/>
          <p:cNvSpPr>
            <a:spLocks noChangeShapeType="1"/>
          </p:cNvSpPr>
          <p:nvPr/>
        </p:nvSpPr>
        <p:spPr bwMode="auto">
          <a:xfrm>
            <a:off x="7710489" y="3963988"/>
            <a:ext cx="0" cy="5429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542" name="Line 60"/>
          <p:cNvSpPr>
            <a:spLocks noChangeShapeType="1"/>
          </p:cNvSpPr>
          <p:nvPr/>
        </p:nvSpPr>
        <p:spPr bwMode="auto">
          <a:xfrm>
            <a:off x="3170239" y="4568825"/>
            <a:ext cx="1133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543" name="Line 61"/>
          <p:cNvSpPr>
            <a:spLocks noChangeShapeType="1"/>
          </p:cNvSpPr>
          <p:nvPr/>
        </p:nvSpPr>
        <p:spPr bwMode="auto">
          <a:xfrm flipH="1">
            <a:off x="4437064" y="5616575"/>
            <a:ext cx="1533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544" name="Line 62"/>
          <p:cNvSpPr>
            <a:spLocks noChangeShapeType="1"/>
          </p:cNvSpPr>
          <p:nvPr/>
        </p:nvSpPr>
        <p:spPr bwMode="auto">
          <a:xfrm flipH="1">
            <a:off x="1550989" y="6149975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545" name="Line 63"/>
          <p:cNvSpPr>
            <a:spLocks noChangeShapeType="1"/>
          </p:cNvSpPr>
          <p:nvPr/>
        </p:nvSpPr>
        <p:spPr bwMode="auto">
          <a:xfrm flipH="1">
            <a:off x="2398714" y="3987800"/>
            <a:ext cx="1238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546" name="Line 64"/>
          <p:cNvSpPr>
            <a:spLocks noChangeShapeType="1"/>
          </p:cNvSpPr>
          <p:nvPr/>
        </p:nvSpPr>
        <p:spPr bwMode="auto">
          <a:xfrm>
            <a:off x="5160964" y="2892425"/>
            <a:ext cx="15430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 err="1" smtClean="0">
                <a:solidFill>
                  <a:srgbClr val="189DF8"/>
                </a:solidFill>
              </a:rPr>
              <a:t>YVA-menettelyn</a:t>
            </a:r>
            <a:r>
              <a:rPr lang="fi-FI" sz="3200" dirty="0" smtClean="0">
                <a:solidFill>
                  <a:srgbClr val="189DF8"/>
                </a:solidFill>
              </a:rPr>
              <a:t> kulku</a:t>
            </a:r>
            <a:endParaRPr lang="en-GB" sz="3200" dirty="0">
              <a:solidFill>
                <a:srgbClr val="189DF8"/>
              </a:solidFill>
            </a:endParaRP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22.11.2013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Jorma Jantunen, SYKE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45571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K_PowerPoint_POHJA">
  <a:themeElements>
    <a:clrScheme name="SYKE_PK">
      <a:dk1>
        <a:srgbClr val="000000"/>
      </a:dk1>
      <a:lt1>
        <a:srgbClr val="FFFFFF"/>
      </a:lt1>
      <a:dk2>
        <a:srgbClr val="586D78"/>
      </a:dk2>
      <a:lt2>
        <a:srgbClr val="9DCFEF"/>
      </a:lt2>
      <a:accent1>
        <a:srgbClr val="E6A100"/>
      </a:accent1>
      <a:accent2>
        <a:srgbClr val="007CC0"/>
      </a:accent2>
      <a:accent3>
        <a:srgbClr val="78A234"/>
      </a:accent3>
      <a:accent4>
        <a:srgbClr val="C75B2C"/>
      </a:accent4>
      <a:accent5>
        <a:srgbClr val="C5BF00"/>
      </a:accent5>
      <a:accent6>
        <a:srgbClr val="A1A9C2"/>
      </a:accent6>
      <a:hlink>
        <a:srgbClr val="0897A8"/>
      </a:hlink>
      <a:folHlink>
        <a:srgbClr val="508A35"/>
      </a:folHlink>
    </a:clrScheme>
    <a:fontScheme name="SYK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PK ppt pohja</Template>
  <TotalTime>0</TotalTime>
  <Words>523</Words>
  <Application>Microsoft Office PowerPoint</Application>
  <PresentationFormat>Näytössä katseltava diaesitys (4:3)</PresentationFormat>
  <Paragraphs>163</Paragraphs>
  <Slides>16</Slides>
  <Notes>16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17" baseType="lpstr">
      <vt:lpstr>PK_PowerPoint_POHJA</vt:lpstr>
      <vt:lpstr>YVA – Ympäristövaikutusten arviointi Mitä se on ja mitä se ei ole?</vt:lpstr>
      <vt:lpstr>YVA-lain tausta</vt:lpstr>
      <vt:lpstr>YVA lain tavoite (1§)</vt:lpstr>
      <vt:lpstr>Ympäristövaikutuksia arvioidaan muissakin kuin YVA-lain mukaisissa menettelyssä</vt:lpstr>
      <vt:lpstr>YVA-menettelyn lähtökohtia</vt:lpstr>
      <vt:lpstr>YVA-laissa laaja ympäristövaikutuskäsite</vt:lpstr>
      <vt:lpstr>YVA-menettelyn soveltaminen kaivoshankkeisiin</vt:lpstr>
      <vt:lpstr>YVAn ajankohta</vt:lpstr>
      <vt:lpstr>YVA-menettelyn kulku</vt:lpstr>
      <vt:lpstr>YVAn ajankohta ja vaikuttavuus</vt:lpstr>
      <vt:lpstr>YVAn ja lupapäätöksen suhde</vt:lpstr>
      <vt:lpstr>YVAn asema hankkeen suunnittelussa  ja päätöksenteossa</vt:lpstr>
      <vt:lpstr>Kaivoshankkeen elinkaari Lähde: Kauppila &amp; IAIA</vt:lpstr>
      <vt:lpstr>Kaivostoiminnan ympäristösääntely ja sosiaalista kestävyyttä tukevat käytännöt Lähde: Kokko et al.: Hyvä kaivos pohjoisessa ,2013</vt:lpstr>
      <vt:lpstr>YVA kaivoshankkeessa Lähde: Hughes (edit.): Responsible Mining, 2012</vt:lpstr>
      <vt:lpstr>Kiitos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2011-03-18T11:28:30Z</dcterms:created>
  <dcterms:modified xsi:type="dcterms:W3CDTF">2013-11-20T14:46:56Z</dcterms:modified>
</cp:coreProperties>
</file>