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3" r:id="rId2"/>
    <p:sldId id="283" r:id="rId3"/>
    <p:sldId id="264" r:id="rId4"/>
    <p:sldId id="287" r:id="rId5"/>
    <p:sldId id="288" r:id="rId6"/>
    <p:sldId id="289" r:id="rId7"/>
    <p:sldId id="294" r:id="rId8"/>
    <p:sldId id="267" r:id="rId9"/>
    <p:sldId id="268" r:id="rId10"/>
    <p:sldId id="290" r:id="rId11"/>
    <p:sldId id="295" r:id="rId12"/>
    <p:sldId id="265" r:id="rId13"/>
    <p:sldId id="303" r:id="rId14"/>
    <p:sldId id="299" r:id="rId15"/>
    <p:sldId id="273" r:id="rId16"/>
    <p:sldId id="271" r:id="rId17"/>
    <p:sldId id="304" r:id="rId18"/>
    <p:sldId id="269" r:id="rId19"/>
    <p:sldId id="272" r:id="rId20"/>
    <p:sldId id="301" r:id="rId21"/>
    <p:sldId id="302" r:id="rId22"/>
    <p:sldId id="266" r:id="rId23"/>
    <p:sldId id="274" r:id="rId24"/>
    <p:sldId id="296" r:id="rId25"/>
    <p:sldId id="284" r:id="rId26"/>
    <p:sldId id="292" r:id="rId27"/>
    <p:sldId id="275" r:id="rId28"/>
    <p:sldId id="277" r:id="rId29"/>
    <p:sldId id="297" r:id="rId30"/>
    <p:sldId id="298" r:id="rId31"/>
    <p:sldId id="276" r:id="rId32"/>
    <p:sldId id="278" r:id="rId33"/>
    <p:sldId id="300" r:id="rId34"/>
    <p:sldId id="306" r:id="rId35"/>
    <p:sldId id="305" r:id="rId36"/>
  </p:sldIdLst>
  <p:sldSz cx="9144000" cy="6858000" type="screen4x3"/>
  <p:notesSz cx="9866313" cy="67357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88" autoAdjust="0"/>
  </p:normalViewPr>
  <p:slideViewPr>
    <p:cSldViewPr showGuides="1">
      <p:cViewPr>
        <p:scale>
          <a:sx n="60" d="100"/>
          <a:sy n="60" d="100"/>
        </p:scale>
        <p:origin x="-1326" y="-72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36" y="17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0290"/>
    </p:cViewPr>
  </p:sorterViewPr>
  <p:notesViewPr>
    <p:cSldViewPr>
      <p:cViewPr>
        <p:scale>
          <a:sx n="100" d="100"/>
          <a:sy n="100" d="100"/>
        </p:scale>
        <p:origin x="-648" y="-27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defTabSz="948698">
              <a:defRPr sz="900"/>
            </a:lvl1pPr>
          </a:lstStyle>
          <a:p>
            <a:endParaRPr lang="fi-FI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412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algn="r" defTabSz="948698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ACA7-4665-4562-8BD5-E391099F1D7B}" type="datetimeFigureOut">
              <a:rPr lang="fi-FI" smtClean="0"/>
              <a:t>16.11.2016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2606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>
            <a:lvl1pPr defTabSz="948698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412" y="0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>
            <a:lvl1pPr algn="r" defTabSz="948698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06413"/>
            <a:ext cx="3363913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191" y="3199147"/>
            <a:ext cx="7893933" cy="30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defTabSz="948698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412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algn="r" defTabSz="948698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1275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http://www.iltalehti.fi/uutiset/2016100522418945_uu.shtml</a:t>
            </a:r>
          </a:p>
          <a:p>
            <a:r>
              <a:rPr lang="fi-FI" dirty="0" smtClean="0"/>
              <a:t>https://www.hs.fi/tiede/a1475817518727</a:t>
            </a:r>
          </a:p>
          <a:p>
            <a:r>
              <a:rPr lang="fi-FI" dirty="0" smtClean="0"/>
              <a:t>http://www.hs.fi/kotimaa/a1475729138903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8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http://www.iltasanomat.fi/ulkomaat/art-2000001269432.html</a:t>
            </a:r>
          </a:p>
          <a:p>
            <a:r>
              <a:rPr lang="fi-FI" dirty="0" smtClean="0"/>
              <a:t>http://www.hs.fi/ulkomaat/a1415500836080</a:t>
            </a:r>
          </a:p>
          <a:p>
            <a:r>
              <a:rPr lang="fi-FI" dirty="0" smtClean="0"/>
              <a:t>https://fi.wikipedia.org/wiki/Malaysia_Airlinesin_lento_17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1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100" dirty="0"/>
              <a:t>Henrik Jussila on puolestaan tarkastellut "Päätöksenteon tukena vai hyllyssä pölyttymässä?" [6] raportissaan kansanedustajien näkökulmasta tutkimustiedon käyttöön liittyviä kysymyksiä ja kerännyt seuraavia vastauksia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Turja</a:t>
            </a:r>
            <a:r>
              <a:rPr lang="fi-FI" baseline="0" dirty="0" smtClean="0"/>
              <a:t> 2012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5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Andrews</a:t>
            </a:r>
            <a:r>
              <a:rPr lang="fi-FI" baseline="0" dirty="0" smtClean="0"/>
              <a:t> [13]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15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1200" y="506413"/>
            <a:ext cx="3363913" cy="252412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http://fi.opasnet.org/fi/Tiedosto:Silakansy%C3%B6nnin_DALYt_ik%C3%A4ryhmitt%C3%A4in_ja_sukupuolittain.png</a:t>
            </a:r>
          </a:p>
          <a:p>
            <a:endParaRPr lang="fi-FI" altLang="fi-FI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722" indent="-2964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726" indent="-2371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01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430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859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88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717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1469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321E2-D6CB-497F-9FF6-4AAB76CD64BD}" type="slidenum">
              <a:rPr lang="fi-FI" altLang="fi-FI" smtClean="0"/>
              <a:pPr eaLnBrk="1" hangingPunct="1"/>
              <a:t>29</a:t>
            </a:fld>
            <a:endParaRPr lang="fi-FI" altLang="fi-FI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1200" y="506413"/>
            <a:ext cx="3363913" cy="252412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http://en.opasnet.org/w/Human_PBPK_model_for_dioxin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722" indent="-2964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726" indent="-2371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01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430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859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88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717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1469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377458-FE37-44F1-921B-19489A04FC5F}" type="slidenum">
              <a:rPr lang="fi-FI" altLang="fi-FI" smtClean="0"/>
              <a:pPr eaLnBrk="1" hangingPunct="1"/>
              <a:t>30</a:t>
            </a:fld>
            <a:endParaRPr lang="fi-FI" altLang="fi-FI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61B53B2-F96B-417D-8EE5-5980E889330C}" type="datetime1">
              <a:rPr lang="fi-FI" smtClean="0"/>
              <a:t>16.11.2016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1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CA372-CA57-48AE-AA60-3EE584F10BE2}" type="datetime1">
              <a:rPr lang="fi-FI" smtClean="0"/>
              <a:t>16.11.2016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5B1A-444C-4C5D-9CF2-E12B153CC261}" type="datetime1">
              <a:rPr lang="fi-FI" smtClean="0"/>
              <a:t>16.11.2016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652AC-7B34-4492-9242-97394D396347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5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DEAD6-E5A6-415A-9E24-1484E0ACF36E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1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9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D4788-5E1F-4916-B4E6-126EBF614B5D}" type="datetime1">
              <a:rPr lang="fi-FI" smtClean="0"/>
              <a:t>16.11.2016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5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1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9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E1BA8-FDC0-4246-AFAC-34415791B67B}" type="datetime1">
              <a:rPr lang="fi-FI" smtClean="0"/>
              <a:t>16.11.2016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3D2CA-C68D-47E4-A74B-F77A90B3AD0C}" type="datetime1">
              <a:rPr lang="fi-FI" smtClean="0"/>
              <a:t>16.11.2016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81962-6256-448E-B17B-26D0A0A28ECD}" type="datetime1">
              <a:rPr lang="fi-FI" smtClean="0"/>
              <a:t>16.11.2016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095B7-FA91-4D04-B594-C4BAD1D65857}" type="datetime1">
              <a:rPr lang="fi-FI" smtClean="0"/>
              <a:t>16.11.2016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5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3D5D7757-9E71-46F2-B3AF-F2498CD97614}" type="datetime1">
              <a:rPr lang="fi-FI" smtClean="0"/>
              <a:t>16.11.2016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26189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9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1" y="6324601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9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Taloudellinen_arvioint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0/00/Wikipeda_Day_15_(2016)_NYC_Wikidata.pdf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0D7CE2-5BFD-41AE-BC6F-9EBCC875874F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Avoin tiede tutkijan vaikuttavuuden näkökulmasta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Miten tieto sidotaan päätöksentekoon?</a:t>
            </a:r>
            <a:endParaRPr lang="fi-FI" dirty="0" smtClean="0"/>
          </a:p>
          <a:p>
            <a:r>
              <a:rPr lang="fi-FI" dirty="0" smtClean="0"/>
              <a:t>Jouni Tuomisto, Terveydensuojeluosasto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7977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Nykytila tutkimustiedon käytössä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Tutkimustietoa käytetään näkemysten muodostamiseen mutta ei enää niiden tarkistamiseen.</a:t>
            </a:r>
          </a:p>
          <a:p>
            <a:r>
              <a:rPr lang="fi-FI" baseline="0" dirty="0" smtClean="0"/>
              <a:t>Päätöksenteossa omia näkemyksiä puoltavaa tietoa kuunnellaan mielellään.</a:t>
            </a:r>
            <a:endParaRPr lang="fi-FI" dirty="0" smtClean="0"/>
          </a:p>
          <a:p>
            <a:r>
              <a:rPr lang="fi-FI" dirty="0" smtClean="0"/>
              <a:t>Kansanedustajien</a:t>
            </a:r>
            <a:r>
              <a:rPr lang="fi-FI" baseline="0" dirty="0" smtClean="0"/>
              <a:t> saama tutkimustieto välittyy median, </a:t>
            </a:r>
            <a:r>
              <a:rPr lang="fi-FI" baseline="0" dirty="0" err="1" smtClean="0"/>
              <a:t>somen</a:t>
            </a:r>
            <a:r>
              <a:rPr lang="fi-FI" baseline="0" dirty="0" smtClean="0"/>
              <a:t> ja henkilökontaktien kautta.</a:t>
            </a:r>
          </a:p>
          <a:p>
            <a:r>
              <a:rPr lang="fi-FI" baseline="0" dirty="0" smtClean="0"/>
              <a:t>Päätöksentekohetkellä poliittiset tekijät ohittavat tutkimustiedon.</a:t>
            </a:r>
          </a:p>
          <a:p>
            <a:r>
              <a:rPr lang="fi-FI" baseline="0" dirty="0" smtClean="0"/>
              <a:t>Kulttuurit ja sidosryhmät ovat kovin erilaisia sen suhteen, kuinka paljon tutkimustiedon vastaisia väitteitä siedetään.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4AB5-11F7-4779-81DE-EBD3516B5289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32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Ihanne: päätöksenteko perustuu tutkittuun tietoon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 on saatavissa</a:t>
            </a:r>
            <a:r>
              <a:rPr lang="fi-FI" baseline="0" dirty="0" smtClean="0"/>
              <a:t> oikea-aikaisesti.</a:t>
            </a:r>
          </a:p>
          <a:p>
            <a:r>
              <a:rPr lang="fi-FI" dirty="0" smtClean="0"/>
              <a:t>Lukija tietää mitä voi uskoa ja mitä ei.</a:t>
            </a:r>
          </a:p>
          <a:p>
            <a:r>
              <a:rPr lang="fi-FI" dirty="0" smtClean="0"/>
              <a:t>Tieto auttaa ymmärtämään monimutkaisia päätöstilanteita.</a:t>
            </a:r>
          </a:p>
          <a:p>
            <a:r>
              <a:rPr lang="fi-FI" b="1" dirty="0" smtClean="0"/>
              <a:t>Tiedosta selviää, onko jokin päätös erityisen huono tai vaarallinen.</a:t>
            </a:r>
          </a:p>
          <a:p>
            <a:r>
              <a:rPr lang="fi-FI" dirty="0" smtClean="0"/>
              <a:t>Tiedon tuottamiseen voi</a:t>
            </a:r>
            <a:r>
              <a:rPr lang="fi-FI" baseline="0" dirty="0" smtClean="0"/>
              <a:t> jokainen o</a:t>
            </a:r>
            <a:r>
              <a:rPr lang="fi-FI" dirty="0" smtClean="0"/>
              <a:t>sallistua</a:t>
            </a:r>
            <a:r>
              <a:rPr lang="fi-FI" baseline="0" dirty="0" smtClean="0"/>
              <a:t> ja saada vastauksia omiin kysymyksiinsä.</a:t>
            </a:r>
          </a:p>
          <a:p>
            <a:r>
              <a:rPr lang="fi-FI" dirty="0" smtClean="0"/>
              <a:t>Päätösjärjestelmä suosii</a:t>
            </a:r>
            <a:r>
              <a:rPr lang="fi-FI" baseline="0" dirty="0" smtClean="0"/>
              <a:t> tiedonkäyttöä ja harkintaa.</a:t>
            </a:r>
          </a:p>
          <a:p>
            <a:r>
              <a:rPr lang="fi-FI" baseline="0" dirty="0" smtClean="0"/>
              <a:t>Tutkimusjärjestelmä suosii tiedon jakamista yhteiskuntaan.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DAB-4449-4803-83A9-16477EC8372A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24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Yhtäköyttä-hanke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1.9.2015 - 31.12.2016 </a:t>
            </a:r>
            <a:r>
              <a:rPr lang="fi-FI" dirty="0" err="1" smtClean="0">
                <a:hlinkClick r:id="rId2"/>
              </a:rPr>
              <a:t>www.yhtakoytta.fi</a:t>
            </a:r>
            <a:r>
              <a:rPr lang="fi-FI" dirty="0" smtClean="0"/>
              <a:t> </a:t>
            </a:r>
          </a:p>
          <a:p>
            <a:r>
              <a:rPr lang="fi-FI" dirty="0" smtClean="0"/>
              <a:t>THL, Open Knowledge Finland, Oxford </a:t>
            </a:r>
            <a:r>
              <a:rPr lang="fi-FI" dirty="0" err="1" smtClean="0"/>
              <a:t>Research</a:t>
            </a:r>
            <a:endParaRPr lang="fi-FI" dirty="0" smtClean="0"/>
          </a:p>
          <a:p>
            <a:r>
              <a:rPr lang="fi-FI" dirty="0" smtClean="0"/>
              <a:t>Motto:  </a:t>
            </a:r>
            <a:r>
              <a:rPr lang="fi-FI" b="1" dirty="0" smtClean="0"/>
              <a:t>Miten tieto sidotaan päätöksentekoon?</a:t>
            </a:r>
          </a:p>
          <a:p>
            <a:r>
              <a:rPr lang="fi-FI" dirty="0" smtClean="0"/>
              <a:t>Yhteiset tietokäytännöt tutkimuksessa ja päätöksenteossa.</a:t>
            </a:r>
          </a:p>
          <a:p>
            <a:r>
              <a:rPr lang="fi-FI" dirty="0" smtClean="0"/>
              <a:t>Työkaluja ja käytäntöjä edistämään avointa tiedon hyödyntämistä.</a:t>
            </a:r>
          </a:p>
          <a:p>
            <a:r>
              <a:rPr lang="fi-FI" dirty="0" smtClean="0"/>
              <a:t>Kirjallisuuskatsaus, tarvekartoitus, kokeilut</a:t>
            </a:r>
          </a:p>
          <a:p>
            <a:r>
              <a:rPr lang="fi-FI" dirty="0" smtClean="0"/>
              <a:t>Tuottaa suosituksia:</a:t>
            </a:r>
          </a:p>
          <a:p>
            <a:pPr lvl="1"/>
            <a:r>
              <a:rPr lang="fi-FI" dirty="0" err="1" smtClean="0"/>
              <a:t>VN-TEAS-toiminnan</a:t>
            </a:r>
            <a:r>
              <a:rPr lang="fi-FI" dirty="0" smtClean="0"/>
              <a:t> kehittämiseen</a:t>
            </a:r>
          </a:p>
          <a:p>
            <a:pPr lvl="1"/>
            <a:r>
              <a:rPr lang="fi-FI" dirty="0" smtClean="0"/>
              <a:t>Valtioneuvoston päätösvalmistelun kehittämiseen.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8E1A-7978-45D4-8136-101B2550FBFE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0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6DF-B8F8-4A79-B276-AFB9661C1180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79712" y="1628800"/>
            <a:ext cx="5472608" cy="180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8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tietotyön hyödyllisiä käsitteitä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Jaettu ymmärrys:</a:t>
            </a:r>
          </a:p>
          <a:p>
            <a:pPr lvl="1"/>
            <a:r>
              <a:rPr lang="fi-FI" dirty="0" smtClean="0"/>
              <a:t>Kirjallinen kuvaus siitä,</a:t>
            </a:r>
            <a:r>
              <a:rPr lang="fi-FI" baseline="0" dirty="0" smtClean="0"/>
              <a:t> mitä asioita, arvoja ja näkemyksiä tiettyyn asiaan liittyy, ja mistä ollaan yksimielisiä ja mistä erimielisiä ja miksi.</a:t>
            </a:r>
          </a:p>
          <a:p>
            <a:pPr lvl="0"/>
            <a:r>
              <a:rPr lang="fi-FI" sz="2000" dirty="0" smtClean="0"/>
              <a:t>Tietokide:</a:t>
            </a:r>
          </a:p>
          <a:p>
            <a:pPr lvl="1"/>
            <a:r>
              <a:rPr lang="fi-FI" dirty="0" smtClean="0"/>
              <a:t>Jatkuvasti netissä päivittyvä, avoimesti </a:t>
            </a:r>
            <a:r>
              <a:rPr lang="fi-FI" dirty="0" err="1" smtClean="0"/>
              <a:t>joukkoistamalla</a:t>
            </a:r>
            <a:r>
              <a:rPr lang="fi-FI" baseline="0" dirty="0" smtClean="0"/>
              <a:t> työstetty vastus täsmälliseen tutkimuskysymykseen. Tietokide sisältää myös kaiken sen datan, analyysin ja pohdinnan, joka tarvitaan vakuuttamaan kriittinen rationaalinen lukija vastauksen hyvyydestä.</a:t>
            </a:r>
          </a:p>
          <a:p>
            <a:r>
              <a:rPr lang="fi-FI" sz="2400" dirty="0" smtClean="0"/>
              <a:t>Kohteellisuus:</a:t>
            </a:r>
          </a:p>
          <a:p>
            <a:pPr lvl="1"/>
            <a:r>
              <a:rPr lang="fi-FI" dirty="0" smtClean="0"/>
              <a:t>Tiettyyn asiaan liittyvä paras tieto löytyy aina samasta paikasta (kohteesta) netistä.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FA5B-5DA2-48F9-AE46-5F42B2E8C0A7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5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Tietojen ja arvojen kuvaaminen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14A-855F-434A-AC84-FF15C1B7ACFC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979712" y="612465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von </a:t>
            </a:r>
            <a:r>
              <a:rPr lang="fi-FI" dirty="0" err="1" smtClean="0"/>
              <a:t>Winterfeldt</a:t>
            </a:r>
            <a:r>
              <a:rPr lang="fi-FI" dirty="0" smtClean="0"/>
              <a:t>, PNAS 2013</a:t>
            </a:r>
            <a:endParaRPr lang="fi-FI" dirty="0"/>
          </a:p>
        </p:txBody>
      </p:sp>
      <p:pic>
        <p:nvPicPr>
          <p:cNvPr id="2050" name="Picture 2" descr="http://fi.opasnet.org/fi_wiki/images/0/02/Viitekehys_tutkimustietojen_ja_arvostusten_kuvaamis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7514"/>
            <a:ext cx="7482408" cy="56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6496" y="1195093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Fasilitaatio</a:t>
            </a:r>
            <a:endParaRPr lang="fi-FI" dirty="0" smtClean="0"/>
          </a:p>
          <a:p>
            <a:r>
              <a:rPr lang="fi-FI" dirty="0" smtClean="0"/>
              <a:t>Mallinnus</a:t>
            </a:r>
          </a:p>
          <a:p>
            <a:r>
              <a:rPr lang="fi-FI" dirty="0" smtClean="0"/>
              <a:t>Osallistuminen</a:t>
            </a:r>
          </a:p>
          <a:p>
            <a:r>
              <a:rPr lang="fi-FI" dirty="0" smtClean="0"/>
              <a:t>Ryhmäkeskustelu</a:t>
            </a:r>
          </a:p>
          <a:p>
            <a:r>
              <a:rPr lang="fi-FI" dirty="0" smtClean="0"/>
              <a:t>Pohdinta</a:t>
            </a:r>
          </a:p>
          <a:p>
            <a:endParaRPr lang="fi-FI" dirty="0"/>
          </a:p>
          <a:p>
            <a:r>
              <a:rPr lang="fi-FI" dirty="0" smtClean="0"/>
              <a:t>Franco, EJOR 2010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Onnistunut </a:t>
            </a:r>
            <a:r>
              <a:rPr lang="fi-FI" dirty="0" err="1" smtClean="0"/>
              <a:t>joukkoistaminen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C3C0-7AEF-4FAE-A1D4-1A6F6E99D04E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907704" y="602128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Surowiecki</a:t>
            </a:r>
            <a:r>
              <a:rPr lang="fi-FI" dirty="0" smtClean="0"/>
              <a:t>: </a:t>
            </a:r>
            <a:r>
              <a:rPr lang="fi-FI" dirty="0" err="1" smtClean="0"/>
              <a:t>Wisdom</a:t>
            </a:r>
            <a:r>
              <a:rPr lang="fi-FI" dirty="0" smtClean="0"/>
              <a:t> of </a:t>
            </a:r>
            <a:r>
              <a:rPr lang="fi-FI" dirty="0" err="1" smtClean="0"/>
              <a:t>crowds</a:t>
            </a:r>
            <a:endParaRPr lang="fi-FI" dirty="0"/>
          </a:p>
        </p:txBody>
      </p:sp>
      <p:pic>
        <p:nvPicPr>
          <p:cNvPr id="1026" name="Picture 2" descr="http://fi.opasnet.org/fi_wiki/images/4/44/Viisaan_joukon_edellytyk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2068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6DF-B8F8-4A79-B276-AFB9661C1180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195736" y="3212976"/>
            <a:ext cx="3096344" cy="18722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8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Nöyrä analyysi </a:t>
            </a:r>
            <a:r>
              <a:rPr lang="fi-FI" sz="2000" dirty="0" smtClean="0"/>
              <a:t>(</a:t>
            </a:r>
            <a:r>
              <a:rPr lang="fi-FI" sz="2000" dirty="0" err="1" smtClean="0"/>
              <a:t>Humble</a:t>
            </a:r>
            <a:r>
              <a:rPr lang="fi-FI" sz="2000" dirty="0" smtClean="0"/>
              <a:t> </a:t>
            </a:r>
            <a:r>
              <a:rPr lang="fi-FI" sz="2000" dirty="0" err="1" smtClean="0"/>
              <a:t>analysis</a:t>
            </a:r>
            <a:r>
              <a:rPr lang="fi-FI" sz="2000" dirty="0" smtClean="0"/>
              <a:t>, </a:t>
            </a:r>
            <a:r>
              <a:rPr lang="fi-FI" sz="2000" dirty="0" err="1" smtClean="0"/>
              <a:t>Andrews</a:t>
            </a:r>
            <a:r>
              <a:rPr lang="fi-FI" sz="2000" baseline="0" dirty="0" smtClean="0"/>
              <a:t> 2002)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18488" cy="4608983"/>
          </a:xfrm>
        </p:spPr>
        <p:txBody>
          <a:bodyPr>
            <a:normAutofit fontScale="92500" lnSpcReduction="20000"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Kiistan osapuolet tuovat omat tietonsa yhteiseen pooliin, ja tietopohjaa rakennetaan yhdessä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Osapuolet määrittelevät ulkopuolisten asiantuntijoiden tehtävänannon sekä asiantuntijoiden joukon, joka tarvitaan ratkaisemaan yhteinen ongelma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Sekä faktat että arvot ovat mukana keskustelussa, ja ne pyritään tunnistamaan tarkkaan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Tietoa käsitellään kirjallisten lähteiden ohella kasvokkain dialogissa, johon osallistuvat asiantuntijat, päätöksentekijät ja muut osalliset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Prosessissa kiinnitetään erityistä huomiota asiantuntija- ja tutkimustiedon "kääntämiseen" helposti omaksuttavaan muotoon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 tähtää yhteiseen ymmärrykseen. Samalla kartoitetaan tutkimuksen / tieteellisen tiedon vakiintuneita yhteisymmärryksen alueita, erimielisyyksiä ja epävarmuuksia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Prosessia kätilöi ammattimainen </a:t>
            </a:r>
            <a:r>
              <a:rPr lang="fi-FI" sz="2200" b="0" i="0" u="none" strike="noStrike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fasilitaattori</a:t>
            </a:r>
            <a:endParaRPr lang="fi-FI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D45-0ED4-463D-A237-C826FE278406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14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Fasilitoitu</a:t>
            </a:r>
            <a:r>
              <a:rPr lang="fi-FI" dirty="0" smtClean="0"/>
              <a:t> mallitus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C1B7-A26D-44F2-9DC2-962EA5A0E9C0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547664" y="65973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Franco, EJOR 2010</a:t>
            </a:r>
            <a:endParaRPr lang="fi-FI" dirty="0"/>
          </a:p>
        </p:txBody>
      </p:sp>
      <p:pic>
        <p:nvPicPr>
          <p:cNvPr id="3074" name="Picture 2" descr="http://fi.opasnet.org/fi_wiki/images/c/cf/Fasilitoitu_mallitus_p%C3%A4%C3%A4t%C3%B6stue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71" y="1339362"/>
            <a:ext cx="6834336" cy="47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0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Yhtäköyttä-seminaari</a:t>
            </a:r>
            <a:r>
              <a:rPr lang="fi-FI" dirty="0" smtClean="0"/>
              <a:t> 15.11.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Yhtäköyttä-hankkeen</a:t>
            </a:r>
            <a:r>
              <a:rPr lang="fi-FI" dirty="0" smtClean="0"/>
              <a:t> päätelmiä ja keskustelua</a:t>
            </a:r>
          </a:p>
          <a:p>
            <a:r>
              <a:rPr lang="fi-FI" dirty="0" smtClean="0"/>
              <a:t>Aika: 15.11.2016 klo 9-12</a:t>
            </a:r>
          </a:p>
          <a:p>
            <a:r>
              <a:rPr lang="fi-FI" dirty="0" smtClean="0"/>
              <a:t>Paikka: </a:t>
            </a:r>
            <a:r>
              <a:rPr lang="fi-FI" dirty="0" err="1" smtClean="0"/>
              <a:t>Balderin</a:t>
            </a:r>
            <a:r>
              <a:rPr lang="fi-FI" dirty="0" smtClean="0"/>
              <a:t> Sali, Aleksanterinkatu,</a:t>
            </a:r>
            <a:r>
              <a:rPr lang="fi-FI" baseline="0" dirty="0" smtClean="0"/>
              <a:t> Helsinki</a:t>
            </a:r>
          </a:p>
          <a:p>
            <a:r>
              <a:rPr lang="fi-FI" baseline="0" dirty="0" smtClean="0"/>
              <a:t>Lisätietoja: </a:t>
            </a:r>
            <a:r>
              <a:rPr lang="fi-FI" baseline="0" dirty="0" err="1" smtClean="0">
                <a:hlinkClick r:id="rId2"/>
              </a:rPr>
              <a:t>www.yhtakoytta.fi</a:t>
            </a:r>
            <a:r>
              <a:rPr lang="fi-FI" baseline="0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A9-C4C9-439B-A24D-8B8810D5AC5C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665208"/>
          </a:xfrm>
        </p:spPr>
        <p:txBody>
          <a:bodyPr/>
          <a:lstStyle/>
          <a:p>
            <a:r>
              <a:rPr lang="fi-FI" dirty="0" smtClean="0"/>
              <a:t>Rakennusten energiankulutuksen syyverkosto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6F87-6D9A-466C-AD9D-D9326FE8C7E1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4098" name="Picture 2" descr="http://fi.opasnet.org/fi_wiki/images/a/ac/Energiarenessanssin_jaetun_ymm%C3%A4rryksen_kaav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5558"/>
            <a:ext cx="6618312" cy="59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2"/>
            <a:ext cx="8207375" cy="792386"/>
          </a:xfrm>
        </p:spPr>
        <p:txBody>
          <a:bodyPr/>
          <a:lstStyle/>
          <a:p>
            <a:r>
              <a:rPr lang="fi-FI" dirty="0" smtClean="0"/>
              <a:t>Yksityiskohta syyverkostosta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B12-844D-463D-81B8-7EA34E63418E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5122" name="Picture 2" descr="http://fi.opasnet.org/fi_wiki/images/f/f6/Energiarenessanssin_jaetun_ymm%C3%A4rryksen_kaavion_yksityiskoh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1"/>
            <a:ext cx="9144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7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6DF-B8F8-4A79-B276-AFB9661C1180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44008" y="3068961"/>
            <a:ext cx="3096344" cy="18722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Tutkimustiedolla ja rationaalisella pohdinnalla voisi olla</a:t>
            </a:r>
            <a:r>
              <a:rPr lang="fi-FI" baseline="0" dirty="0" smtClean="0"/>
              <a:t> suuri merkitys päätöksenteossa…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904A-7AE4-4FC9-A096-4FA42017BAD6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5" y="1198628"/>
            <a:ext cx="7951615" cy="52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792385"/>
          </a:xfrm>
        </p:spPr>
        <p:txBody>
          <a:bodyPr/>
          <a:lstStyle/>
          <a:p>
            <a:r>
              <a:rPr lang="fi-FI" dirty="0" smtClean="0"/>
              <a:t>…mutta se vaatii uutta asennoitumista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18488" cy="4752181"/>
          </a:xfrm>
        </p:spPr>
        <p:txBody>
          <a:bodyPr/>
          <a:lstStyle/>
          <a:p>
            <a:r>
              <a:rPr lang="fi-FI" sz="2000" dirty="0" smtClean="0"/>
              <a:t>Päätöstilanteet nähdään tieteellisen tarkastelun kohteina.</a:t>
            </a:r>
          </a:p>
          <a:p>
            <a:r>
              <a:rPr lang="fi-FI" sz="2000" dirty="0" smtClean="0"/>
              <a:t>Tutkimustietoa ei voi erottaa muusta tiedosta kun puhutaan tiedon hyödyntämisestä. (Vaiennettua kansaa eivät faktat kiinnosta.)</a:t>
            </a:r>
            <a:endParaRPr lang="fi-FI" sz="2000" dirty="0" smtClean="0"/>
          </a:p>
          <a:p>
            <a:r>
              <a:rPr lang="fi-FI" sz="2000" dirty="0" smtClean="0"/>
              <a:t>Olennaista on tieteen menetelmien </a:t>
            </a:r>
            <a:r>
              <a:rPr lang="fi-FI" sz="2000" dirty="0" smtClean="0"/>
              <a:t>soveltaminen (erityisesti </a:t>
            </a:r>
            <a:r>
              <a:rPr lang="fi-FI" sz="2000" dirty="0" smtClean="0"/>
              <a:t>avoimuus</a:t>
            </a:r>
            <a:r>
              <a:rPr lang="fi-FI" sz="2000" baseline="0" dirty="0" smtClean="0"/>
              <a:t> ja</a:t>
            </a:r>
            <a:r>
              <a:rPr lang="fi-FI" sz="2000" dirty="0" smtClean="0"/>
              <a:t> </a:t>
            </a:r>
            <a:r>
              <a:rPr lang="fi-FI" sz="2000" dirty="0" smtClean="0"/>
              <a:t>kritiikki) soveltaminen kaikkeen tietoon.</a:t>
            </a:r>
            <a:endParaRPr lang="fi-FI" sz="2000" dirty="0" smtClean="0"/>
          </a:p>
          <a:p>
            <a:r>
              <a:rPr lang="fi-FI" sz="2000" dirty="0" smtClean="0"/>
              <a:t>Yhteinen </a:t>
            </a:r>
            <a:r>
              <a:rPr lang="fi-FI" sz="2000" dirty="0" smtClean="0"/>
              <a:t>foorumi </a:t>
            </a:r>
            <a:r>
              <a:rPr lang="fi-FI" sz="2000" dirty="0" smtClean="0"/>
              <a:t>kaikelle tarkasteluille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Kuka tahansa saa osallistua kunhan noudattaa sääntöjä.</a:t>
            </a:r>
          </a:p>
          <a:p>
            <a:r>
              <a:rPr lang="fi-FI" sz="2000" dirty="0" smtClean="0"/>
              <a:t>Keskeneräisyyden ja epävarmuuden sietäminen.</a:t>
            </a:r>
          </a:p>
          <a:p>
            <a:r>
              <a:rPr lang="fi-FI" sz="2000" dirty="0" smtClean="0"/>
              <a:t>Tieto ja haasteet ovat globaaleja, siksi ratkaisujenkin on oltava</a:t>
            </a:r>
            <a:r>
              <a:rPr lang="fi-FI" sz="2000" baseline="0" dirty="0" smtClean="0"/>
              <a:t>.</a:t>
            </a:r>
            <a:endParaRPr lang="fi-FI" sz="2000" dirty="0" smtClean="0"/>
          </a:p>
          <a:p>
            <a:r>
              <a:rPr lang="fi-FI" sz="2000" dirty="0" smtClean="0"/>
              <a:t>Data,</a:t>
            </a:r>
            <a:r>
              <a:rPr lang="fi-FI" sz="2000" baseline="0" dirty="0" smtClean="0"/>
              <a:t> tieto ja hankkeet muuttuvat avoimiksi ja yhteisomistukseen</a:t>
            </a:r>
            <a:r>
              <a:rPr lang="fi-FI" sz="2000" baseline="0" dirty="0" smtClean="0"/>
              <a:t>.</a:t>
            </a:r>
          </a:p>
          <a:p>
            <a:r>
              <a:rPr lang="fi-FI" sz="2000" dirty="0"/>
              <a:t>Tutkimustiedon pitäisi löytyä jostain yhdestä paikasta kuten </a:t>
            </a:r>
            <a:r>
              <a:rPr lang="fi-FI" sz="2000" dirty="0" err="1"/>
              <a:t>Wikipediasta</a:t>
            </a:r>
            <a:r>
              <a:rPr lang="fi-FI" sz="2000" dirty="0"/>
              <a:t> löytyy asioita.</a:t>
            </a:r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196-9A48-4AE2-9F05-CBDE08B8DEC4}" type="datetime1">
              <a:rPr lang="fi-FI" smtClean="0"/>
              <a:t>16.11.2016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tapahtuu kulttuurinmuutos?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</a:t>
            </a:r>
            <a:r>
              <a:rPr lang="fi-FI" baseline="0" dirty="0" smtClean="0"/>
              <a:t> on nyt vain osa päättäjien tietopohjaa.</a:t>
            </a:r>
            <a:endParaRPr lang="fi-FI" baseline="0" dirty="0" smtClean="0"/>
          </a:p>
          <a:p>
            <a:r>
              <a:rPr lang="fi-FI" baseline="0" dirty="0" smtClean="0"/>
              <a:t>Sen sijaan on otettava koko päätösprosessi tutkimukselliseen tarkasteluun, jotta siihen voidaan soveltaa tieteen menetelmiä kuten kritiikkiä.</a:t>
            </a:r>
          </a:p>
          <a:p>
            <a:r>
              <a:rPr lang="fi-FI" baseline="0" dirty="0" smtClean="0"/>
              <a:t>On </a:t>
            </a:r>
            <a:r>
              <a:rPr lang="fi-FI" baseline="0" dirty="0" smtClean="0"/>
              <a:t>vaadittava päättäjiltä tiedon käyttöä.</a:t>
            </a:r>
          </a:p>
          <a:p>
            <a:r>
              <a:rPr lang="fi-FI" baseline="0" dirty="0" smtClean="0"/>
              <a:t>On tarjottava tietoa, joka on </a:t>
            </a:r>
            <a:r>
              <a:rPr lang="fi-FI" baseline="0" dirty="0" err="1" smtClean="0"/>
              <a:t>täsmäjäsennetty</a:t>
            </a:r>
            <a:r>
              <a:rPr lang="fi-FI" baseline="0" dirty="0" smtClean="0"/>
              <a:t> poliittiseen tarpeeseen.</a:t>
            </a:r>
          </a:p>
          <a:p>
            <a:r>
              <a:rPr lang="fi-FI" baseline="0" dirty="0" smtClean="0"/>
              <a:t>On imaistava poliittinen keskustelu tieteellisten periaatteiden piiriin</a:t>
            </a:r>
            <a:r>
              <a:rPr lang="fi-FI" baseline="0" dirty="0" smtClean="0"/>
              <a:t>.</a:t>
            </a:r>
            <a:endParaRPr lang="fi-FI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BC0F-01CF-41C4-B0FA-4C6507A919E6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3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Wikipedia</a:t>
            </a:r>
            <a:r>
              <a:rPr lang="fi-FI" dirty="0" smtClean="0"/>
              <a:t> ja tieto</a:t>
            </a:r>
            <a:r>
              <a:rPr lang="fi-FI" baseline="0" dirty="0" smtClean="0"/>
              <a:t> päätöksenteossa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Plussat</a:t>
            </a: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Nopea ja tehokas yhteiskirjoitus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Kukaan ei yksin hallitse sisältöä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Perustuu vakiintuneeseen tietoon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Aiheenmukainen rakenne: kaikki tietävät mistä tieto löytyy.</a:t>
            </a:r>
          </a:p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Miinukset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Uuden tiedon tuottaminen kielletty. (ei uutta tutkimusta)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Mielipiteet kielletty (NPOV) (ei politiikkaa)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Aiheet rajattu tietosanakirjamaisiin.</a:t>
            </a:r>
          </a:p>
          <a:p>
            <a:endParaRPr lang="fi-FI" dirty="0" smtClean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4B7-BF76-4190-8CBC-A66FC66A44D8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223963"/>
          </a:xfrm>
        </p:spPr>
        <p:txBody>
          <a:bodyPr/>
          <a:lstStyle/>
          <a:p>
            <a:r>
              <a:rPr lang="fi-FI" sz="4800" dirty="0" smtClean="0"/>
              <a:t>Mikä on </a:t>
            </a:r>
            <a:r>
              <a:rPr lang="fi-FI" sz="4800" dirty="0" err="1" smtClean="0"/>
              <a:t>THL:n</a:t>
            </a:r>
            <a:r>
              <a:rPr lang="fi-FI" sz="4800" dirty="0" smtClean="0"/>
              <a:t> kontribuutio tiedon avaamiseen?</a:t>
            </a:r>
            <a:endParaRPr lang="fi-FI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Tautitaakka on yksi hyvä tapa vetää yhteen monimutkaista terveystietoa.</a:t>
            </a:r>
          </a:p>
          <a:p>
            <a:r>
              <a:rPr lang="fi-FI" sz="2800" dirty="0" err="1" smtClean="0"/>
              <a:t>THL:n</a:t>
            </a:r>
            <a:r>
              <a:rPr lang="fi-FI" sz="2800" dirty="0" smtClean="0"/>
              <a:t> rekistereissä on hyödyntämätöntä potentiaalia tautitaakan laskemiseen.</a:t>
            </a:r>
          </a:p>
          <a:p>
            <a:r>
              <a:rPr lang="fi-FI" sz="2800" dirty="0" smtClean="0"/>
              <a:t>Se vastaa tarpeeseen päätöksenteon tukemisesta.</a:t>
            </a:r>
          </a:p>
          <a:p>
            <a:r>
              <a:rPr lang="fi-FI" sz="2800" dirty="0" err="1" smtClean="0">
                <a:sym typeface="Wingdings" panose="05000000000000000000" pitchFamily="2" charset="2"/>
              </a:rPr>
              <a:t>Meidän</a:t>
            </a:r>
            <a:r>
              <a:rPr lang="fi-FI" sz="2800" dirty="0" smtClean="0">
                <a:sym typeface="Wingdings" panose="05000000000000000000" pitchFamily="2" charset="2"/>
              </a:rPr>
              <a:t> on rakennettava </a:t>
            </a:r>
            <a:r>
              <a:rPr lang="fi-FI" sz="2800" dirty="0" err="1" smtClean="0">
                <a:sym typeface="Wingdings" panose="05000000000000000000" pitchFamily="2" charset="2"/>
              </a:rPr>
              <a:t>infra</a:t>
            </a:r>
            <a:r>
              <a:rPr lang="fi-FI" sz="2800" dirty="0" smtClean="0">
                <a:sym typeface="Wingdings" panose="05000000000000000000" pitchFamily="2" charset="2"/>
              </a:rPr>
              <a:t> ja käytännöt vastaamaan tulevia haasteita.</a:t>
            </a:r>
            <a:endParaRPr lang="fi-FI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963B-D528-4E2D-80B3-C2277F297D38}" type="datetime1">
              <a:rPr lang="fi-FI" smtClean="0"/>
              <a:t>16.11.2016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74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"/>
            <a:ext cx="8207375" cy="723903"/>
          </a:xfrm>
        </p:spPr>
        <p:txBody>
          <a:bodyPr/>
          <a:lstStyle/>
          <a:p>
            <a:r>
              <a:rPr lang="fi-FI" dirty="0" smtClean="0"/>
              <a:t>Tietovirta suljetuista</a:t>
            </a:r>
            <a:r>
              <a:rPr lang="fi-FI" baseline="0" dirty="0" smtClean="0"/>
              <a:t> järjestelmistä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28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8434" name="Picture 2" descr="http://en.opasnet.org/en-opwiki/images/e/ec/Open_data_flow_from_T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12" y="723904"/>
            <a:ext cx="6106955" cy="61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80CF-9CC7-4593-B459-E008B8C026DF}" type="datetime1">
              <a:rPr lang="fi-FI" smtClean="0"/>
              <a:t>16.11.2016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0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Tietokide: silakansyönnin </a:t>
            </a:r>
            <a:r>
              <a:rPr lang="fi-FI" altLang="fi-FI" dirty="0" err="1" smtClean="0"/>
              <a:t>DALYt</a:t>
            </a:r>
            <a:r>
              <a:rPr lang="fi-FI" altLang="fi-FI" dirty="0" smtClean="0"/>
              <a:t> ikäryhmittäin ja sukupuolittain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http://fi.opasnet.org/fi/Tiedosto:Miten_tieto_sidotaan_päätöksentekoon.pptx / Jouni Tuomisto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B5946-17FF-44AE-9B95-B2C7705DEE5C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29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7338"/>
            <a:ext cx="93249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4F08-F050-458E-8D6E-465B17A0C24E}" type="datetime1">
              <a:rPr lang="fi-FI" smtClean="0"/>
              <a:t>16.11.2016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720378"/>
          </a:xfrm>
        </p:spPr>
        <p:txBody>
          <a:bodyPr/>
          <a:lstStyle/>
          <a:p>
            <a:r>
              <a:rPr lang="fi-FI" dirty="0" smtClean="0"/>
              <a:t>Totuus: ketä</a:t>
            </a:r>
            <a:r>
              <a:rPr lang="fi-FI" baseline="0" dirty="0" smtClean="0"/>
              <a:t> kiinnostaa?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692E-757D-4490-9211-6978B0B5200C}" type="datetime1">
              <a:rPr lang="fi-FI" smtClean="0"/>
              <a:t>16.11.2016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99065"/>
            <a:ext cx="7344816" cy="56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3421"/>
            <a:ext cx="6508973" cy="5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4" y="260350"/>
            <a:ext cx="8207375" cy="635000"/>
          </a:xfrm>
        </p:spPr>
        <p:txBody>
          <a:bodyPr/>
          <a:lstStyle/>
          <a:p>
            <a:r>
              <a:rPr lang="fi-FI" altLang="fi-FI" dirty="0" smtClean="0"/>
              <a:t>Avoimen mallin rajapinta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http://fi.opasnet.org/fi/Tiedosto:Miten_tieto_sidotaan_päätöksentekoon.pptx / Jouni Tuomisto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8FB6B-5F70-4CBB-9E27-87B2472CCF79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30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95350"/>
            <a:ext cx="8099427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C7B-FF00-4EF5-8676-1E428BE125E7}" type="datetime1">
              <a:rPr lang="fi-FI" smtClean="0"/>
              <a:t>16.11.2016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7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Pneumokokkirokotteen hankinta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31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" y="0"/>
            <a:ext cx="9144000" cy="5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616" y="595918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fi.opasnet.org/fi/Taloudellinen_arviointi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567328" y="1268414"/>
            <a:ext cx="39651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Pneumokokkirokotteen hankinta kansalliseen rokotusohjelmaan 2014</a:t>
            </a:r>
            <a:endParaRPr lang="fi-FI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6ECC-280B-48E6-B36A-17692C581BC0}" type="datetime1">
              <a:rPr lang="fi-FI" smtClean="0"/>
              <a:t>16.11.2016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Wikidata</a:t>
            </a:r>
            <a:r>
              <a:rPr lang="fi-FI" dirty="0" smtClean="0"/>
              <a:t> alustaksi </a:t>
            </a:r>
            <a:r>
              <a:rPr lang="fi-FI" dirty="0" err="1" smtClean="0"/>
              <a:t>THL:n</a:t>
            </a:r>
            <a:r>
              <a:rPr lang="fi-FI" dirty="0" smtClean="0"/>
              <a:t> tuottamalle tautitaakkatiedolle (ja muullekin)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Tautitaakka-arviot eri taudeille.</a:t>
            </a:r>
          </a:p>
          <a:p>
            <a:r>
              <a:rPr lang="fi-FI" dirty="0" smtClean="0"/>
              <a:t>Tautitaakka-arviot eri riskitekijöille.</a:t>
            </a:r>
          </a:p>
          <a:p>
            <a:r>
              <a:rPr lang="fi-FI" dirty="0" smtClean="0"/>
              <a:t>Data linkataan </a:t>
            </a:r>
            <a:r>
              <a:rPr lang="fi-FI" dirty="0" err="1" smtClean="0"/>
              <a:t>Wikipedia-artikkelien</a:t>
            </a:r>
            <a:r>
              <a:rPr lang="fi-FI" dirty="0" smtClean="0"/>
              <a:t> tietoruutuihin – päivittyvät automaattisesti.</a:t>
            </a:r>
          </a:p>
          <a:p>
            <a:r>
              <a:rPr lang="fi-FI" dirty="0" smtClean="0"/>
              <a:t>Aloitetaan </a:t>
            </a:r>
            <a:r>
              <a:rPr lang="fi-FI" dirty="0" err="1" smtClean="0"/>
              <a:t>IHME-instituutin</a:t>
            </a:r>
            <a:r>
              <a:rPr lang="fi-FI" dirty="0" smtClean="0"/>
              <a:t> tautitaakkaestimaateista, koska ne ovat valmiina ja luotettavan tahon julkaisemia.</a:t>
            </a:r>
          </a:p>
          <a:p>
            <a:r>
              <a:rPr lang="fi-FI" dirty="0" smtClean="0"/>
              <a:t>Kehitetään </a:t>
            </a:r>
            <a:r>
              <a:rPr lang="fi-FI" dirty="0" err="1" smtClean="0"/>
              <a:t>THL:n</a:t>
            </a:r>
            <a:r>
              <a:rPr lang="fi-FI" dirty="0" smtClean="0"/>
              <a:t> kapasiteettia ja luotettavuutta avoimen datan tuottajana.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://upload.wikimedia.org/wikipedia/commons/0/00/Wikipeda_Day_15_%</a:t>
            </a:r>
            <a:r>
              <a:rPr lang="fi-FI" dirty="0" smtClean="0">
                <a:hlinkClick r:id="rId2"/>
              </a:rPr>
              <a:t>282016%29_NYC_Wikidata.pdf</a:t>
            </a:r>
            <a:r>
              <a:rPr lang="fi-FI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32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48E-4A39-4BBF-94F2-D1E2E86400BB}" type="datetime1">
              <a:rPr lang="fi-FI" smtClean="0"/>
              <a:t>16.11.2016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6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720377"/>
          </a:xfrm>
        </p:spPr>
        <p:txBody>
          <a:bodyPr/>
          <a:lstStyle/>
          <a:p>
            <a:r>
              <a:rPr lang="fi-FI" dirty="0" smtClean="0"/>
              <a:t>Päätelmiä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8488" cy="4968552"/>
          </a:xfrm>
        </p:spPr>
        <p:txBody>
          <a:bodyPr/>
          <a:lstStyle/>
          <a:p>
            <a:r>
              <a:rPr lang="fi-FI" dirty="0" smtClean="0"/>
              <a:t>Päätöksenteossa sekä tutkimustiedon</a:t>
            </a:r>
            <a:r>
              <a:rPr lang="fi-FI" baseline="0" dirty="0" smtClean="0"/>
              <a:t> kaipuu että hyljeksintä ovat voimistumassa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Tyhmyyden levittämismekanismit ovat parantuneet enemmän kuin viisauden.</a:t>
            </a:r>
            <a:endParaRPr lang="fi-FI" baseline="0" dirty="0" smtClean="0"/>
          </a:p>
          <a:p>
            <a:r>
              <a:rPr lang="fi-FI" dirty="0" err="1" smtClean="0"/>
              <a:t>Fasilitaattoreita</a:t>
            </a:r>
            <a:r>
              <a:rPr lang="fi-FI" dirty="0" smtClean="0"/>
              <a:t> tarvitaan. Osa voi olla opiskelijoita, osan täytyy olla erikoisasiantuntijoita </a:t>
            </a:r>
            <a:r>
              <a:rPr lang="fi-FI" dirty="0" smtClean="0"/>
              <a:t>ja päätösprosessien tuntijoita</a:t>
            </a:r>
            <a:r>
              <a:rPr lang="fi-FI" dirty="0" smtClean="0"/>
              <a:t>.</a:t>
            </a:r>
            <a:endParaRPr lang="fi-FI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5DBF-BF9D-4F3E-9FD1-B30F934ADAC3}" type="datetime1">
              <a:rPr lang="fi-FI" smtClean="0"/>
              <a:t>16.11.2016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Päätelmiä (2)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Päätöskysymyksiä on tarkasteltava laajasti, ei vain asioita joita kysytään.</a:t>
            </a:r>
            <a:endParaRPr lang="fi-FI" baseline="0" dirty="0" smtClean="0"/>
          </a:p>
          <a:p>
            <a:r>
              <a:rPr lang="fi-FI" dirty="0" smtClean="0"/>
              <a:t>Yksi aihe – yksi kohde, josta löytyy kaikki tieto ja keskustelu.</a:t>
            </a:r>
          </a:p>
          <a:p>
            <a:r>
              <a:rPr lang="fi-FI" baseline="0" dirty="0" smtClean="0"/>
              <a:t>Avoimuus, yhteistyö ja uudet työskentelytavat ovat ratkaisu. Tutkimuslaitosten, virkamiesten ja kansalaisten yhteiset ponnistukset!</a:t>
            </a:r>
          </a:p>
          <a:p>
            <a:r>
              <a:rPr lang="fi-FI" dirty="0" smtClean="0"/>
              <a:t>Pyrkimys jaettuun ymmärrykseen ja toisten näkökulmien huomioimiseen.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2AC-7B34-4492-9242-97394D396347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4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tutkijan pitäisi tehdä juuri nyt?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Kaikkien on omaksuttava uusi rooli: tulkitsija, keskustelija, ymmärtäjä.</a:t>
            </a:r>
          </a:p>
          <a:p>
            <a:r>
              <a:rPr lang="fi-FI" dirty="0" smtClean="0"/>
              <a:t>Yhteiskunnalliset kysymykset analyysin kohteeksi. </a:t>
            </a:r>
          </a:p>
          <a:p>
            <a:r>
              <a:rPr lang="fi-FI" dirty="0" smtClean="0"/>
              <a:t>Perustettava yhteiskunnallinen keskustelu- ja tiedonkeruufoorumi, jossa pätevät tieteen säännöt (</a:t>
            </a:r>
            <a:r>
              <a:rPr lang="fi-FI" dirty="0" err="1" smtClean="0"/>
              <a:t>esim</a:t>
            </a:r>
            <a:r>
              <a:rPr lang="fi-FI" dirty="0" smtClean="0"/>
              <a:t> avoimuus ja kritiikki).</a:t>
            </a:r>
            <a:endParaRPr lang="fi-FI" dirty="0"/>
          </a:p>
          <a:p>
            <a:r>
              <a:rPr lang="fi-FI" dirty="0" smtClean="0"/>
              <a:t>Globaali näkökulma, globaalit ratkaisut käyttöön.</a:t>
            </a:r>
          </a:p>
          <a:p>
            <a:r>
              <a:rPr lang="fi-FI" dirty="0" smtClean="0"/>
              <a:t>Emme voi odottaa, että palkitsemis- ja </a:t>
            </a:r>
            <a:r>
              <a:rPr lang="fi-FI" dirty="0" err="1" smtClean="0"/>
              <a:t>meritoitumuskäytännöt</a:t>
            </a:r>
            <a:r>
              <a:rPr lang="fi-FI" dirty="0" smtClean="0"/>
              <a:t> muuttuvat.</a:t>
            </a:r>
          </a:p>
          <a:p>
            <a:r>
              <a:rPr lang="fi-FI" dirty="0" smtClean="0"/>
              <a:t>Myös kansalaisten osallistuminen ja viesti otettava vakavasti.</a:t>
            </a:r>
          </a:p>
          <a:p>
            <a:r>
              <a:rPr lang="fi-FI" dirty="0" smtClean="0"/>
              <a:t>Yhteistyö!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D2CA-C68D-47E4-A74B-F77A90B3AD0C}" type="datetime1">
              <a:rPr lang="fi-FI" smtClean="0"/>
              <a:t>16.11.2016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74A-68A3-4748-9195-F5D2476522EF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5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”…sen pahempi tosiasioille”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E171-9EF4-482E-BFF2-F2F0675C37EC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1306"/>
            <a:ext cx="6508973" cy="5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0183"/>
            <a:ext cx="9093223" cy="49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2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Stubbgate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52BD-6F11-4EB7-93DB-A1A38C45340E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6146" name="Picture 2" descr="Image result for stubbg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35528"/>
            <a:ext cx="8296327" cy="43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9499" y="609329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https://twitter.com/elnygren/status/671668029802065921</a:t>
            </a:r>
          </a:p>
        </p:txBody>
      </p:sp>
    </p:spTree>
    <p:extLst>
      <p:ext uri="{BB962C8B-B14F-4D97-AF65-F5344CB8AC3E}">
        <p14:creationId xmlns:p14="http://schemas.microsoft.com/office/powerpoint/2010/main" val="30457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Perussuomalaisten pomon mukaan lepakot räjähtelevät tuulivoimaloiden lähellä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00" y="3667125"/>
            <a:ext cx="47910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Lepakot räjähtelevät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D652-5CFC-404B-81CB-E2D0B65355D6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88" y="67669"/>
            <a:ext cx="6524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ge result for lepakot räjähtävät"/>
          <p:cNvSpPr>
            <a:spLocks noChangeAspect="1" noChangeArrowheads="1"/>
          </p:cNvSpPr>
          <p:nvPr/>
        </p:nvSpPr>
        <p:spPr bwMode="auto">
          <a:xfrm>
            <a:off x="155575" y="-1409699"/>
            <a:ext cx="5229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170" name="Picture 2" descr="Image result for lepakot räjähtävä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6" y="3381375"/>
            <a:ext cx="5229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8" y="836713"/>
            <a:ext cx="8124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”Kaikki valehtelevat joka tapauksessa”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Malesialaiskoneen</a:t>
            </a:r>
            <a:r>
              <a:rPr lang="fi-FI" baseline="0" dirty="0" smtClean="0"/>
              <a:t> pudotus</a:t>
            </a:r>
          </a:p>
          <a:p>
            <a:pPr lvl="0"/>
            <a:r>
              <a:rPr lang="fi-FI" baseline="0" dirty="0" smtClean="0"/>
              <a:t>Syntyy kulttuuri, joka on immuuni faktoille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EE-E916-42EF-9DF3-D986B86F4F84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66822"/>
            <a:ext cx="8932516" cy="34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5528"/>
            <a:ext cx="5613136" cy="49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08" y="1340768"/>
            <a:ext cx="61817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576361"/>
          </a:xfrm>
        </p:spPr>
        <p:txBody>
          <a:bodyPr/>
          <a:lstStyle/>
          <a:p>
            <a:r>
              <a:rPr lang="fi-FI" dirty="0" smtClean="0"/>
              <a:t>Miten kansanedustajat hyödyntävät tietoa?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8768-3AD8-41F1-AE41-4A99640AD56A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56474"/>
              </p:ext>
            </p:extLst>
          </p:nvPr>
        </p:nvGraphicFramePr>
        <p:xfrm>
          <a:off x="179512" y="998249"/>
          <a:ext cx="8712968" cy="5597910"/>
        </p:xfrm>
        <a:graphic>
          <a:graphicData uri="http://schemas.openxmlformats.org/drawingml/2006/table">
            <a:tbl>
              <a:tblPr/>
              <a:tblGrid>
                <a:gridCol w="2085155"/>
                <a:gridCol w="6627813"/>
              </a:tblGrid>
              <a:tr h="11075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Mistä kansanedustajat saavat tietoa tutkimuksista?</a:t>
                      </a:r>
                      <a:endParaRPr lang="fi-FI" sz="1800" dirty="0">
                        <a:effectLst/>
                        <a:latin typeface="+mn-lt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 (televisio, radio, sanomalehdet, internet),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tiedotteet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seminaarit ja tietoiskut</a:t>
                      </a: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7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Miten kansanedustajat näkevät tutkimustiedon roolin päätöksenteossa?</a:t>
                      </a:r>
                      <a:endParaRPr lang="fi-FI" sz="1800">
                        <a:effectLst/>
                        <a:latin typeface="+mn-lt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antavat uusia ideoita päätöksentekijöille,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nostavat aiemmin tiedostamattomia ongelmia päättäjien tietoon,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auttavat päätöksentekijöitä hahmottamaan yhteiskunnallisia ongelmia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 avulla on helpompi perustella tulevia tai tehtyjä päätöksiä (90 %)</a:t>
                      </a: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2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Mitkä tekijät edistävät ja mitkä estävät tutkimustiedon käyttöä?</a:t>
                      </a:r>
                      <a:endParaRPr lang="fi-FI" sz="1800">
                        <a:effectLst/>
                        <a:latin typeface="+mn-lt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tietoa ei tarvitse lähteä erikseen etsimään, vaan tutkimusjulkaisuja tarjotaan edustajille suoraan, esim. sähköpostitse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tutkimus on ajankohtainen ja merkittävä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siinä on selkeitä toimenpide-ehdotuksia ja tiivistelmä,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tutkimuksesta on saatu tietoa mediasta, tiedotteista tai seminaareista,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tutkimus tukee edustajan ajamaa politiikkaa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on kirjoitettu hänen äidinkielellään.</a:t>
                      </a: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314" y="102277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 käyttö päätöksenteon</a:t>
            </a:r>
            <a:r>
              <a:rPr lang="fi-FI" baseline="0" dirty="0" smtClean="0"/>
              <a:t> eri vaiheissa eduskunnassa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Tutkimus nostaa sosiaalisia kysymyksiä keskusteluun.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Kysymys politisoituu, ja puolueet ja etujärjestöt muodostavat siitä kantansa.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Eduskunta alkaa päästä yhteisymmärrykseen asiasta, ja hallitus tuottaa lakiesityksen päätettäväksi. Valiokunnissa alkaa tietointensiivisin vaihe, kun asiaan perehdytään.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Varsinainen päätöksenteko on yleensä äänestys, jossa poliittiset näkökulmat ohittavat täysin tutkimustiedon.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Tehdyn päätöksen puolustelu (hallitus) tai haukkuminen (oppositio) valikoidun tutkimustiedon perusteella.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43-72EA-4F3C-B695-FCC0FC8D710D}" type="datetime1">
              <a:rPr lang="fi-FI" smtClean="0"/>
              <a:t>16.11.2016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7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1130</TotalTime>
  <Words>1462</Words>
  <Application>Microsoft Office PowerPoint</Application>
  <PresentationFormat>On-screen Show (4:3)</PresentationFormat>
  <Paragraphs>282</Paragraphs>
  <Slides>35</Slides>
  <Notes>7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thl_fi_2014_4-3</vt:lpstr>
      <vt:lpstr>Avoin tiede tutkijan vaikuttavuuden näkökulmasta </vt:lpstr>
      <vt:lpstr>Yhtäköyttä-seminaari 15.11.</vt:lpstr>
      <vt:lpstr>Totuus: ketä kiinnostaa?</vt:lpstr>
      <vt:lpstr>”…sen pahempi tosiasioille”</vt:lpstr>
      <vt:lpstr>Stubbgate</vt:lpstr>
      <vt:lpstr>Lepakot räjähtelevät</vt:lpstr>
      <vt:lpstr>”Kaikki valehtelevat joka tapauksessa”</vt:lpstr>
      <vt:lpstr>Miten kansanedustajat hyödyntävät tietoa?</vt:lpstr>
      <vt:lpstr>Tiedon käyttö päätöksenteon eri vaiheissa eduskunnassa</vt:lpstr>
      <vt:lpstr>Nykytila tutkimustiedon käytössä</vt:lpstr>
      <vt:lpstr>Ihanne: päätöksenteko perustuu tutkittuun tietoon</vt:lpstr>
      <vt:lpstr>Yhtäköyttä-hanke</vt:lpstr>
      <vt:lpstr>Yhtäköyttä-periaatteet</vt:lpstr>
      <vt:lpstr>Uuden tietotyön hyödyllisiä käsitteitä</vt:lpstr>
      <vt:lpstr>Tietojen ja arvojen kuvaaminen</vt:lpstr>
      <vt:lpstr>Onnistunut joukkoistaminen</vt:lpstr>
      <vt:lpstr>Yhtäköyttä-periaatteet</vt:lpstr>
      <vt:lpstr>Nöyrä analyysi (Humble analysis, Andrews 2002)</vt:lpstr>
      <vt:lpstr>Fasilitoitu mallitus</vt:lpstr>
      <vt:lpstr>Rakennusten energiankulutuksen syyverkosto</vt:lpstr>
      <vt:lpstr>Yksityiskohta syyverkostosta</vt:lpstr>
      <vt:lpstr>Yhtäköyttä-periaatteet</vt:lpstr>
      <vt:lpstr>Tutkimustiedolla ja rationaalisella pohdinnalla voisi olla suuri merkitys päätöksenteossa…</vt:lpstr>
      <vt:lpstr>…mutta se vaatii uutta asennoitumista</vt:lpstr>
      <vt:lpstr>Miten tapahtuu kulttuurinmuutos?</vt:lpstr>
      <vt:lpstr>Wikipedia ja tieto päätöksenteossa</vt:lpstr>
      <vt:lpstr>Mikä on THL:n kontribuutio tiedon avaamiseen?</vt:lpstr>
      <vt:lpstr>Tietovirta suljetuista järjestelmistä</vt:lpstr>
      <vt:lpstr>Tietokide: silakansyönnin DALYt ikäryhmittäin ja sukupuolittain</vt:lpstr>
      <vt:lpstr>Avoimen mallin rajapinta</vt:lpstr>
      <vt:lpstr>Pneumokokkirokotteen hankinta</vt:lpstr>
      <vt:lpstr>Wikidata alustaksi THL:n tuottamalle tautitaakkatiedolle (ja muullekin)</vt:lpstr>
      <vt:lpstr>Päätelmiä</vt:lpstr>
      <vt:lpstr>Päätelmiä (2)</vt:lpstr>
      <vt:lpstr>Mitä tutkijan pitäisi tehdä juuri nyt?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tieto sidotaan päätöksentekoon?</dc:title>
  <dc:subject>suomi</dc:subject>
  <dc:creator>Tuomisto Jouni</dc:creator>
  <cp:lastModifiedBy>Tuomisto Jouni</cp:lastModifiedBy>
  <cp:revision>47</cp:revision>
  <cp:lastPrinted>2016-11-08T09:32:48Z</cp:lastPrinted>
  <dcterms:created xsi:type="dcterms:W3CDTF">2016-10-10T18:35:36Z</dcterms:created>
  <dcterms:modified xsi:type="dcterms:W3CDTF">2016-11-16T08:54:04Z</dcterms:modified>
</cp:coreProperties>
</file>