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43"/>
  </p:notesMasterIdLst>
  <p:sldIdLst>
    <p:sldId id="295" r:id="rId2"/>
    <p:sldId id="291" r:id="rId3"/>
    <p:sldId id="259" r:id="rId4"/>
    <p:sldId id="258" r:id="rId5"/>
    <p:sldId id="262" r:id="rId6"/>
    <p:sldId id="293" r:id="rId7"/>
    <p:sldId id="294" r:id="rId8"/>
    <p:sldId id="280" r:id="rId9"/>
    <p:sldId id="287" r:id="rId10"/>
    <p:sldId id="292" r:id="rId11"/>
    <p:sldId id="301" r:id="rId12"/>
    <p:sldId id="296" r:id="rId13"/>
    <p:sldId id="297" r:id="rId14"/>
    <p:sldId id="298" r:id="rId15"/>
    <p:sldId id="299" r:id="rId16"/>
    <p:sldId id="300" r:id="rId17"/>
    <p:sldId id="265" r:id="rId18"/>
    <p:sldId id="278" r:id="rId19"/>
    <p:sldId id="257" r:id="rId20"/>
    <p:sldId id="260" r:id="rId21"/>
    <p:sldId id="276" r:id="rId22"/>
    <p:sldId id="282" r:id="rId23"/>
    <p:sldId id="290" r:id="rId24"/>
    <p:sldId id="284" r:id="rId25"/>
    <p:sldId id="285" r:id="rId26"/>
    <p:sldId id="281" r:id="rId27"/>
    <p:sldId id="263" r:id="rId28"/>
    <p:sldId id="279" r:id="rId29"/>
    <p:sldId id="288" r:id="rId30"/>
    <p:sldId id="289" r:id="rId31"/>
    <p:sldId id="283" r:id="rId32"/>
    <p:sldId id="286" r:id="rId33"/>
    <p:sldId id="277" r:id="rId34"/>
    <p:sldId id="264" r:id="rId35"/>
    <p:sldId id="266" r:id="rId36"/>
    <p:sldId id="267" r:id="rId37"/>
    <p:sldId id="269" r:id="rId38"/>
    <p:sldId id="270" r:id="rId39"/>
    <p:sldId id="273" r:id="rId40"/>
    <p:sldId id="274" r:id="rId41"/>
    <p:sldId id="275" r:id="rId42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gnatso" initials="i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 autoAdjust="0"/>
    <p:restoredTop sz="94628" autoAdjust="0"/>
  </p:normalViewPr>
  <p:slideViewPr>
    <p:cSldViewPr>
      <p:cViewPr varScale="1">
        <p:scale>
          <a:sx n="88" d="100"/>
          <a:sy n="88" d="100"/>
        </p:scale>
        <p:origin x="-780" y="-9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355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i-FI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308417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5233794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i-FI"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7917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7" name="Shape 11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464082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490912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http://www.dadcando.com/default_DOING.asp?project=Crystal&amp;catagory=Experiments&amp;lhs=Experiments </a:t>
            </a:r>
          </a:p>
          <a:p>
            <a:r>
              <a:rPr lang="fi-FI" dirty="0" smtClean="0"/>
              <a:t>http://www.dadcando.com/uploaded/430_gusgr_Cryst_29125.jpg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 baseline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</a:t>
            </a:fld>
            <a:endParaRPr lang="fi-FI" sz="1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4502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25855920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3" name="Shape 14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7778866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7" name="Shape 15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7987351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i-FI"/>
              <a:t>36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82794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1844221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2502580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82" name="Shape 18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327060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1" name="Shape 2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68080431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212253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5" name="Shape 21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2471235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</p:spPr>
        <p:txBody>
          <a:bodyPr lIns="91425" tIns="45700" rIns="91425" bIns="45700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fi-FI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853991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548707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4" name="Shape 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685800" y="1597819"/>
            <a:ext cx="7772400" cy="110251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799" cy="13144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>
            <a:off x="4562076" y="4785114"/>
            <a:ext cx="1403176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>
            <a:off x="6052478" y="4777310"/>
            <a:ext cx="1735831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ldNum" idx="12"/>
          </p:nvPr>
        </p:nvSpPr>
        <p:spPr>
          <a:xfrm>
            <a:off x="7884367" y="4767262"/>
            <a:ext cx="802432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i-FI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 rot="5400000">
            <a:off x="2874763" y="-1217413"/>
            <a:ext cx="3394472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4562076" y="4785114"/>
            <a:ext cx="1403176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6052478" y="4777310"/>
            <a:ext cx="1735831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7884367" y="4767262"/>
            <a:ext cx="802432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i-FI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 rot="5400000">
            <a:off x="5463777" y="1371600"/>
            <a:ext cx="4388643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8"/>
            <a:ext cx="4388643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4562076" y="4785114"/>
            <a:ext cx="1403176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6052478" y="4777310"/>
            <a:ext cx="1735831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7884367" y="4767262"/>
            <a:ext cx="802432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i-FI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fi"/>
              <a:t>‹#›</a:t>
            </a:fld>
            <a:endParaRPr lang="fi"/>
          </a:p>
        </p:txBody>
      </p:sp>
    </p:spTree>
    <p:extLst>
      <p:ext uri="{BB962C8B-B14F-4D97-AF65-F5344CB8AC3E}">
        <p14:creationId xmlns:p14="http://schemas.microsoft.com/office/powerpoint/2010/main" val="235077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dt" idx="10"/>
          </p:nvPr>
        </p:nvSpPr>
        <p:spPr>
          <a:xfrm>
            <a:off x="4562076" y="4785114"/>
            <a:ext cx="1403176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ftr" idx="11"/>
          </p:nvPr>
        </p:nvSpPr>
        <p:spPr>
          <a:xfrm>
            <a:off x="6052478" y="4777310"/>
            <a:ext cx="1735831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7884367" y="4767262"/>
            <a:ext cx="802432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i-FI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722312" y="3305176"/>
            <a:ext cx="7772400" cy="102155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 sz="4000" b="1" cap="none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722312" y="2180034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2000">
                <a:solidFill>
                  <a:srgbClr val="888888"/>
                </a:solidFill>
              </a:defRPr>
            </a:lvl1pPr>
            <a:lvl2pPr marL="457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800">
                <a:solidFill>
                  <a:srgbClr val="888888"/>
                </a:solidFill>
              </a:defRPr>
            </a:lvl2pPr>
            <a:lvl3pPr marL="914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marL="1371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marL="18288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marL="22860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6pPr>
            <a:lvl7pPr marL="27432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7pPr>
            <a:lvl8pPr marL="32004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8pPr>
            <a:lvl9pPr marL="365760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dt" idx="10"/>
          </p:nvPr>
        </p:nvSpPr>
        <p:spPr>
          <a:xfrm>
            <a:off x="4562076" y="4785114"/>
            <a:ext cx="1403176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ftr" idx="11"/>
          </p:nvPr>
        </p:nvSpPr>
        <p:spPr>
          <a:xfrm>
            <a:off x="6052478" y="4777310"/>
            <a:ext cx="1735831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7884367" y="4767262"/>
            <a:ext cx="802432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i-FI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4038599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2"/>
          </p:nvPr>
        </p:nvSpPr>
        <p:spPr>
          <a:xfrm>
            <a:off x="4648200" y="1200150"/>
            <a:ext cx="4038599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/>
            </a:lvl6pPr>
            <a:lvl7pPr rtl="0">
              <a:spcBef>
                <a:spcPts val="0"/>
              </a:spcBef>
              <a:defRPr sz="1800"/>
            </a:lvl7pPr>
            <a:lvl8pPr rtl="0">
              <a:spcBef>
                <a:spcPts val="0"/>
              </a:spcBef>
              <a:defRPr sz="1800"/>
            </a:lvl8pPr>
            <a:lvl9pPr rtl="0"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4562076" y="4785114"/>
            <a:ext cx="1403176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6052478" y="4777310"/>
            <a:ext cx="1735831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7884367" y="4767262"/>
            <a:ext cx="802432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i-FI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57200" y="1151334"/>
            <a:ext cx="4040187" cy="4798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57200" y="1631155"/>
            <a:ext cx="4040187" cy="2963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3"/>
          </p:nvPr>
        </p:nvSpPr>
        <p:spPr>
          <a:xfrm>
            <a:off x="4645026" y="1151334"/>
            <a:ext cx="4041774" cy="47982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4"/>
          </p:nvPr>
        </p:nvSpPr>
        <p:spPr>
          <a:xfrm>
            <a:off x="4645026" y="1631155"/>
            <a:ext cx="4041774" cy="29634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600"/>
            </a:lvl6pPr>
            <a:lvl7pPr rtl="0">
              <a:spcBef>
                <a:spcPts val="0"/>
              </a:spcBef>
              <a:defRPr sz="1600"/>
            </a:lvl7pPr>
            <a:lvl8pPr rtl="0">
              <a:spcBef>
                <a:spcPts val="0"/>
              </a:spcBef>
              <a:defRPr sz="1600"/>
            </a:lvl8pPr>
            <a:lvl9pPr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4562076" y="4785114"/>
            <a:ext cx="1403176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6052478" y="4777310"/>
            <a:ext cx="1735831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7884367" y="4767262"/>
            <a:ext cx="802432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i-FI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dt" idx="10"/>
          </p:nvPr>
        </p:nvSpPr>
        <p:spPr>
          <a:xfrm>
            <a:off x="4562076" y="4785114"/>
            <a:ext cx="1403176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ftr" idx="11"/>
          </p:nvPr>
        </p:nvSpPr>
        <p:spPr>
          <a:xfrm>
            <a:off x="6052478" y="4777310"/>
            <a:ext cx="1735831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7884367" y="4767262"/>
            <a:ext cx="802432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i-FI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4562076" y="4785114"/>
            <a:ext cx="1403176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6052478" y="4777310"/>
            <a:ext cx="1735831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7884367" y="4767262"/>
            <a:ext cx="802432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i-FI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204786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2000" b="1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3575050" y="204788"/>
            <a:ext cx="5111750" cy="438983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2000"/>
            </a:lvl6pPr>
            <a:lvl7pPr rtl="0">
              <a:spcBef>
                <a:spcPts val="0"/>
              </a:spcBef>
              <a:defRPr sz="2000"/>
            </a:lvl7pPr>
            <a:lvl8pPr rtl="0">
              <a:spcBef>
                <a:spcPts val="0"/>
              </a:spcBef>
              <a:defRPr sz="2000"/>
            </a:lvl8pPr>
            <a:lvl9pPr rtl="0">
              <a:spcBef>
                <a:spcPts val="0"/>
              </a:spcBef>
              <a:defRPr sz="2000"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457200" y="1076325"/>
            <a:ext cx="3008313" cy="351829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 sz="1400"/>
            </a:lvl1pPr>
            <a:lvl2pPr marL="457200" indent="0" rtl="0">
              <a:spcBef>
                <a:spcPts val="0"/>
              </a:spcBef>
              <a:buFont typeface="Calibri"/>
              <a:buNone/>
              <a:defRPr sz="1200"/>
            </a:lvl2pPr>
            <a:lvl3pPr marL="914400" indent="0" rtl="0">
              <a:spcBef>
                <a:spcPts val="0"/>
              </a:spcBef>
              <a:buFont typeface="Calibri"/>
              <a:buNone/>
              <a:defRPr sz="1000"/>
            </a:lvl3pPr>
            <a:lvl4pPr marL="1371600" indent="0" rtl="0">
              <a:spcBef>
                <a:spcPts val="0"/>
              </a:spcBef>
              <a:buFont typeface="Calibri"/>
              <a:buNone/>
              <a:defRPr sz="900"/>
            </a:lvl4pPr>
            <a:lvl5pPr marL="1828800" indent="0" rtl="0">
              <a:spcBef>
                <a:spcPts val="0"/>
              </a:spcBef>
              <a:buFont typeface="Calibri"/>
              <a:buNone/>
              <a:defRPr sz="900"/>
            </a:lvl5pPr>
            <a:lvl6pPr marL="2286000" indent="0" rtl="0">
              <a:spcBef>
                <a:spcPts val="0"/>
              </a:spcBef>
              <a:buFont typeface="Calibri"/>
              <a:buNone/>
              <a:defRPr sz="900"/>
            </a:lvl6pPr>
            <a:lvl7pPr marL="2743200" indent="0" rtl="0">
              <a:spcBef>
                <a:spcPts val="0"/>
              </a:spcBef>
              <a:buFont typeface="Calibri"/>
              <a:buNone/>
              <a:defRPr sz="900"/>
            </a:lvl7pPr>
            <a:lvl8pPr marL="3200400" indent="0" rtl="0">
              <a:spcBef>
                <a:spcPts val="0"/>
              </a:spcBef>
              <a:buFont typeface="Calibri"/>
              <a:buNone/>
              <a:defRPr sz="900"/>
            </a:lvl8pPr>
            <a:lvl9pPr marL="3657600" indent="0" rtl="0">
              <a:spcBef>
                <a:spcPts val="0"/>
              </a:spcBef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4562076" y="4785114"/>
            <a:ext cx="1403176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ftr" idx="11"/>
          </p:nvPr>
        </p:nvSpPr>
        <p:spPr>
          <a:xfrm>
            <a:off x="6052478" y="4777310"/>
            <a:ext cx="1735831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ldNum" idx="12"/>
          </p:nvPr>
        </p:nvSpPr>
        <p:spPr>
          <a:xfrm>
            <a:off x="7884367" y="4767262"/>
            <a:ext cx="802432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i-FI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399" cy="4250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 sz="2000" b="1"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8" name="Shape 68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399" cy="3086099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399" cy="60364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 sz="1400"/>
            </a:lvl1pPr>
            <a:lvl2pPr marL="457200" indent="0" rtl="0">
              <a:spcBef>
                <a:spcPts val="0"/>
              </a:spcBef>
              <a:buFont typeface="Calibri"/>
              <a:buNone/>
              <a:defRPr sz="1200"/>
            </a:lvl2pPr>
            <a:lvl3pPr marL="914400" indent="0" rtl="0">
              <a:spcBef>
                <a:spcPts val="0"/>
              </a:spcBef>
              <a:buFont typeface="Calibri"/>
              <a:buNone/>
              <a:defRPr sz="1000"/>
            </a:lvl3pPr>
            <a:lvl4pPr marL="1371600" indent="0" rtl="0">
              <a:spcBef>
                <a:spcPts val="0"/>
              </a:spcBef>
              <a:buFont typeface="Calibri"/>
              <a:buNone/>
              <a:defRPr sz="900"/>
            </a:lvl4pPr>
            <a:lvl5pPr marL="1828800" indent="0" rtl="0">
              <a:spcBef>
                <a:spcPts val="0"/>
              </a:spcBef>
              <a:buFont typeface="Calibri"/>
              <a:buNone/>
              <a:defRPr sz="900"/>
            </a:lvl5pPr>
            <a:lvl6pPr marL="2286000" indent="0" rtl="0">
              <a:spcBef>
                <a:spcPts val="0"/>
              </a:spcBef>
              <a:buFont typeface="Calibri"/>
              <a:buNone/>
              <a:defRPr sz="900"/>
            </a:lvl6pPr>
            <a:lvl7pPr marL="2743200" indent="0" rtl="0">
              <a:spcBef>
                <a:spcPts val="0"/>
              </a:spcBef>
              <a:buFont typeface="Calibri"/>
              <a:buNone/>
              <a:defRPr sz="900"/>
            </a:lvl7pPr>
            <a:lvl8pPr marL="3200400" indent="0" rtl="0">
              <a:spcBef>
                <a:spcPts val="0"/>
              </a:spcBef>
              <a:buFont typeface="Calibri"/>
              <a:buNone/>
              <a:defRPr sz="900"/>
            </a:lvl8pPr>
            <a:lvl9pPr marL="3657600" indent="0" rtl="0">
              <a:spcBef>
                <a:spcPts val="0"/>
              </a:spcBef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>
            <a:off x="4562076" y="4785114"/>
            <a:ext cx="1403176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6052478" y="4777310"/>
            <a:ext cx="1735831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sldNum" idx="12"/>
          </p:nvPr>
        </p:nvSpPr>
        <p:spPr>
          <a:xfrm>
            <a:off x="7884367" y="4767262"/>
            <a:ext cx="802432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i-FI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4562076" y="4785114"/>
            <a:ext cx="1403176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6052478" y="4777310"/>
            <a:ext cx="1735831" cy="27384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indent="0" algn="l" rtl="0">
              <a:spcBef>
                <a:spcPts val="0"/>
              </a:spcBef>
              <a:def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7884367" y="4767262"/>
            <a:ext cx="802432" cy="27384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 baseline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i-FI" sz="1200" b="0" i="0" u="none" strike="noStrike" cap="none" baseline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Shape 14"/>
          <p:cNvPicPr preferRelativeResize="0">
            <a:picLocks noChangeAspect="1"/>
          </p:cNvPicPr>
          <p:nvPr userDrawn="1"/>
        </p:nvPicPr>
        <p:blipFill rotWithShape="1">
          <a:blip r:embed="rId14">
            <a:alphaModFix/>
          </a:blip>
          <a:srcRect/>
          <a:stretch/>
        </p:blipFill>
        <p:spPr>
          <a:xfrm>
            <a:off x="107509" y="4393783"/>
            <a:ext cx="975246" cy="72911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m.findikaattori.fi/fi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djettikone.fi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g"/><Relationship Id="rId4" Type="http://schemas.openxmlformats.org/officeDocument/2006/relationships/hyperlink" Target="http://fi.opasnet.org/fi/Helsingin_ohjelmalliset_energiatehokkuus-_ja_ilmastotoimenpiteet_ja_-tavoitteet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exploresciencetoday.wikispaces.com/Growing+Salt+Crystals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fi.opasnet.org/fi/Yht&#228;k&#246;ytt&#228;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://en.opasnet.org/w/Helsinki_energy_decision_2015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fi.opasnet.org/fi/Yht&#228;k&#246;ytt&#228;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fi">
                <a:latin typeface="Droid Sans"/>
                <a:ea typeface="Droid Sans"/>
                <a:cs typeface="Droid Sans"/>
                <a:sym typeface="Droid Sans"/>
              </a:rPr>
              <a:t>Yhtäköyttä</a:t>
            </a:r>
          </a:p>
        </p:txBody>
      </p:sp>
      <p:sp>
        <p:nvSpPr>
          <p:cNvPr id="51" name="Shape 5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fi"/>
              <a:t>Miten tieto sidotaan päätöksentekoon?</a:t>
            </a:r>
          </a:p>
        </p:txBody>
      </p:sp>
      <p:pic>
        <p:nvPicPr>
          <p:cNvPr id="52" name="Shape 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57925" y="4190625"/>
            <a:ext cx="2433799" cy="679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Shape 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575" y="4232725"/>
            <a:ext cx="3859824" cy="71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Shape 5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43000" y="3194850"/>
            <a:ext cx="1500999" cy="19486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2633936"/>
      </p:ext>
    </p:extLst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115" y="627535"/>
            <a:ext cx="9186726" cy="4515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2095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i"/>
              <a:t>Tarvekartoitus</a:t>
            </a:r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SzPct val="100000"/>
            </a:pPr>
            <a:r>
              <a:rPr lang="fi" sz="2000"/>
              <a:t>Hankkeen 2. tehtävä: jatkaa siitä mihin kirjallisuuskatsaus jää ja ohjaa osaltaan kokeilujen ja sisäänajosuunnitelman toteutusta. </a:t>
            </a:r>
          </a:p>
          <a:p>
            <a:pPr marL="457200" marR="0" lvl="0" indent="-22860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Arial"/>
            </a:pPr>
            <a:r>
              <a:rPr lang="fi" sz="2000"/>
              <a:t>Kartoitetaan keskeiset hallinnollis-poliittiset kehitysprosessit, joihin hankkeen tulosten tulisi kiinnittyä.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fi" sz="2000"/>
              <a:t>Kuvataan ja mallinnetaan nykyiset päätöksenteon ja -valmistelun toimintatavat tiedon hyödyntämisen näkökulmasta.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fi" sz="2000"/>
              <a:t>Kartoitetaan keskeisten sidosryhmien tunnistamat kehitystarpeet, joiden perusteella luodaan mm. "use caset".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fi" sz="2000"/>
              <a:t>Käynnistyy asap, aktiivivaihe tämän vuoden loppuun.</a:t>
            </a:r>
          </a:p>
          <a:p>
            <a:pPr lvl="0" rtl="0">
              <a:spcBef>
                <a:spcPts val="0"/>
              </a:spcBef>
              <a:buNone/>
            </a:pPr>
            <a:endParaRPr sz="2000"/>
          </a:p>
          <a:p>
            <a:pPr lvl="0" rtl="0">
              <a:spcBef>
                <a:spcPts val="0"/>
              </a:spcBef>
              <a:buNone/>
            </a:pPr>
            <a:endParaRPr sz="2000"/>
          </a:p>
          <a:p>
            <a:pPr lvl="0" rtl="0">
              <a:spcBef>
                <a:spcPts val="0"/>
              </a:spcBef>
              <a:buNone/>
            </a:pPr>
            <a:endParaRPr sz="2000"/>
          </a:p>
        </p:txBody>
      </p:sp>
    </p:spTree>
    <p:extLst>
      <p:ext uri="{BB962C8B-B14F-4D97-AF65-F5344CB8AC3E}">
        <p14:creationId xmlns:p14="http://schemas.microsoft.com/office/powerpoint/2010/main" val="3807251912"/>
      </p:ext>
    </p:extLst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i"/>
              <a:t>Kokeiluideat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SzPct val="100000"/>
            </a:pPr>
            <a:r>
              <a:rPr lang="fi" sz="2000"/>
              <a:t>Ohessa 5 esimerkkiä mahdollisista kokeiluista, keskustelun pohjaksi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fi" sz="2000"/>
              <a:t>2-3 voitaneen toteuttaa projektin puitteissa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fi" sz="2000"/>
              <a:t>Luonne: Kokeilujen käsikirjoitus vs. “tiukka fasilitointi”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fi" sz="2000"/>
              <a:t>Lisää kokeiluaihioita tulee tarvekartoituksen perusteella</a:t>
            </a:r>
          </a:p>
          <a:p>
            <a:pPr marL="457200" lvl="0" indent="-228600" rtl="0">
              <a:spcBef>
                <a:spcPts val="0"/>
              </a:spcBef>
              <a:buSzPct val="100000"/>
            </a:pPr>
            <a:r>
              <a:rPr lang="fi" sz="2000"/>
              <a:t>Tavoitteena sitoa yhteen tai useampaan kärkihankkeeseen ja/tai muuten ajankohtaiseen tärkeään aiheeseen (vrt. perustulo, pakolaiskriisi)</a:t>
            </a:r>
            <a:br>
              <a:rPr lang="fi" sz="2000"/>
            </a:br>
            <a:r>
              <a:rPr lang="fi" sz="2000"/>
              <a:t> </a:t>
            </a:r>
          </a:p>
          <a:p>
            <a:pPr lvl="0" rtl="0">
              <a:spcBef>
                <a:spcPts val="0"/>
              </a:spcBef>
              <a:buNone/>
            </a:pPr>
            <a:endParaRPr sz="2000"/>
          </a:p>
          <a:p>
            <a:pPr lvl="0" rtl="0">
              <a:spcBef>
                <a:spcPts val="0"/>
              </a:spcBef>
              <a:buNone/>
            </a:pPr>
            <a:endParaRPr sz="2000"/>
          </a:p>
          <a:p>
            <a:pPr lvl="0" rtl="0">
              <a:spcBef>
                <a:spcPts val="0"/>
              </a:spcBef>
              <a:buNone/>
            </a:pPr>
            <a:endParaRPr sz="2000"/>
          </a:p>
        </p:txBody>
      </p:sp>
    </p:spTree>
    <p:extLst>
      <p:ext uri="{BB962C8B-B14F-4D97-AF65-F5344CB8AC3E}">
        <p14:creationId xmlns:p14="http://schemas.microsoft.com/office/powerpoint/2010/main" val="1442823883"/>
      </p:ext>
    </p:extLst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fi" sz="2400"/>
              <a:t>1. Informaatiomuotoilija talossa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2467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38000"/>
              </a:lnSpc>
              <a:spcBef>
                <a:spcPts val="0"/>
              </a:spcBef>
              <a:buNone/>
            </a:pPr>
            <a:r>
              <a:rPr lang="fi" sz="1500">
                <a:solidFill>
                  <a:srgbClr val="666666"/>
                </a:solidFill>
              </a:rPr>
              <a:t>Monimutkaisten ja laajojen tietoaineistojen ymmärrettävyyttä parannetaan helpottamalla tiedontuottajien ja valmistelijoiden mahdollisuutta käyttää visualisoinnin ammattilaisten osaamista. </a:t>
            </a:r>
          </a:p>
          <a:p>
            <a:pPr lvl="0" rtl="0">
              <a:lnSpc>
                <a:spcPct val="138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fi" sz="1100" i="1">
                <a:solidFill>
                  <a:schemeClr val="dk1"/>
                </a:solidFill>
              </a:rPr>
              <a:t>Kokeillaan informaatiomuotoilijan käyttöä talon sisäisenä henkilöresurssina.</a:t>
            </a:r>
          </a:p>
          <a:p>
            <a:pPr>
              <a:spcBef>
                <a:spcPts val="0"/>
              </a:spcBef>
              <a:buNone/>
            </a:pPr>
            <a:endParaRPr/>
          </a:p>
        </p:txBody>
      </p:sp>
      <p:pic>
        <p:nvPicPr>
          <p:cNvPr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6223" y="0"/>
            <a:ext cx="3973153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9782448"/>
      </p:ext>
    </p:extLst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i" sz="2400"/>
              <a:t>2. Tieto päätöksenteon luokse 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2467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i" sz="1500">
                <a:solidFill>
                  <a:srgbClr val="666666"/>
                </a:solidFill>
              </a:rPr>
              <a:t>Tiedon käytettävyyttä ja jaettua ymmärrystä parannetaan “informaatiolla sisustamalla”.</a:t>
            </a:r>
          </a:p>
          <a:p>
            <a:pPr marL="457200" lvl="0" indent="-304800" rtl="0">
              <a:spcBef>
                <a:spcPts val="0"/>
              </a:spcBef>
              <a:buClr>
                <a:srgbClr val="000000"/>
              </a:buClr>
              <a:buSzPct val="100000"/>
              <a:buAutoNum type="arabicPeriod"/>
            </a:pPr>
            <a:r>
              <a:rPr lang="fi" sz="1200" i="1">
                <a:solidFill>
                  <a:srgbClr val="000000"/>
                </a:solidFill>
              </a:rPr>
              <a:t>Virkamiehille luodaan henkilökohtaisia selainkäyttöisiä näkymiä ja</a:t>
            </a:r>
          </a:p>
          <a:p>
            <a:pPr marL="457200" lvl="0" indent="-304800" rtl="0">
              <a:spcBef>
                <a:spcPts val="0"/>
              </a:spcBef>
              <a:buClr>
                <a:srgbClr val="000000"/>
              </a:buClr>
              <a:buSzPct val="100000"/>
              <a:buAutoNum type="arabicPeriod"/>
            </a:pPr>
            <a:r>
              <a:rPr lang="fi" sz="1200" i="1">
                <a:solidFill>
                  <a:srgbClr val="000000"/>
                </a:solidFill>
              </a:rPr>
              <a:t>hallinnon tiloissa aulanäytöillä esitetään </a:t>
            </a:r>
          </a:p>
          <a:p>
            <a:pPr marL="457200" indent="0" rtl="0">
              <a:spcBef>
                <a:spcPts val="0"/>
              </a:spcBef>
              <a:buNone/>
            </a:pPr>
            <a:r>
              <a:rPr lang="fi" sz="1200" i="1">
                <a:solidFill>
                  <a:srgbClr val="000000"/>
                </a:solidFill>
              </a:rPr>
              <a:t>esteettiseksi muotoiltuja, helposti omaksuttavia avainlukuja ja kuvaajia.</a:t>
            </a:r>
          </a:p>
          <a:p>
            <a:pPr marL="457200" lvl="0" indent="0" rtl="0">
              <a:spcBef>
                <a:spcPts val="0"/>
              </a:spcBef>
              <a:buNone/>
            </a:pPr>
            <a:r>
              <a:rPr lang="fi" sz="1200">
                <a:solidFill>
                  <a:srgbClr val="000000"/>
                </a:solidFill>
              </a:rPr>
              <a:t>Katso </a:t>
            </a:r>
            <a:r>
              <a:rPr lang="fi" sz="1200" u="sng">
                <a:solidFill>
                  <a:schemeClr val="hlink"/>
                </a:solidFill>
                <a:hlinkClick r:id="rId3"/>
              </a:rPr>
              <a:t>Mobiili-Findikaattorit</a:t>
            </a:r>
          </a:p>
          <a:p>
            <a:pPr lvl="0" rtl="0">
              <a:spcBef>
                <a:spcPts val="0"/>
              </a:spcBef>
              <a:buNone/>
            </a:pPr>
            <a:endParaRPr sz="1500">
              <a:solidFill>
                <a:srgbClr val="666666"/>
              </a:solidFill>
            </a:endParaRPr>
          </a:p>
        </p:txBody>
      </p:sp>
      <p:pic>
        <p:nvPicPr>
          <p:cNvPr id="74" name="Shape 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08667" y="0"/>
            <a:ext cx="7718265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4706863"/>
      </p:ext>
    </p:extLst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fi" sz="2400"/>
              <a:t>3. Tieto avoimesti mallinnettavaksi</a:t>
            </a:r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246799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fi" sz="1500">
                <a:solidFill>
                  <a:srgbClr val="666666"/>
                </a:solidFill>
              </a:rPr>
              <a:t>Joukkoistamisen “määrällisen” avoimuuden sijaan tavoitellaan “laadullista” avoimuutta. Vaikutusarvioinnit tehdään avoimilla verkkotyövälineillä, jotka palvelevat syvällistä asiantuntijuutta klikkausdemokratian sijaan.</a:t>
            </a:r>
            <a:r>
              <a:rPr lang="fi" sz="1500">
                <a:solidFill>
                  <a:schemeClr val="dk1"/>
                </a:solidFill>
              </a:rPr>
              <a:t> </a:t>
            </a:r>
          </a:p>
          <a:p>
            <a:pPr rtl="0">
              <a:spcBef>
                <a:spcPts val="0"/>
              </a:spcBef>
              <a:buNone/>
            </a:pPr>
            <a:r>
              <a:rPr lang="fi" sz="1200" i="1">
                <a:solidFill>
                  <a:srgbClr val="000000"/>
                </a:solidFill>
              </a:rPr>
              <a:t>Tieto tuodaan selainkäyttöiseen työkaluun erilaisten vaihtoehtoisten laskentamallien ja vaikutusarviointien tekemiseksi.</a:t>
            </a:r>
          </a:p>
          <a:p>
            <a:pPr lvl="0" rtl="0">
              <a:spcBef>
                <a:spcPts val="0"/>
              </a:spcBef>
              <a:buNone/>
            </a:pPr>
            <a:r>
              <a:rPr lang="fi" sz="1200">
                <a:solidFill>
                  <a:srgbClr val="000000"/>
                </a:solidFill>
              </a:rPr>
              <a:t>Katso </a:t>
            </a:r>
            <a:r>
              <a:rPr lang="fi" sz="1200" u="sng">
                <a:solidFill>
                  <a:schemeClr val="hlink"/>
                </a:solidFill>
                <a:hlinkClick r:id="rId3"/>
              </a:rPr>
              <a:t>Budjettikone</a:t>
            </a:r>
            <a:r>
              <a:rPr lang="fi" sz="1200">
                <a:solidFill>
                  <a:srgbClr val="000000"/>
                </a:solidFill>
              </a:rPr>
              <a:t> ja </a:t>
            </a:r>
            <a:r>
              <a:rPr lang="fi" sz="1200" u="sng">
                <a:solidFill>
                  <a:schemeClr val="hlink"/>
                </a:solidFill>
                <a:hlinkClick r:id="rId4"/>
              </a:rPr>
              <a:t>Opasnet -Helsingin energiapäätös</a:t>
            </a:r>
            <a:r>
              <a:rPr lang="fi" sz="120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81" name="Shape 8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81600" y="0"/>
            <a:ext cx="6857999" cy="51434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32732180"/>
      </p:ext>
    </p:extLst>
  </p:cSld>
  <p:clrMapOvr>
    <a:masterClrMapping/>
  </p:clrMapOvr>
  <p:transition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fi" sz="2400"/>
              <a:t>4. Kansalaistieto politiikka-</a:t>
            </a:r>
          </a:p>
          <a:p>
            <a:pPr lvl="0" rtl="0">
              <a:spcBef>
                <a:spcPts val="0"/>
              </a:spcBef>
              <a:buNone/>
            </a:pPr>
            <a:r>
              <a:rPr lang="fi" sz="2400"/>
              <a:t>linjan perusteluna</a:t>
            </a:r>
          </a:p>
        </p:txBody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311700" y="1466475"/>
            <a:ext cx="4246799" cy="3102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fi" sz="1500">
                <a:solidFill>
                  <a:srgbClr val="666666"/>
                </a:solidFill>
              </a:rPr>
              <a:t>Päätöksenteko tai valmistelu osoittaa valitsemansa politiikkalinjan suunnan perusteluksi kansalaisten arvoja mittaavan tutkimusaineiston</a:t>
            </a:r>
          </a:p>
          <a:p>
            <a:pPr lvl="0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" sz="1100" i="1">
                <a:solidFill>
                  <a:schemeClr val="dk1"/>
                </a:solidFill>
              </a:rPr>
              <a:t>Kokeillaan ketterää kansalaisten arvojen mittaamista ja päätöksen tai esityksen julkista perustelua mittaustuloksella.</a:t>
            </a:r>
          </a:p>
        </p:txBody>
      </p:sp>
      <p:pic>
        <p:nvPicPr>
          <p:cNvPr id="88" name="Shape 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3025" y="-33325"/>
            <a:ext cx="5265125" cy="5234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6028446"/>
      </p:ext>
    </p:extLst>
  </p:cSld>
  <p:clrMapOvr>
    <a:masterClrMapping/>
  </p:clrMapOvr>
  <p:transition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fi-FI" sz="4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Loppu</a:t>
            </a:r>
          </a:p>
        </p:txBody>
      </p:sp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Shape 147"/>
          <p:cNvSpPr/>
          <p:nvPr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chemeClr val="dk1"/>
          </a:solidFill>
          <a:ln w="25400" cap="flat" cmpd="sng">
            <a:solidFill>
              <a:srgbClr val="395E8A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VN-TEAS-rahoitus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Valtioneuvoston tutkimus-, ennakointi-, arviointi- ja suunnittelutoimintaa</a:t>
            </a:r>
          </a:p>
          <a:p>
            <a:r>
              <a:rPr lang="fi-FI" dirty="0" smtClean="0"/>
              <a:t>Valtioneuvoston kanslialla vahva rooli rahanjaossa ja ohjauksessa.</a:t>
            </a:r>
          </a:p>
          <a:p>
            <a:r>
              <a:rPr lang="fi-FI" dirty="0" smtClean="0"/>
              <a:t>2015 rahat: n. 5 M€, tyypillisesti 150 </a:t>
            </a:r>
            <a:r>
              <a:rPr lang="fi-FI" dirty="0" err="1" smtClean="0"/>
              <a:t>k€/hanke</a:t>
            </a:r>
            <a:endParaRPr lang="fi-FI" dirty="0" smtClean="0"/>
          </a:p>
          <a:p>
            <a:r>
              <a:rPr lang="fi-FI" dirty="0" smtClean="0"/>
              <a:t>Konkreettiset kysymykset, vastaus vuodessa.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6567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fi-FI"/>
              <a:t>Tavoitellut hyödyt</a:t>
            </a:r>
          </a:p>
        </p:txBody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  <a:buSzPct val="100000"/>
            </a:pPr>
            <a:r>
              <a:rPr lang="fi-FI" sz="2400"/>
              <a:t>“... niiden mekanismien konkretisoiminen, joilla hankkeissa tuotettu tieto lopulta siirtyy yhteiskunnalliseen päätöksentekoon." (Johanna Sorsa)</a:t>
            </a:r>
          </a:p>
          <a:p>
            <a:pPr marL="0" lvl="0" indent="0" rtl="0">
              <a:spcBef>
                <a:spcPts val="0"/>
              </a:spcBef>
              <a:buNone/>
            </a:pPr>
            <a:endParaRPr sz="2400"/>
          </a:p>
          <a:p>
            <a:pPr marL="457200" lvl="0" indent="-228600">
              <a:spcBef>
                <a:spcPts val="0"/>
              </a:spcBef>
              <a:buSzPct val="100000"/>
            </a:pPr>
            <a:r>
              <a:rPr lang="fi-FI" sz="2400"/>
              <a:t>"Koko uudistuksen suurin kysymys on se, onnistummeko luomaan.. [tieteellisen ja demokraattisen prosessin] ..välille motiivin ja kyvyn ymmärtää toinen toistaan, antautua dialogiin, kuulla ja kuunnella." (OP Heinonen)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Viitekehys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603848"/>
          </a:xfrm>
        </p:spPr>
        <p:txBody>
          <a:bodyPr>
            <a:normAutofit fontScale="77500" lnSpcReduction="20000"/>
          </a:bodyPr>
          <a:lstStyle/>
          <a:p>
            <a:r>
              <a:rPr lang="fi-FI" dirty="0"/>
              <a:t>Painopistealue: Parempi päätöksenteon tietopohjan kokonaiskuva </a:t>
            </a:r>
          </a:p>
          <a:p>
            <a:r>
              <a:rPr lang="fi-FI" dirty="0"/>
              <a:t>Teema: Millaisia välineitä ja </a:t>
            </a:r>
            <a:r>
              <a:rPr lang="fi-FI" b="1" dirty="0" smtClean="0"/>
              <a:t>käytännöllisiä </a:t>
            </a:r>
            <a:r>
              <a:rPr lang="fi-FI" dirty="0" smtClean="0"/>
              <a:t>toimintamalleja </a:t>
            </a:r>
            <a:r>
              <a:rPr lang="fi-FI" dirty="0"/>
              <a:t>tarvitaan julkisen </a:t>
            </a:r>
            <a:r>
              <a:rPr lang="fi-FI" dirty="0" smtClean="0"/>
              <a:t>sektorin [</a:t>
            </a:r>
            <a:r>
              <a:rPr lang="fi-FI" b="1" dirty="0" smtClean="0"/>
              <a:t>ja </a:t>
            </a:r>
            <a:r>
              <a:rPr lang="fi-FI" b="1" dirty="0" err="1" smtClean="0"/>
              <a:t>VNK:n</a:t>
            </a:r>
            <a:r>
              <a:rPr lang="fi-FI" dirty="0" smtClean="0"/>
              <a:t>] </a:t>
            </a:r>
            <a:r>
              <a:rPr lang="fi-FI" dirty="0"/>
              <a:t>kokonaisvaltaiseen tiedolla johtamiseen? (1 välineet ja toimintatavat) </a:t>
            </a:r>
          </a:p>
          <a:p>
            <a:r>
              <a:rPr lang="fi-FI" dirty="0" smtClean="0"/>
              <a:t>Hankkeen </a:t>
            </a:r>
            <a:r>
              <a:rPr lang="fi-FI" dirty="0"/>
              <a:t>nimi: Yhteiset tietokäytännöt tutkimuksessa ja päätöksenteossa (YHTÄKÖYTTÄ) </a:t>
            </a:r>
          </a:p>
          <a:p>
            <a:r>
              <a:rPr lang="fi-FI" dirty="0"/>
              <a:t>Hankkeen avainsanat: päätöksenteko, päätöksentekojärjestelmät, tutkimustoiminta, vaikutukset, arviointi, tieto, tietokannat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03390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228600" algn="l" rtl="0">
              <a:spcBef>
                <a:spcPts val="0"/>
              </a:spcBef>
              <a:buSzPct val="100000"/>
            </a:pPr>
            <a:r>
              <a:rPr lang="fi-FI" sz="2800" dirty="0" err="1"/>
              <a:t>Pohjois</a:t>
            </a:r>
            <a:r>
              <a:rPr lang="fi-FI" sz="2800" dirty="0"/>
              <a:t>-Euroopassa toimiva tutkimus- ja konsultointiyritys: Suomi, Tanska, Ruotsi, Norja, Belgia ja Latvia.</a:t>
            </a:r>
          </a:p>
          <a:p>
            <a:pPr marL="457200" marR="0" lvl="0" indent="-228600" algn="l" rtl="0">
              <a:spcBef>
                <a:spcPts val="0"/>
              </a:spcBef>
              <a:buSzPct val="100000"/>
            </a:pPr>
            <a:r>
              <a:rPr lang="fi-FI" sz="2800" dirty="0"/>
              <a:t>Tutkimuksia, ohjelma- ja hankearviointeja sekä kehityspalveluja.</a:t>
            </a:r>
          </a:p>
          <a:p>
            <a:pPr marL="457200" marR="0" lvl="0" indent="-228600" algn="l" rtl="0">
              <a:spcBef>
                <a:spcPts val="0"/>
              </a:spcBef>
              <a:buSzPct val="100000"/>
            </a:pPr>
            <a:r>
              <a:rPr lang="fi-FI" sz="2800" dirty="0"/>
              <a:t>Hankkeesta päävastuussa vanhempi analyytikko Jussi Nissilä. Tj. Arttu Vainio sekä tutkija Juho-Matti Paavola mukana ajoittain.</a:t>
            </a:r>
          </a:p>
        </p:txBody>
      </p:sp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64088" y="248200"/>
            <a:ext cx="3600788" cy="88339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uorakulmio 1"/>
          <p:cNvSpPr/>
          <p:nvPr/>
        </p:nvSpPr>
        <p:spPr>
          <a:xfrm>
            <a:off x="4454820" y="241786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/>
              <a:t> </a:t>
            </a:r>
          </a:p>
        </p:txBody>
      </p:sp>
      <p:sp>
        <p:nvSpPr>
          <p:cNvPr id="3" name="Suorakulmio 2"/>
          <p:cNvSpPr/>
          <p:nvPr/>
        </p:nvSpPr>
        <p:spPr>
          <a:xfrm>
            <a:off x="4454820" y="241786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/>
              <a:t> 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/>
        </p:nvSpPr>
        <p:spPr>
          <a:xfrm>
            <a:off x="2771800" y="228956"/>
            <a:ext cx="4204109" cy="4728825"/>
          </a:xfrm>
          <a:prstGeom prst="rect">
            <a:avLst/>
          </a:prstGeom>
          <a:noFill/>
          <a:ln>
            <a:noFill/>
          </a:ln>
        </p:spPr>
        <p:txBody>
          <a:bodyPr lIns="68569" tIns="68569" rIns="68569" bIns="68569" anchor="t" anchorCtr="0">
            <a:noAutofit/>
          </a:bodyPr>
          <a:lstStyle/>
          <a:p>
            <a:r>
              <a:rPr lang="fi-FI" sz="2250" b="1" dirty="0">
                <a:solidFill>
                  <a:srgbClr val="7AB800"/>
                </a:solidFill>
                <a:latin typeface="Open Sans"/>
                <a:ea typeface="Open Sans"/>
                <a:cs typeface="Open Sans"/>
                <a:sym typeface="Open Sans"/>
              </a:rPr>
              <a:t>Avoimen datan verkostoija, tekijä ja </a:t>
            </a:r>
            <a:r>
              <a:rPr lang="fi-FI" sz="2250" b="1" dirty="0" smtClean="0">
                <a:solidFill>
                  <a:srgbClr val="7AB800"/>
                </a:solidFill>
                <a:latin typeface="Open Sans"/>
                <a:ea typeface="Open Sans"/>
                <a:cs typeface="Open Sans"/>
                <a:sym typeface="Open Sans"/>
              </a:rPr>
              <a:t>puolestapuhuja</a:t>
            </a:r>
          </a:p>
          <a:p>
            <a:endParaRPr lang="en" sz="2250" b="1" dirty="0" smtClean="0">
              <a:solidFill>
                <a:srgbClr val="7AB8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r>
              <a:rPr lang="en" sz="2250" b="1" dirty="0" smtClean="0">
                <a:solidFill>
                  <a:srgbClr val="7AB800"/>
                </a:solidFill>
                <a:latin typeface="Open Sans"/>
                <a:ea typeface="Open Sans"/>
                <a:cs typeface="Open Sans"/>
                <a:sym typeface="Open Sans"/>
              </a:rPr>
              <a:t>3000</a:t>
            </a:r>
            <a:r>
              <a:rPr lang="en" sz="2250" b="1" dirty="0">
                <a:solidFill>
                  <a:srgbClr val="7AB800"/>
                </a:solidFill>
                <a:latin typeface="Open Sans"/>
                <a:ea typeface="Open Sans"/>
                <a:cs typeface="Open Sans"/>
                <a:sym typeface="Open Sans"/>
              </a:rPr>
              <a:t>+ ihmisen </a:t>
            </a:r>
            <a:r>
              <a:rPr lang="en" sz="2250" b="1" dirty="0" smtClean="0">
                <a:solidFill>
                  <a:srgbClr val="7AB800"/>
                </a:solidFill>
                <a:latin typeface="Open Sans"/>
                <a:ea typeface="Open Sans"/>
                <a:cs typeface="Open Sans"/>
                <a:sym typeface="Open Sans"/>
              </a:rPr>
              <a:t>verkosto</a:t>
            </a:r>
            <a:endParaRPr sz="2250" b="1" dirty="0">
              <a:solidFill>
                <a:srgbClr val="7AB8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r>
              <a:rPr lang="en" sz="2250" b="1" dirty="0">
                <a:solidFill>
                  <a:srgbClr val="7AB800"/>
                </a:solidFill>
                <a:latin typeface="Open Sans"/>
                <a:ea typeface="Open Sans"/>
                <a:cs typeface="Open Sans"/>
                <a:sym typeface="Open Sans"/>
              </a:rPr>
              <a:t>350 </a:t>
            </a:r>
            <a:r>
              <a:rPr lang="en" sz="2250" b="1" dirty="0" smtClean="0">
                <a:solidFill>
                  <a:srgbClr val="7AB800"/>
                </a:solidFill>
                <a:latin typeface="Open Sans"/>
                <a:ea typeface="Open Sans"/>
                <a:cs typeface="Open Sans"/>
                <a:sym typeface="Open Sans"/>
              </a:rPr>
              <a:t>jäsentä</a:t>
            </a:r>
            <a:endParaRPr sz="2250" b="1" dirty="0">
              <a:solidFill>
                <a:srgbClr val="7AB8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r>
              <a:rPr lang="en" sz="2250" b="1" dirty="0">
                <a:solidFill>
                  <a:srgbClr val="7AB800"/>
                </a:solidFill>
                <a:latin typeface="Open Sans"/>
                <a:ea typeface="Open Sans"/>
                <a:cs typeface="Open Sans"/>
                <a:sym typeface="Open Sans"/>
              </a:rPr>
              <a:t>10 </a:t>
            </a:r>
            <a:r>
              <a:rPr lang="en" sz="2250" b="1" dirty="0" smtClean="0">
                <a:solidFill>
                  <a:srgbClr val="7AB800"/>
                </a:solidFill>
                <a:latin typeface="Open Sans"/>
                <a:ea typeface="Open Sans"/>
                <a:cs typeface="Open Sans"/>
                <a:sym typeface="Open Sans"/>
              </a:rPr>
              <a:t>työryhmää</a:t>
            </a:r>
            <a:endParaRPr sz="2250" b="1" dirty="0">
              <a:solidFill>
                <a:srgbClr val="7AB8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r>
              <a:rPr lang="en" sz="2250" b="1" dirty="0" smtClean="0">
                <a:solidFill>
                  <a:srgbClr val="7AB800"/>
                </a:solidFill>
                <a:latin typeface="Open Sans"/>
                <a:ea typeface="Open Sans"/>
                <a:cs typeface="Open Sans"/>
                <a:sym typeface="Open Sans"/>
              </a:rPr>
              <a:t>20+ projektia</a:t>
            </a:r>
            <a:endParaRPr sz="2250" b="1" dirty="0">
              <a:solidFill>
                <a:srgbClr val="7AB8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r>
              <a:rPr lang="en" sz="2250" b="1" dirty="0">
                <a:solidFill>
                  <a:srgbClr val="7AB800"/>
                </a:solidFill>
                <a:latin typeface="Open Sans"/>
                <a:ea typeface="Open Sans"/>
                <a:cs typeface="Open Sans"/>
                <a:sym typeface="Open Sans"/>
              </a:rPr>
              <a:t>Perustettu 2012</a:t>
            </a:r>
          </a:p>
          <a:p>
            <a:endParaRPr sz="1800" b="1" dirty="0">
              <a:solidFill>
                <a:srgbClr val="7AB8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r>
              <a:rPr lang="en" sz="1800" b="1" dirty="0" smtClean="0">
                <a:solidFill>
                  <a:srgbClr val="7AB800"/>
                </a:solidFill>
                <a:latin typeface="Open Sans"/>
                <a:ea typeface="Open Sans"/>
                <a:cs typeface="Open Sans"/>
                <a:sym typeface="Open Sans"/>
              </a:rPr>
              <a:t>Kansainvälisesti </a:t>
            </a:r>
            <a:r>
              <a:rPr lang="en" sz="1800" b="1" dirty="0">
                <a:solidFill>
                  <a:srgbClr val="7AB800"/>
                </a:solidFill>
                <a:latin typeface="Open Sans"/>
                <a:ea typeface="Open Sans"/>
                <a:cs typeface="Open Sans"/>
                <a:sym typeface="Open Sans"/>
              </a:rPr>
              <a:t>30+ maassa, lähtöisin Iso-Britanniasta </a:t>
            </a:r>
            <a:r>
              <a:rPr lang="en" sz="1800" b="1" dirty="0" smtClean="0">
                <a:solidFill>
                  <a:srgbClr val="7AB800"/>
                </a:solidFill>
                <a:latin typeface="Open Sans"/>
                <a:ea typeface="Open Sans"/>
                <a:cs typeface="Open Sans"/>
                <a:sym typeface="Open Sans"/>
              </a:rPr>
              <a:t>2004</a:t>
            </a:r>
          </a:p>
          <a:p>
            <a:endParaRPr lang="en" sz="1800" b="1" dirty="0" smtClean="0">
              <a:solidFill>
                <a:srgbClr val="7AB8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r>
              <a:rPr lang="fi-FI" sz="1800" b="1" dirty="0">
                <a:solidFill>
                  <a:srgbClr val="7AB800"/>
                </a:solidFill>
                <a:latin typeface="Open Sans"/>
                <a:ea typeface="Open Sans"/>
                <a:cs typeface="Open Sans"/>
                <a:sym typeface="Open Sans"/>
              </a:rPr>
              <a:t>Hankkeessa Teemu Ropponen (DI) ja Raimo Muurinen (YTK)</a:t>
            </a:r>
          </a:p>
          <a:p>
            <a:endParaRPr lang="en" sz="1800" b="1" dirty="0">
              <a:solidFill>
                <a:srgbClr val="7AB8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endParaRPr lang="en" sz="1800" b="1" dirty="0">
              <a:solidFill>
                <a:srgbClr val="7AB8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37" name="Shape 37"/>
          <p:cNvGrpSpPr/>
          <p:nvPr/>
        </p:nvGrpSpPr>
        <p:grpSpPr>
          <a:xfrm>
            <a:off x="1038538" y="411510"/>
            <a:ext cx="1489050" cy="943109"/>
            <a:chOff x="1325788" y="5459295"/>
            <a:chExt cx="1985400" cy="1257479"/>
          </a:xfrm>
        </p:grpSpPr>
        <p:pic>
          <p:nvPicPr>
            <p:cNvPr id="38" name="Shape 3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862347" y="5459295"/>
              <a:ext cx="849940" cy="8499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" name="Shape 39"/>
            <p:cNvSpPr txBox="1"/>
            <p:nvPr/>
          </p:nvSpPr>
          <p:spPr>
            <a:xfrm>
              <a:off x="1325788" y="6339375"/>
              <a:ext cx="1985400" cy="377399"/>
            </a:xfrm>
            <a:prstGeom prst="rect">
              <a:avLst/>
            </a:prstGeom>
            <a:noFill/>
            <a:ln>
              <a:noFill/>
            </a:ln>
          </p:spPr>
          <p:txBody>
            <a:bodyPr lIns="68569" tIns="68569" rIns="68569" bIns="68569" anchor="t" anchorCtr="0">
              <a:noAutofit/>
            </a:bodyPr>
            <a:lstStyle/>
            <a:p>
              <a:pPr algn="ctr"/>
              <a:r>
                <a:rPr lang="en" sz="900" b="1">
                  <a:latin typeface="Open Sans"/>
                  <a:ea typeface="Open Sans"/>
                  <a:cs typeface="Open Sans"/>
                  <a:sym typeface="Open Sans"/>
                </a:rPr>
                <a:t>Hallinnon avoin data</a:t>
              </a:r>
            </a:p>
          </p:txBody>
        </p:sp>
      </p:grpSp>
      <p:grpSp>
        <p:nvGrpSpPr>
          <p:cNvPr id="40" name="Shape 40"/>
          <p:cNvGrpSpPr/>
          <p:nvPr/>
        </p:nvGrpSpPr>
        <p:grpSpPr>
          <a:xfrm>
            <a:off x="1225998" y="3220083"/>
            <a:ext cx="972899" cy="928571"/>
            <a:chOff x="200429" y="305283"/>
            <a:chExt cx="1297199" cy="1238095"/>
          </a:xfrm>
        </p:grpSpPr>
        <p:pic>
          <p:nvPicPr>
            <p:cNvPr id="41" name="Shape 41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410906" y="305283"/>
              <a:ext cx="849940" cy="8499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2" name="Shape 42"/>
            <p:cNvSpPr txBox="1"/>
            <p:nvPr/>
          </p:nvSpPr>
          <p:spPr>
            <a:xfrm>
              <a:off x="200429" y="1165979"/>
              <a:ext cx="1297199" cy="377399"/>
            </a:xfrm>
            <a:prstGeom prst="rect">
              <a:avLst/>
            </a:prstGeom>
            <a:noFill/>
            <a:ln>
              <a:noFill/>
            </a:ln>
          </p:spPr>
          <p:txBody>
            <a:bodyPr lIns="68569" tIns="68569" rIns="68569" bIns="68569" anchor="t" anchorCtr="0">
              <a:noAutofit/>
            </a:bodyPr>
            <a:lstStyle/>
            <a:p>
              <a:pPr algn="ctr"/>
              <a:r>
                <a:rPr lang="en" sz="900" b="1">
                  <a:latin typeface="Open Sans"/>
                  <a:ea typeface="Open Sans"/>
                  <a:cs typeface="Open Sans"/>
                  <a:sym typeface="Open Sans"/>
                </a:rPr>
                <a:t>Avoin GLAM</a:t>
              </a:r>
            </a:p>
          </p:txBody>
        </p:sp>
      </p:grpSp>
      <p:grpSp>
        <p:nvGrpSpPr>
          <p:cNvPr id="43" name="Shape 43"/>
          <p:cNvGrpSpPr/>
          <p:nvPr/>
        </p:nvGrpSpPr>
        <p:grpSpPr>
          <a:xfrm>
            <a:off x="1254577" y="4175835"/>
            <a:ext cx="915750" cy="920503"/>
            <a:chOff x="1740809" y="1581858"/>
            <a:chExt cx="1221000" cy="1227337"/>
          </a:xfrm>
        </p:grpSpPr>
        <p:pic>
          <p:nvPicPr>
            <p:cNvPr id="44" name="Shape 4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926692" y="1581858"/>
              <a:ext cx="849940" cy="8499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5" name="Shape 45"/>
            <p:cNvSpPr txBox="1"/>
            <p:nvPr/>
          </p:nvSpPr>
          <p:spPr>
            <a:xfrm>
              <a:off x="1740809" y="2431796"/>
              <a:ext cx="1221000" cy="377399"/>
            </a:xfrm>
            <a:prstGeom prst="rect">
              <a:avLst/>
            </a:prstGeom>
            <a:noFill/>
            <a:ln>
              <a:noFill/>
            </a:ln>
          </p:spPr>
          <p:txBody>
            <a:bodyPr lIns="68569" tIns="68569" rIns="68569" bIns="68569" anchor="t" anchorCtr="0">
              <a:noAutofit/>
            </a:bodyPr>
            <a:lstStyle/>
            <a:p>
              <a:pPr algn="ctr"/>
              <a:r>
                <a:rPr lang="en" sz="900" b="1">
                  <a:latin typeface="Open Sans"/>
                  <a:ea typeface="Open Sans"/>
                  <a:cs typeface="Open Sans"/>
                  <a:sym typeface="Open Sans"/>
                </a:rPr>
                <a:t>Avoin tiede</a:t>
              </a:r>
            </a:p>
          </p:txBody>
        </p:sp>
      </p:grpSp>
      <p:grpSp>
        <p:nvGrpSpPr>
          <p:cNvPr id="46" name="Shape 46"/>
          <p:cNvGrpSpPr/>
          <p:nvPr/>
        </p:nvGrpSpPr>
        <p:grpSpPr>
          <a:xfrm>
            <a:off x="-180528" y="1357448"/>
            <a:ext cx="1756799" cy="928571"/>
            <a:chOff x="1168959" y="305283"/>
            <a:chExt cx="2342399" cy="1238095"/>
          </a:xfrm>
        </p:grpSpPr>
        <p:sp>
          <p:nvSpPr>
            <p:cNvPr id="47" name="Shape 47"/>
            <p:cNvSpPr txBox="1"/>
            <p:nvPr/>
          </p:nvSpPr>
          <p:spPr>
            <a:xfrm>
              <a:off x="1168959" y="1165979"/>
              <a:ext cx="2342399" cy="377399"/>
            </a:xfrm>
            <a:prstGeom prst="rect">
              <a:avLst/>
            </a:prstGeom>
            <a:noFill/>
            <a:ln>
              <a:noFill/>
            </a:ln>
          </p:spPr>
          <p:txBody>
            <a:bodyPr lIns="68569" tIns="68569" rIns="68569" bIns="68569" anchor="t" anchorCtr="0">
              <a:noAutofit/>
            </a:bodyPr>
            <a:lstStyle/>
            <a:p>
              <a:pPr algn="ctr"/>
              <a:r>
                <a:rPr lang="en" sz="900" b="1">
                  <a:latin typeface="Open Sans"/>
                  <a:ea typeface="Open Sans"/>
                  <a:cs typeface="Open Sans"/>
                  <a:sym typeface="Open Sans"/>
                </a:rPr>
                <a:t>Avoin kestävä kehitys</a:t>
              </a:r>
            </a:p>
          </p:txBody>
        </p:sp>
        <p:pic>
          <p:nvPicPr>
            <p:cNvPr id="48" name="Shape 4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1915300" y="305283"/>
              <a:ext cx="849940" cy="84993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49" name="Shape 49"/>
          <p:cNvGrpSpPr/>
          <p:nvPr/>
        </p:nvGrpSpPr>
        <p:grpSpPr>
          <a:xfrm>
            <a:off x="50124" y="4172754"/>
            <a:ext cx="1109025" cy="926664"/>
            <a:chOff x="123797" y="4152800"/>
            <a:chExt cx="1478700" cy="1235552"/>
          </a:xfrm>
        </p:grpSpPr>
        <p:sp>
          <p:nvSpPr>
            <p:cNvPr id="50" name="Shape 50"/>
            <p:cNvSpPr txBox="1"/>
            <p:nvPr/>
          </p:nvSpPr>
          <p:spPr>
            <a:xfrm>
              <a:off x="123797" y="5010952"/>
              <a:ext cx="1478700" cy="377399"/>
            </a:xfrm>
            <a:prstGeom prst="rect">
              <a:avLst/>
            </a:prstGeom>
            <a:noFill/>
            <a:ln>
              <a:noFill/>
            </a:ln>
          </p:spPr>
          <p:txBody>
            <a:bodyPr lIns="68569" tIns="68569" rIns="68569" bIns="68569" anchor="t" anchorCtr="0">
              <a:noAutofit/>
            </a:bodyPr>
            <a:lstStyle/>
            <a:p>
              <a:pPr algn="ctr"/>
              <a:r>
                <a:rPr lang="en" sz="900" b="1">
                  <a:latin typeface="Open Sans"/>
                  <a:ea typeface="Open Sans"/>
                  <a:cs typeface="Open Sans"/>
                  <a:sym typeface="Open Sans"/>
                </a:rPr>
                <a:t>Avoin oppi</a:t>
              </a:r>
            </a:p>
          </p:txBody>
        </p:sp>
        <p:pic>
          <p:nvPicPr>
            <p:cNvPr id="51" name="Shape 51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416441" y="4152800"/>
              <a:ext cx="849940" cy="84993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2" name="Shape 52"/>
          <p:cNvGrpSpPr/>
          <p:nvPr/>
        </p:nvGrpSpPr>
        <p:grpSpPr>
          <a:xfrm>
            <a:off x="1123396" y="2259679"/>
            <a:ext cx="1178099" cy="943571"/>
            <a:chOff x="1554826" y="2853833"/>
            <a:chExt cx="1570799" cy="1258095"/>
          </a:xfrm>
        </p:grpSpPr>
        <p:sp>
          <p:nvSpPr>
            <p:cNvPr id="53" name="Shape 53"/>
            <p:cNvSpPr txBox="1"/>
            <p:nvPr/>
          </p:nvSpPr>
          <p:spPr>
            <a:xfrm>
              <a:off x="1554826" y="3734529"/>
              <a:ext cx="1570799" cy="377399"/>
            </a:xfrm>
            <a:prstGeom prst="rect">
              <a:avLst/>
            </a:prstGeom>
            <a:noFill/>
            <a:ln>
              <a:noFill/>
            </a:ln>
          </p:spPr>
          <p:txBody>
            <a:bodyPr lIns="68569" tIns="68569" rIns="68569" bIns="68569" anchor="t" anchorCtr="0">
              <a:noAutofit/>
            </a:bodyPr>
            <a:lstStyle/>
            <a:p>
              <a:pPr algn="ctr"/>
              <a:r>
                <a:rPr lang="en" sz="900" b="1">
                  <a:latin typeface="Open Sans"/>
                  <a:ea typeface="Open Sans"/>
                  <a:cs typeface="Open Sans"/>
                  <a:sym typeface="Open Sans"/>
                </a:rPr>
                <a:t>Avoin demokratia</a:t>
              </a:r>
            </a:p>
          </p:txBody>
        </p:sp>
        <p:pic>
          <p:nvPicPr>
            <p:cNvPr id="54" name="Shape 54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915307" y="2853833"/>
              <a:ext cx="849940" cy="84993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5" name="Shape 55"/>
          <p:cNvGrpSpPr/>
          <p:nvPr/>
        </p:nvGrpSpPr>
        <p:grpSpPr>
          <a:xfrm>
            <a:off x="50126" y="3212802"/>
            <a:ext cx="1232550" cy="943124"/>
            <a:chOff x="1518575" y="4171638"/>
            <a:chExt cx="1643400" cy="1257498"/>
          </a:xfrm>
        </p:grpSpPr>
        <p:sp>
          <p:nvSpPr>
            <p:cNvPr id="56" name="Shape 56"/>
            <p:cNvSpPr txBox="1"/>
            <p:nvPr/>
          </p:nvSpPr>
          <p:spPr>
            <a:xfrm>
              <a:off x="1518575" y="5051737"/>
              <a:ext cx="1643400" cy="377399"/>
            </a:xfrm>
            <a:prstGeom prst="rect">
              <a:avLst/>
            </a:prstGeom>
            <a:noFill/>
            <a:ln>
              <a:noFill/>
            </a:ln>
          </p:spPr>
          <p:txBody>
            <a:bodyPr lIns="68569" tIns="68569" rIns="68569" bIns="68569" anchor="t" anchorCtr="0">
              <a:noAutofit/>
            </a:bodyPr>
            <a:lstStyle/>
            <a:p>
              <a:pPr algn="ctr"/>
              <a:r>
                <a:rPr lang="en" sz="900" b="1">
                  <a:latin typeface="Open Sans"/>
                  <a:ea typeface="Open Sans"/>
                  <a:cs typeface="Open Sans"/>
                  <a:sym typeface="Open Sans"/>
                </a:rPr>
                <a:t>Avoimet lisenssit</a:t>
              </a:r>
            </a:p>
          </p:txBody>
        </p:sp>
        <p:pic>
          <p:nvPicPr>
            <p:cNvPr id="57" name="Shape 57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1893514" y="4171638"/>
              <a:ext cx="849940" cy="84993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8" name="Shape 58"/>
          <p:cNvGrpSpPr/>
          <p:nvPr/>
        </p:nvGrpSpPr>
        <p:grpSpPr>
          <a:xfrm>
            <a:off x="1278646" y="1357432"/>
            <a:ext cx="867600" cy="928578"/>
            <a:chOff x="272102" y="1581850"/>
            <a:chExt cx="1156800" cy="1238104"/>
          </a:xfrm>
        </p:grpSpPr>
        <p:sp>
          <p:nvSpPr>
            <p:cNvPr id="59" name="Shape 59"/>
            <p:cNvSpPr txBox="1"/>
            <p:nvPr/>
          </p:nvSpPr>
          <p:spPr>
            <a:xfrm>
              <a:off x="272102" y="2442554"/>
              <a:ext cx="1156800" cy="377399"/>
            </a:xfrm>
            <a:prstGeom prst="rect">
              <a:avLst/>
            </a:prstGeom>
            <a:noFill/>
            <a:ln>
              <a:noFill/>
            </a:ln>
          </p:spPr>
          <p:txBody>
            <a:bodyPr lIns="68569" tIns="68569" rIns="68569" bIns="68569" anchor="t" anchorCtr="0">
              <a:noAutofit/>
            </a:bodyPr>
            <a:lstStyle/>
            <a:p>
              <a:pPr algn="ctr"/>
              <a:r>
                <a:rPr lang="en" sz="900" b="1">
                  <a:latin typeface="Open Sans"/>
                  <a:ea typeface="Open Sans"/>
                  <a:cs typeface="Open Sans"/>
                  <a:sym typeface="Open Sans"/>
                </a:rPr>
                <a:t>MyData</a:t>
              </a:r>
            </a:p>
          </p:txBody>
        </p:sp>
        <p:pic>
          <p:nvPicPr>
            <p:cNvPr id="60" name="Shape 60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425660" y="1581850"/>
              <a:ext cx="849940" cy="84993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1" name="Shape 61"/>
          <p:cNvGrpSpPr/>
          <p:nvPr/>
        </p:nvGrpSpPr>
        <p:grpSpPr>
          <a:xfrm>
            <a:off x="160944" y="415970"/>
            <a:ext cx="1010924" cy="934181"/>
            <a:chOff x="175132" y="2866355"/>
            <a:chExt cx="1347899" cy="1245574"/>
          </a:xfrm>
        </p:grpSpPr>
        <p:sp>
          <p:nvSpPr>
            <p:cNvPr id="62" name="Shape 62"/>
            <p:cNvSpPr txBox="1"/>
            <p:nvPr/>
          </p:nvSpPr>
          <p:spPr>
            <a:xfrm>
              <a:off x="175132" y="3734529"/>
              <a:ext cx="1347899" cy="377399"/>
            </a:xfrm>
            <a:prstGeom prst="rect">
              <a:avLst/>
            </a:prstGeom>
            <a:noFill/>
            <a:ln>
              <a:noFill/>
            </a:ln>
          </p:spPr>
          <p:txBody>
            <a:bodyPr lIns="68569" tIns="68569" rIns="68569" bIns="68569" anchor="t" anchorCtr="0">
              <a:noAutofit/>
            </a:bodyPr>
            <a:lstStyle/>
            <a:p>
              <a:pPr algn="ctr"/>
              <a:r>
                <a:rPr lang="en" sz="900" b="1">
                  <a:latin typeface="Open Sans"/>
                  <a:ea typeface="Open Sans"/>
                  <a:cs typeface="Open Sans"/>
                  <a:sym typeface="Open Sans"/>
                </a:rPr>
                <a:t>Datajalostamo</a:t>
              </a:r>
            </a:p>
          </p:txBody>
        </p:sp>
        <p:sp>
          <p:nvSpPr>
            <p:cNvPr id="63" name="Shape 63"/>
            <p:cNvSpPr/>
            <p:nvPr/>
          </p:nvSpPr>
          <p:spPr>
            <a:xfrm>
              <a:off x="429813" y="2866355"/>
              <a:ext cx="849900" cy="849900"/>
            </a:xfrm>
            <a:prstGeom prst="rect">
              <a:avLst/>
            </a:prstGeom>
            <a:solidFill>
              <a:srgbClr val="000000"/>
            </a:solidFill>
            <a:ln w="19050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68569" tIns="68569" rIns="68569" bIns="68569" anchor="ctr" anchorCtr="0">
              <a:noAutofit/>
            </a:bodyPr>
            <a:lstStyle/>
            <a:p>
              <a:endParaRPr sz="1050"/>
            </a:p>
          </p:txBody>
        </p:sp>
        <p:pic>
          <p:nvPicPr>
            <p:cNvPr id="64" name="Shape 64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450124" y="3235718"/>
              <a:ext cx="809317" cy="1111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5" name="Shape 65"/>
          <p:cNvGrpSpPr/>
          <p:nvPr/>
        </p:nvGrpSpPr>
        <p:grpSpPr>
          <a:xfrm>
            <a:off x="160944" y="2259669"/>
            <a:ext cx="1010924" cy="898668"/>
            <a:chOff x="175132" y="5506645"/>
            <a:chExt cx="1347899" cy="1198224"/>
          </a:xfrm>
        </p:grpSpPr>
        <p:grpSp>
          <p:nvGrpSpPr>
            <p:cNvPr id="66" name="Shape 66"/>
            <p:cNvGrpSpPr/>
            <p:nvPr/>
          </p:nvGrpSpPr>
          <p:grpSpPr>
            <a:xfrm>
              <a:off x="175132" y="5506645"/>
              <a:ext cx="1347899" cy="1198224"/>
              <a:chOff x="175132" y="5506645"/>
              <a:chExt cx="1347899" cy="1198224"/>
            </a:xfrm>
          </p:grpSpPr>
          <p:sp>
            <p:nvSpPr>
              <p:cNvPr id="67" name="Shape 67"/>
              <p:cNvSpPr txBox="1"/>
              <p:nvPr/>
            </p:nvSpPr>
            <p:spPr>
              <a:xfrm>
                <a:off x="175132" y="6327469"/>
                <a:ext cx="1347899" cy="3773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68569" tIns="68569" rIns="68569" bIns="68569" anchor="t" anchorCtr="0">
                <a:noAutofit/>
              </a:bodyPr>
              <a:lstStyle/>
              <a:p>
                <a:pPr algn="ctr"/>
                <a:r>
                  <a:rPr lang="en" sz="900" b="1">
                    <a:latin typeface="Open Sans"/>
                    <a:ea typeface="Open Sans"/>
                    <a:cs typeface="Open Sans"/>
                    <a:sym typeface="Open Sans"/>
                  </a:rPr>
                  <a:t>Avoin API</a:t>
                </a:r>
              </a:p>
            </p:txBody>
          </p:sp>
          <p:sp>
            <p:nvSpPr>
              <p:cNvPr id="68" name="Shape 68"/>
              <p:cNvSpPr/>
              <p:nvPr/>
            </p:nvSpPr>
            <p:spPr>
              <a:xfrm>
                <a:off x="424113" y="5506645"/>
                <a:ext cx="849900" cy="849900"/>
              </a:xfrm>
              <a:prstGeom prst="rect">
                <a:avLst/>
              </a:prstGeom>
              <a:solidFill>
                <a:srgbClr val="000000"/>
              </a:solidFill>
              <a:ln w="1905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68569" tIns="68569" rIns="68569" bIns="68569" anchor="ctr" anchorCtr="0">
                <a:noAutofit/>
              </a:bodyPr>
              <a:lstStyle/>
              <a:p>
                <a:endParaRPr sz="1050"/>
              </a:p>
            </p:txBody>
          </p:sp>
        </p:grpSp>
        <p:sp>
          <p:nvSpPr>
            <p:cNvPr id="69" name="Shape 69"/>
            <p:cNvSpPr txBox="1"/>
            <p:nvPr/>
          </p:nvSpPr>
          <p:spPr>
            <a:xfrm>
              <a:off x="387131" y="5711900"/>
              <a:ext cx="952200" cy="377399"/>
            </a:xfrm>
            <a:prstGeom prst="rect">
              <a:avLst/>
            </a:prstGeom>
            <a:noFill/>
            <a:ln>
              <a:noFill/>
            </a:ln>
          </p:spPr>
          <p:txBody>
            <a:bodyPr lIns="68569" tIns="68569" rIns="68569" bIns="68569" anchor="t" anchorCtr="0">
              <a:noAutofit/>
            </a:bodyPr>
            <a:lstStyle/>
            <a:p>
              <a:pPr algn="ctr"/>
              <a:r>
                <a:rPr lang="en" sz="900">
                  <a:solidFill>
                    <a:srgbClr val="FFFFFF"/>
                  </a:solidFill>
                </a:rPr>
                <a:t>{Avoin:API}</a:t>
              </a:r>
            </a:p>
          </p:txBody>
        </p:sp>
      </p:grpSp>
      <p:pic>
        <p:nvPicPr>
          <p:cNvPr id="70" name="Shape 120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380312" y="206346"/>
            <a:ext cx="1699775" cy="20796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038097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53677"/>
            <a:ext cx="7380312" cy="4789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93564"/>
          </a:xfrm>
        </p:spPr>
        <p:txBody>
          <a:bodyPr/>
          <a:lstStyle/>
          <a:p>
            <a:r>
              <a:rPr lang="fi-FI" sz="2800" dirty="0" smtClean="0"/>
              <a:t>Tiedonkulku päätösvalmistelussa tulevaisuudessa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43786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 dirty="0" smtClean="0"/>
              <a:t>Esimerkkejä tietokiteistä osana päätöksen vaikutusarviointia</a:t>
            </a:r>
            <a:endParaRPr lang="fi-FI" sz="4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03200" indent="0">
              <a:buNone/>
            </a:pPr>
            <a:endParaRPr lang="fi-FI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03598"/>
            <a:ext cx="8070672" cy="34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898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Kuinka tietokiteitä kasvatetaan</a:t>
            </a:r>
            <a:endParaRPr lang="fi-FI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57201" y="1200150"/>
            <a:ext cx="2890664" cy="3394472"/>
          </a:xfrm>
        </p:spPr>
        <p:txBody>
          <a:bodyPr/>
          <a:lstStyle/>
          <a:p>
            <a:r>
              <a:rPr lang="fi-FI" sz="2000" dirty="0" smtClean="0"/>
              <a:t>Kohteellisuus: kiteytymispaikka säilyy samana</a:t>
            </a:r>
          </a:p>
          <a:p>
            <a:r>
              <a:rPr lang="fi-FI" sz="2000" dirty="0" smtClean="0"/>
              <a:t>Kritiikki: kiteytymissäännöt mikrotasolla</a:t>
            </a:r>
            <a:endParaRPr lang="fi-FI" sz="2000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idx="2"/>
          </p:nvPr>
        </p:nvSpPr>
        <p:spPr>
          <a:xfrm>
            <a:off x="5868144" y="1200150"/>
            <a:ext cx="2818655" cy="3394472"/>
          </a:xfrm>
        </p:spPr>
        <p:txBody>
          <a:bodyPr/>
          <a:lstStyle/>
          <a:p>
            <a:r>
              <a:rPr lang="fi-FI" sz="2000" dirty="0" smtClean="0"/>
              <a:t>Avoimuus: joka molekyyli saa yrittää</a:t>
            </a:r>
          </a:p>
          <a:p>
            <a:r>
              <a:rPr lang="fi-FI" sz="2000" dirty="0" err="1" smtClean="0"/>
              <a:t>Yhteenvetämisen</a:t>
            </a:r>
            <a:r>
              <a:rPr lang="fi-FI" sz="2000" dirty="0" smtClean="0"/>
              <a:t> taito: kokonaisuus syntyy järjestäytyneistä osista</a:t>
            </a:r>
            <a:endParaRPr lang="fi-FI" sz="2000" dirty="0"/>
          </a:p>
        </p:txBody>
      </p:sp>
      <p:pic>
        <p:nvPicPr>
          <p:cNvPr id="4" name="Picture 2" descr="clearcryst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107958"/>
            <a:ext cx="2520280" cy="403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68144" y="4812528"/>
            <a:ext cx="32640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800" dirty="0">
                <a:hlinkClick r:id="rId3"/>
              </a:rPr>
              <a:t>https://</a:t>
            </a:r>
            <a:r>
              <a:rPr lang="fi-FI" sz="800" dirty="0" smtClean="0">
                <a:hlinkClick r:id="rId3"/>
              </a:rPr>
              <a:t>exploresciencetoday.wikispaces.com/Growing+Salt+Crystals</a:t>
            </a:r>
            <a:endParaRPr lang="fi-FI" sz="800" dirty="0" smtClean="0"/>
          </a:p>
          <a:p>
            <a:r>
              <a:rPr lang="fi-FI" sz="800" dirty="0" smtClean="0"/>
              <a:t>© CC-BY-SA</a:t>
            </a:r>
            <a:endParaRPr lang="fi-FI" sz="800" dirty="0"/>
          </a:p>
        </p:txBody>
      </p:sp>
    </p:spTree>
    <p:extLst>
      <p:ext uri="{BB962C8B-B14F-4D97-AF65-F5344CB8AC3E}">
        <p14:creationId xmlns:p14="http://schemas.microsoft.com/office/powerpoint/2010/main" val="103888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3600" dirty="0" smtClean="0"/>
              <a:t>VNK toivoo nopeaa tiedon kiteytymistä</a:t>
            </a:r>
            <a:endParaRPr lang="fi-FI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200150"/>
            <a:ext cx="3250704" cy="3394472"/>
          </a:xfrm>
        </p:spPr>
        <p:txBody>
          <a:bodyPr/>
          <a:lstStyle/>
          <a:p>
            <a:r>
              <a:rPr lang="fi-FI" dirty="0" err="1" smtClean="0"/>
              <a:t>THL:n</a:t>
            </a:r>
            <a:r>
              <a:rPr lang="fi-FI" dirty="0" smtClean="0"/>
              <a:t> pitäisi ottaa </a:t>
            </a:r>
            <a:r>
              <a:rPr lang="fi-FI" dirty="0"/>
              <a:t>tietokiteiden </a:t>
            </a:r>
            <a:r>
              <a:rPr lang="fi-FI" dirty="0" smtClean="0"/>
              <a:t>tuottaminen yhdeksi päätehtäväkseen.</a:t>
            </a:r>
          </a:p>
          <a:p>
            <a:r>
              <a:rPr lang="fi-FI" dirty="0" smtClean="0"/>
              <a:t>Sama koskee jokaista tutkijaa.</a:t>
            </a:r>
            <a:endParaRPr lang="fi-FI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34395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fi-FI" dirty="0" err="1" smtClean="0"/>
              <a:t>Yhtäköyttä-periaatteet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fi-FI" sz="1400" b="1" dirty="0" smtClean="0"/>
              <a:t>Jaettu ymmär­rys: </a:t>
            </a:r>
            <a:r>
              <a:rPr lang="fi-FI" sz="1400" dirty="0" smtClean="0"/>
              <a:t>Täsmällinen käsitys asiaa koskevista tiedoista, arvoista ja erimielisyyksistä ja niiden syistä koko yhteiskunnassa. </a:t>
            </a:r>
          </a:p>
          <a:p>
            <a:pPr>
              <a:lnSpc>
                <a:spcPct val="80000"/>
              </a:lnSpc>
            </a:pPr>
            <a:r>
              <a:rPr lang="fi-FI" sz="1400" b="1" dirty="0" smtClean="0"/>
              <a:t>Tavoit­teelli­suus: </a:t>
            </a:r>
            <a:r>
              <a:rPr lang="fi-FI" sz="1400" dirty="0" smtClean="0"/>
              <a:t>Päätöksentekijä julkistaa päätöksellä tavoiteltavat vaikutukset ja arvot. </a:t>
            </a:r>
          </a:p>
          <a:p>
            <a:pPr>
              <a:lnSpc>
                <a:spcPct val="80000"/>
              </a:lnSpc>
            </a:pPr>
            <a:r>
              <a:rPr lang="fi-FI" sz="1400" b="1" dirty="0" smtClean="0"/>
              <a:t>Koh­teelli­suus: </a:t>
            </a:r>
            <a:r>
              <a:rPr lang="fi-FI" sz="1400" dirty="0" smtClean="0"/>
              <a:t>Tuotos kirjoitetaan siten, että ajantasainen luonnos on jatkuvasti löydettävissä samasta paikasta. </a:t>
            </a:r>
          </a:p>
          <a:p>
            <a:pPr>
              <a:lnSpc>
                <a:spcPct val="80000"/>
              </a:lnSpc>
            </a:pPr>
            <a:r>
              <a:rPr lang="fi-FI" sz="1400" b="1" dirty="0" smtClean="0"/>
              <a:t>Syy­suhteet: </a:t>
            </a:r>
            <a:r>
              <a:rPr lang="fi-FI" sz="1400" dirty="0" smtClean="0"/>
              <a:t>Kuvataan päätöstä seuraavien toimenpiteiden vaikutukset olennaisiin asioihin syy-seurausketjuna aina tavoiteltuihin vaikutuksiin asti. </a:t>
            </a:r>
          </a:p>
          <a:p>
            <a:pPr>
              <a:lnSpc>
                <a:spcPct val="80000"/>
              </a:lnSpc>
            </a:pPr>
            <a:r>
              <a:rPr lang="fi-FI" sz="1400" b="1" dirty="0" smtClean="0"/>
              <a:t>Kri­tiikki: </a:t>
            </a:r>
            <a:r>
              <a:rPr lang="fi-FI" sz="1400" dirty="0" smtClean="0"/>
              <a:t>Tuotos on jatkuvasti kommentoitavana ja kritisoitavissa, ja pätevä (eli tarkempien sääntöjen mukaan hyväksyttävä) kritiikki huomioidaan sisällössä. </a:t>
            </a:r>
          </a:p>
          <a:p>
            <a:pPr>
              <a:lnSpc>
                <a:spcPct val="80000"/>
              </a:lnSpc>
            </a:pPr>
            <a:r>
              <a:rPr lang="fi-FI" sz="1400" b="1" dirty="0" smtClean="0"/>
              <a:t>Uusio­käyttö: </a:t>
            </a:r>
            <a:r>
              <a:rPr lang="fi-FI" sz="1400" dirty="0" smtClean="0"/>
              <a:t>Tuotos ja sitä varten kerätyt tiedot ovat mahdollisimman helposti kaikkien käytettävissä mihin tahansa tarkoitukseen.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fi-FI" sz="1400" b="1" dirty="0" smtClean="0"/>
              <a:t>Avoi­muus: </a:t>
            </a:r>
            <a:r>
              <a:rPr lang="fi-FI" sz="1400" dirty="0" smtClean="0"/>
              <a:t>Kuka </a:t>
            </a:r>
            <a:r>
              <a:rPr lang="fi-FI" sz="1400" dirty="0"/>
              <a:t>tahansa voi osallistua työn tekemiseen missä vaiheessa tahansa ja vaikuttaa lopputulokseen (vain osallistumisen sisältö ja laatu ratkaisevat). </a:t>
            </a:r>
          </a:p>
          <a:p>
            <a:pPr>
              <a:lnSpc>
                <a:spcPct val="80000"/>
              </a:lnSpc>
            </a:pPr>
            <a:r>
              <a:rPr lang="fi-FI" sz="1400" b="1" dirty="0" err="1"/>
              <a:t>Yhteenvetämisen</a:t>
            </a:r>
            <a:r>
              <a:rPr lang="fi-FI" sz="1400" b="1" dirty="0"/>
              <a:t> </a:t>
            </a:r>
            <a:r>
              <a:rPr lang="fi-FI" sz="1400" b="1" dirty="0" smtClean="0"/>
              <a:t>taito:</a:t>
            </a:r>
            <a:r>
              <a:rPr lang="fi-FI" sz="1400" dirty="0" smtClean="0"/>
              <a:t> Työn </a:t>
            </a:r>
            <a:r>
              <a:rPr lang="fi-FI" sz="1400" dirty="0"/>
              <a:t>tekemisessä on mukana riittävästi sellaisia ihmisiä, joilla on sekä substanssiosaamista että taitoa jäsentää tietoa näiden uusien tietotyön periaatteiden mukaisesti. </a:t>
            </a:r>
          </a:p>
          <a:p>
            <a:pPr>
              <a:lnSpc>
                <a:spcPct val="80000"/>
              </a:lnSpc>
            </a:pPr>
            <a:r>
              <a:rPr lang="fi-FI" sz="1400" b="1" dirty="0"/>
              <a:t>Seuran­ta ja </a:t>
            </a:r>
            <a:r>
              <a:rPr lang="fi-FI" sz="1400" b="1" dirty="0" smtClean="0"/>
              <a:t>oh­jaus:</a:t>
            </a:r>
            <a:r>
              <a:rPr lang="fi-FI" sz="1400" dirty="0" smtClean="0"/>
              <a:t> Työn </a:t>
            </a:r>
            <a:r>
              <a:rPr lang="fi-FI" sz="1400" dirty="0"/>
              <a:t>etenemisestä on selkeä kuva, jota peilataan päätöksentekijän tavoitteisiin jatkuvasti ja ohjataan toimintaa sen mukaisesti tarkempien ohjeiden avulla. </a:t>
            </a:r>
          </a:p>
          <a:p>
            <a:pPr>
              <a:lnSpc>
                <a:spcPct val="80000"/>
              </a:lnSpc>
            </a:pPr>
            <a:r>
              <a:rPr lang="fi-FI" sz="1400" b="1" dirty="0" err="1"/>
              <a:t>Ryhmäytyminen</a:t>
            </a:r>
            <a:r>
              <a:rPr lang="fi-FI" sz="1400" b="1" dirty="0"/>
              <a:t>: </a:t>
            </a:r>
            <a:r>
              <a:rPr lang="fi-FI" sz="1400" dirty="0"/>
              <a:t>Työn aikana osallistujat kokevat olevansa osa sellaista ryhmää, jolle osallistujan työllä on merkitystä ja jonka työ on yhteiskunnallisesti tärkeää. </a:t>
            </a:r>
          </a:p>
          <a:p>
            <a:pPr>
              <a:lnSpc>
                <a:spcPct val="80000"/>
              </a:lnSpc>
            </a:pPr>
            <a:r>
              <a:rPr lang="fi-FI" sz="1400" b="1" dirty="0"/>
              <a:t>Arvos­tus:</a:t>
            </a:r>
            <a:r>
              <a:rPr lang="fi-FI" sz="1400" dirty="0"/>
              <a:t> Kaikille työhön osallistujille annetaan julkista arvostusta heidän työnsä todellisen merkityksen mukaan. </a:t>
            </a:r>
          </a:p>
        </p:txBody>
      </p:sp>
    </p:spTree>
    <p:extLst>
      <p:ext uri="{BB962C8B-B14F-4D97-AF65-F5344CB8AC3E}">
        <p14:creationId xmlns:p14="http://schemas.microsoft.com/office/powerpoint/2010/main" val="224399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fi-FI" sz="4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Yhteinen </a:t>
            </a:r>
            <a:r>
              <a:rPr lang="fi-FI" sz="4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tieto (</a:t>
            </a:r>
            <a:r>
              <a:rPr lang="fi-FI" sz="4400" b="0" i="0" u="none" strike="noStrike" cap="none" baseline="0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OHRA-hanke</a:t>
            </a:r>
            <a:r>
              <a:rPr lang="fi-FI" sz="440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lang="fi-FI" sz="4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4" name="Shape 1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97600" y="918699"/>
            <a:ext cx="5910599" cy="422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Tähän kytkeytyvää toimintaa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OHRA: hallituksen strateginen päätöksenteko</a:t>
            </a:r>
          </a:p>
          <a:p>
            <a:r>
              <a:rPr lang="fi-FI" dirty="0" smtClean="0"/>
              <a:t>ATT: avoin tiede ja tutkimus</a:t>
            </a:r>
          </a:p>
          <a:p>
            <a:r>
              <a:rPr lang="fi-FI" dirty="0" smtClean="0"/>
              <a:t>OGP: open </a:t>
            </a:r>
            <a:r>
              <a:rPr lang="fi-FI" dirty="0" err="1" smtClean="0"/>
              <a:t>government</a:t>
            </a:r>
            <a:r>
              <a:rPr lang="fi-FI" dirty="0" smtClean="0"/>
              <a:t> </a:t>
            </a:r>
            <a:r>
              <a:rPr lang="fi-FI" dirty="0" err="1" smtClean="0"/>
              <a:t>partnership</a:t>
            </a:r>
            <a:endParaRPr lang="fi-FI" dirty="0" smtClean="0"/>
          </a:p>
          <a:p>
            <a:r>
              <a:rPr lang="fi-FI" dirty="0" smtClean="0"/>
              <a:t>Katso </a:t>
            </a:r>
            <a:r>
              <a:rPr lang="fi-FI" dirty="0" smtClean="0">
                <a:hlinkClick r:id="rId2"/>
              </a:rPr>
              <a:t>http://fi.opasnet.org/fi/Yhtäköyttä</a:t>
            </a:r>
            <a:r>
              <a:rPr lang="fi-FI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7830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258" y="1"/>
            <a:ext cx="8009726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3306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fi-FI" sz="3950" dirty="0" err="1" smtClean="0"/>
              <a:t>Yhtäköyttä-hanke</a:t>
            </a:r>
            <a:endParaRPr lang="fi-FI" sz="395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228600" algn="l" rtl="0">
              <a:spcBef>
                <a:spcPts val="0"/>
              </a:spcBef>
            </a:pPr>
            <a:r>
              <a:rPr lang="fi-FI" dirty="0" smtClean="0"/>
              <a:t>THL/vaikutusarviointiyksikkö: Jouni </a:t>
            </a:r>
            <a:r>
              <a:rPr lang="fi-FI" dirty="0"/>
              <a:t>Tuomisto (LT, </a:t>
            </a:r>
            <a:r>
              <a:rPr lang="fi-FI" dirty="0" err="1"/>
              <a:t>dos</a:t>
            </a:r>
            <a:r>
              <a:rPr lang="fi-FI" dirty="0"/>
              <a:t>) ja Arja Asikainen (FT</a:t>
            </a:r>
            <a:r>
              <a:rPr lang="fi-FI" dirty="0" smtClean="0"/>
              <a:t>)</a:t>
            </a:r>
          </a:p>
          <a:p>
            <a:pPr marL="457200" marR="0" lvl="0" indent="-228600" algn="l" rtl="0">
              <a:spcBef>
                <a:spcPts val="0"/>
              </a:spcBef>
            </a:pPr>
            <a:r>
              <a:rPr lang="fi-FI" dirty="0" smtClean="0"/>
              <a:t>Oxford </a:t>
            </a:r>
            <a:r>
              <a:rPr lang="fi-FI" dirty="0" err="1" smtClean="0"/>
              <a:t>Research</a:t>
            </a:r>
            <a:r>
              <a:rPr lang="fi-FI" dirty="0" smtClean="0"/>
              <a:t>: Jussi Nissilä</a:t>
            </a:r>
          </a:p>
          <a:p>
            <a:pPr marL="457200" marR="0" lvl="0" indent="-228600" algn="l" rtl="0">
              <a:spcBef>
                <a:spcPts val="0"/>
              </a:spcBef>
            </a:pPr>
            <a:r>
              <a:rPr lang="fi-FI" dirty="0" smtClean="0"/>
              <a:t>Open Knowledge Finland: Teemu Ropponen, Raimo Muurinen</a:t>
            </a:r>
            <a:endParaRPr lang="fi-FI" dirty="0" smtClean="0"/>
          </a:p>
          <a:p>
            <a:pPr marL="457200" marR="0" lvl="0" indent="-228600" algn="l" rtl="0">
              <a:spcBef>
                <a:spcPts val="0"/>
              </a:spcBef>
            </a:pPr>
            <a:r>
              <a:rPr lang="fi-FI" dirty="0" smtClean="0"/>
              <a:t>Kesto 1.9.2015 – 31.12.2016</a:t>
            </a:r>
          </a:p>
          <a:p>
            <a:pPr marL="457200" marR="0" lvl="0" indent="-228600" algn="l" rtl="0">
              <a:spcBef>
                <a:spcPts val="0"/>
              </a:spcBef>
            </a:pPr>
            <a:r>
              <a:rPr lang="fi-FI" dirty="0" smtClean="0"/>
              <a:t>Budjetti 150 000 €, </a:t>
            </a:r>
            <a:r>
              <a:rPr lang="fi-FI" dirty="0" smtClean="0"/>
              <a:t>THL koordinoi</a:t>
            </a:r>
            <a:endParaRPr lang="fi-FI" dirty="0"/>
          </a:p>
        </p:txBody>
      </p:sp>
      <p:pic>
        <p:nvPicPr>
          <p:cNvPr id="4" name="Shape 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52320" y="163508"/>
            <a:ext cx="1189325" cy="8891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 err="1" smtClean="0"/>
              <a:t>Yhtäköyttä-sisäänajosuunnitelman</a:t>
            </a:r>
            <a:r>
              <a:rPr lang="fi-FI" dirty="0" smtClean="0"/>
              <a:t> tämänhetkiset suositukset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fi-FI" dirty="0"/>
              <a:t>Toimenpide 1. Jaettu ymmärrys otetaan </a:t>
            </a:r>
            <a:r>
              <a:rPr lang="fi-FI" dirty="0" err="1"/>
              <a:t>ääneenlausutuksi</a:t>
            </a:r>
            <a:r>
              <a:rPr lang="fi-FI" dirty="0"/>
              <a:t> tavoitteeksi niissä hankkeissa, joissa sisäänajosuunnitelmaa aletaan toteuttaa. </a:t>
            </a:r>
          </a:p>
          <a:p>
            <a:r>
              <a:rPr lang="fi-FI" dirty="0"/>
              <a:t>Toimenpide 2. Hankkeiden valmistelutyö toteutetaan avoimessa verkkotyötilassa. </a:t>
            </a:r>
            <a:r>
              <a:rPr lang="fi-FI" dirty="0" err="1"/>
              <a:t>Olemassaolevia</a:t>
            </a:r>
            <a:r>
              <a:rPr lang="fi-FI" dirty="0"/>
              <a:t> työkaluja voi edelleen käyttää, mutta kaikki tieto tuodaan heti myös verkkotyötilaan. </a:t>
            </a:r>
          </a:p>
          <a:p>
            <a:r>
              <a:rPr lang="fi-FI" dirty="0"/>
              <a:t>Toimenpide 3. Asiat jäsennetään verkkotyötilaan kohteellisesti eli asian mukaan ja määritellään asioille tutkimuskysymykset. </a:t>
            </a:r>
          </a:p>
          <a:p>
            <a:r>
              <a:rPr lang="fi-FI" dirty="0"/>
              <a:t>Toimenpide 4. Hankkeesta vastaava avaa hankkeen aikataulun ja tehtävälistan avoimesti nähtäväksi ja ylläpitää niitä hankkeen ajan. </a:t>
            </a:r>
          </a:p>
          <a:p>
            <a:r>
              <a:rPr lang="fi-FI" dirty="0"/>
              <a:t>Toimenpide 5. Valtion tutkimuslaitosten tulostavoitteisiin lisätään tietokiteiden tuottaminen, ja tämän toimintamallin edistymistä eri laitoksissa seurataan vuosittain. </a:t>
            </a:r>
          </a:p>
          <a:p>
            <a:r>
              <a:rPr lang="fi-FI" dirty="0"/>
              <a:t>Toimenpide 6. Tietokiteiden tuottamiseen suunnataan koulutusta asiantuntijoille yli sektorirajojen. </a:t>
            </a:r>
          </a:p>
          <a:p>
            <a:r>
              <a:rPr lang="fi-FI" dirty="0"/>
              <a:t>Toimenpide 7. Valitaan lainvalmisteluhanke, jonka ennakkoarviointi toteutetaan käyttämällä tietokiteisiin perustuvaa vaikutusarviointia. Kokeilun opetukset otetaan käyttöön uusissa hankkeissa.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/>
        <p:txBody>
          <a:bodyPr>
            <a:normAutofit fontScale="40000" lnSpcReduction="20000"/>
          </a:bodyPr>
          <a:lstStyle/>
          <a:p>
            <a:r>
              <a:rPr lang="fi-FI" dirty="0"/>
              <a:t>Toimenpide 8. Sisu-malli (tai jokin muu merkittävä malli) muutetaan tietokiteillä internetissä toimivaksi malliksi. Samalla kerätään kokemuksia laajan ja monimutkaisen mutta päätöksenteon kannalta monikäyttöisen mallin kehittämisestä ja avoimesta käytöstä. </a:t>
            </a:r>
          </a:p>
          <a:p>
            <a:r>
              <a:rPr lang="fi-FI" dirty="0"/>
              <a:t>Toimenpide 9. Perustetaan työryhmä linjaamaan arvostuksen mittaamista valtioneuvoston päätösvalmistelun tietotyössä. Työryhmä vetää työtä, joka kuitenkin tehdään avoimesti verkossa jaettuun ymmärrykseen pyrkien. </a:t>
            </a:r>
          </a:p>
          <a:p>
            <a:r>
              <a:rPr lang="fi-FI" dirty="0"/>
              <a:t>Toimenpide 10. Ministeriöt nostavat tiedon avaamiseen ja tuottamiseen liittyvät ansiot alaistensa laitosten tuloskeskusteluihin. Otetaan arvostustyöryhmän suosituksen käyttöön tulosohjauksessa. </a:t>
            </a:r>
          </a:p>
          <a:p>
            <a:r>
              <a:rPr lang="fi-FI" dirty="0"/>
              <a:t>Toimenpide 11. Tutkimuslaitokset ottavat tiedon avaamiseen liittyvät </a:t>
            </a:r>
            <a:r>
              <a:rPr lang="fi-FI" dirty="0" err="1"/>
              <a:t>onorit</a:t>
            </a:r>
            <a:r>
              <a:rPr lang="fi-FI" dirty="0"/>
              <a:t> käyttöön henkilöstönsä suoriutumisarvioinneissa. </a:t>
            </a:r>
          </a:p>
          <a:p>
            <a:r>
              <a:rPr lang="fi-FI" dirty="0"/>
              <a:t>Toimenpide 12. </a:t>
            </a:r>
            <a:r>
              <a:rPr lang="fi-FI" dirty="0" err="1"/>
              <a:t>Onorit</a:t>
            </a:r>
            <a:r>
              <a:rPr lang="fi-FI" dirty="0"/>
              <a:t> otetaan käyttöön myös lainvalmistelussa siten, että kuka tahansa valmisteluun osallistuva voi toiminnallaan ansaita </a:t>
            </a:r>
            <a:r>
              <a:rPr lang="fi-FI" dirty="0" err="1"/>
              <a:t>onoreja</a:t>
            </a:r>
            <a:r>
              <a:rPr lang="fi-FI" dirty="0"/>
              <a:t>. </a:t>
            </a:r>
          </a:p>
          <a:p>
            <a:r>
              <a:rPr lang="fi-FI" dirty="0"/>
              <a:t>Toimenpide 13. Valtioneuvosto käynnistää kampanjan arvostusteorian mukaisen kannustusjärjestelmän toteuttamiseksi Suomessa. Selvitetään järjestämisen toteuttamiskustannuksia ja muita vaikutuksia.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9097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2050" name="Picture 2" descr="Tiedosto:Tiedonkulku nykyisessä päätöksenteoss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614" y="411510"/>
            <a:ext cx="7294010" cy="4731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421556"/>
          </a:xfrm>
        </p:spPr>
        <p:txBody>
          <a:bodyPr>
            <a:noAutofit/>
          </a:bodyPr>
          <a:lstStyle/>
          <a:p>
            <a:r>
              <a:rPr lang="fi-FI" sz="2800" dirty="0" smtClean="0"/>
              <a:t>Tiedonkulku päätösvalmistelussa nyt</a:t>
            </a:r>
            <a:endParaRPr lang="fi-FI" sz="2800" dirty="0"/>
          </a:p>
        </p:txBody>
      </p:sp>
    </p:spTree>
    <p:extLst>
      <p:ext uri="{BB962C8B-B14F-4D97-AF65-F5344CB8AC3E}">
        <p14:creationId xmlns:p14="http://schemas.microsoft.com/office/powerpoint/2010/main" val="391201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" y="0"/>
            <a:ext cx="8555554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411509"/>
            <a:ext cx="13681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dirty="0" err="1" smtClean="0"/>
              <a:t>Variables</a:t>
            </a:r>
            <a:r>
              <a:rPr lang="fi-FI" sz="2000" dirty="0" smtClean="0"/>
              <a:t> </a:t>
            </a:r>
            <a:r>
              <a:rPr lang="fi-FI" sz="2000" dirty="0" err="1" smtClean="0"/>
              <a:t>are</a:t>
            </a:r>
            <a:r>
              <a:rPr lang="fi-FI" sz="2000" dirty="0" smtClean="0"/>
              <a:t> info </a:t>
            </a:r>
            <a:r>
              <a:rPr lang="fi-FI" sz="2000" dirty="0" err="1" smtClean="0"/>
              <a:t>crystals</a:t>
            </a:r>
            <a:r>
              <a:rPr lang="fi-FI" sz="2000" dirty="0" smtClean="0"/>
              <a:t>!</a:t>
            </a: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320781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Kysymyksiä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2400" dirty="0" smtClean="0"/>
              <a:t> Keskitytäänkö tutkimustietoon, perustietovarantoon ja/vai tietoon yleisemmin?</a:t>
            </a:r>
          </a:p>
          <a:p>
            <a:r>
              <a:rPr lang="fi-FI" sz="2400" dirty="0"/>
              <a:t> </a:t>
            </a:r>
            <a:r>
              <a:rPr lang="fi-FI" sz="2400" dirty="0" smtClean="0"/>
              <a:t>Onko fokuksessa vain valtioneuvoston päätöksenteko vai myös hallinnonalat ja/tai kunnat?</a:t>
            </a:r>
          </a:p>
          <a:p>
            <a:r>
              <a:rPr lang="fi-FI" sz="2400" dirty="0"/>
              <a:t> </a:t>
            </a:r>
            <a:r>
              <a:rPr lang="fi-FI" sz="2400" dirty="0" smtClean="0"/>
              <a:t>Halutaanko painottaa tulosten nopeaa käyttöönottoa vai visionäärisyyttä?</a:t>
            </a:r>
          </a:p>
          <a:p>
            <a:r>
              <a:rPr lang="fi-FI" sz="2400" dirty="0"/>
              <a:t> </a:t>
            </a:r>
            <a:r>
              <a:rPr lang="fi-FI" sz="2400" dirty="0" smtClean="0"/>
              <a:t>Mennäänkö sisältö edellä vai halutaanko myös painottaa tutkimustoiminnan tilannekuvaa?</a:t>
            </a:r>
            <a:endParaRPr lang="fi-FI" sz="2400" dirty="0"/>
          </a:p>
        </p:txBody>
      </p:sp>
    </p:spTree>
    <p:extLst>
      <p:ext uri="{BB962C8B-B14F-4D97-AF65-F5344CB8AC3E}">
        <p14:creationId xmlns:p14="http://schemas.microsoft.com/office/powerpoint/2010/main" val="163864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fi-FI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Miten tästä eteenpäin?</a:t>
            </a:r>
          </a:p>
        </p:txBody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Ohryn rooli ketterissä kokeiluissa ja tarvekartoituksessa?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Maksatusaikataulu (ehdotus)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fi-FI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31.12.2015 (kirjallisuuskatsaus, </a:t>
            </a:r>
            <a:r>
              <a:rPr lang="fi-FI"/>
              <a:t>tarvekartoitus</a:t>
            </a:r>
            <a:r>
              <a:rPr lang="fi-FI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fi-FI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30.6.2016 (</a:t>
            </a:r>
            <a:r>
              <a:rPr lang="fi-FI"/>
              <a:t>sisäänajosuunnitelma, kokeilut</a:t>
            </a:r>
            <a:r>
              <a:rPr lang="fi-FI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742950" marR="0" lvl="1" indent="-2857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fi-FI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31.12.2016 (</a:t>
            </a:r>
            <a:r>
              <a:rPr lang="fi-FI"/>
              <a:t>kokeilut</a:t>
            </a:r>
            <a:r>
              <a:rPr lang="fi-FI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loppuraportti)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fi-FI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Yhteinen tieto ja toimeenpano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Shape 1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19671" y="951066"/>
            <a:ext cx="6264696" cy="41954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fi-FI"/>
              <a:t>Inspiraatiomme lähteitä</a:t>
            </a:r>
          </a:p>
        </p:txBody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fi-FI"/>
              <a:t>Karl Popper: Avoin yhteiskunta</a:t>
            </a:r>
          </a:p>
          <a:p>
            <a:pPr marL="457200" lvl="0" indent="-228600" rtl="0">
              <a:spcBef>
                <a:spcPts val="0"/>
              </a:spcBef>
            </a:pPr>
            <a:r>
              <a:rPr lang="fi-FI"/>
              <a:t>Beth Simone Noveck: Wiki Government</a:t>
            </a:r>
          </a:p>
          <a:p>
            <a:pPr marL="457200" lvl="0" indent="-228600">
              <a:spcBef>
                <a:spcPts val="0"/>
              </a:spcBef>
            </a:pPr>
            <a:r>
              <a:rPr lang="fi-FI"/>
              <a:t>James Surowiecki: Joukkojen viisaus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fi-FI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Miksi tarvitaan vaikutusarviointia?</a:t>
            </a:r>
          </a:p>
        </p:txBody>
      </p:sp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98333"/>
              <a:buFont typeface="Arial"/>
              <a:buChar char="•"/>
            </a:pPr>
            <a:r>
              <a:rPr lang="fi-FI" sz="29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Esimerkkinä Helsingin energiapäätös</a:t>
            </a:r>
          </a:p>
          <a:p>
            <a:pPr marL="742950" marR="0" lvl="1" indent="-285750" algn="l" rtl="0">
              <a:spcBef>
                <a:spcPts val="52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fi-FI" sz="2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Terveys- ja ilmastovaikutukset ansaitsevat tarkempaa arviointia.</a:t>
            </a:r>
          </a:p>
          <a:p>
            <a:pPr marL="742950" marR="0" lvl="1" indent="-285750" algn="l" rtl="0">
              <a:spcBef>
                <a:spcPts val="52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fi-FI" sz="2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Nämä vaikutukset ovat kiinnostavia myös kertaalleen hylättyjen vaihtoehtojen osalta.</a:t>
            </a:r>
          </a:p>
          <a:p>
            <a:pPr marL="742950" marR="0" lvl="1" indent="-285750" algn="l" rtl="0">
              <a:spcBef>
                <a:spcPts val="52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fi-FI" sz="2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Yleisenä tavoitteena edistää määrälliseen arviointiin pohjautuvaa yhteiskunnallista keskustelua.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fi-FI" sz="39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Helsinki energy decision assessment</a:t>
            </a:r>
          </a:p>
        </p:txBody>
      </p:sp>
      <p:sp>
        <p:nvSpPr>
          <p:cNvPr id="179" name="Shape 17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98333"/>
              <a:buFont typeface="Arial"/>
              <a:buChar char="•"/>
            </a:pPr>
            <a:r>
              <a:rPr lang="fi-FI" sz="29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 online collaborative model has been launched to perform this assessment.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90"/>
              </a:spcBef>
              <a:buClr>
                <a:schemeClr val="dk1"/>
              </a:buClr>
              <a:buSzPct val="98333"/>
              <a:buFont typeface="Arial"/>
              <a:buChar char="•"/>
            </a:pPr>
            <a:r>
              <a:rPr lang="fi-FI" sz="29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 coordinated by THL. Anyone can participate.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90"/>
              </a:spcBef>
              <a:buClr>
                <a:schemeClr val="dk1"/>
              </a:buClr>
              <a:buSzPct val="98333"/>
              <a:buFont typeface="Arial"/>
              <a:buChar char="•"/>
            </a:pPr>
            <a:r>
              <a:rPr lang="fi-FI" sz="29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Aim to stimulate large public discussion to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52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fi-FI" sz="2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improve the quantitative assessment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520"/>
              </a:spcBef>
              <a:buClr>
                <a:schemeClr val="dk1"/>
              </a:buClr>
              <a:buSzPct val="100000"/>
              <a:buFont typeface="Arial"/>
              <a:buChar char="–"/>
            </a:pPr>
            <a:r>
              <a:rPr lang="fi-FI" sz="26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Improve the richness and reliability of its input data.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2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sz="2600" b="0" i="0" u="sng" strike="noStrike" cap="none" baseline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http://en.opasnet.org/w/Helsinki_energy_decision_2015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fi-FI" sz="39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Discussion types </a:t>
            </a:r>
            <a:br>
              <a:rPr lang="fi-FI" sz="39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i-FI" sz="39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(based on level of synthesis)</a:t>
            </a:r>
          </a:p>
        </p:txBody>
      </p:sp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Free discussions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Focussed discussions (on a specific topic)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Structured discussions (obeying discussion rules)</a:t>
            </a:r>
          </a:p>
          <a:p>
            <a:pPr marL="342900" marR="0" lvl="0" indent="-3429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Variables (quantified and modelled)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fi-FI"/>
              <a:t>Jaettu ymmärrys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457200" y="1013824"/>
            <a:ext cx="8229600" cy="3580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fi-FI"/>
              <a:t>Osallistujat ymmärtävät, mitä näkemyksiä aiheesta on, mistä ollaan erimielisiä ja miksi.</a:t>
            </a:r>
          </a:p>
          <a:p>
            <a:pPr rtl="0">
              <a:spcBef>
                <a:spcPts val="0"/>
              </a:spcBef>
              <a:buNone/>
            </a:pPr>
            <a:r>
              <a:rPr lang="fi-FI"/>
              <a:t>→ Siksi tutkimme, kehitämme ja kokeilemme kokonaisvaltaisen tiedolla johtamisen välineitä ja toimintamalleja. </a:t>
            </a:r>
          </a:p>
          <a:p>
            <a:pPr marL="914400" lvl="0" indent="-228600" rtl="0">
              <a:spcBef>
                <a:spcPts val="0"/>
              </a:spcBef>
              <a:buSzPct val="100000"/>
            </a:pPr>
            <a:r>
              <a:rPr lang="fi-FI" sz="2400"/>
              <a:t>Tavoitteena järjestelmällisyys, kattavuus, avoimuus, kritisoitavuus.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fi-FI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Discussion as source of data</a:t>
            </a:r>
          </a:p>
        </p:txBody>
      </p:sp>
      <p:sp>
        <p:nvSpPr>
          <p:cNvPr id="204" name="Shape 20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Shape 2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5616" y="0"/>
            <a:ext cx="6984776" cy="51497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>
            <a:spLocks noGrp="1"/>
          </p:cNvSpPr>
          <p:nvPr>
            <p:ph type="title"/>
          </p:nvPr>
        </p:nvSpPr>
        <p:spPr>
          <a:xfrm>
            <a:off x="457200" y="0"/>
            <a:ext cx="8229600" cy="84355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fi-FI" sz="44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Structured discussion</a:t>
            </a:r>
          </a:p>
        </p:txBody>
      </p:sp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1397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2" name="Shape 2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8135" y="661735"/>
            <a:ext cx="8816351" cy="44817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fi-FI" sz="395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Hankkeen tuotokset ja luonnosten aikataulu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buClr>
                <a:schemeClr val="dk1"/>
              </a:buClr>
              <a:buSzPct val="98333"/>
              <a:buFont typeface="Arial"/>
              <a:buChar char="•"/>
            </a:pPr>
            <a:r>
              <a:rPr lang="fi-FI" sz="295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Kirjallisuuskatsaus menetelmiin (1</a:t>
            </a:r>
            <a:r>
              <a:rPr lang="fi-FI" sz="2950" dirty="0"/>
              <a:t>0</a:t>
            </a:r>
            <a:r>
              <a:rPr lang="fi-FI" sz="295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/2015)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90"/>
              </a:spcBef>
              <a:buClr>
                <a:schemeClr val="dk1"/>
              </a:buClr>
              <a:buSzPct val="98333"/>
              <a:buFont typeface="Arial"/>
              <a:buChar char="•"/>
            </a:pPr>
            <a:r>
              <a:rPr lang="fi-FI" sz="2950" dirty="0"/>
              <a:t>Tarvekartoitus</a:t>
            </a:r>
            <a:r>
              <a:rPr lang="fi-FI" sz="295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fi-FI" sz="295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12/2015)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90"/>
              </a:spcBef>
              <a:buClr>
                <a:schemeClr val="dk1"/>
              </a:buClr>
              <a:buSzPct val="98333"/>
              <a:buFont typeface="Arial"/>
              <a:buChar char="•"/>
            </a:pPr>
            <a:r>
              <a:rPr lang="fi-FI" sz="2950" dirty="0" smtClean="0"/>
              <a:t>Sisäänajosuunnitelma </a:t>
            </a:r>
            <a:r>
              <a:rPr lang="fi-FI" sz="2950" dirty="0"/>
              <a:t>(02/2016)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90"/>
              </a:spcBef>
              <a:buClr>
                <a:schemeClr val="dk1"/>
              </a:buClr>
              <a:buSzPct val="98333"/>
              <a:buFont typeface="Arial"/>
              <a:buChar char="•"/>
            </a:pPr>
            <a:r>
              <a:rPr lang="fi-FI" sz="295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Ketterät kokeilut (kevät 2016)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90"/>
              </a:spcBef>
              <a:buClr>
                <a:schemeClr val="dk1"/>
              </a:buClr>
              <a:buSzPct val="98333"/>
              <a:buFont typeface="Arial"/>
              <a:buChar char="•"/>
            </a:pPr>
            <a:r>
              <a:rPr lang="fi-FI" sz="295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Viestintä- ja vaikuttaminen (jatkuva)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590"/>
              </a:spcBef>
              <a:buClr>
                <a:schemeClr val="dk1"/>
              </a:buClr>
              <a:buSzPct val="98333"/>
              <a:buFont typeface="Arial"/>
              <a:buChar char="•"/>
            </a:pPr>
            <a:r>
              <a:rPr lang="fi-FI" sz="295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Loppuraportti (12/2016</a:t>
            </a:r>
            <a:r>
              <a:rPr lang="fi-FI" sz="295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  <a:p>
            <a:pPr marL="0" marR="0" lvl="0" indent="0" algn="l" rtl="0">
              <a:lnSpc>
                <a:spcPct val="80000"/>
              </a:lnSpc>
              <a:spcBef>
                <a:spcPts val="590"/>
              </a:spcBef>
              <a:buClr>
                <a:schemeClr val="dk1"/>
              </a:buClr>
              <a:buSzPct val="98333"/>
              <a:buNone/>
            </a:pPr>
            <a:r>
              <a:rPr lang="fi-FI" sz="295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Katso </a:t>
            </a:r>
            <a:r>
              <a:rPr lang="fi-FI" sz="295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http://fi.opasnet.org/fi/Yhtäköyttä</a:t>
            </a:r>
            <a:r>
              <a:rPr lang="fi-FI" sz="2950" b="0" i="0" u="none" strike="noStrike" cap="none" baseline="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lang="fi-FI" sz="295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Kirjallisuuskatsaus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 err="1" smtClean="0"/>
              <a:t>VN-TEAS-hankkeita</a:t>
            </a:r>
            <a:r>
              <a:rPr lang="fi-FI" dirty="0" smtClean="0"/>
              <a:t> ja muita kehityshankkeita</a:t>
            </a:r>
          </a:p>
          <a:p>
            <a:r>
              <a:rPr lang="fi-FI" dirty="0" smtClean="0"/>
              <a:t>Avoimen demokratian ym. verkostoja</a:t>
            </a:r>
          </a:p>
          <a:p>
            <a:r>
              <a:rPr lang="fi-FI" dirty="0" err="1" smtClean="0"/>
              <a:t>Joukkoistamiskirjallisuutta</a:t>
            </a:r>
            <a:endParaRPr lang="fi-FI" dirty="0" smtClean="0"/>
          </a:p>
          <a:p>
            <a:r>
              <a:rPr lang="fi-FI" dirty="0" smtClean="0"/>
              <a:t>Tieteellistä kirjallisuutta vaikutusarviointien hyödyntämisestä</a:t>
            </a:r>
          </a:p>
          <a:p>
            <a:r>
              <a:rPr lang="fi-FI" dirty="0" smtClean="0"/>
              <a:t>Sisältö: </a:t>
            </a:r>
          </a:p>
          <a:p>
            <a:pPr lvl="1"/>
            <a:r>
              <a:rPr lang="fi-FI" dirty="0" smtClean="0"/>
              <a:t>toimintamallit, työkalut, taustaselvitykset.</a:t>
            </a:r>
          </a:p>
          <a:p>
            <a:pPr lvl="1"/>
            <a:r>
              <a:rPr lang="fi-FI" dirty="0" smtClean="0"/>
              <a:t>Suositus </a:t>
            </a:r>
            <a:r>
              <a:rPr lang="fi-FI" dirty="0" err="1" smtClean="0"/>
              <a:t>käyttönotettavista</a:t>
            </a:r>
            <a:r>
              <a:rPr lang="fi-FI" dirty="0" smtClean="0"/>
              <a:t> ja </a:t>
            </a:r>
            <a:r>
              <a:rPr lang="fi-FI" dirty="0" err="1" smtClean="0"/>
              <a:t>hylättävista</a:t>
            </a:r>
            <a:r>
              <a:rPr lang="fi-FI" dirty="0" smtClean="0"/>
              <a:t> asioista.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12920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Kohteellisuus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363272" cy="3394472"/>
          </a:xfrm>
        </p:spPr>
        <p:txBody>
          <a:bodyPr/>
          <a:lstStyle/>
          <a:p>
            <a:r>
              <a:rPr lang="fi-FI" dirty="0" smtClean="0"/>
              <a:t>Työn alussa määritellään työn kohteena oleva tietotuote (lakiehdotus, arviointi, raportti,…)</a:t>
            </a:r>
          </a:p>
          <a:p>
            <a:r>
              <a:rPr lang="fi-FI" dirty="0" smtClean="0"/>
              <a:t>Tuotteelle perustetaan nettisivu, jossa sitä työstetään koko työn ajan.</a:t>
            </a:r>
          </a:p>
          <a:p>
            <a:r>
              <a:rPr lang="fi-FI" dirty="0" smtClean="0"/>
              <a:t>Kaikki osallistujat tuovat tietonsa sille sivulle, jolloin se on koko ajan paras kuvaus tuloksesta.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18580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Tietokide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Jatkuvasti</a:t>
            </a:r>
            <a:r>
              <a:rPr lang="fi-FI" baseline="0" dirty="0" smtClean="0"/>
              <a:t> päivittyvä, tieteelliseen tietoon perustuva vastaus täsmälliseen kysymykseen.</a:t>
            </a:r>
          </a:p>
          <a:p>
            <a:r>
              <a:rPr lang="fi-FI" baseline="0" dirty="0" smtClean="0"/>
              <a:t>Avoimesti käytettävissä ja kritisoitavissa netissä.</a:t>
            </a:r>
          </a:p>
          <a:p>
            <a:r>
              <a:rPr lang="fi-FI" baseline="0" dirty="0" smtClean="0"/>
              <a:t>Käytetään yhteiskunnallisessa päätöksenteossa tietoperustana mm. vaikutusarvioinneissa.</a:t>
            </a:r>
            <a:endParaRPr lang="fi-FI" dirty="0" smtClean="0"/>
          </a:p>
        </p:txBody>
      </p:sp>
    </p:spTree>
    <p:extLst>
      <p:ext uri="{BB962C8B-B14F-4D97-AF65-F5344CB8AC3E}">
        <p14:creationId xmlns:p14="http://schemas.microsoft.com/office/powerpoint/2010/main" val="1541858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Tietokiteen rakenne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i-FI" dirty="0" smtClean="0"/>
              <a:t>Kysymys: </a:t>
            </a:r>
          </a:p>
          <a:p>
            <a:pPr lvl="1"/>
            <a:r>
              <a:rPr lang="fi-FI" dirty="0" smtClean="0"/>
              <a:t>Täsmällinen, tarpeellinen</a:t>
            </a:r>
          </a:p>
          <a:p>
            <a:r>
              <a:rPr lang="fi-FI" dirty="0" smtClean="0"/>
              <a:t>Vastaus: </a:t>
            </a:r>
          </a:p>
          <a:p>
            <a:pPr lvl="1"/>
            <a:r>
              <a:rPr lang="fi-FI" dirty="0" smtClean="0"/>
              <a:t>Paras käytettävissä oleva vastaus kysymykseen (koneluettavassa muodossa)</a:t>
            </a:r>
          </a:p>
          <a:p>
            <a:r>
              <a:rPr lang="fi-FI" dirty="0" smtClean="0"/>
              <a:t>Perustelut: </a:t>
            </a:r>
          </a:p>
          <a:p>
            <a:pPr lvl="1"/>
            <a:r>
              <a:rPr lang="fi-FI" dirty="0" smtClean="0"/>
              <a:t>Kaikki ne havainnot, tutkimukset, keskustelut, arvot ja  muut tiedot, jotka tarvitaan vakuuttamaan kriittinen lukija vastauksen hyvyydestä.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9209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1553</Words>
  <Application>Microsoft Office PowerPoint</Application>
  <PresentationFormat>On-screen Show (16:9)</PresentationFormat>
  <Paragraphs>203</Paragraphs>
  <Slides>41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Yhtäköyttä</vt:lpstr>
      <vt:lpstr>Viitekehys</vt:lpstr>
      <vt:lpstr>Yhtäköyttä-hanke</vt:lpstr>
      <vt:lpstr>Jaettu ymmärrys</vt:lpstr>
      <vt:lpstr>Hankkeen tuotokset ja luonnosten aikataulu</vt:lpstr>
      <vt:lpstr>Kirjallisuuskatsaus</vt:lpstr>
      <vt:lpstr>Kohteellisuus</vt:lpstr>
      <vt:lpstr>Tietokide</vt:lpstr>
      <vt:lpstr>Tietokiteen rakenne</vt:lpstr>
      <vt:lpstr>PowerPoint Presentation</vt:lpstr>
      <vt:lpstr>Tarvekartoitus</vt:lpstr>
      <vt:lpstr>Kokeiluideat</vt:lpstr>
      <vt:lpstr>1. Informaatiomuotoilija talossa</vt:lpstr>
      <vt:lpstr>2. Tieto päätöksenteon luokse </vt:lpstr>
      <vt:lpstr>3. Tieto avoimesti mallinnettavaksi</vt:lpstr>
      <vt:lpstr>4. Kansalaistieto politiikka- linjan perusteluna</vt:lpstr>
      <vt:lpstr>Loppu</vt:lpstr>
      <vt:lpstr>VN-TEAS-rahoitus</vt:lpstr>
      <vt:lpstr>Tavoitellut hyödyt</vt:lpstr>
      <vt:lpstr>PowerPoint Presentation</vt:lpstr>
      <vt:lpstr>PowerPoint Presentation</vt:lpstr>
      <vt:lpstr>Tiedonkulku päätösvalmistelussa tulevaisuudessa</vt:lpstr>
      <vt:lpstr>Esimerkkejä tietokiteistä osana päätöksen vaikutusarviointia</vt:lpstr>
      <vt:lpstr>Kuinka tietokiteitä kasvatetaan</vt:lpstr>
      <vt:lpstr>VNK toivoo nopeaa tiedon kiteytymistä</vt:lpstr>
      <vt:lpstr>Yhtäköyttä-periaatteet</vt:lpstr>
      <vt:lpstr>Yhteinen tieto (OHRA-hanke)</vt:lpstr>
      <vt:lpstr>Tähän kytkeytyvää toimintaa</vt:lpstr>
      <vt:lpstr>PowerPoint Presentation</vt:lpstr>
      <vt:lpstr>Yhtäköyttä-sisäänajosuunnitelman tämänhetkiset suositukset</vt:lpstr>
      <vt:lpstr>Tiedonkulku päätösvalmistelussa nyt</vt:lpstr>
      <vt:lpstr>PowerPoint Presentation</vt:lpstr>
      <vt:lpstr>Kysymyksiä</vt:lpstr>
      <vt:lpstr>Miten tästä eteenpäin?</vt:lpstr>
      <vt:lpstr>Yhteinen tieto ja toimeenpano</vt:lpstr>
      <vt:lpstr>Inspiraatiomme lähteitä</vt:lpstr>
      <vt:lpstr>Miksi tarvitaan vaikutusarviointia?</vt:lpstr>
      <vt:lpstr>Helsinki energy decision assessment</vt:lpstr>
      <vt:lpstr>Discussion types  (based on level of synthesis)</vt:lpstr>
      <vt:lpstr>Discussion as source of data</vt:lpstr>
      <vt:lpstr>Structured discussion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Yhtäköyttä-hankkeen esittely: miten tieto sidotaan päätöksentekoon?</dc:title>
  <dc:creator>Tuomisto Jouni</dc:creator>
  <cp:lastModifiedBy>Tuomisto Jouni</cp:lastModifiedBy>
  <cp:revision>31</cp:revision>
  <dcterms:modified xsi:type="dcterms:W3CDTF">2015-10-08T19:28:05Z</dcterms:modified>
</cp:coreProperties>
</file>