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7099300" cy="102346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9700" y="768350"/>
            <a:ext cx="6819900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i-FI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/>
          <p:nvPr>
            <p:ph idx="1" type="body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3:notes"/>
          <p:cNvSpPr/>
          <p:nvPr>
            <p:ph idx="2" type="sldImg"/>
          </p:nvPr>
        </p:nvSpPr>
        <p:spPr>
          <a:xfrm>
            <a:off x="139700" y="768350"/>
            <a:ext cx="6819900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0db31e56b_0_58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40db31e56b_0_58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40db31e56b_0_58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0db31e56b_0_65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40db31e56b_0_65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40db31e56b_0_65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0db31e56b_0_72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40db31e56b_0_72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40db31e56b_0_72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40db31e56b_0_87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40db31e56b_0_87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40db31e56b_0_87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40db31e56b_0_80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40db31e56b_0_80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40db31e56b_0_80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40db31e56b_0_95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40db31e56b_0_95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40db31e56b_0_95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0db31e56b_0_102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40db31e56b_0_102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40db31e56b_0_102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40db31e56b_0_120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40db31e56b_0_120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40db31e56b_0_120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40db31e56b_0_127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40db31e56b_0_127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40db31e56b_0_127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 txBox="1"/>
          <p:nvPr>
            <p:ph idx="1" type="body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5:notes"/>
          <p:cNvSpPr/>
          <p:nvPr>
            <p:ph idx="2" type="sldImg"/>
          </p:nvPr>
        </p:nvSpPr>
        <p:spPr>
          <a:xfrm>
            <a:off x="139700" y="768350"/>
            <a:ext cx="6819900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0db31e56b_0_110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0db31e56b_0_110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fi-FI"/>
              <a:t>b &lt;- read.csv("clipboard",sep="\t")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fi-FI"/>
              <a:t>ggplot(b, aes(x=Aika, y=Tautitaakka, colour=Vaikutus))+geom_line()+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fi-FI"/>
              <a:t>  geom_text(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fi-FI"/>
              <a:t>	data=data.frame(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fi-FI"/>
              <a:t>  	x=c(1960,1975),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fi-FI"/>
              <a:t>  	y=c(70000,15000),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fi-FI"/>
              <a:t>  	text=c("Kaukolämpö","MPR-rokote"),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fi-FI"/>
              <a:t>  	Vaikutus=c("Pienhiukkaset","Tuhkarokko")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fi-FI"/>
              <a:t>	),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fi-FI"/>
              <a:t>	aes(x=x, y=y, label=text, angle=90))+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fi-FI"/>
              <a:t>  labs(title="Tautitaakka Suomessa (arvaus demonstaatiota varten)",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fi-FI"/>
              <a:t>   	y="Tautitaakka (DALY/a)"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fi-FI"/>
              <a:t>   	)+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fi-FI"/>
              <a:t>  theme_gray(base_size=18)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40db31e56b_0_110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0db31e56b_0_8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0db31e56b_0_8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40db31e56b_0_8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0db31e56b_0_25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0db31e56b_0_25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40db31e56b_0_25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0db31e56b_0_33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0db31e56b_0_33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40db31e56b_0_33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0db31e56b_0_17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0db31e56b_0_17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40db31e56b_0_17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0db31e56b_0_44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0db31e56b_0_44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40db31e56b_0_44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0db31e56b_0_51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0db31e56b_0_51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40db31e56b_0_51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tsikkodia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/>
          <p:nvPr/>
        </p:nvSpPr>
        <p:spPr>
          <a:xfrm>
            <a:off x="0" y="4920853"/>
            <a:ext cx="9144000" cy="22264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0" y="0"/>
            <a:ext cx="9144000" cy="2857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 txBox="1"/>
          <p:nvPr>
            <p:ph type="ctrTitle"/>
          </p:nvPr>
        </p:nvSpPr>
        <p:spPr>
          <a:xfrm>
            <a:off x="468314" y="857250"/>
            <a:ext cx="8207375" cy="9715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2"/>
          <p:cNvSpPr txBox="1"/>
          <p:nvPr>
            <p:ph idx="1" type="subTitle"/>
          </p:nvPr>
        </p:nvSpPr>
        <p:spPr>
          <a:xfrm>
            <a:off x="468314" y="1974057"/>
            <a:ext cx="8207375" cy="7119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69875" lvl="1" marL="625475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77813" lvl="2" marL="900113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6225" lvl="3" marL="1165225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4638" lvl="4" marL="1430338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1463" lvl="5" marL="2608263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71463" lvl="6" marL="3065463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71462" lvl="7" marL="3522663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71462" lvl="8" marL="3979863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2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SHORT_THL_LOGO_RGB_large.jpg" id="26" name="Google Shape;2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8820" y="2950168"/>
            <a:ext cx="1973288" cy="8094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L_KV_LOGO_PPT.JPG" id="27" name="Google Shape;2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3769020"/>
            <a:ext cx="4565904" cy="225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hjä1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11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hjä2" showMasterSp="0">
  <p:cSld name="Tyhjä2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tsikko ja sisältö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/>
          <p:nvPr>
            <p:ph type="title"/>
          </p:nvPr>
        </p:nvSpPr>
        <p:spPr>
          <a:xfrm>
            <a:off x="468314" y="195263"/>
            <a:ext cx="8207375" cy="7560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" type="body"/>
          </p:nvPr>
        </p:nvSpPr>
        <p:spPr>
          <a:xfrm>
            <a:off x="457200" y="1113235"/>
            <a:ext cx="8218488" cy="32944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8300" lvl="6" marL="32004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8300" lvl="7" marL="36576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8300" lvl="8" marL="41148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3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3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3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äliotsikkodia">
  <p:cSld name="Väliotsikkodia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/>
          <p:nvPr>
            <p:ph type="title"/>
          </p:nvPr>
        </p:nvSpPr>
        <p:spPr>
          <a:xfrm>
            <a:off x="722313" y="3062362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722313" y="1937221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0" i="0" sz="20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8C8C8C"/>
              </a:buClr>
              <a:buSzPts val="2000"/>
              <a:buFont typeface="Arial"/>
              <a:buNone/>
              <a:defRPr b="0" i="0" sz="18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8C8C8C"/>
              </a:buClr>
              <a:buSzPts val="1800"/>
              <a:buFont typeface="Arial"/>
              <a:buNone/>
              <a:defRPr b="0" i="0" sz="14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8C8C8C"/>
              </a:buClr>
              <a:buSzPts val="1800"/>
              <a:buFont typeface="Arial"/>
              <a:buNone/>
              <a:defRPr b="0" i="0" sz="14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85000"/>
              </a:lnSpc>
              <a:spcBef>
                <a:spcPts val="350"/>
              </a:spcBef>
              <a:spcAft>
                <a:spcPts val="0"/>
              </a:spcAft>
              <a:buClr>
                <a:srgbClr val="8C8C8C"/>
              </a:buClr>
              <a:buSzPts val="2200"/>
              <a:buFont typeface="Arial"/>
              <a:buNone/>
              <a:defRPr b="0" i="0" sz="14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85000"/>
              </a:lnSpc>
              <a:spcBef>
                <a:spcPts val="350"/>
              </a:spcBef>
              <a:spcAft>
                <a:spcPts val="0"/>
              </a:spcAft>
              <a:buClr>
                <a:srgbClr val="8C8C8C"/>
              </a:buClr>
              <a:buSzPts val="2200"/>
              <a:buFont typeface="Arial"/>
              <a:buNone/>
              <a:defRPr b="0" i="0" sz="14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85000"/>
              </a:lnSpc>
              <a:spcBef>
                <a:spcPts val="350"/>
              </a:spcBef>
              <a:spcAft>
                <a:spcPts val="0"/>
              </a:spcAft>
              <a:buClr>
                <a:srgbClr val="8C8C8C"/>
              </a:buClr>
              <a:buSzPts val="2200"/>
              <a:buFont typeface="Arial"/>
              <a:buNone/>
              <a:defRPr b="0" i="0" sz="14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85000"/>
              </a:lnSpc>
              <a:spcBef>
                <a:spcPts val="350"/>
              </a:spcBef>
              <a:spcAft>
                <a:spcPts val="0"/>
              </a:spcAft>
              <a:buClr>
                <a:srgbClr val="8C8C8C"/>
              </a:buClr>
              <a:buSzPts val="2200"/>
              <a:buFont typeface="Arial"/>
              <a:buNone/>
              <a:defRPr b="0" i="0" sz="14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9" name="Google Shape;39;p4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tsikko ja sisältö_tausta">
  <p:cSld name="Otsikko ja sisältö_tausta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/>
          <p:nvPr/>
        </p:nvSpPr>
        <p:spPr>
          <a:xfrm>
            <a:off x="251520" y="1113588"/>
            <a:ext cx="8640960" cy="3294366"/>
          </a:xfrm>
          <a:prstGeom prst="rect">
            <a:avLst/>
          </a:prstGeom>
          <a:solidFill>
            <a:schemeClr val="accent1">
              <a:alpha val="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5"/>
          <p:cNvSpPr txBox="1"/>
          <p:nvPr>
            <p:ph type="title"/>
          </p:nvPr>
        </p:nvSpPr>
        <p:spPr>
          <a:xfrm>
            <a:off x="468314" y="195263"/>
            <a:ext cx="8207375" cy="7560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1" type="body"/>
          </p:nvPr>
        </p:nvSpPr>
        <p:spPr>
          <a:xfrm>
            <a:off x="457200" y="1215000"/>
            <a:ext cx="8218488" cy="30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8300" lvl="6" marL="32004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8300" lvl="7" marL="36576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8300" lvl="8" marL="41148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5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5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Kaksi sisältökohdetta" type="twoObj">
  <p:cSld name="TWO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/>
          <p:nvPr>
            <p:ph type="title"/>
          </p:nvPr>
        </p:nvSpPr>
        <p:spPr>
          <a:xfrm>
            <a:off x="468314" y="195263"/>
            <a:ext cx="8207375" cy="7560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1" type="body"/>
          </p:nvPr>
        </p:nvSpPr>
        <p:spPr>
          <a:xfrm>
            <a:off x="457200" y="1113235"/>
            <a:ext cx="4032250" cy="32944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2" type="body"/>
          </p:nvPr>
        </p:nvSpPr>
        <p:spPr>
          <a:xfrm>
            <a:off x="4641850" y="1113235"/>
            <a:ext cx="4033838" cy="32944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6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6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Kaksi sisältökohdetta_tausta">
  <p:cSld name="Kaksi sisältökohdetta_tausta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/>
          <p:nvPr/>
        </p:nvSpPr>
        <p:spPr>
          <a:xfrm>
            <a:off x="251520" y="1113588"/>
            <a:ext cx="8640960" cy="3294366"/>
          </a:xfrm>
          <a:prstGeom prst="rect">
            <a:avLst/>
          </a:prstGeom>
          <a:solidFill>
            <a:schemeClr val="accent1">
              <a:alpha val="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 txBox="1"/>
          <p:nvPr>
            <p:ph type="title"/>
          </p:nvPr>
        </p:nvSpPr>
        <p:spPr>
          <a:xfrm>
            <a:off x="468314" y="195263"/>
            <a:ext cx="8207375" cy="7560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7"/>
          <p:cNvSpPr txBox="1"/>
          <p:nvPr>
            <p:ph idx="1" type="body"/>
          </p:nvPr>
        </p:nvSpPr>
        <p:spPr>
          <a:xfrm>
            <a:off x="457200" y="1215000"/>
            <a:ext cx="4032250" cy="30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7"/>
          <p:cNvSpPr txBox="1"/>
          <p:nvPr>
            <p:ph idx="2" type="body"/>
          </p:nvPr>
        </p:nvSpPr>
        <p:spPr>
          <a:xfrm>
            <a:off x="4641850" y="1215000"/>
            <a:ext cx="4033838" cy="30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7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7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7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ailu">
  <p:cSld name="Vertailu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idx="1" type="body"/>
          </p:nvPr>
        </p:nvSpPr>
        <p:spPr>
          <a:xfrm>
            <a:off x="457200" y="1110570"/>
            <a:ext cx="4040188" cy="7200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8"/>
          <p:cNvSpPr txBox="1"/>
          <p:nvPr>
            <p:ph idx="2" type="body"/>
          </p:nvPr>
        </p:nvSpPr>
        <p:spPr>
          <a:xfrm>
            <a:off x="457200" y="1830650"/>
            <a:ext cx="4040188" cy="25626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8"/>
          <p:cNvSpPr txBox="1"/>
          <p:nvPr>
            <p:ph idx="3" type="body"/>
          </p:nvPr>
        </p:nvSpPr>
        <p:spPr>
          <a:xfrm>
            <a:off x="4645026" y="1110570"/>
            <a:ext cx="4041775" cy="7200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8"/>
          <p:cNvSpPr txBox="1"/>
          <p:nvPr>
            <p:ph idx="4" type="body"/>
          </p:nvPr>
        </p:nvSpPr>
        <p:spPr>
          <a:xfrm>
            <a:off x="4645026" y="1830650"/>
            <a:ext cx="4041775" cy="25626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8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8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8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70" name="Google Shape;70;p8"/>
          <p:cNvSpPr txBox="1"/>
          <p:nvPr>
            <p:ph type="title"/>
          </p:nvPr>
        </p:nvSpPr>
        <p:spPr>
          <a:xfrm>
            <a:off x="468314" y="195263"/>
            <a:ext cx="8207375" cy="7560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ain otsikko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/>
          <p:nvPr>
            <p:ph type="title"/>
          </p:nvPr>
        </p:nvSpPr>
        <p:spPr>
          <a:xfrm>
            <a:off x="468314" y="195263"/>
            <a:ext cx="8207375" cy="7560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9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9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9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ain otsikko_tausta">
  <p:cSld name="Vain otsikko_tausta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type="title"/>
          </p:nvPr>
        </p:nvSpPr>
        <p:spPr>
          <a:xfrm>
            <a:off x="468314" y="195263"/>
            <a:ext cx="8207375" cy="7560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10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0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0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1" name="Google Shape;81;p10"/>
          <p:cNvSpPr/>
          <p:nvPr/>
        </p:nvSpPr>
        <p:spPr>
          <a:xfrm>
            <a:off x="251520" y="1113588"/>
            <a:ext cx="8640960" cy="3294366"/>
          </a:xfrm>
          <a:prstGeom prst="rect">
            <a:avLst/>
          </a:prstGeom>
          <a:solidFill>
            <a:schemeClr val="accent1">
              <a:alpha val="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jpg"/><Relationship Id="rId2" Type="http://schemas.openxmlformats.org/officeDocument/2006/relationships/image" Target="../media/image2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ORT_THL_LOGO_WEB_186x80px.jpg" id="10" name="Google Shape;10;p1"/>
          <p:cNvPicPr preferRelativeResize="0"/>
          <p:nvPr/>
        </p:nvPicPr>
        <p:blipFill rotWithShape="1">
          <a:blip r:embed="rId1">
            <a:alphaModFix/>
          </a:blip>
          <a:srcRect b="12813" l="0" r="0" t="9686"/>
          <a:stretch/>
        </p:blipFill>
        <p:spPr>
          <a:xfrm>
            <a:off x="152400" y="4386126"/>
            <a:ext cx="1523619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0" y="4920853"/>
            <a:ext cx="9144000" cy="22264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468314" y="195263"/>
            <a:ext cx="8207375" cy="7560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457200" y="1113235"/>
            <a:ext cx="8218488" cy="32944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8300" lvl="6" marL="32004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8300" lvl="7" marL="36576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8300" lvl="8" marL="41148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descr="THL_KV_LOGO_PPT.JPG" id="17" name="Google Shape;17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59375" y="4653856"/>
            <a:ext cx="4565904" cy="22583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otkanet.fi/sotkanet/fi/metadata/indicators/678" TargetMode="External"/><Relationship Id="rId4" Type="http://schemas.openxmlformats.org/officeDocument/2006/relationships/hyperlink" Target="https://yhteistyotilat.fi/wiki08/pages/viewpage.action?pageId=45843907#Ymp%C3%A4rist%C3%B6terveys-Tietoaineistot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en.opasnet.org/w/Goherr_assessment" TargetMode="External"/><Relationship Id="rId4" Type="http://schemas.openxmlformats.org/officeDocument/2006/relationships/hyperlink" Target="http://en.opasnet.org/w/ERF_of_dioxin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yhteistyotilat.fi/wiki08/x/w4W7Ag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yhteistyotilat.fi/wiki08/x/5QWwAg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13.10.2017</a:t>
            </a:r>
            <a:endParaRPr b="1"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i-FI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3"/>
          <p:cNvSpPr txBox="1"/>
          <p:nvPr>
            <p:ph type="ctrTitle"/>
          </p:nvPr>
        </p:nvSpPr>
        <p:spPr>
          <a:xfrm>
            <a:off x="468314" y="857250"/>
            <a:ext cx="8207375" cy="971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Ympäristöterveysindikaattorit tulevat - muuttuuko tutkimustyö ja viestintä?</a:t>
            </a:r>
            <a:endParaRPr b="1" i="0" sz="3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3"/>
          <p:cNvSpPr txBox="1"/>
          <p:nvPr>
            <p:ph idx="1" type="subTitle"/>
          </p:nvPr>
        </p:nvSpPr>
        <p:spPr>
          <a:xfrm>
            <a:off x="468314" y="1974057"/>
            <a:ext cx="8207375" cy="711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fi-FI"/>
              <a:t>Jouni Tuomisto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3"/>
          <p:cNvSpPr txBox="1"/>
          <p:nvPr>
            <p:ph idx="11" type="ftr"/>
          </p:nvPr>
        </p:nvSpPr>
        <p:spPr>
          <a:xfrm>
            <a:off x="1381125" y="4948250"/>
            <a:ext cx="67818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https://docs.google.com/presentation/d/131IUalICT_fLsh8_oa2EY_rDG8HQkDfEypf-Zs9-kbg/edit#</a:t>
            </a:r>
            <a:endParaRPr b="1"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ylabanneri_7.jpg" id="96" name="Google Shape;9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40000"/>
            <a:ext cx="9062618" cy="784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/>
          <p:nvPr>
            <p:ph type="title"/>
          </p:nvPr>
        </p:nvSpPr>
        <p:spPr>
          <a:xfrm>
            <a:off x="468325" y="195278"/>
            <a:ext cx="8207400" cy="91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Tämänhetkiset indikaattori(ehdotukse)t sote-arviointiin</a:t>
            </a:r>
            <a:endParaRPr/>
          </a:p>
        </p:txBody>
      </p:sp>
      <p:sp>
        <p:nvSpPr>
          <p:cNvPr id="176" name="Google Shape;176;p22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900"/>
              </a:spcBef>
              <a:spcAft>
                <a:spcPts val="0"/>
              </a:spcAft>
              <a:buSzPts val="2200"/>
              <a:buAutoNum type="arabicPeriod"/>
            </a:pPr>
            <a:r>
              <a:rPr lang="fi-FI"/>
              <a:t>Pienhiukkaspitoisuuden väestöpainotettu vuosikeskiarvo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fi-FI"/>
              <a:t>Sisäilmaolosuhteiden häiritsevyydestä raportoivien oppilaiden osuus kouluterveyskyselyssä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fi-FI"/>
              <a:t>Vesivälitteisissä epidemioissa sairastuneiden määrä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fi-FI"/>
              <a:t>Elintarvikevälitteisten ruokamyrkytysepidemioiden lukumäärä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fi-FI"/>
              <a:t>Elintarvikevälitteisissä ruokamyskytysepidemioissa sairastuneiden määrä</a:t>
            </a:r>
            <a:endParaRPr/>
          </a:p>
        </p:txBody>
      </p:sp>
      <p:sp>
        <p:nvSpPr>
          <p:cNvPr id="177" name="Google Shape;177;p22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Kommentteja indikaattoreista</a:t>
            </a:r>
            <a:endParaRPr/>
          </a:p>
        </p:txBody>
      </p:sp>
      <p:sp>
        <p:nvSpPr>
          <p:cNvPr id="184" name="Google Shape;184;p23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90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Yllättävän vähän valmista indikaattorikelpoista tietoa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Tiedonkeruuta ei ole suunniteltu loppukäyttäjää ajatellen: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Vesi- ja ruokavälitteisten epidemioiden tiedonkeruun sykli 3 v!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Pienhiukkaspitoisuudet ja -tautitaakat arvioidaan tutkimushankkeissa silloin, kun rahoitusta tulee.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Sisäilmasta käyttövalmiina vain kouluterveyskyselyn oppilasvastauksia.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Paljon miettimistä käyttäjänäkökulmasta: mitä pitäisi tehdä meidän kunnassa tämän tiedon perusteella?</a:t>
            </a:r>
            <a:endParaRPr/>
          </a:p>
        </p:txBody>
      </p:sp>
      <p:sp>
        <p:nvSpPr>
          <p:cNvPr id="185" name="Google Shape;185;p23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Kysymyksiä meille kaikille</a:t>
            </a:r>
            <a:endParaRPr/>
          </a:p>
        </p:txBody>
      </p:sp>
      <p:sp>
        <p:nvSpPr>
          <p:cNvPr id="192" name="Google Shape;192;p24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fi-FI"/>
              <a:t>Mitä indikaattoreita minun tutkimusalueeltani voisi tuottaa?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fi-FI"/>
              <a:t>Mitä indikaattoreita minun tutkimusalueeltani pitäisi tuottaa?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fi-FI"/>
              <a:t>Mitkä tiedot ohjaavat hyödyllisesti kuntatason päätöksentekoa?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fi-FI"/>
              <a:t>Entä muiden tasojen (maakunta, kansallinen, EU)?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fi-FI"/>
              <a:t>Mitkä tiedot kertovat onnistumisista?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fi-FI"/>
              <a:t>Mitkä tiedot auttaisivat hahmottamaan ympäristöterveyttä?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fi-FI"/>
              <a:t>Auttaisiko tautitaakka yhteismitallistamaan eri aihepiirejä?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4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>
            <p:ph type="title"/>
          </p:nvPr>
        </p:nvSpPr>
        <p:spPr>
          <a:xfrm>
            <a:off x="778400" y="195275"/>
            <a:ext cx="78972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Näkemysverkkoa ympäristöterveydestä</a:t>
            </a:r>
            <a:endParaRPr/>
          </a:p>
        </p:txBody>
      </p:sp>
      <p:sp>
        <p:nvSpPr>
          <p:cNvPr id="200" name="Google Shape;200;p25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5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02" name="Google Shape;20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87525" y="-966775"/>
            <a:ext cx="9631524" cy="652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"/>
          <p:cNvSpPr txBox="1"/>
          <p:nvPr>
            <p:ph type="title"/>
          </p:nvPr>
        </p:nvSpPr>
        <p:spPr>
          <a:xfrm>
            <a:off x="468325" y="195279"/>
            <a:ext cx="8207400" cy="98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Näkemysverkot helpottamaan indikaattorien kehittämistä</a:t>
            </a:r>
            <a:endParaRPr/>
          </a:p>
        </p:txBody>
      </p:sp>
      <p:sp>
        <p:nvSpPr>
          <p:cNvPr id="209" name="Google Shape;209;p26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90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Ohjaavat huomiota tiedon tuotantoon ja päätöksentekoon.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Lisäävät ymmärrystä asioiden välisistä suhteista.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Mahdollistavat porautumisen yksityiskohtiin linkityksen avulla esim. </a:t>
            </a:r>
            <a:r>
              <a:rPr lang="fi-FI" u="sng">
                <a:solidFill>
                  <a:schemeClr val="hlink"/>
                </a:solidFill>
                <a:hlinkClick r:id="rId3"/>
              </a:rPr>
              <a:t>PM2.5 kunnittain</a:t>
            </a:r>
            <a:r>
              <a:rPr lang="fi-FI"/>
              <a:t>.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Mahdollistavat hajautetun tietotuotannon, esim. </a:t>
            </a:r>
            <a:r>
              <a:rPr lang="fi-FI" u="sng">
                <a:solidFill>
                  <a:schemeClr val="hlink"/>
                </a:solidFill>
                <a:hlinkClick r:id="rId4"/>
              </a:rPr>
              <a:t>Ympäristöterveys</a:t>
            </a:r>
            <a:r>
              <a:rPr lang="fi-FI"/>
              <a:t> Yhteistyötiloissa.</a:t>
            </a:r>
            <a:endParaRPr/>
          </a:p>
        </p:txBody>
      </p:sp>
      <p:sp>
        <p:nvSpPr>
          <p:cNvPr id="210" name="Google Shape;210;p26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Tietokiteet osana näkemysverkkoa </a:t>
            </a:r>
            <a:endParaRPr/>
          </a:p>
        </p:txBody>
      </p:sp>
      <p:sp>
        <p:nvSpPr>
          <p:cNvPr id="217" name="Google Shape;217;p27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90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Tietokide on vakiomuotoinen nettisivu, jossa vastataan tiettyyn tutkimuskysymykseen.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Se sisältää parhaan nykytiedon mukaisen vastauksen tai vastaukset kysymykseen, ml. epävarmuudet.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Osiot lähdödatalle, analyyseille, keskustelulle ja kritiikille.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Esim. </a:t>
            </a:r>
            <a:r>
              <a:rPr lang="fi-FI" u="sng">
                <a:solidFill>
                  <a:schemeClr val="hlink"/>
                </a:solidFill>
                <a:hlinkClick r:id="rId3"/>
              </a:rPr>
              <a:t>Itämeren silakan ja lohen hyöty-riskinarviointi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 u="sng">
                <a:solidFill>
                  <a:schemeClr val="hlink"/>
                </a:solidFill>
                <a:hlinkClick r:id="rId4"/>
              </a:rPr>
              <a:t>Exposure-response function of dioxin</a:t>
            </a:r>
            <a:endParaRPr/>
          </a:p>
        </p:txBody>
      </p:sp>
      <p:sp>
        <p:nvSpPr>
          <p:cNvPr id="218" name="Google Shape;218;p27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/>
          <p:nvPr>
            <p:ph type="title"/>
          </p:nvPr>
        </p:nvSpPr>
        <p:spPr>
          <a:xfrm>
            <a:off x="154175" y="214325"/>
            <a:ext cx="3164100" cy="7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Goherr-arviointi</a:t>
            </a:r>
            <a:endParaRPr/>
          </a:p>
        </p:txBody>
      </p:sp>
      <p:sp>
        <p:nvSpPr>
          <p:cNvPr id="225" name="Google Shape;225;p28"/>
          <p:cNvSpPr txBox="1"/>
          <p:nvPr>
            <p:ph idx="1" type="body"/>
          </p:nvPr>
        </p:nvSpPr>
        <p:spPr>
          <a:xfrm>
            <a:off x="457200" y="1113225"/>
            <a:ext cx="29148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fi-FI"/>
              <a:t>Jokainen oranssireunainen näkemysverkon osa on tietokide, jonka kuvaus ja tulos löytyy Opasnetistä.</a:t>
            </a:r>
            <a:endParaRPr/>
          </a:p>
        </p:txBody>
      </p:sp>
      <p:sp>
        <p:nvSpPr>
          <p:cNvPr id="226" name="Google Shape;226;p28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8252" y="0"/>
            <a:ext cx="582574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9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Indikaattorityön eteneminen</a:t>
            </a:r>
            <a:endParaRPr/>
          </a:p>
        </p:txBody>
      </p:sp>
      <p:sp>
        <p:nvSpPr>
          <p:cNvPr id="234" name="Google Shape;234;p29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fi-FI"/>
              <a:t>19.9.2018 työpaja Helsingissä (Evira, Syke, Valvira ym.)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fi-FI"/>
              <a:t>12.10.2018 työpaja Kuopiossa (THL, muita?)</a:t>
            </a:r>
            <a:endParaRPr/>
          </a:p>
          <a:p>
            <a:pPr indent="-368300" lvl="0" marL="457200" rtl="0" algn="l">
              <a:spcBef>
                <a:spcPts val="90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Esitellään senhetkiset indikaattorit ja tietolähteet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Työstetään pienryhmissä osallistujien osaamisalueen aiheita: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Uusien tietolähteiden kartoitus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Tärkeiden, seurattavien päätösten kartoitus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Hyödyllisten indikaattorien tunnistaminen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Seuraa Yhteistyötiloja: </a:t>
            </a:r>
            <a:r>
              <a:rPr lang="fi-FI" u="sng">
                <a:solidFill>
                  <a:schemeClr val="hlink"/>
                </a:solidFill>
                <a:hlinkClick r:id="rId3"/>
              </a:rPr>
              <a:t>https://yhteistyotilat.fi/wiki08/x/w4W7Ag</a:t>
            </a:r>
            <a:r>
              <a:rPr lang="fi-FI"/>
              <a:t> </a:t>
            </a:r>
            <a:endParaRPr/>
          </a:p>
        </p:txBody>
      </p:sp>
      <p:sp>
        <p:nvSpPr>
          <p:cNvPr id="235" name="Google Shape;235;p29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0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Päätelmät</a:t>
            </a:r>
            <a:endParaRPr/>
          </a:p>
        </p:txBody>
      </p:sp>
      <p:sp>
        <p:nvSpPr>
          <p:cNvPr id="242" name="Google Shape;242;p30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90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Ympäristöterveys on aliedustettuna Sotkanetissä ja muualla kunta- ja muiden päättäjien näkökentässä.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Yksittäisten lukujen sijasta tarvitaan laajempien ilmiöiden kuvausta epävarmuuksineen.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Tietokide olisi sopiva tietomuoto tällaisen tiedon keräämiseen, jalostamiseen ja jakamiseen.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Indikaattorityö pitäisi jalkauttaa kaikkien asiantuntijoiden työtehtäväksi omalta osaamisalueeltaan ja sisällyttää esim. kehityskeskusteluihin ja rullaaviin tulostavoitteisiin.</a:t>
            </a:r>
            <a:endParaRPr/>
          </a:p>
        </p:txBody>
      </p:sp>
      <p:sp>
        <p:nvSpPr>
          <p:cNvPr id="243" name="Google Shape;243;p30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>
            <p:ph type="title"/>
          </p:nvPr>
        </p:nvSpPr>
        <p:spPr>
          <a:xfrm>
            <a:off x="468314" y="195263"/>
            <a:ext cx="8207375" cy="7560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Esityksen sisältö</a:t>
            </a:r>
            <a:endParaRPr b="1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 txBox="1"/>
          <p:nvPr>
            <p:ph idx="1" type="body"/>
          </p:nvPr>
        </p:nvSpPr>
        <p:spPr>
          <a:xfrm>
            <a:off x="457200" y="1113235"/>
            <a:ext cx="8218488" cy="32944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Sotkanet ja sen indikaattorit</a:t>
            </a:r>
            <a:endParaRPr/>
          </a:p>
          <a:p>
            <a:pPr indent="-3683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Nykyisiä ympäristöterveydindikaattoreita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THL:n indikaattorihankkeet</a:t>
            </a:r>
            <a:endParaRPr/>
          </a:p>
          <a:p>
            <a:pPr indent="-3683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Ilmiöpohjaisuus ja näkemysverkot</a:t>
            </a:r>
            <a:endParaRPr/>
          </a:p>
          <a:p>
            <a:pPr indent="-3683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Tietokiteet ja tautitaakka yhteisen tuotannon kohteeksi!</a:t>
            </a:r>
            <a:endParaRPr/>
          </a:p>
          <a:p>
            <a:pPr indent="-355600" lvl="1" marL="9144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Paras tieteellinen näkemys ja jaettu ymmärrys eriävistä mielipiteistä yhdessä paketissa.</a:t>
            </a:r>
            <a:endParaRPr/>
          </a:p>
          <a:p>
            <a:pPr indent="-355600" lvl="1" marL="9144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Asiantuntijan tehtävänä jäsentää tätä päätöksenteon hyväksi.</a:t>
            </a:r>
            <a:endParaRPr/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3" name="Google Shape;103;p14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13.10.2017</a:t>
            </a:r>
            <a:endParaRPr b="1"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Esityksen nimi / Tekijä</a:t>
            </a:r>
            <a:endParaRPr b="1"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4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i-FI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5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5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14" name="Google Shape;11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620000" cy="422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 txBox="1"/>
          <p:nvPr/>
        </p:nvSpPr>
        <p:spPr>
          <a:xfrm>
            <a:off x="4848225" y="3133725"/>
            <a:ext cx="3705300" cy="13239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/>
              <a:t>Pystyisimmekö tuottamaan tällaista tietoa järjestelmällisesti kaikilta tärkeiltä (ympäristö)terveyden osa-alueilta?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/>
          <p:nvPr>
            <p:ph type="title"/>
          </p:nvPr>
        </p:nvSpPr>
        <p:spPr>
          <a:xfrm>
            <a:off x="714650" y="195275"/>
            <a:ext cx="79611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Sotkanet</a:t>
            </a:r>
            <a:endParaRPr/>
          </a:p>
        </p:txBody>
      </p:sp>
      <p:sp>
        <p:nvSpPr>
          <p:cNvPr id="122" name="Google Shape;122;p16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6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24" name="Google Shape;12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657" y="-195250"/>
            <a:ext cx="845223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Ympäristöterveystieto Sotkanetissä</a:t>
            </a:r>
            <a:endParaRPr/>
          </a:p>
        </p:txBody>
      </p:sp>
      <p:sp>
        <p:nvSpPr>
          <p:cNvPr id="131" name="Google Shape;131;p17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7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33" name="Google Shape;13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6675" y="951275"/>
            <a:ext cx="7857324" cy="387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1388" y="3419463"/>
            <a:ext cx="8791575" cy="172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8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8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43" name="Google Shape;14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876452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9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9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52" name="Google Shape;15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7576"/>
            <a:ext cx="9144000" cy="472834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 txBox="1"/>
          <p:nvPr/>
        </p:nvSpPr>
        <p:spPr>
          <a:xfrm>
            <a:off x="3867150" y="295275"/>
            <a:ext cx="5172000" cy="6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Ravitsemustietokaan ei ole kovin kattavaa eikä kerro ravitsemuksen kokonaisuudesta.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Indikaattorihankkeita THL:ssä ja STM:ssä</a:t>
            </a:r>
            <a:endParaRPr/>
          </a:p>
        </p:txBody>
      </p:sp>
      <p:sp>
        <p:nvSpPr>
          <p:cNvPr id="160" name="Google Shape;160;p20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90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Sote-arviointityö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Lakisääteinen tehtävä maakuntien sote-toiminnan arvioimiseksi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Vuosittainen arvio perustuu Sotkanetin indikaattoreihin.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Sote-tietopohja (ilmiötyö)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THL:n tietotyön kehittämishanke: miten sujuvoitetaan tietotuotantoa (lean-menetelmä)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Tarkastellaan aiheita laajemmin (esim. </a:t>
            </a:r>
            <a:r>
              <a:rPr lang="fi-FI" u="sng">
                <a:solidFill>
                  <a:schemeClr val="hlink"/>
                </a:solidFill>
                <a:hlinkClick r:id="rId3"/>
              </a:rPr>
              <a:t>lasten lihavuus</a:t>
            </a:r>
            <a:r>
              <a:rPr lang="fi-FI"/>
              <a:t>)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KUVA-indikaattorit (kustannusvaikuttavuus)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STM kehittänyt yli 600 indikaattoria, osa samoja kuin yllä.</a:t>
            </a:r>
            <a:endParaRPr/>
          </a:p>
        </p:txBody>
      </p:sp>
      <p:sp>
        <p:nvSpPr>
          <p:cNvPr id="161" name="Google Shape;161;p20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Ympäristöterveysindikaattori-hanke</a:t>
            </a:r>
            <a:endParaRPr/>
          </a:p>
        </p:txBody>
      </p:sp>
      <p:sp>
        <p:nvSpPr>
          <p:cNvPr id="168" name="Google Shape;168;p21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90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STM:n rahoittama hanke 2018, 30 k€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Kehittää ympäristöterveydenhuollon kannalta hyödyllisiä indikaattoreita (kuntataso!)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Tarkoituksena tukea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kuntien terveyden edistämistyötä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maakuntien / yhteistoiminta-alueiden ympäristöterveystyötä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Hankkeen tuotokset: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Olemassaoleva data indikaattoreiksi ja saataville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Tietotarpeiden tunnistusta asioista, joista ei ole valmiiksi saatavilla dataa.</a:t>
            </a:r>
            <a:endParaRPr/>
          </a:p>
        </p:txBody>
      </p:sp>
      <p:sp>
        <p:nvSpPr>
          <p:cNvPr id="169" name="Google Shape;169;p21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FFFFFF"/>
      </a:accent3>
      <a:accent4>
        <a:srgbClr val="000000"/>
      </a:accent4>
      <a:accent5>
        <a:srgbClr val="BFDDB0"/>
      </a:accent5>
      <a:accent6>
        <a:srgbClr val="60B6B4"/>
      </a:accent6>
      <a:hlink>
        <a:srgbClr val="C1DF63"/>
      </a:hlink>
      <a:folHlink>
        <a:srgbClr val="5191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l_uk_2014_16-9">
  <a:themeElements>
    <a:clrScheme name="THL 2014">
      <a:dk1>
        <a:srgbClr val="303030"/>
      </a:dk1>
      <a:lt1>
        <a:srgbClr val="FFFFFF"/>
      </a:lt1>
      <a:dk2>
        <a:srgbClr val="606060"/>
      </a:dk2>
      <a:lt2>
        <a:srgbClr val="F2F2F2"/>
      </a:lt2>
      <a:accent1>
        <a:srgbClr val="519B2F"/>
      </a:accent1>
      <a:accent2>
        <a:srgbClr val="079E9E"/>
      </a:accent2>
      <a:accent3>
        <a:srgbClr val="9171BC"/>
      </a:accent3>
      <a:accent4>
        <a:srgbClr val="BC4BA7"/>
      </a:accent4>
      <a:accent5>
        <a:srgbClr val="7BC143"/>
      </a:accent5>
      <a:accent6>
        <a:srgbClr val="6BC9C7"/>
      </a:accent6>
      <a:hlink>
        <a:srgbClr val="0060A6"/>
      </a:hlink>
      <a:folHlink>
        <a:srgbClr val="9171B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