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80" r:id="rId5"/>
    <p:sldId id="276" r:id="rId6"/>
    <p:sldId id="282" r:id="rId7"/>
    <p:sldId id="286" r:id="rId8"/>
    <p:sldId id="287" r:id="rId9"/>
    <p:sldId id="289" r:id="rId10"/>
    <p:sldId id="288" r:id="rId11"/>
    <p:sldId id="281" r:id="rId12"/>
    <p:sldId id="284" r:id="rId13"/>
    <p:sldId id="285" r:id="rId14"/>
  </p:sldIdLst>
  <p:sldSz cx="9144000" cy="6858000" type="screen4x3"/>
  <p:notesSz cx="6743700" cy="98758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83"/>
    <a:srgbClr val="D96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2891" autoAdjust="0"/>
  </p:normalViewPr>
  <p:slideViewPr>
    <p:cSldViewPr>
      <p:cViewPr>
        <p:scale>
          <a:sx n="112" d="100"/>
          <a:sy n="112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266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894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t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895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defTabSz="876300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12288"/>
            <a:ext cx="28940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64" tIns="43832" rIns="87664" bIns="43832" numCol="1" anchor="b" anchorCtr="0" compatLnSpc="1">
            <a:prstTxWarp prst="textNoShape">
              <a:avLst/>
            </a:prstTxWarp>
          </a:bodyPr>
          <a:lstStyle>
            <a:lvl1pPr algn="r" defTabSz="876300">
              <a:defRPr sz="1200">
                <a:cs typeface="+mn-cs"/>
              </a:defRPr>
            </a:lvl1pPr>
          </a:lstStyle>
          <a:p>
            <a:pPr>
              <a:defRPr/>
            </a:pPr>
            <a:fld id="{427D5255-CF73-492F-B10F-955D90C448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353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9950" y="768350"/>
            <a:ext cx="494030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57" tIns="47479" rIns="94957" bIns="4747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cs typeface="+mn-cs"/>
              </a:defRPr>
            </a:lvl1pPr>
          </a:lstStyle>
          <a:p>
            <a:pPr>
              <a:defRPr/>
            </a:pPr>
            <a:fld id="{5312E06E-8A9D-4E03-A5FC-18B53F18C2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879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99592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99592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419872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E4B43C-E405-4271-85DD-5BE3A0CD0BA5}" type="datetime1">
              <a:rPr lang="fi-FI" smtClean="0"/>
              <a:pPr/>
              <a:t>27.2.2014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899592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blu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3359" y="3933056"/>
            <a:ext cx="1290641" cy="2924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1" name="Kuva 10" descr="sipuli_green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73505" y="3971239"/>
            <a:ext cx="1270495" cy="2879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26469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26469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8" name="Kuva 7" descr="sipuli_orange_os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60266" y="3948708"/>
            <a:ext cx="1283734" cy="29092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590465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590465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7056784" y="0"/>
            <a:ext cx="205172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600" y="4947046"/>
            <a:ext cx="648072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971600" y="1268760"/>
            <a:ext cx="648072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71600" y="5511354"/>
            <a:ext cx="648072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1520" y="260648"/>
            <a:ext cx="864096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352928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1520" y="2564904"/>
            <a:ext cx="8373616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68952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1520" y="1988841"/>
            <a:ext cx="4254624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988841"/>
            <a:ext cx="424847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sv-SE" dirty="0" smtClean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09120"/>
            <a:ext cx="6048672" cy="1584176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B96160-477E-4C56-93A9-AFEB34CADFEE}" type="datetime1">
              <a:rPr lang="fi-FI" smtClean="0"/>
              <a:pPr/>
              <a:t>27.2.2014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6048672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4248472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51520" y="2894955"/>
            <a:ext cx="424847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248472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4955"/>
            <a:ext cx="4247455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4032448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404665"/>
            <a:ext cx="432048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 sz="2200"/>
            </a:lvl1pPr>
            <a:lvl2pPr>
              <a:defRPr sz="2200"/>
            </a:lvl2pPr>
            <a:lvl3pPr>
              <a:buClr>
                <a:schemeClr val="accent6"/>
              </a:buCl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4032448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772350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9144000" cy="5876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1" name="Bildobjekt 9" descr="logon_sipuli2_vit.png"/>
          <p:cNvPicPr>
            <a:picLocks noChangeAspect="1"/>
          </p:cNvPicPr>
          <p:nvPr userDrawn="1"/>
        </p:nvPicPr>
        <p:blipFill>
          <a:blip r:embed="rId2" cstate="print"/>
          <a:srcRect l="504" r="57983"/>
          <a:stretch>
            <a:fillRect/>
          </a:stretch>
        </p:blipFill>
        <p:spPr bwMode="auto">
          <a:xfrm>
            <a:off x="7292718" y="1556792"/>
            <a:ext cx="1851282" cy="472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83568" y="2924944"/>
            <a:ext cx="5976664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83568" y="4581128"/>
            <a:ext cx="5976664" cy="1440160"/>
          </a:xfrm>
          <a:prstGeom prst="rect">
            <a:avLst/>
          </a:prstGeom>
        </p:spPr>
        <p:txBody>
          <a:bodyPr/>
          <a:lstStyle>
            <a:lvl1pPr algn="ctr">
              <a:buClr>
                <a:schemeClr val="accent6"/>
              </a:buClr>
              <a:buFont typeface="Wingdings" pitchFamily="2" charset="2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203848" y="6381328"/>
            <a:ext cx="93610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2617F29-EB51-4C92-9093-89AC304DB813}" type="datetime1">
              <a:rPr lang="fi-FI" smtClean="0"/>
              <a:pPr/>
              <a:t>27.2.2014</a:t>
            </a:fld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683568" y="6021288"/>
            <a:ext cx="5976664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56350"/>
            <a:ext cx="400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827584" y="2084238"/>
            <a:ext cx="7782694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" name="Kuva 11" descr="sosiaal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278" y="260350"/>
            <a:ext cx="9032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uva 12" descr="vipuvoimaaE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803" y="260350"/>
            <a:ext cx="1163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6864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611560" y="1556792"/>
            <a:ext cx="7782694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>
            <p:ph type="sldNum" sz="quarter" idx="11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344816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/>
          <a:p>
            <a:fld id="{4644F606-9E59-44A4-9C1B-318877967A10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92888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774035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8100392" y="0"/>
            <a:ext cx="10436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pic>
        <p:nvPicPr>
          <p:cNvPr id="12" name="Bildobjekt 5" descr="logon_sipuli2_vit.png"/>
          <p:cNvPicPr>
            <a:picLocks noChangeAspect="1"/>
          </p:cNvPicPr>
          <p:nvPr/>
        </p:nvPicPr>
        <p:blipFill>
          <a:blip r:embed="rId2" cstate="print"/>
          <a:srcRect l="33112" r="34585"/>
          <a:stretch>
            <a:fillRect/>
          </a:stretch>
        </p:blipFill>
        <p:spPr bwMode="auto">
          <a:xfrm>
            <a:off x="8100392" y="3319463"/>
            <a:ext cx="1043608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tsikko 6"/>
          <p:cNvSpPr>
            <a:spLocks noGrp="1"/>
          </p:cNvSpPr>
          <p:nvPr userDrawn="1">
            <p:ph type="title"/>
          </p:nvPr>
        </p:nvSpPr>
        <p:spPr>
          <a:xfrm>
            <a:off x="827584" y="1268760"/>
            <a:ext cx="662473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 userDrawn="1">
            <p:ph type="body" sz="quarter" idx="10"/>
          </p:nvPr>
        </p:nvSpPr>
        <p:spPr>
          <a:xfrm>
            <a:off x="827584" y="2084238"/>
            <a:ext cx="6624736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ian numeron paikkamerkki 9"/>
          <p:cNvSpPr>
            <a:spLocks noGrp="1"/>
          </p:cNvSpPr>
          <p:nvPr userDrawn="1">
            <p:ph type="sldNum" sz="quarter" idx="11"/>
          </p:nvPr>
        </p:nvSpPr>
        <p:spPr>
          <a:xfrm>
            <a:off x="7700342" y="6381328"/>
            <a:ext cx="40005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 userDrawn="1">
            <p:ph type="ftr" sz="quarter" idx="14"/>
          </p:nvPr>
        </p:nvSpPr>
        <p:spPr>
          <a:xfrm>
            <a:off x="251520" y="6357938"/>
            <a:ext cx="6357937" cy="365125"/>
          </a:xfrm>
        </p:spPr>
        <p:txBody>
          <a:bodyPr/>
          <a:lstStyle/>
          <a:p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 cstate="print">
            <a:alphaModFix amt="2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23850" y="6021388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6713538" y="6357938"/>
            <a:ext cx="81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76C01DB-020D-41A1-AB12-9B021A8F534D}" type="datetime1">
              <a:rPr lang="fi-FI" smtClean="0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284163" y="6357938"/>
            <a:ext cx="6357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7740352" y="6381328"/>
            <a:ext cx="40005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7" descr="ELY_LB01_FiSvEn_3L_B3___RGB_tresprak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9512" y="116632"/>
            <a:ext cx="4055487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48" r:id="rId2"/>
    <p:sldLayoutId id="2147483749" r:id="rId3"/>
    <p:sldLayoutId id="2147483735" r:id="rId4"/>
    <p:sldLayoutId id="2147483750" r:id="rId5"/>
    <p:sldLayoutId id="2147483736" r:id="rId6"/>
    <p:sldLayoutId id="2147483734" r:id="rId7"/>
    <p:sldLayoutId id="2147483725" r:id="rId8"/>
    <p:sldLayoutId id="2147483738" r:id="rId9"/>
    <p:sldLayoutId id="2147483739" r:id="rId10"/>
    <p:sldLayoutId id="2147483740" r:id="rId11"/>
    <p:sldLayoutId id="2147483742" r:id="rId12"/>
    <p:sldLayoutId id="2147483743" r:id="rId13"/>
    <p:sldLayoutId id="2147483744" r:id="rId14"/>
    <p:sldLayoutId id="2147483745" r:id="rId15"/>
    <p:sldLayoutId id="2147483728" r:id="rId16"/>
    <p:sldLayoutId id="2147483737" r:id="rId17"/>
    <p:sldLayoutId id="2147483721" r:id="rId18"/>
    <p:sldLayoutId id="2147483723" r:id="rId19"/>
    <p:sldLayoutId id="2147483724" r:id="rId20"/>
    <p:sldLayoutId id="2147483727" r:id="rId21"/>
    <p:sldLayoutId id="2147483726" r:id="rId2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Ympäristöriskinarviointi viranomaistoiminnassa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Hanna Huhta / Pohjois-Savon </a:t>
            </a:r>
            <a:r>
              <a:rPr lang="fi-FI" dirty="0" err="1" smtClean="0"/>
              <a:t>ELY-keskus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BF7CD28-96B3-481D-AA07-D5627190FDE6}" type="datetime1">
              <a:rPr lang="fi-FI" smtClean="0"/>
              <a:pPr/>
              <a:t>27.2.2014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MINERA – uusi kaivosympäristöjen riskinarviointimalli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76864" cy="3528392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		</a:t>
            </a:r>
            <a:br>
              <a:rPr lang="fi-FI" dirty="0" smtClean="0"/>
            </a:br>
            <a:r>
              <a:rPr lang="fi-FI" dirty="0" smtClean="0"/>
              <a:t>			</a:t>
            </a:r>
            <a:r>
              <a:rPr lang="fi-FI" b="1" dirty="0" smtClean="0">
                <a:latin typeface="Bodoni MT Black" pitchFamily="18" charset="0"/>
              </a:rPr>
              <a:t>Kiitos!</a:t>
            </a:r>
            <a:endParaRPr lang="fi-FI" b="1" dirty="0">
              <a:latin typeface="Bodoni MT Black" pitchFamily="18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776864" cy="1002982"/>
          </a:xfrm>
        </p:spPr>
        <p:txBody>
          <a:bodyPr/>
          <a:lstStyle/>
          <a:p>
            <a:r>
              <a:rPr lang="fi-FI" dirty="0" smtClean="0"/>
              <a:t>Riskinarviointi toiminnan valvojan näkökulmasta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827584" y="1916832"/>
            <a:ext cx="7782694" cy="4392488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Mitä on ympäristöriskinarviointi?</a:t>
            </a:r>
          </a:p>
          <a:p>
            <a:pPr lvl="1">
              <a:defRPr/>
            </a:pPr>
            <a:r>
              <a:rPr lang="fi-FI" dirty="0" smtClean="0"/>
              <a:t>Tietystä altistumisesta aiheutuvien ympäristövaikutusten vakavuuden ja todennäköisyyden arvioimista.</a:t>
            </a:r>
          </a:p>
          <a:p>
            <a:pPr lvl="1">
              <a:defRPr/>
            </a:pPr>
            <a:r>
              <a:rPr lang="fi-FI" dirty="0" smtClean="0"/>
              <a:t>Altistuminen voi olla seurausta ”normaalitoiminnasta” tai poikkeustilanteesta!</a:t>
            </a:r>
          </a:p>
          <a:p>
            <a:pPr lvl="1">
              <a:defRPr/>
            </a:pPr>
            <a:r>
              <a:rPr lang="fi-FI" dirty="0" smtClean="0"/>
              <a:t>Riskinarviointiin tulee sisältyä kohteen rajaus, riskien tunnistus, riskien suuruuden arviointi (todennäköisyys ja seuraus), riskien merkityksen arviointi, toimenpide-ehdotukset ja riskien pienentäminen (riskien hallinta). </a:t>
            </a:r>
          </a:p>
          <a:p>
            <a:pPr lvl="1">
              <a:defRPr/>
            </a:pPr>
            <a:endParaRPr lang="fi-FI" dirty="0" smtClean="0"/>
          </a:p>
          <a:p>
            <a:pPr lvl="1">
              <a:defRPr/>
            </a:pPr>
            <a:endParaRPr lang="fi-FI" dirty="0" smtClean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smtClean="0"/>
              <a:t>MINERA – uusi kaivosympäristöjen riskinarviointimalli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124744"/>
            <a:ext cx="7782694" cy="4896544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Ympäristöriskinarviointia edellytetään mm. ympäristönsuojelulaissa, maankäyttö- ja rakennuslaissa, laissa ympäristövaikutusten arviointimenettelystä, kemikaalilaissa sekä EY:n asetuksessa ympäristöasioiden hallinta- ja </a:t>
            </a:r>
            <a:r>
              <a:rPr lang="fi-FI" dirty="0" err="1" smtClean="0"/>
              <a:t>auditointijärjestelmästä</a:t>
            </a:r>
            <a:r>
              <a:rPr lang="fi-FI" dirty="0" smtClean="0"/>
              <a:t>.</a:t>
            </a:r>
          </a:p>
          <a:p>
            <a:pPr lvl="1">
              <a:defRPr/>
            </a:pPr>
            <a:r>
              <a:rPr lang="fi-FI" dirty="0" smtClean="0"/>
              <a:t>Esim. YSA (169/2000) 9§:n mukaan lupahakemuksen tulee sisältää mm. ”…arvio toimintaan liittyvistä riskeistä, onnettomuuksien estämiseksi suunnitelluista toimista sekä toimista häiriötilanteissa…”</a:t>
            </a:r>
          </a:p>
          <a:p>
            <a:pPr>
              <a:defRPr/>
            </a:pPr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980728"/>
            <a:ext cx="7782694" cy="5040560"/>
          </a:xfrm>
        </p:spPr>
        <p:txBody>
          <a:bodyPr/>
          <a:lstStyle/>
          <a:p>
            <a:r>
              <a:rPr lang="fi-FI" dirty="0" smtClean="0"/>
              <a:t>Ympäristöriskinarviointi viranomaistoiminnassa</a:t>
            </a:r>
          </a:p>
          <a:p>
            <a:pPr lvl="1"/>
            <a:r>
              <a:rPr lang="fi-FI" dirty="0" smtClean="0"/>
              <a:t>Ympäristölupien valvontaohje (7.11.2012, YM12/401/2012): ”Toiminnanharjoittajia kannustetaan parantamaan laitosten toiminnan seurantaa osana laatu- ja ympäristöjärjestelmiä sekä tiedostamaan toiminnan ympäristövaikutukset, mahdolliset riskit sekä suunnittelemaan ja toteuttamaan niiden edellyttämät toimet.”</a:t>
            </a:r>
          </a:p>
          <a:p>
            <a:pPr lvl="1"/>
            <a:r>
              <a:rPr lang="fi-FI" dirty="0" smtClean="0"/>
              <a:t>Valvontaohjeen mukaan laitoksen määräaikaistarkastusten tiheyttä (määräytyy laitoksen valvontaluokan perusteella) voidaan muuttaa riskinarvioinnin perusteella. 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908720"/>
            <a:ext cx="7782694" cy="5112568"/>
          </a:xfrm>
        </p:spPr>
        <p:txBody>
          <a:bodyPr/>
          <a:lstStyle/>
          <a:p>
            <a:pPr lvl="2"/>
            <a:r>
              <a:rPr lang="fi-FI" dirty="0" smtClean="0"/>
              <a:t>Esim. jos luokkaan 1 (</a:t>
            </a:r>
            <a:r>
              <a:rPr lang="fi-FI" dirty="0" err="1" smtClean="0"/>
              <a:t>vähint</a:t>
            </a:r>
            <a:r>
              <a:rPr lang="fi-FI" dirty="0" smtClean="0"/>
              <a:t>. kerran vuodessa tarkastettava) kuuluvan laitoksen riskinarviointi osoittaa, että laitos noudattaa ympäristölupaansa eikä sen toiminnasta aiheudu ympäristön pilaantumisen vaaraa, ei laitosta ole välttämätöntä tarkastaa joka vuosi.</a:t>
            </a:r>
          </a:p>
          <a:p>
            <a:pPr lvl="2"/>
            <a:r>
              <a:rPr lang="fi-FI" dirty="0" smtClean="0"/>
              <a:t>Esim. luvan voimaantulotarkastuksen siirtäminen myöhemmäksi.</a:t>
            </a:r>
          </a:p>
          <a:p>
            <a:pPr lvl="2"/>
            <a:r>
              <a:rPr lang="fi-FI" dirty="0" smtClean="0"/>
              <a:t>Pohjois-Savon </a:t>
            </a:r>
            <a:r>
              <a:rPr lang="fi-FI" dirty="0" err="1" smtClean="0"/>
              <a:t>ELY-keskuksessa</a:t>
            </a:r>
            <a:r>
              <a:rPr lang="fi-FI" dirty="0" smtClean="0"/>
              <a:t> laitosten valvontaluokkia tarkistetaan parhaillaan  riskinarvioinnin perusteella .</a:t>
            </a:r>
          </a:p>
          <a:p>
            <a:pPr lvl="2"/>
            <a:endParaRPr lang="fi-FI" dirty="0" smtClean="0"/>
          </a:p>
          <a:p>
            <a:pPr lvl="1"/>
            <a:endParaRPr lang="fi-FI" dirty="0" smtClean="0"/>
          </a:p>
          <a:p>
            <a:pPr lvl="2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fi-FI" dirty="0" err="1" smtClean="0"/>
              <a:t>Riskinarvointi</a:t>
            </a:r>
            <a:r>
              <a:rPr lang="fi-FI" dirty="0" smtClean="0"/>
              <a:t> on mukana myös määritettäessä ympäristöluvan tarvetta (uusi lupa vai muutos?)</a:t>
            </a:r>
          </a:p>
          <a:p>
            <a:pPr lvl="1"/>
            <a:r>
              <a:rPr lang="fi-FI" dirty="0" smtClean="0"/>
              <a:t>Määräaikaistarkastusta varten valvojan tulee perehtyä laitoksen lyhyen ja pitkän aikavälin ympäristövaikutusten ja –riskien tarkasteluun.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124744"/>
            <a:ext cx="7782694" cy="4896544"/>
          </a:xfrm>
        </p:spPr>
        <p:txBody>
          <a:bodyPr/>
          <a:lstStyle/>
          <a:p>
            <a:pPr lvl="2"/>
            <a:r>
              <a:rPr lang="fi-FI" dirty="0" smtClean="0"/>
              <a:t>Tällöin valvoja voi arvioida riskin suuruutta mm. seuraavien asioiden perusteella:</a:t>
            </a:r>
          </a:p>
          <a:p>
            <a:pPr lvl="3"/>
            <a:r>
              <a:rPr lang="fi-FI" dirty="0" smtClean="0"/>
              <a:t>Kyseessä olevien laitosten mahdolliset ja tosiasialliset vaikutukset ihmisten terveyteen ja ympäristöön ottaen huomioon päästöjen määrä ja laatu, paikallisen ympäristön herkkyys ja onnettomuusriski.</a:t>
            </a:r>
          </a:p>
          <a:p>
            <a:pPr lvl="3"/>
            <a:r>
              <a:rPr lang="fi-FI" dirty="0" smtClean="0"/>
              <a:t>Tiedot lupamääräysten noudattamisesta.</a:t>
            </a:r>
          </a:p>
          <a:p>
            <a:pPr lvl="3"/>
            <a:r>
              <a:rPr lang="fi-FI" dirty="0" smtClean="0"/>
              <a:t>Toiminnanharjoittajan osallistuminen Euroopan unionin ympäristöasioiden hallinta- ja </a:t>
            </a:r>
            <a:r>
              <a:rPr lang="fi-FI" dirty="0" err="1" smtClean="0"/>
              <a:t>auditointijärjestelmään</a:t>
            </a:r>
            <a:r>
              <a:rPr lang="fi-FI" dirty="0" smtClean="0"/>
              <a:t> (EMAS) asetuksen (EY) N:o 1221/2009 mukaisesti.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340768"/>
            <a:ext cx="7782694" cy="46805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i-FI" dirty="0" smtClean="0"/>
              <a:t>Ympäristöriskianalyysin laatimista edellytetään </a:t>
            </a:r>
            <a:r>
              <a:rPr lang="fi-FI" dirty="0" err="1" smtClean="0"/>
              <a:t>YSL:n</a:t>
            </a:r>
            <a:r>
              <a:rPr lang="fi-FI" dirty="0" smtClean="0"/>
              <a:t> mukaisessa lupapäätöksessä toiminnalta, josta todennäköisesti aiheutuu merkittäviä ympäristövaikutuksia.</a:t>
            </a:r>
          </a:p>
          <a:p>
            <a:pPr lvl="1">
              <a:defRPr/>
            </a:pPr>
            <a:r>
              <a:rPr lang="fi-FI" dirty="0" smtClean="0"/>
              <a:t> Määräys riskinarvioinnin laatimisesta perustellaan häiriö- ja poikkeustilanteeseen varautumisella.</a:t>
            </a:r>
          </a:p>
          <a:p>
            <a:pPr lvl="1">
              <a:defRPr/>
            </a:pPr>
            <a:r>
              <a:rPr lang="fi-FI" dirty="0" smtClean="0"/>
              <a:t>Riskianalyysin sisältövaatimukset (riittävyys) jätetään lupapäätöksessä yleensä valvojan määriteltäväksi. Tällöin sisältövaatimukset saattavat vaihdella </a:t>
            </a:r>
            <a:r>
              <a:rPr lang="fi-FI" dirty="0" err="1" smtClean="0"/>
              <a:t>ELY-keskuksittain</a:t>
            </a:r>
            <a:r>
              <a:rPr lang="fi-FI" dirty="0" smtClean="0"/>
              <a:t> riippuen valvojan perehtyneisyydestä riskianalyysiin ja valvontakohteen ominaisuuksista. 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827584" y="1340768"/>
            <a:ext cx="7782694" cy="468052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fi-FI" dirty="0" smtClean="0"/>
              <a:t>”Työläs” lupamääräys valvonnan kannalta</a:t>
            </a:r>
            <a:br>
              <a:rPr lang="fi-FI" dirty="0" smtClean="0"/>
            </a:br>
            <a:r>
              <a:rPr lang="fi-FI" dirty="0" smtClean="0"/>
              <a:t> (ohjaustarve ja päivitykset). </a:t>
            </a:r>
          </a:p>
          <a:p>
            <a:pPr lvl="1"/>
            <a:r>
              <a:rPr lang="fi-FI" dirty="0" smtClean="0"/>
              <a:t>Pahimmillaan yhtymäkohdat käytännön toimintaan voivat jäädä vähäisiksi.</a:t>
            </a:r>
          </a:p>
          <a:p>
            <a:pPr lvl="1"/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MINERA – uusi kaivosympäristöjen riskinarviointimalli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Y_EA02_PowerP_________RGB[1]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9BBBB05E346EB49BE5495847806A081" ma:contentTypeVersion="1" ma:contentTypeDescription="Luo uusi asiakirja." ma:contentTypeScope="" ma:versionID="357db163d7109ef8c2e3c37eb042e87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4340a008e99365d80b71206bae22299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DC730BB-ABD9-4E69-ACC7-4098F639D4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802C9A-5056-4453-9BEB-2FF4429E1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355B4F-5CAB-467C-9B27-2C3CE456AA5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ELY_EA02_PowerP_________RGB[1]</Template>
  <TotalTime>306</TotalTime>
  <Words>421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ELY_EA02_PowerP_________RGB[1]</vt:lpstr>
      <vt:lpstr>Ympäristöriskinarviointi viranomaistoiminnassa</vt:lpstr>
      <vt:lpstr>Riskinarviointi toiminnan valvojan näkökulmasta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Kiitos!</vt:lpstr>
    </vt:vector>
  </TitlesOfParts>
  <Company>Aluehallinto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A010075</dc:creator>
  <cp:lastModifiedBy>Hiltunen Laura</cp:lastModifiedBy>
  <cp:revision>47</cp:revision>
  <dcterms:created xsi:type="dcterms:W3CDTF">2012-03-26T09:52:13Z</dcterms:created>
  <dcterms:modified xsi:type="dcterms:W3CDTF">2014-02-27T10:53:05Z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0x010100E9BBBB05E346EB49BE5495847806A081</vt:lpwstr>
  </property>
</Properties>
</file>