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91" r:id="rId3"/>
    <p:sldId id="292" r:id="rId4"/>
    <p:sldId id="293" r:id="rId5"/>
    <p:sldId id="294" r:id="rId6"/>
    <p:sldId id="295" r:id="rId7"/>
    <p:sldId id="323" r:id="rId8"/>
    <p:sldId id="296" r:id="rId9"/>
    <p:sldId id="297" r:id="rId10"/>
    <p:sldId id="298" r:id="rId11"/>
    <p:sldId id="299" r:id="rId12"/>
    <p:sldId id="300" r:id="rId13"/>
    <p:sldId id="301" r:id="rId14"/>
    <p:sldId id="303" r:id="rId15"/>
    <p:sldId id="304" r:id="rId16"/>
    <p:sldId id="305" r:id="rId17"/>
    <p:sldId id="306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32" r:id="rId27"/>
    <p:sldId id="316" r:id="rId28"/>
    <p:sldId id="317" r:id="rId29"/>
    <p:sldId id="318" r:id="rId30"/>
    <p:sldId id="333" r:id="rId31"/>
    <p:sldId id="334" r:id="rId32"/>
    <p:sldId id="335" r:id="rId33"/>
    <p:sldId id="336" r:id="rId34"/>
    <p:sldId id="337" r:id="rId35"/>
    <p:sldId id="319" r:id="rId36"/>
    <p:sldId id="320" r:id="rId37"/>
    <p:sldId id="331" r:id="rId38"/>
    <p:sldId id="321" r:id="rId39"/>
    <p:sldId id="322" r:id="rId40"/>
    <p:sldId id="324" r:id="rId41"/>
    <p:sldId id="325" r:id="rId42"/>
    <p:sldId id="326" r:id="rId43"/>
    <p:sldId id="327" r:id="rId44"/>
    <p:sldId id="328" r:id="rId45"/>
    <p:sldId id="329" r:id="rId46"/>
    <p:sldId id="330" r:id="rId47"/>
  </p:sldIdLst>
  <p:sldSz cx="9144000" cy="6858000" type="screen4x3"/>
  <p:notesSz cx="7099300" cy="10234613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42">
          <p15:clr>
            <a:srgbClr val="A4A3A4"/>
          </p15:clr>
        </p15:guide>
        <p15:guide id="2" orient="horz" pos="2614">
          <p15:clr>
            <a:srgbClr val="A4A3A4"/>
          </p15:clr>
        </p15:guide>
        <p15:guide id="3" pos="34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77"/>
    <a:srgbClr val="A8C8E6"/>
    <a:srgbClr val="85B2DC"/>
    <a:srgbClr val="C0BFC1"/>
    <a:srgbClr val="A6A6A8"/>
    <a:srgbClr val="CAE7B4"/>
    <a:srgbClr val="A3D47B"/>
    <a:srgbClr val="B19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00"/>
  </p:normalViewPr>
  <p:slideViewPr>
    <p:cSldViewPr showGuides="1">
      <p:cViewPr varScale="1">
        <p:scale>
          <a:sx n="117" d="100"/>
          <a:sy n="117" d="100"/>
        </p:scale>
        <p:origin x="-1464" y="-102"/>
      </p:cViewPr>
      <p:guideLst>
        <p:guide orient="horz" pos="4042"/>
        <p:guide orient="horz" pos="2614"/>
        <p:guide pos="34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664769967419797"/>
          <c:y val="1.9212259129647691E-2"/>
          <c:w val="0.7775049376478983"/>
          <c:h val="0.53509688540667832"/>
        </c:manualLayout>
      </c:layout>
      <c:barChart>
        <c:barDir val="col"/>
        <c:grouping val="clustered"/>
        <c:varyColors val="0"/>
        <c:ser>
          <c:idx val="0"/>
          <c:order val="0"/>
          <c:tx>
            <c:v>Investointikustannukset</c:v>
          </c:tx>
          <c:spPr>
            <a:solidFill>
              <a:srgbClr val="00B0F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puu!$E$9:$E$12</c:f>
              <c:strCache>
                <c:ptCount val="4"/>
                <c:pt idx="0">
                  <c:v>joukkotiedotus</c:v>
                </c:pt>
                <c:pt idx="1">
                  <c:v>lainsäädäntö</c:v>
                </c:pt>
                <c:pt idx="2">
                  <c:v>viranomaisvalvonta</c:v>
                </c:pt>
                <c:pt idx="3">
                  <c:v>korvaava energia</c:v>
                </c:pt>
              </c:strCache>
            </c:strRef>
          </c:cat>
          <c:val>
            <c:numRef>
              <c:f>puu!$M$9:$M$12</c:f>
              <c:numCache>
                <c:formatCode>#,##0</c:formatCode>
                <c:ptCount val="4"/>
                <c:pt idx="0">
                  <c:v>4.2779999999999996</c:v>
                </c:pt>
                <c:pt idx="1">
                  <c:v>0.99886013986013966</c:v>
                </c:pt>
              </c:numCache>
            </c:numRef>
          </c:val>
        </c:ser>
        <c:ser>
          <c:idx val="1"/>
          <c:order val="1"/>
          <c:tx>
            <c:v>Ylläpitokustannukset</c:v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-7.5719524077908246E-2"/>
                  <c:y val="8.1247330745351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puu!$E$9:$E$12</c:f>
              <c:strCache>
                <c:ptCount val="4"/>
                <c:pt idx="0">
                  <c:v>joukkotiedotus</c:v>
                </c:pt>
                <c:pt idx="1">
                  <c:v>lainsäädäntö</c:v>
                </c:pt>
                <c:pt idx="2">
                  <c:v>viranomaisvalvonta</c:v>
                </c:pt>
                <c:pt idx="3">
                  <c:v>korvaava energia</c:v>
                </c:pt>
              </c:strCache>
            </c:strRef>
          </c:cat>
          <c:val>
            <c:numRef>
              <c:f>puu!$N$9:$N$12</c:f>
              <c:numCache>
                <c:formatCode>General</c:formatCode>
                <c:ptCount val="4"/>
                <c:pt idx="2" formatCode="#,##0">
                  <c:v>89.471599431685817</c:v>
                </c:pt>
                <c:pt idx="3" formatCode="#,##0">
                  <c:v>1098.3438676653252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6"/>
        <c:axId val="102176256"/>
        <c:axId val="102177792"/>
      </c:barChart>
      <c:catAx>
        <c:axId val="102176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fi-FI"/>
          </a:p>
        </c:txPr>
        <c:crossAx val="102177792"/>
        <c:crosses val="autoZero"/>
        <c:auto val="1"/>
        <c:lblAlgn val="ctr"/>
        <c:lblOffset val="100"/>
        <c:noMultiLvlLbl val="0"/>
      </c:catAx>
      <c:valAx>
        <c:axId val="102177792"/>
        <c:scaling>
          <c:orientation val="minMax"/>
          <c:max val="12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8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Kustannukset (milj.€/50 vuotta)</a:t>
                </a:r>
              </a:p>
            </c:rich>
          </c:tx>
          <c:layout>
            <c:manualLayout>
              <c:xMode val="edge"/>
              <c:yMode val="edge"/>
              <c:x val="4.1814017371565183E-2"/>
              <c:y val="2.5062309168212442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fi-FI"/>
          </a:p>
        </c:txPr>
        <c:crossAx val="102176256"/>
        <c:crosses val="autoZero"/>
        <c:crossBetween val="between"/>
        <c:majorUnit val="300"/>
      </c:valAx>
    </c:plotArea>
    <c:legend>
      <c:legendPos val="r"/>
      <c:layout>
        <c:manualLayout>
          <c:xMode val="edge"/>
          <c:yMode val="edge"/>
          <c:x val="0.12143742255266418"/>
          <c:y val="8.5347852257381253E-4"/>
          <c:w val="0.87856257744733568"/>
          <c:h val="8.0940236452744285E-2"/>
        </c:manualLayout>
      </c:layout>
      <c:overlay val="0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fi-FI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299513184145399"/>
          <c:y val="7.2274594144162735E-2"/>
          <c:w val="0.69972530226971186"/>
          <c:h val="0.51984696121578688"/>
        </c:manualLayout>
      </c:layout>
      <c:barChart>
        <c:barDir val="col"/>
        <c:grouping val="clustered"/>
        <c:varyColors val="0"/>
        <c:ser>
          <c:idx val="0"/>
          <c:order val="0"/>
          <c:tx>
            <c:v>Investointikustannukset</c:v>
          </c:tx>
          <c:spPr>
            <a:solidFill>
              <a:srgbClr val="00B0F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puu!$E$60:$E$65</c:f>
              <c:strCache>
                <c:ptCount val="6"/>
                <c:pt idx="0">
                  <c:v>lainsäädäntö</c:v>
                </c:pt>
                <c:pt idx="1">
                  <c:v>kirjanpito</c:v>
                </c:pt>
                <c:pt idx="2">
                  <c:v>korvaava energia</c:v>
                </c:pt>
                <c:pt idx="3">
                  <c:v>polttorekisteri</c:v>
                </c:pt>
                <c:pt idx="4">
                  <c:v>verotulot valtiolle</c:v>
                </c:pt>
                <c:pt idx="5">
                  <c:v>polttopuun vero</c:v>
                </c:pt>
              </c:strCache>
            </c:strRef>
          </c:cat>
          <c:val>
            <c:numRef>
              <c:f>puu!$M$60:$M$65</c:f>
              <c:numCache>
                <c:formatCode>General</c:formatCode>
                <c:ptCount val="6"/>
                <c:pt idx="0" formatCode="#,##0">
                  <c:v>0.99886013986013966</c:v>
                </c:pt>
              </c:numCache>
            </c:numRef>
          </c:val>
        </c:ser>
        <c:ser>
          <c:idx val="1"/>
          <c:order val="1"/>
          <c:tx>
            <c:v>Ylläpitokustannukset</c:v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dLbl>
              <c:idx val="3"/>
              <c:numFmt formatCode="#,##0.0" sourceLinked="0"/>
              <c:spPr/>
              <c:txPr>
                <a:bodyPr/>
                <a:lstStyle/>
                <a:p>
                  <a:pPr>
                    <a:defRPr sz="18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829654782116582E-3"/>
                  <c:y val="-1.9116803670426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1.9115885767681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puu!$E$60:$E$65</c:f>
              <c:strCache>
                <c:ptCount val="6"/>
                <c:pt idx="0">
                  <c:v>lainsäädäntö</c:v>
                </c:pt>
                <c:pt idx="1">
                  <c:v>kirjanpito</c:v>
                </c:pt>
                <c:pt idx="2">
                  <c:v>korvaava energia</c:v>
                </c:pt>
                <c:pt idx="3">
                  <c:v>polttorekisteri</c:v>
                </c:pt>
                <c:pt idx="4">
                  <c:v>verotulot valtiolle</c:v>
                </c:pt>
                <c:pt idx="5">
                  <c:v>polttopuun vero</c:v>
                </c:pt>
              </c:strCache>
            </c:strRef>
          </c:cat>
          <c:val>
            <c:numRef>
              <c:f>puu!$N$60:$N$65</c:f>
              <c:numCache>
                <c:formatCode>#,##0</c:formatCode>
                <c:ptCount val="6"/>
                <c:pt idx="1">
                  <c:v>38.241465158141544</c:v>
                </c:pt>
                <c:pt idx="2">
                  <c:v>549.17193383266272</c:v>
                </c:pt>
                <c:pt idx="3">
                  <c:v>1.819073731484276</c:v>
                </c:pt>
                <c:pt idx="4">
                  <c:v>-909.65594217062994</c:v>
                </c:pt>
                <c:pt idx="5">
                  <c:v>909.65594217062994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421568"/>
        <c:axId val="139423104"/>
      </c:barChart>
      <c:catAx>
        <c:axId val="139421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fi-FI"/>
          </a:p>
        </c:txPr>
        <c:crossAx val="139423104"/>
        <c:crosses val="autoZero"/>
        <c:auto val="1"/>
        <c:lblAlgn val="ctr"/>
        <c:lblOffset val="100"/>
        <c:noMultiLvlLbl val="0"/>
      </c:catAx>
      <c:valAx>
        <c:axId val="1394231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8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Kustannukset (milj.€/50 vuotta)</a:t>
                </a:r>
              </a:p>
            </c:rich>
          </c:tx>
          <c:layout>
            <c:manualLayout>
              <c:xMode val="edge"/>
              <c:yMode val="edge"/>
              <c:x val="3.3512866546977854E-2"/>
              <c:y val="2.9855130177693309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fi-FI"/>
          </a:p>
        </c:txPr>
        <c:crossAx val="139421568"/>
        <c:crosses val="autoZero"/>
        <c:crossBetween val="between"/>
        <c:majorUnit val="500"/>
      </c:valAx>
    </c:plotArea>
    <c:legend>
      <c:legendPos val="r"/>
      <c:legendEntry>
        <c:idx val="0"/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fi-FI"/>
          </a:p>
        </c:txPr>
      </c:legendEntry>
      <c:legendEntry>
        <c:idx val="1"/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fi-FI"/>
          </a:p>
        </c:txPr>
      </c:legendEntry>
      <c:layout>
        <c:manualLayout>
          <c:xMode val="edge"/>
          <c:yMode val="edge"/>
          <c:x val="0.16995810891681629"/>
          <c:y val="6.8808640299272933E-4"/>
          <c:w val="0.80849790544584077"/>
          <c:h val="4.9804808881648427E-2"/>
        </c:manualLayout>
      </c:layout>
      <c:overlay val="0"/>
      <c:txPr>
        <a:bodyPr/>
        <a:lstStyle/>
        <a:p>
          <a:pPr>
            <a:defRPr sz="2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fi-FI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06218701494295"/>
          <c:y val="0.13736802564646644"/>
          <c:w val="0.75967635848580772"/>
          <c:h val="0.40383985869209904"/>
        </c:manualLayout>
      </c:layout>
      <c:barChart>
        <c:barDir val="col"/>
        <c:grouping val="clustered"/>
        <c:varyColors val="0"/>
        <c:ser>
          <c:idx val="0"/>
          <c:order val="0"/>
          <c:tx>
            <c:v>Investointikustannukset</c:v>
          </c:tx>
          <c:spPr>
            <a:solidFill>
              <a:srgbClr val="00B0F0"/>
            </a:solidFill>
          </c:spPr>
          <c:invertIfNegative val="0"/>
          <c:dLbls>
            <c:dLbl>
              <c:idx val="1"/>
              <c:layout>
                <c:manualLayout>
                  <c:x val="-3.777148253068934E-3"/>
                  <c:y val="1.3745704467353955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liikenne!$F$10:$F$12</c:f>
              <c:strCache>
                <c:ptCount val="3"/>
                <c:pt idx="0">
                  <c:v>lainsäädäntö</c:v>
                </c:pt>
                <c:pt idx="1">
                  <c:v>joukkotiedotus</c:v>
                </c:pt>
                <c:pt idx="2">
                  <c:v>uudet liikennemerkit</c:v>
                </c:pt>
              </c:strCache>
            </c:strRef>
          </c:cat>
          <c:val>
            <c:numRef>
              <c:f>liikenne!$N$10:$N$12</c:f>
              <c:numCache>
                <c:formatCode>#,##0</c:formatCode>
                <c:ptCount val="3"/>
                <c:pt idx="0">
                  <c:v>0.99886013986013966</c:v>
                </c:pt>
                <c:pt idx="1">
                  <c:v>42.78</c:v>
                </c:pt>
                <c:pt idx="2">
                  <c:v>4.1431519999999988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4"/>
        <c:overlap val="-48"/>
        <c:axId val="156985984"/>
        <c:axId val="156987776"/>
      </c:barChart>
      <c:catAx>
        <c:axId val="156985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fi-FI"/>
          </a:p>
        </c:txPr>
        <c:crossAx val="156987776"/>
        <c:crosses val="autoZero"/>
        <c:auto val="1"/>
        <c:lblAlgn val="ctr"/>
        <c:lblOffset val="1"/>
        <c:tickLblSkip val="1"/>
        <c:noMultiLvlLbl val="0"/>
      </c:catAx>
      <c:valAx>
        <c:axId val="156987776"/>
        <c:scaling>
          <c:orientation val="minMax"/>
          <c:max val="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8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Kustannukset (milj.€/50 vuotta)</a:t>
                </a:r>
              </a:p>
            </c:rich>
          </c:tx>
          <c:layout>
            <c:manualLayout>
              <c:xMode val="edge"/>
              <c:yMode val="edge"/>
              <c:x val="8.4536717702818329E-2"/>
              <c:y val="5.6246488421923001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fi-FI"/>
          </a:p>
        </c:txPr>
        <c:crossAx val="156985984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fi-FI"/>
          </a:p>
        </c:txPr>
      </c:legendEntry>
      <c:layout>
        <c:manualLayout>
          <c:xMode val="edge"/>
          <c:yMode val="edge"/>
          <c:x val="0.23715160749841172"/>
          <c:y val="4.343271568362627E-2"/>
          <c:w val="0.63051332229414425"/>
          <c:h val="3.4524567158641224E-2"/>
        </c:manualLayout>
      </c:layout>
      <c:overlay val="0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fi-FI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21208559724451"/>
          <c:y val="2.6635718926853246E-2"/>
          <c:w val="0.87787917419873462"/>
          <c:h val="0.47706484965659512"/>
        </c:manualLayout>
      </c:layout>
      <c:barChart>
        <c:barDir val="col"/>
        <c:grouping val="stacked"/>
        <c:varyColors val="0"/>
        <c:ser>
          <c:idx val="1"/>
          <c:order val="0"/>
          <c:tx>
            <c:v>Ylläpitokustannukset</c:v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-4.217342643490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6531946421835449E-4"/>
                  <c:y val="-0.1149879661268756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0199860012540267E-17"/>
                  <c:y val="-4.2065468231565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9553224666104935E-3"/>
                  <c:y val="-0.12205695042836627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tupakointi!$E$9:$E$15</c:f>
              <c:strCache>
                <c:ptCount val="7"/>
                <c:pt idx="0">
                  <c:v>joukkotiedotus</c:v>
                </c:pt>
                <c:pt idx="1">
                  <c:v>lainsäädäntö</c:v>
                </c:pt>
                <c:pt idx="2">
                  <c:v>nikotiinipurukumi</c:v>
                </c:pt>
                <c:pt idx="3">
                  <c:v>viranomaisvalvonta</c:v>
                </c:pt>
                <c:pt idx="4">
                  <c:v>tupakkaveron menetys</c:v>
                </c:pt>
                <c:pt idx="5">
                  <c:v>tupakoinnin hoitosäästöt</c:v>
                </c:pt>
                <c:pt idx="6">
                  <c:v>tupakoitsijoiden säästämä raha</c:v>
                </c:pt>
              </c:strCache>
            </c:strRef>
          </c:cat>
          <c:val>
            <c:numRef>
              <c:f>tupakointi!$N$9:$N$15</c:f>
              <c:numCache>
                <c:formatCode>General</c:formatCode>
                <c:ptCount val="7"/>
                <c:pt idx="3" formatCode="#,##0.0">
                  <c:v>0.17894319886337173</c:v>
                </c:pt>
                <c:pt idx="4" formatCode="#,##0.0">
                  <c:v>18.498156535198486</c:v>
                </c:pt>
                <c:pt idx="5" formatCode="#,##0.0">
                  <c:v>-5.5939252977133664</c:v>
                </c:pt>
                <c:pt idx="6" formatCode="#,##0.0">
                  <c:v>-18.498156535198486</c:v>
                </c:pt>
              </c:numCache>
            </c:numRef>
          </c:val>
        </c:ser>
        <c:ser>
          <c:idx val="0"/>
          <c:order val="1"/>
          <c:tx>
            <c:v>Investointikustannukset</c:v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1.0121805797408548E-17"/>
                  <c:y val="-5.893186204758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6.0820972137743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5847071952362444E-7"/>
                  <c:y val="-5.6345532000867754E-2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800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tupakointi!$E$9:$E$15</c:f>
              <c:strCache>
                <c:ptCount val="7"/>
                <c:pt idx="0">
                  <c:v>joukkotiedotus</c:v>
                </c:pt>
                <c:pt idx="1">
                  <c:v>lainsäädäntö</c:v>
                </c:pt>
                <c:pt idx="2">
                  <c:v>nikotiinipurukumi</c:v>
                </c:pt>
                <c:pt idx="3">
                  <c:v>viranomaisvalvonta</c:v>
                </c:pt>
                <c:pt idx="4">
                  <c:v>tupakkaveron menetys</c:v>
                </c:pt>
                <c:pt idx="5">
                  <c:v>tupakoinnin hoitosäästöt</c:v>
                </c:pt>
                <c:pt idx="6">
                  <c:v>tupakoitsijoiden säästämä raha</c:v>
                </c:pt>
              </c:strCache>
            </c:strRef>
          </c:cat>
          <c:val>
            <c:numRef>
              <c:f>tupakointi!$M$9:$M$15</c:f>
              <c:numCache>
                <c:formatCode>#,##0.0</c:formatCode>
                <c:ptCount val="7"/>
                <c:pt idx="0">
                  <c:v>4.2780000000000006E-3</c:v>
                </c:pt>
                <c:pt idx="1">
                  <c:v>9.9886013986014025E-4</c:v>
                </c:pt>
                <c:pt idx="2">
                  <c:v>0.47955525000000004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307264"/>
        <c:axId val="157308800"/>
      </c:barChart>
      <c:catAx>
        <c:axId val="157307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1800"/>
            </a:pPr>
            <a:endParaRPr lang="fi-FI"/>
          </a:p>
        </c:txPr>
        <c:crossAx val="157308800"/>
        <c:crosses val="autoZero"/>
        <c:auto val="1"/>
        <c:lblAlgn val="ctr"/>
        <c:lblOffset val="100"/>
        <c:noMultiLvlLbl val="0"/>
      </c:catAx>
      <c:valAx>
        <c:axId val="1573088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2000" b="0"/>
                  <a:t>Kustannukset (mrd €/50 vuotta)</a:t>
                </a:r>
              </a:p>
            </c:rich>
          </c:tx>
          <c:layout>
            <c:manualLayout>
              <c:xMode val="edge"/>
              <c:yMode val="edge"/>
              <c:x val="0"/>
              <c:y val="1.9489493467192101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i-FI"/>
          </a:p>
        </c:txPr>
        <c:crossAx val="157307264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5.0845802946218439E-2"/>
          <c:y val="1.446639924726391E-2"/>
          <c:w val="0.94915419705378179"/>
          <c:h val="4.5795869855890667E-2"/>
        </c:manualLayout>
      </c:layout>
      <c:overlay val="0"/>
      <c:txPr>
        <a:bodyPr/>
        <a:lstStyle/>
        <a:p>
          <a:pPr>
            <a:defRPr sz="1800"/>
          </a:pPr>
          <a:endParaRPr lang="fi-FI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fi-FI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665899273083639"/>
          <c:y val="2.1035483236905302E-2"/>
          <c:w val="0.82390618520467651"/>
          <c:h val="0.5321714253971781"/>
        </c:manualLayout>
      </c:layout>
      <c:barChart>
        <c:barDir val="col"/>
        <c:grouping val="stacked"/>
        <c:varyColors val="0"/>
        <c:ser>
          <c:idx val="1"/>
          <c:order val="0"/>
          <c:tx>
            <c:v>Ylläpitokustannukset</c:v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-5.2074309683024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0.127710431544894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753214312944095E-2"/>
                  <c:y val="-0.133151658362746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tupakointi!$E$42:$E$46</c:f>
              <c:strCache>
                <c:ptCount val="5"/>
                <c:pt idx="0">
                  <c:v>lainsäädäntö</c:v>
                </c:pt>
                <c:pt idx="1">
                  <c:v>nikotiinipurukumi</c:v>
                </c:pt>
                <c:pt idx="2">
                  <c:v>säästöt hoitokustannuksista</c:v>
                </c:pt>
                <c:pt idx="3">
                  <c:v>tupakan verotulot</c:v>
                </c:pt>
                <c:pt idx="4">
                  <c:v>savukkeisiin käytetty raha</c:v>
                </c:pt>
              </c:strCache>
            </c:strRef>
          </c:cat>
          <c:val>
            <c:numRef>
              <c:f>tupakointi!$N$42:$N$46</c:f>
              <c:numCache>
                <c:formatCode>General</c:formatCode>
                <c:ptCount val="5"/>
                <c:pt idx="2" formatCode="#,##0">
                  <c:v>-2.7969626488566832</c:v>
                </c:pt>
                <c:pt idx="3" formatCode="#,##0">
                  <c:v>-24.85689784417297</c:v>
                </c:pt>
                <c:pt idx="4" formatCode="#,##0">
                  <c:v>24.85689784417297</c:v>
                </c:pt>
              </c:numCache>
            </c:numRef>
          </c:val>
        </c:ser>
        <c:ser>
          <c:idx val="0"/>
          <c:order val="1"/>
          <c:tx>
            <c:v>Investointikustannukset</c:v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5.8608054100310223E-3"/>
                  <c:y val="-4.9890855569246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9072036066873494E-3"/>
                  <c:y val="-4.9890855569246814E-2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800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tupakointi!$E$42:$E$46</c:f>
              <c:strCache>
                <c:ptCount val="5"/>
                <c:pt idx="0">
                  <c:v>lainsäädäntö</c:v>
                </c:pt>
                <c:pt idx="1">
                  <c:v>nikotiinipurukumi</c:v>
                </c:pt>
                <c:pt idx="2">
                  <c:v>säästöt hoitokustannuksista</c:v>
                </c:pt>
                <c:pt idx="3">
                  <c:v>tupakan verotulot</c:v>
                </c:pt>
                <c:pt idx="4">
                  <c:v>savukkeisiin käytetty raha</c:v>
                </c:pt>
              </c:strCache>
            </c:strRef>
          </c:cat>
          <c:val>
            <c:numRef>
              <c:f>tupakointi!$M$42:$M$46</c:f>
              <c:numCache>
                <c:formatCode>#,##0</c:formatCode>
                <c:ptCount val="5"/>
                <c:pt idx="0">
                  <c:v>9.9886013986014025E-4</c:v>
                </c:pt>
                <c:pt idx="1">
                  <c:v>0.23977762499999997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1"/>
        <c:axId val="159871744"/>
        <c:axId val="159873280"/>
      </c:barChart>
      <c:catAx>
        <c:axId val="159871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1800"/>
            </a:pPr>
            <a:endParaRPr lang="fi-FI"/>
          </a:p>
        </c:txPr>
        <c:crossAx val="159873280"/>
        <c:crosses val="autoZero"/>
        <c:auto val="1"/>
        <c:lblAlgn val="ctr"/>
        <c:lblOffset val="100"/>
        <c:noMultiLvlLbl val="0"/>
      </c:catAx>
      <c:valAx>
        <c:axId val="1598732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 b="0"/>
                </a:pPr>
                <a:r>
                  <a:rPr lang="en-US" sz="1800" b="0"/>
                  <a:t>Kustannukset (mrd €/50 vuotta)</a:t>
                </a:r>
              </a:p>
            </c:rich>
          </c:tx>
          <c:layout>
            <c:manualLayout>
              <c:xMode val="edge"/>
              <c:yMode val="edge"/>
              <c:x val="4.4281647082013795E-3"/>
              <c:y val="1.889341355234033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i-FI"/>
          </a:p>
        </c:txPr>
        <c:crossAx val="159871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373091573839883"/>
          <c:y val="1.7161392841872788E-2"/>
          <c:w val="0.80122843585454784"/>
          <c:h val="3.7371660432192845E-2"/>
        </c:manualLayout>
      </c:layout>
      <c:overlay val="0"/>
      <c:txPr>
        <a:bodyPr/>
        <a:lstStyle/>
        <a:p>
          <a:pPr>
            <a:defRPr sz="1800"/>
          </a:pPr>
          <a:endParaRPr lang="fi-FI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fi-FI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852036107283423"/>
          <c:y val="0.1128157879228827"/>
          <c:w val="0.72122499871897794"/>
          <c:h val="0.38181542074080133"/>
        </c:manualLayout>
      </c:layout>
      <c:barChart>
        <c:barDir val="col"/>
        <c:grouping val="clustered"/>
        <c:varyColors val="0"/>
        <c:ser>
          <c:idx val="0"/>
          <c:order val="0"/>
          <c:tx>
            <c:v>Investointikustannukset</c:v>
          </c:tx>
          <c:spPr>
            <a:solidFill>
              <a:srgbClr val="00B0F0"/>
            </a:solidFill>
          </c:spPr>
          <c:invertIfNegative val="0"/>
          <c:dLbls>
            <c:dLbl>
              <c:idx val="1"/>
              <c:layout>
                <c:manualLayout>
                  <c:x val="-3.0012004801920774E-3"/>
                  <c:y val="-5.5555555555555539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0014629445166779E-3"/>
                  <c:y val="1.3910284807865441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Rn_700!$E$9:$E$13</c:f>
              <c:strCache>
                <c:ptCount val="5"/>
                <c:pt idx="0">
                  <c:v>lainsäädäntö</c:v>
                </c:pt>
                <c:pt idx="1">
                  <c:v>mittaaminen</c:v>
                </c:pt>
                <c:pt idx="2">
                  <c:v>radonkorjaus</c:v>
                </c:pt>
                <c:pt idx="3">
                  <c:v>tarkistusmittaaminen</c:v>
                </c:pt>
                <c:pt idx="4">
                  <c:v>huolto</c:v>
                </c:pt>
              </c:strCache>
            </c:strRef>
          </c:cat>
          <c:val>
            <c:numRef>
              <c:f>Rn_700!$L$9:$L$13</c:f>
              <c:numCache>
                <c:formatCode>#,##0</c:formatCode>
                <c:ptCount val="5"/>
                <c:pt idx="0">
                  <c:v>0.99886013986013966</c:v>
                </c:pt>
                <c:pt idx="1">
                  <c:v>14.15535036377149</c:v>
                </c:pt>
                <c:pt idx="2">
                  <c:v>53.532743915805014</c:v>
                </c:pt>
                <c:pt idx="3">
                  <c:v>0.69523044046500015</c:v>
                </c:pt>
              </c:numCache>
            </c:numRef>
          </c:val>
        </c:ser>
        <c:ser>
          <c:idx val="1"/>
          <c:order val="1"/>
          <c:tx>
            <c:v>Ylläpitokustannukset</c:v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dLbl>
              <c:idx val="4"/>
              <c:layout>
                <c:manualLayout>
                  <c:x val="8.9385459132457854E-3"/>
                  <c:y val="-2.8978503198701943E-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18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Rn_700!$E$9:$E$13</c:f>
              <c:strCache>
                <c:ptCount val="5"/>
                <c:pt idx="0">
                  <c:v>lainsäädäntö</c:v>
                </c:pt>
                <c:pt idx="1">
                  <c:v>mittaaminen</c:v>
                </c:pt>
                <c:pt idx="2">
                  <c:v>radonkorjaus</c:v>
                </c:pt>
                <c:pt idx="3">
                  <c:v>tarkistusmittaaminen</c:v>
                </c:pt>
                <c:pt idx="4">
                  <c:v>huolto</c:v>
                </c:pt>
              </c:strCache>
            </c:strRef>
          </c:cat>
          <c:val>
            <c:numRef>
              <c:f>Rn_700!$M$9:$M$13</c:f>
              <c:numCache>
                <c:formatCode>General</c:formatCode>
                <c:ptCount val="5"/>
                <c:pt idx="4" formatCode="#,##0">
                  <c:v>16.335390991217437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130944"/>
        <c:axId val="160132480"/>
      </c:barChart>
      <c:catAx>
        <c:axId val="160130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fi-FI"/>
          </a:p>
        </c:txPr>
        <c:crossAx val="160132480"/>
        <c:crosses val="autoZero"/>
        <c:auto val="1"/>
        <c:lblAlgn val="ctr"/>
        <c:lblOffset val="100"/>
        <c:noMultiLvlLbl val="0"/>
      </c:catAx>
      <c:valAx>
        <c:axId val="160132480"/>
        <c:scaling>
          <c:orientation val="minMax"/>
          <c:max val="6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8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Kustannukset (milj.€/50 vuotta)</a:t>
                </a:r>
              </a:p>
            </c:rich>
          </c:tx>
          <c:layout>
            <c:manualLayout>
              <c:xMode val="edge"/>
              <c:yMode val="edge"/>
              <c:x val="1.1225122041477803E-2"/>
              <c:y val="5.2611236095488075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fi-FI"/>
          </a:p>
        </c:txPr>
        <c:crossAx val="160130944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5.8575379894711073E-2"/>
          <c:y val="5.9475941751755829E-3"/>
          <c:w val="0.8560491472909908"/>
          <c:h val="6.0620740137533713E-2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fi-FI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663954732305995"/>
          <c:y val="0.12960352519184484"/>
          <c:w val="0.7017768132438571"/>
          <c:h val="0.41917849861717354"/>
        </c:manualLayout>
      </c:layout>
      <c:barChart>
        <c:barDir val="col"/>
        <c:grouping val="clustered"/>
        <c:varyColors val="0"/>
        <c:ser>
          <c:idx val="0"/>
          <c:order val="0"/>
          <c:tx>
            <c:v>Investointikustannukset</c:v>
          </c:tx>
          <c:spPr>
            <a:solidFill>
              <a:srgbClr val="00B0F0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1.1591401279480783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Rn_300!$E$9:$E$13</c:f>
              <c:strCache>
                <c:ptCount val="5"/>
                <c:pt idx="0">
                  <c:v>lainsäädäntö</c:v>
                </c:pt>
                <c:pt idx="1">
                  <c:v>mittaaminen</c:v>
                </c:pt>
                <c:pt idx="2">
                  <c:v>radonkorjaus</c:v>
                </c:pt>
                <c:pt idx="3">
                  <c:v>tarkistusmittaaminen</c:v>
                </c:pt>
                <c:pt idx="4">
                  <c:v>huolto</c:v>
                </c:pt>
              </c:strCache>
            </c:strRef>
          </c:cat>
          <c:val>
            <c:numRef>
              <c:f>Rn_300!$L$9:$L$13</c:f>
              <c:numCache>
                <c:formatCode>#,##0</c:formatCode>
                <c:ptCount val="5"/>
                <c:pt idx="0">
                  <c:v>0.99886013986013966</c:v>
                </c:pt>
                <c:pt idx="1">
                  <c:v>14.15535036377149</c:v>
                </c:pt>
                <c:pt idx="2">
                  <c:v>334.91919999999993</c:v>
                </c:pt>
                <c:pt idx="3">
                  <c:v>3.8563553599999993</c:v>
                </c:pt>
              </c:numCache>
            </c:numRef>
          </c:val>
        </c:ser>
        <c:ser>
          <c:idx val="1"/>
          <c:order val="1"/>
          <c:tx>
            <c:v>Ylläpitokustannukset</c:v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8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Rn_300!$E$9:$E$13</c:f>
              <c:strCache>
                <c:ptCount val="5"/>
                <c:pt idx="0">
                  <c:v>lainsäädäntö</c:v>
                </c:pt>
                <c:pt idx="1">
                  <c:v>mittaaminen</c:v>
                </c:pt>
                <c:pt idx="2">
                  <c:v>radonkorjaus</c:v>
                </c:pt>
                <c:pt idx="3">
                  <c:v>tarkistusmittaaminen</c:v>
                </c:pt>
                <c:pt idx="4">
                  <c:v>huolto</c:v>
                </c:pt>
              </c:strCache>
            </c:strRef>
          </c:cat>
          <c:val>
            <c:numRef>
              <c:f>Rn_300!$M$9:$M$13</c:f>
              <c:numCache>
                <c:formatCode>General</c:formatCode>
                <c:ptCount val="5"/>
                <c:pt idx="4" formatCode="#,##0">
                  <c:v>115.27160697062942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452992"/>
        <c:axId val="160454528"/>
      </c:barChart>
      <c:catAx>
        <c:axId val="160452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fi-FI"/>
          </a:p>
        </c:txPr>
        <c:crossAx val="160454528"/>
        <c:crosses val="autoZero"/>
        <c:auto val="1"/>
        <c:lblAlgn val="ctr"/>
        <c:lblOffset val="100"/>
        <c:noMultiLvlLbl val="0"/>
      </c:catAx>
      <c:valAx>
        <c:axId val="1604545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8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Kustannukset (milj.€/50 vuotta)</a:t>
                </a:r>
              </a:p>
            </c:rich>
          </c:tx>
          <c:layout>
            <c:manualLayout>
              <c:xMode val="edge"/>
              <c:yMode val="edge"/>
              <c:x val="2.2137469590879307E-2"/>
              <c:y val="0.10514677590680535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fi-FI"/>
          </a:p>
        </c:txPr>
        <c:crossAx val="160452992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0.14156388353013641"/>
          <c:y val="4.0755896742198615E-2"/>
          <c:w val="0.8560491472909908"/>
          <c:h val="6.0620740137533713E-2"/>
        </c:manualLayout>
      </c:layout>
      <c:overlay val="0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fi-FI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defTabSz="990600">
              <a:defRPr sz="900"/>
            </a:lvl1pPr>
          </a:lstStyle>
          <a:p>
            <a:endParaRPr lang="fi-FI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algn="r" defTabSz="990600">
              <a:defRPr sz="900"/>
            </a:lvl1pPr>
          </a:lstStyle>
          <a:p>
            <a:endParaRPr lang="fi-FI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defTabSz="990600">
              <a:defRPr sz="900"/>
            </a:lvl1pPr>
          </a:lstStyle>
          <a:p>
            <a:endParaRPr lang="fi-FI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algn="r" defTabSz="990600">
              <a:defRPr sz="900"/>
            </a:lvl1pPr>
          </a:lstStyle>
          <a:p>
            <a:fld id="{951D0073-4171-4740-BF3A-D7E7C2B1D69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517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defTabSz="990600">
              <a:defRPr sz="900"/>
            </a:lvl1pPr>
          </a:lstStyle>
          <a:p>
            <a:endParaRPr lang="fi-F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algn="r" defTabSz="990600">
              <a:defRPr sz="900"/>
            </a:lvl1pPr>
          </a:lstStyle>
          <a:p>
            <a:endParaRPr lang="fi-FI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defTabSz="990600">
              <a:defRPr sz="900"/>
            </a:lvl1pPr>
          </a:lstStyle>
          <a:p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algn="r" defTabSz="990600">
              <a:defRPr sz="900"/>
            </a:lvl1pPr>
          </a:lstStyle>
          <a:p>
            <a:fld id="{FA5FCF88-723A-4626-AEF2-9A2369E914CF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005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Health effects of particulate matter has been estimated in several major projects including World Health Report, WHO Environmental Burden of Disease, Clean Air For Europe (CAFE) –programme. As a recent example I will summarize the findings of a study coordinated by the applicant.</a:t>
            </a:r>
          </a:p>
        </p:txBody>
      </p:sp>
      <p:sp>
        <p:nvSpPr>
          <p:cNvPr id="19459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Hänninen, Inspirar Seminar 2013-09-24</a:t>
            </a:r>
            <a:endParaRPr lang="fi-FI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460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cs typeface="Arial" charset="0"/>
              </a:rPr>
              <a:t>2012-06-06</a:t>
            </a:r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8EE4C0-D477-40D6-828A-A55A0574386B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50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>
              <a:latin typeface="Arial" charset="0"/>
              <a:ea typeface="+mn-ea"/>
              <a:cs typeface="+mn-cs"/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EABBFBB-DF1A-4B2B-8BEE-F79AD5DC725E}" type="datetime1">
              <a:rPr lang="fi-FI"/>
              <a:pPr/>
              <a:t>11.2.2014</a:t>
            </a:fld>
            <a:endParaRPr lang="fi-FI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AE90ED-C1C6-472D-BC2D-035E1DA73F27}" type="slidenum">
              <a:rPr lang="fi-FI"/>
              <a:pPr/>
              <a:t>‹#›</a:t>
            </a:fld>
            <a:endParaRPr lang="fi-FI"/>
          </a:p>
        </p:txBody>
      </p:sp>
      <p:grpSp>
        <p:nvGrpSpPr>
          <p:cNvPr id="3108" name="Group 36"/>
          <p:cNvGrpSpPr>
            <a:grpSpLocks/>
          </p:cNvGrpSpPr>
          <p:nvPr userDrawn="1"/>
        </p:nvGrpSpPr>
        <p:grpSpPr bwMode="auto">
          <a:xfrm>
            <a:off x="2897189" y="5270714"/>
            <a:ext cx="3275011" cy="122886"/>
            <a:chOff x="1201" y="2205"/>
            <a:chExt cx="3358" cy="126"/>
          </a:xfrm>
        </p:grpSpPr>
        <p:sp>
          <p:nvSpPr>
            <p:cNvPr id="3106" name="Freeform 34"/>
            <p:cNvSpPr>
              <a:spLocks noEditPoints="1"/>
            </p:cNvSpPr>
            <p:nvPr userDrawn="1"/>
          </p:nvSpPr>
          <p:spPr bwMode="auto">
            <a:xfrm>
              <a:off x="2547" y="2205"/>
              <a:ext cx="2012" cy="126"/>
            </a:xfrm>
            <a:custGeom>
              <a:avLst/>
              <a:gdLst/>
              <a:ahLst/>
              <a:cxnLst>
                <a:cxn ang="0">
                  <a:pos x="0" y="745"/>
                </a:cxn>
                <a:cxn ang="0">
                  <a:pos x="1036" y="342"/>
                </a:cxn>
                <a:cxn ang="0">
                  <a:pos x="2133" y="16"/>
                </a:cxn>
                <a:cxn ang="0">
                  <a:pos x="2416" y="745"/>
                </a:cxn>
                <a:cxn ang="0">
                  <a:pos x="3143" y="598"/>
                </a:cxn>
                <a:cxn ang="0">
                  <a:pos x="3111" y="745"/>
                </a:cxn>
                <a:cxn ang="0">
                  <a:pos x="3806" y="745"/>
                </a:cxn>
                <a:cxn ang="0">
                  <a:pos x="4817" y="167"/>
                </a:cxn>
                <a:cxn ang="0">
                  <a:pos x="4595" y="9"/>
                </a:cxn>
                <a:cxn ang="0">
                  <a:pos x="4305" y="64"/>
                </a:cxn>
                <a:cxn ang="0">
                  <a:pos x="4170" y="301"/>
                </a:cxn>
                <a:cxn ang="0">
                  <a:pos x="4214" y="592"/>
                </a:cxn>
                <a:cxn ang="0">
                  <a:pos x="4437" y="751"/>
                </a:cxn>
                <a:cxn ang="0">
                  <a:pos x="4726" y="696"/>
                </a:cxn>
                <a:cxn ang="0">
                  <a:pos x="4863" y="459"/>
                </a:cxn>
                <a:cxn ang="0">
                  <a:pos x="4734" y="517"/>
                </a:cxn>
                <a:cxn ang="0">
                  <a:pos x="4594" y="653"/>
                </a:cxn>
                <a:cxn ang="0">
                  <a:pos x="4393" y="633"/>
                </a:cxn>
                <a:cxn ang="0">
                  <a:pos x="4282" y="467"/>
                </a:cxn>
                <a:cxn ang="0">
                  <a:pos x="4298" y="243"/>
                </a:cxn>
                <a:cxn ang="0">
                  <a:pos x="4439" y="107"/>
                </a:cxn>
                <a:cxn ang="0">
                  <a:pos x="4637" y="127"/>
                </a:cxn>
                <a:cxn ang="0">
                  <a:pos x="4748" y="293"/>
                </a:cxn>
                <a:cxn ang="0">
                  <a:pos x="5179" y="745"/>
                </a:cxn>
                <a:cxn ang="0">
                  <a:pos x="5441" y="745"/>
                </a:cxn>
                <a:cxn ang="0">
                  <a:pos x="6704" y="16"/>
                </a:cxn>
                <a:cxn ang="0">
                  <a:pos x="6351" y="160"/>
                </a:cxn>
                <a:cxn ang="0">
                  <a:pos x="7959" y="745"/>
                </a:cxn>
                <a:cxn ang="0">
                  <a:pos x="7495" y="745"/>
                </a:cxn>
                <a:cxn ang="0">
                  <a:pos x="8629" y="16"/>
                </a:cxn>
                <a:cxn ang="0">
                  <a:pos x="9151" y="745"/>
                </a:cxn>
                <a:cxn ang="0">
                  <a:pos x="9554" y="475"/>
                </a:cxn>
                <a:cxn ang="0">
                  <a:pos x="10170" y="16"/>
                </a:cxn>
                <a:cxn ang="0">
                  <a:pos x="11503" y="340"/>
                </a:cxn>
                <a:cxn ang="0">
                  <a:pos x="11390" y="86"/>
                </a:cxn>
                <a:cxn ang="0">
                  <a:pos x="11111" y="3"/>
                </a:cxn>
                <a:cxn ang="0">
                  <a:pos x="10869" y="138"/>
                </a:cxn>
                <a:cxn ang="0">
                  <a:pos x="10802" y="421"/>
                </a:cxn>
                <a:cxn ang="0">
                  <a:pos x="10914" y="674"/>
                </a:cxn>
                <a:cxn ang="0">
                  <a:pos x="11193" y="756"/>
                </a:cxn>
                <a:cxn ang="0">
                  <a:pos x="11437" y="620"/>
                </a:cxn>
                <a:cxn ang="0">
                  <a:pos x="11395" y="380"/>
                </a:cxn>
                <a:cxn ang="0">
                  <a:pos x="11331" y="584"/>
                </a:cxn>
                <a:cxn ang="0">
                  <a:pos x="11152" y="665"/>
                </a:cxn>
                <a:cxn ang="0">
                  <a:pos x="10974" y="584"/>
                </a:cxn>
                <a:cxn ang="0">
                  <a:pos x="10909" y="380"/>
                </a:cxn>
                <a:cxn ang="0">
                  <a:pos x="10974" y="178"/>
                </a:cxn>
                <a:cxn ang="0">
                  <a:pos x="11152" y="95"/>
                </a:cxn>
                <a:cxn ang="0">
                  <a:pos x="11331" y="178"/>
                </a:cxn>
                <a:cxn ang="0">
                  <a:pos x="11395" y="380"/>
                </a:cxn>
                <a:cxn ang="0">
                  <a:pos x="12012" y="392"/>
                </a:cxn>
                <a:cxn ang="0">
                  <a:pos x="11778" y="241"/>
                </a:cxn>
                <a:cxn ang="0">
                  <a:pos x="11777" y="142"/>
                </a:cxn>
                <a:cxn ang="0">
                  <a:pos x="11908" y="95"/>
                </a:cxn>
                <a:cxn ang="0">
                  <a:pos x="11862" y="1"/>
                </a:cxn>
                <a:cxn ang="0">
                  <a:pos x="11691" y="77"/>
                </a:cxn>
                <a:cxn ang="0">
                  <a:pos x="11652" y="236"/>
                </a:cxn>
                <a:cxn ang="0">
                  <a:pos x="11824" y="399"/>
                </a:cxn>
                <a:cxn ang="0">
                  <a:pos x="11964" y="526"/>
                </a:cxn>
                <a:cxn ang="0">
                  <a:pos x="11871" y="657"/>
                </a:cxn>
                <a:cxn ang="0">
                  <a:pos x="11670" y="629"/>
                </a:cxn>
                <a:cxn ang="0">
                  <a:pos x="11858" y="755"/>
                </a:cxn>
                <a:cxn ang="0">
                  <a:pos x="12025" y="680"/>
                </a:cxn>
              </a:cxnLst>
              <a:rect l="0" t="0" r="r" b="b"/>
              <a:pathLst>
                <a:path w="12075" h="758">
                  <a:moveTo>
                    <a:pt x="571" y="745"/>
                  </a:moveTo>
                  <a:lnTo>
                    <a:pt x="571" y="16"/>
                  </a:lnTo>
                  <a:lnTo>
                    <a:pt x="462" y="16"/>
                  </a:lnTo>
                  <a:lnTo>
                    <a:pt x="462" y="314"/>
                  </a:lnTo>
                  <a:lnTo>
                    <a:pt x="106" y="314"/>
                  </a:lnTo>
                  <a:lnTo>
                    <a:pt x="106" y="16"/>
                  </a:lnTo>
                  <a:lnTo>
                    <a:pt x="0" y="16"/>
                  </a:lnTo>
                  <a:lnTo>
                    <a:pt x="0" y="745"/>
                  </a:lnTo>
                  <a:lnTo>
                    <a:pt x="106" y="745"/>
                  </a:lnTo>
                  <a:lnTo>
                    <a:pt x="106" y="407"/>
                  </a:lnTo>
                  <a:lnTo>
                    <a:pt x="462" y="407"/>
                  </a:lnTo>
                  <a:lnTo>
                    <a:pt x="462" y="745"/>
                  </a:lnTo>
                  <a:lnTo>
                    <a:pt x="571" y="745"/>
                  </a:lnTo>
                  <a:close/>
                  <a:moveTo>
                    <a:pt x="1379" y="16"/>
                  </a:moveTo>
                  <a:lnTo>
                    <a:pt x="1257" y="16"/>
                  </a:lnTo>
                  <a:lnTo>
                    <a:pt x="1036" y="342"/>
                  </a:lnTo>
                  <a:lnTo>
                    <a:pt x="816" y="16"/>
                  </a:lnTo>
                  <a:lnTo>
                    <a:pt x="692" y="16"/>
                  </a:lnTo>
                  <a:lnTo>
                    <a:pt x="981" y="444"/>
                  </a:lnTo>
                  <a:lnTo>
                    <a:pt x="981" y="745"/>
                  </a:lnTo>
                  <a:lnTo>
                    <a:pt x="1089" y="745"/>
                  </a:lnTo>
                  <a:lnTo>
                    <a:pt x="1089" y="444"/>
                  </a:lnTo>
                  <a:lnTo>
                    <a:pt x="1379" y="16"/>
                  </a:lnTo>
                  <a:close/>
                  <a:moveTo>
                    <a:pt x="2133" y="16"/>
                  </a:moveTo>
                  <a:lnTo>
                    <a:pt x="2019" y="16"/>
                  </a:lnTo>
                  <a:lnTo>
                    <a:pt x="1793" y="635"/>
                  </a:lnTo>
                  <a:lnTo>
                    <a:pt x="1568" y="16"/>
                  </a:lnTo>
                  <a:lnTo>
                    <a:pt x="1451" y="16"/>
                  </a:lnTo>
                  <a:lnTo>
                    <a:pt x="1722" y="745"/>
                  </a:lnTo>
                  <a:lnTo>
                    <a:pt x="1866" y="745"/>
                  </a:lnTo>
                  <a:lnTo>
                    <a:pt x="2133" y="16"/>
                  </a:lnTo>
                  <a:close/>
                  <a:moveTo>
                    <a:pt x="2416" y="745"/>
                  </a:moveTo>
                  <a:lnTo>
                    <a:pt x="2416" y="16"/>
                  </a:lnTo>
                  <a:lnTo>
                    <a:pt x="2310" y="16"/>
                  </a:lnTo>
                  <a:lnTo>
                    <a:pt x="2310" y="745"/>
                  </a:lnTo>
                  <a:lnTo>
                    <a:pt x="2416" y="745"/>
                  </a:lnTo>
                  <a:close/>
                  <a:moveTo>
                    <a:pt x="3251" y="745"/>
                  </a:moveTo>
                  <a:lnTo>
                    <a:pt x="3251" y="16"/>
                  </a:lnTo>
                  <a:lnTo>
                    <a:pt x="3143" y="16"/>
                  </a:lnTo>
                  <a:lnTo>
                    <a:pt x="3143" y="598"/>
                  </a:lnTo>
                  <a:lnTo>
                    <a:pt x="3139" y="598"/>
                  </a:lnTo>
                  <a:lnTo>
                    <a:pt x="2819" y="16"/>
                  </a:lnTo>
                  <a:lnTo>
                    <a:pt x="2679" y="16"/>
                  </a:lnTo>
                  <a:lnTo>
                    <a:pt x="2679" y="745"/>
                  </a:lnTo>
                  <a:lnTo>
                    <a:pt x="2787" y="745"/>
                  </a:lnTo>
                  <a:lnTo>
                    <a:pt x="2787" y="160"/>
                  </a:lnTo>
                  <a:lnTo>
                    <a:pt x="2791" y="160"/>
                  </a:lnTo>
                  <a:lnTo>
                    <a:pt x="3111" y="745"/>
                  </a:lnTo>
                  <a:lnTo>
                    <a:pt x="3251" y="745"/>
                  </a:lnTo>
                  <a:close/>
                  <a:moveTo>
                    <a:pt x="4075" y="16"/>
                  </a:moveTo>
                  <a:lnTo>
                    <a:pt x="3959" y="16"/>
                  </a:lnTo>
                  <a:lnTo>
                    <a:pt x="3735" y="635"/>
                  </a:lnTo>
                  <a:lnTo>
                    <a:pt x="3510" y="16"/>
                  </a:lnTo>
                  <a:lnTo>
                    <a:pt x="3391" y="16"/>
                  </a:lnTo>
                  <a:lnTo>
                    <a:pt x="3663" y="745"/>
                  </a:lnTo>
                  <a:lnTo>
                    <a:pt x="3806" y="745"/>
                  </a:lnTo>
                  <a:lnTo>
                    <a:pt x="4075" y="16"/>
                  </a:lnTo>
                  <a:close/>
                  <a:moveTo>
                    <a:pt x="4868" y="380"/>
                  </a:moveTo>
                  <a:lnTo>
                    <a:pt x="4867" y="340"/>
                  </a:lnTo>
                  <a:lnTo>
                    <a:pt x="4863" y="302"/>
                  </a:lnTo>
                  <a:lnTo>
                    <a:pt x="4856" y="265"/>
                  </a:lnTo>
                  <a:lnTo>
                    <a:pt x="4846" y="232"/>
                  </a:lnTo>
                  <a:lnTo>
                    <a:pt x="4833" y="199"/>
                  </a:lnTo>
                  <a:lnTo>
                    <a:pt x="4817" y="167"/>
                  </a:lnTo>
                  <a:lnTo>
                    <a:pt x="4799" y="139"/>
                  </a:lnTo>
                  <a:lnTo>
                    <a:pt x="4779" y="112"/>
                  </a:lnTo>
                  <a:lnTo>
                    <a:pt x="4754" y="86"/>
                  </a:lnTo>
                  <a:lnTo>
                    <a:pt x="4726" y="64"/>
                  </a:lnTo>
                  <a:lnTo>
                    <a:pt x="4696" y="45"/>
                  </a:lnTo>
                  <a:lnTo>
                    <a:pt x="4664" y="29"/>
                  </a:lnTo>
                  <a:lnTo>
                    <a:pt x="4630" y="18"/>
                  </a:lnTo>
                  <a:lnTo>
                    <a:pt x="4595" y="9"/>
                  </a:lnTo>
                  <a:lnTo>
                    <a:pt x="4557" y="3"/>
                  </a:lnTo>
                  <a:lnTo>
                    <a:pt x="4516" y="2"/>
                  </a:lnTo>
                  <a:lnTo>
                    <a:pt x="4475" y="3"/>
                  </a:lnTo>
                  <a:lnTo>
                    <a:pt x="4437" y="9"/>
                  </a:lnTo>
                  <a:lnTo>
                    <a:pt x="4400" y="18"/>
                  </a:lnTo>
                  <a:lnTo>
                    <a:pt x="4366" y="29"/>
                  </a:lnTo>
                  <a:lnTo>
                    <a:pt x="4335" y="45"/>
                  </a:lnTo>
                  <a:lnTo>
                    <a:pt x="4305" y="64"/>
                  </a:lnTo>
                  <a:lnTo>
                    <a:pt x="4278" y="86"/>
                  </a:lnTo>
                  <a:lnTo>
                    <a:pt x="4253" y="112"/>
                  </a:lnTo>
                  <a:lnTo>
                    <a:pt x="4232" y="138"/>
                  </a:lnTo>
                  <a:lnTo>
                    <a:pt x="4214" y="167"/>
                  </a:lnTo>
                  <a:lnTo>
                    <a:pt x="4198" y="198"/>
                  </a:lnTo>
                  <a:lnTo>
                    <a:pt x="4186" y="230"/>
                  </a:lnTo>
                  <a:lnTo>
                    <a:pt x="4177" y="265"/>
                  </a:lnTo>
                  <a:lnTo>
                    <a:pt x="4170" y="301"/>
                  </a:lnTo>
                  <a:lnTo>
                    <a:pt x="4166" y="340"/>
                  </a:lnTo>
                  <a:lnTo>
                    <a:pt x="4164" y="380"/>
                  </a:lnTo>
                  <a:lnTo>
                    <a:pt x="4166" y="421"/>
                  </a:lnTo>
                  <a:lnTo>
                    <a:pt x="4170" y="459"/>
                  </a:lnTo>
                  <a:lnTo>
                    <a:pt x="4177" y="495"/>
                  </a:lnTo>
                  <a:lnTo>
                    <a:pt x="4187" y="530"/>
                  </a:lnTo>
                  <a:lnTo>
                    <a:pt x="4200" y="561"/>
                  </a:lnTo>
                  <a:lnTo>
                    <a:pt x="4214" y="592"/>
                  </a:lnTo>
                  <a:lnTo>
                    <a:pt x="4232" y="621"/>
                  </a:lnTo>
                  <a:lnTo>
                    <a:pt x="4253" y="647"/>
                  </a:lnTo>
                  <a:lnTo>
                    <a:pt x="4278" y="674"/>
                  </a:lnTo>
                  <a:lnTo>
                    <a:pt x="4305" y="696"/>
                  </a:lnTo>
                  <a:lnTo>
                    <a:pt x="4335" y="715"/>
                  </a:lnTo>
                  <a:lnTo>
                    <a:pt x="4366" y="730"/>
                  </a:lnTo>
                  <a:lnTo>
                    <a:pt x="4400" y="742"/>
                  </a:lnTo>
                  <a:lnTo>
                    <a:pt x="4437" y="751"/>
                  </a:lnTo>
                  <a:lnTo>
                    <a:pt x="4475" y="756"/>
                  </a:lnTo>
                  <a:lnTo>
                    <a:pt x="4516" y="758"/>
                  </a:lnTo>
                  <a:lnTo>
                    <a:pt x="4557" y="756"/>
                  </a:lnTo>
                  <a:lnTo>
                    <a:pt x="4595" y="751"/>
                  </a:lnTo>
                  <a:lnTo>
                    <a:pt x="4630" y="742"/>
                  </a:lnTo>
                  <a:lnTo>
                    <a:pt x="4664" y="730"/>
                  </a:lnTo>
                  <a:lnTo>
                    <a:pt x="4696" y="715"/>
                  </a:lnTo>
                  <a:lnTo>
                    <a:pt x="4726" y="696"/>
                  </a:lnTo>
                  <a:lnTo>
                    <a:pt x="4754" y="674"/>
                  </a:lnTo>
                  <a:lnTo>
                    <a:pt x="4779" y="647"/>
                  </a:lnTo>
                  <a:lnTo>
                    <a:pt x="4799" y="620"/>
                  </a:lnTo>
                  <a:lnTo>
                    <a:pt x="4817" y="592"/>
                  </a:lnTo>
                  <a:lnTo>
                    <a:pt x="4833" y="561"/>
                  </a:lnTo>
                  <a:lnTo>
                    <a:pt x="4846" y="529"/>
                  </a:lnTo>
                  <a:lnTo>
                    <a:pt x="4856" y="495"/>
                  </a:lnTo>
                  <a:lnTo>
                    <a:pt x="4863" y="459"/>
                  </a:lnTo>
                  <a:lnTo>
                    <a:pt x="4867" y="421"/>
                  </a:lnTo>
                  <a:lnTo>
                    <a:pt x="4868" y="380"/>
                  </a:lnTo>
                  <a:close/>
                  <a:moveTo>
                    <a:pt x="4757" y="380"/>
                  </a:moveTo>
                  <a:lnTo>
                    <a:pt x="4756" y="410"/>
                  </a:lnTo>
                  <a:lnTo>
                    <a:pt x="4754" y="440"/>
                  </a:lnTo>
                  <a:lnTo>
                    <a:pt x="4748" y="467"/>
                  </a:lnTo>
                  <a:lnTo>
                    <a:pt x="4741" y="493"/>
                  </a:lnTo>
                  <a:lnTo>
                    <a:pt x="4734" y="517"/>
                  </a:lnTo>
                  <a:lnTo>
                    <a:pt x="4722" y="541"/>
                  </a:lnTo>
                  <a:lnTo>
                    <a:pt x="4710" y="562"/>
                  </a:lnTo>
                  <a:lnTo>
                    <a:pt x="4694" y="584"/>
                  </a:lnTo>
                  <a:lnTo>
                    <a:pt x="4677" y="603"/>
                  </a:lnTo>
                  <a:lnTo>
                    <a:pt x="4659" y="619"/>
                  </a:lnTo>
                  <a:lnTo>
                    <a:pt x="4638" y="633"/>
                  </a:lnTo>
                  <a:lnTo>
                    <a:pt x="4617" y="644"/>
                  </a:lnTo>
                  <a:lnTo>
                    <a:pt x="4594" y="653"/>
                  </a:lnTo>
                  <a:lnTo>
                    <a:pt x="4569" y="660"/>
                  </a:lnTo>
                  <a:lnTo>
                    <a:pt x="4543" y="664"/>
                  </a:lnTo>
                  <a:lnTo>
                    <a:pt x="4516" y="665"/>
                  </a:lnTo>
                  <a:lnTo>
                    <a:pt x="4489" y="664"/>
                  </a:lnTo>
                  <a:lnTo>
                    <a:pt x="4463" y="660"/>
                  </a:lnTo>
                  <a:lnTo>
                    <a:pt x="4438" y="653"/>
                  </a:lnTo>
                  <a:lnTo>
                    <a:pt x="4415" y="644"/>
                  </a:lnTo>
                  <a:lnTo>
                    <a:pt x="4393" y="633"/>
                  </a:lnTo>
                  <a:lnTo>
                    <a:pt x="4373" y="619"/>
                  </a:lnTo>
                  <a:lnTo>
                    <a:pt x="4355" y="603"/>
                  </a:lnTo>
                  <a:lnTo>
                    <a:pt x="4338" y="584"/>
                  </a:lnTo>
                  <a:lnTo>
                    <a:pt x="4322" y="562"/>
                  </a:lnTo>
                  <a:lnTo>
                    <a:pt x="4310" y="541"/>
                  </a:lnTo>
                  <a:lnTo>
                    <a:pt x="4298" y="517"/>
                  </a:lnTo>
                  <a:lnTo>
                    <a:pt x="4289" y="493"/>
                  </a:lnTo>
                  <a:lnTo>
                    <a:pt x="4282" y="467"/>
                  </a:lnTo>
                  <a:lnTo>
                    <a:pt x="4277" y="440"/>
                  </a:lnTo>
                  <a:lnTo>
                    <a:pt x="4274" y="410"/>
                  </a:lnTo>
                  <a:lnTo>
                    <a:pt x="4273" y="380"/>
                  </a:lnTo>
                  <a:lnTo>
                    <a:pt x="4274" y="350"/>
                  </a:lnTo>
                  <a:lnTo>
                    <a:pt x="4277" y="322"/>
                  </a:lnTo>
                  <a:lnTo>
                    <a:pt x="4282" y="293"/>
                  </a:lnTo>
                  <a:lnTo>
                    <a:pt x="4289" y="268"/>
                  </a:lnTo>
                  <a:lnTo>
                    <a:pt x="4298" y="243"/>
                  </a:lnTo>
                  <a:lnTo>
                    <a:pt x="4310" y="220"/>
                  </a:lnTo>
                  <a:lnTo>
                    <a:pt x="4322" y="198"/>
                  </a:lnTo>
                  <a:lnTo>
                    <a:pt x="4338" y="178"/>
                  </a:lnTo>
                  <a:lnTo>
                    <a:pt x="4355" y="158"/>
                  </a:lnTo>
                  <a:lnTo>
                    <a:pt x="4374" y="142"/>
                  </a:lnTo>
                  <a:lnTo>
                    <a:pt x="4393" y="127"/>
                  </a:lnTo>
                  <a:lnTo>
                    <a:pt x="4415" y="116"/>
                  </a:lnTo>
                  <a:lnTo>
                    <a:pt x="4439" y="107"/>
                  </a:lnTo>
                  <a:lnTo>
                    <a:pt x="4463" y="100"/>
                  </a:lnTo>
                  <a:lnTo>
                    <a:pt x="4489" y="97"/>
                  </a:lnTo>
                  <a:lnTo>
                    <a:pt x="4516" y="95"/>
                  </a:lnTo>
                  <a:lnTo>
                    <a:pt x="4543" y="97"/>
                  </a:lnTo>
                  <a:lnTo>
                    <a:pt x="4569" y="100"/>
                  </a:lnTo>
                  <a:lnTo>
                    <a:pt x="4593" y="107"/>
                  </a:lnTo>
                  <a:lnTo>
                    <a:pt x="4616" y="116"/>
                  </a:lnTo>
                  <a:lnTo>
                    <a:pt x="4637" y="127"/>
                  </a:lnTo>
                  <a:lnTo>
                    <a:pt x="4658" y="142"/>
                  </a:lnTo>
                  <a:lnTo>
                    <a:pt x="4677" y="158"/>
                  </a:lnTo>
                  <a:lnTo>
                    <a:pt x="4694" y="178"/>
                  </a:lnTo>
                  <a:lnTo>
                    <a:pt x="4710" y="198"/>
                  </a:lnTo>
                  <a:lnTo>
                    <a:pt x="4722" y="220"/>
                  </a:lnTo>
                  <a:lnTo>
                    <a:pt x="4734" y="243"/>
                  </a:lnTo>
                  <a:lnTo>
                    <a:pt x="4741" y="268"/>
                  </a:lnTo>
                  <a:lnTo>
                    <a:pt x="4748" y="293"/>
                  </a:lnTo>
                  <a:lnTo>
                    <a:pt x="4754" y="322"/>
                  </a:lnTo>
                  <a:lnTo>
                    <a:pt x="4756" y="350"/>
                  </a:lnTo>
                  <a:lnTo>
                    <a:pt x="4757" y="380"/>
                  </a:lnTo>
                  <a:close/>
                  <a:moveTo>
                    <a:pt x="5179" y="745"/>
                  </a:moveTo>
                  <a:lnTo>
                    <a:pt x="5179" y="16"/>
                  </a:lnTo>
                  <a:lnTo>
                    <a:pt x="5072" y="16"/>
                  </a:lnTo>
                  <a:lnTo>
                    <a:pt x="5072" y="745"/>
                  </a:lnTo>
                  <a:lnTo>
                    <a:pt x="5179" y="745"/>
                  </a:lnTo>
                  <a:close/>
                  <a:moveTo>
                    <a:pt x="6012" y="745"/>
                  </a:moveTo>
                  <a:lnTo>
                    <a:pt x="6012" y="16"/>
                  </a:lnTo>
                  <a:lnTo>
                    <a:pt x="5905" y="16"/>
                  </a:lnTo>
                  <a:lnTo>
                    <a:pt x="5905" y="598"/>
                  </a:lnTo>
                  <a:lnTo>
                    <a:pt x="5900" y="598"/>
                  </a:lnTo>
                  <a:lnTo>
                    <a:pt x="5580" y="16"/>
                  </a:lnTo>
                  <a:lnTo>
                    <a:pt x="5441" y="16"/>
                  </a:lnTo>
                  <a:lnTo>
                    <a:pt x="5441" y="745"/>
                  </a:lnTo>
                  <a:lnTo>
                    <a:pt x="5549" y="745"/>
                  </a:lnTo>
                  <a:lnTo>
                    <a:pt x="5549" y="160"/>
                  </a:lnTo>
                  <a:lnTo>
                    <a:pt x="5552" y="160"/>
                  </a:lnTo>
                  <a:lnTo>
                    <a:pt x="5873" y="745"/>
                  </a:lnTo>
                  <a:lnTo>
                    <a:pt x="6012" y="745"/>
                  </a:lnTo>
                  <a:close/>
                  <a:moveTo>
                    <a:pt x="6811" y="745"/>
                  </a:moveTo>
                  <a:lnTo>
                    <a:pt x="6811" y="16"/>
                  </a:lnTo>
                  <a:lnTo>
                    <a:pt x="6704" y="16"/>
                  </a:lnTo>
                  <a:lnTo>
                    <a:pt x="6704" y="598"/>
                  </a:lnTo>
                  <a:lnTo>
                    <a:pt x="6700" y="598"/>
                  </a:lnTo>
                  <a:lnTo>
                    <a:pt x="6381" y="16"/>
                  </a:lnTo>
                  <a:lnTo>
                    <a:pt x="6241" y="16"/>
                  </a:lnTo>
                  <a:lnTo>
                    <a:pt x="6241" y="745"/>
                  </a:lnTo>
                  <a:lnTo>
                    <a:pt x="6349" y="745"/>
                  </a:lnTo>
                  <a:lnTo>
                    <a:pt x="6349" y="160"/>
                  </a:lnTo>
                  <a:lnTo>
                    <a:pt x="6351" y="160"/>
                  </a:lnTo>
                  <a:lnTo>
                    <a:pt x="6672" y="745"/>
                  </a:lnTo>
                  <a:lnTo>
                    <a:pt x="6811" y="745"/>
                  </a:lnTo>
                  <a:close/>
                  <a:moveTo>
                    <a:pt x="7161" y="745"/>
                  </a:moveTo>
                  <a:lnTo>
                    <a:pt x="7161" y="16"/>
                  </a:lnTo>
                  <a:lnTo>
                    <a:pt x="7054" y="16"/>
                  </a:lnTo>
                  <a:lnTo>
                    <a:pt x="7054" y="745"/>
                  </a:lnTo>
                  <a:lnTo>
                    <a:pt x="7161" y="745"/>
                  </a:lnTo>
                  <a:close/>
                  <a:moveTo>
                    <a:pt x="7959" y="745"/>
                  </a:moveTo>
                  <a:lnTo>
                    <a:pt x="7959" y="16"/>
                  </a:lnTo>
                  <a:lnTo>
                    <a:pt x="7851" y="16"/>
                  </a:lnTo>
                  <a:lnTo>
                    <a:pt x="7851" y="598"/>
                  </a:lnTo>
                  <a:lnTo>
                    <a:pt x="7846" y="598"/>
                  </a:lnTo>
                  <a:lnTo>
                    <a:pt x="7527" y="16"/>
                  </a:lnTo>
                  <a:lnTo>
                    <a:pt x="7387" y="16"/>
                  </a:lnTo>
                  <a:lnTo>
                    <a:pt x="7387" y="745"/>
                  </a:lnTo>
                  <a:lnTo>
                    <a:pt x="7495" y="745"/>
                  </a:lnTo>
                  <a:lnTo>
                    <a:pt x="7495" y="160"/>
                  </a:lnTo>
                  <a:lnTo>
                    <a:pt x="7498" y="160"/>
                  </a:lnTo>
                  <a:lnTo>
                    <a:pt x="7819" y="745"/>
                  </a:lnTo>
                  <a:lnTo>
                    <a:pt x="7959" y="745"/>
                  </a:lnTo>
                  <a:close/>
                  <a:moveTo>
                    <a:pt x="8930" y="745"/>
                  </a:moveTo>
                  <a:lnTo>
                    <a:pt x="8930" y="651"/>
                  </a:lnTo>
                  <a:lnTo>
                    <a:pt x="8629" y="651"/>
                  </a:lnTo>
                  <a:lnTo>
                    <a:pt x="8629" y="16"/>
                  </a:lnTo>
                  <a:lnTo>
                    <a:pt x="8522" y="16"/>
                  </a:lnTo>
                  <a:lnTo>
                    <a:pt x="8522" y="745"/>
                  </a:lnTo>
                  <a:lnTo>
                    <a:pt x="8930" y="745"/>
                  </a:lnTo>
                  <a:close/>
                  <a:moveTo>
                    <a:pt x="9779" y="745"/>
                  </a:moveTo>
                  <a:lnTo>
                    <a:pt x="9458" y="16"/>
                  </a:lnTo>
                  <a:lnTo>
                    <a:pt x="9356" y="16"/>
                  </a:lnTo>
                  <a:lnTo>
                    <a:pt x="9036" y="745"/>
                  </a:lnTo>
                  <a:lnTo>
                    <a:pt x="9151" y="745"/>
                  </a:lnTo>
                  <a:lnTo>
                    <a:pt x="9227" y="558"/>
                  </a:lnTo>
                  <a:lnTo>
                    <a:pt x="9587" y="558"/>
                  </a:lnTo>
                  <a:lnTo>
                    <a:pt x="9665" y="745"/>
                  </a:lnTo>
                  <a:lnTo>
                    <a:pt x="9779" y="745"/>
                  </a:lnTo>
                  <a:close/>
                  <a:moveTo>
                    <a:pt x="9554" y="475"/>
                  </a:moveTo>
                  <a:lnTo>
                    <a:pt x="9262" y="475"/>
                  </a:lnTo>
                  <a:lnTo>
                    <a:pt x="9407" y="116"/>
                  </a:lnTo>
                  <a:lnTo>
                    <a:pt x="9554" y="475"/>
                  </a:lnTo>
                  <a:close/>
                  <a:moveTo>
                    <a:pt x="10024" y="745"/>
                  </a:moveTo>
                  <a:lnTo>
                    <a:pt x="10024" y="16"/>
                  </a:lnTo>
                  <a:lnTo>
                    <a:pt x="9918" y="16"/>
                  </a:lnTo>
                  <a:lnTo>
                    <a:pt x="9918" y="745"/>
                  </a:lnTo>
                  <a:lnTo>
                    <a:pt x="10024" y="745"/>
                  </a:lnTo>
                  <a:close/>
                  <a:moveTo>
                    <a:pt x="10726" y="107"/>
                  </a:moveTo>
                  <a:lnTo>
                    <a:pt x="10726" y="16"/>
                  </a:lnTo>
                  <a:lnTo>
                    <a:pt x="10170" y="16"/>
                  </a:lnTo>
                  <a:lnTo>
                    <a:pt x="10170" y="107"/>
                  </a:lnTo>
                  <a:lnTo>
                    <a:pt x="10395" y="107"/>
                  </a:lnTo>
                  <a:lnTo>
                    <a:pt x="10395" y="745"/>
                  </a:lnTo>
                  <a:lnTo>
                    <a:pt x="10502" y="745"/>
                  </a:lnTo>
                  <a:lnTo>
                    <a:pt x="10502" y="107"/>
                  </a:lnTo>
                  <a:lnTo>
                    <a:pt x="10726" y="107"/>
                  </a:lnTo>
                  <a:close/>
                  <a:moveTo>
                    <a:pt x="11505" y="380"/>
                  </a:moveTo>
                  <a:lnTo>
                    <a:pt x="11503" y="340"/>
                  </a:lnTo>
                  <a:lnTo>
                    <a:pt x="11499" y="302"/>
                  </a:lnTo>
                  <a:lnTo>
                    <a:pt x="11492" y="265"/>
                  </a:lnTo>
                  <a:lnTo>
                    <a:pt x="11482" y="232"/>
                  </a:lnTo>
                  <a:lnTo>
                    <a:pt x="11469" y="199"/>
                  </a:lnTo>
                  <a:lnTo>
                    <a:pt x="11454" y="167"/>
                  </a:lnTo>
                  <a:lnTo>
                    <a:pt x="11437" y="139"/>
                  </a:lnTo>
                  <a:lnTo>
                    <a:pt x="11415" y="112"/>
                  </a:lnTo>
                  <a:lnTo>
                    <a:pt x="11390" y="86"/>
                  </a:lnTo>
                  <a:lnTo>
                    <a:pt x="11363" y="64"/>
                  </a:lnTo>
                  <a:lnTo>
                    <a:pt x="11333" y="45"/>
                  </a:lnTo>
                  <a:lnTo>
                    <a:pt x="11302" y="29"/>
                  </a:lnTo>
                  <a:lnTo>
                    <a:pt x="11268" y="18"/>
                  </a:lnTo>
                  <a:lnTo>
                    <a:pt x="11231" y="9"/>
                  </a:lnTo>
                  <a:lnTo>
                    <a:pt x="11193" y="3"/>
                  </a:lnTo>
                  <a:lnTo>
                    <a:pt x="11152" y="2"/>
                  </a:lnTo>
                  <a:lnTo>
                    <a:pt x="11111" y="3"/>
                  </a:lnTo>
                  <a:lnTo>
                    <a:pt x="11073" y="9"/>
                  </a:lnTo>
                  <a:lnTo>
                    <a:pt x="11036" y="18"/>
                  </a:lnTo>
                  <a:lnTo>
                    <a:pt x="11002" y="29"/>
                  </a:lnTo>
                  <a:lnTo>
                    <a:pt x="10971" y="45"/>
                  </a:lnTo>
                  <a:lnTo>
                    <a:pt x="10941" y="64"/>
                  </a:lnTo>
                  <a:lnTo>
                    <a:pt x="10914" y="86"/>
                  </a:lnTo>
                  <a:lnTo>
                    <a:pt x="10889" y="112"/>
                  </a:lnTo>
                  <a:lnTo>
                    <a:pt x="10869" y="138"/>
                  </a:lnTo>
                  <a:lnTo>
                    <a:pt x="10851" y="167"/>
                  </a:lnTo>
                  <a:lnTo>
                    <a:pt x="10835" y="198"/>
                  </a:lnTo>
                  <a:lnTo>
                    <a:pt x="10822" y="230"/>
                  </a:lnTo>
                  <a:lnTo>
                    <a:pt x="10813" y="265"/>
                  </a:lnTo>
                  <a:lnTo>
                    <a:pt x="10806" y="301"/>
                  </a:lnTo>
                  <a:lnTo>
                    <a:pt x="10802" y="340"/>
                  </a:lnTo>
                  <a:lnTo>
                    <a:pt x="10801" y="380"/>
                  </a:lnTo>
                  <a:lnTo>
                    <a:pt x="10802" y="421"/>
                  </a:lnTo>
                  <a:lnTo>
                    <a:pt x="10806" y="459"/>
                  </a:lnTo>
                  <a:lnTo>
                    <a:pt x="10813" y="495"/>
                  </a:lnTo>
                  <a:lnTo>
                    <a:pt x="10823" y="530"/>
                  </a:lnTo>
                  <a:lnTo>
                    <a:pt x="10836" y="561"/>
                  </a:lnTo>
                  <a:lnTo>
                    <a:pt x="10851" y="592"/>
                  </a:lnTo>
                  <a:lnTo>
                    <a:pt x="10869" y="621"/>
                  </a:lnTo>
                  <a:lnTo>
                    <a:pt x="10889" y="647"/>
                  </a:lnTo>
                  <a:lnTo>
                    <a:pt x="10914" y="674"/>
                  </a:lnTo>
                  <a:lnTo>
                    <a:pt x="10941" y="696"/>
                  </a:lnTo>
                  <a:lnTo>
                    <a:pt x="10971" y="715"/>
                  </a:lnTo>
                  <a:lnTo>
                    <a:pt x="11002" y="730"/>
                  </a:lnTo>
                  <a:lnTo>
                    <a:pt x="11036" y="742"/>
                  </a:lnTo>
                  <a:lnTo>
                    <a:pt x="11073" y="751"/>
                  </a:lnTo>
                  <a:lnTo>
                    <a:pt x="11111" y="756"/>
                  </a:lnTo>
                  <a:lnTo>
                    <a:pt x="11152" y="758"/>
                  </a:lnTo>
                  <a:lnTo>
                    <a:pt x="11193" y="756"/>
                  </a:lnTo>
                  <a:lnTo>
                    <a:pt x="11231" y="751"/>
                  </a:lnTo>
                  <a:lnTo>
                    <a:pt x="11268" y="742"/>
                  </a:lnTo>
                  <a:lnTo>
                    <a:pt x="11302" y="730"/>
                  </a:lnTo>
                  <a:lnTo>
                    <a:pt x="11333" y="715"/>
                  </a:lnTo>
                  <a:lnTo>
                    <a:pt x="11363" y="696"/>
                  </a:lnTo>
                  <a:lnTo>
                    <a:pt x="11390" y="674"/>
                  </a:lnTo>
                  <a:lnTo>
                    <a:pt x="11415" y="647"/>
                  </a:lnTo>
                  <a:lnTo>
                    <a:pt x="11437" y="620"/>
                  </a:lnTo>
                  <a:lnTo>
                    <a:pt x="11454" y="592"/>
                  </a:lnTo>
                  <a:lnTo>
                    <a:pt x="11469" y="561"/>
                  </a:lnTo>
                  <a:lnTo>
                    <a:pt x="11482" y="529"/>
                  </a:lnTo>
                  <a:lnTo>
                    <a:pt x="11492" y="495"/>
                  </a:lnTo>
                  <a:lnTo>
                    <a:pt x="11499" y="459"/>
                  </a:lnTo>
                  <a:lnTo>
                    <a:pt x="11503" y="421"/>
                  </a:lnTo>
                  <a:lnTo>
                    <a:pt x="11505" y="380"/>
                  </a:lnTo>
                  <a:close/>
                  <a:moveTo>
                    <a:pt x="11395" y="380"/>
                  </a:moveTo>
                  <a:lnTo>
                    <a:pt x="11394" y="410"/>
                  </a:lnTo>
                  <a:lnTo>
                    <a:pt x="11390" y="440"/>
                  </a:lnTo>
                  <a:lnTo>
                    <a:pt x="11386" y="467"/>
                  </a:lnTo>
                  <a:lnTo>
                    <a:pt x="11379" y="493"/>
                  </a:lnTo>
                  <a:lnTo>
                    <a:pt x="11370" y="517"/>
                  </a:lnTo>
                  <a:lnTo>
                    <a:pt x="11358" y="541"/>
                  </a:lnTo>
                  <a:lnTo>
                    <a:pt x="11346" y="562"/>
                  </a:lnTo>
                  <a:lnTo>
                    <a:pt x="11331" y="584"/>
                  </a:lnTo>
                  <a:lnTo>
                    <a:pt x="11313" y="603"/>
                  </a:lnTo>
                  <a:lnTo>
                    <a:pt x="11295" y="619"/>
                  </a:lnTo>
                  <a:lnTo>
                    <a:pt x="11274" y="633"/>
                  </a:lnTo>
                  <a:lnTo>
                    <a:pt x="11253" y="644"/>
                  </a:lnTo>
                  <a:lnTo>
                    <a:pt x="11230" y="653"/>
                  </a:lnTo>
                  <a:lnTo>
                    <a:pt x="11205" y="660"/>
                  </a:lnTo>
                  <a:lnTo>
                    <a:pt x="11179" y="664"/>
                  </a:lnTo>
                  <a:lnTo>
                    <a:pt x="11152" y="665"/>
                  </a:lnTo>
                  <a:lnTo>
                    <a:pt x="11125" y="664"/>
                  </a:lnTo>
                  <a:lnTo>
                    <a:pt x="11099" y="660"/>
                  </a:lnTo>
                  <a:lnTo>
                    <a:pt x="11075" y="653"/>
                  </a:lnTo>
                  <a:lnTo>
                    <a:pt x="11051" y="644"/>
                  </a:lnTo>
                  <a:lnTo>
                    <a:pt x="11030" y="633"/>
                  </a:lnTo>
                  <a:lnTo>
                    <a:pt x="11009" y="619"/>
                  </a:lnTo>
                  <a:lnTo>
                    <a:pt x="10991" y="603"/>
                  </a:lnTo>
                  <a:lnTo>
                    <a:pt x="10974" y="584"/>
                  </a:lnTo>
                  <a:lnTo>
                    <a:pt x="10959" y="562"/>
                  </a:lnTo>
                  <a:lnTo>
                    <a:pt x="10946" y="541"/>
                  </a:lnTo>
                  <a:lnTo>
                    <a:pt x="10934" y="517"/>
                  </a:lnTo>
                  <a:lnTo>
                    <a:pt x="10925" y="493"/>
                  </a:lnTo>
                  <a:lnTo>
                    <a:pt x="10919" y="467"/>
                  </a:lnTo>
                  <a:lnTo>
                    <a:pt x="10914" y="440"/>
                  </a:lnTo>
                  <a:lnTo>
                    <a:pt x="10911" y="410"/>
                  </a:lnTo>
                  <a:lnTo>
                    <a:pt x="10909" y="380"/>
                  </a:lnTo>
                  <a:lnTo>
                    <a:pt x="10911" y="350"/>
                  </a:lnTo>
                  <a:lnTo>
                    <a:pt x="10914" y="322"/>
                  </a:lnTo>
                  <a:lnTo>
                    <a:pt x="10919" y="293"/>
                  </a:lnTo>
                  <a:lnTo>
                    <a:pt x="10925" y="268"/>
                  </a:lnTo>
                  <a:lnTo>
                    <a:pt x="10934" y="243"/>
                  </a:lnTo>
                  <a:lnTo>
                    <a:pt x="10946" y="220"/>
                  </a:lnTo>
                  <a:lnTo>
                    <a:pt x="10959" y="198"/>
                  </a:lnTo>
                  <a:lnTo>
                    <a:pt x="10974" y="178"/>
                  </a:lnTo>
                  <a:lnTo>
                    <a:pt x="10991" y="158"/>
                  </a:lnTo>
                  <a:lnTo>
                    <a:pt x="11010" y="142"/>
                  </a:lnTo>
                  <a:lnTo>
                    <a:pt x="11030" y="127"/>
                  </a:lnTo>
                  <a:lnTo>
                    <a:pt x="11051" y="116"/>
                  </a:lnTo>
                  <a:lnTo>
                    <a:pt x="11075" y="107"/>
                  </a:lnTo>
                  <a:lnTo>
                    <a:pt x="11099" y="100"/>
                  </a:lnTo>
                  <a:lnTo>
                    <a:pt x="11125" y="97"/>
                  </a:lnTo>
                  <a:lnTo>
                    <a:pt x="11152" y="95"/>
                  </a:lnTo>
                  <a:lnTo>
                    <a:pt x="11179" y="97"/>
                  </a:lnTo>
                  <a:lnTo>
                    <a:pt x="11205" y="100"/>
                  </a:lnTo>
                  <a:lnTo>
                    <a:pt x="11229" y="107"/>
                  </a:lnTo>
                  <a:lnTo>
                    <a:pt x="11252" y="116"/>
                  </a:lnTo>
                  <a:lnTo>
                    <a:pt x="11273" y="127"/>
                  </a:lnTo>
                  <a:lnTo>
                    <a:pt x="11294" y="142"/>
                  </a:lnTo>
                  <a:lnTo>
                    <a:pt x="11313" y="158"/>
                  </a:lnTo>
                  <a:lnTo>
                    <a:pt x="11331" y="178"/>
                  </a:lnTo>
                  <a:lnTo>
                    <a:pt x="11346" y="198"/>
                  </a:lnTo>
                  <a:lnTo>
                    <a:pt x="11358" y="220"/>
                  </a:lnTo>
                  <a:lnTo>
                    <a:pt x="11370" y="243"/>
                  </a:lnTo>
                  <a:lnTo>
                    <a:pt x="11379" y="268"/>
                  </a:lnTo>
                  <a:lnTo>
                    <a:pt x="11386" y="293"/>
                  </a:lnTo>
                  <a:lnTo>
                    <a:pt x="11390" y="322"/>
                  </a:lnTo>
                  <a:lnTo>
                    <a:pt x="11394" y="350"/>
                  </a:lnTo>
                  <a:lnTo>
                    <a:pt x="11395" y="380"/>
                  </a:lnTo>
                  <a:close/>
                  <a:moveTo>
                    <a:pt x="12075" y="548"/>
                  </a:moveTo>
                  <a:lnTo>
                    <a:pt x="12074" y="522"/>
                  </a:lnTo>
                  <a:lnTo>
                    <a:pt x="12070" y="498"/>
                  </a:lnTo>
                  <a:lnTo>
                    <a:pt x="12063" y="475"/>
                  </a:lnTo>
                  <a:lnTo>
                    <a:pt x="12054" y="452"/>
                  </a:lnTo>
                  <a:lnTo>
                    <a:pt x="12043" y="432"/>
                  </a:lnTo>
                  <a:lnTo>
                    <a:pt x="12029" y="412"/>
                  </a:lnTo>
                  <a:lnTo>
                    <a:pt x="12012" y="392"/>
                  </a:lnTo>
                  <a:lnTo>
                    <a:pt x="11993" y="374"/>
                  </a:lnTo>
                  <a:lnTo>
                    <a:pt x="11973" y="361"/>
                  </a:lnTo>
                  <a:lnTo>
                    <a:pt x="11941" y="342"/>
                  </a:lnTo>
                  <a:lnTo>
                    <a:pt x="11840" y="286"/>
                  </a:lnTo>
                  <a:lnTo>
                    <a:pt x="11821" y="274"/>
                  </a:lnTo>
                  <a:lnTo>
                    <a:pt x="11804" y="263"/>
                  </a:lnTo>
                  <a:lnTo>
                    <a:pt x="11789" y="252"/>
                  </a:lnTo>
                  <a:lnTo>
                    <a:pt x="11778" y="241"/>
                  </a:lnTo>
                  <a:lnTo>
                    <a:pt x="11769" y="230"/>
                  </a:lnTo>
                  <a:lnTo>
                    <a:pt x="11762" y="219"/>
                  </a:lnTo>
                  <a:lnTo>
                    <a:pt x="11760" y="214"/>
                  </a:lnTo>
                  <a:lnTo>
                    <a:pt x="11757" y="208"/>
                  </a:lnTo>
                  <a:lnTo>
                    <a:pt x="11756" y="198"/>
                  </a:lnTo>
                  <a:lnTo>
                    <a:pt x="11759" y="178"/>
                  </a:lnTo>
                  <a:lnTo>
                    <a:pt x="11765" y="160"/>
                  </a:lnTo>
                  <a:lnTo>
                    <a:pt x="11777" y="142"/>
                  </a:lnTo>
                  <a:lnTo>
                    <a:pt x="11785" y="134"/>
                  </a:lnTo>
                  <a:lnTo>
                    <a:pt x="11793" y="126"/>
                  </a:lnTo>
                  <a:lnTo>
                    <a:pt x="11812" y="111"/>
                  </a:lnTo>
                  <a:lnTo>
                    <a:pt x="11822" y="106"/>
                  </a:lnTo>
                  <a:lnTo>
                    <a:pt x="11833" y="101"/>
                  </a:lnTo>
                  <a:lnTo>
                    <a:pt x="11857" y="95"/>
                  </a:lnTo>
                  <a:lnTo>
                    <a:pt x="11884" y="93"/>
                  </a:lnTo>
                  <a:lnTo>
                    <a:pt x="11908" y="95"/>
                  </a:lnTo>
                  <a:lnTo>
                    <a:pt x="11940" y="101"/>
                  </a:lnTo>
                  <a:lnTo>
                    <a:pt x="12029" y="127"/>
                  </a:lnTo>
                  <a:lnTo>
                    <a:pt x="12048" y="26"/>
                  </a:lnTo>
                  <a:lnTo>
                    <a:pt x="12007" y="14"/>
                  </a:lnTo>
                  <a:lnTo>
                    <a:pt x="11966" y="7"/>
                  </a:lnTo>
                  <a:lnTo>
                    <a:pt x="11925" y="1"/>
                  </a:lnTo>
                  <a:lnTo>
                    <a:pt x="11884" y="0"/>
                  </a:lnTo>
                  <a:lnTo>
                    <a:pt x="11862" y="1"/>
                  </a:lnTo>
                  <a:lnTo>
                    <a:pt x="11840" y="3"/>
                  </a:lnTo>
                  <a:lnTo>
                    <a:pt x="11819" y="7"/>
                  </a:lnTo>
                  <a:lnTo>
                    <a:pt x="11798" y="11"/>
                  </a:lnTo>
                  <a:lnTo>
                    <a:pt x="11760" y="27"/>
                  </a:lnTo>
                  <a:lnTo>
                    <a:pt x="11742" y="37"/>
                  </a:lnTo>
                  <a:lnTo>
                    <a:pt x="11723" y="48"/>
                  </a:lnTo>
                  <a:lnTo>
                    <a:pt x="11705" y="63"/>
                  </a:lnTo>
                  <a:lnTo>
                    <a:pt x="11691" y="77"/>
                  </a:lnTo>
                  <a:lnTo>
                    <a:pt x="11677" y="94"/>
                  </a:lnTo>
                  <a:lnTo>
                    <a:pt x="11666" y="113"/>
                  </a:lnTo>
                  <a:lnTo>
                    <a:pt x="11658" y="133"/>
                  </a:lnTo>
                  <a:lnTo>
                    <a:pt x="11652" y="153"/>
                  </a:lnTo>
                  <a:lnTo>
                    <a:pt x="11647" y="174"/>
                  </a:lnTo>
                  <a:lnTo>
                    <a:pt x="11646" y="198"/>
                  </a:lnTo>
                  <a:lnTo>
                    <a:pt x="11649" y="224"/>
                  </a:lnTo>
                  <a:lnTo>
                    <a:pt x="11652" y="236"/>
                  </a:lnTo>
                  <a:lnTo>
                    <a:pt x="11655" y="248"/>
                  </a:lnTo>
                  <a:lnTo>
                    <a:pt x="11667" y="273"/>
                  </a:lnTo>
                  <a:lnTo>
                    <a:pt x="11681" y="296"/>
                  </a:lnTo>
                  <a:lnTo>
                    <a:pt x="11701" y="318"/>
                  </a:lnTo>
                  <a:lnTo>
                    <a:pt x="11726" y="340"/>
                  </a:lnTo>
                  <a:lnTo>
                    <a:pt x="11754" y="360"/>
                  </a:lnTo>
                  <a:lnTo>
                    <a:pt x="11786" y="379"/>
                  </a:lnTo>
                  <a:lnTo>
                    <a:pt x="11824" y="399"/>
                  </a:lnTo>
                  <a:lnTo>
                    <a:pt x="11863" y="418"/>
                  </a:lnTo>
                  <a:lnTo>
                    <a:pt x="11905" y="445"/>
                  </a:lnTo>
                  <a:lnTo>
                    <a:pt x="11922" y="458"/>
                  </a:lnTo>
                  <a:lnTo>
                    <a:pt x="11934" y="470"/>
                  </a:lnTo>
                  <a:lnTo>
                    <a:pt x="11941" y="479"/>
                  </a:lnTo>
                  <a:lnTo>
                    <a:pt x="11948" y="488"/>
                  </a:lnTo>
                  <a:lnTo>
                    <a:pt x="11958" y="506"/>
                  </a:lnTo>
                  <a:lnTo>
                    <a:pt x="11964" y="526"/>
                  </a:lnTo>
                  <a:lnTo>
                    <a:pt x="11966" y="548"/>
                  </a:lnTo>
                  <a:lnTo>
                    <a:pt x="11963" y="571"/>
                  </a:lnTo>
                  <a:lnTo>
                    <a:pt x="11955" y="594"/>
                  </a:lnTo>
                  <a:lnTo>
                    <a:pt x="11941" y="614"/>
                  </a:lnTo>
                  <a:lnTo>
                    <a:pt x="11922" y="631"/>
                  </a:lnTo>
                  <a:lnTo>
                    <a:pt x="11898" y="646"/>
                  </a:lnTo>
                  <a:lnTo>
                    <a:pt x="11884" y="651"/>
                  </a:lnTo>
                  <a:lnTo>
                    <a:pt x="11871" y="657"/>
                  </a:lnTo>
                  <a:lnTo>
                    <a:pt x="11856" y="660"/>
                  </a:lnTo>
                  <a:lnTo>
                    <a:pt x="11840" y="662"/>
                  </a:lnTo>
                  <a:lnTo>
                    <a:pt x="11807" y="665"/>
                  </a:lnTo>
                  <a:lnTo>
                    <a:pt x="11770" y="662"/>
                  </a:lnTo>
                  <a:lnTo>
                    <a:pt x="11753" y="659"/>
                  </a:lnTo>
                  <a:lnTo>
                    <a:pt x="11735" y="656"/>
                  </a:lnTo>
                  <a:lnTo>
                    <a:pt x="11702" y="644"/>
                  </a:lnTo>
                  <a:lnTo>
                    <a:pt x="11670" y="629"/>
                  </a:lnTo>
                  <a:lnTo>
                    <a:pt x="11655" y="729"/>
                  </a:lnTo>
                  <a:lnTo>
                    <a:pt x="11703" y="745"/>
                  </a:lnTo>
                  <a:lnTo>
                    <a:pt x="11734" y="752"/>
                  </a:lnTo>
                  <a:lnTo>
                    <a:pt x="11747" y="755"/>
                  </a:lnTo>
                  <a:lnTo>
                    <a:pt x="11765" y="757"/>
                  </a:lnTo>
                  <a:lnTo>
                    <a:pt x="11807" y="758"/>
                  </a:lnTo>
                  <a:lnTo>
                    <a:pt x="11833" y="757"/>
                  </a:lnTo>
                  <a:lnTo>
                    <a:pt x="11858" y="755"/>
                  </a:lnTo>
                  <a:lnTo>
                    <a:pt x="11882" y="751"/>
                  </a:lnTo>
                  <a:lnTo>
                    <a:pt x="11905" y="747"/>
                  </a:lnTo>
                  <a:lnTo>
                    <a:pt x="11926" y="740"/>
                  </a:lnTo>
                  <a:lnTo>
                    <a:pt x="11947" y="732"/>
                  </a:lnTo>
                  <a:lnTo>
                    <a:pt x="11967" y="723"/>
                  </a:lnTo>
                  <a:lnTo>
                    <a:pt x="11985" y="712"/>
                  </a:lnTo>
                  <a:lnTo>
                    <a:pt x="12007" y="696"/>
                  </a:lnTo>
                  <a:lnTo>
                    <a:pt x="12025" y="680"/>
                  </a:lnTo>
                  <a:lnTo>
                    <a:pt x="12041" y="661"/>
                  </a:lnTo>
                  <a:lnTo>
                    <a:pt x="12053" y="642"/>
                  </a:lnTo>
                  <a:lnTo>
                    <a:pt x="12062" y="621"/>
                  </a:lnTo>
                  <a:lnTo>
                    <a:pt x="12070" y="598"/>
                  </a:lnTo>
                  <a:lnTo>
                    <a:pt x="12074" y="574"/>
                  </a:lnTo>
                  <a:lnTo>
                    <a:pt x="12075" y="548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3107" name="Freeform 35"/>
            <p:cNvSpPr>
              <a:spLocks noEditPoints="1"/>
            </p:cNvSpPr>
            <p:nvPr userDrawn="1"/>
          </p:nvSpPr>
          <p:spPr bwMode="auto">
            <a:xfrm>
              <a:off x="1201" y="2206"/>
              <a:ext cx="1271" cy="124"/>
            </a:xfrm>
            <a:custGeom>
              <a:avLst/>
              <a:gdLst/>
              <a:ahLst/>
              <a:cxnLst>
                <a:cxn ang="0">
                  <a:pos x="331" y="91"/>
                </a:cxn>
                <a:cxn ang="0">
                  <a:pos x="814" y="635"/>
                </a:cxn>
                <a:cxn ang="0">
                  <a:pos x="1849" y="635"/>
                </a:cxn>
                <a:cxn ang="0">
                  <a:pos x="1793" y="617"/>
                </a:cxn>
                <a:cxn ang="0">
                  <a:pos x="1715" y="480"/>
                </a:cxn>
                <a:cxn ang="0">
                  <a:pos x="1678" y="354"/>
                </a:cxn>
                <a:cxn ang="0">
                  <a:pos x="1757" y="288"/>
                </a:cxn>
                <a:cxn ang="0">
                  <a:pos x="1789" y="203"/>
                </a:cxn>
                <a:cxn ang="0">
                  <a:pos x="1778" y="120"/>
                </a:cxn>
                <a:cxn ang="0">
                  <a:pos x="1732" y="57"/>
                </a:cxn>
                <a:cxn ang="0">
                  <a:pos x="1653" y="12"/>
                </a:cxn>
                <a:cxn ang="0">
                  <a:pos x="1318" y="0"/>
                </a:cxn>
                <a:cxn ang="0">
                  <a:pos x="1535" y="411"/>
                </a:cxn>
                <a:cxn ang="0">
                  <a:pos x="1581" y="450"/>
                </a:cxn>
                <a:cxn ang="0">
                  <a:pos x="1697" y="665"/>
                </a:cxn>
                <a:cxn ang="0">
                  <a:pos x="1765" y="717"/>
                </a:cxn>
                <a:cxn ang="0">
                  <a:pos x="1677" y="190"/>
                </a:cxn>
                <a:cxn ang="0">
                  <a:pos x="1646" y="266"/>
                </a:cxn>
                <a:cxn ang="0">
                  <a:pos x="1584" y="309"/>
                </a:cxn>
                <a:cxn ang="0">
                  <a:pos x="1559" y="91"/>
                </a:cxn>
                <a:cxn ang="0">
                  <a:pos x="1645" y="123"/>
                </a:cxn>
                <a:cxn ang="0">
                  <a:pos x="1673" y="167"/>
                </a:cxn>
                <a:cxn ang="0">
                  <a:pos x="1902" y="0"/>
                </a:cxn>
                <a:cxn ang="0">
                  <a:pos x="3146" y="729"/>
                </a:cxn>
                <a:cxn ang="0">
                  <a:pos x="3148" y="91"/>
                </a:cxn>
                <a:cxn ang="0">
                  <a:pos x="3646" y="729"/>
                </a:cxn>
                <a:cxn ang="0">
                  <a:pos x="4650" y="276"/>
                </a:cxn>
                <a:cxn ang="0">
                  <a:pos x="4596" y="150"/>
                </a:cxn>
                <a:cxn ang="0">
                  <a:pos x="4510" y="62"/>
                </a:cxn>
                <a:cxn ang="0">
                  <a:pos x="4381" y="6"/>
                </a:cxn>
                <a:cxn ang="0">
                  <a:pos x="4326" y="729"/>
                </a:cxn>
                <a:cxn ang="0">
                  <a:pos x="4465" y="695"/>
                </a:cxn>
                <a:cxn ang="0">
                  <a:pos x="4575" y="609"/>
                </a:cxn>
                <a:cxn ang="0">
                  <a:pos x="4635" y="507"/>
                </a:cxn>
                <a:cxn ang="0">
                  <a:pos x="4659" y="368"/>
                </a:cxn>
                <a:cxn ang="0">
                  <a:pos x="4539" y="459"/>
                </a:cxn>
                <a:cxn ang="0">
                  <a:pos x="4494" y="546"/>
                </a:cxn>
                <a:cxn ang="0">
                  <a:pos x="4417" y="611"/>
                </a:cxn>
                <a:cxn ang="0">
                  <a:pos x="4320" y="635"/>
                </a:cxn>
                <a:cxn ang="0">
                  <a:pos x="4359" y="98"/>
                </a:cxn>
                <a:cxn ang="0">
                  <a:pos x="4443" y="136"/>
                </a:cxn>
                <a:cxn ang="0">
                  <a:pos x="4507" y="208"/>
                </a:cxn>
                <a:cxn ang="0">
                  <a:pos x="4546" y="301"/>
                </a:cxn>
                <a:cxn ang="0">
                  <a:pos x="4825" y="0"/>
                </a:cxn>
                <a:cxn ang="0">
                  <a:pos x="4931" y="302"/>
                </a:cxn>
                <a:cxn ang="0">
                  <a:pos x="5583" y="0"/>
                </a:cxn>
                <a:cxn ang="0">
                  <a:pos x="6765" y="527"/>
                </a:cxn>
                <a:cxn ang="0">
                  <a:pos x="6652" y="571"/>
                </a:cxn>
                <a:cxn ang="0">
                  <a:pos x="6604" y="632"/>
                </a:cxn>
                <a:cxn ang="0">
                  <a:pos x="6507" y="649"/>
                </a:cxn>
                <a:cxn ang="0">
                  <a:pos x="6487" y="731"/>
                </a:cxn>
                <a:cxn ang="0">
                  <a:pos x="6590" y="741"/>
                </a:cxn>
                <a:cxn ang="0">
                  <a:pos x="6676" y="713"/>
                </a:cxn>
                <a:cxn ang="0">
                  <a:pos x="6731" y="658"/>
                </a:cxn>
                <a:cxn ang="0">
                  <a:pos x="6762" y="572"/>
                </a:cxn>
                <a:cxn ang="0">
                  <a:pos x="6884" y="729"/>
                </a:cxn>
                <a:cxn ang="0">
                  <a:pos x="7256" y="100"/>
                </a:cxn>
              </a:cxnLst>
              <a:rect l="0" t="0" r="r" b="b"/>
              <a:pathLst>
                <a:path w="7628" h="742">
                  <a:moveTo>
                    <a:pt x="555" y="91"/>
                  </a:moveTo>
                  <a:lnTo>
                    <a:pt x="555" y="0"/>
                  </a:lnTo>
                  <a:lnTo>
                    <a:pt x="0" y="0"/>
                  </a:lnTo>
                  <a:lnTo>
                    <a:pt x="0" y="91"/>
                  </a:lnTo>
                  <a:lnTo>
                    <a:pt x="224" y="91"/>
                  </a:lnTo>
                  <a:lnTo>
                    <a:pt x="224" y="729"/>
                  </a:lnTo>
                  <a:lnTo>
                    <a:pt x="331" y="729"/>
                  </a:lnTo>
                  <a:lnTo>
                    <a:pt x="331" y="91"/>
                  </a:lnTo>
                  <a:lnTo>
                    <a:pt x="555" y="91"/>
                  </a:lnTo>
                  <a:close/>
                  <a:moveTo>
                    <a:pt x="1121" y="91"/>
                  </a:moveTo>
                  <a:lnTo>
                    <a:pt x="1121" y="0"/>
                  </a:lnTo>
                  <a:lnTo>
                    <a:pt x="707" y="0"/>
                  </a:lnTo>
                  <a:lnTo>
                    <a:pt x="707" y="729"/>
                  </a:lnTo>
                  <a:lnTo>
                    <a:pt x="1120" y="729"/>
                  </a:lnTo>
                  <a:lnTo>
                    <a:pt x="1120" y="635"/>
                  </a:lnTo>
                  <a:lnTo>
                    <a:pt x="814" y="635"/>
                  </a:lnTo>
                  <a:lnTo>
                    <a:pt x="814" y="396"/>
                  </a:lnTo>
                  <a:lnTo>
                    <a:pt x="1094" y="396"/>
                  </a:lnTo>
                  <a:lnTo>
                    <a:pt x="1094" y="302"/>
                  </a:lnTo>
                  <a:lnTo>
                    <a:pt x="814" y="302"/>
                  </a:lnTo>
                  <a:lnTo>
                    <a:pt x="814" y="91"/>
                  </a:lnTo>
                  <a:lnTo>
                    <a:pt x="1121" y="91"/>
                  </a:lnTo>
                  <a:close/>
                  <a:moveTo>
                    <a:pt x="1849" y="729"/>
                  </a:moveTo>
                  <a:lnTo>
                    <a:pt x="1849" y="635"/>
                  </a:lnTo>
                  <a:lnTo>
                    <a:pt x="1827" y="635"/>
                  </a:lnTo>
                  <a:lnTo>
                    <a:pt x="1823" y="635"/>
                  </a:lnTo>
                  <a:lnTo>
                    <a:pt x="1818" y="634"/>
                  </a:lnTo>
                  <a:lnTo>
                    <a:pt x="1813" y="632"/>
                  </a:lnTo>
                  <a:lnTo>
                    <a:pt x="1808" y="630"/>
                  </a:lnTo>
                  <a:lnTo>
                    <a:pt x="1804" y="626"/>
                  </a:lnTo>
                  <a:lnTo>
                    <a:pt x="1798" y="622"/>
                  </a:lnTo>
                  <a:lnTo>
                    <a:pt x="1793" y="617"/>
                  </a:lnTo>
                  <a:lnTo>
                    <a:pt x="1788" y="611"/>
                  </a:lnTo>
                  <a:lnTo>
                    <a:pt x="1783" y="605"/>
                  </a:lnTo>
                  <a:lnTo>
                    <a:pt x="1778" y="597"/>
                  </a:lnTo>
                  <a:lnTo>
                    <a:pt x="1767" y="580"/>
                  </a:lnTo>
                  <a:lnTo>
                    <a:pt x="1756" y="560"/>
                  </a:lnTo>
                  <a:lnTo>
                    <a:pt x="1743" y="537"/>
                  </a:lnTo>
                  <a:lnTo>
                    <a:pt x="1730" y="507"/>
                  </a:lnTo>
                  <a:lnTo>
                    <a:pt x="1715" y="480"/>
                  </a:lnTo>
                  <a:lnTo>
                    <a:pt x="1703" y="454"/>
                  </a:lnTo>
                  <a:lnTo>
                    <a:pt x="1689" y="433"/>
                  </a:lnTo>
                  <a:lnTo>
                    <a:pt x="1677" y="413"/>
                  </a:lnTo>
                  <a:lnTo>
                    <a:pt x="1665" y="396"/>
                  </a:lnTo>
                  <a:lnTo>
                    <a:pt x="1654" y="382"/>
                  </a:lnTo>
                  <a:lnTo>
                    <a:pt x="1644" y="371"/>
                  </a:lnTo>
                  <a:lnTo>
                    <a:pt x="1661" y="362"/>
                  </a:lnTo>
                  <a:lnTo>
                    <a:pt x="1678" y="354"/>
                  </a:lnTo>
                  <a:lnTo>
                    <a:pt x="1692" y="344"/>
                  </a:lnTo>
                  <a:lnTo>
                    <a:pt x="1707" y="335"/>
                  </a:lnTo>
                  <a:lnTo>
                    <a:pt x="1721" y="325"/>
                  </a:lnTo>
                  <a:lnTo>
                    <a:pt x="1726" y="320"/>
                  </a:lnTo>
                  <a:lnTo>
                    <a:pt x="1732" y="315"/>
                  </a:lnTo>
                  <a:lnTo>
                    <a:pt x="1743" y="305"/>
                  </a:lnTo>
                  <a:lnTo>
                    <a:pt x="1753" y="293"/>
                  </a:lnTo>
                  <a:lnTo>
                    <a:pt x="1757" y="288"/>
                  </a:lnTo>
                  <a:lnTo>
                    <a:pt x="1762" y="281"/>
                  </a:lnTo>
                  <a:lnTo>
                    <a:pt x="1768" y="270"/>
                  </a:lnTo>
                  <a:lnTo>
                    <a:pt x="1775" y="257"/>
                  </a:lnTo>
                  <a:lnTo>
                    <a:pt x="1780" y="244"/>
                  </a:lnTo>
                  <a:lnTo>
                    <a:pt x="1784" y="231"/>
                  </a:lnTo>
                  <a:lnTo>
                    <a:pt x="1787" y="218"/>
                  </a:lnTo>
                  <a:lnTo>
                    <a:pt x="1788" y="211"/>
                  </a:lnTo>
                  <a:lnTo>
                    <a:pt x="1789" y="203"/>
                  </a:lnTo>
                  <a:lnTo>
                    <a:pt x="1789" y="190"/>
                  </a:lnTo>
                  <a:lnTo>
                    <a:pt x="1789" y="179"/>
                  </a:lnTo>
                  <a:lnTo>
                    <a:pt x="1788" y="168"/>
                  </a:lnTo>
                  <a:lnTo>
                    <a:pt x="1787" y="157"/>
                  </a:lnTo>
                  <a:lnTo>
                    <a:pt x="1785" y="148"/>
                  </a:lnTo>
                  <a:lnTo>
                    <a:pt x="1783" y="138"/>
                  </a:lnTo>
                  <a:lnTo>
                    <a:pt x="1780" y="129"/>
                  </a:lnTo>
                  <a:lnTo>
                    <a:pt x="1778" y="120"/>
                  </a:lnTo>
                  <a:lnTo>
                    <a:pt x="1773" y="111"/>
                  </a:lnTo>
                  <a:lnTo>
                    <a:pt x="1768" y="102"/>
                  </a:lnTo>
                  <a:lnTo>
                    <a:pt x="1764" y="94"/>
                  </a:lnTo>
                  <a:lnTo>
                    <a:pt x="1759" y="86"/>
                  </a:lnTo>
                  <a:lnTo>
                    <a:pt x="1753" y="78"/>
                  </a:lnTo>
                  <a:lnTo>
                    <a:pt x="1747" y="72"/>
                  </a:lnTo>
                  <a:lnTo>
                    <a:pt x="1740" y="64"/>
                  </a:lnTo>
                  <a:lnTo>
                    <a:pt x="1732" y="57"/>
                  </a:lnTo>
                  <a:lnTo>
                    <a:pt x="1724" y="51"/>
                  </a:lnTo>
                  <a:lnTo>
                    <a:pt x="1716" y="45"/>
                  </a:lnTo>
                  <a:lnTo>
                    <a:pt x="1708" y="39"/>
                  </a:lnTo>
                  <a:lnTo>
                    <a:pt x="1699" y="33"/>
                  </a:lnTo>
                  <a:lnTo>
                    <a:pt x="1691" y="29"/>
                  </a:lnTo>
                  <a:lnTo>
                    <a:pt x="1682" y="23"/>
                  </a:lnTo>
                  <a:lnTo>
                    <a:pt x="1672" y="20"/>
                  </a:lnTo>
                  <a:lnTo>
                    <a:pt x="1653" y="12"/>
                  </a:lnTo>
                  <a:lnTo>
                    <a:pt x="1643" y="10"/>
                  </a:lnTo>
                  <a:lnTo>
                    <a:pt x="1632" y="6"/>
                  </a:lnTo>
                  <a:lnTo>
                    <a:pt x="1621" y="4"/>
                  </a:lnTo>
                  <a:lnTo>
                    <a:pt x="1610" y="3"/>
                  </a:lnTo>
                  <a:lnTo>
                    <a:pt x="1598" y="2"/>
                  </a:lnTo>
                  <a:lnTo>
                    <a:pt x="1587" y="1"/>
                  </a:lnTo>
                  <a:lnTo>
                    <a:pt x="1563" y="0"/>
                  </a:lnTo>
                  <a:lnTo>
                    <a:pt x="1318" y="0"/>
                  </a:lnTo>
                  <a:lnTo>
                    <a:pt x="1318" y="729"/>
                  </a:lnTo>
                  <a:lnTo>
                    <a:pt x="1426" y="729"/>
                  </a:lnTo>
                  <a:lnTo>
                    <a:pt x="1426" y="406"/>
                  </a:lnTo>
                  <a:lnTo>
                    <a:pt x="1508" y="406"/>
                  </a:lnTo>
                  <a:lnTo>
                    <a:pt x="1515" y="407"/>
                  </a:lnTo>
                  <a:lnTo>
                    <a:pt x="1521" y="407"/>
                  </a:lnTo>
                  <a:lnTo>
                    <a:pt x="1528" y="409"/>
                  </a:lnTo>
                  <a:lnTo>
                    <a:pt x="1535" y="411"/>
                  </a:lnTo>
                  <a:lnTo>
                    <a:pt x="1542" y="415"/>
                  </a:lnTo>
                  <a:lnTo>
                    <a:pt x="1549" y="418"/>
                  </a:lnTo>
                  <a:lnTo>
                    <a:pt x="1554" y="423"/>
                  </a:lnTo>
                  <a:lnTo>
                    <a:pt x="1561" y="427"/>
                  </a:lnTo>
                  <a:lnTo>
                    <a:pt x="1567" y="433"/>
                  </a:lnTo>
                  <a:lnTo>
                    <a:pt x="1573" y="440"/>
                  </a:lnTo>
                  <a:lnTo>
                    <a:pt x="1579" y="446"/>
                  </a:lnTo>
                  <a:lnTo>
                    <a:pt x="1581" y="450"/>
                  </a:lnTo>
                  <a:lnTo>
                    <a:pt x="1585" y="453"/>
                  </a:lnTo>
                  <a:lnTo>
                    <a:pt x="1590" y="462"/>
                  </a:lnTo>
                  <a:lnTo>
                    <a:pt x="1596" y="470"/>
                  </a:lnTo>
                  <a:lnTo>
                    <a:pt x="1606" y="490"/>
                  </a:lnTo>
                  <a:lnTo>
                    <a:pt x="1645" y="568"/>
                  </a:lnTo>
                  <a:lnTo>
                    <a:pt x="1682" y="645"/>
                  </a:lnTo>
                  <a:lnTo>
                    <a:pt x="1689" y="656"/>
                  </a:lnTo>
                  <a:lnTo>
                    <a:pt x="1697" y="665"/>
                  </a:lnTo>
                  <a:lnTo>
                    <a:pt x="1705" y="674"/>
                  </a:lnTo>
                  <a:lnTo>
                    <a:pt x="1713" y="681"/>
                  </a:lnTo>
                  <a:lnTo>
                    <a:pt x="1721" y="689"/>
                  </a:lnTo>
                  <a:lnTo>
                    <a:pt x="1729" y="696"/>
                  </a:lnTo>
                  <a:lnTo>
                    <a:pt x="1738" y="702"/>
                  </a:lnTo>
                  <a:lnTo>
                    <a:pt x="1747" y="707"/>
                  </a:lnTo>
                  <a:lnTo>
                    <a:pt x="1756" y="713"/>
                  </a:lnTo>
                  <a:lnTo>
                    <a:pt x="1765" y="717"/>
                  </a:lnTo>
                  <a:lnTo>
                    <a:pt x="1775" y="721"/>
                  </a:lnTo>
                  <a:lnTo>
                    <a:pt x="1784" y="723"/>
                  </a:lnTo>
                  <a:lnTo>
                    <a:pt x="1795" y="725"/>
                  </a:lnTo>
                  <a:lnTo>
                    <a:pt x="1806" y="728"/>
                  </a:lnTo>
                  <a:lnTo>
                    <a:pt x="1816" y="729"/>
                  </a:lnTo>
                  <a:lnTo>
                    <a:pt x="1827" y="729"/>
                  </a:lnTo>
                  <a:lnTo>
                    <a:pt x="1849" y="729"/>
                  </a:lnTo>
                  <a:close/>
                  <a:moveTo>
                    <a:pt x="1677" y="190"/>
                  </a:moveTo>
                  <a:lnTo>
                    <a:pt x="1675" y="201"/>
                  </a:lnTo>
                  <a:lnTo>
                    <a:pt x="1674" y="213"/>
                  </a:lnTo>
                  <a:lnTo>
                    <a:pt x="1672" y="219"/>
                  </a:lnTo>
                  <a:lnTo>
                    <a:pt x="1671" y="225"/>
                  </a:lnTo>
                  <a:lnTo>
                    <a:pt x="1666" y="236"/>
                  </a:lnTo>
                  <a:lnTo>
                    <a:pt x="1661" y="246"/>
                  </a:lnTo>
                  <a:lnTo>
                    <a:pt x="1654" y="257"/>
                  </a:lnTo>
                  <a:lnTo>
                    <a:pt x="1646" y="266"/>
                  </a:lnTo>
                  <a:lnTo>
                    <a:pt x="1641" y="272"/>
                  </a:lnTo>
                  <a:lnTo>
                    <a:pt x="1637" y="276"/>
                  </a:lnTo>
                  <a:lnTo>
                    <a:pt x="1628" y="285"/>
                  </a:lnTo>
                  <a:lnTo>
                    <a:pt x="1618" y="292"/>
                  </a:lnTo>
                  <a:lnTo>
                    <a:pt x="1606" y="299"/>
                  </a:lnTo>
                  <a:lnTo>
                    <a:pt x="1595" y="305"/>
                  </a:lnTo>
                  <a:lnTo>
                    <a:pt x="1589" y="307"/>
                  </a:lnTo>
                  <a:lnTo>
                    <a:pt x="1584" y="309"/>
                  </a:lnTo>
                  <a:lnTo>
                    <a:pt x="1578" y="310"/>
                  </a:lnTo>
                  <a:lnTo>
                    <a:pt x="1571" y="311"/>
                  </a:lnTo>
                  <a:lnTo>
                    <a:pt x="1559" y="314"/>
                  </a:lnTo>
                  <a:lnTo>
                    <a:pt x="1545" y="314"/>
                  </a:lnTo>
                  <a:lnTo>
                    <a:pt x="1426" y="314"/>
                  </a:lnTo>
                  <a:lnTo>
                    <a:pt x="1426" y="91"/>
                  </a:lnTo>
                  <a:lnTo>
                    <a:pt x="1545" y="91"/>
                  </a:lnTo>
                  <a:lnTo>
                    <a:pt x="1559" y="91"/>
                  </a:lnTo>
                  <a:lnTo>
                    <a:pt x="1570" y="92"/>
                  </a:lnTo>
                  <a:lnTo>
                    <a:pt x="1583" y="94"/>
                  </a:lnTo>
                  <a:lnTo>
                    <a:pt x="1594" y="98"/>
                  </a:lnTo>
                  <a:lnTo>
                    <a:pt x="1605" y="101"/>
                  </a:lnTo>
                  <a:lnTo>
                    <a:pt x="1615" y="105"/>
                  </a:lnTo>
                  <a:lnTo>
                    <a:pt x="1626" y="110"/>
                  </a:lnTo>
                  <a:lnTo>
                    <a:pt x="1635" y="116"/>
                  </a:lnTo>
                  <a:lnTo>
                    <a:pt x="1645" y="123"/>
                  </a:lnTo>
                  <a:lnTo>
                    <a:pt x="1649" y="127"/>
                  </a:lnTo>
                  <a:lnTo>
                    <a:pt x="1653" y="131"/>
                  </a:lnTo>
                  <a:lnTo>
                    <a:pt x="1660" y="139"/>
                  </a:lnTo>
                  <a:lnTo>
                    <a:pt x="1663" y="144"/>
                  </a:lnTo>
                  <a:lnTo>
                    <a:pt x="1666" y="148"/>
                  </a:lnTo>
                  <a:lnTo>
                    <a:pt x="1671" y="157"/>
                  </a:lnTo>
                  <a:lnTo>
                    <a:pt x="1672" y="163"/>
                  </a:lnTo>
                  <a:lnTo>
                    <a:pt x="1673" y="167"/>
                  </a:lnTo>
                  <a:lnTo>
                    <a:pt x="1675" y="179"/>
                  </a:lnTo>
                  <a:lnTo>
                    <a:pt x="1677" y="184"/>
                  </a:lnTo>
                  <a:lnTo>
                    <a:pt x="1677" y="190"/>
                  </a:lnTo>
                  <a:close/>
                  <a:moveTo>
                    <a:pt x="2586" y="0"/>
                  </a:moveTo>
                  <a:lnTo>
                    <a:pt x="2470" y="0"/>
                  </a:lnTo>
                  <a:lnTo>
                    <a:pt x="2246" y="620"/>
                  </a:lnTo>
                  <a:lnTo>
                    <a:pt x="2020" y="0"/>
                  </a:lnTo>
                  <a:lnTo>
                    <a:pt x="1902" y="0"/>
                  </a:lnTo>
                  <a:lnTo>
                    <a:pt x="2173" y="729"/>
                  </a:lnTo>
                  <a:lnTo>
                    <a:pt x="2317" y="729"/>
                  </a:lnTo>
                  <a:lnTo>
                    <a:pt x="2586" y="0"/>
                  </a:lnTo>
                  <a:close/>
                  <a:moveTo>
                    <a:pt x="3148" y="91"/>
                  </a:moveTo>
                  <a:lnTo>
                    <a:pt x="3148" y="0"/>
                  </a:lnTo>
                  <a:lnTo>
                    <a:pt x="2734" y="0"/>
                  </a:lnTo>
                  <a:lnTo>
                    <a:pt x="2734" y="729"/>
                  </a:lnTo>
                  <a:lnTo>
                    <a:pt x="3146" y="729"/>
                  </a:lnTo>
                  <a:lnTo>
                    <a:pt x="3146" y="635"/>
                  </a:lnTo>
                  <a:lnTo>
                    <a:pt x="2841" y="635"/>
                  </a:lnTo>
                  <a:lnTo>
                    <a:pt x="2841" y="396"/>
                  </a:lnTo>
                  <a:lnTo>
                    <a:pt x="3121" y="396"/>
                  </a:lnTo>
                  <a:lnTo>
                    <a:pt x="3121" y="302"/>
                  </a:lnTo>
                  <a:lnTo>
                    <a:pt x="2841" y="302"/>
                  </a:lnTo>
                  <a:lnTo>
                    <a:pt x="2841" y="91"/>
                  </a:lnTo>
                  <a:lnTo>
                    <a:pt x="3148" y="91"/>
                  </a:lnTo>
                  <a:close/>
                  <a:moveTo>
                    <a:pt x="3935" y="0"/>
                  </a:moveTo>
                  <a:lnTo>
                    <a:pt x="3812" y="0"/>
                  </a:lnTo>
                  <a:lnTo>
                    <a:pt x="3592" y="327"/>
                  </a:lnTo>
                  <a:lnTo>
                    <a:pt x="3372" y="0"/>
                  </a:lnTo>
                  <a:lnTo>
                    <a:pt x="3249" y="0"/>
                  </a:lnTo>
                  <a:lnTo>
                    <a:pt x="3538" y="428"/>
                  </a:lnTo>
                  <a:lnTo>
                    <a:pt x="3538" y="729"/>
                  </a:lnTo>
                  <a:lnTo>
                    <a:pt x="3646" y="729"/>
                  </a:lnTo>
                  <a:lnTo>
                    <a:pt x="3646" y="428"/>
                  </a:lnTo>
                  <a:lnTo>
                    <a:pt x="3935" y="0"/>
                  </a:lnTo>
                  <a:close/>
                  <a:moveTo>
                    <a:pt x="4659" y="368"/>
                  </a:moveTo>
                  <a:lnTo>
                    <a:pt x="4659" y="348"/>
                  </a:lnTo>
                  <a:lnTo>
                    <a:pt x="4658" y="330"/>
                  </a:lnTo>
                  <a:lnTo>
                    <a:pt x="4656" y="311"/>
                  </a:lnTo>
                  <a:lnTo>
                    <a:pt x="4653" y="294"/>
                  </a:lnTo>
                  <a:lnTo>
                    <a:pt x="4650" y="276"/>
                  </a:lnTo>
                  <a:lnTo>
                    <a:pt x="4646" y="260"/>
                  </a:lnTo>
                  <a:lnTo>
                    <a:pt x="4641" y="243"/>
                  </a:lnTo>
                  <a:lnTo>
                    <a:pt x="4635" y="227"/>
                  </a:lnTo>
                  <a:lnTo>
                    <a:pt x="4629" y="211"/>
                  </a:lnTo>
                  <a:lnTo>
                    <a:pt x="4622" y="195"/>
                  </a:lnTo>
                  <a:lnTo>
                    <a:pt x="4614" y="180"/>
                  </a:lnTo>
                  <a:lnTo>
                    <a:pt x="4606" y="165"/>
                  </a:lnTo>
                  <a:lnTo>
                    <a:pt x="4596" y="150"/>
                  </a:lnTo>
                  <a:lnTo>
                    <a:pt x="4591" y="144"/>
                  </a:lnTo>
                  <a:lnTo>
                    <a:pt x="4585" y="137"/>
                  </a:lnTo>
                  <a:lnTo>
                    <a:pt x="4575" y="123"/>
                  </a:lnTo>
                  <a:lnTo>
                    <a:pt x="4563" y="110"/>
                  </a:lnTo>
                  <a:lnTo>
                    <a:pt x="4550" y="96"/>
                  </a:lnTo>
                  <a:lnTo>
                    <a:pt x="4538" y="84"/>
                  </a:lnTo>
                  <a:lnTo>
                    <a:pt x="4524" y="73"/>
                  </a:lnTo>
                  <a:lnTo>
                    <a:pt x="4510" y="62"/>
                  </a:lnTo>
                  <a:lnTo>
                    <a:pt x="4495" y="51"/>
                  </a:lnTo>
                  <a:lnTo>
                    <a:pt x="4480" y="42"/>
                  </a:lnTo>
                  <a:lnTo>
                    <a:pt x="4465" y="35"/>
                  </a:lnTo>
                  <a:lnTo>
                    <a:pt x="4449" y="27"/>
                  </a:lnTo>
                  <a:lnTo>
                    <a:pt x="4432" y="21"/>
                  </a:lnTo>
                  <a:lnTo>
                    <a:pt x="4417" y="15"/>
                  </a:lnTo>
                  <a:lnTo>
                    <a:pt x="4400" y="11"/>
                  </a:lnTo>
                  <a:lnTo>
                    <a:pt x="4381" y="6"/>
                  </a:lnTo>
                  <a:lnTo>
                    <a:pt x="4363" y="3"/>
                  </a:lnTo>
                  <a:lnTo>
                    <a:pt x="4345" y="2"/>
                  </a:lnTo>
                  <a:lnTo>
                    <a:pt x="4326" y="0"/>
                  </a:lnTo>
                  <a:lnTo>
                    <a:pt x="4307" y="0"/>
                  </a:lnTo>
                  <a:lnTo>
                    <a:pt x="4047" y="0"/>
                  </a:lnTo>
                  <a:lnTo>
                    <a:pt x="4047" y="729"/>
                  </a:lnTo>
                  <a:lnTo>
                    <a:pt x="4307" y="729"/>
                  </a:lnTo>
                  <a:lnTo>
                    <a:pt x="4326" y="729"/>
                  </a:lnTo>
                  <a:lnTo>
                    <a:pt x="4345" y="728"/>
                  </a:lnTo>
                  <a:lnTo>
                    <a:pt x="4363" y="725"/>
                  </a:lnTo>
                  <a:lnTo>
                    <a:pt x="4381" y="722"/>
                  </a:lnTo>
                  <a:lnTo>
                    <a:pt x="4400" y="719"/>
                  </a:lnTo>
                  <a:lnTo>
                    <a:pt x="4417" y="714"/>
                  </a:lnTo>
                  <a:lnTo>
                    <a:pt x="4432" y="708"/>
                  </a:lnTo>
                  <a:lnTo>
                    <a:pt x="4449" y="702"/>
                  </a:lnTo>
                  <a:lnTo>
                    <a:pt x="4465" y="695"/>
                  </a:lnTo>
                  <a:lnTo>
                    <a:pt x="4480" y="687"/>
                  </a:lnTo>
                  <a:lnTo>
                    <a:pt x="4495" y="678"/>
                  </a:lnTo>
                  <a:lnTo>
                    <a:pt x="4510" y="669"/>
                  </a:lnTo>
                  <a:lnTo>
                    <a:pt x="4524" y="658"/>
                  </a:lnTo>
                  <a:lnTo>
                    <a:pt x="4538" y="647"/>
                  </a:lnTo>
                  <a:lnTo>
                    <a:pt x="4550" y="635"/>
                  </a:lnTo>
                  <a:lnTo>
                    <a:pt x="4563" y="622"/>
                  </a:lnTo>
                  <a:lnTo>
                    <a:pt x="4575" y="609"/>
                  </a:lnTo>
                  <a:lnTo>
                    <a:pt x="4585" y="596"/>
                  </a:lnTo>
                  <a:lnTo>
                    <a:pt x="4596" y="581"/>
                  </a:lnTo>
                  <a:lnTo>
                    <a:pt x="4606" y="568"/>
                  </a:lnTo>
                  <a:lnTo>
                    <a:pt x="4609" y="560"/>
                  </a:lnTo>
                  <a:lnTo>
                    <a:pt x="4614" y="553"/>
                  </a:lnTo>
                  <a:lnTo>
                    <a:pt x="4622" y="539"/>
                  </a:lnTo>
                  <a:lnTo>
                    <a:pt x="4629" y="523"/>
                  </a:lnTo>
                  <a:lnTo>
                    <a:pt x="4635" y="507"/>
                  </a:lnTo>
                  <a:lnTo>
                    <a:pt x="4641" y="491"/>
                  </a:lnTo>
                  <a:lnTo>
                    <a:pt x="4646" y="474"/>
                  </a:lnTo>
                  <a:lnTo>
                    <a:pt x="4650" y="458"/>
                  </a:lnTo>
                  <a:lnTo>
                    <a:pt x="4653" y="441"/>
                  </a:lnTo>
                  <a:lnTo>
                    <a:pt x="4656" y="423"/>
                  </a:lnTo>
                  <a:lnTo>
                    <a:pt x="4658" y="405"/>
                  </a:lnTo>
                  <a:lnTo>
                    <a:pt x="4659" y="387"/>
                  </a:lnTo>
                  <a:lnTo>
                    <a:pt x="4659" y="368"/>
                  </a:lnTo>
                  <a:close/>
                  <a:moveTo>
                    <a:pt x="4553" y="368"/>
                  </a:moveTo>
                  <a:lnTo>
                    <a:pt x="4553" y="381"/>
                  </a:lnTo>
                  <a:lnTo>
                    <a:pt x="4551" y="395"/>
                  </a:lnTo>
                  <a:lnTo>
                    <a:pt x="4550" y="408"/>
                  </a:lnTo>
                  <a:lnTo>
                    <a:pt x="4548" y="420"/>
                  </a:lnTo>
                  <a:lnTo>
                    <a:pt x="4546" y="434"/>
                  </a:lnTo>
                  <a:lnTo>
                    <a:pt x="4544" y="446"/>
                  </a:lnTo>
                  <a:lnTo>
                    <a:pt x="4539" y="459"/>
                  </a:lnTo>
                  <a:lnTo>
                    <a:pt x="4536" y="470"/>
                  </a:lnTo>
                  <a:lnTo>
                    <a:pt x="4531" y="482"/>
                  </a:lnTo>
                  <a:lnTo>
                    <a:pt x="4527" y="494"/>
                  </a:lnTo>
                  <a:lnTo>
                    <a:pt x="4521" y="505"/>
                  </a:lnTo>
                  <a:lnTo>
                    <a:pt x="4514" y="515"/>
                  </a:lnTo>
                  <a:lnTo>
                    <a:pt x="4507" y="526"/>
                  </a:lnTo>
                  <a:lnTo>
                    <a:pt x="4500" y="536"/>
                  </a:lnTo>
                  <a:lnTo>
                    <a:pt x="4494" y="546"/>
                  </a:lnTo>
                  <a:lnTo>
                    <a:pt x="4485" y="555"/>
                  </a:lnTo>
                  <a:lnTo>
                    <a:pt x="4477" y="566"/>
                  </a:lnTo>
                  <a:lnTo>
                    <a:pt x="4468" y="575"/>
                  </a:lnTo>
                  <a:lnTo>
                    <a:pt x="4457" y="584"/>
                  </a:lnTo>
                  <a:lnTo>
                    <a:pt x="4448" y="591"/>
                  </a:lnTo>
                  <a:lnTo>
                    <a:pt x="4438" y="598"/>
                  </a:lnTo>
                  <a:lnTo>
                    <a:pt x="4428" y="605"/>
                  </a:lnTo>
                  <a:lnTo>
                    <a:pt x="4417" y="611"/>
                  </a:lnTo>
                  <a:lnTo>
                    <a:pt x="4406" y="616"/>
                  </a:lnTo>
                  <a:lnTo>
                    <a:pt x="4395" y="621"/>
                  </a:lnTo>
                  <a:lnTo>
                    <a:pt x="4383" y="624"/>
                  </a:lnTo>
                  <a:lnTo>
                    <a:pt x="4371" y="627"/>
                  </a:lnTo>
                  <a:lnTo>
                    <a:pt x="4359" y="631"/>
                  </a:lnTo>
                  <a:lnTo>
                    <a:pt x="4346" y="633"/>
                  </a:lnTo>
                  <a:lnTo>
                    <a:pt x="4334" y="634"/>
                  </a:lnTo>
                  <a:lnTo>
                    <a:pt x="4320" y="635"/>
                  </a:lnTo>
                  <a:lnTo>
                    <a:pt x="4307" y="635"/>
                  </a:lnTo>
                  <a:lnTo>
                    <a:pt x="4156" y="635"/>
                  </a:lnTo>
                  <a:lnTo>
                    <a:pt x="4156" y="93"/>
                  </a:lnTo>
                  <a:lnTo>
                    <a:pt x="4307" y="93"/>
                  </a:lnTo>
                  <a:lnTo>
                    <a:pt x="4320" y="93"/>
                  </a:lnTo>
                  <a:lnTo>
                    <a:pt x="4334" y="94"/>
                  </a:lnTo>
                  <a:lnTo>
                    <a:pt x="4346" y="95"/>
                  </a:lnTo>
                  <a:lnTo>
                    <a:pt x="4359" y="98"/>
                  </a:lnTo>
                  <a:lnTo>
                    <a:pt x="4371" y="101"/>
                  </a:lnTo>
                  <a:lnTo>
                    <a:pt x="4383" y="104"/>
                  </a:lnTo>
                  <a:lnTo>
                    <a:pt x="4395" y="109"/>
                  </a:lnTo>
                  <a:lnTo>
                    <a:pt x="4406" y="113"/>
                  </a:lnTo>
                  <a:lnTo>
                    <a:pt x="4417" y="119"/>
                  </a:lnTo>
                  <a:lnTo>
                    <a:pt x="4428" y="126"/>
                  </a:lnTo>
                  <a:lnTo>
                    <a:pt x="4438" y="132"/>
                  </a:lnTo>
                  <a:lnTo>
                    <a:pt x="4443" y="136"/>
                  </a:lnTo>
                  <a:lnTo>
                    <a:pt x="4448" y="140"/>
                  </a:lnTo>
                  <a:lnTo>
                    <a:pt x="4457" y="148"/>
                  </a:lnTo>
                  <a:lnTo>
                    <a:pt x="4468" y="157"/>
                  </a:lnTo>
                  <a:lnTo>
                    <a:pt x="4477" y="166"/>
                  </a:lnTo>
                  <a:lnTo>
                    <a:pt x="4485" y="176"/>
                  </a:lnTo>
                  <a:lnTo>
                    <a:pt x="4494" y="186"/>
                  </a:lnTo>
                  <a:lnTo>
                    <a:pt x="4500" y="197"/>
                  </a:lnTo>
                  <a:lnTo>
                    <a:pt x="4507" y="208"/>
                  </a:lnTo>
                  <a:lnTo>
                    <a:pt x="4514" y="218"/>
                  </a:lnTo>
                  <a:lnTo>
                    <a:pt x="4521" y="229"/>
                  </a:lnTo>
                  <a:lnTo>
                    <a:pt x="4527" y="240"/>
                  </a:lnTo>
                  <a:lnTo>
                    <a:pt x="4531" y="252"/>
                  </a:lnTo>
                  <a:lnTo>
                    <a:pt x="4536" y="264"/>
                  </a:lnTo>
                  <a:lnTo>
                    <a:pt x="4539" y="275"/>
                  </a:lnTo>
                  <a:lnTo>
                    <a:pt x="4544" y="288"/>
                  </a:lnTo>
                  <a:lnTo>
                    <a:pt x="4546" y="301"/>
                  </a:lnTo>
                  <a:lnTo>
                    <a:pt x="4548" y="314"/>
                  </a:lnTo>
                  <a:lnTo>
                    <a:pt x="4550" y="327"/>
                  </a:lnTo>
                  <a:lnTo>
                    <a:pt x="4551" y="339"/>
                  </a:lnTo>
                  <a:lnTo>
                    <a:pt x="4553" y="354"/>
                  </a:lnTo>
                  <a:lnTo>
                    <a:pt x="4553" y="368"/>
                  </a:lnTo>
                  <a:close/>
                  <a:moveTo>
                    <a:pt x="5238" y="91"/>
                  </a:moveTo>
                  <a:lnTo>
                    <a:pt x="5238" y="0"/>
                  </a:lnTo>
                  <a:lnTo>
                    <a:pt x="4825" y="0"/>
                  </a:lnTo>
                  <a:lnTo>
                    <a:pt x="4825" y="729"/>
                  </a:lnTo>
                  <a:lnTo>
                    <a:pt x="5236" y="729"/>
                  </a:lnTo>
                  <a:lnTo>
                    <a:pt x="5236" y="635"/>
                  </a:lnTo>
                  <a:lnTo>
                    <a:pt x="4931" y="635"/>
                  </a:lnTo>
                  <a:lnTo>
                    <a:pt x="4931" y="396"/>
                  </a:lnTo>
                  <a:lnTo>
                    <a:pt x="5211" y="396"/>
                  </a:lnTo>
                  <a:lnTo>
                    <a:pt x="5211" y="302"/>
                  </a:lnTo>
                  <a:lnTo>
                    <a:pt x="4931" y="302"/>
                  </a:lnTo>
                  <a:lnTo>
                    <a:pt x="4931" y="91"/>
                  </a:lnTo>
                  <a:lnTo>
                    <a:pt x="5238" y="91"/>
                  </a:lnTo>
                  <a:close/>
                  <a:moveTo>
                    <a:pt x="6015" y="729"/>
                  </a:moveTo>
                  <a:lnTo>
                    <a:pt x="6015" y="0"/>
                  </a:lnTo>
                  <a:lnTo>
                    <a:pt x="5907" y="0"/>
                  </a:lnTo>
                  <a:lnTo>
                    <a:pt x="5907" y="584"/>
                  </a:lnTo>
                  <a:lnTo>
                    <a:pt x="5903" y="584"/>
                  </a:lnTo>
                  <a:lnTo>
                    <a:pt x="5583" y="0"/>
                  </a:lnTo>
                  <a:lnTo>
                    <a:pt x="5444" y="0"/>
                  </a:lnTo>
                  <a:lnTo>
                    <a:pt x="5444" y="729"/>
                  </a:lnTo>
                  <a:lnTo>
                    <a:pt x="5551" y="729"/>
                  </a:lnTo>
                  <a:lnTo>
                    <a:pt x="5551" y="144"/>
                  </a:lnTo>
                  <a:lnTo>
                    <a:pt x="5555" y="144"/>
                  </a:lnTo>
                  <a:lnTo>
                    <a:pt x="5876" y="729"/>
                  </a:lnTo>
                  <a:lnTo>
                    <a:pt x="6015" y="729"/>
                  </a:lnTo>
                  <a:close/>
                  <a:moveTo>
                    <a:pt x="6765" y="527"/>
                  </a:moveTo>
                  <a:lnTo>
                    <a:pt x="6765" y="0"/>
                  </a:lnTo>
                  <a:lnTo>
                    <a:pt x="6658" y="0"/>
                  </a:lnTo>
                  <a:lnTo>
                    <a:pt x="6658" y="527"/>
                  </a:lnTo>
                  <a:lnTo>
                    <a:pt x="6658" y="541"/>
                  </a:lnTo>
                  <a:lnTo>
                    <a:pt x="6655" y="554"/>
                  </a:lnTo>
                  <a:lnTo>
                    <a:pt x="6654" y="560"/>
                  </a:lnTo>
                  <a:lnTo>
                    <a:pt x="6653" y="566"/>
                  </a:lnTo>
                  <a:lnTo>
                    <a:pt x="6652" y="571"/>
                  </a:lnTo>
                  <a:lnTo>
                    <a:pt x="6650" y="577"/>
                  </a:lnTo>
                  <a:lnTo>
                    <a:pt x="6645" y="588"/>
                  </a:lnTo>
                  <a:lnTo>
                    <a:pt x="6640" y="598"/>
                  </a:lnTo>
                  <a:lnTo>
                    <a:pt x="6634" y="607"/>
                  </a:lnTo>
                  <a:lnTo>
                    <a:pt x="6626" y="615"/>
                  </a:lnTo>
                  <a:lnTo>
                    <a:pt x="6618" y="623"/>
                  </a:lnTo>
                  <a:lnTo>
                    <a:pt x="6609" y="630"/>
                  </a:lnTo>
                  <a:lnTo>
                    <a:pt x="6604" y="632"/>
                  </a:lnTo>
                  <a:lnTo>
                    <a:pt x="6600" y="635"/>
                  </a:lnTo>
                  <a:lnTo>
                    <a:pt x="6590" y="640"/>
                  </a:lnTo>
                  <a:lnTo>
                    <a:pt x="6578" y="643"/>
                  </a:lnTo>
                  <a:lnTo>
                    <a:pt x="6566" y="645"/>
                  </a:lnTo>
                  <a:lnTo>
                    <a:pt x="6553" y="648"/>
                  </a:lnTo>
                  <a:lnTo>
                    <a:pt x="6540" y="649"/>
                  </a:lnTo>
                  <a:lnTo>
                    <a:pt x="6517" y="649"/>
                  </a:lnTo>
                  <a:lnTo>
                    <a:pt x="6507" y="649"/>
                  </a:lnTo>
                  <a:lnTo>
                    <a:pt x="6498" y="648"/>
                  </a:lnTo>
                  <a:lnTo>
                    <a:pt x="6489" y="645"/>
                  </a:lnTo>
                  <a:lnTo>
                    <a:pt x="6482" y="643"/>
                  </a:lnTo>
                  <a:lnTo>
                    <a:pt x="6475" y="641"/>
                  </a:lnTo>
                  <a:lnTo>
                    <a:pt x="6468" y="638"/>
                  </a:lnTo>
                  <a:lnTo>
                    <a:pt x="6468" y="722"/>
                  </a:lnTo>
                  <a:lnTo>
                    <a:pt x="6477" y="728"/>
                  </a:lnTo>
                  <a:lnTo>
                    <a:pt x="6487" y="731"/>
                  </a:lnTo>
                  <a:lnTo>
                    <a:pt x="6498" y="734"/>
                  </a:lnTo>
                  <a:lnTo>
                    <a:pt x="6509" y="738"/>
                  </a:lnTo>
                  <a:lnTo>
                    <a:pt x="6523" y="740"/>
                  </a:lnTo>
                  <a:lnTo>
                    <a:pt x="6536" y="741"/>
                  </a:lnTo>
                  <a:lnTo>
                    <a:pt x="6551" y="742"/>
                  </a:lnTo>
                  <a:lnTo>
                    <a:pt x="6567" y="742"/>
                  </a:lnTo>
                  <a:lnTo>
                    <a:pt x="6578" y="742"/>
                  </a:lnTo>
                  <a:lnTo>
                    <a:pt x="6590" y="741"/>
                  </a:lnTo>
                  <a:lnTo>
                    <a:pt x="6600" y="740"/>
                  </a:lnTo>
                  <a:lnTo>
                    <a:pt x="6610" y="738"/>
                  </a:lnTo>
                  <a:lnTo>
                    <a:pt x="6630" y="733"/>
                  </a:lnTo>
                  <a:lnTo>
                    <a:pt x="6641" y="730"/>
                  </a:lnTo>
                  <a:lnTo>
                    <a:pt x="6650" y="726"/>
                  </a:lnTo>
                  <a:lnTo>
                    <a:pt x="6659" y="722"/>
                  </a:lnTo>
                  <a:lnTo>
                    <a:pt x="6667" y="717"/>
                  </a:lnTo>
                  <a:lnTo>
                    <a:pt x="6676" y="713"/>
                  </a:lnTo>
                  <a:lnTo>
                    <a:pt x="6684" y="707"/>
                  </a:lnTo>
                  <a:lnTo>
                    <a:pt x="6692" y="702"/>
                  </a:lnTo>
                  <a:lnTo>
                    <a:pt x="6700" y="695"/>
                  </a:lnTo>
                  <a:lnTo>
                    <a:pt x="6706" y="688"/>
                  </a:lnTo>
                  <a:lnTo>
                    <a:pt x="6713" y="680"/>
                  </a:lnTo>
                  <a:lnTo>
                    <a:pt x="6720" y="674"/>
                  </a:lnTo>
                  <a:lnTo>
                    <a:pt x="6726" y="666"/>
                  </a:lnTo>
                  <a:lnTo>
                    <a:pt x="6731" y="658"/>
                  </a:lnTo>
                  <a:lnTo>
                    <a:pt x="6737" y="649"/>
                  </a:lnTo>
                  <a:lnTo>
                    <a:pt x="6742" y="641"/>
                  </a:lnTo>
                  <a:lnTo>
                    <a:pt x="6745" y="632"/>
                  </a:lnTo>
                  <a:lnTo>
                    <a:pt x="6753" y="613"/>
                  </a:lnTo>
                  <a:lnTo>
                    <a:pt x="6755" y="604"/>
                  </a:lnTo>
                  <a:lnTo>
                    <a:pt x="6759" y="594"/>
                  </a:lnTo>
                  <a:lnTo>
                    <a:pt x="6761" y="584"/>
                  </a:lnTo>
                  <a:lnTo>
                    <a:pt x="6762" y="572"/>
                  </a:lnTo>
                  <a:lnTo>
                    <a:pt x="6763" y="562"/>
                  </a:lnTo>
                  <a:lnTo>
                    <a:pt x="6764" y="551"/>
                  </a:lnTo>
                  <a:lnTo>
                    <a:pt x="6765" y="540"/>
                  </a:lnTo>
                  <a:lnTo>
                    <a:pt x="6765" y="527"/>
                  </a:lnTo>
                  <a:close/>
                  <a:moveTo>
                    <a:pt x="7628" y="729"/>
                  </a:moveTo>
                  <a:lnTo>
                    <a:pt x="7307" y="0"/>
                  </a:lnTo>
                  <a:lnTo>
                    <a:pt x="7205" y="0"/>
                  </a:lnTo>
                  <a:lnTo>
                    <a:pt x="6884" y="729"/>
                  </a:lnTo>
                  <a:lnTo>
                    <a:pt x="7000" y="729"/>
                  </a:lnTo>
                  <a:lnTo>
                    <a:pt x="7076" y="542"/>
                  </a:lnTo>
                  <a:lnTo>
                    <a:pt x="7436" y="542"/>
                  </a:lnTo>
                  <a:lnTo>
                    <a:pt x="7512" y="729"/>
                  </a:lnTo>
                  <a:lnTo>
                    <a:pt x="7628" y="729"/>
                  </a:lnTo>
                  <a:close/>
                  <a:moveTo>
                    <a:pt x="7402" y="459"/>
                  </a:moveTo>
                  <a:lnTo>
                    <a:pt x="7111" y="459"/>
                  </a:lnTo>
                  <a:lnTo>
                    <a:pt x="7256" y="100"/>
                  </a:lnTo>
                  <a:lnTo>
                    <a:pt x="7402" y="459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</p:grpSp>
      <p:pic>
        <p:nvPicPr>
          <p:cNvPr id="12" name="Picture 11" descr="SHORT_THL_LOGO_RGB_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24200" y="4038600"/>
            <a:ext cx="2603500" cy="1064086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810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>
              <a:latin typeface="Arial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43000"/>
            <a:ext cx="8207375" cy="1295400"/>
          </a:xfrm>
        </p:spPr>
        <p:txBody>
          <a:bodyPr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632075"/>
            <a:ext cx="8207375" cy="949325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135896-443F-4544-B6F1-7517F77824BF}" type="datetime1">
              <a:rPr lang="fi-FI"/>
              <a:pPr/>
              <a:t>11.2.2014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7369-19E2-4791-B101-DB9661BC3DFB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2250" cy="4392612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484313"/>
            <a:ext cx="4033838" cy="43926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0C5BB-0625-4D6C-B50B-E59D43538913}" type="datetime1">
              <a:rPr lang="fi-FI"/>
              <a:pPr/>
              <a:t>11.2.2014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7374-414B-4D0D-9853-A8432DB7984A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20F32F-4D5B-4D47-9A01-B27431B02251}" type="datetime1">
              <a:rPr lang="fi-FI"/>
              <a:pPr/>
              <a:t>11.2.2014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4174A-68A3-4748-9195-F5D2476522EF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1752E5-19AD-4F6D-B50A-9D98F21736A0}" type="datetime1">
              <a:rPr lang="fi-FI"/>
              <a:pPr/>
              <a:t>11.2.2014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E04AA-1142-47DD-90A6-607B23348ECC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48DE38-50E3-425B-ACDF-4AC9E2443813}" type="datetime1">
              <a:rPr lang="fi-FI"/>
              <a:pPr/>
              <a:t>11.2.2014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8B681-2CC6-44B1-93C6-7D39F9444A47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61138"/>
            <a:ext cx="9144000" cy="2968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073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i-FI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184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89713"/>
            <a:ext cx="10906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F8883D5A-7385-4269-9D87-04BF44B6FBC3}" type="datetime1">
              <a:rPr lang="fi-FI"/>
              <a:pPr/>
              <a:t>11.2.2014</a:t>
            </a:fld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597650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97650"/>
            <a:ext cx="1079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28B6E41-5D14-4BD8-B322-AC61B067EABD}" type="slidenum">
              <a:rPr lang="fi-FI"/>
              <a:pPr/>
              <a:t>‹#›</a:t>
            </a:fld>
            <a:endParaRPr lang="fi-FI"/>
          </a:p>
        </p:txBody>
      </p:sp>
      <p:grpSp>
        <p:nvGrpSpPr>
          <p:cNvPr id="1053" name="Group 29"/>
          <p:cNvGrpSpPr>
            <a:grpSpLocks/>
          </p:cNvGrpSpPr>
          <p:nvPr/>
        </p:nvGrpSpPr>
        <p:grpSpPr bwMode="auto">
          <a:xfrm>
            <a:off x="5867400" y="6324600"/>
            <a:ext cx="2773363" cy="104775"/>
            <a:chOff x="340" y="3906"/>
            <a:chExt cx="1747" cy="66"/>
          </a:xfrm>
        </p:grpSpPr>
        <p:sp>
          <p:nvSpPr>
            <p:cNvPr id="1051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/>
              <a:ahLst/>
              <a:cxnLst>
                <a:cxn ang="0">
                  <a:pos x="0" y="715"/>
                </a:cxn>
                <a:cxn ang="0">
                  <a:pos x="988" y="328"/>
                </a:cxn>
                <a:cxn ang="0">
                  <a:pos x="2035" y="15"/>
                </a:cxn>
                <a:cxn ang="0">
                  <a:pos x="2305" y="715"/>
                </a:cxn>
                <a:cxn ang="0">
                  <a:pos x="2998" y="575"/>
                </a:cxn>
                <a:cxn ang="0">
                  <a:pos x="2968" y="715"/>
                </a:cxn>
                <a:cxn ang="0">
                  <a:pos x="3630" y="715"/>
                </a:cxn>
                <a:cxn ang="0">
                  <a:pos x="4594" y="161"/>
                </a:cxn>
                <a:cxn ang="0">
                  <a:pos x="4382" y="8"/>
                </a:cxn>
                <a:cxn ang="0">
                  <a:pos x="4106" y="61"/>
                </a:cxn>
                <a:cxn ang="0">
                  <a:pos x="3977" y="289"/>
                </a:cxn>
                <a:cxn ang="0">
                  <a:pos x="4019" y="568"/>
                </a:cxn>
                <a:cxn ang="0">
                  <a:pos x="4231" y="722"/>
                </a:cxn>
                <a:cxn ang="0">
                  <a:pos x="4507" y="669"/>
                </a:cxn>
                <a:cxn ang="0">
                  <a:pos x="4638" y="441"/>
                </a:cxn>
                <a:cxn ang="0">
                  <a:pos x="4514" y="497"/>
                </a:cxn>
                <a:cxn ang="0">
                  <a:pos x="4381" y="628"/>
                </a:cxn>
                <a:cxn ang="0">
                  <a:pos x="4190" y="608"/>
                </a:cxn>
                <a:cxn ang="0">
                  <a:pos x="4084" y="448"/>
                </a:cxn>
                <a:cxn ang="0">
                  <a:pos x="4099" y="233"/>
                </a:cxn>
                <a:cxn ang="0">
                  <a:pos x="4233" y="102"/>
                </a:cxn>
                <a:cxn ang="0">
                  <a:pos x="4422" y="122"/>
                </a:cxn>
                <a:cxn ang="0">
                  <a:pos x="4528" y="282"/>
                </a:cxn>
                <a:cxn ang="0">
                  <a:pos x="4939" y="715"/>
                </a:cxn>
                <a:cxn ang="0">
                  <a:pos x="5189" y="715"/>
                </a:cxn>
                <a:cxn ang="0">
                  <a:pos x="6393" y="15"/>
                </a:cxn>
                <a:cxn ang="0">
                  <a:pos x="6057" y="153"/>
                </a:cxn>
                <a:cxn ang="0">
                  <a:pos x="7590" y="715"/>
                </a:cxn>
                <a:cxn ang="0">
                  <a:pos x="7148" y="715"/>
                </a:cxn>
                <a:cxn ang="0">
                  <a:pos x="8228" y="15"/>
                </a:cxn>
                <a:cxn ang="0">
                  <a:pos x="8727" y="715"/>
                </a:cxn>
                <a:cxn ang="0">
                  <a:pos x="9110" y="456"/>
                </a:cxn>
                <a:cxn ang="0">
                  <a:pos x="9699" y="15"/>
                </a:cxn>
                <a:cxn ang="0">
                  <a:pos x="10970" y="326"/>
                </a:cxn>
                <a:cxn ang="0">
                  <a:pos x="10862" y="83"/>
                </a:cxn>
                <a:cxn ang="0">
                  <a:pos x="10596" y="3"/>
                </a:cxn>
                <a:cxn ang="0">
                  <a:pos x="10364" y="133"/>
                </a:cxn>
                <a:cxn ang="0">
                  <a:pos x="10301" y="404"/>
                </a:cxn>
                <a:cxn ang="0">
                  <a:pos x="10408" y="647"/>
                </a:cxn>
                <a:cxn ang="0">
                  <a:pos x="10674" y="726"/>
                </a:cxn>
                <a:cxn ang="0">
                  <a:pos x="10906" y="595"/>
                </a:cxn>
                <a:cxn ang="0">
                  <a:pos x="10866" y="365"/>
                </a:cxn>
                <a:cxn ang="0">
                  <a:pos x="10805" y="561"/>
                </a:cxn>
                <a:cxn ang="0">
                  <a:pos x="10635" y="638"/>
                </a:cxn>
                <a:cxn ang="0">
                  <a:pos x="10465" y="561"/>
                </a:cxn>
                <a:cxn ang="0">
                  <a:pos x="10403" y="365"/>
                </a:cxn>
                <a:cxn ang="0">
                  <a:pos x="10465" y="171"/>
                </a:cxn>
                <a:cxn ang="0">
                  <a:pos x="10635" y="92"/>
                </a:cxn>
                <a:cxn ang="0">
                  <a:pos x="10805" y="171"/>
                </a:cxn>
                <a:cxn ang="0">
                  <a:pos x="10866" y="365"/>
                </a:cxn>
                <a:cxn ang="0">
                  <a:pos x="11455" y="377"/>
                </a:cxn>
                <a:cxn ang="0">
                  <a:pos x="11231" y="231"/>
                </a:cxn>
                <a:cxn ang="0">
                  <a:pos x="11230" y="136"/>
                </a:cxn>
                <a:cxn ang="0">
                  <a:pos x="11356" y="92"/>
                </a:cxn>
                <a:cxn ang="0">
                  <a:pos x="11311" y="1"/>
                </a:cxn>
                <a:cxn ang="0">
                  <a:pos x="11148" y="74"/>
                </a:cxn>
                <a:cxn ang="0">
                  <a:pos x="11111" y="227"/>
                </a:cxn>
                <a:cxn ang="0">
                  <a:pos x="11276" y="383"/>
                </a:cxn>
                <a:cxn ang="0">
                  <a:pos x="11409" y="505"/>
                </a:cxn>
                <a:cxn ang="0">
                  <a:pos x="11320" y="631"/>
                </a:cxn>
                <a:cxn ang="0">
                  <a:pos x="11129" y="604"/>
                </a:cxn>
                <a:cxn ang="0">
                  <a:pos x="11308" y="725"/>
                </a:cxn>
                <a:cxn ang="0">
                  <a:pos x="11467" y="653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052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/>
              <a:ahLst/>
              <a:cxnLst>
                <a:cxn ang="0">
                  <a:pos x="316" y="88"/>
                </a:cxn>
                <a:cxn ang="0">
                  <a:pos x="776" y="611"/>
                </a:cxn>
                <a:cxn ang="0">
                  <a:pos x="1763" y="611"/>
                </a:cxn>
                <a:cxn ang="0">
                  <a:pos x="1710" y="594"/>
                </a:cxn>
                <a:cxn ang="0">
                  <a:pos x="1635" y="462"/>
                </a:cxn>
                <a:cxn ang="0">
                  <a:pos x="1600" y="341"/>
                </a:cxn>
                <a:cxn ang="0">
                  <a:pos x="1675" y="277"/>
                </a:cxn>
                <a:cxn ang="0">
                  <a:pos x="1706" y="196"/>
                </a:cxn>
                <a:cxn ang="0">
                  <a:pos x="1695" y="116"/>
                </a:cxn>
                <a:cxn ang="0">
                  <a:pos x="1652" y="56"/>
                </a:cxn>
                <a:cxn ang="0">
                  <a:pos x="1576" y="12"/>
                </a:cxn>
                <a:cxn ang="0">
                  <a:pos x="1257" y="0"/>
                </a:cxn>
                <a:cxn ang="0">
                  <a:pos x="1464" y="396"/>
                </a:cxn>
                <a:cxn ang="0">
                  <a:pos x="1508" y="433"/>
                </a:cxn>
                <a:cxn ang="0">
                  <a:pos x="1618" y="639"/>
                </a:cxn>
                <a:cxn ang="0">
                  <a:pos x="1683" y="690"/>
                </a:cxn>
                <a:cxn ang="0">
                  <a:pos x="1599" y="183"/>
                </a:cxn>
                <a:cxn ang="0">
                  <a:pos x="1570" y="256"/>
                </a:cxn>
                <a:cxn ang="0">
                  <a:pos x="1510" y="298"/>
                </a:cxn>
                <a:cxn ang="0">
                  <a:pos x="1486" y="88"/>
                </a:cxn>
                <a:cxn ang="0">
                  <a:pos x="1568" y="119"/>
                </a:cxn>
                <a:cxn ang="0">
                  <a:pos x="1595" y="161"/>
                </a:cxn>
                <a:cxn ang="0">
                  <a:pos x="1814" y="0"/>
                </a:cxn>
                <a:cxn ang="0">
                  <a:pos x="3000" y="700"/>
                </a:cxn>
                <a:cxn ang="0">
                  <a:pos x="3002" y="88"/>
                </a:cxn>
                <a:cxn ang="0">
                  <a:pos x="3476" y="700"/>
                </a:cxn>
                <a:cxn ang="0">
                  <a:pos x="4434" y="266"/>
                </a:cxn>
                <a:cxn ang="0">
                  <a:pos x="4382" y="145"/>
                </a:cxn>
                <a:cxn ang="0">
                  <a:pos x="4300" y="60"/>
                </a:cxn>
                <a:cxn ang="0">
                  <a:pos x="4178" y="7"/>
                </a:cxn>
                <a:cxn ang="0">
                  <a:pos x="4125" y="700"/>
                </a:cxn>
                <a:cxn ang="0">
                  <a:pos x="4258" y="668"/>
                </a:cxn>
                <a:cxn ang="0">
                  <a:pos x="4363" y="586"/>
                </a:cxn>
                <a:cxn ang="0">
                  <a:pos x="4420" y="488"/>
                </a:cxn>
                <a:cxn ang="0">
                  <a:pos x="4443" y="354"/>
                </a:cxn>
                <a:cxn ang="0">
                  <a:pos x="4328" y="441"/>
                </a:cxn>
                <a:cxn ang="0">
                  <a:pos x="4285" y="525"/>
                </a:cxn>
                <a:cxn ang="0">
                  <a:pos x="4211" y="587"/>
                </a:cxn>
                <a:cxn ang="0">
                  <a:pos x="4119" y="611"/>
                </a:cxn>
                <a:cxn ang="0">
                  <a:pos x="4156" y="94"/>
                </a:cxn>
                <a:cxn ang="0">
                  <a:pos x="4236" y="131"/>
                </a:cxn>
                <a:cxn ang="0">
                  <a:pos x="4298" y="200"/>
                </a:cxn>
                <a:cxn ang="0">
                  <a:pos x="4335" y="290"/>
                </a:cxn>
                <a:cxn ang="0">
                  <a:pos x="4600" y="0"/>
                </a:cxn>
                <a:cxn ang="0">
                  <a:pos x="4702" y="291"/>
                </a:cxn>
                <a:cxn ang="0">
                  <a:pos x="5324" y="0"/>
                </a:cxn>
                <a:cxn ang="0">
                  <a:pos x="6451" y="507"/>
                </a:cxn>
                <a:cxn ang="0">
                  <a:pos x="6343" y="549"/>
                </a:cxn>
                <a:cxn ang="0">
                  <a:pos x="6298" y="608"/>
                </a:cxn>
                <a:cxn ang="0">
                  <a:pos x="6205" y="624"/>
                </a:cxn>
                <a:cxn ang="0">
                  <a:pos x="6185" y="703"/>
                </a:cxn>
                <a:cxn ang="0">
                  <a:pos x="6283" y="712"/>
                </a:cxn>
                <a:cxn ang="0">
                  <a:pos x="6366" y="685"/>
                </a:cxn>
                <a:cxn ang="0">
                  <a:pos x="6419" y="632"/>
                </a:cxn>
                <a:cxn ang="0">
                  <a:pos x="6448" y="550"/>
                </a:cxn>
                <a:cxn ang="0">
                  <a:pos x="6565" y="700"/>
                </a:cxn>
                <a:cxn ang="0">
                  <a:pos x="6919" y="97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</p:grpSp>
      <p:pic>
        <p:nvPicPr>
          <p:cNvPr id="12" name="Picture 11" descr="SHORT_THL_LOGO_WEB_186x80px.jpg"/>
          <p:cNvPicPr>
            <a:picLocks noChangeAspect="1"/>
          </p:cNvPicPr>
          <p:nvPr/>
        </p:nvPicPr>
        <p:blipFill>
          <a:blip r:embed="rId8" cstate="print"/>
          <a:srcRect t="9687" b="12813"/>
          <a:stretch>
            <a:fillRect/>
          </a:stretch>
        </p:blipFill>
        <p:spPr>
          <a:xfrm>
            <a:off x="152400" y="5994398"/>
            <a:ext cx="1524000" cy="50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1" fontAlgn="base" hangingPunct="1">
        <a:lnSpc>
          <a:spcPct val="95000"/>
        </a:lnSpc>
        <a:spcBef>
          <a:spcPts val="9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900113" indent="-274638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lr>
          <a:schemeClr val="accent1"/>
        </a:buClr>
        <a:buChar char="•"/>
        <a:defRPr sz="1800">
          <a:solidFill>
            <a:schemeClr val="tx1"/>
          </a:solidFill>
          <a:latin typeface="+mn-lt"/>
        </a:defRPr>
      </a:lvl3pPr>
      <a:lvl4pPr marL="1165225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430338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6082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0654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226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9798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hyperlink" Target="http://www.thl.fi/thl-client/pdfs/b75f6999-e7c4-4550-a939-3bccb19e41c1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://en.opasnet.org/w/Ebode" TargetMode="Externa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err="1" smtClean="0"/>
              <a:t>Ympäristöterveyttä</a:t>
            </a:r>
            <a:r>
              <a:rPr lang="en-US" sz="4000" dirty="0" smtClean="0"/>
              <a:t> </a:t>
            </a:r>
            <a:r>
              <a:rPr lang="en-US" sz="4000" dirty="0" err="1" smtClean="0"/>
              <a:t>edistävien</a:t>
            </a:r>
            <a:r>
              <a:rPr lang="en-US" sz="4000" dirty="0" smtClean="0"/>
              <a:t> </a:t>
            </a:r>
            <a:r>
              <a:rPr lang="en-US" sz="4000" dirty="0" err="1" smtClean="0"/>
              <a:t>toimenpiteiden</a:t>
            </a:r>
            <a:r>
              <a:rPr lang="en-US" sz="4000" dirty="0" smtClean="0"/>
              <a:t> </a:t>
            </a:r>
            <a:r>
              <a:rPr lang="en-US" sz="4000" dirty="0" err="1" smtClean="0"/>
              <a:t>kustannus</a:t>
            </a:r>
            <a:r>
              <a:rPr lang="en-US" sz="4000" dirty="0" smtClean="0"/>
              <a:t>- </a:t>
            </a:r>
            <a:r>
              <a:rPr lang="en-US" sz="4000" dirty="0" err="1" smtClean="0"/>
              <a:t>ja</a:t>
            </a:r>
            <a:r>
              <a:rPr lang="en-US" sz="4000" dirty="0" smtClean="0"/>
              <a:t> </a:t>
            </a:r>
            <a:r>
              <a:rPr lang="en-US" sz="4000" dirty="0" err="1" smtClean="0"/>
              <a:t>arvotehokkuudet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err="1" smtClean="0"/>
              <a:t>Juho</a:t>
            </a:r>
            <a:r>
              <a:rPr lang="en-US" sz="2400" dirty="0" smtClean="0"/>
              <a:t> </a:t>
            </a:r>
            <a:r>
              <a:rPr lang="en-US" sz="2400" dirty="0" err="1" smtClean="0"/>
              <a:t>Kutvonen</a:t>
            </a:r>
            <a:endParaRPr lang="en-US" sz="2400" dirty="0" smtClean="0"/>
          </a:p>
          <a:p>
            <a:r>
              <a:rPr lang="en-US" dirty="0" err="1" smtClean="0"/>
              <a:t>Työn</a:t>
            </a:r>
            <a:r>
              <a:rPr lang="en-US" dirty="0" smtClean="0"/>
              <a:t> </a:t>
            </a:r>
            <a:r>
              <a:rPr lang="en-US" dirty="0" err="1" smtClean="0"/>
              <a:t>ohjaajat</a:t>
            </a:r>
            <a:r>
              <a:rPr lang="en-US" dirty="0" smtClean="0"/>
              <a:t>: Otto Hänninen, Arja Asikainen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Pertti</a:t>
            </a:r>
            <a:r>
              <a:rPr lang="en-US" dirty="0" smtClean="0"/>
              <a:t> </a:t>
            </a:r>
            <a:r>
              <a:rPr lang="en-US" dirty="0" err="1" smtClean="0"/>
              <a:t>Pasanen</a:t>
            </a:r>
            <a:r>
              <a:rPr lang="en-US" dirty="0" smtClean="0"/>
              <a:t> (UEF)</a:t>
            </a:r>
            <a:endParaRPr lang="en-US" dirty="0"/>
          </a:p>
        </p:txBody>
      </p:sp>
      <p:pic>
        <p:nvPicPr>
          <p:cNvPr id="9" name="Picture 8" descr="banneri_7b_powerpoint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13132"/>
            <a:ext cx="9144000" cy="784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fi-FI" dirty="0" err="1" smtClean="0"/>
              <a:t>Tavoiteet</a:t>
            </a:r>
            <a:endParaRPr lang="fi-FI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425631" cy="489709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800" dirty="0" smtClean="0"/>
              <a:t>Selvittää, millaisilla toimenpiteillä merkittävien </a:t>
            </a:r>
            <a:r>
              <a:rPr lang="fi-FI" sz="2800" dirty="0"/>
              <a:t>ympäristöaltisteiden aiheuttamaa tautitaakkaa voidaan vähentää</a:t>
            </a:r>
            <a:endParaRPr lang="fi-FI" sz="28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800" dirty="0" smtClean="0"/>
              <a:t>Ekonometrisen mallin rakentaminen, jolla verrataan merkittävien ympäristöaltisteiden (pienhiukkasten, passiivitupakoinnin ja radonin) sekä tupakoinnin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fi-FI" dirty="0" smtClean="0"/>
              <a:t>toimenpiteistä syntyviä terveyshyötyjä, kustannuksia ja toimenpiteisiin liittyviä koettuja arvoja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800" dirty="0" smtClean="0"/>
              <a:t>Selvittää</a:t>
            </a:r>
            <a:r>
              <a:rPr lang="fi-FI" sz="2800" dirty="0"/>
              <a:t>, miten kustannus- ja arvotehokkaita erilaiset ympäristöterveyttä edistävät toimenpiteet ovat.</a:t>
            </a:r>
            <a:endParaRPr lang="fi-FI" sz="2800" dirty="0" smtClean="0"/>
          </a:p>
          <a:p>
            <a:pPr marL="51435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216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528638" y="-315416"/>
            <a:ext cx="8229600" cy="1143001"/>
          </a:xfrm>
        </p:spPr>
        <p:txBody>
          <a:bodyPr/>
          <a:lstStyle/>
          <a:p>
            <a:r>
              <a:rPr lang="fi-FI" dirty="0" smtClean="0"/>
              <a:t>Aineisto ja menetelmät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18487" cy="48577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dirty="0" smtClean="0"/>
              <a:t>Ekonometrinen malli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i-FI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144" y="1556792"/>
            <a:ext cx="800258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325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68312" y="-243408"/>
            <a:ext cx="8207375" cy="1008063"/>
          </a:xfrm>
        </p:spPr>
        <p:txBody>
          <a:bodyPr/>
          <a:lstStyle/>
          <a:p>
            <a:r>
              <a:rPr lang="fi-FI" dirty="0" smtClean="0"/>
              <a:t>Toimenpiteet</a:t>
            </a:r>
          </a:p>
        </p:txBody>
      </p:sp>
      <p:sp>
        <p:nvSpPr>
          <p:cNvPr id="25602" name="Rectangle 6"/>
          <p:cNvSpPr>
            <a:spLocks noChangeArrowheads="1"/>
          </p:cNvSpPr>
          <p:nvPr/>
        </p:nvSpPr>
        <p:spPr bwMode="auto">
          <a:xfrm>
            <a:off x="1403350" y="5328578"/>
            <a:ext cx="63373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i-FI" sz="1600" dirty="0">
                <a:latin typeface="Times New Roman" pitchFamily="18" charset="0"/>
                <a:cs typeface="Times New Roman" pitchFamily="18" charset="0"/>
              </a:rPr>
              <a:t>a Ympäristöterveydellinen näkökulma huomioi passiivitupakoinnin, kansanterveydellinen näkökulma passiivitupakoinnin ja tupakoinnin.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584425"/>
              </p:ext>
            </p:extLst>
          </p:nvPr>
        </p:nvGraphicFramePr>
        <p:xfrm>
          <a:off x="1403350" y="842616"/>
          <a:ext cx="6552728" cy="4485170"/>
        </p:xfrm>
        <a:graphic>
          <a:graphicData uri="http://schemas.openxmlformats.org/drawingml/2006/table">
            <a:tbl>
              <a:tblPr firstRow="1" firstCol="1" bandRow="1"/>
              <a:tblGrid>
                <a:gridCol w="2659151"/>
                <a:gridCol w="3893577"/>
              </a:tblGrid>
              <a:tr h="3879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Altiste</a:t>
                      </a:r>
                      <a:endParaRPr lang="fi-FI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Toimenpide</a:t>
                      </a:r>
                      <a:endParaRPr lang="fi-FI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Pienhiukkaset </a:t>
                      </a:r>
                      <a:endParaRPr lang="fi-FI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A.1. Puun pienpolttokielto taajamissa</a:t>
                      </a:r>
                      <a:endParaRPr lang="fi-FI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</a:tr>
              <a:tr h="7600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fi-FI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A.2. Puun pienpolton puolittaminen taajamissa poltetusta puukuutiosta perittävällä verolla</a:t>
                      </a:r>
                      <a:endParaRPr lang="fi-FI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</a:tr>
              <a:tr h="561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fi-FI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A.3. 35 km/h nopeusrajoitukset taajamiin</a:t>
                      </a:r>
                      <a:endParaRPr lang="fi-FI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</a:tr>
              <a:tr h="380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Tupakka</a:t>
                      </a:r>
                      <a:endParaRPr lang="fi-FI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B.1. Tupakointikielto</a:t>
                      </a:r>
                      <a:r>
                        <a:rPr lang="fi-FI" sz="20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endParaRPr lang="fi-FI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745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fi-FI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B.2. Tupakoinnin puolittaminen tupakkatuotteiden hinnan 2,35-kertaistamisella</a:t>
                      </a:r>
                      <a:r>
                        <a:rPr lang="fi-FI" sz="20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endParaRPr lang="fi-FI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692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Radon</a:t>
                      </a:r>
                      <a:endParaRPr lang="fi-FI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C.1. Radonkorjaus (rajapitoisuus korjaukselle 100, 300 tai 700 Bq/m</a:t>
                      </a:r>
                      <a:r>
                        <a:rPr lang="fi-FI" sz="20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fi-FI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fi-FI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63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Terveyshyötyjen laskenta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111" t="-1078"/>
            </a:stretch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246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Toimenpiteiden kustannukset</a:t>
            </a:r>
          </a:p>
        </p:txBody>
      </p:sp>
      <p:graphicFrame>
        <p:nvGraphicFramePr>
          <p:cNvPr id="28693" name="Group 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268217"/>
              </p:ext>
            </p:extLst>
          </p:nvPr>
        </p:nvGraphicFramePr>
        <p:xfrm>
          <a:off x="1835150" y="1916113"/>
          <a:ext cx="5545138" cy="3771900"/>
        </p:xfrm>
        <a:graphic>
          <a:graphicData uri="http://schemas.openxmlformats.org/drawingml/2006/table">
            <a:tbl>
              <a:tblPr/>
              <a:tblGrid>
                <a:gridCol w="3587750"/>
                <a:gridCol w="1957388"/>
              </a:tblGrid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Toimenpide</a:t>
                      </a:r>
                      <a:endParaRPr kumimoji="0" lang="fi-F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Kustannukset (mrd €/50 vuotta)</a:t>
                      </a:r>
                      <a:endParaRPr kumimoji="0" lang="fi-FI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A.1. Puun pienpolttokielto</a:t>
                      </a:r>
                      <a:endParaRPr kumimoji="0" lang="fi-FI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1,16</a:t>
                      </a:r>
                      <a:endParaRPr kumimoji="0" lang="fi-F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A.2. Puun pienpolton puolittaminen</a:t>
                      </a:r>
                      <a:endParaRPr kumimoji="0" lang="fi-F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0,58</a:t>
                      </a:r>
                      <a:endParaRPr kumimoji="0" lang="fi-F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A.3. Uudet nopeusrajoitukset</a:t>
                      </a:r>
                      <a:endParaRPr kumimoji="0" lang="fi-FI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kumimoji="0" lang="fi-F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B.1. Tupakointikielto</a:t>
                      </a:r>
                      <a:endParaRPr kumimoji="0" lang="fi-FI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-4,96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B.2. Tupakoinnin puolittaminen</a:t>
                      </a:r>
                      <a:endParaRPr kumimoji="0" lang="fi-FI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-2,50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D.1. Radonkorjaus (&gt;700 Bq/m</a:t>
                      </a:r>
                      <a:r>
                        <a:rPr kumimoji="0" lang="fi-FI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fi-F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fi-FI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Radonkorjaus (&gt;300 Bq/m</a:t>
                      </a:r>
                      <a:r>
                        <a:rPr kumimoji="0" lang="fi-FI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fi-F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0,47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70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Koettujen arvojen kysely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362950" cy="4784725"/>
          </a:xfrm>
        </p:spPr>
        <p:txBody>
          <a:bodyPr/>
          <a:lstStyle/>
          <a:p>
            <a:r>
              <a:rPr lang="fi-FI" sz="2600" dirty="0" smtClean="0"/>
              <a:t>Mittasi rahassa  tupakointi-, puun pienpoltto- ja nopeusrajoituksiin liittyviä koettuja arvoja (hyöty- ja haittanäkökulma)</a:t>
            </a:r>
          </a:p>
          <a:p>
            <a:pPr lvl="1"/>
            <a:r>
              <a:rPr lang="fi-FI" sz="2600" dirty="0" smtClean="0"/>
              <a:t>Mukana ei radonia!</a:t>
            </a:r>
          </a:p>
          <a:p>
            <a:r>
              <a:rPr lang="fi-FI" sz="2600" dirty="0" smtClean="0"/>
              <a:t>Kysymykset perustuivat maksu- ja hyväksymishalukkuuteen</a:t>
            </a:r>
          </a:p>
          <a:p>
            <a:pPr lvl="1"/>
            <a:r>
              <a:rPr lang="fi-FI" sz="2600" dirty="0" smtClean="0"/>
              <a:t>Maksuhalukkuus = suurin hinta, jonka ihminen on valmis maksamaan jostain asiasta</a:t>
            </a:r>
          </a:p>
          <a:p>
            <a:pPr lvl="1"/>
            <a:r>
              <a:rPr lang="fi-FI" sz="2600" dirty="0" smtClean="0"/>
              <a:t>Hyväksymishalukkuus = pienin summa rahaa, joka ihmiselle täytyy maksaa, jotta hän sietää jotain negatiivista</a:t>
            </a:r>
          </a:p>
          <a:p>
            <a:endParaRPr lang="fi-FI" dirty="0" smtClean="0"/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89507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323527" y="-387424"/>
            <a:ext cx="8218487" cy="922338"/>
          </a:xfrm>
        </p:spPr>
        <p:txBody>
          <a:bodyPr/>
          <a:lstStyle/>
          <a:p>
            <a:r>
              <a:rPr lang="fi-FI" dirty="0" smtClean="0"/>
              <a:t>Kyselypopulaatio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782681"/>
              </p:ext>
            </p:extLst>
          </p:nvPr>
        </p:nvGraphicFramePr>
        <p:xfrm>
          <a:off x="1043608" y="540414"/>
          <a:ext cx="6624736" cy="5575504"/>
        </p:xfrm>
        <a:graphic>
          <a:graphicData uri="http://schemas.openxmlformats.org/drawingml/2006/table">
            <a:tbl>
              <a:tblPr firstRow="1" firstCol="1" bandRow="1"/>
              <a:tblGrid>
                <a:gridCol w="1080120"/>
                <a:gridCol w="2160240"/>
                <a:gridCol w="1008112"/>
                <a:gridCol w="1368152"/>
                <a:gridCol w="1008112"/>
              </a:tblGrid>
              <a:tr h="5794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Lista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Koko nimi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Kutsuja (kpl)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Vastauksia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(kpl)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Vastaus-% (%)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7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YMTO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THL, Ympäristöterveyden osasto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265" algn="dec"/>
                        </a:tabLs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120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70840" algn="dec"/>
                        </a:tabLs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67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2700" algn="dec"/>
                        </a:tabLs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56 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017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KATO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THL, Kansantautien ehkäisyn osasto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265" algn="dec"/>
                        </a:tabLs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241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70840" algn="dec"/>
                        </a:tabLs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107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 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94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HYY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Helsingin yliopiston ympäristötieteilijät ja opettajat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265" algn="dec"/>
                        </a:tabLs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150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70840" algn="dec"/>
                        </a:tabLs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76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2700" algn="dec"/>
                        </a:tabLs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51 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5794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HYF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Helsingin yliopiston farmasian opiskelijat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265" algn="dec"/>
                        </a:tabLs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784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70840" algn="dec"/>
                        </a:tabLs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94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ISYY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Itä-Suomen yliopiston ympäristötieteen opiskelijat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265" algn="dec"/>
                        </a:tabLs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131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70840" algn="dec"/>
                        </a:tabLs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2700" algn="dec"/>
                        </a:tabLs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 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5794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ISYF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Itä-Suomen yliopiston farmasian opiskelijat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265" algn="dec"/>
                        </a:tabLs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520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70840" algn="dec"/>
                        </a:tabLs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150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2700" algn="dec"/>
                        </a:tabLs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29 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7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Yhteensä</a:t>
                      </a:r>
                      <a:endParaRPr lang="fi-FI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800" b="1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265" algn="dec"/>
                        </a:tabLst>
                      </a:pPr>
                      <a:r>
                        <a:rPr lang="fi-FI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1946</a:t>
                      </a:r>
                      <a:endParaRPr lang="fi-FI" sz="1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70840" algn="dec"/>
                        </a:tabLst>
                      </a:pPr>
                      <a:r>
                        <a:rPr lang="fi-FI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468</a:t>
                      </a:r>
                      <a:endParaRPr lang="fi-FI" sz="1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2700" algn="dec"/>
                        </a:tabLst>
                      </a:pPr>
                      <a:r>
                        <a:rPr lang="fi-FI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 </a:t>
                      </a:r>
                      <a:endParaRPr lang="fi-FI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4499992" y="5660479"/>
            <a:ext cx="3457575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08304" y="3300637"/>
            <a:ext cx="504825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199312" y="1125271"/>
            <a:ext cx="504825" cy="358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5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4" name="TextBox 4"/>
          <p:cNvSpPr txBox="1">
            <a:spLocks noChangeArrowheads="1"/>
          </p:cNvSpPr>
          <p:nvPr/>
        </p:nvSpPr>
        <p:spPr bwMode="auto">
          <a:xfrm>
            <a:off x="755650" y="3876347"/>
            <a:ext cx="770572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1200" dirty="0">
                <a:latin typeface="Times New Roman" pitchFamily="18" charset="0"/>
                <a:cs typeface="Times New Roman" pitchFamily="18" charset="0"/>
              </a:rPr>
              <a:t>3: maksuhalukkuus 20 savukkeen savukeaskista </a:t>
            </a:r>
          </a:p>
          <a:p>
            <a:r>
              <a:rPr lang="fi-FI" sz="1200" dirty="0">
                <a:latin typeface="Times New Roman" pitchFamily="18" charset="0"/>
                <a:cs typeface="Times New Roman" pitchFamily="18" charset="0"/>
              </a:rPr>
              <a:t>4: maksuhalukkuus tupakointiin oikeuttavasta verosta</a:t>
            </a:r>
          </a:p>
          <a:p>
            <a:r>
              <a:rPr lang="fi-FI" sz="1200" dirty="0">
                <a:latin typeface="Times New Roman" pitchFamily="18" charset="0"/>
                <a:cs typeface="Times New Roman" pitchFamily="18" charset="0"/>
              </a:rPr>
              <a:t>5: maksuhalukkuus teknisestä ratkaisusta, joka estää tupakansavun kulkeutumisen asuntoon</a:t>
            </a:r>
          </a:p>
          <a:p>
            <a:r>
              <a:rPr lang="fi-FI" sz="1200" dirty="0">
                <a:latin typeface="Times New Roman" pitchFamily="18" charset="0"/>
                <a:cs typeface="Times New Roman" pitchFamily="18" charset="0"/>
              </a:rPr>
              <a:t>6: maksuhalukkuus asunnosta sellaisesta asunnosta talonyhtiössä, jossa tupakointi kielletty</a:t>
            </a:r>
          </a:p>
          <a:p>
            <a:r>
              <a:rPr lang="fi-FI" sz="1200" dirty="0">
                <a:latin typeface="Times New Roman" pitchFamily="18" charset="0"/>
                <a:cs typeface="Times New Roman" pitchFamily="18" charset="0"/>
              </a:rPr>
              <a:t>9: maksuhalukkuus puun pienpolttoon oikeuttavasta verosta</a:t>
            </a:r>
          </a:p>
          <a:p>
            <a:r>
              <a:rPr lang="fi-FI" sz="1200" dirty="0">
                <a:latin typeface="Times New Roman" pitchFamily="18" charset="0"/>
                <a:cs typeface="Times New Roman" pitchFamily="18" charset="0"/>
              </a:rPr>
              <a:t>10: maksuhalukkuus järjestelystä, joka estää altistuksen puunsavulle</a:t>
            </a:r>
          </a:p>
          <a:p>
            <a:r>
              <a:rPr lang="fi-FI" sz="1200" dirty="0">
                <a:latin typeface="Times New Roman" pitchFamily="18" charset="0"/>
                <a:cs typeface="Times New Roman" pitchFamily="18" charset="0"/>
              </a:rPr>
              <a:t>12: maksuhalukkuus nopeusrajoitusten alentamisesta johtuvista hyödyistä </a:t>
            </a:r>
          </a:p>
          <a:p>
            <a:r>
              <a:rPr lang="fi-FI" sz="1200" dirty="0">
                <a:latin typeface="Times New Roman" pitchFamily="18" charset="0"/>
                <a:cs typeface="Times New Roman" pitchFamily="18" charset="0"/>
              </a:rPr>
              <a:t>13: hyväksymishalukkuus nopeusrajoitusten alentamisesta johtuvista haitoista </a:t>
            </a:r>
          </a:p>
          <a:p>
            <a:r>
              <a:rPr lang="fi-FI" sz="1200" dirty="0">
                <a:latin typeface="Times New Roman" pitchFamily="18" charset="0"/>
                <a:cs typeface="Times New Roman" pitchFamily="18" charset="0"/>
              </a:rPr>
              <a:t>14: maksuhalukkuus lievään ylinopeuteen oikeuttavasta maksusta</a:t>
            </a:r>
          </a:p>
          <a:p>
            <a:r>
              <a:rPr lang="fi-FI" sz="1200" dirty="0">
                <a:latin typeface="Times New Roman" pitchFamily="18" charset="0"/>
                <a:cs typeface="Times New Roman" pitchFamily="18" charset="0"/>
              </a:rPr>
              <a:t>15: maksuhalukkuus nopeusrajoitusten alentamisesta johtuvista hyödyistä</a:t>
            </a:r>
          </a:p>
          <a:p>
            <a:r>
              <a:rPr lang="fi-FI" sz="1200" dirty="0">
                <a:latin typeface="Times New Roman" pitchFamily="18" charset="0"/>
                <a:cs typeface="Times New Roman" pitchFamily="18" charset="0"/>
              </a:rPr>
              <a:t>16: hyväksymishalukkuus nopeusrajoitusten alentamisesta johtuvista haitoista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414185"/>
              </p:ext>
            </p:extLst>
          </p:nvPr>
        </p:nvGraphicFramePr>
        <p:xfrm>
          <a:off x="828091" y="44624"/>
          <a:ext cx="7560841" cy="3881244"/>
        </p:xfrm>
        <a:graphic>
          <a:graphicData uri="http://schemas.openxmlformats.org/drawingml/2006/table">
            <a:tbl>
              <a:tblPr firstRow="1" firstCol="1" bandRow="1"/>
              <a:tblGrid>
                <a:gridCol w="434440"/>
                <a:gridCol w="2261875"/>
                <a:gridCol w="739344"/>
                <a:gridCol w="677566"/>
                <a:gridCol w="963539"/>
                <a:gridCol w="886815"/>
                <a:gridCol w="888807"/>
                <a:gridCol w="708455"/>
              </a:tblGrid>
              <a:tr h="34390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Arvo-kysymys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2286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(kpl)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x̅</a:t>
                      </a:r>
                      <a:r>
                        <a:rPr lang="fi-FI" sz="14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x̅</a:t>
                      </a:r>
                      <a:r>
                        <a:rPr lang="fi-FI" sz="14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Max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Min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15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Tupakka-aski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€/aski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10,3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9,2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2015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Tupakkamaksu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€/kk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3,4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5,1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15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Savuton asunto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€/a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118,0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112,8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1 000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2015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Savuton asunto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€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1997,0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2490,0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50 000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15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Puunpolttovero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€/a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67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43,1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46,1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2015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Puunpolttoaltistus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€/kk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59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3,3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450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90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Nopeusrajoitushyöty (autoilija)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€/kk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241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17,8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18,9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4390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Nopeusrajoitushaitta (autoilija)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€/kk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239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37,8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40,2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2 000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90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Nopeusrajoitusmaksu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(autoilija)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€/kk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247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4,3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4390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Nopeusrajoitushyöty (jalankulkija ym.)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€/kk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16,6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15,8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90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Nopeusrajoitushaitta (jalankulkija ym.)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€/kk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7,0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7,3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4499992" y="476672"/>
            <a:ext cx="576064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27984" y="1829903"/>
            <a:ext cx="648072" cy="151216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3491880" y="2348880"/>
            <a:ext cx="2592288" cy="792088"/>
          </a:xfrm>
        </p:spPr>
        <p:txBody>
          <a:bodyPr/>
          <a:lstStyle/>
          <a:p>
            <a:r>
              <a:rPr lang="fi-FI" sz="4400" dirty="0" smtClean="0"/>
              <a:t>Tulokset</a:t>
            </a:r>
          </a:p>
        </p:txBody>
      </p:sp>
    </p:spTree>
    <p:extLst>
      <p:ext uri="{BB962C8B-B14F-4D97-AF65-F5344CB8AC3E}">
        <p14:creationId xmlns:p14="http://schemas.microsoft.com/office/powerpoint/2010/main" val="380875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07375" cy="1008063"/>
          </a:xfrm>
        </p:spPr>
        <p:txBody>
          <a:bodyPr/>
          <a:lstStyle/>
          <a:p>
            <a:r>
              <a:rPr lang="fi-FI" dirty="0" smtClean="0"/>
              <a:t>Koetut arvot</a:t>
            </a:r>
          </a:p>
        </p:txBody>
      </p:sp>
      <p:graphicFrame>
        <p:nvGraphicFramePr>
          <p:cNvPr id="3481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3734296"/>
              </p:ext>
            </p:extLst>
          </p:nvPr>
        </p:nvGraphicFramePr>
        <p:xfrm>
          <a:off x="344488" y="836712"/>
          <a:ext cx="8331200" cy="529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r:id="rId3" imgW="8327858" imgH="4627265" progId="Excel.Chart.8">
                  <p:embed/>
                </p:oleObj>
              </mc:Choice>
              <mc:Fallback>
                <p:oleObj r:id="rId3" imgW="8327858" imgH="462726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836712"/>
                        <a:ext cx="8331200" cy="52973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80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68313" y="12700"/>
            <a:ext cx="8229600" cy="1143000"/>
          </a:xfrm>
        </p:spPr>
        <p:txBody>
          <a:bodyPr/>
          <a:lstStyle/>
          <a:p>
            <a:r>
              <a:rPr lang="fi-FI" smtClean="0"/>
              <a:t>Sisältö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395288" y="1268413"/>
            <a:ext cx="8302625" cy="4968875"/>
          </a:xfrm>
        </p:spPr>
        <p:txBody>
          <a:bodyPr/>
          <a:lstStyle/>
          <a:p>
            <a:r>
              <a:rPr lang="fi-FI" sz="2800" smtClean="0"/>
              <a:t>Taustaa</a:t>
            </a:r>
          </a:p>
          <a:p>
            <a:pPr lvl="1"/>
            <a:r>
              <a:rPr lang="fi-FI" smtClean="0"/>
              <a:t>tautikuorma</a:t>
            </a:r>
          </a:p>
          <a:p>
            <a:pPr lvl="1"/>
            <a:r>
              <a:rPr lang="fi-FI" smtClean="0"/>
              <a:t>kustannustehokkuus</a:t>
            </a:r>
          </a:p>
          <a:p>
            <a:pPr lvl="1"/>
            <a:r>
              <a:rPr lang="fi-FI" smtClean="0"/>
              <a:t>koetut arvot</a:t>
            </a:r>
          </a:p>
          <a:p>
            <a:r>
              <a:rPr lang="fi-FI" sz="2800" smtClean="0"/>
              <a:t>Tavoitteet</a:t>
            </a:r>
          </a:p>
          <a:p>
            <a:r>
              <a:rPr lang="fi-FI" sz="2800" smtClean="0"/>
              <a:t>Menetelmät</a:t>
            </a:r>
          </a:p>
          <a:p>
            <a:pPr lvl="1"/>
            <a:r>
              <a:rPr lang="fi-FI" smtClean="0"/>
              <a:t>ekonometrinen malli</a:t>
            </a:r>
          </a:p>
          <a:p>
            <a:r>
              <a:rPr lang="fi-FI" sz="2800" smtClean="0"/>
              <a:t>Tulokset</a:t>
            </a:r>
          </a:p>
          <a:p>
            <a:r>
              <a:rPr lang="fi-FI" sz="2800" smtClean="0"/>
              <a:t>Johtopäätökset</a:t>
            </a:r>
          </a:p>
          <a:p>
            <a:endParaRPr lang="fi-FI" smtClean="0"/>
          </a:p>
          <a:p>
            <a:pPr lvl="1"/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341302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dirty="0" smtClean="0"/>
              <a:t>Pienhiukkasiin kohdentuvien toimenpiteiden terveyshyödyt</a:t>
            </a:r>
            <a:endParaRPr lang="fi-FI" dirty="0"/>
          </a:p>
        </p:txBody>
      </p:sp>
      <p:graphicFrame>
        <p:nvGraphicFramePr>
          <p:cNvPr id="35842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965392"/>
              </p:ext>
            </p:extLst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Kaavio" r:id="rId3" imgW="8334330" imgH="4629091" progId="Excel.Chart.8">
                  <p:embed/>
                </p:oleObj>
              </mc:Choice>
              <mc:Fallback>
                <p:oleObj name="Kaavio" r:id="rId3" imgW="8334330" imgH="4629091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62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933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dirty="0" smtClean="0"/>
              <a:t>Tupakointirajoitusten terveyshyödyt</a:t>
            </a:r>
            <a:endParaRPr lang="fi-FI" dirty="0"/>
          </a:p>
        </p:txBody>
      </p:sp>
      <p:graphicFrame>
        <p:nvGraphicFramePr>
          <p:cNvPr id="36866" name="Chart 5"/>
          <p:cNvGraphicFramePr>
            <a:graphicFrameLocks/>
          </p:cNvGraphicFramePr>
          <p:nvPr/>
        </p:nvGraphicFramePr>
        <p:xfrm>
          <a:off x="4233863" y="1506538"/>
          <a:ext cx="5645150" cy="456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r:id="rId3" imgW="5651482" imgH="4566300" progId="Excel.Chart.8">
                  <p:embed/>
                </p:oleObj>
              </mc:Choice>
              <mc:Fallback>
                <p:oleObj r:id="rId3" imgW="5651482" imgH="456630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863" y="1506538"/>
                        <a:ext cx="5645150" cy="456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Chart 6"/>
          <p:cNvGraphicFramePr>
            <a:graphicFrameLocks/>
          </p:cNvGraphicFramePr>
          <p:nvPr/>
        </p:nvGraphicFramePr>
        <p:xfrm>
          <a:off x="57150" y="1506538"/>
          <a:ext cx="4060825" cy="483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r:id="rId5" imgW="4066384" imgH="4834547" progId="Excel.Chart.8">
                  <p:embed/>
                </p:oleObj>
              </mc:Choice>
              <mc:Fallback>
                <p:oleObj r:id="rId5" imgW="4066384" imgH="483454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1506538"/>
                        <a:ext cx="4060825" cy="4833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TextBox 2"/>
          <p:cNvSpPr txBox="1">
            <a:spLocks noChangeArrowheads="1"/>
          </p:cNvSpPr>
          <p:nvPr/>
        </p:nvSpPr>
        <p:spPr bwMode="auto">
          <a:xfrm>
            <a:off x="250825" y="5768606"/>
            <a:ext cx="3457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dirty="0">
                <a:latin typeface="Calibri" pitchFamily="34" charset="0"/>
              </a:rPr>
              <a:t>Ympäristönäkökulma</a:t>
            </a:r>
          </a:p>
        </p:txBody>
      </p:sp>
      <p:sp>
        <p:nvSpPr>
          <p:cNvPr id="36869" name="TextBox 3"/>
          <p:cNvSpPr txBox="1">
            <a:spLocks noChangeArrowheads="1"/>
          </p:cNvSpPr>
          <p:nvPr/>
        </p:nvSpPr>
        <p:spPr bwMode="auto">
          <a:xfrm>
            <a:off x="4932361" y="5805264"/>
            <a:ext cx="3887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dirty="0">
                <a:latin typeface="Calibri" pitchFamily="34" charset="0"/>
              </a:rPr>
              <a:t>Kokonaisterveysnäkökulma</a:t>
            </a:r>
          </a:p>
        </p:txBody>
      </p:sp>
    </p:spTree>
    <p:extLst>
      <p:ext uri="{BB962C8B-B14F-4D97-AF65-F5344CB8AC3E}">
        <p14:creationId xmlns:p14="http://schemas.microsoft.com/office/powerpoint/2010/main" val="247070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Radonkorjauksen terveyshyödyt</a:t>
            </a:r>
          </a:p>
        </p:txBody>
      </p:sp>
      <p:graphicFrame>
        <p:nvGraphicFramePr>
          <p:cNvPr id="37890" name="Content Placeholder 4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20088" cy="488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r:id="rId3" imgW="8321761" imgH="4883319" progId="Excel.Chart.8">
                  <p:embed/>
                </p:oleObj>
              </mc:Choice>
              <mc:Fallback>
                <p:oleObj r:id="rId3" imgW="8321761" imgH="4883319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20088" cy="488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647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53144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dirty="0" smtClean="0"/>
              <a:t>Toimenpiteiden kustannustehokkuus</a:t>
            </a:r>
            <a:endParaRPr lang="fi-FI" dirty="0"/>
          </a:p>
        </p:txBody>
      </p:sp>
      <p:graphicFrame>
        <p:nvGraphicFramePr>
          <p:cNvPr id="3891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536457"/>
              </p:ext>
            </p:extLst>
          </p:nvPr>
        </p:nvGraphicFramePr>
        <p:xfrm>
          <a:off x="179512" y="548680"/>
          <a:ext cx="8609012" cy="600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r:id="rId3" imgW="8608298" imgH="6005080" progId="Excel.Chart.8">
                  <p:embed/>
                </p:oleObj>
              </mc:Choice>
              <mc:Fallback>
                <p:oleObj r:id="rId3" imgW="8608298" imgH="600508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548680"/>
                        <a:ext cx="8609012" cy="600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770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96300" cy="1150937"/>
          </a:xfrm>
        </p:spPr>
        <p:txBody>
          <a:bodyPr/>
          <a:lstStyle/>
          <a:p>
            <a:r>
              <a:rPr lang="fi-FI" sz="3600" dirty="0" smtClean="0"/>
              <a:t>Toimenpiteiden kustannustehokkuus (ympäristönäkökulma)</a:t>
            </a:r>
            <a:br>
              <a:rPr lang="fi-FI" sz="3600" dirty="0" smtClean="0"/>
            </a:br>
            <a:endParaRPr lang="fi-FI" sz="3600" dirty="0" smtClean="0"/>
          </a:p>
        </p:txBody>
      </p:sp>
      <p:graphicFrame>
        <p:nvGraphicFramePr>
          <p:cNvPr id="39938" name="Content Placeholder 5"/>
          <p:cNvGraphicFramePr>
            <a:graphicFrameLocks noGrp="1"/>
          </p:cNvGraphicFramePr>
          <p:nvPr>
            <p:ph idx="1"/>
          </p:nvPr>
        </p:nvGraphicFramePr>
        <p:xfrm>
          <a:off x="406400" y="1217613"/>
          <a:ext cx="8464550" cy="543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r:id="rId3" imgW="8461981" imgH="5432007" progId="Excel.Chart.8">
                  <p:embed/>
                </p:oleObj>
              </mc:Choice>
              <mc:Fallback>
                <p:oleObj r:id="rId3" imgW="8461981" imgH="5432007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217613"/>
                        <a:ext cx="8464550" cy="543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41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dirty="0" smtClean="0"/>
              <a:t>Tupakointirajoitusten kustannustehokkuus (kokonaisterveysnäkökulma)</a:t>
            </a:r>
            <a:endParaRPr lang="fi-FI" dirty="0"/>
          </a:p>
        </p:txBody>
      </p:sp>
      <p:graphicFrame>
        <p:nvGraphicFramePr>
          <p:cNvPr id="40962" name="Content Placeholder 4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r:id="rId3" imgW="8327858" imgH="4627265" progId="Excel.Chart.8">
                  <p:embed/>
                </p:oleObj>
              </mc:Choice>
              <mc:Fallback>
                <p:oleObj r:id="rId3" imgW="8327858" imgH="462726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62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509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504032"/>
            <a:ext cx="8207375" cy="1008063"/>
          </a:xfrm>
        </p:spPr>
        <p:txBody>
          <a:bodyPr/>
          <a:lstStyle/>
          <a:p>
            <a:r>
              <a:rPr lang="fi-FI" dirty="0" smtClean="0"/>
              <a:t>Kustannustehokkuuden mittareita</a:t>
            </a:r>
            <a:endParaRPr lang="fi-FI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839506"/>
              </p:ext>
            </p:extLst>
          </p:nvPr>
        </p:nvGraphicFramePr>
        <p:xfrm>
          <a:off x="323528" y="404664"/>
          <a:ext cx="8424936" cy="6056602"/>
        </p:xfrm>
        <a:graphic>
          <a:graphicData uri="http://schemas.openxmlformats.org/drawingml/2006/table">
            <a:tbl>
              <a:tblPr firstRow="1" firstCol="1" bandRow="1"/>
              <a:tblGrid>
                <a:gridCol w="4001451"/>
                <a:gridCol w="2584128"/>
                <a:gridCol w="1839357"/>
              </a:tblGrid>
              <a:tr h="1135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Toimenpide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Säästetyn</a:t>
                      </a:r>
                      <a:r>
                        <a:rPr lang="fi-FI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h</a:t>
                      </a:r>
                      <a:r>
                        <a:rPr lang="fi-FI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aitta-painotetun </a:t>
                      </a: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elinvuoden kustannus (€/DALY)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Vuosi-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tuotto (%)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2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Puun pienpolttokielto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90 915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1,5 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542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Puun pienpolton puolittaminen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91 065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1,2 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42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 km/h nopeusrajoitukset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6 988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6,5 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5471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Tupakointikielto</a:t>
                      </a:r>
                      <a:r>
                        <a:rPr lang="fi-FI" sz="1800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i-FI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(kokonaisterveysnäkökulma)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3,3 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07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Tupakoinnin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puolittaminen (kokonaisterveysnäkökulma)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1,9 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5409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Tupakointikielto</a:t>
                      </a:r>
                      <a:r>
                        <a:rPr lang="fi-FI" sz="1800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i-FI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(ympäristönäkökulma)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71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Tupakoinnin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fi-FI" sz="18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uolittaminen </a:t>
                      </a:r>
                      <a:r>
                        <a:rPr lang="fi-FI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(ympäristönäkökulma)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0,2 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5471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Radonkorjaus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(&gt; 700 Bq/m3)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152 917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0,2 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71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Radonkorjaus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(&gt; 300 Bq/m3)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163 135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 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5580112" y="4653136"/>
            <a:ext cx="3888432" cy="1872208"/>
          </a:xfrm>
          <a:prstGeom prst="ellipse">
            <a:avLst/>
          </a:prstGeom>
          <a:noFill/>
          <a:ln>
            <a:solidFill>
              <a:srgbClr val="E20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Oval 8"/>
          <p:cNvSpPr/>
          <p:nvPr/>
        </p:nvSpPr>
        <p:spPr>
          <a:xfrm>
            <a:off x="6228184" y="2348880"/>
            <a:ext cx="864096" cy="576064"/>
          </a:xfrm>
          <a:prstGeom prst="ellipse">
            <a:avLst/>
          </a:prstGeom>
          <a:noFill/>
          <a:ln>
            <a:solidFill>
              <a:srgbClr val="E20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655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539552" y="-571501"/>
            <a:ext cx="8229600" cy="1143001"/>
          </a:xfrm>
        </p:spPr>
        <p:txBody>
          <a:bodyPr/>
          <a:lstStyle/>
          <a:p>
            <a:r>
              <a:rPr lang="fi-FI" dirty="0" smtClean="0"/>
              <a:t>Toimenpiteiden arvotehokkuus</a:t>
            </a:r>
          </a:p>
        </p:txBody>
      </p:sp>
      <p:graphicFrame>
        <p:nvGraphicFramePr>
          <p:cNvPr id="4198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582700"/>
              </p:ext>
            </p:extLst>
          </p:nvPr>
        </p:nvGraphicFramePr>
        <p:xfrm>
          <a:off x="179512" y="620688"/>
          <a:ext cx="8815388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r:id="rId3" imgW="8815580" imgH="5791702" progId="Excel.Chart.8">
                  <p:embed/>
                </p:oleObj>
              </mc:Choice>
              <mc:Fallback>
                <p:oleObj r:id="rId3" imgW="8815580" imgH="579170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620688"/>
                        <a:ext cx="8815388" cy="579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107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dirty="0" smtClean="0"/>
              <a:t>Toimenpiteiden arvotehokkuus (ympäristönäkökulma)</a:t>
            </a:r>
            <a:endParaRPr lang="fi-FI" dirty="0"/>
          </a:p>
        </p:txBody>
      </p:sp>
      <p:graphicFrame>
        <p:nvGraphicFramePr>
          <p:cNvPr id="4301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369313"/>
              </p:ext>
            </p:extLst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Kaavio" r:id="rId3" imgW="8334330" imgH="4629091" progId="Excel.Chart.8">
                  <p:embed/>
                </p:oleObj>
              </mc:Choice>
              <mc:Fallback>
                <p:oleObj name="Kaavio" r:id="rId3" imgW="8334330" imgH="4629091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62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07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Tupakointirajoitusten arvotehokkuus (kokonaisterveysnäkökulma)</a:t>
            </a:r>
          </a:p>
        </p:txBody>
      </p:sp>
      <p:graphicFrame>
        <p:nvGraphicFramePr>
          <p:cNvPr id="4403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333254"/>
              </p:ext>
            </p:extLst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Kaavio" r:id="rId3" imgW="8334330" imgH="4629091" progId="Excel.Chart.8">
                  <p:embed/>
                </p:oleObj>
              </mc:Choice>
              <mc:Fallback>
                <p:oleObj name="Kaavio" r:id="rId3" imgW="8334330" imgH="4629091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6275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154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fi-FI" smtClean="0"/>
              <a:t>Taustaa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600" dirty="0" smtClean="0"/>
              <a:t>Elinympäristössä on lukuisia fysikaalisia ja kemiallisia </a:t>
            </a:r>
            <a:r>
              <a:rPr lang="fi-FI" sz="2600" dirty="0" err="1" smtClean="0"/>
              <a:t>altisteita</a:t>
            </a:r>
            <a:r>
              <a:rPr lang="fi-FI" sz="2600" dirty="0" smtClean="0"/>
              <a:t>, joista muutamilla on merkittävä haitallinen vaikutus terveydelle (tautikuorma)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600" dirty="0" smtClean="0"/>
              <a:t>Tautikuorma= </a:t>
            </a:r>
            <a:r>
              <a:rPr lang="fi-FI" sz="2600" dirty="0" err="1" smtClean="0"/>
              <a:t>altisteen</a:t>
            </a:r>
            <a:r>
              <a:rPr lang="fi-FI" sz="2600" dirty="0" smtClean="0"/>
              <a:t> aiheuttama haitallinen terveysvaikutus, jossa huomioidaan sairastavuus ja kuolleisuus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800" dirty="0" smtClean="0"/>
              <a:t>Tautikuormaa mitataan </a:t>
            </a:r>
            <a:r>
              <a:rPr lang="fi-FI" sz="2800" dirty="0" err="1" smtClean="0"/>
              <a:t>DALY-yksiköllä</a:t>
            </a:r>
            <a:r>
              <a:rPr lang="fi-FI" sz="2800" dirty="0" smtClean="0"/>
              <a:t> (</a:t>
            </a:r>
            <a:r>
              <a:rPr lang="fi-FI" sz="2800" dirty="0" err="1" smtClean="0"/>
              <a:t>disability</a:t>
            </a:r>
            <a:r>
              <a:rPr lang="fi-FI" sz="2800" dirty="0" smtClean="0"/>
              <a:t> </a:t>
            </a:r>
            <a:r>
              <a:rPr lang="fi-FI" sz="2800" dirty="0" err="1" smtClean="0"/>
              <a:t>adjusted</a:t>
            </a:r>
            <a:r>
              <a:rPr lang="fi-FI" sz="2800" dirty="0" smtClean="0"/>
              <a:t> life </a:t>
            </a:r>
            <a:r>
              <a:rPr lang="fi-FI" sz="2800" dirty="0" err="1" smtClean="0"/>
              <a:t>years</a:t>
            </a:r>
            <a:r>
              <a:rPr lang="fi-FI" sz="2800" dirty="0" smtClean="0"/>
              <a:t>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GB" sz="2400" dirty="0" smtClean="0"/>
              <a:t>YLD = years lived with disability (</a:t>
            </a:r>
            <a:r>
              <a:rPr lang="en-GB" sz="2400" dirty="0" err="1" smtClean="0"/>
              <a:t>sairauksien</a:t>
            </a:r>
            <a:r>
              <a:rPr lang="en-GB" sz="2400" dirty="0" smtClean="0"/>
              <a:t> </a:t>
            </a:r>
            <a:r>
              <a:rPr lang="en-GB" sz="2400" dirty="0" err="1" smtClean="0"/>
              <a:t>painokerroin</a:t>
            </a:r>
            <a:r>
              <a:rPr lang="en-GB" sz="2400" dirty="0" smtClean="0"/>
              <a:t> 0-1)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GB" sz="2400" dirty="0" smtClean="0"/>
              <a:t>YLL = years of life lost (because of premature mortality)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fi-FI" sz="22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399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Toimenpiteiden</a:t>
            </a:r>
            <a:r>
              <a:rPr lang="en-US" dirty="0" smtClean="0"/>
              <a:t> </a:t>
            </a:r>
            <a:r>
              <a:rPr lang="en-US" dirty="0" err="1" smtClean="0"/>
              <a:t>priorisointi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terveyshyödyt</a:t>
            </a:r>
            <a:r>
              <a:rPr lang="en-US" dirty="0" smtClean="0"/>
              <a:t>/50v)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Tupakointikielto</a:t>
            </a:r>
            <a:r>
              <a:rPr lang="en-US" dirty="0" smtClean="0"/>
              <a:t> 440 000 DALY </a:t>
            </a:r>
            <a:r>
              <a:rPr lang="en-US" dirty="0" smtClean="0"/>
              <a:t>(</a:t>
            </a:r>
            <a:r>
              <a:rPr lang="en-US" dirty="0" err="1" smtClean="0"/>
              <a:t>kokonaisterveysnäkökulma</a:t>
            </a:r>
            <a:r>
              <a:rPr lang="en-US" dirty="0" smtClean="0"/>
              <a:t>)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Tupakoinnin</a:t>
            </a:r>
            <a:r>
              <a:rPr lang="en-US" dirty="0" smtClean="0"/>
              <a:t> </a:t>
            </a:r>
            <a:r>
              <a:rPr lang="en-US" dirty="0" err="1" smtClean="0"/>
              <a:t>puolittaminen</a:t>
            </a:r>
            <a:r>
              <a:rPr lang="en-US" dirty="0" smtClean="0"/>
              <a:t> (</a:t>
            </a:r>
            <a:r>
              <a:rPr lang="en-US" dirty="0" err="1" smtClean="0"/>
              <a:t>kokonaisterveysnäkökulma</a:t>
            </a:r>
            <a:r>
              <a:rPr lang="en-US" dirty="0" smtClean="0"/>
              <a:t>)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Taajamien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uun</a:t>
            </a:r>
            <a:r>
              <a:rPr lang="en-US" dirty="0" smtClean="0"/>
              <a:t> </a:t>
            </a:r>
            <a:r>
              <a:rPr lang="en-US" dirty="0" err="1" smtClean="0"/>
              <a:t>pienpolttokielto</a:t>
            </a:r>
            <a:endParaRPr lang="en-US" dirty="0" smtClean="0"/>
          </a:p>
          <a:p>
            <a:r>
              <a:rPr lang="en-US" dirty="0" smtClean="0"/>
              <a:t>4. </a:t>
            </a:r>
            <a:r>
              <a:rPr lang="en-US" dirty="0" err="1" smtClean="0"/>
              <a:t>Taajamien</a:t>
            </a:r>
            <a:r>
              <a:rPr lang="en-US" dirty="0" smtClean="0"/>
              <a:t> </a:t>
            </a:r>
            <a:r>
              <a:rPr lang="en-US" dirty="0" err="1" smtClean="0"/>
              <a:t>alennetut</a:t>
            </a:r>
            <a:r>
              <a:rPr lang="en-US" dirty="0" smtClean="0"/>
              <a:t> </a:t>
            </a:r>
            <a:r>
              <a:rPr lang="en-US" dirty="0" err="1" smtClean="0"/>
              <a:t>nopeusrajoitukset</a:t>
            </a:r>
            <a:endParaRPr lang="en-US" dirty="0" smtClean="0"/>
          </a:p>
          <a:p>
            <a:r>
              <a:rPr lang="en-US" dirty="0" smtClean="0"/>
              <a:t>5. </a:t>
            </a:r>
            <a:r>
              <a:rPr lang="en-US" dirty="0" err="1" smtClean="0"/>
              <a:t>Taajamien</a:t>
            </a:r>
            <a:r>
              <a:rPr lang="en-US" dirty="0" smtClean="0"/>
              <a:t> </a:t>
            </a:r>
            <a:r>
              <a:rPr lang="en-US" dirty="0" err="1" smtClean="0"/>
              <a:t>puun</a:t>
            </a:r>
            <a:r>
              <a:rPr lang="en-US" dirty="0" smtClean="0"/>
              <a:t> </a:t>
            </a:r>
            <a:r>
              <a:rPr lang="en-US" dirty="0" err="1" smtClean="0"/>
              <a:t>pienpolton</a:t>
            </a:r>
            <a:r>
              <a:rPr lang="en-US" dirty="0" smtClean="0"/>
              <a:t> </a:t>
            </a:r>
            <a:r>
              <a:rPr lang="en-US" dirty="0" err="1" smtClean="0"/>
              <a:t>puolittaminen</a:t>
            </a:r>
            <a:r>
              <a:rPr lang="en-US" dirty="0" smtClean="0"/>
              <a:t> 6 000 DALY</a:t>
            </a:r>
            <a:endParaRPr lang="en-US" dirty="0" smtClean="0"/>
          </a:p>
          <a:p>
            <a:r>
              <a:rPr lang="en-US" dirty="0" smtClean="0"/>
              <a:t>6. </a:t>
            </a:r>
            <a:r>
              <a:rPr lang="en-US" dirty="0" err="1" smtClean="0"/>
              <a:t>Tupakointikielto</a:t>
            </a:r>
            <a:r>
              <a:rPr lang="en-US" dirty="0" smtClean="0"/>
              <a:t> (</a:t>
            </a:r>
            <a:r>
              <a:rPr lang="en-US" dirty="0" err="1" smtClean="0"/>
              <a:t>ympäristönäkökulma</a:t>
            </a:r>
            <a:r>
              <a:rPr lang="en-US" dirty="0" smtClean="0"/>
              <a:t>)</a:t>
            </a:r>
          </a:p>
          <a:p>
            <a:r>
              <a:rPr lang="en-US" dirty="0" smtClean="0"/>
              <a:t>7. </a:t>
            </a:r>
            <a:r>
              <a:rPr lang="en-US" dirty="0" err="1"/>
              <a:t>Radonkorjaus</a:t>
            </a:r>
            <a:r>
              <a:rPr lang="en-US" dirty="0"/>
              <a:t> (&gt;300 </a:t>
            </a:r>
            <a:r>
              <a:rPr lang="en-US" dirty="0" err="1"/>
              <a:t>Bq</a:t>
            </a:r>
            <a:r>
              <a:rPr lang="en-US" dirty="0"/>
              <a:t>/m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  <a:p>
            <a:r>
              <a:rPr lang="en-US" dirty="0" smtClean="0"/>
              <a:t>8. </a:t>
            </a:r>
            <a:r>
              <a:rPr lang="en-US" dirty="0" err="1" smtClean="0"/>
              <a:t>Tupakoinnin</a:t>
            </a:r>
            <a:r>
              <a:rPr lang="en-US" dirty="0" smtClean="0"/>
              <a:t> </a:t>
            </a:r>
            <a:r>
              <a:rPr lang="en-US" dirty="0" err="1" smtClean="0"/>
              <a:t>puolittaminen</a:t>
            </a:r>
            <a:r>
              <a:rPr lang="en-US" dirty="0" smtClean="0"/>
              <a:t> (</a:t>
            </a:r>
            <a:r>
              <a:rPr lang="en-US" dirty="0" err="1" smtClean="0"/>
              <a:t>ympäristönäkökulma</a:t>
            </a:r>
            <a:r>
              <a:rPr lang="en-US" dirty="0" smtClean="0"/>
              <a:t>)</a:t>
            </a:r>
          </a:p>
          <a:p>
            <a:r>
              <a:rPr lang="en-US" dirty="0" smtClean="0"/>
              <a:t>9. </a:t>
            </a:r>
            <a:r>
              <a:rPr lang="en-US" dirty="0" err="1" smtClean="0"/>
              <a:t>Radonkorjaus</a:t>
            </a:r>
            <a:r>
              <a:rPr lang="en-US" dirty="0"/>
              <a:t> </a:t>
            </a:r>
            <a:r>
              <a:rPr lang="en-US" dirty="0" smtClean="0"/>
              <a:t> 600 DALY (&gt;</a:t>
            </a:r>
            <a:r>
              <a:rPr lang="en-US" dirty="0" smtClean="0"/>
              <a:t>700 </a:t>
            </a:r>
            <a:r>
              <a:rPr lang="en-US" dirty="0" err="1"/>
              <a:t>Bq</a:t>
            </a:r>
            <a:r>
              <a:rPr lang="en-US" dirty="0"/>
              <a:t>/m3)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2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Toimenpiteiden</a:t>
            </a:r>
            <a:r>
              <a:rPr lang="en-US" dirty="0" smtClean="0"/>
              <a:t> </a:t>
            </a:r>
            <a:r>
              <a:rPr lang="en-US" dirty="0" err="1" smtClean="0"/>
              <a:t>priorisointi</a:t>
            </a:r>
            <a:r>
              <a:rPr lang="en-US" dirty="0" smtClean="0"/>
              <a:t> (</a:t>
            </a:r>
            <a:r>
              <a:rPr lang="en-US" dirty="0" err="1" smtClean="0"/>
              <a:t>kustannustehokkuus</a:t>
            </a:r>
            <a:r>
              <a:rPr lang="en-US" dirty="0" smtClean="0"/>
              <a:t>, </a:t>
            </a:r>
            <a:r>
              <a:rPr lang="en-US" dirty="0" err="1" smtClean="0"/>
              <a:t>nettohyöty</a:t>
            </a:r>
            <a:r>
              <a:rPr lang="en-US" dirty="0" smtClean="0"/>
              <a:t>/50v)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Tupakointikielto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100 </a:t>
            </a:r>
            <a:r>
              <a:rPr lang="en-US" dirty="0" err="1" smtClean="0">
                <a:solidFill>
                  <a:srgbClr val="FF0000"/>
                </a:solidFill>
              </a:rPr>
              <a:t>mrd</a:t>
            </a:r>
            <a:r>
              <a:rPr lang="en-US" dirty="0" smtClean="0">
                <a:solidFill>
                  <a:srgbClr val="FF0000"/>
                </a:solidFill>
              </a:rPr>
              <a:t> € </a:t>
            </a:r>
            <a:r>
              <a:rPr lang="en-US" dirty="0" smtClean="0"/>
              <a:t>(</a:t>
            </a:r>
            <a:r>
              <a:rPr lang="en-US" dirty="0" err="1" smtClean="0"/>
              <a:t>kokonaisterveysnäkökulma</a:t>
            </a:r>
            <a:r>
              <a:rPr lang="en-US" dirty="0" smtClean="0"/>
              <a:t>)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Tupakoinnin</a:t>
            </a:r>
            <a:r>
              <a:rPr lang="en-US" dirty="0" smtClean="0"/>
              <a:t> </a:t>
            </a:r>
            <a:r>
              <a:rPr lang="en-US" dirty="0" err="1" smtClean="0"/>
              <a:t>puolittaminen</a:t>
            </a:r>
            <a:r>
              <a:rPr lang="en-US" dirty="0" smtClean="0"/>
              <a:t> (</a:t>
            </a:r>
            <a:r>
              <a:rPr lang="en-US" dirty="0" err="1" smtClean="0"/>
              <a:t>kokonaisterveysnäkökulma</a:t>
            </a:r>
            <a:r>
              <a:rPr lang="en-US" dirty="0" smtClean="0"/>
              <a:t>)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Tupakointikielto</a:t>
            </a:r>
            <a:r>
              <a:rPr lang="en-US" dirty="0" smtClean="0"/>
              <a:t> (</a:t>
            </a:r>
            <a:r>
              <a:rPr lang="en-US" dirty="0" err="1" smtClean="0"/>
              <a:t>ympäristönäkökulma</a:t>
            </a:r>
            <a:r>
              <a:rPr lang="en-US" dirty="0" smtClean="0"/>
              <a:t>)</a:t>
            </a:r>
          </a:p>
          <a:p>
            <a:r>
              <a:rPr lang="en-US" dirty="0" smtClean="0"/>
              <a:t>4. </a:t>
            </a:r>
            <a:r>
              <a:rPr lang="en-US" dirty="0" err="1" smtClean="0"/>
              <a:t>Tupakoinnin</a:t>
            </a:r>
            <a:r>
              <a:rPr lang="en-US" dirty="0" smtClean="0"/>
              <a:t> </a:t>
            </a:r>
            <a:r>
              <a:rPr lang="en-US" dirty="0" err="1" smtClean="0"/>
              <a:t>puolittaminen</a:t>
            </a:r>
            <a:r>
              <a:rPr lang="en-US" dirty="0" smtClean="0"/>
              <a:t> (</a:t>
            </a:r>
            <a:r>
              <a:rPr lang="en-US" dirty="0" err="1" smtClean="0"/>
              <a:t>ympäristönäkulma</a:t>
            </a:r>
            <a:r>
              <a:rPr lang="en-US" dirty="0" smtClean="0"/>
              <a:t>)</a:t>
            </a:r>
          </a:p>
          <a:p>
            <a:r>
              <a:rPr lang="en-US" dirty="0" smtClean="0"/>
              <a:t>5. </a:t>
            </a:r>
            <a:r>
              <a:rPr lang="en-US" dirty="0" err="1" smtClean="0"/>
              <a:t>Taajamien</a:t>
            </a:r>
            <a:r>
              <a:rPr lang="en-US" dirty="0" smtClean="0"/>
              <a:t> </a:t>
            </a:r>
            <a:r>
              <a:rPr lang="en-US" dirty="0" err="1" smtClean="0"/>
              <a:t>alennetut</a:t>
            </a:r>
            <a:r>
              <a:rPr lang="en-US" dirty="0" smtClean="0"/>
              <a:t> </a:t>
            </a:r>
            <a:r>
              <a:rPr lang="en-US" dirty="0" err="1" smtClean="0"/>
              <a:t>nopeusrajoitukset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1 </a:t>
            </a:r>
            <a:r>
              <a:rPr lang="en-US" dirty="0" err="1" smtClean="0">
                <a:solidFill>
                  <a:srgbClr val="FF0000"/>
                </a:solidFill>
              </a:rPr>
              <a:t>mrd</a:t>
            </a:r>
            <a:r>
              <a:rPr lang="en-US" dirty="0" smtClean="0">
                <a:solidFill>
                  <a:srgbClr val="FF0000"/>
                </a:solidFill>
              </a:rPr>
              <a:t> €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6. </a:t>
            </a:r>
            <a:r>
              <a:rPr lang="en-US" dirty="0" err="1" smtClean="0"/>
              <a:t>Taajamien</a:t>
            </a:r>
            <a:r>
              <a:rPr lang="en-US" dirty="0" smtClean="0"/>
              <a:t> </a:t>
            </a:r>
            <a:r>
              <a:rPr lang="en-US" dirty="0" err="1" smtClean="0"/>
              <a:t>puun</a:t>
            </a:r>
            <a:r>
              <a:rPr lang="en-US" dirty="0" smtClean="0"/>
              <a:t> </a:t>
            </a:r>
            <a:r>
              <a:rPr lang="en-US" dirty="0" err="1" smtClean="0"/>
              <a:t>pienpolttokielto</a:t>
            </a:r>
            <a:endParaRPr lang="en-US" dirty="0" smtClean="0"/>
          </a:p>
          <a:p>
            <a:r>
              <a:rPr lang="en-US" dirty="0" smtClean="0"/>
              <a:t>7. </a:t>
            </a:r>
            <a:r>
              <a:rPr lang="en-US" dirty="0" err="1" smtClean="0"/>
              <a:t>Taajamien</a:t>
            </a:r>
            <a:r>
              <a:rPr lang="en-US" dirty="0" smtClean="0"/>
              <a:t> </a:t>
            </a:r>
            <a:r>
              <a:rPr lang="en-US" dirty="0" err="1" smtClean="0"/>
              <a:t>puun</a:t>
            </a:r>
            <a:r>
              <a:rPr lang="en-US" dirty="0" smtClean="0"/>
              <a:t> </a:t>
            </a:r>
            <a:r>
              <a:rPr lang="en-US" dirty="0" err="1" smtClean="0"/>
              <a:t>pienpolton</a:t>
            </a:r>
            <a:r>
              <a:rPr lang="en-US" dirty="0" smtClean="0"/>
              <a:t> </a:t>
            </a:r>
            <a:r>
              <a:rPr lang="en-US" dirty="0" err="1" smtClean="0"/>
              <a:t>puolittaminen</a:t>
            </a:r>
            <a:endParaRPr lang="en-US" dirty="0" smtClean="0"/>
          </a:p>
          <a:p>
            <a:r>
              <a:rPr lang="en-US" dirty="0" smtClean="0"/>
              <a:t>8. </a:t>
            </a:r>
            <a:r>
              <a:rPr lang="en-US" dirty="0" err="1" smtClean="0"/>
              <a:t>Radonkorjaus</a:t>
            </a:r>
            <a:r>
              <a:rPr lang="en-US" dirty="0"/>
              <a:t> (&gt;300 </a:t>
            </a:r>
            <a:r>
              <a:rPr lang="en-US" dirty="0" err="1"/>
              <a:t>Bq</a:t>
            </a:r>
            <a:r>
              <a:rPr lang="en-US" dirty="0"/>
              <a:t>/m3</a:t>
            </a:r>
            <a:r>
              <a:rPr lang="en-US" dirty="0" smtClean="0"/>
              <a:t>)</a:t>
            </a:r>
          </a:p>
          <a:p>
            <a:r>
              <a:rPr lang="en-US" dirty="0" smtClean="0"/>
              <a:t>9. </a:t>
            </a:r>
            <a:r>
              <a:rPr lang="en-US" dirty="0" err="1" smtClean="0"/>
              <a:t>Radonkorjaus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10 </a:t>
            </a:r>
            <a:r>
              <a:rPr lang="en-US" dirty="0" err="1" smtClean="0">
                <a:solidFill>
                  <a:srgbClr val="FF0000"/>
                </a:solidFill>
              </a:rPr>
              <a:t>milj</a:t>
            </a:r>
            <a:r>
              <a:rPr lang="en-US" dirty="0" smtClean="0">
                <a:solidFill>
                  <a:srgbClr val="FF0000"/>
                </a:solidFill>
              </a:rPr>
              <a:t> € </a:t>
            </a:r>
            <a:r>
              <a:rPr lang="en-US" dirty="0" smtClean="0"/>
              <a:t>(&gt;700 </a:t>
            </a:r>
            <a:r>
              <a:rPr lang="en-US" dirty="0" err="1"/>
              <a:t>Bq</a:t>
            </a:r>
            <a:r>
              <a:rPr lang="en-US" dirty="0"/>
              <a:t>/m3)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Toimenpiteiden</a:t>
            </a:r>
            <a:r>
              <a:rPr lang="en-US" dirty="0" smtClean="0"/>
              <a:t> </a:t>
            </a:r>
            <a:r>
              <a:rPr lang="en-US" dirty="0" err="1" smtClean="0"/>
              <a:t>priorisointi</a:t>
            </a:r>
            <a:r>
              <a:rPr lang="en-US" dirty="0" smtClean="0"/>
              <a:t> (</a:t>
            </a:r>
            <a:r>
              <a:rPr lang="en-US" dirty="0" err="1" smtClean="0"/>
              <a:t>kustannustehokkuus</a:t>
            </a:r>
            <a:r>
              <a:rPr lang="en-US" dirty="0" smtClean="0"/>
              <a:t>, </a:t>
            </a:r>
            <a:r>
              <a:rPr lang="en-US" dirty="0" err="1" smtClean="0"/>
              <a:t>vuosituotto</a:t>
            </a:r>
            <a:r>
              <a:rPr lang="en-US" dirty="0"/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Taajamien</a:t>
            </a:r>
            <a:r>
              <a:rPr lang="en-US" dirty="0" smtClean="0"/>
              <a:t> </a:t>
            </a:r>
            <a:r>
              <a:rPr lang="en-US" dirty="0" err="1" smtClean="0"/>
              <a:t>alennetut</a:t>
            </a:r>
            <a:r>
              <a:rPr lang="en-US" dirty="0" smtClean="0"/>
              <a:t> </a:t>
            </a:r>
            <a:r>
              <a:rPr lang="en-US" dirty="0" err="1" smtClean="0"/>
              <a:t>nopeusrajoitukset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6,5 %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2. </a:t>
            </a:r>
            <a:r>
              <a:rPr lang="en-US" dirty="0" err="1" smtClean="0"/>
              <a:t>Tupakointikielto</a:t>
            </a:r>
            <a:r>
              <a:rPr lang="en-US" dirty="0" smtClean="0"/>
              <a:t> (</a:t>
            </a:r>
            <a:r>
              <a:rPr lang="en-US" dirty="0" err="1" smtClean="0"/>
              <a:t>kokonaisterveysnäkökulma</a:t>
            </a:r>
            <a:r>
              <a:rPr lang="en-US" dirty="0" smtClean="0"/>
              <a:t>)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Tupakoinnin</a:t>
            </a:r>
            <a:r>
              <a:rPr lang="en-US" dirty="0" smtClean="0"/>
              <a:t> </a:t>
            </a:r>
            <a:r>
              <a:rPr lang="en-US" dirty="0" err="1" smtClean="0"/>
              <a:t>puolittaminen</a:t>
            </a:r>
            <a:r>
              <a:rPr lang="en-US" dirty="0" smtClean="0"/>
              <a:t> (</a:t>
            </a:r>
            <a:r>
              <a:rPr lang="en-US" dirty="0" err="1" smtClean="0"/>
              <a:t>kokonaisterveysnäkökulma</a:t>
            </a:r>
            <a:r>
              <a:rPr lang="en-US" dirty="0" smtClean="0"/>
              <a:t>)</a:t>
            </a:r>
          </a:p>
          <a:p>
            <a:r>
              <a:rPr lang="en-US" dirty="0" smtClean="0"/>
              <a:t>4. </a:t>
            </a:r>
            <a:r>
              <a:rPr lang="en-US" dirty="0" err="1" smtClean="0"/>
              <a:t>Taajamien</a:t>
            </a:r>
            <a:r>
              <a:rPr lang="en-US" dirty="0" smtClean="0"/>
              <a:t> </a:t>
            </a:r>
            <a:r>
              <a:rPr lang="en-US" dirty="0" err="1" smtClean="0"/>
              <a:t>puun</a:t>
            </a:r>
            <a:r>
              <a:rPr lang="en-US" dirty="0" smtClean="0"/>
              <a:t> </a:t>
            </a:r>
            <a:r>
              <a:rPr lang="en-US" dirty="0" err="1" smtClean="0"/>
              <a:t>pienpolttokielto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1,5 %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5. </a:t>
            </a:r>
            <a:r>
              <a:rPr lang="en-US" dirty="0" err="1" smtClean="0"/>
              <a:t>Taajamien</a:t>
            </a:r>
            <a:r>
              <a:rPr lang="en-US" dirty="0" smtClean="0"/>
              <a:t> </a:t>
            </a:r>
            <a:r>
              <a:rPr lang="en-US" dirty="0" err="1" smtClean="0"/>
              <a:t>puun</a:t>
            </a:r>
            <a:r>
              <a:rPr lang="en-US" dirty="0" smtClean="0"/>
              <a:t> </a:t>
            </a:r>
            <a:r>
              <a:rPr lang="en-US" dirty="0" err="1" smtClean="0"/>
              <a:t>pienpolton</a:t>
            </a:r>
            <a:r>
              <a:rPr lang="en-US" dirty="0" smtClean="0"/>
              <a:t> </a:t>
            </a:r>
            <a:r>
              <a:rPr lang="en-US" dirty="0" err="1" smtClean="0"/>
              <a:t>puolittaminen</a:t>
            </a:r>
            <a:endParaRPr lang="en-US" dirty="0" smtClean="0"/>
          </a:p>
          <a:p>
            <a:r>
              <a:rPr lang="en-US" dirty="0" smtClean="0"/>
              <a:t>6. </a:t>
            </a:r>
            <a:r>
              <a:rPr lang="en-US" dirty="0" err="1" smtClean="0"/>
              <a:t>Tupakointikielto</a:t>
            </a:r>
            <a:r>
              <a:rPr lang="en-US" dirty="0" smtClean="0"/>
              <a:t> (</a:t>
            </a:r>
            <a:r>
              <a:rPr lang="en-US" dirty="0" err="1" smtClean="0"/>
              <a:t>ympäristönäkökulma</a:t>
            </a:r>
            <a:r>
              <a:rPr lang="en-US" dirty="0" smtClean="0"/>
              <a:t>)</a:t>
            </a:r>
          </a:p>
          <a:p>
            <a:r>
              <a:rPr lang="en-US" dirty="0" smtClean="0"/>
              <a:t>7. </a:t>
            </a:r>
            <a:r>
              <a:rPr lang="en-US" dirty="0" err="1" smtClean="0"/>
              <a:t>Tupakoinnin</a:t>
            </a:r>
            <a:r>
              <a:rPr lang="en-US" dirty="0" smtClean="0"/>
              <a:t> </a:t>
            </a:r>
            <a:r>
              <a:rPr lang="en-US" dirty="0" err="1" smtClean="0"/>
              <a:t>puolittaminen</a:t>
            </a:r>
            <a:r>
              <a:rPr lang="en-US" dirty="0" smtClean="0"/>
              <a:t> (</a:t>
            </a:r>
            <a:r>
              <a:rPr lang="en-US" dirty="0" err="1" smtClean="0"/>
              <a:t>ympäristönäkökulma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/>
              <a:t>8</a:t>
            </a:r>
            <a:r>
              <a:rPr lang="en-US" dirty="0" smtClean="0"/>
              <a:t>. </a:t>
            </a:r>
            <a:r>
              <a:rPr lang="en-US" dirty="0" err="1" smtClean="0"/>
              <a:t>Radonkorjaus</a:t>
            </a:r>
            <a:r>
              <a:rPr lang="en-US" dirty="0"/>
              <a:t> (&gt;700 </a:t>
            </a:r>
            <a:r>
              <a:rPr lang="en-US" dirty="0" err="1"/>
              <a:t>Bq</a:t>
            </a:r>
            <a:r>
              <a:rPr lang="en-US" dirty="0"/>
              <a:t>/m3)</a:t>
            </a:r>
          </a:p>
          <a:p>
            <a:r>
              <a:rPr lang="en-US" dirty="0"/>
              <a:t>9</a:t>
            </a:r>
            <a:r>
              <a:rPr lang="en-US" dirty="0" smtClean="0"/>
              <a:t>. </a:t>
            </a:r>
            <a:r>
              <a:rPr lang="en-US" dirty="0" err="1" smtClean="0"/>
              <a:t>Radonkorjaus</a:t>
            </a:r>
            <a:r>
              <a:rPr lang="en-US" dirty="0"/>
              <a:t> (&gt;300 </a:t>
            </a:r>
            <a:r>
              <a:rPr lang="en-US" dirty="0" err="1"/>
              <a:t>Bq</a:t>
            </a:r>
            <a:r>
              <a:rPr lang="en-US" dirty="0"/>
              <a:t>/m3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FF0000"/>
                </a:solidFill>
              </a:rPr>
              <a:t>0,02 %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5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Toimenpiteiden</a:t>
            </a:r>
            <a:r>
              <a:rPr lang="en-US" dirty="0" smtClean="0"/>
              <a:t> </a:t>
            </a:r>
            <a:r>
              <a:rPr lang="en-US" dirty="0" err="1" smtClean="0"/>
              <a:t>priorisointi</a:t>
            </a:r>
            <a:r>
              <a:rPr lang="en-US" dirty="0" smtClean="0"/>
              <a:t> (</a:t>
            </a:r>
            <a:r>
              <a:rPr lang="en-US" dirty="0" err="1" smtClean="0"/>
              <a:t>koetut</a:t>
            </a:r>
            <a:r>
              <a:rPr lang="en-US" dirty="0" smtClean="0"/>
              <a:t> </a:t>
            </a:r>
            <a:r>
              <a:rPr lang="en-US" dirty="0" err="1" smtClean="0"/>
              <a:t>arvot</a:t>
            </a:r>
            <a:r>
              <a:rPr lang="en-US" dirty="0" smtClean="0"/>
              <a:t>/50v)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Taajamien</a:t>
            </a:r>
            <a:r>
              <a:rPr lang="en-US" dirty="0" smtClean="0"/>
              <a:t> </a:t>
            </a:r>
            <a:r>
              <a:rPr lang="en-US" dirty="0" err="1" smtClean="0"/>
              <a:t>puun</a:t>
            </a:r>
            <a:r>
              <a:rPr lang="en-US" dirty="0" smtClean="0"/>
              <a:t> </a:t>
            </a:r>
            <a:r>
              <a:rPr lang="en-US" dirty="0" err="1" smtClean="0"/>
              <a:t>pienpolttokielto</a:t>
            </a:r>
            <a:r>
              <a:rPr lang="en-US" dirty="0" smtClean="0"/>
              <a:t> 0,1 </a:t>
            </a:r>
            <a:r>
              <a:rPr lang="en-US" dirty="0" err="1" smtClean="0"/>
              <a:t>mrd</a:t>
            </a:r>
            <a:r>
              <a:rPr lang="en-US" dirty="0" smtClean="0"/>
              <a:t> €</a:t>
            </a:r>
            <a:endParaRPr lang="en-US" dirty="0" smtClean="0"/>
          </a:p>
          <a:p>
            <a:r>
              <a:rPr lang="en-US" dirty="0" smtClean="0"/>
              <a:t>2. </a:t>
            </a:r>
            <a:r>
              <a:rPr lang="en-US" dirty="0" err="1" smtClean="0"/>
              <a:t>Taajamien</a:t>
            </a:r>
            <a:r>
              <a:rPr lang="en-US" dirty="0" smtClean="0"/>
              <a:t> </a:t>
            </a:r>
            <a:r>
              <a:rPr lang="en-US" dirty="0" err="1" smtClean="0"/>
              <a:t>puun</a:t>
            </a:r>
            <a:r>
              <a:rPr lang="en-US" dirty="0" smtClean="0"/>
              <a:t> </a:t>
            </a:r>
            <a:r>
              <a:rPr lang="en-US" dirty="0" err="1" smtClean="0"/>
              <a:t>pienpolton</a:t>
            </a:r>
            <a:r>
              <a:rPr lang="en-US" dirty="0" smtClean="0"/>
              <a:t> </a:t>
            </a:r>
            <a:r>
              <a:rPr lang="en-US" dirty="0" err="1" smtClean="0"/>
              <a:t>puolittaminen</a:t>
            </a:r>
            <a:endParaRPr lang="en-US" dirty="0" smtClean="0"/>
          </a:p>
          <a:p>
            <a:r>
              <a:rPr lang="en-US" dirty="0" smtClean="0"/>
              <a:t>3. </a:t>
            </a:r>
            <a:r>
              <a:rPr lang="en-US" dirty="0" err="1" smtClean="0"/>
              <a:t>Taajamien</a:t>
            </a:r>
            <a:r>
              <a:rPr lang="en-US" dirty="0" smtClean="0"/>
              <a:t> </a:t>
            </a:r>
            <a:r>
              <a:rPr lang="en-US" dirty="0" err="1" smtClean="0"/>
              <a:t>alennetut</a:t>
            </a:r>
            <a:r>
              <a:rPr lang="en-US" dirty="0" smtClean="0"/>
              <a:t> </a:t>
            </a:r>
            <a:r>
              <a:rPr lang="en-US" dirty="0" err="1" smtClean="0"/>
              <a:t>nopeusrajoitukset</a:t>
            </a:r>
            <a:endParaRPr lang="en-US" dirty="0" smtClean="0"/>
          </a:p>
          <a:p>
            <a:r>
              <a:rPr lang="en-US" dirty="0" smtClean="0"/>
              <a:t>4. </a:t>
            </a:r>
            <a:r>
              <a:rPr lang="en-US" dirty="0" err="1" smtClean="0"/>
              <a:t>Tupakoinnin</a:t>
            </a:r>
            <a:r>
              <a:rPr lang="en-US" dirty="0" smtClean="0"/>
              <a:t> </a:t>
            </a:r>
            <a:r>
              <a:rPr lang="en-US" dirty="0" err="1" smtClean="0"/>
              <a:t>puolittaminen</a:t>
            </a:r>
            <a:endParaRPr lang="en-US" dirty="0" smtClean="0"/>
          </a:p>
          <a:p>
            <a:r>
              <a:rPr lang="en-US" dirty="0" smtClean="0"/>
              <a:t>5. </a:t>
            </a:r>
            <a:r>
              <a:rPr lang="en-US" dirty="0" err="1" smtClean="0"/>
              <a:t>Tupakointikielto</a:t>
            </a:r>
            <a:r>
              <a:rPr lang="en-US" dirty="0" smtClean="0"/>
              <a:t> – 20 </a:t>
            </a:r>
            <a:r>
              <a:rPr lang="en-US" dirty="0" err="1" smtClean="0"/>
              <a:t>mrd</a:t>
            </a:r>
            <a:r>
              <a:rPr lang="en-US" dirty="0" smtClean="0"/>
              <a:t> 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4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Toimenpiteiden</a:t>
            </a:r>
            <a:r>
              <a:rPr lang="en-US" dirty="0" smtClean="0"/>
              <a:t> </a:t>
            </a:r>
            <a:r>
              <a:rPr lang="en-US" dirty="0" err="1" smtClean="0"/>
              <a:t>priorisointi</a:t>
            </a:r>
            <a:r>
              <a:rPr lang="en-US" dirty="0" smtClean="0"/>
              <a:t> (</a:t>
            </a:r>
            <a:r>
              <a:rPr lang="en-US" dirty="0" err="1" smtClean="0"/>
              <a:t>arvotehokkuus</a:t>
            </a:r>
            <a:r>
              <a:rPr lang="en-US" dirty="0" smtClean="0"/>
              <a:t>/50v)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Tupakointikielto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100 </a:t>
            </a:r>
            <a:r>
              <a:rPr lang="en-US" dirty="0" err="1" smtClean="0">
                <a:solidFill>
                  <a:srgbClr val="FF0000"/>
                </a:solidFill>
              </a:rPr>
              <a:t>mrd</a:t>
            </a:r>
            <a:r>
              <a:rPr lang="en-US" dirty="0" smtClean="0">
                <a:solidFill>
                  <a:srgbClr val="FF0000"/>
                </a:solidFill>
              </a:rPr>
              <a:t> € </a:t>
            </a:r>
            <a:r>
              <a:rPr lang="en-US" dirty="0" smtClean="0"/>
              <a:t>(</a:t>
            </a:r>
            <a:r>
              <a:rPr lang="en-US" dirty="0" err="1" smtClean="0"/>
              <a:t>kokonaisterveysnäkökulma</a:t>
            </a:r>
            <a:r>
              <a:rPr lang="en-US" dirty="0" smtClean="0"/>
              <a:t>)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Tupakoinnin</a:t>
            </a:r>
            <a:r>
              <a:rPr lang="en-US" dirty="0" smtClean="0"/>
              <a:t> </a:t>
            </a:r>
            <a:r>
              <a:rPr lang="en-US" dirty="0" err="1" smtClean="0"/>
              <a:t>puolittaminen</a:t>
            </a:r>
            <a:r>
              <a:rPr lang="en-US" dirty="0" smtClean="0"/>
              <a:t> (</a:t>
            </a:r>
            <a:r>
              <a:rPr lang="en-US" dirty="0" err="1" smtClean="0"/>
              <a:t>kokonaisterveysnäkökulma</a:t>
            </a:r>
            <a:r>
              <a:rPr lang="en-US" dirty="0" smtClean="0"/>
              <a:t>)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Taajamien</a:t>
            </a:r>
            <a:r>
              <a:rPr lang="en-US" dirty="0" smtClean="0"/>
              <a:t> </a:t>
            </a:r>
            <a:r>
              <a:rPr lang="en-US" dirty="0" err="1" smtClean="0"/>
              <a:t>puun</a:t>
            </a:r>
            <a:r>
              <a:rPr lang="en-US" dirty="0" smtClean="0"/>
              <a:t> </a:t>
            </a:r>
            <a:r>
              <a:rPr lang="en-US" dirty="0" err="1" smtClean="0"/>
              <a:t>pienpolttokielto</a:t>
            </a:r>
            <a:endParaRPr lang="en-US" dirty="0" smtClean="0"/>
          </a:p>
          <a:p>
            <a:r>
              <a:rPr lang="en-US" dirty="0" smtClean="0"/>
              <a:t>4. </a:t>
            </a:r>
            <a:r>
              <a:rPr lang="en-US" dirty="0" err="1" smtClean="0"/>
              <a:t>Taajamien</a:t>
            </a:r>
            <a:r>
              <a:rPr lang="en-US" dirty="0" smtClean="0"/>
              <a:t> </a:t>
            </a:r>
            <a:r>
              <a:rPr lang="en-US" dirty="0" err="1" smtClean="0"/>
              <a:t>puun</a:t>
            </a:r>
            <a:r>
              <a:rPr lang="en-US" dirty="0" smtClean="0"/>
              <a:t> </a:t>
            </a:r>
            <a:r>
              <a:rPr lang="en-US" dirty="0" err="1" smtClean="0"/>
              <a:t>pienpolton</a:t>
            </a:r>
            <a:r>
              <a:rPr lang="en-US" dirty="0" smtClean="0"/>
              <a:t> </a:t>
            </a:r>
            <a:r>
              <a:rPr lang="en-US" dirty="0" err="1" smtClean="0"/>
              <a:t>puolittaminen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0,5 </a:t>
            </a:r>
            <a:r>
              <a:rPr lang="en-US" dirty="0" err="1" smtClean="0">
                <a:solidFill>
                  <a:srgbClr val="FF0000"/>
                </a:solidFill>
              </a:rPr>
              <a:t>mrd</a:t>
            </a:r>
            <a:r>
              <a:rPr lang="en-US" dirty="0" smtClean="0">
                <a:solidFill>
                  <a:srgbClr val="FF0000"/>
                </a:solidFill>
              </a:rPr>
              <a:t> €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5. </a:t>
            </a:r>
            <a:r>
              <a:rPr lang="en-US" dirty="0" err="1" smtClean="0"/>
              <a:t>Taajamien</a:t>
            </a:r>
            <a:r>
              <a:rPr lang="en-US" dirty="0" smtClean="0"/>
              <a:t> </a:t>
            </a:r>
            <a:r>
              <a:rPr lang="en-US" dirty="0" err="1" smtClean="0"/>
              <a:t>alennetut</a:t>
            </a:r>
            <a:r>
              <a:rPr lang="en-US" dirty="0" smtClean="0"/>
              <a:t> </a:t>
            </a:r>
            <a:r>
              <a:rPr lang="en-US" dirty="0" err="1" smtClean="0"/>
              <a:t>nopeusrajoitukset</a:t>
            </a:r>
            <a:endParaRPr lang="en-US" dirty="0" smtClean="0"/>
          </a:p>
          <a:p>
            <a:r>
              <a:rPr lang="en-US" dirty="0" smtClean="0"/>
              <a:t>6. </a:t>
            </a:r>
            <a:r>
              <a:rPr lang="en-US" dirty="0" err="1" smtClean="0"/>
              <a:t>Tupakoinnin</a:t>
            </a:r>
            <a:r>
              <a:rPr lang="en-US" dirty="0" smtClean="0"/>
              <a:t> </a:t>
            </a:r>
            <a:r>
              <a:rPr lang="en-US" dirty="0" err="1" smtClean="0"/>
              <a:t>puolittaminen</a:t>
            </a:r>
            <a:r>
              <a:rPr lang="en-US" dirty="0" smtClean="0"/>
              <a:t> (</a:t>
            </a:r>
            <a:r>
              <a:rPr lang="en-US" dirty="0" err="1" smtClean="0"/>
              <a:t>ympäristönäkökulma</a:t>
            </a:r>
            <a:r>
              <a:rPr lang="en-US" dirty="0" smtClean="0"/>
              <a:t>)</a:t>
            </a:r>
          </a:p>
          <a:p>
            <a:r>
              <a:rPr lang="en-US" dirty="0" smtClean="0"/>
              <a:t>7. </a:t>
            </a:r>
            <a:r>
              <a:rPr lang="en-US" dirty="0" err="1" smtClean="0"/>
              <a:t>Tupakointikielto</a:t>
            </a:r>
            <a:r>
              <a:rPr lang="en-US" dirty="0" smtClean="0"/>
              <a:t> (</a:t>
            </a:r>
            <a:r>
              <a:rPr lang="en-US" dirty="0" err="1" smtClean="0"/>
              <a:t>ympäristönäkökulma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FF0000"/>
                </a:solidFill>
              </a:rPr>
              <a:t>– 16 </a:t>
            </a:r>
            <a:r>
              <a:rPr lang="en-US" dirty="0" err="1" smtClean="0">
                <a:solidFill>
                  <a:srgbClr val="FF0000"/>
                </a:solidFill>
              </a:rPr>
              <a:t>mrd</a:t>
            </a:r>
            <a:r>
              <a:rPr lang="en-US" dirty="0" smtClean="0">
                <a:solidFill>
                  <a:srgbClr val="FF0000"/>
                </a:solidFill>
              </a:rPr>
              <a:t> €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9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Epävarmuudet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600" dirty="0" smtClean="0"/>
              <a:t>Tautikuormalaskelmissa virhettä voi aiheuttaa </a:t>
            </a:r>
            <a:r>
              <a:rPr lang="fi-FI" sz="2600" dirty="0" err="1" smtClean="0"/>
              <a:t>altisteen</a:t>
            </a:r>
            <a:r>
              <a:rPr lang="fi-FI" sz="2600" dirty="0" smtClean="0"/>
              <a:t> aiheuttamien terveysvasteiden määrä (pienhiukkaset vs. radon)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600" dirty="0" smtClean="0"/>
              <a:t>Kustannukset ovat arvioita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600" dirty="0" smtClean="0"/>
              <a:t>Koettujen arvojen kyselyssä monia epävarmuuksia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fi-FI" sz="2200" dirty="0" smtClean="0"/>
              <a:t>Mittaavatko kysymykset koettuja arvoja luotettavasti?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fi-FI" sz="2200" dirty="0" smtClean="0"/>
              <a:t>Kyselypopulaatio vääristynyt (koulutus)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fi-FI" sz="2200" dirty="0" smtClean="0"/>
              <a:t>Kysymykset vaikeita hahmottaa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fi-FI" sz="2200" dirty="0" smtClean="0"/>
              <a:t>Kuinka todenmukaisesti ihmiset ovat vastanneet?</a:t>
            </a:r>
          </a:p>
          <a:p>
            <a:pPr marL="914400" lvl="2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336713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179512" y="-571501"/>
            <a:ext cx="8229600" cy="1143001"/>
          </a:xfrm>
        </p:spPr>
        <p:txBody>
          <a:bodyPr/>
          <a:lstStyle/>
          <a:p>
            <a:r>
              <a:rPr lang="fi-FI" dirty="0" smtClean="0"/>
              <a:t>Johtopäätökset 1/2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620688"/>
            <a:ext cx="8218487" cy="55054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600" dirty="0" smtClean="0"/>
              <a:t>Työssä tarkasteltujen toimenpiteiden vaikutus tautikuormaan vaihtelee paljon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fi-FI" sz="2200" dirty="0" smtClean="0"/>
              <a:t>Tupakointikielto-&gt; tautikuorma poistuu kokonaan (</a:t>
            </a:r>
            <a:r>
              <a:rPr lang="fi-FI" sz="2400" dirty="0">
                <a:latin typeface="Calibri"/>
                <a:ea typeface="Calibri"/>
              </a:rPr>
              <a:t>Δ</a:t>
            </a:r>
            <a:r>
              <a:rPr lang="fi-FI" sz="2200" dirty="0" smtClean="0"/>
              <a:t>EBD=36 000 DALY)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fi-FI" sz="2200" dirty="0" smtClean="0"/>
              <a:t>Radonkorjaus (&gt;700 Bq/m</a:t>
            </a:r>
            <a:r>
              <a:rPr lang="fi-FI" sz="2200" baseline="30000" dirty="0" smtClean="0"/>
              <a:t>3</a:t>
            </a:r>
            <a:r>
              <a:rPr lang="fi-FI" sz="2200" dirty="0" smtClean="0"/>
              <a:t>)-&gt; tautikuormasta vähenee 4 % </a:t>
            </a:r>
            <a:r>
              <a:rPr lang="fi-FI" sz="2200" dirty="0">
                <a:solidFill>
                  <a:srgbClr val="000000"/>
                </a:solidFill>
              </a:rPr>
              <a:t>(</a:t>
            </a:r>
            <a:r>
              <a:rPr lang="fi-FI" sz="2400" dirty="0" smtClean="0">
                <a:solidFill>
                  <a:srgbClr val="000000"/>
                </a:solidFill>
                <a:latin typeface="Calibri"/>
                <a:ea typeface="Calibri"/>
              </a:rPr>
              <a:t>Δ</a:t>
            </a:r>
            <a:r>
              <a:rPr lang="fi-FI" sz="2200" dirty="0" smtClean="0">
                <a:solidFill>
                  <a:srgbClr val="000000"/>
                </a:solidFill>
              </a:rPr>
              <a:t>EBD=46 DALY)</a:t>
            </a:r>
            <a:endParaRPr lang="fi-FI" sz="18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600" dirty="0" smtClean="0"/>
              <a:t>Lähes kaikki työssä tarkastellut toimenpiteet ovat kustannus- ja arvotehokkaita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fi-FI" sz="2200" dirty="0" smtClean="0"/>
              <a:t>Kaikki muut toimenpiteet paitsi taajaman uudet nopeusrajoitukset tulisi toteuttaa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fi-FI" sz="2200" dirty="0" smtClean="0"/>
              <a:t>Tupakointikieltojen tehokkuudet yli 100 </a:t>
            </a:r>
            <a:r>
              <a:rPr lang="fi-FI" sz="2200" dirty="0" err="1" smtClean="0"/>
              <a:t>mrd</a:t>
            </a:r>
            <a:r>
              <a:rPr lang="fi-FI" sz="2200" dirty="0" smtClean="0"/>
              <a:t> €/50v, muiden toimenpiteiden korkeintaan pari </a:t>
            </a:r>
            <a:r>
              <a:rPr lang="fi-FI" sz="2200" dirty="0" err="1" smtClean="0"/>
              <a:t>mrd</a:t>
            </a:r>
            <a:r>
              <a:rPr lang="fi-FI" sz="2200" dirty="0" smtClean="0"/>
              <a:t> €/50 vuotta</a:t>
            </a:r>
          </a:p>
        </p:txBody>
      </p:sp>
    </p:spTree>
    <p:extLst>
      <p:ext uri="{BB962C8B-B14F-4D97-AF65-F5344CB8AC3E}">
        <p14:creationId xmlns:p14="http://schemas.microsoft.com/office/powerpoint/2010/main" val="92560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Johtopäätökset 2/2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400" dirty="0" smtClean="0"/>
              <a:t>Kustannustehokkuus </a:t>
            </a:r>
            <a:r>
              <a:rPr lang="fi-FI" sz="2400" dirty="0" err="1" smtClean="0"/>
              <a:t>vs</a:t>
            </a:r>
            <a:r>
              <a:rPr lang="fi-FI" sz="2400" dirty="0" smtClean="0"/>
              <a:t> arvotehokkuus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dirty="0" smtClean="0"/>
              <a:t>Nopeusrajoitustoimenpide kustannustehokas, muttei arvotehokas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dirty="0" smtClean="0"/>
              <a:t>Tupakointirajoitukset (ympäristönäkökulma) kustannustehokkaita, muttei arvotehokkaita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400" dirty="0" smtClean="0"/>
              <a:t>Toimenpiteisiin </a:t>
            </a:r>
            <a:r>
              <a:rPr lang="fi-FI" sz="2400" dirty="0"/>
              <a:t>liittyvien koettujen arvojen mittaaminen on teknisesti mahdollista ja hyödyllistä, koska kansalaisten arvojen huomioiminen päätöksenteossa voi olla tärkeää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400" dirty="0"/>
              <a:t>Koettujen arvojen mittaamiseen liittyi monia </a:t>
            </a:r>
            <a:r>
              <a:rPr lang="fi-FI" sz="2400" dirty="0" err="1"/>
              <a:t>epävarmuustekijöitä-</a:t>
            </a:r>
            <a:r>
              <a:rPr lang="fi-FI" sz="2400" dirty="0"/>
              <a:t>&gt; jatkossa uusi kysely hyödyntäen Väestörekisterikeskuksen palveluita</a:t>
            </a:r>
            <a:endParaRPr lang="fi-FI" sz="2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426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Lähteet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400" dirty="0" smtClean="0"/>
              <a:t>Asikainen A., Hänninen O. ja Pekkanen J. 2012. Ympäristöaltisteisiin liittyvä tautitaakka Suomessa. </a:t>
            </a:r>
            <a:r>
              <a:rPr lang="fi-FI" sz="1400" dirty="0"/>
              <a:t>Ympäristö ja Terveys-lehti 5: 2013, 44 </a:t>
            </a:r>
            <a:r>
              <a:rPr lang="fi-FI" sz="1400" dirty="0" err="1"/>
              <a:t>vsk</a:t>
            </a:r>
            <a:r>
              <a:rPr lang="fi-FI" sz="1400" dirty="0"/>
              <a:t>. s.68–74.</a:t>
            </a:r>
          </a:p>
          <a:p>
            <a:r>
              <a:rPr lang="fi-FI" sz="1400" dirty="0" smtClean="0"/>
              <a:t>Arrow </a:t>
            </a:r>
            <a:r>
              <a:rPr lang="fi-FI" sz="1400" dirty="0" smtClean="0"/>
              <a:t>K.J., </a:t>
            </a:r>
            <a:r>
              <a:rPr lang="fi-FI" sz="1400" dirty="0" err="1" smtClean="0"/>
              <a:t>Cropper</a:t>
            </a:r>
            <a:r>
              <a:rPr lang="fi-FI" sz="1400" dirty="0" smtClean="0"/>
              <a:t> M.L., </a:t>
            </a:r>
            <a:r>
              <a:rPr lang="fi-FI" sz="1400" dirty="0" err="1" smtClean="0"/>
              <a:t>Eads</a:t>
            </a:r>
            <a:r>
              <a:rPr lang="fi-FI" sz="1400" dirty="0" smtClean="0"/>
              <a:t> G.C., </a:t>
            </a:r>
            <a:r>
              <a:rPr lang="fi-FI" sz="1400" dirty="0" err="1" smtClean="0"/>
              <a:t>Hahn</a:t>
            </a:r>
            <a:r>
              <a:rPr lang="fi-FI" sz="1400" dirty="0" smtClean="0"/>
              <a:t> R.W., </a:t>
            </a:r>
            <a:r>
              <a:rPr lang="fi-FI" sz="1400" dirty="0" err="1" smtClean="0"/>
              <a:t>Lave</a:t>
            </a:r>
            <a:r>
              <a:rPr lang="fi-FI" sz="1400" dirty="0" smtClean="0"/>
              <a:t> L.B., </a:t>
            </a:r>
            <a:r>
              <a:rPr lang="fi-FI" sz="1400" dirty="0" err="1" smtClean="0"/>
              <a:t>Noll</a:t>
            </a:r>
            <a:r>
              <a:rPr lang="fi-FI" sz="1400" dirty="0" smtClean="0"/>
              <a:t> R.G., </a:t>
            </a:r>
            <a:r>
              <a:rPr lang="fi-FI" sz="1400" dirty="0" err="1" smtClean="0"/>
              <a:t>Portney</a:t>
            </a:r>
            <a:r>
              <a:rPr lang="fi-FI" sz="1400" dirty="0" smtClean="0"/>
              <a:t> P.R., </a:t>
            </a:r>
            <a:r>
              <a:rPr lang="fi-FI" sz="1400" dirty="0" err="1" smtClean="0"/>
              <a:t>Russel</a:t>
            </a:r>
            <a:r>
              <a:rPr lang="fi-FI" sz="1400" dirty="0" smtClean="0"/>
              <a:t> M., </a:t>
            </a:r>
            <a:r>
              <a:rPr lang="fi-FI" sz="1400" dirty="0" err="1" smtClean="0"/>
              <a:t>Schmalansee</a:t>
            </a:r>
            <a:r>
              <a:rPr lang="fi-FI" sz="1400" dirty="0" smtClean="0"/>
              <a:t> R., Smith V.K., </a:t>
            </a:r>
            <a:r>
              <a:rPr lang="fi-FI" sz="1400" dirty="0" err="1" smtClean="0"/>
              <a:t>Stavins</a:t>
            </a:r>
            <a:r>
              <a:rPr lang="fi-FI" sz="1400" dirty="0" smtClean="0"/>
              <a:t> R.N. 1996. </a:t>
            </a:r>
            <a:r>
              <a:rPr lang="en-US" sz="1400" dirty="0" smtClean="0"/>
              <a:t>Is There a Role for Benefit-Cost Analysis in Environmental, Health and Safety Regulation. </a:t>
            </a:r>
            <a:r>
              <a:rPr lang="fi-FI" sz="1400" dirty="0" smtClean="0"/>
              <a:t>Science 1996 (272): 221–222</a:t>
            </a:r>
          </a:p>
          <a:p>
            <a:r>
              <a:rPr lang="en-US" sz="1400" dirty="0" smtClean="0"/>
              <a:t>Chapman R., </a:t>
            </a:r>
            <a:r>
              <a:rPr lang="en-US" sz="1400" dirty="0" err="1" smtClean="0"/>
              <a:t>Howden</a:t>
            </a:r>
            <a:r>
              <a:rPr lang="en-US" sz="1400" dirty="0" smtClean="0"/>
              <a:t>-Chapman P., </a:t>
            </a:r>
            <a:r>
              <a:rPr lang="en-US" sz="1400" dirty="0" err="1" smtClean="0"/>
              <a:t>Viggers</a:t>
            </a:r>
            <a:r>
              <a:rPr lang="en-US" sz="1400" dirty="0" smtClean="0"/>
              <a:t> H., O´Dea H. </a:t>
            </a:r>
            <a:r>
              <a:rPr lang="en-US" sz="1400" dirty="0" err="1" smtClean="0"/>
              <a:t>ja</a:t>
            </a:r>
            <a:r>
              <a:rPr lang="en-US" sz="1400" dirty="0" smtClean="0"/>
              <a:t> Kennedy M. 2009. Retrofitting houses with insulation: a cost-benefit analysis of a </a:t>
            </a:r>
            <a:r>
              <a:rPr lang="en-US" sz="1400" dirty="0" err="1" smtClean="0"/>
              <a:t>randomised</a:t>
            </a:r>
            <a:r>
              <a:rPr lang="en-US" sz="1400" dirty="0" smtClean="0"/>
              <a:t> community trial. Journal of Epidemiology and Health: </a:t>
            </a:r>
            <a:r>
              <a:rPr lang="en-GB" sz="1400" dirty="0" smtClean="0"/>
              <a:t>63(4):271-277</a:t>
            </a:r>
            <a:endParaRPr lang="fi-FI" sz="1400" dirty="0" smtClean="0"/>
          </a:p>
          <a:p>
            <a:r>
              <a:rPr lang="fi-FI" sz="1400" dirty="0" smtClean="0"/>
              <a:t>de </a:t>
            </a:r>
            <a:r>
              <a:rPr lang="fi-FI" sz="1400" dirty="0" err="1" smtClean="0"/>
              <a:t>Hollander</a:t>
            </a:r>
            <a:r>
              <a:rPr lang="fi-FI" sz="1400" dirty="0" smtClean="0"/>
              <a:t> A.E.M., </a:t>
            </a:r>
            <a:r>
              <a:rPr lang="fi-FI" sz="1400" dirty="0" err="1" smtClean="0"/>
              <a:t>Melse</a:t>
            </a:r>
            <a:r>
              <a:rPr lang="fi-FI" sz="1400" dirty="0" smtClean="0"/>
              <a:t> J.M., </a:t>
            </a:r>
            <a:r>
              <a:rPr lang="fi-FI" sz="1400" dirty="0" err="1" smtClean="0"/>
              <a:t>Lebret</a:t>
            </a:r>
            <a:r>
              <a:rPr lang="fi-FI" sz="1400" dirty="0" smtClean="0"/>
              <a:t> E. ja </a:t>
            </a:r>
            <a:r>
              <a:rPr lang="fi-FI" sz="1400" dirty="0" err="1" smtClean="0"/>
              <a:t>Kramers</a:t>
            </a:r>
            <a:r>
              <a:rPr lang="fi-FI" sz="1400" dirty="0" smtClean="0"/>
              <a:t> P.G.N. 1999. </a:t>
            </a:r>
            <a:r>
              <a:rPr lang="en-US" sz="1400" dirty="0" smtClean="0"/>
              <a:t>An Aggregate Public Health Indicator to Represent the Impact of Multiple Environmental Exposures. </a:t>
            </a:r>
            <a:r>
              <a:rPr lang="fi-FI" sz="1400" dirty="0" err="1" smtClean="0"/>
              <a:t>Epidemiology</a:t>
            </a:r>
            <a:r>
              <a:rPr lang="fi-FI" sz="1400" dirty="0" smtClean="0"/>
              <a:t> 10(5): 606–617</a:t>
            </a:r>
            <a:endParaRPr lang="en-US" sz="1400" dirty="0" smtClean="0"/>
          </a:p>
          <a:p>
            <a:r>
              <a:rPr lang="en-US" sz="1400" dirty="0" err="1" smtClean="0"/>
              <a:t>Hänninen</a:t>
            </a:r>
            <a:r>
              <a:rPr lang="en-US" sz="1400" dirty="0" smtClean="0"/>
              <a:t> O. </a:t>
            </a:r>
            <a:r>
              <a:rPr lang="en-US" sz="1400" dirty="0" err="1" smtClean="0"/>
              <a:t>ja</a:t>
            </a:r>
            <a:r>
              <a:rPr lang="en-US" sz="1400" dirty="0" smtClean="0"/>
              <a:t> </a:t>
            </a:r>
            <a:r>
              <a:rPr lang="en-US" sz="1400" dirty="0" err="1" smtClean="0"/>
              <a:t>Knol</a:t>
            </a:r>
            <a:r>
              <a:rPr lang="en-US" sz="1400" dirty="0" smtClean="0"/>
              <a:t> A. 2011. European Perspectives on Environmental Burden of Disease: Estimates for Nine Stressors in Six European Countries. </a:t>
            </a:r>
            <a:r>
              <a:rPr lang="fi-FI" sz="1400" dirty="0" smtClean="0"/>
              <a:t>Terveyden ja hyvinvoinnin laitos. Raportti 1/2011.</a:t>
            </a:r>
          </a:p>
          <a:p>
            <a:r>
              <a:rPr lang="en-US" sz="1400" dirty="0" smtClean="0"/>
              <a:t>Stewart J. 2013. Effective Strategies and Interventions: environmental health and the private housing sector. s.1-80</a:t>
            </a:r>
            <a:endParaRPr lang="fi-FI" sz="1400" dirty="0" smtClean="0"/>
          </a:p>
        </p:txBody>
      </p:sp>
    </p:spTree>
    <p:extLst>
      <p:ext uri="{BB962C8B-B14F-4D97-AF65-F5344CB8AC3E}">
        <p14:creationId xmlns:p14="http://schemas.microsoft.com/office/powerpoint/2010/main" val="130925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755576" y="2204864"/>
            <a:ext cx="8229600" cy="1143000"/>
          </a:xfrm>
        </p:spPr>
        <p:txBody>
          <a:bodyPr/>
          <a:lstStyle/>
          <a:p>
            <a:pPr algn="ctr"/>
            <a:r>
              <a:rPr lang="fi-FI" sz="6000" dirty="0" smtClean="0"/>
              <a:t>Kiitos!</a:t>
            </a:r>
            <a:endParaRPr lang="fi-FI" sz="6000" dirty="0" smtClean="0"/>
          </a:p>
        </p:txBody>
      </p:sp>
    </p:spTree>
    <p:extLst>
      <p:ext uri="{BB962C8B-B14F-4D97-AF65-F5344CB8AC3E}">
        <p14:creationId xmlns:p14="http://schemas.microsoft.com/office/powerpoint/2010/main" val="26601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err="1" smtClean="0">
                <a:latin typeface="Arial" charset="0"/>
                <a:ea typeface="ヒラギノ角ゴ Pro W3"/>
                <a:cs typeface="Arial" charset="0"/>
              </a:rPr>
              <a:t>Tautikuorman</a:t>
            </a:r>
            <a:r>
              <a:rPr lang="en-GB" dirty="0" smtClean="0">
                <a:latin typeface="Arial" charset="0"/>
                <a:ea typeface="ヒラギノ角ゴ Pro W3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ea typeface="ヒラギノ角ゴ Pro W3"/>
                <a:cs typeface="Arial" charset="0"/>
              </a:rPr>
              <a:t>mittari</a:t>
            </a:r>
            <a:r>
              <a:rPr lang="en-GB" dirty="0" smtClean="0">
                <a:latin typeface="Arial" charset="0"/>
                <a:ea typeface="ヒラギノ角ゴ Pro W3"/>
                <a:cs typeface="Arial" charset="0"/>
              </a:rPr>
              <a:t>: </a:t>
            </a:r>
            <a:br>
              <a:rPr lang="en-GB" dirty="0" smtClean="0">
                <a:latin typeface="Arial" charset="0"/>
                <a:ea typeface="ヒラギノ角ゴ Pro W3"/>
                <a:cs typeface="Arial" charset="0"/>
              </a:rPr>
            </a:br>
            <a:r>
              <a:rPr lang="en-GB" dirty="0" err="1" smtClean="0">
                <a:latin typeface="Arial" charset="0"/>
                <a:ea typeface="ヒラギノ角ゴ Pro W3"/>
                <a:cs typeface="Arial" charset="0"/>
              </a:rPr>
              <a:t>Haittapainotettu</a:t>
            </a:r>
            <a:r>
              <a:rPr lang="en-GB" dirty="0" smtClean="0">
                <a:latin typeface="Arial" charset="0"/>
                <a:ea typeface="ヒラギノ角ゴ Pro W3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ea typeface="ヒラギノ角ゴ Pro W3"/>
                <a:cs typeface="Arial" charset="0"/>
              </a:rPr>
              <a:t>elinvuosi</a:t>
            </a:r>
            <a:r>
              <a:rPr lang="en-GB" dirty="0" smtClean="0">
                <a:latin typeface="Arial" charset="0"/>
                <a:ea typeface="ヒラギノ角ゴ Pro W3"/>
                <a:cs typeface="Arial" charset="0"/>
              </a:rPr>
              <a:t> (DALY)</a:t>
            </a:r>
            <a:endParaRPr lang="fi-FI" dirty="0"/>
          </a:p>
        </p:txBody>
      </p:sp>
      <p:sp>
        <p:nvSpPr>
          <p:cNvPr id="17411" name="Text Box 63"/>
          <p:cNvSpPr txBox="1">
            <a:spLocks noChangeArrowheads="1"/>
          </p:cNvSpPr>
          <p:nvPr/>
        </p:nvSpPr>
        <p:spPr bwMode="auto">
          <a:xfrm>
            <a:off x="2436657" y="5989638"/>
            <a:ext cx="2549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6" tIns="45688" rIns="91376" bIns="45688">
            <a:spAutoFit/>
          </a:bodyPr>
          <a:lstStyle/>
          <a:p>
            <a:pPr defTabSz="457200"/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rPr>
              <a:t>de Hollander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rPr>
              <a:t>ym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rPr>
              <a:t>. 1999</a:t>
            </a:r>
          </a:p>
        </p:txBody>
      </p:sp>
      <p:grpSp>
        <p:nvGrpSpPr>
          <p:cNvPr id="114" name="Group 62"/>
          <p:cNvGrpSpPr>
            <a:grpSpLocks/>
          </p:cNvGrpSpPr>
          <p:nvPr/>
        </p:nvGrpSpPr>
        <p:grpSpPr bwMode="auto">
          <a:xfrm>
            <a:off x="361928" y="1576388"/>
            <a:ext cx="8445500" cy="4270375"/>
            <a:chOff x="204" y="977"/>
            <a:chExt cx="5320" cy="2690"/>
          </a:xfrm>
        </p:grpSpPr>
        <p:sp>
          <p:nvSpPr>
            <p:cNvPr id="115" name="Rectangle 7"/>
            <p:cNvSpPr>
              <a:spLocks noChangeArrowheads="1"/>
            </p:cNvSpPr>
            <p:nvPr/>
          </p:nvSpPr>
          <p:spPr bwMode="auto">
            <a:xfrm>
              <a:off x="721" y="1774"/>
              <a:ext cx="3091" cy="170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16" name="Rectangle 8"/>
            <p:cNvSpPr>
              <a:spLocks noChangeArrowheads="1"/>
            </p:cNvSpPr>
            <p:nvPr/>
          </p:nvSpPr>
          <p:spPr bwMode="auto">
            <a:xfrm>
              <a:off x="3579" y="1778"/>
              <a:ext cx="233" cy="1701"/>
            </a:xfrm>
            <a:prstGeom prst="rect">
              <a:avLst/>
            </a:prstGeom>
            <a:solidFill>
              <a:srgbClr val="90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17" name="Rectangle 9"/>
            <p:cNvSpPr>
              <a:spLocks noChangeArrowheads="1"/>
            </p:cNvSpPr>
            <p:nvPr/>
          </p:nvSpPr>
          <p:spPr bwMode="auto">
            <a:xfrm>
              <a:off x="1049" y="3539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200">
                  <a:solidFill>
                    <a:srgbClr val="000000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10</a:t>
              </a:r>
              <a:endParaRPr lang="fi-FI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18" name="Rectangle 10"/>
            <p:cNvSpPr>
              <a:spLocks noChangeArrowheads="1"/>
            </p:cNvSpPr>
            <p:nvPr/>
          </p:nvSpPr>
          <p:spPr bwMode="auto">
            <a:xfrm>
              <a:off x="625" y="1727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200">
                  <a:solidFill>
                    <a:srgbClr val="000000"/>
                  </a:solidFill>
                  <a:latin typeface="Calibri" pitchFamily="34" charset="0"/>
                  <a:ea typeface="ヒラギノ角ゴ Pro W3"/>
                  <a:cs typeface="ヒラギノ角ゴ Pro W3"/>
                </a:rPr>
                <a:t>0</a:t>
              </a:r>
              <a:endParaRPr lang="fi-FI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19" name="Rectangle 11"/>
            <p:cNvSpPr>
              <a:spLocks noChangeArrowheads="1"/>
            </p:cNvSpPr>
            <p:nvPr/>
          </p:nvSpPr>
          <p:spPr bwMode="auto">
            <a:xfrm>
              <a:off x="625" y="3391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200">
                  <a:solidFill>
                    <a:srgbClr val="000000"/>
                  </a:solidFill>
                  <a:latin typeface="Calibri" pitchFamily="34" charset="0"/>
                  <a:ea typeface="ヒラギノ角ゴ Pro W3"/>
                  <a:cs typeface="ヒラギノ角ゴ Pro W3"/>
                </a:rPr>
                <a:t>1</a:t>
              </a:r>
              <a:endParaRPr lang="fi-FI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20" name="Rectangle 12"/>
            <p:cNvSpPr>
              <a:spLocks noChangeArrowheads="1"/>
            </p:cNvSpPr>
            <p:nvPr/>
          </p:nvSpPr>
          <p:spPr bwMode="auto">
            <a:xfrm>
              <a:off x="1435" y="3539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200">
                  <a:solidFill>
                    <a:srgbClr val="000000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20</a:t>
              </a:r>
              <a:endParaRPr lang="fi-FI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21" name="Rectangle 13"/>
            <p:cNvSpPr>
              <a:spLocks noChangeArrowheads="1"/>
            </p:cNvSpPr>
            <p:nvPr/>
          </p:nvSpPr>
          <p:spPr bwMode="auto">
            <a:xfrm>
              <a:off x="1821" y="3539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200">
                  <a:solidFill>
                    <a:srgbClr val="000000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30</a:t>
              </a:r>
              <a:endParaRPr lang="fi-FI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22" name="Rectangle 14"/>
            <p:cNvSpPr>
              <a:spLocks noChangeArrowheads="1"/>
            </p:cNvSpPr>
            <p:nvPr/>
          </p:nvSpPr>
          <p:spPr bwMode="auto">
            <a:xfrm>
              <a:off x="2208" y="3539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200">
                  <a:solidFill>
                    <a:srgbClr val="000000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40</a:t>
              </a:r>
              <a:endParaRPr lang="fi-FI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23" name="Rectangle 15"/>
            <p:cNvSpPr>
              <a:spLocks noChangeArrowheads="1"/>
            </p:cNvSpPr>
            <p:nvPr/>
          </p:nvSpPr>
          <p:spPr bwMode="auto">
            <a:xfrm>
              <a:off x="2594" y="3539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200">
                  <a:solidFill>
                    <a:srgbClr val="000000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50</a:t>
              </a:r>
              <a:endParaRPr lang="fi-FI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24" name="Rectangle 16"/>
            <p:cNvSpPr>
              <a:spLocks noChangeArrowheads="1"/>
            </p:cNvSpPr>
            <p:nvPr/>
          </p:nvSpPr>
          <p:spPr bwMode="auto">
            <a:xfrm>
              <a:off x="2980" y="3539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200">
                  <a:solidFill>
                    <a:srgbClr val="000000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60</a:t>
              </a:r>
              <a:endParaRPr lang="fi-FI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25" name="Rectangle 17"/>
            <p:cNvSpPr>
              <a:spLocks noChangeArrowheads="1"/>
            </p:cNvSpPr>
            <p:nvPr/>
          </p:nvSpPr>
          <p:spPr bwMode="auto">
            <a:xfrm>
              <a:off x="3367" y="3539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200">
                  <a:solidFill>
                    <a:srgbClr val="000000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70</a:t>
              </a:r>
              <a:endParaRPr lang="fi-FI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26" name="Rectangle 18"/>
            <p:cNvSpPr>
              <a:spLocks noChangeArrowheads="1"/>
            </p:cNvSpPr>
            <p:nvPr/>
          </p:nvSpPr>
          <p:spPr bwMode="auto">
            <a:xfrm>
              <a:off x="3753" y="3539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200">
                  <a:solidFill>
                    <a:srgbClr val="000000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80</a:t>
              </a:r>
              <a:endParaRPr lang="fi-FI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27" name="Rectangle 19"/>
            <p:cNvSpPr>
              <a:spLocks noChangeArrowheads="1"/>
            </p:cNvSpPr>
            <p:nvPr/>
          </p:nvSpPr>
          <p:spPr bwMode="auto">
            <a:xfrm>
              <a:off x="913" y="1778"/>
              <a:ext cx="271" cy="370"/>
            </a:xfrm>
            <a:prstGeom prst="rect">
              <a:avLst/>
            </a:prstGeom>
            <a:solidFill>
              <a:srgbClr val="90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28" name="Rectangle 20"/>
            <p:cNvSpPr>
              <a:spLocks noChangeArrowheads="1"/>
            </p:cNvSpPr>
            <p:nvPr/>
          </p:nvSpPr>
          <p:spPr bwMode="auto">
            <a:xfrm>
              <a:off x="1836" y="1778"/>
              <a:ext cx="7" cy="1147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29" name="Rectangle 21"/>
            <p:cNvSpPr>
              <a:spLocks noChangeArrowheads="1"/>
            </p:cNvSpPr>
            <p:nvPr/>
          </p:nvSpPr>
          <p:spPr bwMode="auto">
            <a:xfrm>
              <a:off x="2518" y="1778"/>
              <a:ext cx="1294" cy="117"/>
            </a:xfrm>
            <a:prstGeom prst="rect">
              <a:avLst/>
            </a:prstGeom>
            <a:solidFill>
              <a:srgbClr val="90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30" name="Rectangle 22"/>
            <p:cNvSpPr>
              <a:spLocks noChangeArrowheads="1"/>
            </p:cNvSpPr>
            <p:nvPr/>
          </p:nvSpPr>
          <p:spPr bwMode="auto">
            <a:xfrm>
              <a:off x="2735" y="1778"/>
              <a:ext cx="1077" cy="303"/>
            </a:xfrm>
            <a:prstGeom prst="rect">
              <a:avLst/>
            </a:prstGeom>
            <a:solidFill>
              <a:srgbClr val="90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31" name="Rectangle 23"/>
            <p:cNvSpPr>
              <a:spLocks noChangeArrowheads="1"/>
            </p:cNvSpPr>
            <p:nvPr/>
          </p:nvSpPr>
          <p:spPr bwMode="auto">
            <a:xfrm>
              <a:off x="3352" y="1778"/>
              <a:ext cx="460" cy="601"/>
            </a:xfrm>
            <a:prstGeom prst="rect">
              <a:avLst/>
            </a:prstGeom>
            <a:solidFill>
              <a:srgbClr val="90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32" name="Freeform 24"/>
            <p:cNvSpPr>
              <a:spLocks/>
            </p:cNvSpPr>
            <p:nvPr/>
          </p:nvSpPr>
          <p:spPr bwMode="auto">
            <a:xfrm>
              <a:off x="721" y="3468"/>
              <a:ext cx="3285" cy="19"/>
            </a:xfrm>
            <a:custGeom>
              <a:avLst/>
              <a:gdLst>
                <a:gd name="T0" fmla="*/ 3285 w 3285"/>
                <a:gd name="T1" fmla="*/ 11 h 19"/>
                <a:gd name="T2" fmla="*/ 3285 w 3285"/>
                <a:gd name="T3" fmla="*/ 0 h 19"/>
                <a:gd name="T4" fmla="*/ 0 w 3285"/>
                <a:gd name="T5" fmla="*/ 0 h 19"/>
                <a:gd name="T6" fmla="*/ 0 w 3285"/>
                <a:gd name="T7" fmla="*/ 19 h 19"/>
                <a:gd name="T8" fmla="*/ 3285 w 3285"/>
                <a:gd name="T9" fmla="*/ 19 h 19"/>
                <a:gd name="T10" fmla="*/ 3285 w 3285"/>
                <a:gd name="T11" fmla="*/ 11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85"/>
                <a:gd name="T19" fmla="*/ 0 h 19"/>
                <a:gd name="T20" fmla="*/ 3285 w 3285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85" h="19">
                  <a:moveTo>
                    <a:pt x="3285" y="11"/>
                  </a:moveTo>
                  <a:lnTo>
                    <a:pt x="3285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3285" y="19"/>
                  </a:lnTo>
                  <a:lnTo>
                    <a:pt x="3285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3" name="Freeform 25"/>
            <p:cNvSpPr>
              <a:spLocks/>
            </p:cNvSpPr>
            <p:nvPr/>
          </p:nvSpPr>
          <p:spPr bwMode="auto">
            <a:xfrm>
              <a:off x="4001" y="3418"/>
              <a:ext cx="119" cy="119"/>
            </a:xfrm>
            <a:custGeom>
              <a:avLst/>
              <a:gdLst>
                <a:gd name="T0" fmla="*/ 119 w 119"/>
                <a:gd name="T1" fmla="*/ 61 h 119"/>
                <a:gd name="T2" fmla="*/ 0 w 119"/>
                <a:gd name="T3" fmla="*/ 0 h 119"/>
                <a:gd name="T4" fmla="*/ 0 w 119"/>
                <a:gd name="T5" fmla="*/ 119 h 119"/>
                <a:gd name="T6" fmla="*/ 119 w 119"/>
                <a:gd name="T7" fmla="*/ 61 h 119"/>
                <a:gd name="T8" fmla="*/ 119 w 119"/>
                <a:gd name="T9" fmla="*/ 61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119"/>
                <a:gd name="T17" fmla="*/ 119 w 119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119">
                  <a:moveTo>
                    <a:pt x="119" y="61"/>
                  </a:moveTo>
                  <a:lnTo>
                    <a:pt x="0" y="0"/>
                  </a:lnTo>
                  <a:lnTo>
                    <a:pt x="0" y="119"/>
                  </a:lnTo>
                  <a:lnTo>
                    <a:pt x="119" y="6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4" name="Rectangle 26"/>
            <p:cNvSpPr>
              <a:spLocks noChangeArrowheads="1"/>
            </p:cNvSpPr>
            <p:nvPr/>
          </p:nvSpPr>
          <p:spPr bwMode="auto">
            <a:xfrm>
              <a:off x="717" y="1776"/>
              <a:ext cx="3098" cy="19"/>
            </a:xfrm>
            <a:prstGeom prst="rect">
              <a:avLst/>
            </a:prstGeom>
            <a:solidFill>
              <a:srgbClr val="90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35" name="Freeform 27"/>
            <p:cNvSpPr>
              <a:spLocks/>
            </p:cNvSpPr>
            <p:nvPr/>
          </p:nvSpPr>
          <p:spPr bwMode="auto">
            <a:xfrm>
              <a:off x="710" y="1736"/>
              <a:ext cx="21" cy="1743"/>
            </a:xfrm>
            <a:custGeom>
              <a:avLst/>
              <a:gdLst>
                <a:gd name="T0" fmla="*/ 11 w 21"/>
                <a:gd name="T1" fmla="*/ 0 h 1743"/>
                <a:gd name="T2" fmla="*/ 0 w 21"/>
                <a:gd name="T3" fmla="*/ 0 h 1743"/>
                <a:gd name="T4" fmla="*/ 0 w 21"/>
                <a:gd name="T5" fmla="*/ 1743 h 1743"/>
                <a:gd name="T6" fmla="*/ 21 w 21"/>
                <a:gd name="T7" fmla="*/ 1743 h 1743"/>
                <a:gd name="T8" fmla="*/ 21 w 21"/>
                <a:gd name="T9" fmla="*/ 0 h 1743"/>
                <a:gd name="T10" fmla="*/ 11 w 21"/>
                <a:gd name="T11" fmla="*/ 0 h 17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743"/>
                <a:gd name="T20" fmla="*/ 21 w 21"/>
                <a:gd name="T21" fmla="*/ 1743 h 17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743">
                  <a:moveTo>
                    <a:pt x="11" y="0"/>
                  </a:moveTo>
                  <a:lnTo>
                    <a:pt x="0" y="0"/>
                  </a:lnTo>
                  <a:lnTo>
                    <a:pt x="0" y="1743"/>
                  </a:lnTo>
                  <a:lnTo>
                    <a:pt x="21" y="1743"/>
                  </a:lnTo>
                  <a:lnTo>
                    <a:pt x="2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6" name="Freeform 28"/>
            <p:cNvSpPr>
              <a:spLocks/>
            </p:cNvSpPr>
            <p:nvPr/>
          </p:nvSpPr>
          <p:spPr bwMode="auto">
            <a:xfrm>
              <a:off x="660" y="1622"/>
              <a:ext cx="121" cy="121"/>
            </a:xfrm>
            <a:custGeom>
              <a:avLst/>
              <a:gdLst>
                <a:gd name="T0" fmla="*/ 61 w 121"/>
                <a:gd name="T1" fmla="*/ 0 h 121"/>
                <a:gd name="T2" fmla="*/ 0 w 121"/>
                <a:gd name="T3" fmla="*/ 121 h 121"/>
                <a:gd name="T4" fmla="*/ 121 w 121"/>
                <a:gd name="T5" fmla="*/ 121 h 121"/>
                <a:gd name="T6" fmla="*/ 61 w 121"/>
                <a:gd name="T7" fmla="*/ 0 h 121"/>
                <a:gd name="T8" fmla="*/ 61 w 121"/>
                <a:gd name="T9" fmla="*/ 0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121"/>
                <a:gd name="T17" fmla="*/ 121 w 121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121">
                  <a:moveTo>
                    <a:pt x="61" y="0"/>
                  </a:moveTo>
                  <a:lnTo>
                    <a:pt x="0" y="121"/>
                  </a:lnTo>
                  <a:lnTo>
                    <a:pt x="121" y="12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7" name="Freeform 29"/>
            <p:cNvSpPr>
              <a:spLocks/>
            </p:cNvSpPr>
            <p:nvPr/>
          </p:nvSpPr>
          <p:spPr bwMode="auto">
            <a:xfrm>
              <a:off x="765" y="1734"/>
              <a:ext cx="3100" cy="1691"/>
            </a:xfrm>
            <a:custGeom>
              <a:avLst/>
              <a:gdLst>
                <a:gd name="T0" fmla="*/ 0 w 3100"/>
                <a:gd name="T1" fmla="*/ 0 h 1691"/>
                <a:gd name="T2" fmla="*/ 3100 w 3100"/>
                <a:gd name="T3" fmla="*/ 0 h 1691"/>
                <a:gd name="T4" fmla="*/ 3100 w 3100"/>
                <a:gd name="T5" fmla="*/ 1691 h 1691"/>
                <a:gd name="T6" fmla="*/ 0 60000 65536"/>
                <a:gd name="T7" fmla="*/ 0 60000 65536"/>
                <a:gd name="T8" fmla="*/ 0 60000 65536"/>
                <a:gd name="T9" fmla="*/ 0 w 3100"/>
                <a:gd name="T10" fmla="*/ 0 h 1691"/>
                <a:gd name="T11" fmla="*/ 3100 w 3100"/>
                <a:gd name="T12" fmla="*/ 1691 h 16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00" h="1691">
                  <a:moveTo>
                    <a:pt x="0" y="0"/>
                  </a:moveTo>
                  <a:lnTo>
                    <a:pt x="3100" y="0"/>
                  </a:lnTo>
                  <a:lnTo>
                    <a:pt x="3100" y="169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8" name="Freeform 30"/>
            <p:cNvSpPr>
              <a:spLocks/>
            </p:cNvSpPr>
            <p:nvPr/>
          </p:nvSpPr>
          <p:spPr bwMode="auto">
            <a:xfrm>
              <a:off x="791" y="1710"/>
              <a:ext cx="3098" cy="1691"/>
            </a:xfrm>
            <a:custGeom>
              <a:avLst/>
              <a:gdLst>
                <a:gd name="T0" fmla="*/ 0 w 3098"/>
                <a:gd name="T1" fmla="*/ 0 h 1691"/>
                <a:gd name="T2" fmla="*/ 3098 w 3098"/>
                <a:gd name="T3" fmla="*/ 0 h 1691"/>
                <a:gd name="T4" fmla="*/ 3098 w 3098"/>
                <a:gd name="T5" fmla="*/ 1691 h 1691"/>
                <a:gd name="T6" fmla="*/ 0 60000 65536"/>
                <a:gd name="T7" fmla="*/ 0 60000 65536"/>
                <a:gd name="T8" fmla="*/ 0 60000 65536"/>
                <a:gd name="T9" fmla="*/ 0 w 3098"/>
                <a:gd name="T10" fmla="*/ 0 h 1691"/>
                <a:gd name="T11" fmla="*/ 3098 w 3098"/>
                <a:gd name="T12" fmla="*/ 1691 h 16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98" h="1691">
                  <a:moveTo>
                    <a:pt x="0" y="0"/>
                  </a:moveTo>
                  <a:lnTo>
                    <a:pt x="3098" y="0"/>
                  </a:lnTo>
                  <a:lnTo>
                    <a:pt x="3098" y="169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9" name="Freeform 31"/>
            <p:cNvSpPr>
              <a:spLocks/>
            </p:cNvSpPr>
            <p:nvPr/>
          </p:nvSpPr>
          <p:spPr bwMode="auto">
            <a:xfrm>
              <a:off x="738" y="1759"/>
              <a:ext cx="3098" cy="1692"/>
            </a:xfrm>
            <a:custGeom>
              <a:avLst/>
              <a:gdLst>
                <a:gd name="T0" fmla="*/ 0 w 3098"/>
                <a:gd name="T1" fmla="*/ 0 h 1692"/>
                <a:gd name="T2" fmla="*/ 3098 w 3098"/>
                <a:gd name="T3" fmla="*/ 0 h 1692"/>
                <a:gd name="T4" fmla="*/ 3098 w 3098"/>
                <a:gd name="T5" fmla="*/ 1692 h 1692"/>
                <a:gd name="T6" fmla="*/ 0 60000 65536"/>
                <a:gd name="T7" fmla="*/ 0 60000 65536"/>
                <a:gd name="T8" fmla="*/ 0 60000 65536"/>
                <a:gd name="T9" fmla="*/ 0 w 3098"/>
                <a:gd name="T10" fmla="*/ 0 h 1692"/>
                <a:gd name="T11" fmla="*/ 3098 w 3098"/>
                <a:gd name="T12" fmla="*/ 1692 h 16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98" h="1692">
                  <a:moveTo>
                    <a:pt x="0" y="0"/>
                  </a:moveTo>
                  <a:lnTo>
                    <a:pt x="3098" y="0"/>
                  </a:lnTo>
                  <a:lnTo>
                    <a:pt x="3098" y="169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0" name="Freeform 32"/>
            <p:cNvSpPr>
              <a:spLocks/>
            </p:cNvSpPr>
            <p:nvPr/>
          </p:nvSpPr>
          <p:spPr bwMode="auto">
            <a:xfrm>
              <a:off x="812" y="1684"/>
              <a:ext cx="3098" cy="1693"/>
            </a:xfrm>
            <a:custGeom>
              <a:avLst/>
              <a:gdLst>
                <a:gd name="T0" fmla="*/ 0 w 3098"/>
                <a:gd name="T1" fmla="*/ 0 h 1693"/>
                <a:gd name="T2" fmla="*/ 3098 w 3098"/>
                <a:gd name="T3" fmla="*/ 0 h 1693"/>
                <a:gd name="T4" fmla="*/ 3098 w 3098"/>
                <a:gd name="T5" fmla="*/ 1693 h 1693"/>
                <a:gd name="T6" fmla="*/ 0 60000 65536"/>
                <a:gd name="T7" fmla="*/ 0 60000 65536"/>
                <a:gd name="T8" fmla="*/ 0 60000 65536"/>
                <a:gd name="T9" fmla="*/ 0 w 3098"/>
                <a:gd name="T10" fmla="*/ 0 h 1693"/>
                <a:gd name="T11" fmla="*/ 3098 w 3098"/>
                <a:gd name="T12" fmla="*/ 1693 h 16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98" h="1693">
                  <a:moveTo>
                    <a:pt x="0" y="0"/>
                  </a:moveTo>
                  <a:lnTo>
                    <a:pt x="3098" y="0"/>
                  </a:lnTo>
                  <a:lnTo>
                    <a:pt x="3098" y="1693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1" name="Freeform 33"/>
            <p:cNvSpPr>
              <a:spLocks/>
            </p:cNvSpPr>
            <p:nvPr/>
          </p:nvSpPr>
          <p:spPr bwMode="auto">
            <a:xfrm>
              <a:off x="836" y="1660"/>
              <a:ext cx="3098" cy="1693"/>
            </a:xfrm>
            <a:custGeom>
              <a:avLst/>
              <a:gdLst>
                <a:gd name="T0" fmla="*/ 0 w 3098"/>
                <a:gd name="T1" fmla="*/ 0 h 1693"/>
                <a:gd name="T2" fmla="*/ 3098 w 3098"/>
                <a:gd name="T3" fmla="*/ 0 h 1693"/>
                <a:gd name="T4" fmla="*/ 3098 w 3098"/>
                <a:gd name="T5" fmla="*/ 1693 h 1693"/>
                <a:gd name="T6" fmla="*/ 0 60000 65536"/>
                <a:gd name="T7" fmla="*/ 0 60000 65536"/>
                <a:gd name="T8" fmla="*/ 0 60000 65536"/>
                <a:gd name="T9" fmla="*/ 0 w 3098"/>
                <a:gd name="T10" fmla="*/ 0 h 1693"/>
                <a:gd name="T11" fmla="*/ 3098 w 3098"/>
                <a:gd name="T12" fmla="*/ 1693 h 16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98" h="1693">
                  <a:moveTo>
                    <a:pt x="0" y="0"/>
                  </a:moveTo>
                  <a:lnTo>
                    <a:pt x="3098" y="0"/>
                  </a:lnTo>
                  <a:lnTo>
                    <a:pt x="3098" y="1693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2" name="Freeform 34"/>
            <p:cNvSpPr>
              <a:spLocks/>
            </p:cNvSpPr>
            <p:nvPr/>
          </p:nvSpPr>
          <p:spPr bwMode="auto">
            <a:xfrm>
              <a:off x="860" y="1636"/>
              <a:ext cx="3100" cy="1691"/>
            </a:xfrm>
            <a:custGeom>
              <a:avLst/>
              <a:gdLst>
                <a:gd name="T0" fmla="*/ 0 w 3100"/>
                <a:gd name="T1" fmla="*/ 0 h 1691"/>
                <a:gd name="T2" fmla="*/ 3100 w 3100"/>
                <a:gd name="T3" fmla="*/ 0 h 1691"/>
                <a:gd name="T4" fmla="*/ 3100 w 3100"/>
                <a:gd name="T5" fmla="*/ 1691 h 1691"/>
                <a:gd name="T6" fmla="*/ 0 60000 65536"/>
                <a:gd name="T7" fmla="*/ 0 60000 65536"/>
                <a:gd name="T8" fmla="*/ 0 60000 65536"/>
                <a:gd name="T9" fmla="*/ 0 w 3100"/>
                <a:gd name="T10" fmla="*/ 0 h 1691"/>
                <a:gd name="T11" fmla="*/ 3100 w 3100"/>
                <a:gd name="T12" fmla="*/ 1691 h 16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00" h="1691">
                  <a:moveTo>
                    <a:pt x="0" y="0"/>
                  </a:moveTo>
                  <a:lnTo>
                    <a:pt x="3100" y="0"/>
                  </a:lnTo>
                  <a:lnTo>
                    <a:pt x="3100" y="169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3" name="Freeform 35"/>
            <p:cNvSpPr>
              <a:spLocks/>
            </p:cNvSpPr>
            <p:nvPr/>
          </p:nvSpPr>
          <p:spPr bwMode="auto">
            <a:xfrm>
              <a:off x="884" y="1612"/>
              <a:ext cx="3100" cy="1691"/>
            </a:xfrm>
            <a:custGeom>
              <a:avLst/>
              <a:gdLst>
                <a:gd name="T0" fmla="*/ 0 w 3100"/>
                <a:gd name="T1" fmla="*/ 0 h 1691"/>
                <a:gd name="T2" fmla="*/ 3100 w 3100"/>
                <a:gd name="T3" fmla="*/ 0 h 1691"/>
                <a:gd name="T4" fmla="*/ 3100 w 3100"/>
                <a:gd name="T5" fmla="*/ 1691 h 1691"/>
                <a:gd name="T6" fmla="*/ 0 60000 65536"/>
                <a:gd name="T7" fmla="*/ 0 60000 65536"/>
                <a:gd name="T8" fmla="*/ 0 60000 65536"/>
                <a:gd name="T9" fmla="*/ 0 w 3100"/>
                <a:gd name="T10" fmla="*/ 0 h 1691"/>
                <a:gd name="T11" fmla="*/ 3100 w 3100"/>
                <a:gd name="T12" fmla="*/ 1691 h 16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00" h="1691">
                  <a:moveTo>
                    <a:pt x="0" y="0"/>
                  </a:moveTo>
                  <a:lnTo>
                    <a:pt x="3100" y="0"/>
                  </a:lnTo>
                  <a:lnTo>
                    <a:pt x="3100" y="169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4" name="Freeform 36"/>
            <p:cNvSpPr>
              <a:spLocks/>
            </p:cNvSpPr>
            <p:nvPr/>
          </p:nvSpPr>
          <p:spPr bwMode="auto">
            <a:xfrm>
              <a:off x="910" y="1586"/>
              <a:ext cx="3098" cy="1693"/>
            </a:xfrm>
            <a:custGeom>
              <a:avLst/>
              <a:gdLst>
                <a:gd name="T0" fmla="*/ 0 w 3098"/>
                <a:gd name="T1" fmla="*/ 0 h 1693"/>
                <a:gd name="T2" fmla="*/ 3098 w 3098"/>
                <a:gd name="T3" fmla="*/ 0 h 1693"/>
                <a:gd name="T4" fmla="*/ 3098 w 3098"/>
                <a:gd name="T5" fmla="*/ 1693 h 1693"/>
                <a:gd name="T6" fmla="*/ 0 60000 65536"/>
                <a:gd name="T7" fmla="*/ 0 60000 65536"/>
                <a:gd name="T8" fmla="*/ 0 60000 65536"/>
                <a:gd name="T9" fmla="*/ 0 w 3098"/>
                <a:gd name="T10" fmla="*/ 0 h 1693"/>
                <a:gd name="T11" fmla="*/ 3098 w 3098"/>
                <a:gd name="T12" fmla="*/ 1693 h 16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98" h="1693">
                  <a:moveTo>
                    <a:pt x="0" y="0"/>
                  </a:moveTo>
                  <a:lnTo>
                    <a:pt x="3098" y="0"/>
                  </a:lnTo>
                  <a:lnTo>
                    <a:pt x="3098" y="1693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5" name="Freeform 37"/>
            <p:cNvSpPr>
              <a:spLocks/>
            </p:cNvSpPr>
            <p:nvPr/>
          </p:nvSpPr>
          <p:spPr bwMode="auto">
            <a:xfrm>
              <a:off x="934" y="1562"/>
              <a:ext cx="3098" cy="1693"/>
            </a:xfrm>
            <a:custGeom>
              <a:avLst/>
              <a:gdLst>
                <a:gd name="T0" fmla="*/ 0 w 3098"/>
                <a:gd name="T1" fmla="*/ 0 h 1693"/>
                <a:gd name="T2" fmla="*/ 3098 w 3098"/>
                <a:gd name="T3" fmla="*/ 0 h 1693"/>
                <a:gd name="T4" fmla="*/ 3098 w 3098"/>
                <a:gd name="T5" fmla="*/ 1693 h 1693"/>
                <a:gd name="T6" fmla="*/ 0 60000 65536"/>
                <a:gd name="T7" fmla="*/ 0 60000 65536"/>
                <a:gd name="T8" fmla="*/ 0 60000 65536"/>
                <a:gd name="T9" fmla="*/ 0 w 3098"/>
                <a:gd name="T10" fmla="*/ 0 h 1693"/>
                <a:gd name="T11" fmla="*/ 3098 w 3098"/>
                <a:gd name="T12" fmla="*/ 1693 h 16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98" h="1693">
                  <a:moveTo>
                    <a:pt x="0" y="0"/>
                  </a:moveTo>
                  <a:lnTo>
                    <a:pt x="3098" y="0"/>
                  </a:lnTo>
                  <a:lnTo>
                    <a:pt x="3098" y="1693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6" name="Freeform 38"/>
            <p:cNvSpPr>
              <a:spLocks/>
            </p:cNvSpPr>
            <p:nvPr/>
          </p:nvSpPr>
          <p:spPr bwMode="auto">
            <a:xfrm>
              <a:off x="958" y="1538"/>
              <a:ext cx="3100" cy="1691"/>
            </a:xfrm>
            <a:custGeom>
              <a:avLst/>
              <a:gdLst>
                <a:gd name="T0" fmla="*/ 0 w 3100"/>
                <a:gd name="T1" fmla="*/ 0 h 1691"/>
                <a:gd name="T2" fmla="*/ 3100 w 3100"/>
                <a:gd name="T3" fmla="*/ 0 h 1691"/>
                <a:gd name="T4" fmla="*/ 3100 w 3100"/>
                <a:gd name="T5" fmla="*/ 1691 h 1691"/>
                <a:gd name="T6" fmla="*/ 0 60000 65536"/>
                <a:gd name="T7" fmla="*/ 0 60000 65536"/>
                <a:gd name="T8" fmla="*/ 0 60000 65536"/>
                <a:gd name="T9" fmla="*/ 0 w 3100"/>
                <a:gd name="T10" fmla="*/ 0 h 1691"/>
                <a:gd name="T11" fmla="*/ 3100 w 3100"/>
                <a:gd name="T12" fmla="*/ 1691 h 16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00" h="1691">
                  <a:moveTo>
                    <a:pt x="0" y="0"/>
                  </a:moveTo>
                  <a:lnTo>
                    <a:pt x="3100" y="0"/>
                  </a:lnTo>
                  <a:lnTo>
                    <a:pt x="3100" y="169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7" name="Freeform 39"/>
            <p:cNvSpPr>
              <a:spLocks/>
            </p:cNvSpPr>
            <p:nvPr/>
          </p:nvSpPr>
          <p:spPr bwMode="auto">
            <a:xfrm>
              <a:off x="982" y="1514"/>
              <a:ext cx="3100" cy="1691"/>
            </a:xfrm>
            <a:custGeom>
              <a:avLst/>
              <a:gdLst>
                <a:gd name="T0" fmla="*/ 0 w 3100"/>
                <a:gd name="T1" fmla="*/ 0 h 1691"/>
                <a:gd name="T2" fmla="*/ 3100 w 3100"/>
                <a:gd name="T3" fmla="*/ 0 h 1691"/>
                <a:gd name="T4" fmla="*/ 3100 w 3100"/>
                <a:gd name="T5" fmla="*/ 1691 h 1691"/>
                <a:gd name="T6" fmla="*/ 0 60000 65536"/>
                <a:gd name="T7" fmla="*/ 0 60000 65536"/>
                <a:gd name="T8" fmla="*/ 0 60000 65536"/>
                <a:gd name="T9" fmla="*/ 0 w 3100"/>
                <a:gd name="T10" fmla="*/ 0 h 1691"/>
                <a:gd name="T11" fmla="*/ 3100 w 3100"/>
                <a:gd name="T12" fmla="*/ 1691 h 16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00" h="1691">
                  <a:moveTo>
                    <a:pt x="0" y="0"/>
                  </a:moveTo>
                  <a:lnTo>
                    <a:pt x="3100" y="0"/>
                  </a:lnTo>
                  <a:lnTo>
                    <a:pt x="3100" y="169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8" name="Freeform 40"/>
            <p:cNvSpPr>
              <a:spLocks/>
            </p:cNvSpPr>
            <p:nvPr/>
          </p:nvSpPr>
          <p:spPr bwMode="auto">
            <a:xfrm>
              <a:off x="1008" y="1488"/>
              <a:ext cx="3098" cy="1692"/>
            </a:xfrm>
            <a:custGeom>
              <a:avLst/>
              <a:gdLst>
                <a:gd name="T0" fmla="*/ 0 w 3098"/>
                <a:gd name="T1" fmla="*/ 0 h 1692"/>
                <a:gd name="T2" fmla="*/ 3098 w 3098"/>
                <a:gd name="T3" fmla="*/ 0 h 1692"/>
                <a:gd name="T4" fmla="*/ 3098 w 3098"/>
                <a:gd name="T5" fmla="*/ 1692 h 1692"/>
                <a:gd name="T6" fmla="*/ 0 60000 65536"/>
                <a:gd name="T7" fmla="*/ 0 60000 65536"/>
                <a:gd name="T8" fmla="*/ 0 60000 65536"/>
                <a:gd name="T9" fmla="*/ 0 w 3098"/>
                <a:gd name="T10" fmla="*/ 0 h 1692"/>
                <a:gd name="T11" fmla="*/ 3098 w 3098"/>
                <a:gd name="T12" fmla="*/ 1692 h 16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98" h="1692">
                  <a:moveTo>
                    <a:pt x="0" y="0"/>
                  </a:moveTo>
                  <a:lnTo>
                    <a:pt x="3098" y="0"/>
                  </a:lnTo>
                  <a:lnTo>
                    <a:pt x="3098" y="169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9" name="Freeform 41"/>
            <p:cNvSpPr>
              <a:spLocks/>
            </p:cNvSpPr>
            <p:nvPr/>
          </p:nvSpPr>
          <p:spPr bwMode="auto">
            <a:xfrm>
              <a:off x="1032" y="1464"/>
              <a:ext cx="3098" cy="1692"/>
            </a:xfrm>
            <a:custGeom>
              <a:avLst/>
              <a:gdLst>
                <a:gd name="T0" fmla="*/ 0 w 3098"/>
                <a:gd name="T1" fmla="*/ 0 h 1692"/>
                <a:gd name="T2" fmla="*/ 3098 w 3098"/>
                <a:gd name="T3" fmla="*/ 0 h 1692"/>
                <a:gd name="T4" fmla="*/ 3098 w 3098"/>
                <a:gd name="T5" fmla="*/ 1692 h 1692"/>
                <a:gd name="T6" fmla="*/ 0 60000 65536"/>
                <a:gd name="T7" fmla="*/ 0 60000 65536"/>
                <a:gd name="T8" fmla="*/ 0 60000 65536"/>
                <a:gd name="T9" fmla="*/ 0 w 3098"/>
                <a:gd name="T10" fmla="*/ 0 h 1692"/>
                <a:gd name="T11" fmla="*/ 3098 w 3098"/>
                <a:gd name="T12" fmla="*/ 1692 h 16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98" h="1692">
                  <a:moveTo>
                    <a:pt x="0" y="0"/>
                  </a:moveTo>
                  <a:lnTo>
                    <a:pt x="3098" y="0"/>
                  </a:lnTo>
                  <a:lnTo>
                    <a:pt x="3098" y="169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0" name="Freeform 42"/>
            <p:cNvSpPr>
              <a:spLocks/>
            </p:cNvSpPr>
            <p:nvPr/>
          </p:nvSpPr>
          <p:spPr bwMode="auto">
            <a:xfrm>
              <a:off x="1056" y="1440"/>
              <a:ext cx="3100" cy="1690"/>
            </a:xfrm>
            <a:custGeom>
              <a:avLst/>
              <a:gdLst>
                <a:gd name="T0" fmla="*/ 0 w 3100"/>
                <a:gd name="T1" fmla="*/ 0 h 1690"/>
                <a:gd name="T2" fmla="*/ 3100 w 3100"/>
                <a:gd name="T3" fmla="*/ 0 h 1690"/>
                <a:gd name="T4" fmla="*/ 3100 w 3100"/>
                <a:gd name="T5" fmla="*/ 1690 h 1690"/>
                <a:gd name="T6" fmla="*/ 0 60000 65536"/>
                <a:gd name="T7" fmla="*/ 0 60000 65536"/>
                <a:gd name="T8" fmla="*/ 0 60000 65536"/>
                <a:gd name="T9" fmla="*/ 0 w 3100"/>
                <a:gd name="T10" fmla="*/ 0 h 1690"/>
                <a:gd name="T11" fmla="*/ 3100 w 3100"/>
                <a:gd name="T12" fmla="*/ 1690 h 16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00" h="1690">
                  <a:moveTo>
                    <a:pt x="0" y="0"/>
                  </a:moveTo>
                  <a:lnTo>
                    <a:pt x="3100" y="0"/>
                  </a:lnTo>
                  <a:lnTo>
                    <a:pt x="3100" y="169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1" name="Freeform 43"/>
            <p:cNvSpPr>
              <a:spLocks/>
            </p:cNvSpPr>
            <p:nvPr/>
          </p:nvSpPr>
          <p:spPr bwMode="auto">
            <a:xfrm>
              <a:off x="3808" y="3053"/>
              <a:ext cx="434" cy="436"/>
            </a:xfrm>
            <a:custGeom>
              <a:avLst/>
              <a:gdLst>
                <a:gd name="T0" fmla="*/ 429 w 434"/>
                <a:gd name="T1" fmla="*/ 5 h 436"/>
                <a:gd name="T2" fmla="*/ 424 w 434"/>
                <a:gd name="T3" fmla="*/ 0 h 436"/>
                <a:gd name="T4" fmla="*/ 0 w 434"/>
                <a:gd name="T5" fmla="*/ 426 h 436"/>
                <a:gd name="T6" fmla="*/ 10 w 434"/>
                <a:gd name="T7" fmla="*/ 436 h 436"/>
                <a:gd name="T8" fmla="*/ 434 w 434"/>
                <a:gd name="T9" fmla="*/ 10 h 436"/>
                <a:gd name="T10" fmla="*/ 429 w 434"/>
                <a:gd name="T11" fmla="*/ 5 h 4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4"/>
                <a:gd name="T19" fmla="*/ 0 h 436"/>
                <a:gd name="T20" fmla="*/ 434 w 434"/>
                <a:gd name="T21" fmla="*/ 436 h 4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4" h="436">
                  <a:moveTo>
                    <a:pt x="429" y="5"/>
                  </a:moveTo>
                  <a:lnTo>
                    <a:pt x="424" y="0"/>
                  </a:lnTo>
                  <a:lnTo>
                    <a:pt x="0" y="426"/>
                  </a:lnTo>
                  <a:lnTo>
                    <a:pt x="10" y="436"/>
                  </a:lnTo>
                  <a:lnTo>
                    <a:pt x="434" y="10"/>
                  </a:lnTo>
                  <a:lnTo>
                    <a:pt x="429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2" name="Freeform 44"/>
            <p:cNvSpPr>
              <a:spLocks/>
            </p:cNvSpPr>
            <p:nvPr/>
          </p:nvSpPr>
          <p:spPr bwMode="auto">
            <a:xfrm>
              <a:off x="4203" y="2999"/>
              <a:ext cx="94" cy="95"/>
            </a:xfrm>
            <a:custGeom>
              <a:avLst/>
              <a:gdLst>
                <a:gd name="T0" fmla="*/ 94 w 94"/>
                <a:gd name="T1" fmla="*/ 0 h 95"/>
                <a:gd name="T2" fmla="*/ 0 w 94"/>
                <a:gd name="T3" fmla="*/ 31 h 95"/>
                <a:gd name="T4" fmla="*/ 63 w 94"/>
                <a:gd name="T5" fmla="*/ 95 h 95"/>
                <a:gd name="T6" fmla="*/ 94 w 94"/>
                <a:gd name="T7" fmla="*/ 0 h 95"/>
                <a:gd name="T8" fmla="*/ 94 w 94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95"/>
                <a:gd name="T17" fmla="*/ 94 w 94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95">
                  <a:moveTo>
                    <a:pt x="94" y="0"/>
                  </a:moveTo>
                  <a:lnTo>
                    <a:pt x="0" y="31"/>
                  </a:lnTo>
                  <a:lnTo>
                    <a:pt x="63" y="95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3" name="Rectangle 45"/>
            <p:cNvSpPr>
              <a:spLocks noChangeArrowheads="1"/>
            </p:cNvSpPr>
            <p:nvPr/>
          </p:nvSpPr>
          <p:spPr bwMode="auto">
            <a:xfrm>
              <a:off x="4372" y="2991"/>
              <a:ext cx="3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600" b="1">
                  <a:solidFill>
                    <a:srgbClr val="000000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väestö</a:t>
              </a:r>
              <a:endParaRPr lang="fi-FI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54" name="Line 46"/>
            <p:cNvSpPr>
              <a:spLocks noChangeShapeType="1"/>
            </p:cNvSpPr>
            <p:nvPr/>
          </p:nvSpPr>
          <p:spPr bwMode="auto">
            <a:xfrm flipV="1">
              <a:off x="1037" y="1381"/>
              <a:ext cx="374" cy="536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5" name="Rectangle 47"/>
            <p:cNvSpPr>
              <a:spLocks noChangeArrowheads="1"/>
            </p:cNvSpPr>
            <p:nvPr/>
          </p:nvSpPr>
          <p:spPr bwMode="auto">
            <a:xfrm>
              <a:off x="1227" y="1257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500" i="1">
                  <a:solidFill>
                    <a:srgbClr val="000000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leukemia</a:t>
              </a:r>
              <a:endParaRPr lang="fi-FI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56" name="Line 48"/>
            <p:cNvSpPr>
              <a:spLocks noChangeShapeType="1"/>
            </p:cNvSpPr>
            <p:nvPr/>
          </p:nvSpPr>
          <p:spPr bwMode="auto">
            <a:xfrm flipV="1">
              <a:off x="1838" y="1305"/>
              <a:ext cx="351" cy="536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7" name="Line 49"/>
            <p:cNvSpPr>
              <a:spLocks noChangeShapeType="1"/>
            </p:cNvSpPr>
            <p:nvPr/>
          </p:nvSpPr>
          <p:spPr bwMode="auto">
            <a:xfrm flipV="1">
              <a:off x="3040" y="1373"/>
              <a:ext cx="372" cy="463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8" name="Rectangle 50"/>
            <p:cNvSpPr>
              <a:spLocks noChangeArrowheads="1"/>
            </p:cNvSpPr>
            <p:nvPr/>
          </p:nvSpPr>
          <p:spPr bwMode="auto">
            <a:xfrm>
              <a:off x="1931" y="1161"/>
              <a:ext cx="65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500" i="1">
                  <a:solidFill>
                    <a:srgbClr val="000000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keuhkokuume</a:t>
              </a:r>
            </a:p>
          </p:txBody>
        </p:sp>
        <p:sp>
          <p:nvSpPr>
            <p:cNvPr id="159" name="Rectangle 51"/>
            <p:cNvSpPr>
              <a:spLocks noChangeArrowheads="1"/>
            </p:cNvSpPr>
            <p:nvPr/>
          </p:nvSpPr>
          <p:spPr bwMode="auto">
            <a:xfrm>
              <a:off x="2855" y="1205"/>
              <a:ext cx="1468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500" i="1">
                  <a:solidFill>
                    <a:srgbClr val="000000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kehittyvä sydänkeuhkosairaus</a:t>
              </a:r>
              <a:endParaRPr lang="fi-FI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60" name="Line 52"/>
            <p:cNvSpPr>
              <a:spLocks noChangeShapeType="1"/>
            </p:cNvSpPr>
            <p:nvPr/>
          </p:nvSpPr>
          <p:spPr bwMode="auto">
            <a:xfrm flipV="1">
              <a:off x="2434" y="1123"/>
              <a:ext cx="289" cy="660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1" name="Rectangle 53"/>
            <p:cNvSpPr>
              <a:spLocks noChangeArrowheads="1"/>
            </p:cNvSpPr>
            <p:nvPr/>
          </p:nvSpPr>
          <p:spPr bwMode="auto">
            <a:xfrm>
              <a:off x="2455" y="977"/>
              <a:ext cx="153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500" i="1">
                  <a:solidFill>
                    <a:srgbClr val="000000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vakava ärsyyntyneisyys melusta</a:t>
              </a:r>
              <a:endParaRPr lang="fi-FI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62" name="Rectangle 54"/>
            <p:cNvSpPr>
              <a:spLocks noChangeArrowheads="1"/>
            </p:cNvSpPr>
            <p:nvPr/>
          </p:nvSpPr>
          <p:spPr bwMode="auto">
            <a:xfrm>
              <a:off x="4145" y="3513"/>
              <a:ext cx="1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600" b="1">
                  <a:solidFill>
                    <a:srgbClr val="000000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ikä</a:t>
              </a:r>
              <a:endParaRPr lang="fi-FI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63" name="Rectangle 55"/>
            <p:cNvSpPr>
              <a:spLocks noChangeArrowheads="1"/>
            </p:cNvSpPr>
            <p:nvPr/>
          </p:nvSpPr>
          <p:spPr bwMode="auto">
            <a:xfrm>
              <a:off x="204" y="1336"/>
              <a:ext cx="3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600" b="1">
                  <a:solidFill>
                    <a:srgbClr val="000000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haitta-</a:t>
              </a:r>
              <a:endParaRPr lang="fi-FI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64" name="Rectangle 56"/>
            <p:cNvSpPr>
              <a:spLocks noChangeArrowheads="1"/>
            </p:cNvSpPr>
            <p:nvPr/>
          </p:nvSpPr>
          <p:spPr bwMode="auto">
            <a:xfrm>
              <a:off x="273" y="1479"/>
              <a:ext cx="41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600" b="1">
                  <a:solidFill>
                    <a:srgbClr val="000000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kerroin</a:t>
              </a:r>
              <a:endParaRPr lang="fi-FI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65" name="Rectangle 57"/>
            <p:cNvSpPr>
              <a:spLocks noChangeArrowheads="1"/>
            </p:cNvSpPr>
            <p:nvPr/>
          </p:nvSpPr>
          <p:spPr bwMode="auto">
            <a:xfrm>
              <a:off x="4330" y="1551"/>
              <a:ext cx="235" cy="28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66" name="Rectangle 58"/>
            <p:cNvSpPr>
              <a:spLocks noChangeArrowheads="1"/>
            </p:cNvSpPr>
            <p:nvPr/>
          </p:nvSpPr>
          <p:spPr bwMode="auto">
            <a:xfrm>
              <a:off x="4324" y="1895"/>
              <a:ext cx="241" cy="282"/>
            </a:xfrm>
            <a:prstGeom prst="rect">
              <a:avLst/>
            </a:prstGeom>
            <a:solidFill>
              <a:srgbClr val="90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67" name="Rectangle 60"/>
            <p:cNvSpPr>
              <a:spLocks noChangeArrowheads="1"/>
            </p:cNvSpPr>
            <p:nvPr/>
          </p:nvSpPr>
          <p:spPr bwMode="auto">
            <a:xfrm>
              <a:off x="4656" y="1584"/>
              <a:ext cx="868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500">
                  <a:solidFill>
                    <a:srgbClr val="000000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terveet elinvuodet</a:t>
              </a:r>
              <a:endParaRPr lang="fi-FI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68" name="Rectangle 61"/>
            <p:cNvSpPr>
              <a:spLocks noChangeArrowheads="1"/>
            </p:cNvSpPr>
            <p:nvPr/>
          </p:nvSpPr>
          <p:spPr bwMode="auto">
            <a:xfrm>
              <a:off x="4656" y="1946"/>
              <a:ext cx="74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500">
                  <a:solidFill>
                    <a:srgbClr val="000000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terveysmenetys</a:t>
              </a:r>
              <a:endParaRPr lang="fi-FI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059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07375" cy="1008063"/>
          </a:xfrm>
        </p:spPr>
        <p:txBody>
          <a:bodyPr/>
          <a:lstStyle/>
          <a:p>
            <a:r>
              <a:rPr lang="fi-FI" dirty="0" smtClean="0"/>
              <a:t>Puun pienpolttokiellon kustannukset</a:t>
            </a:r>
            <a:endParaRPr lang="fi-FI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868941"/>
              </p:ext>
            </p:extLst>
          </p:nvPr>
        </p:nvGraphicFramePr>
        <p:xfrm>
          <a:off x="457200" y="1484313"/>
          <a:ext cx="8218488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4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07375" cy="1008063"/>
          </a:xfrm>
        </p:spPr>
        <p:txBody>
          <a:bodyPr/>
          <a:lstStyle/>
          <a:p>
            <a:r>
              <a:rPr lang="fi-FI" dirty="0" smtClean="0"/>
              <a:t>Puun pienpolton puolittamisen kustannukset</a:t>
            </a:r>
            <a:endParaRPr lang="fi-FI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494071"/>
              </p:ext>
            </p:extLst>
          </p:nvPr>
        </p:nvGraphicFramePr>
        <p:xfrm>
          <a:off x="539552" y="908720"/>
          <a:ext cx="8136136" cy="4968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935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6173"/>
            <a:ext cx="8207375" cy="1008063"/>
          </a:xfrm>
        </p:spPr>
        <p:txBody>
          <a:bodyPr/>
          <a:lstStyle/>
          <a:p>
            <a:r>
              <a:rPr lang="fi-FI" dirty="0" smtClean="0"/>
              <a:t>Alennettujen nopeusrajoitusten kustannukset</a:t>
            </a:r>
            <a:endParaRPr lang="fi-FI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334462"/>
              </p:ext>
            </p:extLst>
          </p:nvPr>
        </p:nvGraphicFramePr>
        <p:xfrm>
          <a:off x="457200" y="1484313"/>
          <a:ext cx="8218488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7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504032"/>
            <a:ext cx="8207375" cy="1008063"/>
          </a:xfrm>
        </p:spPr>
        <p:txBody>
          <a:bodyPr/>
          <a:lstStyle/>
          <a:p>
            <a:r>
              <a:rPr lang="fi-FI" dirty="0" smtClean="0"/>
              <a:t>Tupakointikiellon kustannukset</a:t>
            </a:r>
            <a:endParaRPr lang="fi-FI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826131"/>
              </p:ext>
            </p:extLst>
          </p:nvPr>
        </p:nvGraphicFramePr>
        <p:xfrm>
          <a:off x="107504" y="1052737"/>
          <a:ext cx="878420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648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07375" cy="1008063"/>
          </a:xfrm>
        </p:spPr>
        <p:txBody>
          <a:bodyPr/>
          <a:lstStyle/>
          <a:p>
            <a:r>
              <a:rPr lang="fi-FI" dirty="0" smtClean="0"/>
              <a:t>Puun pienpolton puolittamisen kustannukset</a:t>
            </a:r>
            <a:endParaRPr lang="fi-FI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227288"/>
              </p:ext>
            </p:extLst>
          </p:nvPr>
        </p:nvGraphicFramePr>
        <p:xfrm>
          <a:off x="395536" y="908720"/>
          <a:ext cx="860401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575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Radonkorjauksen (&gt;700 Bq/m</a:t>
            </a:r>
            <a:r>
              <a:rPr lang="fi-FI" baseline="30000" dirty="0" smtClean="0"/>
              <a:t>3</a:t>
            </a:r>
            <a:r>
              <a:rPr lang="fi-FI" dirty="0" smtClean="0"/>
              <a:t>) kustannukset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11.2.2014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45</a:t>
            </a:fld>
            <a:endParaRPr lang="fi-FI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372180"/>
              </p:ext>
            </p:extLst>
          </p:nvPr>
        </p:nvGraphicFramePr>
        <p:xfrm>
          <a:off x="457200" y="1484313"/>
          <a:ext cx="8218488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4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Radonkorjauksen (&gt;300 Bq/m</a:t>
            </a:r>
            <a:r>
              <a:rPr lang="fi-FI" baseline="30000" dirty="0" smtClean="0"/>
              <a:t>3</a:t>
            </a:r>
            <a:r>
              <a:rPr lang="fi-FI" dirty="0" smtClean="0"/>
              <a:t>) kustannukset</a:t>
            </a:r>
            <a:endParaRPr lang="fi-FI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6971895"/>
              </p:ext>
            </p:extLst>
          </p:nvPr>
        </p:nvGraphicFramePr>
        <p:xfrm>
          <a:off x="457200" y="1484312"/>
          <a:ext cx="8363272" cy="475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969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292725" cy="14128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dirty="0" err="1" smtClean="0">
                <a:latin typeface="Arial" charset="0"/>
                <a:ea typeface="ヒラギノ角ゴ Pro W3"/>
                <a:cs typeface="Arial" charset="0"/>
              </a:rPr>
              <a:t>Environmental</a:t>
            </a:r>
            <a:r>
              <a:rPr lang="fi-FI" dirty="0" smtClean="0">
                <a:latin typeface="Arial" charset="0"/>
                <a:ea typeface="ヒラギノ角ゴ Pro W3"/>
                <a:cs typeface="Arial" charset="0"/>
              </a:rPr>
              <a:t> </a:t>
            </a:r>
            <a:r>
              <a:rPr lang="fi-FI" dirty="0" err="1" smtClean="0">
                <a:latin typeface="Arial" charset="0"/>
                <a:ea typeface="ヒラギノ角ゴ Pro W3"/>
                <a:cs typeface="Arial" charset="0"/>
              </a:rPr>
              <a:t>Burden</a:t>
            </a:r>
            <a:r>
              <a:rPr lang="fi-FI" dirty="0" smtClean="0">
                <a:latin typeface="Arial" charset="0"/>
                <a:ea typeface="ヒラギノ角ゴ Pro W3"/>
                <a:cs typeface="Arial" charset="0"/>
              </a:rPr>
              <a:t> </a:t>
            </a:r>
            <a:br>
              <a:rPr lang="fi-FI" dirty="0" smtClean="0">
                <a:latin typeface="Arial" charset="0"/>
                <a:ea typeface="ヒラギノ角ゴ Pro W3"/>
                <a:cs typeface="Arial" charset="0"/>
              </a:rPr>
            </a:br>
            <a:r>
              <a:rPr lang="fi-FI" dirty="0" smtClean="0">
                <a:latin typeface="Arial" charset="0"/>
                <a:ea typeface="ヒラギノ角ゴ Pro W3"/>
                <a:cs typeface="Arial" charset="0"/>
              </a:rPr>
              <a:t>of </a:t>
            </a:r>
            <a:r>
              <a:rPr lang="fi-FI" dirty="0" err="1" smtClean="0">
                <a:latin typeface="Arial" charset="0"/>
                <a:ea typeface="ヒラギノ角ゴ Pro W3"/>
                <a:cs typeface="Arial" charset="0"/>
              </a:rPr>
              <a:t>Disease</a:t>
            </a:r>
            <a:r>
              <a:rPr lang="fi-FI" dirty="0" smtClean="0">
                <a:latin typeface="Arial" charset="0"/>
                <a:ea typeface="ヒラギノ角ゴ Pro W3"/>
                <a:cs typeface="Arial" charset="0"/>
              </a:rPr>
              <a:t> in Europe</a:t>
            </a:r>
            <a:endParaRPr lang="en-US" dirty="0" smtClean="0">
              <a:latin typeface="Arial" charset="0"/>
              <a:ea typeface="ヒラギノ角ゴ Pro W3"/>
              <a:cs typeface="Arial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33350"/>
            <a:ext cx="3887787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434975" y="5148263"/>
            <a:ext cx="3327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  <a:hlinkClick r:id="rId4"/>
              </a:rPr>
              <a:t>http://en.opasnet.org/w/Ebode</a:t>
            </a:r>
            <a:r>
              <a:rPr lang="en-US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rPr>
              <a:t> 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474663" y="5724525"/>
            <a:ext cx="81295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  <a:hlinkClick r:id="rId5"/>
              </a:rPr>
              <a:t>http://www.thl.fi/thl-client/pdfs/b75f6999-e7c4-4550-a939-3bccb19e41c1</a:t>
            </a:r>
            <a:r>
              <a:rPr lang="en-US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rPr>
              <a:t> </a:t>
            </a:r>
          </a:p>
        </p:txBody>
      </p:sp>
      <p:grpSp>
        <p:nvGrpSpPr>
          <p:cNvPr id="18437" name="Group 2401"/>
          <p:cNvGrpSpPr>
            <a:grpSpLocks/>
          </p:cNvGrpSpPr>
          <p:nvPr/>
        </p:nvGrpSpPr>
        <p:grpSpPr bwMode="auto">
          <a:xfrm>
            <a:off x="250825" y="1412875"/>
            <a:ext cx="4098925" cy="4054475"/>
            <a:chOff x="158" y="890"/>
            <a:chExt cx="2582" cy="2554"/>
          </a:xfrm>
        </p:grpSpPr>
        <p:sp>
          <p:nvSpPr>
            <p:cNvPr id="18444" name="AutoShape 925"/>
            <p:cNvSpPr>
              <a:spLocks noChangeAspect="1" noChangeArrowheads="1" noTextEdit="1"/>
            </p:cNvSpPr>
            <p:nvPr/>
          </p:nvSpPr>
          <p:spPr bwMode="auto">
            <a:xfrm>
              <a:off x="158" y="890"/>
              <a:ext cx="2582" cy="2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grpSp>
          <p:nvGrpSpPr>
            <p:cNvPr id="18445" name="Group 926"/>
            <p:cNvGrpSpPr>
              <a:grpSpLocks noChangeAspect="1"/>
            </p:cNvGrpSpPr>
            <p:nvPr/>
          </p:nvGrpSpPr>
          <p:grpSpPr bwMode="auto">
            <a:xfrm>
              <a:off x="158" y="890"/>
              <a:ext cx="2537" cy="2550"/>
              <a:chOff x="2971" y="709"/>
              <a:chExt cx="554" cy="557"/>
            </a:xfrm>
          </p:grpSpPr>
          <p:sp>
            <p:nvSpPr>
              <p:cNvPr id="18674" name="Rectangle 927"/>
              <p:cNvSpPr>
                <a:spLocks noChangeAspect="1" noChangeArrowheads="1"/>
              </p:cNvSpPr>
              <p:nvPr/>
            </p:nvSpPr>
            <p:spPr bwMode="auto">
              <a:xfrm>
                <a:off x="2971" y="709"/>
                <a:ext cx="554" cy="557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i-FI" sz="1000">
                  <a:solidFill>
                    <a:srgbClr val="000000"/>
                  </a:solidFill>
                  <a:latin typeface="Calibri" pitchFamily="34" charset="0"/>
                  <a:ea typeface="ヒラギノ角ゴ Pro W3"/>
                  <a:cs typeface="ヒラギノ角ゴ Pro W3"/>
                </a:endParaRPr>
              </a:p>
            </p:txBody>
          </p:sp>
          <p:sp>
            <p:nvSpPr>
              <p:cNvPr id="18675" name="Freeform 928"/>
              <p:cNvSpPr>
                <a:spLocks noChangeAspect="1"/>
              </p:cNvSpPr>
              <p:nvPr/>
            </p:nvSpPr>
            <p:spPr bwMode="auto">
              <a:xfrm>
                <a:off x="3018" y="1117"/>
                <a:ext cx="155" cy="116"/>
              </a:xfrm>
              <a:custGeom>
                <a:avLst/>
                <a:gdLst>
                  <a:gd name="T0" fmla="*/ 149 w 155"/>
                  <a:gd name="T1" fmla="*/ 41 h 116"/>
                  <a:gd name="T2" fmla="*/ 133 w 155"/>
                  <a:gd name="T3" fmla="*/ 36 h 116"/>
                  <a:gd name="T4" fmla="*/ 117 w 155"/>
                  <a:gd name="T5" fmla="*/ 34 h 116"/>
                  <a:gd name="T6" fmla="*/ 111 w 155"/>
                  <a:gd name="T7" fmla="*/ 29 h 116"/>
                  <a:gd name="T8" fmla="*/ 101 w 155"/>
                  <a:gd name="T9" fmla="*/ 23 h 116"/>
                  <a:gd name="T10" fmla="*/ 93 w 155"/>
                  <a:gd name="T11" fmla="*/ 17 h 116"/>
                  <a:gd name="T12" fmla="*/ 86 w 155"/>
                  <a:gd name="T13" fmla="*/ 16 h 116"/>
                  <a:gd name="T14" fmla="*/ 77 w 155"/>
                  <a:gd name="T15" fmla="*/ 16 h 116"/>
                  <a:gd name="T16" fmla="*/ 67 w 155"/>
                  <a:gd name="T17" fmla="*/ 13 h 116"/>
                  <a:gd name="T18" fmla="*/ 50 w 155"/>
                  <a:gd name="T19" fmla="*/ 7 h 116"/>
                  <a:gd name="T20" fmla="*/ 42 w 155"/>
                  <a:gd name="T21" fmla="*/ 6 h 116"/>
                  <a:gd name="T22" fmla="*/ 26 w 155"/>
                  <a:gd name="T23" fmla="*/ 2 h 116"/>
                  <a:gd name="T24" fmla="*/ 22 w 155"/>
                  <a:gd name="T25" fmla="*/ 0 h 116"/>
                  <a:gd name="T26" fmla="*/ 18 w 155"/>
                  <a:gd name="T27" fmla="*/ 0 h 116"/>
                  <a:gd name="T28" fmla="*/ 14 w 155"/>
                  <a:gd name="T29" fmla="*/ 3 h 116"/>
                  <a:gd name="T30" fmla="*/ 2 w 155"/>
                  <a:gd name="T31" fmla="*/ 6 h 116"/>
                  <a:gd name="T32" fmla="*/ 4 w 155"/>
                  <a:gd name="T33" fmla="*/ 10 h 116"/>
                  <a:gd name="T34" fmla="*/ 4 w 155"/>
                  <a:gd name="T35" fmla="*/ 16 h 116"/>
                  <a:gd name="T36" fmla="*/ 8 w 155"/>
                  <a:gd name="T37" fmla="*/ 21 h 116"/>
                  <a:gd name="T38" fmla="*/ 11 w 155"/>
                  <a:gd name="T39" fmla="*/ 24 h 116"/>
                  <a:gd name="T40" fmla="*/ 12 w 155"/>
                  <a:gd name="T41" fmla="*/ 26 h 116"/>
                  <a:gd name="T42" fmla="*/ 18 w 155"/>
                  <a:gd name="T43" fmla="*/ 29 h 116"/>
                  <a:gd name="T44" fmla="*/ 25 w 155"/>
                  <a:gd name="T45" fmla="*/ 27 h 116"/>
                  <a:gd name="T46" fmla="*/ 31 w 155"/>
                  <a:gd name="T47" fmla="*/ 31 h 116"/>
                  <a:gd name="T48" fmla="*/ 32 w 155"/>
                  <a:gd name="T49" fmla="*/ 33 h 116"/>
                  <a:gd name="T50" fmla="*/ 33 w 155"/>
                  <a:gd name="T51" fmla="*/ 36 h 116"/>
                  <a:gd name="T52" fmla="*/ 26 w 155"/>
                  <a:gd name="T53" fmla="*/ 40 h 116"/>
                  <a:gd name="T54" fmla="*/ 22 w 155"/>
                  <a:gd name="T55" fmla="*/ 44 h 116"/>
                  <a:gd name="T56" fmla="*/ 21 w 155"/>
                  <a:gd name="T57" fmla="*/ 51 h 116"/>
                  <a:gd name="T58" fmla="*/ 18 w 155"/>
                  <a:gd name="T59" fmla="*/ 53 h 116"/>
                  <a:gd name="T60" fmla="*/ 16 w 155"/>
                  <a:gd name="T61" fmla="*/ 58 h 116"/>
                  <a:gd name="T62" fmla="*/ 9 w 155"/>
                  <a:gd name="T63" fmla="*/ 60 h 116"/>
                  <a:gd name="T64" fmla="*/ 14 w 155"/>
                  <a:gd name="T65" fmla="*/ 69 h 116"/>
                  <a:gd name="T66" fmla="*/ 14 w 155"/>
                  <a:gd name="T67" fmla="*/ 71 h 116"/>
                  <a:gd name="T68" fmla="*/ 8 w 155"/>
                  <a:gd name="T69" fmla="*/ 74 h 116"/>
                  <a:gd name="T70" fmla="*/ 8 w 155"/>
                  <a:gd name="T71" fmla="*/ 79 h 116"/>
                  <a:gd name="T72" fmla="*/ 11 w 155"/>
                  <a:gd name="T73" fmla="*/ 82 h 116"/>
                  <a:gd name="T74" fmla="*/ 2 w 155"/>
                  <a:gd name="T75" fmla="*/ 88 h 116"/>
                  <a:gd name="T76" fmla="*/ 0 w 155"/>
                  <a:gd name="T77" fmla="*/ 95 h 116"/>
                  <a:gd name="T78" fmla="*/ 8 w 155"/>
                  <a:gd name="T79" fmla="*/ 96 h 116"/>
                  <a:gd name="T80" fmla="*/ 14 w 155"/>
                  <a:gd name="T81" fmla="*/ 102 h 116"/>
                  <a:gd name="T82" fmla="*/ 15 w 155"/>
                  <a:gd name="T83" fmla="*/ 112 h 116"/>
                  <a:gd name="T84" fmla="*/ 28 w 155"/>
                  <a:gd name="T85" fmla="*/ 113 h 116"/>
                  <a:gd name="T86" fmla="*/ 38 w 155"/>
                  <a:gd name="T87" fmla="*/ 110 h 116"/>
                  <a:gd name="T88" fmla="*/ 49 w 155"/>
                  <a:gd name="T89" fmla="*/ 110 h 116"/>
                  <a:gd name="T90" fmla="*/ 70 w 155"/>
                  <a:gd name="T91" fmla="*/ 113 h 116"/>
                  <a:gd name="T92" fmla="*/ 77 w 155"/>
                  <a:gd name="T93" fmla="*/ 110 h 116"/>
                  <a:gd name="T94" fmla="*/ 84 w 155"/>
                  <a:gd name="T95" fmla="*/ 103 h 116"/>
                  <a:gd name="T96" fmla="*/ 93 w 155"/>
                  <a:gd name="T97" fmla="*/ 101 h 116"/>
                  <a:gd name="T98" fmla="*/ 101 w 155"/>
                  <a:gd name="T99" fmla="*/ 91 h 116"/>
                  <a:gd name="T100" fmla="*/ 104 w 155"/>
                  <a:gd name="T101" fmla="*/ 81 h 116"/>
                  <a:gd name="T102" fmla="*/ 108 w 155"/>
                  <a:gd name="T103" fmla="*/ 72 h 116"/>
                  <a:gd name="T104" fmla="*/ 119 w 155"/>
                  <a:gd name="T105" fmla="*/ 61 h 116"/>
                  <a:gd name="T106" fmla="*/ 121 w 155"/>
                  <a:gd name="T107" fmla="*/ 57 h 116"/>
                  <a:gd name="T108" fmla="*/ 131 w 155"/>
                  <a:gd name="T109" fmla="*/ 54 h 116"/>
                  <a:gd name="T110" fmla="*/ 153 w 155"/>
                  <a:gd name="T111" fmla="*/ 45 h 116"/>
                  <a:gd name="T112" fmla="*/ 155 w 155"/>
                  <a:gd name="T113" fmla="*/ 44 h 116"/>
                  <a:gd name="T114" fmla="*/ 152 w 155"/>
                  <a:gd name="T115" fmla="*/ 43 h 11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5"/>
                  <a:gd name="T175" fmla="*/ 0 h 116"/>
                  <a:gd name="T176" fmla="*/ 155 w 155"/>
                  <a:gd name="T177" fmla="*/ 116 h 11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5" h="116">
                    <a:moveTo>
                      <a:pt x="152" y="43"/>
                    </a:moveTo>
                    <a:lnTo>
                      <a:pt x="149" y="41"/>
                    </a:lnTo>
                    <a:lnTo>
                      <a:pt x="141" y="38"/>
                    </a:lnTo>
                    <a:lnTo>
                      <a:pt x="133" y="36"/>
                    </a:lnTo>
                    <a:lnTo>
                      <a:pt x="125" y="34"/>
                    </a:lnTo>
                    <a:lnTo>
                      <a:pt x="117" y="34"/>
                    </a:lnTo>
                    <a:lnTo>
                      <a:pt x="115" y="31"/>
                    </a:lnTo>
                    <a:lnTo>
                      <a:pt x="111" y="29"/>
                    </a:lnTo>
                    <a:lnTo>
                      <a:pt x="105" y="27"/>
                    </a:lnTo>
                    <a:lnTo>
                      <a:pt x="101" y="23"/>
                    </a:lnTo>
                    <a:lnTo>
                      <a:pt x="94" y="19"/>
                    </a:lnTo>
                    <a:lnTo>
                      <a:pt x="93" y="17"/>
                    </a:lnTo>
                    <a:lnTo>
                      <a:pt x="90" y="17"/>
                    </a:lnTo>
                    <a:lnTo>
                      <a:pt x="86" y="16"/>
                    </a:lnTo>
                    <a:lnTo>
                      <a:pt x="81" y="14"/>
                    </a:lnTo>
                    <a:lnTo>
                      <a:pt x="77" y="16"/>
                    </a:lnTo>
                    <a:lnTo>
                      <a:pt x="71" y="13"/>
                    </a:lnTo>
                    <a:lnTo>
                      <a:pt x="67" y="13"/>
                    </a:lnTo>
                    <a:lnTo>
                      <a:pt x="62" y="12"/>
                    </a:lnTo>
                    <a:lnTo>
                      <a:pt x="50" y="7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29" y="3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8" y="3"/>
                    </a:lnTo>
                    <a:lnTo>
                      <a:pt x="2" y="6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2" y="21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12" y="26"/>
                    </a:lnTo>
                    <a:lnTo>
                      <a:pt x="16" y="26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5" y="27"/>
                    </a:lnTo>
                    <a:lnTo>
                      <a:pt x="29" y="29"/>
                    </a:lnTo>
                    <a:lnTo>
                      <a:pt x="31" y="31"/>
                    </a:lnTo>
                    <a:lnTo>
                      <a:pt x="32" y="33"/>
                    </a:lnTo>
                    <a:lnTo>
                      <a:pt x="33" y="34"/>
                    </a:lnTo>
                    <a:lnTo>
                      <a:pt x="33" y="36"/>
                    </a:lnTo>
                    <a:lnTo>
                      <a:pt x="29" y="37"/>
                    </a:lnTo>
                    <a:lnTo>
                      <a:pt x="26" y="40"/>
                    </a:lnTo>
                    <a:lnTo>
                      <a:pt x="22" y="41"/>
                    </a:lnTo>
                    <a:lnTo>
                      <a:pt x="22" y="44"/>
                    </a:lnTo>
                    <a:lnTo>
                      <a:pt x="21" y="48"/>
                    </a:lnTo>
                    <a:lnTo>
                      <a:pt x="21" y="51"/>
                    </a:lnTo>
                    <a:lnTo>
                      <a:pt x="19" y="53"/>
                    </a:lnTo>
                    <a:lnTo>
                      <a:pt x="18" y="53"/>
                    </a:lnTo>
                    <a:lnTo>
                      <a:pt x="18" y="57"/>
                    </a:lnTo>
                    <a:lnTo>
                      <a:pt x="16" y="58"/>
                    </a:lnTo>
                    <a:lnTo>
                      <a:pt x="14" y="60"/>
                    </a:lnTo>
                    <a:lnTo>
                      <a:pt x="9" y="60"/>
                    </a:lnTo>
                    <a:lnTo>
                      <a:pt x="12" y="67"/>
                    </a:lnTo>
                    <a:lnTo>
                      <a:pt x="14" y="69"/>
                    </a:lnTo>
                    <a:lnTo>
                      <a:pt x="14" y="71"/>
                    </a:lnTo>
                    <a:lnTo>
                      <a:pt x="9" y="72"/>
                    </a:lnTo>
                    <a:lnTo>
                      <a:pt x="8" y="74"/>
                    </a:lnTo>
                    <a:lnTo>
                      <a:pt x="8" y="77"/>
                    </a:lnTo>
                    <a:lnTo>
                      <a:pt x="8" y="79"/>
                    </a:lnTo>
                    <a:lnTo>
                      <a:pt x="9" y="82"/>
                    </a:lnTo>
                    <a:lnTo>
                      <a:pt x="11" y="82"/>
                    </a:lnTo>
                    <a:lnTo>
                      <a:pt x="8" y="85"/>
                    </a:lnTo>
                    <a:lnTo>
                      <a:pt x="2" y="88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2" y="95"/>
                    </a:lnTo>
                    <a:lnTo>
                      <a:pt x="8" y="96"/>
                    </a:lnTo>
                    <a:lnTo>
                      <a:pt x="12" y="99"/>
                    </a:lnTo>
                    <a:lnTo>
                      <a:pt x="14" y="102"/>
                    </a:lnTo>
                    <a:lnTo>
                      <a:pt x="14" y="106"/>
                    </a:lnTo>
                    <a:lnTo>
                      <a:pt x="15" y="112"/>
                    </a:lnTo>
                    <a:lnTo>
                      <a:pt x="19" y="116"/>
                    </a:lnTo>
                    <a:lnTo>
                      <a:pt x="28" y="113"/>
                    </a:lnTo>
                    <a:lnTo>
                      <a:pt x="32" y="112"/>
                    </a:lnTo>
                    <a:lnTo>
                      <a:pt x="38" y="110"/>
                    </a:lnTo>
                    <a:lnTo>
                      <a:pt x="43" y="109"/>
                    </a:lnTo>
                    <a:lnTo>
                      <a:pt x="49" y="110"/>
                    </a:lnTo>
                    <a:lnTo>
                      <a:pt x="60" y="112"/>
                    </a:lnTo>
                    <a:lnTo>
                      <a:pt x="70" y="113"/>
                    </a:lnTo>
                    <a:lnTo>
                      <a:pt x="74" y="113"/>
                    </a:lnTo>
                    <a:lnTo>
                      <a:pt x="77" y="110"/>
                    </a:lnTo>
                    <a:lnTo>
                      <a:pt x="78" y="106"/>
                    </a:lnTo>
                    <a:lnTo>
                      <a:pt x="84" y="103"/>
                    </a:lnTo>
                    <a:lnTo>
                      <a:pt x="94" y="103"/>
                    </a:lnTo>
                    <a:lnTo>
                      <a:pt x="93" y="101"/>
                    </a:lnTo>
                    <a:lnTo>
                      <a:pt x="94" y="98"/>
                    </a:lnTo>
                    <a:lnTo>
                      <a:pt x="101" y="91"/>
                    </a:lnTo>
                    <a:lnTo>
                      <a:pt x="108" y="88"/>
                    </a:lnTo>
                    <a:lnTo>
                      <a:pt x="104" y="81"/>
                    </a:lnTo>
                    <a:lnTo>
                      <a:pt x="104" y="75"/>
                    </a:lnTo>
                    <a:lnTo>
                      <a:pt x="108" y="72"/>
                    </a:lnTo>
                    <a:lnTo>
                      <a:pt x="114" y="65"/>
                    </a:lnTo>
                    <a:lnTo>
                      <a:pt x="119" y="61"/>
                    </a:lnTo>
                    <a:lnTo>
                      <a:pt x="121" y="61"/>
                    </a:lnTo>
                    <a:lnTo>
                      <a:pt x="121" y="57"/>
                    </a:lnTo>
                    <a:lnTo>
                      <a:pt x="125" y="54"/>
                    </a:lnTo>
                    <a:lnTo>
                      <a:pt x="131" y="54"/>
                    </a:lnTo>
                    <a:lnTo>
                      <a:pt x="141" y="53"/>
                    </a:lnTo>
                    <a:lnTo>
                      <a:pt x="153" y="45"/>
                    </a:lnTo>
                    <a:lnTo>
                      <a:pt x="155" y="45"/>
                    </a:lnTo>
                    <a:lnTo>
                      <a:pt x="155" y="44"/>
                    </a:lnTo>
                    <a:lnTo>
                      <a:pt x="155" y="41"/>
                    </a:lnTo>
                    <a:lnTo>
                      <a:pt x="152" y="4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76" name="Freeform 929"/>
              <p:cNvSpPr>
                <a:spLocks noChangeAspect="1"/>
              </p:cNvSpPr>
              <p:nvPr/>
            </p:nvSpPr>
            <p:spPr bwMode="auto">
              <a:xfrm>
                <a:off x="3018" y="1117"/>
                <a:ext cx="155" cy="116"/>
              </a:xfrm>
              <a:custGeom>
                <a:avLst/>
                <a:gdLst>
                  <a:gd name="T0" fmla="*/ 149 w 155"/>
                  <a:gd name="T1" fmla="*/ 41 h 116"/>
                  <a:gd name="T2" fmla="*/ 133 w 155"/>
                  <a:gd name="T3" fmla="*/ 36 h 116"/>
                  <a:gd name="T4" fmla="*/ 117 w 155"/>
                  <a:gd name="T5" fmla="*/ 34 h 116"/>
                  <a:gd name="T6" fmla="*/ 111 w 155"/>
                  <a:gd name="T7" fmla="*/ 29 h 116"/>
                  <a:gd name="T8" fmla="*/ 101 w 155"/>
                  <a:gd name="T9" fmla="*/ 23 h 116"/>
                  <a:gd name="T10" fmla="*/ 93 w 155"/>
                  <a:gd name="T11" fmla="*/ 17 h 116"/>
                  <a:gd name="T12" fmla="*/ 86 w 155"/>
                  <a:gd name="T13" fmla="*/ 16 h 116"/>
                  <a:gd name="T14" fmla="*/ 77 w 155"/>
                  <a:gd name="T15" fmla="*/ 16 h 116"/>
                  <a:gd name="T16" fmla="*/ 67 w 155"/>
                  <a:gd name="T17" fmla="*/ 13 h 116"/>
                  <a:gd name="T18" fmla="*/ 50 w 155"/>
                  <a:gd name="T19" fmla="*/ 7 h 116"/>
                  <a:gd name="T20" fmla="*/ 42 w 155"/>
                  <a:gd name="T21" fmla="*/ 6 h 116"/>
                  <a:gd name="T22" fmla="*/ 26 w 155"/>
                  <a:gd name="T23" fmla="*/ 2 h 116"/>
                  <a:gd name="T24" fmla="*/ 22 w 155"/>
                  <a:gd name="T25" fmla="*/ 0 h 116"/>
                  <a:gd name="T26" fmla="*/ 18 w 155"/>
                  <a:gd name="T27" fmla="*/ 0 h 116"/>
                  <a:gd name="T28" fmla="*/ 14 w 155"/>
                  <a:gd name="T29" fmla="*/ 3 h 116"/>
                  <a:gd name="T30" fmla="*/ 2 w 155"/>
                  <a:gd name="T31" fmla="*/ 6 h 116"/>
                  <a:gd name="T32" fmla="*/ 4 w 155"/>
                  <a:gd name="T33" fmla="*/ 10 h 116"/>
                  <a:gd name="T34" fmla="*/ 4 w 155"/>
                  <a:gd name="T35" fmla="*/ 16 h 116"/>
                  <a:gd name="T36" fmla="*/ 8 w 155"/>
                  <a:gd name="T37" fmla="*/ 21 h 116"/>
                  <a:gd name="T38" fmla="*/ 11 w 155"/>
                  <a:gd name="T39" fmla="*/ 24 h 116"/>
                  <a:gd name="T40" fmla="*/ 12 w 155"/>
                  <a:gd name="T41" fmla="*/ 26 h 116"/>
                  <a:gd name="T42" fmla="*/ 18 w 155"/>
                  <a:gd name="T43" fmla="*/ 29 h 116"/>
                  <a:gd name="T44" fmla="*/ 25 w 155"/>
                  <a:gd name="T45" fmla="*/ 27 h 116"/>
                  <a:gd name="T46" fmla="*/ 31 w 155"/>
                  <a:gd name="T47" fmla="*/ 31 h 116"/>
                  <a:gd name="T48" fmla="*/ 32 w 155"/>
                  <a:gd name="T49" fmla="*/ 33 h 116"/>
                  <a:gd name="T50" fmla="*/ 33 w 155"/>
                  <a:gd name="T51" fmla="*/ 36 h 116"/>
                  <a:gd name="T52" fmla="*/ 26 w 155"/>
                  <a:gd name="T53" fmla="*/ 40 h 116"/>
                  <a:gd name="T54" fmla="*/ 22 w 155"/>
                  <a:gd name="T55" fmla="*/ 44 h 116"/>
                  <a:gd name="T56" fmla="*/ 21 w 155"/>
                  <a:gd name="T57" fmla="*/ 51 h 116"/>
                  <a:gd name="T58" fmla="*/ 18 w 155"/>
                  <a:gd name="T59" fmla="*/ 53 h 116"/>
                  <a:gd name="T60" fmla="*/ 16 w 155"/>
                  <a:gd name="T61" fmla="*/ 58 h 116"/>
                  <a:gd name="T62" fmla="*/ 9 w 155"/>
                  <a:gd name="T63" fmla="*/ 60 h 116"/>
                  <a:gd name="T64" fmla="*/ 14 w 155"/>
                  <a:gd name="T65" fmla="*/ 69 h 116"/>
                  <a:gd name="T66" fmla="*/ 14 w 155"/>
                  <a:gd name="T67" fmla="*/ 71 h 116"/>
                  <a:gd name="T68" fmla="*/ 8 w 155"/>
                  <a:gd name="T69" fmla="*/ 74 h 116"/>
                  <a:gd name="T70" fmla="*/ 8 w 155"/>
                  <a:gd name="T71" fmla="*/ 79 h 116"/>
                  <a:gd name="T72" fmla="*/ 11 w 155"/>
                  <a:gd name="T73" fmla="*/ 82 h 116"/>
                  <a:gd name="T74" fmla="*/ 2 w 155"/>
                  <a:gd name="T75" fmla="*/ 88 h 116"/>
                  <a:gd name="T76" fmla="*/ 0 w 155"/>
                  <a:gd name="T77" fmla="*/ 95 h 116"/>
                  <a:gd name="T78" fmla="*/ 8 w 155"/>
                  <a:gd name="T79" fmla="*/ 96 h 116"/>
                  <a:gd name="T80" fmla="*/ 14 w 155"/>
                  <a:gd name="T81" fmla="*/ 102 h 116"/>
                  <a:gd name="T82" fmla="*/ 15 w 155"/>
                  <a:gd name="T83" fmla="*/ 112 h 116"/>
                  <a:gd name="T84" fmla="*/ 28 w 155"/>
                  <a:gd name="T85" fmla="*/ 113 h 116"/>
                  <a:gd name="T86" fmla="*/ 38 w 155"/>
                  <a:gd name="T87" fmla="*/ 110 h 116"/>
                  <a:gd name="T88" fmla="*/ 49 w 155"/>
                  <a:gd name="T89" fmla="*/ 110 h 116"/>
                  <a:gd name="T90" fmla="*/ 70 w 155"/>
                  <a:gd name="T91" fmla="*/ 113 h 116"/>
                  <a:gd name="T92" fmla="*/ 77 w 155"/>
                  <a:gd name="T93" fmla="*/ 110 h 116"/>
                  <a:gd name="T94" fmla="*/ 84 w 155"/>
                  <a:gd name="T95" fmla="*/ 103 h 116"/>
                  <a:gd name="T96" fmla="*/ 93 w 155"/>
                  <a:gd name="T97" fmla="*/ 101 h 116"/>
                  <a:gd name="T98" fmla="*/ 101 w 155"/>
                  <a:gd name="T99" fmla="*/ 91 h 116"/>
                  <a:gd name="T100" fmla="*/ 104 w 155"/>
                  <a:gd name="T101" fmla="*/ 81 h 116"/>
                  <a:gd name="T102" fmla="*/ 108 w 155"/>
                  <a:gd name="T103" fmla="*/ 72 h 116"/>
                  <a:gd name="T104" fmla="*/ 119 w 155"/>
                  <a:gd name="T105" fmla="*/ 61 h 116"/>
                  <a:gd name="T106" fmla="*/ 121 w 155"/>
                  <a:gd name="T107" fmla="*/ 57 h 116"/>
                  <a:gd name="T108" fmla="*/ 131 w 155"/>
                  <a:gd name="T109" fmla="*/ 54 h 116"/>
                  <a:gd name="T110" fmla="*/ 153 w 155"/>
                  <a:gd name="T111" fmla="*/ 45 h 116"/>
                  <a:gd name="T112" fmla="*/ 155 w 155"/>
                  <a:gd name="T113" fmla="*/ 44 h 116"/>
                  <a:gd name="T114" fmla="*/ 152 w 155"/>
                  <a:gd name="T115" fmla="*/ 43 h 11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5"/>
                  <a:gd name="T175" fmla="*/ 0 h 116"/>
                  <a:gd name="T176" fmla="*/ 155 w 155"/>
                  <a:gd name="T177" fmla="*/ 116 h 11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5" h="116">
                    <a:moveTo>
                      <a:pt x="152" y="43"/>
                    </a:moveTo>
                    <a:lnTo>
                      <a:pt x="149" y="41"/>
                    </a:lnTo>
                    <a:lnTo>
                      <a:pt x="141" y="38"/>
                    </a:lnTo>
                    <a:lnTo>
                      <a:pt x="133" y="36"/>
                    </a:lnTo>
                    <a:lnTo>
                      <a:pt x="125" y="34"/>
                    </a:lnTo>
                    <a:lnTo>
                      <a:pt x="117" y="34"/>
                    </a:lnTo>
                    <a:lnTo>
                      <a:pt x="115" y="31"/>
                    </a:lnTo>
                    <a:lnTo>
                      <a:pt x="111" y="29"/>
                    </a:lnTo>
                    <a:lnTo>
                      <a:pt x="105" y="27"/>
                    </a:lnTo>
                    <a:lnTo>
                      <a:pt x="101" y="23"/>
                    </a:lnTo>
                    <a:lnTo>
                      <a:pt x="94" y="19"/>
                    </a:lnTo>
                    <a:lnTo>
                      <a:pt x="93" y="17"/>
                    </a:lnTo>
                    <a:lnTo>
                      <a:pt x="90" y="17"/>
                    </a:lnTo>
                    <a:lnTo>
                      <a:pt x="86" y="16"/>
                    </a:lnTo>
                    <a:lnTo>
                      <a:pt x="81" y="14"/>
                    </a:lnTo>
                    <a:lnTo>
                      <a:pt x="77" y="16"/>
                    </a:lnTo>
                    <a:lnTo>
                      <a:pt x="71" y="13"/>
                    </a:lnTo>
                    <a:lnTo>
                      <a:pt x="67" y="13"/>
                    </a:lnTo>
                    <a:lnTo>
                      <a:pt x="62" y="12"/>
                    </a:lnTo>
                    <a:lnTo>
                      <a:pt x="50" y="7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29" y="3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8" y="3"/>
                    </a:lnTo>
                    <a:lnTo>
                      <a:pt x="2" y="6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2" y="21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12" y="26"/>
                    </a:lnTo>
                    <a:lnTo>
                      <a:pt x="16" y="26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5" y="27"/>
                    </a:lnTo>
                    <a:lnTo>
                      <a:pt x="29" y="29"/>
                    </a:lnTo>
                    <a:lnTo>
                      <a:pt x="31" y="31"/>
                    </a:lnTo>
                    <a:lnTo>
                      <a:pt x="32" y="33"/>
                    </a:lnTo>
                    <a:lnTo>
                      <a:pt x="33" y="34"/>
                    </a:lnTo>
                    <a:lnTo>
                      <a:pt x="33" y="36"/>
                    </a:lnTo>
                    <a:lnTo>
                      <a:pt x="29" y="37"/>
                    </a:lnTo>
                    <a:lnTo>
                      <a:pt x="26" y="40"/>
                    </a:lnTo>
                    <a:lnTo>
                      <a:pt x="22" y="41"/>
                    </a:lnTo>
                    <a:lnTo>
                      <a:pt x="22" y="44"/>
                    </a:lnTo>
                    <a:lnTo>
                      <a:pt x="21" y="48"/>
                    </a:lnTo>
                    <a:lnTo>
                      <a:pt x="21" y="51"/>
                    </a:lnTo>
                    <a:lnTo>
                      <a:pt x="19" y="53"/>
                    </a:lnTo>
                    <a:lnTo>
                      <a:pt x="18" y="53"/>
                    </a:lnTo>
                    <a:lnTo>
                      <a:pt x="18" y="57"/>
                    </a:lnTo>
                    <a:lnTo>
                      <a:pt x="16" y="58"/>
                    </a:lnTo>
                    <a:lnTo>
                      <a:pt x="14" y="60"/>
                    </a:lnTo>
                    <a:lnTo>
                      <a:pt x="9" y="60"/>
                    </a:lnTo>
                    <a:lnTo>
                      <a:pt x="12" y="67"/>
                    </a:lnTo>
                    <a:lnTo>
                      <a:pt x="14" y="69"/>
                    </a:lnTo>
                    <a:lnTo>
                      <a:pt x="14" y="71"/>
                    </a:lnTo>
                    <a:lnTo>
                      <a:pt x="9" y="72"/>
                    </a:lnTo>
                    <a:lnTo>
                      <a:pt x="8" y="74"/>
                    </a:lnTo>
                    <a:lnTo>
                      <a:pt x="8" y="77"/>
                    </a:lnTo>
                    <a:lnTo>
                      <a:pt x="8" y="79"/>
                    </a:lnTo>
                    <a:lnTo>
                      <a:pt x="9" y="82"/>
                    </a:lnTo>
                    <a:lnTo>
                      <a:pt x="11" y="82"/>
                    </a:lnTo>
                    <a:lnTo>
                      <a:pt x="8" y="85"/>
                    </a:lnTo>
                    <a:lnTo>
                      <a:pt x="2" y="88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2" y="95"/>
                    </a:lnTo>
                    <a:lnTo>
                      <a:pt x="8" y="96"/>
                    </a:lnTo>
                    <a:lnTo>
                      <a:pt x="12" y="99"/>
                    </a:lnTo>
                    <a:lnTo>
                      <a:pt x="14" y="102"/>
                    </a:lnTo>
                    <a:lnTo>
                      <a:pt x="14" y="106"/>
                    </a:lnTo>
                    <a:lnTo>
                      <a:pt x="15" y="112"/>
                    </a:lnTo>
                    <a:lnTo>
                      <a:pt x="19" y="116"/>
                    </a:lnTo>
                    <a:lnTo>
                      <a:pt x="28" y="113"/>
                    </a:lnTo>
                    <a:lnTo>
                      <a:pt x="32" y="112"/>
                    </a:lnTo>
                    <a:lnTo>
                      <a:pt x="38" y="110"/>
                    </a:lnTo>
                    <a:lnTo>
                      <a:pt x="43" y="109"/>
                    </a:lnTo>
                    <a:lnTo>
                      <a:pt x="49" y="110"/>
                    </a:lnTo>
                    <a:lnTo>
                      <a:pt x="60" y="112"/>
                    </a:lnTo>
                    <a:lnTo>
                      <a:pt x="70" y="113"/>
                    </a:lnTo>
                    <a:lnTo>
                      <a:pt x="74" y="113"/>
                    </a:lnTo>
                    <a:lnTo>
                      <a:pt x="77" y="110"/>
                    </a:lnTo>
                    <a:lnTo>
                      <a:pt x="78" y="106"/>
                    </a:lnTo>
                    <a:lnTo>
                      <a:pt x="84" y="103"/>
                    </a:lnTo>
                    <a:lnTo>
                      <a:pt x="94" y="103"/>
                    </a:lnTo>
                    <a:lnTo>
                      <a:pt x="93" y="101"/>
                    </a:lnTo>
                    <a:lnTo>
                      <a:pt x="94" y="98"/>
                    </a:lnTo>
                    <a:lnTo>
                      <a:pt x="101" y="91"/>
                    </a:lnTo>
                    <a:lnTo>
                      <a:pt x="108" y="88"/>
                    </a:lnTo>
                    <a:lnTo>
                      <a:pt x="104" y="81"/>
                    </a:lnTo>
                    <a:lnTo>
                      <a:pt x="104" y="75"/>
                    </a:lnTo>
                    <a:lnTo>
                      <a:pt x="108" y="72"/>
                    </a:lnTo>
                    <a:lnTo>
                      <a:pt x="114" y="65"/>
                    </a:lnTo>
                    <a:lnTo>
                      <a:pt x="119" y="61"/>
                    </a:lnTo>
                    <a:lnTo>
                      <a:pt x="121" y="61"/>
                    </a:lnTo>
                    <a:lnTo>
                      <a:pt x="121" y="57"/>
                    </a:lnTo>
                    <a:lnTo>
                      <a:pt x="125" y="54"/>
                    </a:lnTo>
                    <a:lnTo>
                      <a:pt x="131" y="54"/>
                    </a:lnTo>
                    <a:lnTo>
                      <a:pt x="141" y="53"/>
                    </a:lnTo>
                    <a:lnTo>
                      <a:pt x="153" y="45"/>
                    </a:lnTo>
                    <a:lnTo>
                      <a:pt x="155" y="45"/>
                    </a:lnTo>
                    <a:lnTo>
                      <a:pt x="155" y="44"/>
                    </a:lnTo>
                    <a:lnTo>
                      <a:pt x="155" y="41"/>
                    </a:lnTo>
                    <a:lnTo>
                      <a:pt x="152" y="43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77" name="Freeform 930"/>
              <p:cNvSpPr>
                <a:spLocks noChangeAspect="1"/>
              </p:cNvSpPr>
              <p:nvPr/>
            </p:nvSpPr>
            <p:spPr bwMode="auto">
              <a:xfrm>
                <a:off x="2998" y="1138"/>
                <a:ext cx="53" cy="75"/>
              </a:xfrm>
              <a:custGeom>
                <a:avLst/>
                <a:gdLst>
                  <a:gd name="T0" fmla="*/ 51 w 53"/>
                  <a:gd name="T1" fmla="*/ 10 h 75"/>
                  <a:gd name="T2" fmla="*/ 49 w 53"/>
                  <a:gd name="T3" fmla="*/ 8 h 75"/>
                  <a:gd name="T4" fmla="*/ 42 w 53"/>
                  <a:gd name="T5" fmla="*/ 6 h 75"/>
                  <a:gd name="T6" fmla="*/ 36 w 53"/>
                  <a:gd name="T7" fmla="*/ 5 h 75"/>
                  <a:gd name="T8" fmla="*/ 29 w 53"/>
                  <a:gd name="T9" fmla="*/ 3 h 75"/>
                  <a:gd name="T10" fmla="*/ 31 w 53"/>
                  <a:gd name="T11" fmla="*/ 0 h 75"/>
                  <a:gd name="T12" fmla="*/ 22 w 53"/>
                  <a:gd name="T13" fmla="*/ 0 h 75"/>
                  <a:gd name="T14" fmla="*/ 20 w 53"/>
                  <a:gd name="T15" fmla="*/ 13 h 75"/>
                  <a:gd name="T16" fmla="*/ 15 w 53"/>
                  <a:gd name="T17" fmla="*/ 26 h 75"/>
                  <a:gd name="T18" fmla="*/ 4 w 53"/>
                  <a:gd name="T19" fmla="*/ 37 h 75"/>
                  <a:gd name="T20" fmla="*/ 0 w 53"/>
                  <a:gd name="T21" fmla="*/ 44 h 75"/>
                  <a:gd name="T22" fmla="*/ 4 w 53"/>
                  <a:gd name="T23" fmla="*/ 47 h 75"/>
                  <a:gd name="T24" fmla="*/ 3 w 53"/>
                  <a:gd name="T25" fmla="*/ 50 h 75"/>
                  <a:gd name="T26" fmla="*/ 8 w 53"/>
                  <a:gd name="T27" fmla="*/ 51 h 75"/>
                  <a:gd name="T28" fmla="*/ 4 w 53"/>
                  <a:gd name="T29" fmla="*/ 63 h 75"/>
                  <a:gd name="T30" fmla="*/ 0 w 53"/>
                  <a:gd name="T31" fmla="*/ 70 h 75"/>
                  <a:gd name="T32" fmla="*/ 0 w 53"/>
                  <a:gd name="T33" fmla="*/ 72 h 75"/>
                  <a:gd name="T34" fmla="*/ 10 w 53"/>
                  <a:gd name="T35" fmla="*/ 72 h 75"/>
                  <a:gd name="T36" fmla="*/ 20 w 53"/>
                  <a:gd name="T37" fmla="*/ 74 h 75"/>
                  <a:gd name="T38" fmla="*/ 22 w 53"/>
                  <a:gd name="T39" fmla="*/ 67 h 75"/>
                  <a:gd name="T40" fmla="*/ 31 w 53"/>
                  <a:gd name="T41" fmla="*/ 60 h 75"/>
                  <a:gd name="T42" fmla="*/ 28 w 53"/>
                  <a:gd name="T43" fmla="*/ 58 h 75"/>
                  <a:gd name="T44" fmla="*/ 28 w 53"/>
                  <a:gd name="T45" fmla="*/ 53 h 75"/>
                  <a:gd name="T46" fmla="*/ 32 w 53"/>
                  <a:gd name="T47" fmla="*/ 50 h 75"/>
                  <a:gd name="T48" fmla="*/ 34 w 53"/>
                  <a:gd name="T49" fmla="*/ 47 h 75"/>
                  <a:gd name="T50" fmla="*/ 29 w 53"/>
                  <a:gd name="T51" fmla="*/ 39 h 75"/>
                  <a:gd name="T52" fmla="*/ 36 w 53"/>
                  <a:gd name="T53" fmla="*/ 37 h 75"/>
                  <a:gd name="T54" fmla="*/ 38 w 53"/>
                  <a:gd name="T55" fmla="*/ 32 h 75"/>
                  <a:gd name="T56" fmla="*/ 41 w 53"/>
                  <a:gd name="T57" fmla="*/ 30 h 75"/>
                  <a:gd name="T58" fmla="*/ 42 w 53"/>
                  <a:gd name="T59" fmla="*/ 23 h 75"/>
                  <a:gd name="T60" fmla="*/ 46 w 53"/>
                  <a:gd name="T61" fmla="*/ 19 h 75"/>
                  <a:gd name="T62" fmla="*/ 53 w 53"/>
                  <a:gd name="T63" fmla="*/ 15 h 75"/>
                  <a:gd name="T64" fmla="*/ 52 w 53"/>
                  <a:gd name="T65" fmla="*/ 12 h 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75"/>
                  <a:gd name="T101" fmla="*/ 53 w 53"/>
                  <a:gd name="T102" fmla="*/ 75 h 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75">
                    <a:moveTo>
                      <a:pt x="52" y="12"/>
                    </a:moveTo>
                    <a:lnTo>
                      <a:pt x="51" y="10"/>
                    </a:lnTo>
                    <a:lnTo>
                      <a:pt x="51" y="9"/>
                    </a:lnTo>
                    <a:lnTo>
                      <a:pt x="49" y="8"/>
                    </a:lnTo>
                    <a:lnTo>
                      <a:pt x="45" y="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6" y="5"/>
                    </a:lnTo>
                    <a:lnTo>
                      <a:pt x="32" y="5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2" y="5"/>
                    </a:lnTo>
                    <a:lnTo>
                      <a:pt x="20" y="13"/>
                    </a:lnTo>
                    <a:lnTo>
                      <a:pt x="18" y="17"/>
                    </a:lnTo>
                    <a:lnTo>
                      <a:pt x="15" y="26"/>
                    </a:lnTo>
                    <a:lnTo>
                      <a:pt x="11" y="32"/>
                    </a:lnTo>
                    <a:lnTo>
                      <a:pt x="4" y="37"/>
                    </a:lnTo>
                    <a:lnTo>
                      <a:pt x="1" y="43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4" y="47"/>
                    </a:lnTo>
                    <a:lnTo>
                      <a:pt x="3" y="48"/>
                    </a:lnTo>
                    <a:lnTo>
                      <a:pt x="3" y="50"/>
                    </a:lnTo>
                    <a:lnTo>
                      <a:pt x="4" y="51"/>
                    </a:lnTo>
                    <a:lnTo>
                      <a:pt x="8" y="51"/>
                    </a:lnTo>
                    <a:lnTo>
                      <a:pt x="4" y="58"/>
                    </a:lnTo>
                    <a:lnTo>
                      <a:pt x="4" y="63"/>
                    </a:lnTo>
                    <a:lnTo>
                      <a:pt x="3" y="67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5" y="72"/>
                    </a:lnTo>
                    <a:lnTo>
                      <a:pt x="10" y="72"/>
                    </a:lnTo>
                    <a:lnTo>
                      <a:pt x="15" y="75"/>
                    </a:lnTo>
                    <a:lnTo>
                      <a:pt x="20" y="74"/>
                    </a:lnTo>
                    <a:lnTo>
                      <a:pt x="21" y="70"/>
                    </a:lnTo>
                    <a:lnTo>
                      <a:pt x="22" y="67"/>
                    </a:lnTo>
                    <a:lnTo>
                      <a:pt x="28" y="63"/>
                    </a:lnTo>
                    <a:lnTo>
                      <a:pt x="31" y="60"/>
                    </a:lnTo>
                    <a:lnTo>
                      <a:pt x="29" y="60"/>
                    </a:lnTo>
                    <a:lnTo>
                      <a:pt x="28" y="58"/>
                    </a:lnTo>
                    <a:lnTo>
                      <a:pt x="28" y="56"/>
                    </a:lnTo>
                    <a:lnTo>
                      <a:pt x="28" y="53"/>
                    </a:lnTo>
                    <a:lnTo>
                      <a:pt x="29" y="51"/>
                    </a:lnTo>
                    <a:lnTo>
                      <a:pt x="32" y="50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2" y="46"/>
                    </a:lnTo>
                    <a:lnTo>
                      <a:pt x="29" y="39"/>
                    </a:lnTo>
                    <a:lnTo>
                      <a:pt x="32" y="39"/>
                    </a:lnTo>
                    <a:lnTo>
                      <a:pt x="36" y="37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41" y="30"/>
                    </a:lnTo>
                    <a:lnTo>
                      <a:pt x="41" y="27"/>
                    </a:lnTo>
                    <a:lnTo>
                      <a:pt x="42" y="23"/>
                    </a:lnTo>
                    <a:lnTo>
                      <a:pt x="42" y="20"/>
                    </a:lnTo>
                    <a:lnTo>
                      <a:pt x="46" y="19"/>
                    </a:lnTo>
                    <a:lnTo>
                      <a:pt x="49" y="16"/>
                    </a:lnTo>
                    <a:lnTo>
                      <a:pt x="53" y="15"/>
                    </a:lnTo>
                    <a:lnTo>
                      <a:pt x="53" y="13"/>
                    </a:lnTo>
                    <a:lnTo>
                      <a:pt x="52" y="1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78" name="Freeform 931"/>
              <p:cNvSpPr>
                <a:spLocks noChangeAspect="1"/>
              </p:cNvSpPr>
              <p:nvPr/>
            </p:nvSpPr>
            <p:spPr bwMode="auto">
              <a:xfrm>
                <a:off x="2998" y="1138"/>
                <a:ext cx="53" cy="75"/>
              </a:xfrm>
              <a:custGeom>
                <a:avLst/>
                <a:gdLst>
                  <a:gd name="T0" fmla="*/ 51 w 53"/>
                  <a:gd name="T1" fmla="*/ 10 h 75"/>
                  <a:gd name="T2" fmla="*/ 49 w 53"/>
                  <a:gd name="T3" fmla="*/ 8 h 75"/>
                  <a:gd name="T4" fmla="*/ 42 w 53"/>
                  <a:gd name="T5" fmla="*/ 6 h 75"/>
                  <a:gd name="T6" fmla="*/ 36 w 53"/>
                  <a:gd name="T7" fmla="*/ 5 h 75"/>
                  <a:gd name="T8" fmla="*/ 29 w 53"/>
                  <a:gd name="T9" fmla="*/ 3 h 75"/>
                  <a:gd name="T10" fmla="*/ 31 w 53"/>
                  <a:gd name="T11" fmla="*/ 0 h 75"/>
                  <a:gd name="T12" fmla="*/ 22 w 53"/>
                  <a:gd name="T13" fmla="*/ 0 h 75"/>
                  <a:gd name="T14" fmla="*/ 20 w 53"/>
                  <a:gd name="T15" fmla="*/ 13 h 75"/>
                  <a:gd name="T16" fmla="*/ 15 w 53"/>
                  <a:gd name="T17" fmla="*/ 26 h 75"/>
                  <a:gd name="T18" fmla="*/ 4 w 53"/>
                  <a:gd name="T19" fmla="*/ 37 h 75"/>
                  <a:gd name="T20" fmla="*/ 0 w 53"/>
                  <a:gd name="T21" fmla="*/ 44 h 75"/>
                  <a:gd name="T22" fmla="*/ 4 w 53"/>
                  <a:gd name="T23" fmla="*/ 47 h 75"/>
                  <a:gd name="T24" fmla="*/ 3 w 53"/>
                  <a:gd name="T25" fmla="*/ 50 h 75"/>
                  <a:gd name="T26" fmla="*/ 8 w 53"/>
                  <a:gd name="T27" fmla="*/ 51 h 75"/>
                  <a:gd name="T28" fmla="*/ 4 w 53"/>
                  <a:gd name="T29" fmla="*/ 63 h 75"/>
                  <a:gd name="T30" fmla="*/ 0 w 53"/>
                  <a:gd name="T31" fmla="*/ 70 h 75"/>
                  <a:gd name="T32" fmla="*/ 0 w 53"/>
                  <a:gd name="T33" fmla="*/ 72 h 75"/>
                  <a:gd name="T34" fmla="*/ 10 w 53"/>
                  <a:gd name="T35" fmla="*/ 72 h 75"/>
                  <a:gd name="T36" fmla="*/ 20 w 53"/>
                  <a:gd name="T37" fmla="*/ 74 h 75"/>
                  <a:gd name="T38" fmla="*/ 22 w 53"/>
                  <a:gd name="T39" fmla="*/ 67 h 75"/>
                  <a:gd name="T40" fmla="*/ 31 w 53"/>
                  <a:gd name="T41" fmla="*/ 60 h 75"/>
                  <a:gd name="T42" fmla="*/ 28 w 53"/>
                  <a:gd name="T43" fmla="*/ 58 h 75"/>
                  <a:gd name="T44" fmla="*/ 28 w 53"/>
                  <a:gd name="T45" fmla="*/ 53 h 75"/>
                  <a:gd name="T46" fmla="*/ 32 w 53"/>
                  <a:gd name="T47" fmla="*/ 50 h 75"/>
                  <a:gd name="T48" fmla="*/ 34 w 53"/>
                  <a:gd name="T49" fmla="*/ 47 h 75"/>
                  <a:gd name="T50" fmla="*/ 29 w 53"/>
                  <a:gd name="T51" fmla="*/ 39 h 75"/>
                  <a:gd name="T52" fmla="*/ 36 w 53"/>
                  <a:gd name="T53" fmla="*/ 37 h 75"/>
                  <a:gd name="T54" fmla="*/ 38 w 53"/>
                  <a:gd name="T55" fmla="*/ 32 h 75"/>
                  <a:gd name="T56" fmla="*/ 41 w 53"/>
                  <a:gd name="T57" fmla="*/ 30 h 75"/>
                  <a:gd name="T58" fmla="*/ 42 w 53"/>
                  <a:gd name="T59" fmla="*/ 23 h 75"/>
                  <a:gd name="T60" fmla="*/ 46 w 53"/>
                  <a:gd name="T61" fmla="*/ 19 h 75"/>
                  <a:gd name="T62" fmla="*/ 53 w 53"/>
                  <a:gd name="T63" fmla="*/ 15 h 75"/>
                  <a:gd name="T64" fmla="*/ 52 w 53"/>
                  <a:gd name="T65" fmla="*/ 12 h 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75"/>
                  <a:gd name="T101" fmla="*/ 53 w 53"/>
                  <a:gd name="T102" fmla="*/ 75 h 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75">
                    <a:moveTo>
                      <a:pt x="52" y="12"/>
                    </a:moveTo>
                    <a:lnTo>
                      <a:pt x="51" y="10"/>
                    </a:lnTo>
                    <a:lnTo>
                      <a:pt x="51" y="9"/>
                    </a:lnTo>
                    <a:lnTo>
                      <a:pt x="49" y="8"/>
                    </a:lnTo>
                    <a:lnTo>
                      <a:pt x="45" y="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6" y="5"/>
                    </a:lnTo>
                    <a:lnTo>
                      <a:pt x="32" y="5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2" y="5"/>
                    </a:lnTo>
                    <a:lnTo>
                      <a:pt x="20" y="13"/>
                    </a:lnTo>
                    <a:lnTo>
                      <a:pt x="18" y="17"/>
                    </a:lnTo>
                    <a:lnTo>
                      <a:pt x="15" y="26"/>
                    </a:lnTo>
                    <a:lnTo>
                      <a:pt x="11" y="32"/>
                    </a:lnTo>
                    <a:lnTo>
                      <a:pt x="4" y="37"/>
                    </a:lnTo>
                    <a:lnTo>
                      <a:pt x="1" y="43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4" y="47"/>
                    </a:lnTo>
                    <a:lnTo>
                      <a:pt x="3" y="48"/>
                    </a:lnTo>
                    <a:lnTo>
                      <a:pt x="3" y="50"/>
                    </a:lnTo>
                    <a:lnTo>
                      <a:pt x="4" y="51"/>
                    </a:lnTo>
                    <a:lnTo>
                      <a:pt x="8" y="51"/>
                    </a:lnTo>
                    <a:lnTo>
                      <a:pt x="4" y="58"/>
                    </a:lnTo>
                    <a:lnTo>
                      <a:pt x="4" y="63"/>
                    </a:lnTo>
                    <a:lnTo>
                      <a:pt x="3" y="67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5" y="72"/>
                    </a:lnTo>
                    <a:lnTo>
                      <a:pt x="10" y="72"/>
                    </a:lnTo>
                    <a:lnTo>
                      <a:pt x="15" y="75"/>
                    </a:lnTo>
                    <a:lnTo>
                      <a:pt x="20" y="74"/>
                    </a:lnTo>
                    <a:lnTo>
                      <a:pt x="21" y="70"/>
                    </a:lnTo>
                    <a:lnTo>
                      <a:pt x="22" y="67"/>
                    </a:lnTo>
                    <a:lnTo>
                      <a:pt x="28" y="63"/>
                    </a:lnTo>
                    <a:lnTo>
                      <a:pt x="31" y="60"/>
                    </a:lnTo>
                    <a:lnTo>
                      <a:pt x="29" y="60"/>
                    </a:lnTo>
                    <a:lnTo>
                      <a:pt x="28" y="58"/>
                    </a:lnTo>
                    <a:lnTo>
                      <a:pt x="28" y="56"/>
                    </a:lnTo>
                    <a:lnTo>
                      <a:pt x="28" y="53"/>
                    </a:lnTo>
                    <a:lnTo>
                      <a:pt x="29" y="51"/>
                    </a:lnTo>
                    <a:lnTo>
                      <a:pt x="32" y="50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2" y="46"/>
                    </a:lnTo>
                    <a:lnTo>
                      <a:pt x="29" y="39"/>
                    </a:lnTo>
                    <a:lnTo>
                      <a:pt x="32" y="39"/>
                    </a:lnTo>
                    <a:lnTo>
                      <a:pt x="36" y="37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41" y="30"/>
                    </a:lnTo>
                    <a:lnTo>
                      <a:pt x="41" y="27"/>
                    </a:lnTo>
                    <a:lnTo>
                      <a:pt x="42" y="23"/>
                    </a:lnTo>
                    <a:lnTo>
                      <a:pt x="42" y="20"/>
                    </a:lnTo>
                    <a:lnTo>
                      <a:pt x="46" y="19"/>
                    </a:lnTo>
                    <a:lnTo>
                      <a:pt x="49" y="16"/>
                    </a:lnTo>
                    <a:lnTo>
                      <a:pt x="53" y="15"/>
                    </a:lnTo>
                    <a:lnTo>
                      <a:pt x="53" y="13"/>
                    </a:lnTo>
                    <a:lnTo>
                      <a:pt x="52" y="12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79" name="Freeform 932"/>
              <p:cNvSpPr>
                <a:spLocks noChangeAspect="1"/>
              </p:cNvSpPr>
              <p:nvPr/>
            </p:nvSpPr>
            <p:spPr bwMode="auto">
              <a:xfrm>
                <a:off x="3018" y="1117"/>
                <a:ext cx="155" cy="116"/>
              </a:xfrm>
              <a:custGeom>
                <a:avLst/>
                <a:gdLst>
                  <a:gd name="T0" fmla="*/ 149 w 155"/>
                  <a:gd name="T1" fmla="*/ 41 h 116"/>
                  <a:gd name="T2" fmla="*/ 133 w 155"/>
                  <a:gd name="T3" fmla="*/ 36 h 116"/>
                  <a:gd name="T4" fmla="*/ 117 w 155"/>
                  <a:gd name="T5" fmla="*/ 34 h 116"/>
                  <a:gd name="T6" fmla="*/ 111 w 155"/>
                  <a:gd name="T7" fmla="*/ 29 h 116"/>
                  <a:gd name="T8" fmla="*/ 101 w 155"/>
                  <a:gd name="T9" fmla="*/ 23 h 116"/>
                  <a:gd name="T10" fmla="*/ 93 w 155"/>
                  <a:gd name="T11" fmla="*/ 17 h 116"/>
                  <a:gd name="T12" fmla="*/ 86 w 155"/>
                  <a:gd name="T13" fmla="*/ 16 h 116"/>
                  <a:gd name="T14" fmla="*/ 77 w 155"/>
                  <a:gd name="T15" fmla="*/ 16 h 116"/>
                  <a:gd name="T16" fmla="*/ 67 w 155"/>
                  <a:gd name="T17" fmla="*/ 13 h 116"/>
                  <a:gd name="T18" fmla="*/ 50 w 155"/>
                  <a:gd name="T19" fmla="*/ 7 h 116"/>
                  <a:gd name="T20" fmla="*/ 42 w 155"/>
                  <a:gd name="T21" fmla="*/ 6 h 116"/>
                  <a:gd name="T22" fmla="*/ 26 w 155"/>
                  <a:gd name="T23" fmla="*/ 2 h 116"/>
                  <a:gd name="T24" fmla="*/ 22 w 155"/>
                  <a:gd name="T25" fmla="*/ 0 h 116"/>
                  <a:gd name="T26" fmla="*/ 18 w 155"/>
                  <a:gd name="T27" fmla="*/ 0 h 116"/>
                  <a:gd name="T28" fmla="*/ 14 w 155"/>
                  <a:gd name="T29" fmla="*/ 3 h 116"/>
                  <a:gd name="T30" fmla="*/ 2 w 155"/>
                  <a:gd name="T31" fmla="*/ 6 h 116"/>
                  <a:gd name="T32" fmla="*/ 4 w 155"/>
                  <a:gd name="T33" fmla="*/ 10 h 116"/>
                  <a:gd name="T34" fmla="*/ 4 w 155"/>
                  <a:gd name="T35" fmla="*/ 16 h 116"/>
                  <a:gd name="T36" fmla="*/ 8 w 155"/>
                  <a:gd name="T37" fmla="*/ 21 h 116"/>
                  <a:gd name="T38" fmla="*/ 11 w 155"/>
                  <a:gd name="T39" fmla="*/ 24 h 116"/>
                  <a:gd name="T40" fmla="*/ 12 w 155"/>
                  <a:gd name="T41" fmla="*/ 26 h 116"/>
                  <a:gd name="T42" fmla="*/ 18 w 155"/>
                  <a:gd name="T43" fmla="*/ 29 h 116"/>
                  <a:gd name="T44" fmla="*/ 25 w 155"/>
                  <a:gd name="T45" fmla="*/ 27 h 116"/>
                  <a:gd name="T46" fmla="*/ 31 w 155"/>
                  <a:gd name="T47" fmla="*/ 31 h 116"/>
                  <a:gd name="T48" fmla="*/ 32 w 155"/>
                  <a:gd name="T49" fmla="*/ 33 h 116"/>
                  <a:gd name="T50" fmla="*/ 33 w 155"/>
                  <a:gd name="T51" fmla="*/ 36 h 116"/>
                  <a:gd name="T52" fmla="*/ 26 w 155"/>
                  <a:gd name="T53" fmla="*/ 40 h 116"/>
                  <a:gd name="T54" fmla="*/ 22 w 155"/>
                  <a:gd name="T55" fmla="*/ 44 h 116"/>
                  <a:gd name="T56" fmla="*/ 21 w 155"/>
                  <a:gd name="T57" fmla="*/ 51 h 116"/>
                  <a:gd name="T58" fmla="*/ 18 w 155"/>
                  <a:gd name="T59" fmla="*/ 53 h 116"/>
                  <a:gd name="T60" fmla="*/ 16 w 155"/>
                  <a:gd name="T61" fmla="*/ 58 h 116"/>
                  <a:gd name="T62" fmla="*/ 9 w 155"/>
                  <a:gd name="T63" fmla="*/ 60 h 116"/>
                  <a:gd name="T64" fmla="*/ 14 w 155"/>
                  <a:gd name="T65" fmla="*/ 69 h 116"/>
                  <a:gd name="T66" fmla="*/ 14 w 155"/>
                  <a:gd name="T67" fmla="*/ 71 h 116"/>
                  <a:gd name="T68" fmla="*/ 8 w 155"/>
                  <a:gd name="T69" fmla="*/ 74 h 116"/>
                  <a:gd name="T70" fmla="*/ 8 w 155"/>
                  <a:gd name="T71" fmla="*/ 79 h 116"/>
                  <a:gd name="T72" fmla="*/ 11 w 155"/>
                  <a:gd name="T73" fmla="*/ 82 h 116"/>
                  <a:gd name="T74" fmla="*/ 2 w 155"/>
                  <a:gd name="T75" fmla="*/ 88 h 116"/>
                  <a:gd name="T76" fmla="*/ 0 w 155"/>
                  <a:gd name="T77" fmla="*/ 95 h 116"/>
                  <a:gd name="T78" fmla="*/ 8 w 155"/>
                  <a:gd name="T79" fmla="*/ 96 h 116"/>
                  <a:gd name="T80" fmla="*/ 14 w 155"/>
                  <a:gd name="T81" fmla="*/ 102 h 116"/>
                  <a:gd name="T82" fmla="*/ 15 w 155"/>
                  <a:gd name="T83" fmla="*/ 112 h 116"/>
                  <a:gd name="T84" fmla="*/ 28 w 155"/>
                  <a:gd name="T85" fmla="*/ 113 h 116"/>
                  <a:gd name="T86" fmla="*/ 38 w 155"/>
                  <a:gd name="T87" fmla="*/ 110 h 116"/>
                  <a:gd name="T88" fmla="*/ 49 w 155"/>
                  <a:gd name="T89" fmla="*/ 110 h 116"/>
                  <a:gd name="T90" fmla="*/ 70 w 155"/>
                  <a:gd name="T91" fmla="*/ 113 h 116"/>
                  <a:gd name="T92" fmla="*/ 77 w 155"/>
                  <a:gd name="T93" fmla="*/ 110 h 116"/>
                  <a:gd name="T94" fmla="*/ 84 w 155"/>
                  <a:gd name="T95" fmla="*/ 103 h 116"/>
                  <a:gd name="T96" fmla="*/ 93 w 155"/>
                  <a:gd name="T97" fmla="*/ 101 h 116"/>
                  <a:gd name="T98" fmla="*/ 101 w 155"/>
                  <a:gd name="T99" fmla="*/ 91 h 116"/>
                  <a:gd name="T100" fmla="*/ 104 w 155"/>
                  <a:gd name="T101" fmla="*/ 81 h 116"/>
                  <a:gd name="T102" fmla="*/ 108 w 155"/>
                  <a:gd name="T103" fmla="*/ 72 h 116"/>
                  <a:gd name="T104" fmla="*/ 119 w 155"/>
                  <a:gd name="T105" fmla="*/ 61 h 116"/>
                  <a:gd name="T106" fmla="*/ 121 w 155"/>
                  <a:gd name="T107" fmla="*/ 57 h 116"/>
                  <a:gd name="T108" fmla="*/ 131 w 155"/>
                  <a:gd name="T109" fmla="*/ 54 h 116"/>
                  <a:gd name="T110" fmla="*/ 153 w 155"/>
                  <a:gd name="T111" fmla="*/ 45 h 116"/>
                  <a:gd name="T112" fmla="*/ 155 w 155"/>
                  <a:gd name="T113" fmla="*/ 44 h 116"/>
                  <a:gd name="T114" fmla="*/ 152 w 155"/>
                  <a:gd name="T115" fmla="*/ 43 h 11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5"/>
                  <a:gd name="T175" fmla="*/ 0 h 116"/>
                  <a:gd name="T176" fmla="*/ 155 w 155"/>
                  <a:gd name="T177" fmla="*/ 116 h 11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5" h="116">
                    <a:moveTo>
                      <a:pt x="152" y="43"/>
                    </a:moveTo>
                    <a:lnTo>
                      <a:pt x="149" y="41"/>
                    </a:lnTo>
                    <a:lnTo>
                      <a:pt x="141" y="38"/>
                    </a:lnTo>
                    <a:lnTo>
                      <a:pt x="133" y="36"/>
                    </a:lnTo>
                    <a:lnTo>
                      <a:pt x="125" y="34"/>
                    </a:lnTo>
                    <a:lnTo>
                      <a:pt x="117" y="34"/>
                    </a:lnTo>
                    <a:lnTo>
                      <a:pt x="115" y="31"/>
                    </a:lnTo>
                    <a:lnTo>
                      <a:pt x="111" y="29"/>
                    </a:lnTo>
                    <a:lnTo>
                      <a:pt x="105" y="27"/>
                    </a:lnTo>
                    <a:lnTo>
                      <a:pt x="101" y="23"/>
                    </a:lnTo>
                    <a:lnTo>
                      <a:pt x="94" y="19"/>
                    </a:lnTo>
                    <a:lnTo>
                      <a:pt x="93" y="17"/>
                    </a:lnTo>
                    <a:lnTo>
                      <a:pt x="90" y="17"/>
                    </a:lnTo>
                    <a:lnTo>
                      <a:pt x="86" y="16"/>
                    </a:lnTo>
                    <a:lnTo>
                      <a:pt x="81" y="14"/>
                    </a:lnTo>
                    <a:lnTo>
                      <a:pt x="77" y="16"/>
                    </a:lnTo>
                    <a:lnTo>
                      <a:pt x="71" y="13"/>
                    </a:lnTo>
                    <a:lnTo>
                      <a:pt x="67" y="13"/>
                    </a:lnTo>
                    <a:lnTo>
                      <a:pt x="62" y="12"/>
                    </a:lnTo>
                    <a:lnTo>
                      <a:pt x="50" y="7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29" y="3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8" y="3"/>
                    </a:lnTo>
                    <a:lnTo>
                      <a:pt x="2" y="6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2" y="21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12" y="26"/>
                    </a:lnTo>
                    <a:lnTo>
                      <a:pt x="16" y="26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5" y="27"/>
                    </a:lnTo>
                    <a:lnTo>
                      <a:pt x="29" y="29"/>
                    </a:lnTo>
                    <a:lnTo>
                      <a:pt x="31" y="31"/>
                    </a:lnTo>
                    <a:lnTo>
                      <a:pt x="32" y="33"/>
                    </a:lnTo>
                    <a:lnTo>
                      <a:pt x="33" y="34"/>
                    </a:lnTo>
                    <a:lnTo>
                      <a:pt x="33" y="36"/>
                    </a:lnTo>
                    <a:lnTo>
                      <a:pt x="29" y="37"/>
                    </a:lnTo>
                    <a:lnTo>
                      <a:pt x="26" y="40"/>
                    </a:lnTo>
                    <a:lnTo>
                      <a:pt x="22" y="41"/>
                    </a:lnTo>
                    <a:lnTo>
                      <a:pt x="22" y="44"/>
                    </a:lnTo>
                    <a:lnTo>
                      <a:pt x="21" y="48"/>
                    </a:lnTo>
                    <a:lnTo>
                      <a:pt x="21" y="51"/>
                    </a:lnTo>
                    <a:lnTo>
                      <a:pt x="19" y="53"/>
                    </a:lnTo>
                    <a:lnTo>
                      <a:pt x="18" y="53"/>
                    </a:lnTo>
                    <a:lnTo>
                      <a:pt x="18" y="57"/>
                    </a:lnTo>
                    <a:lnTo>
                      <a:pt x="16" y="58"/>
                    </a:lnTo>
                    <a:lnTo>
                      <a:pt x="14" y="60"/>
                    </a:lnTo>
                    <a:lnTo>
                      <a:pt x="9" y="60"/>
                    </a:lnTo>
                    <a:lnTo>
                      <a:pt x="12" y="67"/>
                    </a:lnTo>
                    <a:lnTo>
                      <a:pt x="14" y="69"/>
                    </a:lnTo>
                    <a:lnTo>
                      <a:pt x="14" y="71"/>
                    </a:lnTo>
                    <a:lnTo>
                      <a:pt x="9" y="72"/>
                    </a:lnTo>
                    <a:lnTo>
                      <a:pt x="8" y="74"/>
                    </a:lnTo>
                    <a:lnTo>
                      <a:pt x="8" y="77"/>
                    </a:lnTo>
                    <a:lnTo>
                      <a:pt x="8" y="79"/>
                    </a:lnTo>
                    <a:lnTo>
                      <a:pt x="9" y="82"/>
                    </a:lnTo>
                    <a:lnTo>
                      <a:pt x="11" y="82"/>
                    </a:lnTo>
                    <a:lnTo>
                      <a:pt x="8" y="85"/>
                    </a:lnTo>
                    <a:lnTo>
                      <a:pt x="2" y="88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2" y="95"/>
                    </a:lnTo>
                    <a:lnTo>
                      <a:pt x="8" y="96"/>
                    </a:lnTo>
                    <a:lnTo>
                      <a:pt x="12" y="99"/>
                    </a:lnTo>
                    <a:lnTo>
                      <a:pt x="14" y="102"/>
                    </a:lnTo>
                    <a:lnTo>
                      <a:pt x="14" y="106"/>
                    </a:lnTo>
                    <a:lnTo>
                      <a:pt x="15" y="112"/>
                    </a:lnTo>
                    <a:lnTo>
                      <a:pt x="19" y="116"/>
                    </a:lnTo>
                    <a:lnTo>
                      <a:pt x="28" y="113"/>
                    </a:lnTo>
                    <a:lnTo>
                      <a:pt x="32" y="112"/>
                    </a:lnTo>
                    <a:lnTo>
                      <a:pt x="38" y="110"/>
                    </a:lnTo>
                    <a:lnTo>
                      <a:pt x="43" y="109"/>
                    </a:lnTo>
                    <a:lnTo>
                      <a:pt x="49" y="110"/>
                    </a:lnTo>
                    <a:lnTo>
                      <a:pt x="60" y="112"/>
                    </a:lnTo>
                    <a:lnTo>
                      <a:pt x="70" y="113"/>
                    </a:lnTo>
                    <a:lnTo>
                      <a:pt x="74" y="113"/>
                    </a:lnTo>
                    <a:lnTo>
                      <a:pt x="77" y="110"/>
                    </a:lnTo>
                    <a:lnTo>
                      <a:pt x="78" y="106"/>
                    </a:lnTo>
                    <a:lnTo>
                      <a:pt x="84" y="103"/>
                    </a:lnTo>
                    <a:lnTo>
                      <a:pt x="94" y="103"/>
                    </a:lnTo>
                    <a:lnTo>
                      <a:pt x="93" y="101"/>
                    </a:lnTo>
                    <a:lnTo>
                      <a:pt x="94" y="98"/>
                    </a:lnTo>
                    <a:lnTo>
                      <a:pt x="101" y="91"/>
                    </a:lnTo>
                    <a:lnTo>
                      <a:pt x="108" y="88"/>
                    </a:lnTo>
                    <a:lnTo>
                      <a:pt x="104" y="81"/>
                    </a:lnTo>
                    <a:lnTo>
                      <a:pt x="104" y="75"/>
                    </a:lnTo>
                    <a:lnTo>
                      <a:pt x="108" y="72"/>
                    </a:lnTo>
                    <a:lnTo>
                      <a:pt x="114" y="65"/>
                    </a:lnTo>
                    <a:lnTo>
                      <a:pt x="119" y="61"/>
                    </a:lnTo>
                    <a:lnTo>
                      <a:pt x="121" y="61"/>
                    </a:lnTo>
                    <a:lnTo>
                      <a:pt x="121" y="57"/>
                    </a:lnTo>
                    <a:lnTo>
                      <a:pt x="125" y="54"/>
                    </a:lnTo>
                    <a:lnTo>
                      <a:pt x="131" y="54"/>
                    </a:lnTo>
                    <a:lnTo>
                      <a:pt x="141" y="53"/>
                    </a:lnTo>
                    <a:lnTo>
                      <a:pt x="153" y="45"/>
                    </a:lnTo>
                    <a:lnTo>
                      <a:pt x="155" y="45"/>
                    </a:lnTo>
                    <a:lnTo>
                      <a:pt x="155" y="44"/>
                    </a:lnTo>
                    <a:lnTo>
                      <a:pt x="155" y="41"/>
                    </a:lnTo>
                    <a:lnTo>
                      <a:pt x="152" y="4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80" name="Freeform 933"/>
              <p:cNvSpPr>
                <a:spLocks noChangeAspect="1"/>
              </p:cNvSpPr>
              <p:nvPr/>
            </p:nvSpPr>
            <p:spPr bwMode="auto">
              <a:xfrm>
                <a:off x="3018" y="1117"/>
                <a:ext cx="155" cy="116"/>
              </a:xfrm>
              <a:custGeom>
                <a:avLst/>
                <a:gdLst>
                  <a:gd name="T0" fmla="*/ 149 w 155"/>
                  <a:gd name="T1" fmla="*/ 41 h 116"/>
                  <a:gd name="T2" fmla="*/ 133 w 155"/>
                  <a:gd name="T3" fmla="*/ 36 h 116"/>
                  <a:gd name="T4" fmla="*/ 117 w 155"/>
                  <a:gd name="T5" fmla="*/ 34 h 116"/>
                  <a:gd name="T6" fmla="*/ 111 w 155"/>
                  <a:gd name="T7" fmla="*/ 29 h 116"/>
                  <a:gd name="T8" fmla="*/ 101 w 155"/>
                  <a:gd name="T9" fmla="*/ 23 h 116"/>
                  <a:gd name="T10" fmla="*/ 93 w 155"/>
                  <a:gd name="T11" fmla="*/ 17 h 116"/>
                  <a:gd name="T12" fmla="*/ 86 w 155"/>
                  <a:gd name="T13" fmla="*/ 16 h 116"/>
                  <a:gd name="T14" fmla="*/ 77 w 155"/>
                  <a:gd name="T15" fmla="*/ 16 h 116"/>
                  <a:gd name="T16" fmla="*/ 67 w 155"/>
                  <a:gd name="T17" fmla="*/ 13 h 116"/>
                  <a:gd name="T18" fmla="*/ 50 w 155"/>
                  <a:gd name="T19" fmla="*/ 7 h 116"/>
                  <a:gd name="T20" fmla="*/ 42 w 155"/>
                  <a:gd name="T21" fmla="*/ 6 h 116"/>
                  <a:gd name="T22" fmla="*/ 26 w 155"/>
                  <a:gd name="T23" fmla="*/ 2 h 116"/>
                  <a:gd name="T24" fmla="*/ 22 w 155"/>
                  <a:gd name="T25" fmla="*/ 0 h 116"/>
                  <a:gd name="T26" fmla="*/ 18 w 155"/>
                  <a:gd name="T27" fmla="*/ 0 h 116"/>
                  <a:gd name="T28" fmla="*/ 14 w 155"/>
                  <a:gd name="T29" fmla="*/ 3 h 116"/>
                  <a:gd name="T30" fmla="*/ 2 w 155"/>
                  <a:gd name="T31" fmla="*/ 6 h 116"/>
                  <a:gd name="T32" fmla="*/ 4 w 155"/>
                  <a:gd name="T33" fmla="*/ 10 h 116"/>
                  <a:gd name="T34" fmla="*/ 4 w 155"/>
                  <a:gd name="T35" fmla="*/ 16 h 116"/>
                  <a:gd name="T36" fmla="*/ 8 w 155"/>
                  <a:gd name="T37" fmla="*/ 21 h 116"/>
                  <a:gd name="T38" fmla="*/ 11 w 155"/>
                  <a:gd name="T39" fmla="*/ 24 h 116"/>
                  <a:gd name="T40" fmla="*/ 12 w 155"/>
                  <a:gd name="T41" fmla="*/ 26 h 116"/>
                  <a:gd name="T42" fmla="*/ 18 w 155"/>
                  <a:gd name="T43" fmla="*/ 29 h 116"/>
                  <a:gd name="T44" fmla="*/ 25 w 155"/>
                  <a:gd name="T45" fmla="*/ 27 h 116"/>
                  <a:gd name="T46" fmla="*/ 31 w 155"/>
                  <a:gd name="T47" fmla="*/ 31 h 116"/>
                  <a:gd name="T48" fmla="*/ 32 w 155"/>
                  <a:gd name="T49" fmla="*/ 33 h 116"/>
                  <a:gd name="T50" fmla="*/ 33 w 155"/>
                  <a:gd name="T51" fmla="*/ 36 h 116"/>
                  <a:gd name="T52" fmla="*/ 26 w 155"/>
                  <a:gd name="T53" fmla="*/ 40 h 116"/>
                  <a:gd name="T54" fmla="*/ 22 w 155"/>
                  <a:gd name="T55" fmla="*/ 44 h 116"/>
                  <a:gd name="T56" fmla="*/ 21 w 155"/>
                  <a:gd name="T57" fmla="*/ 51 h 116"/>
                  <a:gd name="T58" fmla="*/ 18 w 155"/>
                  <a:gd name="T59" fmla="*/ 53 h 116"/>
                  <a:gd name="T60" fmla="*/ 16 w 155"/>
                  <a:gd name="T61" fmla="*/ 58 h 116"/>
                  <a:gd name="T62" fmla="*/ 9 w 155"/>
                  <a:gd name="T63" fmla="*/ 60 h 116"/>
                  <a:gd name="T64" fmla="*/ 14 w 155"/>
                  <a:gd name="T65" fmla="*/ 69 h 116"/>
                  <a:gd name="T66" fmla="*/ 14 w 155"/>
                  <a:gd name="T67" fmla="*/ 71 h 116"/>
                  <a:gd name="T68" fmla="*/ 8 w 155"/>
                  <a:gd name="T69" fmla="*/ 74 h 116"/>
                  <a:gd name="T70" fmla="*/ 8 w 155"/>
                  <a:gd name="T71" fmla="*/ 79 h 116"/>
                  <a:gd name="T72" fmla="*/ 11 w 155"/>
                  <a:gd name="T73" fmla="*/ 82 h 116"/>
                  <a:gd name="T74" fmla="*/ 2 w 155"/>
                  <a:gd name="T75" fmla="*/ 88 h 116"/>
                  <a:gd name="T76" fmla="*/ 0 w 155"/>
                  <a:gd name="T77" fmla="*/ 95 h 116"/>
                  <a:gd name="T78" fmla="*/ 8 w 155"/>
                  <a:gd name="T79" fmla="*/ 96 h 116"/>
                  <a:gd name="T80" fmla="*/ 14 w 155"/>
                  <a:gd name="T81" fmla="*/ 102 h 116"/>
                  <a:gd name="T82" fmla="*/ 15 w 155"/>
                  <a:gd name="T83" fmla="*/ 112 h 116"/>
                  <a:gd name="T84" fmla="*/ 28 w 155"/>
                  <a:gd name="T85" fmla="*/ 113 h 116"/>
                  <a:gd name="T86" fmla="*/ 38 w 155"/>
                  <a:gd name="T87" fmla="*/ 110 h 116"/>
                  <a:gd name="T88" fmla="*/ 49 w 155"/>
                  <a:gd name="T89" fmla="*/ 110 h 116"/>
                  <a:gd name="T90" fmla="*/ 70 w 155"/>
                  <a:gd name="T91" fmla="*/ 113 h 116"/>
                  <a:gd name="T92" fmla="*/ 77 w 155"/>
                  <a:gd name="T93" fmla="*/ 110 h 116"/>
                  <a:gd name="T94" fmla="*/ 84 w 155"/>
                  <a:gd name="T95" fmla="*/ 103 h 116"/>
                  <a:gd name="T96" fmla="*/ 93 w 155"/>
                  <a:gd name="T97" fmla="*/ 101 h 116"/>
                  <a:gd name="T98" fmla="*/ 101 w 155"/>
                  <a:gd name="T99" fmla="*/ 91 h 116"/>
                  <a:gd name="T100" fmla="*/ 104 w 155"/>
                  <a:gd name="T101" fmla="*/ 81 h 116"/>
                  <a:gd name="T102" fmla="*/ 108 w 155"/>
                  <a:gd name="T103" fmla="*/ 72 h 116"/>
                  <a:gd name="T104" fmla="*/ 119 w 155"/>
                  <a:gd name="T105" fmla="*/ 61 h 116"/>
                  <a:gd name="T106" fmla="*/ 121 w 155"/>
                  <a:gd name="T107" fmla="*/ 57 h 116"/>
                  <a:gd name="T108" fmla="*/ 131 w 155"/>
                  <a:gd name="T109" fmla="*/ 54 h 116"/>
                  <a:gd name="T110" fmla="*/ 153 w 155"/>
                  <a:gd name="T111" fmla="*/ 45 h 116"/>
                  <a:gd name="T112" fmla="*/ 155 w 155"/>
                  <a:gd name="T113" fmla="*/ 44 h 116"/>
                  <a:gd name="T114" fmla="*/ 152 w 155"/>
                  <a:gd name="T115" fmla="*/ 43 h 11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5"/>
                  <a:gd name="T175" fmla="*/ 0 h 116"/>
                  <a:gd name="T176" fmla="*/ 155 w 155"/>
                  <a:gd name="T177" fmla="*/ 116 h 11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5" h="116">
                    <a:moveTo>
                      <a:pt x="152" y="43"/>
                    </a:moveTo>
                    <a:lnTo>
                      <a:pt x="149" y="41"/>
                    </a:lnTo>
                    <a:lnTo>
                      <a:pt x="141" y="38"/>
                    </a:lnTo>
                    <a:lnTo>
                      <a:pt x="133" y="36"/>
                    </a:lnTo>
                    <a:lnTo>
                      <a:pt x="125" y="34"/>
                    </a:lnTo>
                    <a:lnTo>
                      <a:pt x="117" y="34"/>
                    </a:lnTo>
                    <a:lnTo>
                      <a:pt x="115" y="31"/>
                    </a:lnTo>
                    <a:lnTo>
                      <a:pt x="111" y="29"/>
                    </a:lnTo>
                    <a:lnTo>
                      <a:pt x="105" y="27"/>
                    </a:lnTo>
                    <a:lnTo>
                      <a:pt x="101" y="23"/>
                    </a:lnTo>
                    <a:lnTo>
                      <a:pt x="94" y="19"/>
                    </a:lnTo>
                    <a:lnTo>
                      <a:pt x="93" y="17"/>
                    </a:lnTo>
                    <a:lnTo>
                      <a:pt x="90" y="17"/>
                    </a:lnTo>
                    <a:lnTo>
                      <a:pt x="86" y="16"/>
                    </a:lnTo>
                    <a:lnTo>
                      <a:pt x="81" y="14"/>
                    </a:lnTo>
                    <a:lnTo>
                      <a:pt x="77" y="16"/>
                    </a:lnTo>
                    <a:lnTo>
                      <a:pt x="71" y="13"/>
                    </a:lnTo>
                    <a:lnTo>
                      <a:pt x="67" y="13"/>
                    </a:lnTo>
                    <a:lnTo>
                      <a:pt x="62" y="12"/>
                    </a:lnTo>
                    <a:lnTo>
                      <a:pt x="50" y="7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29" y="3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8" y="3"/>
                    </a:lnTo>
                    <a:lnTo>
                      <a:pt x="2" y="6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2" y="21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12" y="26"/>
                    </a:lnTo>
                    <a:lnTo>
                      <a:pt x="16" y="26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5" y="27"/>
                    </a:lnTo>
                    <a:lnTo>
                      <a:pt x="29" y="29"/>
                    </a:lnTo>
                    <a:lnTo>
                      <a:pt x="31" y="31"/>
                    </a:lnTo>
                    <a:lnTo>
                      <a:pt x="32" y="33"/>
                    </a:lnTo>
                    <a:lnTo>
                      <a:pt x="33" y="34"/>
                    </a:lnTo>
                    <a:lnTo>
                      <a:pt x="33" y="36"/>
                    </a:lnTo>
                    <a:lnTo>
                      <a:pt x="29" y="37"/>
                    </a:lnTo>
                    <a:lnTo>
                      <a:pt x="26" y="40"/>
                    </a:lnTo>
                    <a:lnTo>
                      <a:pt x="22" y="41"/>
                    </a:lnTo>
                    <a:lnTo>
                      <a:pt x="22" y="44"/>
                    </a:lnTo>
                    <a:lnTo>
                      <a:pt x="21" y="48"/>
                    </a:lnTo>
                    <a:lnTo>
                      <a:pt x="21" y="51"/>
                    </a:lnTo>
                    <a:lnTo>
                      <a:pt x="19" y="53"/>
                    </a:lnTo>
                    <a:lnTo>
                      <a:pt x="18" y="53"/>
                    </a:lnTo>
                    <a:lnTo>
                      <a:pt x="18" y="57"/>
                    </a:lnTo>
                    <a:lnTo>
                      <a:pt x="16" y="58"/>
                    </a:lnTo>
                    <a:lnTo>
                      <a:pt x="14" y="60"/>
                    </a:lnTo>
                    <a:lnTo>
                      <a:pt x="9" y="60"/>
                    </a:lnTo>
                    <a:lnTo>
                      <a:pt x="12" y="67"/>
                    </a:lnTo>
                    <a:lnTo>
                      <a:pt x="14" y="69"/>
                    </a:lnTo>
                    <a:lnTo>
                      <a:pt x="14" y="71"/>
                    </a:lnTo>
                    <a:lnTo>
                      <a:pt x="9" y="72"/>
                    </a:lnTo>
                    <a:lnTo>
                      <a:pt x="8" y="74"/>
                    </a:lnTo>
                    <a:lnTo>
                      <a:pt x="8" y="77"/>
                    </a:lnTo>
                    <a:lnTo>
                      <a:pt x="8" y="79"/>
                    </a:lnTo>
                    <a:lnTo>
                      <a:pt x="9" y="82"/>
                    </a:lnTo>
                    <a:lnTo>
                      <a:pt x="11" y="82"/>
                    </a:lnTo>
                    <a:lnTo>
                      <a:pt x="8" y="85"/>
                    </a:lnTo>
                    <a:lnTo>
                      <a:pt x="2" y="88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2" y="95"/>
                    </a:lnTo>
                    <a:lnTo>
                      <a:pt x="8" y="96"/>
                    </a:lnTo>
                    <a:lnTo>
                      <a:pt x="12" y="99"/>
                    </a:lnTo>
                    <a:lnTo>
                      <a:pt x="14" y="102"/>
                    </a:lnTo>
                    <a:lnTo>
                      <a:pt x="14" y="106"/>
                    </a:lnTo>
                    <a:lnTo>
                      <a:pt x="15" y="112"/>
                    </a:lnTo>
                    <a:lnTo>
                      <a:pt x="19" y="116"/>
                    </a:lnTo>
                    <a:lnTo>
                      <a:pt x="28" y="113"/>
                    </a:lnTo>
                    <a:lnTo>
                      <a:pt x="32" y="112"/>
                    </a:lnTo>
                    <a:lnTo>
                      <a:pt x="38" y="110"/>
                    </a:lnTo>
                    <a:lnTo>
                      <a:pt x="43" y="109"/>
                    </a:lnTo>
                    <a:lnTo>
                      <a:pt x="49" y="110"/>
                    </a:lnTo>
                    <a:lnTo>
                      <a:pt x="60" y="112"/>
                    </a:lnTo>
                    <a:lnTo>
                      <a:pt x="70" y="113"/>
                    </a:lnTo>
                    <a:lnTo>
                      <a:pt x="74" y="113"/>
                    </a:lnTo>
                    <a:lnTo>
                      <a:pt x="77" y="110"/>
                    </a:lnTo>
                    <a:lnTo>
                      <a:pt x="78" y="106"/>
                    </a:lnTo>
                    <a:lnTo>
                      <a:pt x="84" y="103"/>
                    </a:lnTo>
                    <a:lnTo>
                      <a:pt x="94" y="103"/>
                    </a:lnTo>
                    <a:lnTo>
                      <a:pt x="93" y="101"/>
                    </a:lnTo>
                    <a:lnTo>
                      <a:pt x="94" y="98"/>
                    </a:lnTo>
                    <a:lnTo>
                      <a:pt x="101" y="91"/>
                    </a:lnTo>
                    <a:lnTo>
                      <a:pt x="108" y="88"/>
                    </a:lnTo>
                    <a:lnTo>
                      <a:pt x="104" y="81"/>
                    </a:lnTo>
                    <a:lnTo>
                      <a:pt x="104" y="75"/>
                    </a:lnTo>
                    <a:lnTo>
                      <a:pt x="108" y="72"/>
                    </a:lnTo>
                    <a:lnTo>
                      <a:pt x="114" y="65"/>
                    </a:lnTo>
                    <a:lnTo>
                      <a:pt x="119" y="61"/>
                    </a:lnTo>
                    <a:lnTo>
                      <a:pt x="121" y="61"/>
                    </a:lnTo>
                    <a:lnTo>
                      <a:pt x="121" y="57"/>
                    </a:lnTo>
                    <a:lnTo>
                      <a:pt x="125" y="54"/>
                    </a:lnTo>
                    <a:lnTo>
                      <a:pt x="131" y="54"/>
                    </a:lnTo>
                    <a:lnTo>
                      <a:pt x="141" y="53"/>
                    </a:lnTo>
                    <a:lnTo>
                      <a:pt x="153" y="45"/>
                    </a:lnTo>
                    <a:lnTo>
                      <a:pt x="155" y="45"/>
                    </a:lnTo>
                    <a:lnTo>
                      <a:pt x="155" y="44"/>
                    </a:lnTo>
                    <a:lnTo>
                      <a:pt x="155" y="41"/>
                    </a:lnTo>
                    <a:lnTo>
                      <a:pt x="152" y="43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81" name="Freeform 934"/>
              <p:cNvSpPr>
                <a:spLocks noChangeAspect="1"/>
              </p:cNvSpPr>
              <p:nvPr/>
            </p:nvSpPr>
            <p:spPr bwMode="auto">
              <a:xfrm>
                <a:off x="2998" y="1138"/>
                <a:ext cx="53" cy="75"/>
              </a:xfrm>
              <a:custGeom>
                <a:avLst/>
                <a:gdLst>
                  <a:gd name="T0" fmla="*/ 51 w 53"/>
                  <a:gd name="T1" fmla="*/ 10 h 75"/>
                  <a:gd name="T2" fmla="*/ 49 w 53"/>
                  <a:gd name="T3" fmla="*/ 8 h 75"/>
                  <a:gd name="T4" fmla="*/ 42 w 53"/>
                  <a:gd name="T5" fmla="*/ 6 h 75"/>
                  <a:gd name="T6" fmla="*/ 36 w 53"/>
                  <a:gd name="T7" fmla="*/ 5 h 75"/>
                  <a:gd name="T8" fmla="*/ 29 w 53"/>
                  <a:gd name="T9" fmla="*/ 3 h 75"/>
                  <a:gd name="T10" fmla="*/ 31 w 53"/>
                  <a:gd name="T11" fmla="*/ 0 h 75"/>
                  <a:gd name="T12" fmla="*/ 22 w 53"/>
                  <a:gd name="T13" fmla="*/ 0 h 75"/>
                  <a:gd name="T14" fmla="*/ 20 w 53"/>
                  <a:gd name="T15" fmla="*/ 13 h 75"/>
                  <a:gd name="T16" fmla="*/ 15 w 53"/>
                  <a:gd name="T17" fmla="*/ 26 h 75"/>
                  <a:gd name="T18" fmla="*/ 4 w 53"/>
                  <a:gd name="T19" fmla="*/ 37 h 75"/>
                  <a:gd name="T20" fmla="*/ 0 w 53"/>
                  <a:gd name="T21" fmla="*/ 44 h 75"/>
                  <a:gd name="T22" fmla="*/ 4 w 53"/>
                  <a:gd name="T23" fmla="*/ 47 h 75"/>
                  <a:gd name="T24" fmla="*/ 3 w 53"/>
                  <a:gd name="T25" fmla="*/ 50 h 75"/>
                  <a:gd name="T26" fmla="*/ 8 w 53"/>
                  <a:gd name="T27" fmla="*/ 51 h 75"/>
                  <a:gd name="T28" fmla="*/ 4 w 53"/>
                  <a:gd name="T29" fmla="*/ 63 h 75"/>
                  <a:gd name="T30" fmla="*/ 0 w 53"/>
                  <a:gd name="T31" fmla="*/ 70 h 75"/>
                  <a:gd name="T32" fmla="*/ 0 w 53"/>
                  <a:gd name="T33" fmla="*/ 72 h 75"/>
                  <a:gd name="T34" fmla="*/ 10 w 53"/>
                  <a:gd name="T35" fmla="*/ 72 h 75"/>
                  <a:gd name="T36" fmla="*/ 20 w 53"/>
                  <a:gd name="T37" fmla="*/ 74 h 75"/>
                  <a:gd name="T38" fmla="*/ 22 w 53"/>
                  <a:gd name="T39" fmla="*/ 67 h 75"/>
                  <a:gd name="T40" fmla="*/ 31 w 53"/>
                  <a:gd name="T41" fmla="*/ 60 h 75"/>
                  <a:gd name="T42" fmla="*/ 28 w 53"/>
                  <a:gd name="T43" fmla="*/ 58 h 75"/>
                  <a:gd name="T44" fmla="*/ 28 w 53"/>
                  <a:gd name="T45" fmla="*/ 53 h 75"/>
                  <a:gd name="T46" fmla="*/ 32 w 53"/>
                  <a:gd name="T47" fmla="*/ 50 h 75"/>
                  <a:gd name="T48" fmla="*/ 34 w 53"/>
                  <a:gd name="T49" fmla="*/ 47 h 75"/>
                  <a:gd name="T50" fmla="*/ 29 w 53"/>
                  <a:gd name="T51" fmla="*/ 39 h 75"/>
                  <a:gd name="T52" fmla="*/ 36 w 53"/>
                  <a:gd name="T53" fmla="*/ 37 h 75"/>
                  <a:gd name="T54" fmla="*/ 38 w 53"/>
                  <a:gd name="T55" fmla="*/ 32 h 75"/>
                  <a:gd name="T56" fmla="*/ 41 w 53"/>
                  <a:gd name="T57" fmla="*/ 30 h 75"/>
                  <a:gd name="T58" fmla="*/ 42 w 53"/>
                  <a:gd name="T59" fmla="*/ 23 h 75"/>
                  <a:gd name="T60" fmla="*/ 46 w 53"/>
                  <a:gd name="T61" fmla="*/ 19 h 75"/>
                  <a:gd name="T62" fmla="*/ 53 w 53"/>
                  <a:gd name="T63" fmla="*/ 15 h 75"/>
                  <a:gd name="T64" fmla="*/ 52 w 53"/>
                  <a:gd name="T65" fmla="*/ 12 h 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75"/>
                  <a:gd name="T101" fmla="*/ 53 w 53"/>
                  <a:gd name="T102" fmla="*/ 75 h 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75">
                    <a:moveTo>
                      <a:pt x="52" y="12"/>
                    </a:moveTo>
                    <a:lnTo>
                      <a:pt x="51" y="10"/>
                    </a:lnTo>
                    <a:lnTo>
                      <a:pt x="51" y="9"/>
                    </a:lnTo>
                    <a:lnTo>
                      <a:pt x="49" y="8"/>
                    </a:lnTo>
                    <a:lnTo>
                      <a:pt x="45" y="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6" y="5"/>
                    </a:lnTo>
                    <a:lnTo>
                      <a:pt x="32" y="5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2" y="5"/>
                    </a:lnTo>
                    <a:lnTo>
                      <a:pt x="20" y="13"/>
                    </a:lnTo>
                    <a:lnTo>
                      <a:pt x="18" y="17"/>
                    </a:lnTo>
                    <a:lnTo>
                      <a:pt x="15" y="26"/>
                    </a:lnTo>
                    <a:lnTo>
                      <a:pt x="11" y="32"/>
                    </a:lnTo>
                    <a:lnTo>
                      <a:pt x="4" y="37"/>
                    </a:lnTo>
                    <a:lnTo>
                      <a:pt x="1" y="43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4" y="47"/>
                    </a:lnTo>
                    <a:lnTo>
                      <a:pt x="3" y="48"/>
                    </a:lnTo>
                    <a:lnTo>
                      <a:pt x="3" y="50"/>
                    </a:lnTo>
                    <a:lnTo>
                      <a:pt x="4" y="51"/>
                    </a:lnTo>
                    <a:lnTo>
                      <a:pt x="8" y="51"/>
                    </a:lnTo>
                    <a:lnTo>
                      <a:pt x="4" y="58"/>
                    </a:lnTo>
                    <a:lnTo>
                      <a:pt x="4" y="63"/>
                    </a:lnTo>
                    <a:lnTo>
                      <a:pt x="3" y="67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5" y="72"/>
                    </a:lnTo>
                    <a:lnTo>
                      <a:pt x="10" y="72"/>
                    </a:lnTo>
                    <a:lnTo>
                      <a:pt x="15" y="75"/>
                    </a:lnTo>
                    <a:lnTo>
                      <a:pt x="20" y="74"/>
                    </a:lnTo>
                    <a:lnTo>
                      <a:pt x="21" y="70"/>
                    </a:lnTo>
                    <a:lnTo>
                      <a:pt x="22" y="67"/>
                    </a:lnTo>
                    <a:lnTo>
                      <a:pt x="28" y="63"/>
                    </a:lnTo>
                    <a:lnTo>
                      <a:pt x="31" y="60"/>
                    </a:lnTo>
                    <a:lnTo>
                      <a:pt x="29" y="60"/>
                    </a:lnTo>
                    <a:lnTo>
                      <a:pt x="28" y="58"/>
                    </a:lnTo>
                    <a:lnTo>
                      <a:pt x="28" y="56"/>
                    </a:lnTo>
                    <a:lnTo>
                      <a:pt x="28" y="53"/>
                    </a:lnTo>
                    <a:lnTo>
                      <a:pt x="29" y="51"/>
                    </a:lnTo>
                    <a:lnTo>
                      <a:pt x="32" y="50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2" y="46"/>
                    </a:lnTo>
                    <a:lnTo>
                      <a:pt x="29" y="39"/>
                    </a:lnTo>
                    <a:lnTo>
                      <a:pt x="32" y="39"/>
                    </a:lnTo>
                    <a:lnTo>
                      <a:pt x="36" y="37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41" y="30"/>
                    </a:lnTo>
                    <a:lnTo>
                      <a:pt x="41" y="27"/>
                    </a:lnTo>
                    <a:lnTo>
                      <a:pt x="42" y="23"/>
                    </a:lnTo>
                    <a:lnTo>
                      <a:pt x="42" y="20"/>
                    </a:lnTo>
                    <a:lnTo>
                      <a:pt x="46" y="19"/>
                    </a:lnTo>
                    <a:lnTo>
                      <a:pt x="49" y="16"/>
                    </a:lnTo>
                    <a:lnTo>
                      <a:pt x="53" y="15"/>
                    </a:lnTo>
                    <a:lnTo>
                      <a:pt x="53" y="13"/>
                    </a:lnTo>
                    <a:lnTo>
                      <a:pt x="52" y="1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82" name="Freeform 935"/>
              <p:cNvSpPr>
                <a:spLocks noChangeAspect="1"/>
              </p:cNvSpPr>
              <p:nvPr/>
            </p:nvSpPr>
            <p:spPr bwMode="auto">
              <a:xfrm>
                <a:off x="2998" y="1138"/>
                <a:ext cx="53" cy="75"/>
              </a:xfrm>
              <a:custGeom>
                <a:avLst/>
                <a:gdLst>
                  <a:gd name="T0" fmla="*/ 51 w 53"/>
                  <a:gd name="T1" fmla="*/ 10 h 75"/>
                  <a:gd name="T2" fmla="*/ 49 w 53"/>
                  <a:gd name="T3" fmla="*/ 8 h 75"/>
                  <a:gd name="T4" fmla="*/ 42 w 53"/>
                  <a:gd name="T5" fmla="*/ 6 h 75"/>
                  <a:gd name="T6" fmla="*/ 36 w 53"/>
                  <a:gd name="T7" fmla="*/ 5 h 75"/>
                  <a:gd name="T8" fmla="*/ 29 w 53"/>
                  <a:gd name="T9" fmla="*/ 3 h 75"/>
                  <a:gd name="T10" fmla="*/ 31 w 53"/>
                  <a:gd name="T11" fmla="*/ 0 h 75"/>
                  <a:gd name="T12" fmla="*/ 22 w 53"/>
                  <a:gd name="T13" fmla="*/ 0 h 75"/>
                  <a:gd name="T14" fmla="*/ 20 w 53"/>
                  <a:gd name="T15" fmla="*/ 13 h 75"/>
                  <a:gd name="T16" fmla="*/ 15 w 53"/>
                  <a:gd name="T17" fmla="*/ 26 h 75"/>
                  <a:gd name="T18" fmla="*/ 4 w 53"/>
                  <a:gd name="T19" fmla="*/ 37 h 75"/>
                  <a:gd name="T20" fmla="*/ 0 w 53"/>
                  <a:gd name="T21" fmla="*/ 44 h 75"/>
                  <a:gd name="T22" fmla="*/ 4 w 53"/>
                  <a:gd name="T23" fmla="*/ 47 h 75"/>
                  <a:gd name="T24" fmla="*/ 3 w 53"/>
                  <a:gd name="T25" fmla="*/ 50 h 75"/>
                  <a:gd name="T26" fmla="*/ 8 w 53"/>
                  <a:gd name="T27" fmla="*/ 51 h 75"/>
                  <a:gd name="T28" fmla="*/ 4 w 53"/>
                  <a:gd name="T29" fmla="*/ 63 h 75"/>
                  <a:gd name="T30" fmla="*/ 0 w 53"/>
                  <a:gd name="T31" fmla="*/ 70 h 75"/>
                  <a:gd name="T32" fmla="*/ 0 w 53"/>
                  <a:gd name="T33" fmla="*/ 72 h 75"/>
                  <a:gd name="T34" fmla="*/ 10 w 53"/>
                  <a:gd name="T35" fmla="*/ 72 h 75"/>
                  <a:gd name="T36" fmla="*/ 20 w 53"/>
                  <a:gd name="T37" fmla="*/ 74 h 75"/>
                  <a:gd name="T38" fmla="*/ 22 w 53"/>
                  <a:gd name="T39" fmla="*/ 67 h 75"/>
                  <a:gd name="T40" fmla="*/ 31 w 53"/>
                  <a:gd name="T41" fmla="*/ 60 h 75"/>
                  <a:gd name="T42" fmla="*/ 28 w 53"/>
                  <a:gd name="T43" fmla="*/ 58 h 75"/>
                  <a:gd name="T44" fmla="*/ 28 w 53"/>
                  <a:gd name="T45" fmla="*/ 53 h 75"/>
                  <a:gd name="T46" fmla="*/ 32 w 53"/>
                  <a:gd name="T47" fmla="*/ 50 h 75"/>
                  <a:gd name="T48" fmla="*/ 34 w 53"/>
                  <a:gd name="T49" fmla="*/ 47 h 75"/>
                  <a:gd name="T50" fmla="*/ 29 w 53"/>
                  <a:gd name="T51" fmla="*/ 39 h 75"/>
                  <a:gd name="T52" fmla="*/ 36 w 53"/>
                  <a:gd name="T53" fmla="*/ 37 h 75"/>
                  <a:gd name="T54" fmla="*/ 38 w 53"/>
                  <a:gd name="T55" fmla="*/ 32 h 75"/>
                  <a:gd name="T56" fmla="*/ 41 w 53"/>
                  <a:gd name="T57" fmla="*/ 30 h 75"/>
                  <a:gd name="T58" fmla="*/ 42 w 53"/>
                  <a:gd name="T59" fmla="*/ 23 h 75"/>
                  <a:gd name="T60" fmla="*/ 46 w 53"/>
                  <a:gd name="T61" fmla="*/ 19 h 75"/>
                  <a:gd name="T62" fmla="*/ 53 w 53"/>
                  <a:gd name="T63" fmla="*/ 15 h 75"/>
                  <a:gd name="T64" fmla="*/ 52 w 53"/>
                  <a:gd name="T65" fmla="*/ 12 h 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75"/>
                  <a:gd name="T101" fmla="*/ 53 w 53"/>
                  <a:gd name="T102" fmla="*/ 75 h 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75">
                    <a:moveTo>
                      <a:pt x="52" y="12"/>
                    </a:moveTo>
                    <a:lnTo>
                      <a:pt x="51" y="10"/>
                    </a:lnTo>
                    <a:lnTo>
                      <a:pt x="51" y="9"/>
                    </a:lnTo>
                    <a:lnTo>
                      <a:pt x="49" y="8"/>
                    </a:lnTo>
                    <a:lnTo>
                      <a:pt x="45" y="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6" y="5"/>
                    </a:lnTo>
                    <a:lnTo>
                      <a:pt x="32" y="5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2" y="5"/>
                    </a:lnTo>
                    <a:lnTo>
                      <a:pt x="20" y="13"/>
                    </a:lnTo>
                    <a:lnTo>
                      <a:pt x="18" y="17"/>
                    </a:lnTo>
                    <a:lnTo>
                      <a:pt x="15" y="26"/>
                    </a:lnTo>
                    <a:lnTo>
                      <a:pt x="11" y="32"/>
                    </a:lnTo>
                    <a:lnTo>
                      <a:pt x="4" y="37"/>
                    </a:lnTo>
                    <a:lnTo>
                      <a:pt x="1" y="43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4" y="47"/>
                    </a:lnTo>
                    <a:lnTo>
                      <a:pt x="3" y="48"/>
                    </a:lnTo>
                    <a:lnTo>
                      <a:pt x="3" y="50"/>
                    </a:lnTo>
                    <a:lnTo>
                      <a:pt x="4" y="51"/>
                    </a:lnTo>
                    <a:lnTo>
                      <a:pt x="8" y="51"/>
                    </a:lnTo>
                    <a:lnTo>
                      <a:pt x="4" y="58"/>
                    </a:lnTo>
                    <a:lnTo>
                      <a:pt x="4" y="63"/>
                    </a:lnTo>
                    <a:lnTo>
                      <a:pt x="3" y="67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5" y="72"/>
                    </a:lnTo>
                    <a:lnTo>
                      <a:pt x="10" y="72"/>
                    </a:lnTo>
                    <a:lnTo>
                      <a:pt x="15" y="75"/>
                    </a:lnTo>
                    <a:lnTo>
                      <a:pt x="20" y="74"/>
                    </a:lnTo>
                    <a:lnTo>
                      <a:pt x="21" y="70"/>
                    </a:lnTo>
                    <a:lnTo>
                      <a:pt x="22" y="67"/>
                    </a:lnTo>
                    <a:lnTo>
                      <a:pt x="28" y="63"/>
                    </a:lnTo>
                    <a:lnTo>
                      <a:pt x="31" y="60"/>
                    </a:lnTo>
                    <a:lnTo>
                      <a:pt x="29" y="60"/>
                    </a:lnTo>
                    <a:lnTo>
                      <a:pt x="28" y="58"/>
                    </a:lnTo>
                    <a:lnTo>
                      <a:pt x="28" y="56"/>
                    </a:lnTo>
                    <a:lnTo>
                      <a:pt x="28" y="53"/>
                    </a:lnTo>
                    <a:lnTo>
                      <a:pt x="29" y="51"/>
                    </a:lnTo>
                    <a:lnTo>
                      <a:pt x="32" y="50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2" y="46"/>
                    </a:lnTo>
                    <a:lnTo>
                      <a:pt x="29" y="39"/>
                    </a:lnTo>
                    <a:lnTo>
                      <a:pt x="32" y="39"/>
                    </a:lnTo>
                    <a:lnTo>
                      <a:pt x="36" y="37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41" y="30"/>
                    </a:lnTo>
                    <a:lnTo>
                      <a:pt x="41" y="27"/>
                    </a:lnTo>
                    <a:lnTo>
                      <a:pt x="42" y="23"/>
                    </a:lnTo>
                    <a:lnTo>
                      <a:pt x="42" y="20"/>
                    </a:lnTo>
                    <a:lnTo>
                      <a:pt x="46" y="19"/>
                    </a:lnTo>
                    <a:lnTo>
                      <a:pt x="49" y="16"/>
                    </a:lnTo>
                    <a:lnTo>
                      <a:pt x="53" y="15"/>
                    </a:lnTo>
                    <a:lnTo>
                      <a:pt x="53" y="13"/>
                    </a:lnTo>
                    <a:lnTo>
                      <a:pt x="52" y="12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83" name="Freeform 936"/>
              <p:cNvSpPr>
                <a:spLocks noChangeAspect="1"/>
              </p:cNvSpPr>
              <p:nvPr/>
            </p:nvSpPr>
            <p:spPr bwMode="auto">
              <a:xfrm>
                <a:off x="3047" y="953"/>
                <a:ext cx="51" cy="50"/>
              </a:xfrm>
              <a:custGeom>
                <a:avLst/>
                <a:gdLst>
                  <a:gd name="T0" fmla="*/ 47 w 51"/>
                  <a:gd name="T1" fmla="*/ 19 h 50"/>
                  <a:gd name="T2" fmla="*/ 45 w 51"/>
                  <a:gd name="T3" fmla="*/ 16 h 50"/>
                  <a:gd name="T4" fmla="*/ 42 w 51"/>
                  <a:gd name="T5" fmla="*/ 15 h 50"/>
                  <a:gd name="T6" fmla="*/ 38 w 51"/>
                  <a:gd name="T7" fmla="*/ 17 h 50"/>
                  <a:gd name="T8" fmla="*/ 34 w 51"/>
                  <a:gd name="T9" fmla="*/ 12 h 50"/>
                  <a:gd name="T10" fmla="*/ 35 w 51"/>
                  <a:gd name="T11" fmla="*/ 9 h 50"/>
                  <a:gd name="T12" fmla="*/ 35 w 51"/>
                  <a:gd name="T13" fmla="*/ 7 h 50"/>
                  <a:gd name="T14" fmla="*/ 40 w 51"/>
                  <a:gd name="T15" fmla="*/ 7 h 50"/>
                  <a:gd name="T16" fmla="*/ 41 w 51"/>
                  <a:gd name="T17" fmla="*/ 6 h 50"/>
                  <a:gd name="T18" fmla="*/ 42 w 51"/>
                  <a:gd name="T19" fmla="*/ 3 h 50"/>
                  <a:gd name="T20" fmla="*/ 44 w 51"/>
                  <a:gd name="T21" fmla="*/ 3 h 50"/>
                  <a:gd name="T22" fmla="*/ 45 w 51"/>
                  <a:gd name="T23" fmla="*/ 0 h 50"/>
                  <a:gd name="T24" fmla="*/ 42 w 51"/>
                  <a:gd name="T25" fmla="*/ 0 h 50"/>
                  <a:gd name="T26" fmla="*/ 40 w 51"/>
                  <a:gd name="T27" fmla="*/ 0 h 50"/>
                  <a:gd name="T28" fmla="*/ 34 w 51"/>
                  <a:gd name="T29" fmla="*/ 0 h 50"/>
                  <a:gd name="T30" fmla="*/ 33 w 51"/>
                  <a:gd name="T31" fmla="*/ 3 h 50"/>
                  <a:gd name="T32" fmla="*/ 28 w 51"/>
                  <a:gd name="T33" fmla="*/ 6 h 50"/>
                  <a:gd name="T34" fmla="*/ 28 w 51"/>
                  <a:gd name="T35" fmla="*/ 9 h 50"/>
                  <a:gd name="T36" fmla="*/ 24 w 51"/>
                  <a:gd name="T37" fmla="*/ 12 h 50"/>
                  <a:gd name="T38" fmla="*/ 17 w 51"/>
                  <a:gd name="T39" fmla="*/ 9 h 50"/>
                  <a:gd name="T40" fmla="*/ 11 w 51"/>
                  <a:gd name="T41" fmla="*/ 13 h 50"/>
                  <a:gd name="T42" fmla="*/ 14 w 51"/>
                  <a:gd name="T43" fmla="*/ 16 h 50"/>
                  <a:gd name="T44" fmla="*/ 10 w 51"/>
                  <a:gd name="T45" fmla="*/ 19 h 50"/>
                  <a:gd name="T46" fmla="*/ 14 w 51"/>
                  <a:gd name="T47" fmla="*/ 23 h 50"/>
                  <a:gd name="T48" fmla="*/ 20 w 51"/>
                  <a:gd name="T49" fmla="*/ 24 h 50"/>
                  <a:gd name="T50" fmla="*/ 18 w 51"/>
                  <a:gd name="T51" fmla="*/ 27 h 50"/>
                  <a:gd name="T52" fmla="*/ 16 w 51"/>
                  <a:gd name="T53" fmla="*/ 27 h 50"/>
                  <a:gd name="T54" fmla="*/ 13 w 51"/>
                  <a:gd name="T55" fmla="*/ 31 h 50"/>
                  <a:gd name="T56" fmla="*/ 7 w 51"/>
                  <a:gd name="T57" fmla="*/ 33 h 50"/>
                  <a:gd name="T58" fmla="*/ 7 w 51"/>
                  <a:gd name="T59" fmla="*/ 37 h 50"/>
                  <a:gd name="T60" fmla="*/ 2 w 51"/>
                  <a:gd name="T61" fmla="*/ 37 h 50"/>
                  <a:gd name="T62" fmla="*/ 3 w 51"/>
                  <a:gd name="T63" fmla="*/ 40 h 50"/>
                  <a:gd name="T64" fmla="*/ 0 w 51"/>
                  <a:gd name="T65" fmla="*/ 44 h 50"/>
                  <a:gd name="T66" fmla="*/ 3 w 51"/>
                  <a:gd name="T67" fmla="*/ 46 h 50"/>
                  <a:gd name="T68" fmla="*/ 3 w 51"/>
                  <a:gd name="T69" fmla="*/ 48 h 50"/>
                  <a:gd name="T70" fmla="*/ 7 w 51"/>
                  <a:gd name="T71" fmla="*/ 50 h 50"/>
                  <a:gd name="T72" fmla="*/ 21 w 51"/>
                  <a:gd name="T73" fmla="*/ 50 h 50"/>
                  <a:gd name="T74" fmla="*/ 30 w 51"/>
                  <a:gd name="T75" fmla="*/ 46 h 50"/>
                  <a:gd name="T76" fmla="*/ 37 w 51"/>
                  <a:gd name="T77" fmla="*/ 46 h 50"/>
                  <a:gd name="T78" fmla="*/ 42 w 51"/>
                  <a:gd name="T79" fmla="*/ 47 h 50"/>
                  <a:gd name="T80" fmla="*/ 42 w 51"/>
                  <a:gd name="T81" fmla="*/ 44 h 50"/>
                  <a:gd name="T82" fmla="*/ 45 w 51"/>
                  <a:gd name="T83" fmla="*/ 40 h 50"/>
                  <a:gd name="T84" fmla="*/ 48 w 51"/>
                  <a:gd name="T85" fmla="*/ 37 h 50"/>
                  <a:gd name="T86" fmla="*/ 49 w 51"/>
                  <a:gd name="T87" fmla="*/ 29 h 50"/>
                  <a:gd name="T88" fmla="*/ 49 w 51"/>
                  <a:gd name="T89" fmla="*/ 24 h 50"/>
                  <a:gd name="T90" fmla="*/ 48 w 51"/>
                  <a:gd name="T91" fmla="*/ 22 h 50"/>
                  <a:gd name="T92" fmla="*/ 51 w 51"/>
                  <a:gd name="T93" fmla="*/ 20 h 50"/>
                  <a:gd name="T94" fmla="*/ 49 w 51"/>
                  <a:gd name="T95" fmla="*/ 19 h 50"/>
                  <a:gd name="T96" fmla="*/ 47 w 51"/>
                  <a:gd name="T97" fmla="*/ 19 h 5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1"/>
                  <a:gd name="T148" fmla="*/ 0 h 50"/>
                  <a:gd name="T149" fmla="*/ 51 w 51"/>
                  <a:gd name="T150" fmla="*/ 50 h 5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1" h="50">
                    <a:moveTo>
                      <a:pt x="47" y="19"/>
                    </a:moveTo>
                    <a:lnTo>
                      <a:pt x="45" y="16"/>
                    </a:lnTo>
                    <a:lnTo>
                      <a:pt x="42" y="15"/>
                    </a:lnTo>
                    <a:lnTo>
                      <a:pt x="38" y="17"/>
                    </a:lnTo>
                    <a:lnTo>
                      <a:pt x="34" y="12"/>
                    </a:lnTo>
                    <a:lnTo>
                      <a:pt x="35" y="9"/>
                    </a:lnTo>
                    <a:lnTo>
                      <a:pt x="35" y="7"/>
                    </a:lnTo>
                    <a:lnTo>
                      <a:pt x="40" y="7"/>
                    </a:lnTo>
                    <a:lnTo>
                      <a:pt x="41" y="6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33" y="3"/>
                    </a:lnTo>
                    <a:lnTo>
                      <a:pt x="28" y="6"/>
                    </a:lnTo>
                    <a:lnTo>
                      <a:pt x="28" y="9"/>
                    </a:lnTo>
                    <a:lnTo>
                      <a:pt x="24" y="12"/>
                    </a:lnTo>
                    <a:lnTo>
                      <a:pt x="17" y="9"/>
                    </a:lnTo>
                    <a:lnTo>
                      <a:pt x="11" y="13"/>
                    </a:lnTo>
                    <a:lnTo>
                      <a:pt x="14" y="16"/>
                    </a:lnTo>
                    <a:lnTo>
                      <a:pt x="10" y="19"/>
                    </a:lnTo>
                    <a:lnTo>
                      <a:pt x="14" y="23"/>
                    </a:lnTo>
                    <a:lnTo>
                      <a:pt x="20" y="24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3" y="31"/>
                    </a:lnTo>
                    <a:lnTo>
                      <a:pt x="7" y="33"/>
                    </a:lnTo>
                    <a:lnTo>
                      <a:pt x="7" y="37"/>
                    </a:lnTo>
                    <a:lnTo>
                      <a:pt x="2" y="37"/>
                    </a:lnTo>
                    <a:lnTo>
                      <a:pt x="3" y="40"/>
                    </a:lnTo>
                    <a:lnTo>
                      <a:pt x="0" y="44"/>
                    </a:lnTo>
                    <a:lnTo>
                      <a:pt x="3" y="46"/>
                    </a:lnTo>
                    <a:lnTo>
                      <a:pt x="3" y="48"/>
                    </a:lnTo>
                    <a:lnTo>
                      <a:pt x="7" y="50"/>
                    </a:lnTo>
                    <a:lnTo>
                      <a:pt x="21" y="50"/>
                    </a:lnTo>
                    <a:lnTo>
                      <a:pt x="30" y="46"/>
                    </a:lnTo>
                    <a:lnTo>
                      <a:pt x="37" y="46"/>
                    </a:lnTo>
                    <a:lnTo>
                      <a:pt x="42" y="47"/>
                    </a:lnTo>
                    <a:lnTo>
                      <a:pt x="42" y="44"/>
                    </a:lnTo>
                    <a:lnTo>
                      <a:pt x="45" y="40"/>
                    </a:lnTo>
                    <a:lnTo>
                      <a:pt x="48" y="37"/>
                    </a:lnTo>
                    <a:lnTo>
                      <a:pt x="49" y="29"/>
                    </a:lnTo>
                    <a:lnTo>
                      <a:pt x="49" y="24"/>
                    </a:lnTo>
                    <a:lnTo>
                      <a:pt x="48" y="22"/>
                    </a:lnTo>
                    <a:lnTo>
                      <a:pt x="51" y="20"/>
                    </a:lnTo>
                    <a:lnTo>
                      <a:pt x="49" y="19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84" name="Freeform 937"/>
              <p:cNvSpPr>
                <a:spLocks noChangeAspect="1"/>
              </p:cNvSpPr>
              <p:nvPr/>
            </p:nvSpPr>
            <p:spPr bwMode="auto">
              <a:xfrm>
                <a:off x="3047" y="953"/>
                <a:ext cx="51" cy="50"/>
              </a:xfrm>
              <a:custGeom>
                <a:avLst/>
                <a:gdLst>
                  <a:gd name="T0" fmla="*/ 47 w 51"/>
                  <a:gd name="T1" fmla="*/ 19 h 50"/>
                  <a:gd name="T2" fmla="*/ 45 w 51"/>
                  <a:gd name="T3" fmla="*/ 16 h 50"/>
                  <a:gd name="T4" fmla="*/ 42 w 51"/>
                  <a:gd name="T5" fmla="*/ 15 h 50"/>
                  <a:gd name="T6" fmla="*/ 38 w 51"/>
                  <a:gd name="T7" fmla="*/ 17 h 50"/>
                  <a:gd name="T8" fmla="*/ 34 w 51"/>
                  <a:gd name="T9" fmla="*/ 12 h 50"/>
                  <a:gd name="T10" fmla="*/ 35 w 51"/>
                  <a:gd name="T11" fmla="*/ 9 h 50"/>
                  <a:gd name="T12" fmla="*/ 35 w 51"/>
                  <a:gd name="T13" fmla="*/ 7 h 50"/>
                  <a:gd name="T14" fmla="*/ 40 w 51"/>
                  <a:gd name="T15" fmla="*/ 7 h 50"/>
                  <a:gd name="T16" fmla="*/ 41 w 51"/>
                  <a:gd name="T17" fmla="*/ 6 h 50"/>
                  <a:gd name="T18" fmla="*/ 42 w 51"/>
                  <a:gd name="T19" fmla="*/ 3 h 50"/>
                  <a:gd name="T20" fmla="*/ 44 w 51"/>
                  <a:gd name="T21" fmla="*/ 3 h 50"/>
                  <a:gd name="T22" fmla="*/ 45 w 51"/>
                  <a:gd name="T23" fmla="*/ 0 h 50"/>
                  <a:gd name="T24" fmla="*/ 42 w 51"/>
                  <a:gd name="T25" fmla="*/ 0 h 50"/>
                  <a:gd name="T26" fmla="*/ 40 w 51"/>
                  <a:gd name="T27" fmla="*/ 0 h 50"/>
                  <a:gd name="T28" fmla="*/ 34 w 51"/>
                  <a:gd name="T29" fmla="*/ 0 h 50"/>
                  <a:gd name="T30" fmla="*/ 33 w 51"/>
                  <a:gd name="T31" fmla="*/ 3 h 50"/>
                  <a:gd name="T32" fmla="*/ 28 w 51"/>
                  <a:gd name="T33" fmla="*/ 6 h 50"/>
                  <a:gd name="T34" fmla="*/ 28 w 51"/>
                  <a:gd name="T35" fmla="*/ 9 h 50"/>
                  <a:gd name="T36" fmla="*/ 24 w 51"/>
                  <a:gd name="T37" fmla="*/ 12 h 50"/>
                  <a:gd name="T38" fmla="*/ 17 w 51"/>
                  <a:gd name="T39" fmla="*/ 9 h 50"/>
                  <a:gd name="T40" fmla="*/ 11 w 51"/>
                  <a:gd name="T41" fmla="*/ 13 h 50"/>
                  <a:gd name="T42" fmla="*/ 14 w 51"/>
                  <a:gd name="T43" fmla="*/ 16 h 50"/>
                  <a:gd name="T44" fmla="*/ 10 w 51"/>
                  <a:gd name="T45" fmla="*/ 19 h 50"/>
                  <a:gd name="T46" fmla="*/ 14 w 51"/>
                  <a:gd name="T47" fmla="*/ 23 h 50"/>
                  <a:gd name="T48" fmla="*/ 20 w 51"/>
                  <a:gd name="T49" fmla="*/ 24 h 50"/>
                  <a:gd name="T50" fmla="*/ 18 w 51"/>
                  <a:gd name="T51" fmla="*/ 27 h 50"/>
                  <a:gd name="T52" fmla="*/ 16 w 51"/>
                  <a:gd name="T53" fmla="*/ 27 h 50"/>
                  <a:gd name="T54" fmla="*/ 13 w 51"/>
                  <a:gd name="T55" fmla="*/ 31 h 50"/>
                  <a:gd name="T56" fmla="*/ 7 w 51"/>
                  <a:gd name="T57" fmla="*/ 33 h 50"/>
                  <a:gd name="T58" fmla="*/ 7 w 51"/>
                  <a:gd name="T59" fmla="*/ 37 h 50"/>
                  <a:gd name="T60" fmla="*/ 2 w 51"/>
                  <a:gd name="T61" fmla="*/ 37 h 50"/>
                  <a:gd name="T62" fmla="*/ 3 w 51"/>
                  <a:gd name="T63" fmla="*/ 40 h 50"/>
                  <a:gd name="T64" fmla="*/ 0 w 51"/>
                  <a:gd name="T65" fmla="*/ 44 h 50"/>
                  <a:gd name="T66" fmla="*/ 3 w 51"/>
                  <a:gd name="T67" fmla="*/ 46 h 50"/>
                  <a:gd name="T68" fmla="*/ 3 w 51"/>
                  <a:gd name="T69" fmla="*/ 48 h 50"/>
                  <a:gd name="T70" fmla="*/ 7 w 51"/>
                  <a:gd name="T71" fmla="*/ 50 h 50"/>
                  <a:gd name="T72" fmla="*/ 21 w 51"/>
                  <a:gd name="T73" fmla="*/ 50 h 50"/>
                  <a:gd name="T74" fmla="*/ 30 w 51"/>
                  <a:gd name="T75" fmla="*/ 46 h 50"/>
                  <a:gd name="T76" fmla="*/ 37 w 51"/>
                  <a:gd name="T77" fmla="*/ 46 h 50"/>
                  <a:gd name="T78" fmla="*/ 42 w 51"/>
                  <a:gd name="T79" fmla="*/ 47 h 50"/>
                  <a:gd name="T80" fmla="*/ 42 w 51"/>
                  <a:gd name="T81" fmla="*/ 44 h 50"/>
                  <a:gd name="T82" fmla="*/ 45 w 51"/>
                  <a:gd name="T83" fmla="*/ 40 h 50"/>
                  <a:gd name="T84" fmla="*/ 48 w 51"/>
                  <a:gd name="T85" fmla="*/ 37 h 50"/>
                  <a:gd name="T86" fmla="*/ 49 w 51"/>
                  <a:gd name="T87" fmla="*/ 29 h 50"/>
                  <a:gd name="T88" fmla="*/ 49 w 51"/>
                  <a:gd name="T89" fmla="*/ 24 h 50"/>
                  <a:gd name="T90" fmla="*/ 48 w 51"/>
                  <a:gd name="T91" fmla="*/ 22 h 50"/>
                  <a:gd name="T92" fmla="*/ 51 w 51"/>
                  <a:gd name="T93" fmla="*/ 20 h 50"/>
                  <a:gd name="T94" fmla="*/ 49 w 51"/>
                  <a:gd name="T95" fmla="*/ 19 h 50"/>
                  <a:gd name="T96" fmla="*/ 47 w 51"/>
                  <a:gd name="T97" fmla="*/ 19 h 5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1"/>
                  <a:gd name="T148" fmla="*/ 0 h 50"/>
                  <a:gd name="T149" fmla="*/ 51 w 51"/>
                  <a:gd name="T150" fmla="*/ 50 h 5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1" h="50">
                    <a:moveTo>
                      <a:pt x="47" y="19"/>
                    </a:moveTo>
                    <a:lnTo>
                      <a:pt x="45" y="16"/>
                    </a:lnTo>
                    <a:lnTo>
                      <a:pt x="42" y="15"/>
                    </a:lnTo>
                    <a:lnTo>
                      <a:pt x="38" y="17"/>
                    </a:lnTo>
                    <a:lnTo>
                      <a:pt x="34" y="12"/>
                    </a:lnTo>
                    <a:lnTo>
                      <a:pt x="35" y="9"/>
                    </a:lnTo>
                    <a:lnTo>
                      <a:pt x="35" y="7"/>
                    </a:lnTo>
                    <a:lnTo>
                      <a:pt x="40" y="7"/>
                    </a:lnTo>
                    <a:lnTo>
                      <a:pt x="41" y="6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33" y="3"/>
                    </a:lnTo>
                    <a:lnTo>
                      <a:pt x="28" y="6"/>
                    </a:lnTo>
                    <a:lnTo>
                      <a:pt x="28" y="9"/>
                    </a:lnTo>
                    <a:lnTo>
                      <a:pt x="24" y="12"/>
                    </a:lnTo>
                    <a:lnTo>
                      <a:pt x="17" y="9"/>
                    </a:lnTo>
                    <a:lnTo>
                      <a:pt x="11" y="13"/>
                    </a:lnTo>
                    <a:lnTo>
                      <a:pt x="14" y="16"/>
                    </a:lnTo>
                    <a:lnTo>
                      <a:pt x="10" y="19"/>
                    </a:lnTo>
                    <a:lnTo>
                      <a:pt x="14" y="23"/>
                    </a:lnTo>
                    <a:lnTo>
                      <a:pt x="20" y="24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3" y="31"/>
                    </a:lnTo>
                    <a:lnTo>
                      <a:pt x="7" y="33"/>
                    </a:lnTo>
                    <a:lnTo>
                      <a:pt x="7" y="37"/>
                    </a:lnTo>
                    <a:lnTo>
                      <a:pt x="2" y="37"/>
                    </a:lnTo>
                    <a:lnTo>
                      <a:pt x="3" y="40"/>
                    </a:lnTo>
                    <a:lnTo>
                      <a:pt x="0" y="44"/>
                    </a:lnTo>
                    <a:lnTo>
                      <a:pt x="3" y="46"/>
                    </a:lnTo>
                    <a:lnTo>
                      <a:pt x="3" y="48"/>
                    </a:lnTo>
                    <a:lnTo>
                      <a:pt x="7" y="50"/>
                    </a:lnTo>
                    <a:lnTo>
                      <a:pt x="21" y="50"/>
                    </a:lnTo>
                    <a:lnTo>
                      <a:pt x="30" y="46"/>
                    </a:lnTo>
                    <a:lnTo>
                      <a:pt x="37" y="46"/>
                    </a:lnTo>
                    <a:lnTo>
                      <a:pt x="42" y="47"/>
                    </a:lnTo>
                    <a:lnTo>
                      <a:pt x="42" y="44"/>
                    </a:lnTo>
                    <a:lnTo>
                      <a:pt x="45" y="40"/>
                    </a:lnTo>
                    <a:lnTo>
                      <a:pt x="48" y="37"/>
                    </a:lnTo>
                    <a:lnTo>
                      <a:pt x="49" y="29"/>
                    </a:lnTo>
                    <a:lnTo>
                      <a:pt x="49" y="24"/>
                    </a:lnTo>
                    <a:lnTo>
                      <a:pt x="48" y="22"/>
                    </a:lnTo>
                    <a:lnTo>
                      <a:pt x="51" y="20"/>
                    </a:lnTo>
                    <a:lnTo>
                      <a:pt x="49" y="19"/>
                    </a:lnTo>
                    <a:lnTo>
                      <a:pt x="47" y="19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85" name="Freeform 938"/>
              <p:cNvSpPr>
                <a:spLocks noChangeAspect="1"/>
              </p:cNvSpPr>
              <p:nvPr/>
            </p:nvSpPr>
            <p:spPr bwMode="auto">
              <a:xfrm>
                <a:off x="3081" y="955"/>
                <a:ext cx="25" cy="18"/>
              </a:xfrm>
              <a:custGeom>
                <a:avLst/>
                <a:gdLst>
                  <a:gd name="T0" fmla="*/ 24 w 25"/>
                  <a:gd name="T1" fmla="*/ 10 h 18"/>
                  <a:gd name="T2" fmla="*/ 23 w 25"/>
                  <a:gd name="T3" fmla="*/ 7 h 18"/>
                  <a:gd name="T4" fmla="*/ 23 w 25"/>
                  <a:gd name="T5" fmla="*/ 3 h 18"/>
                  <a:gd name="T6" fmla="*/ 20 w 25"/>
                  <a:gd name="T7" fmla="*/ 0 h 18"/>
                  <a:gd name="T8" fmla="*/ 15 w 25"/>
                  <a:gd name="T9" fmla="*/ 0 h 18"/>
                  <a:gd name="T10" fmla="*/ 14 w 25"/>
                  <a:gd name="T11" fmla="*/ 0 h 18"/>
                  <a:gd name="T12" fmla="*/ 10 w 25"/>
                  <a:gd name="T13" fmla="*/ 0 h 18"/>
                  <a:gd name="T14" fmla="*/ 10 w 25"/>
                  <a:gd name="T15" fmla="*/ 1 h 18"/>
                  <a:gd name="T16" fmla="*/ 10 w 25"/>
                  <a:gd name="T17" fmla="*/ 0 h 18"/>
                  <a:gd name="T18" fmla="*/ 8 w 25"/>
                  <a:gd name="T19" fmla="*/ 1 h 18"/>
                  <a:gd name="T20" fmla="*/ 7 w 25"/>
                  <a:gd name="T21" fmla="*/ 4 h 18"/>
                  <a:gd name="T22" fmla="*/ 6 w 25"/>
                  <a:gd name="T23" fmla="*/ 5 h 18"/>
                  <a:gd name="T24" fmla="*/ 1 w 25"/>
                  <a:gd name="T25" fmla="*/ 5 h 18"/>
                  <a:gd name="T26" fmla="*/ 1 w 25"/>
                  <a:gd name="T27" fmla="*/ 7 h 18"/>
                  <a:gd name="T28" fmla="*/ 0 w 25"/>
                  <a:gd name="T29" fmla="*/ 10 h 18"/>
                  <a:gd name="T30" fmla="*/ 4 w 25"/>
                  <a:gd name="T31" fmla="*/ 15 h 18"/>
                  <a:gd name="T32" fmla="*/ 8 w 25"/>
                  <a:gd name="T33" fmla="*/ 13 h 18"/>
                  <a:gd name="T34" fmla="*/ 11 w 25"/>
                  <a:gd name="T35" fmla="*/ 14 h 18"/>
                  <a:gd name="T36" fmla="*/ 13 w 25"/>
                  <a:gd name="T37" fmla="*/ 17 h 18"/>
                  <a:gd name="T38" fmla="*/ 15 w 25"/>
                  <a:gd name="T39" fmla="*/ 17 h 18"/>
                  <a:gd name="T40" fmla="*/ 17 w 25"/>
                  <a:gd name="T41" fmla="*/ 18 h 18"/>
                  <a:gd name="T42" fmla="*/ 18 w 25"/>
                  <a:gd name="T43" fmla="*/ 18 h 18"/>
                  <a:gd name="T44" fmla="*/ 21 w 25"/>
                  <a:gd name="T45" fmla="*/ 17 h 18"/>
                  <a:gd name="T46" fmla="*/ 24 w 25"/>
                  <a:gd name="T47" fmla="*/ 15 h 18"/>
                  <a:gd name="T48" fmla="*/ 25 w 25"/>
                  <a:gd name="T49" fmla="*/ 11 h 18"/>
                  <a:gd name="T50" fmla="*/ 24 w 25"/>
                  <a:gd name="T51" fmla="*/ 10 h 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"/>
                  <a:gd name="T79" fmla="*/ 0 h 18"/>
                  <a:gd name="T80" fmla="*/ 25 w 25"/>
                  <a:gd name="T81" fmla="*/ 18 h 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" h="18">
                    <a:moveTo>
                      <a:pt x="24" y="10"/>
                    </a:moveTo>
                    <a:lnTo>
                      <a:pt x="23" y="7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4" y="15"/>
                    </a:lnTo>
                    <a:lnTo>
                      <a:pt x="8" y="13"/>
                    </a:lnTo>
                    <a:lnTo>
                      <a:pt x="11" y="14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21" y="17"/>
                    </a:lnTo>
                    <a:lnTo>
                      <a:pt x="24" y="15"/>
                    </a:lnTo>
                    <a:lnTo>
                      <a:pt x="25" y="11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86" name="Freeform 939"/>
              <p:cNvSpPr>
                <a:spLocks noChangeAspect="1"/>
              </p:cNvSpPr>
              <p:nvPr/>
            </p:nvSpPr>
            <p:spPr bwMode="auto">
              <a:xfrm>
                <a:off x="3081" y="955"/>
                <a:ext cx="25" cy="18"/>
              </a:xfrm>
              <a:custGeom>
                <a:avLst/>
                <a:gdLst>
                  <a:gd name="T0" fmla="*/ 24 w 25"/>
                  <a:gd name="T1" fmla="*/ 10 h 18"/>
                  <a:gd name="T2" fmla="*/ 23 w 25"/>
                  <a:gd name="T3" fmla="*/ 7 h 18"/>
                  <a:gd name="T4" fmla="*/ 23 w 25"/>
                  <a:gd name="T5" fmla="*/ 3 h 18"/>
                  <a:gd name="T6" fmla="*/ 20 w 25"/>
                  <a:gd name="T7" fmla="*/ 0 h 18"/>
                  <a:gd name="T8" fmla="*/ 15 w 25"/>
                  <a:gd name="T9" fmla="*/ 0 h 18"/>
                  <a:gd name="T10" fmla="*/ 14 w 25"/>
                  <a:gd name="T11" fmla="*/ 0 h 18"/>
                  <a:gd name="T12" fmla="*/ 10 w 25"/>
                  <a:gd name="T13" fmla="*/ 0 h 18"/>
                  <a:gd name="T14" fmla="*/ 10 w 25"/>
                  <a:gd name="T15" fmla="*/ 1 h 18"/>
                  <a:gd name="T16" fmla="*/ 10 w 25"/>
                  <a:gd name="T17" fmla="*/ 0 h 18"/>
                  <a:gd name="T18" fmla="*/ 8 w 25"/>
                  <a:gd name="T19" fmla="*/ 1 h 18"/>
                  <a:gd name="T20" fmla="*/ 7 w 25"/>
                  <a:gd name="T21" fmla="*/ 4 h 18"/>
                  <a:gd name="T22" fmla="*/ 6 w 25"/>
                  <a:gd name="T23" fmla="*/ 5 h 18"/>
                  <a:gd name="T24" fmla="*/ 1 w 25"/>
                  <a:gd name="T25" fmla="*/ 5 h 18"/>
                  <a:gd name="T26" fmla="*/ 1 w 25"/>
                  <a:gd name="T27" fmla="*/ 7 h 18"/>
                  <a:gd name="T28" fmla="*/ 0 w 25"/>
                  <a:gd name="T29" fmla="*/ 10 h 18"/>
                  <a:gd name="T30" fmla="*/ 4 w 25"/>
                  <a:gd name="T31" fmla="*/ 15 h 18"/>
                  <a:gd name="T32" fmla="*/ 8 w 25"/>
                  <a:gd name="T33" fmla="*/ 13 h 18"/>
                  <a:gd name="T34" fmla="*/ 11 w 25"/>
                  <a:gd name="T35" fmla="*/ 14 h 18"/>
                  <a:gd name="T36" fmla="*/ 13 w 25"/>
                  <a:gd name="T37" fmla="*/ 17 h 18"/>
                  <a:gd name="T38" fmla="*/ 15 w 25"/>
                  <a:gd name="T39" fmla="*/ 17 h 18"/>
                  <a:gd name="T40" fmla="*/ 17 w 25"/>
                  <a:gd name="T41" fmla="*/ 18 h 18"/>
                  <a:gd name="T42" fmla="*/ 18 w 25"/>
                  <a:gd name="T43" fmla="*/ 18 h 18"/>
                  <a:gd name="T44" fmla="*/ 21 w 25"/>
                  <a:gd name="T45" fmla="*/ 17 h 18"/>
                  <a:gd name="T46" fmla="*/ 24 w 25"/>
                  <a:gd name="T47" fmla="*/ 15 h 18"/>
                  <a:gd name="T48" fmla="*/ 25 w 25"/>
                  <a:gd name="T49" fmla="*/ 11 h 18"/>
                  <a:gd name="T50" fmla="*/ 24 w 25"/>
                  <a:gd name="T51" fmla="*/ 10 h 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"/>
                  <a:gd name="T79" fmla="*/ 0 h 18"/>
                  <a:gd name="T80" fmla="*/ 25 w 25"/>
                  <a:gd name="T81" fmla="*/ 18 h 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" h="18">
                    <a:moveTo>
                      <a:pt x="24" y="10"/>
                    </a:moveTo>
                    <a:lnTo>
                      <a:pt x="23" y="7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4" y="15"/>
                    </a:lnTo>
                    <a:lnTo>
                      <a:pt x="8" y="13"/>
                    </a:lnTo>
                    <a:lnTo>
                      <a:pt x="11" y="14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21" y="17"/>
                    </a:lnTo>
                    <a:lnTo>
                      <a:pt x="24" y="15"/>
                    </a:lnTo>
                    <a:lnTo>
                      <a:pt x="25" y="11"/>
                    </a:lnTo>
                    <a:lnTo>
                      <a:pt x="24" y="10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87" name="Freeform 940"/>
              <p:cNvSpPr>
                <a:spLocks noChangeAspect="1"/>
              </p:cNvSpPr>
              <p:nvPr/>
            </p:nvSpPr>
            <p:spPr bwMode="auto">
              <a:xfrm>
                <a:off x="3088" y="910"/>
                <a:ext cx="85" cy="124"/>
              </a:xfrm>
              <a:custGeom>
                <a:avLst/>
                <a:gdLst>
                  <a:gd name="T0" fmla="*/ 42 w 85"/>
                  <a:gd name="T1" fmla="*/ 11 h 124"/>
                  <a:gd name="T2" fmla="*/ 54 w 85"/>
                  <a:gd name="T3" fmla="*/ 2 h 124"/>
                  <a:gd name="T4" fmla="*/ 34 w 85"/>
                  <a:gd name="T5" fmla="*/ 2 h 124"/>
                  <a:gd name="T6" fmla="*/ 32 w 85"/>
                  <a:gd name="T7" fmla="*/ 9 h 124"/>
                  <a:gd name="T8" fmla="*/ 25 w 85"/>
                  <a:gd name="T9" fmla="*/ 17 h 124"/>
                  <a:gd name="T10" fmla="*/ 21 w 85"/>
                  <a:gd name="T11" fmla="*/ 24 h 124"/>
                  <a:gd name="T12" fmla="*/ 25 w 85"/>
                  <a:gd name="T13" fmla="*/ 28 h 124"/>
                  <a:gd name="T14" fmla="*/ 21 w 85"/>
                  <a:gd name="T15" fmla="*/ 39 h 124"/>
                  <a:gd name="T16" fmla="*/ 23 w 85"/>
                  <a:gd name="T17" fmla="*/ 42 h 124"/>
                  <a:gd name="T18" fmla="*/ 28 w 85"/>
                  <a:gd name="T19" fmla="*/ 39 h 124"/>
                  <a:gd name="T20" fmla="*/ 23 w 85"/>
                  <a:gd name="T21" fmla="*/ 52 h 124"/>
                  <a:gd name="T22" fmla="*/ 30 w 85"/>
                  <a:gd name="T23" fmla="*/ 56 h 124"/>
                  <a:gd name="T24" fmla="*/ 38 w 85"/>
                  <a:gd name="T25" fmla="*/ 55 h 124"/>
                  <a:gd name="T26" fmla="*/ 37 w 85"/>
                  <a:gd name="T27" fmla="*/ 60 h 124"/>
                  <a:gd name="T28" fmla="*/ 42 w 85"/>
                  <a:gd name="T29" fmla="*/ 70 h 124"/>
                  <a:gd name="T30" fmla="*/ 37 w 85"/>
                  <a:gd name="T31" fmla="*/ 79 h 124"/>
                  <a:gd name="T32" fmla="*/ 25 w 85"/>
                  <a:gd name="T33" fmla="*/ 76 h 124"/>
                  <a:gd name="T34" fmla="*/ 20 w 85"/>
                  <a:gd name="T35" fmla="*/ 83 h 124"/>
                  <a:gd name="T36" fmla="*/ 27 w 85"/>
                  <a:gd name="T37" fmla="*/ 90 h 124"/>
                  <a:gd name="T38" fmla="*/ 13 w 85"/>
                  <a:gd name="T39" fmla="*/ 94 h 124"/>
                  <a:gd name="T40" fmla="*/ 13 w 85"/>
                  <a:gd name="T41" fmla="*/ 98 h 124"/>
                  <a:gd name="T42" fmla="*/ 21 w 85"/>
                  <a:gd name="T43" fmla="*/ 100 h 124"/>
                  <a:gd name="T44" fmla="*/ 27 w 85"/>
                  <a:gd name="T45" fmla="*/ 106 h 124"/>
                  <a:gd name="T46" fmla="*/ 37 w 85"/>
                  <a:gd name="T47" fmla="*/ 103 h 124"/>
                  <a:gd name="T48" fmla="*/ 28 w 85"/>
                  <a:gd name="T49" fmla="*/ 108 h 124"/>
                  <a:gd name="T50" fmla="*/ 16 w 85"/>
                  <a:gd name="T51" fmla="*/ 110 h 124"/>
                  <a:gd name="T52" fmla="*/ 0 w 85"/>
                  <a:gd name="T53" fmla="*/ 120 h 124"/>
                  <a:gd name="T54" fmla="*/ 6 w 85"/>
                  <a:gd name="T55" fmla="*/ 124 h 124"/>
                  <a:gd name="T56" fmla="*/ 11 w 85"/>
                  <a:gd name="T57" fmla="*/ 118 h 124"/>
                  <a:gd name="T58" fmla="*/ 27 w 85"/>
                  <a:gd name="T59" fmla="*/ 117 h 124"/>
                  <a:gd name="T60" fmla="*/ 42 w 85"/>
                  <a:gd name="T61" fmla="*/ 120 h 124"/>
                  <a:gd name="T62" fmla="*/ 54 w 85"/>
                  <a:gd name="T63" fmla="*/ 118 h 124"/>
                  <a:gd name="T64" fmla="*/ 73 w 85"/>
                  <a:gd name="T65" fmla="*/ 118 h 124"/>
                  <a:gd name="T66" fmla="*/ 79 w 85"/>
                  <a:gd name="T67" fmla="*/ 113 h 124"/>
                  <a:gd name="T68" fmla="*/ 75 w 85"/>
                  <a:gd name="T69" fmla="*/ 106 h 124"/>
                  <a:gd name="T70" fmla="*/ 83 w 85"/>
                  <a:gd name="T71" fmla="*/ 103 h 124"/>
                  <a:gd name="T72" fmla="*/ 85 w 85"/>
                  <a:gd name="T73" fmla="*/ 93 h 124"/>
                  <a:gd name="T74" fmla="*/ 69 w 85"/>
                  <a:gd name="T75" fmla="*/ 89 h 124"/>
                  <a:gd name="T76" fmla="*/ 66 w 85"/>
                  <a:gd name="T77" fmla="*/ 77 h 124"/>
                  <a:gd name="T78" fmla="*/ 69 w 85"/>
                  <a:gd name="T79" fmla="*/ 70 h 124"/>
                  <a:gd name="T80" fmla="*/ 61 w 85"/>
                  <a:gd name="T81" fmla="*/ 62 h 124"/>
                  <a:gd name="T82" fmla="*/ 58 w 85"/>
                  <a:gd name="T83" fmla="*/ 48 h 124"/>
                  <a:gd name="T84" fmla="*/ 52 w 85"/>
                  <a:gd name="T85" fmla="*/ 42 h 124"/>
                  <a:gd name="T86" fmla="*/ 42 w 85"/>
                  <a:gd name="T87" fmla="*/ 39 h 124"/>
                  <a:gd name="T88" fmla="*/ 49 w 85"/>
                  <a:gd name="T89" fmla="*/ 34 h 124"/>
                  <a:gd name="T90" fmla="*/ 56 w 85"/>
                  <a:gd name="T91" fmla="*/ 26 h 124"/>
                  <a:gd name="T92" fmla="*/ 62 w 85"/>
                  <a:gd name="T93" fmla="*/ 18 h 124"/>
                  <a:gd name="T94" fmla="*/ 48 w 85"/>
                  <a:gd name="T95" fmla="*/ 14 h 12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5"/>
                  <a:gd name="T145" fmla="*/ 0 h 124"/>
                  <a:gd name="T146" fmla="*/ 85 w 85"/>
                  <a:gd name="T147" fmla="*/ 124 h 12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5" h="124">
                    <a:moveTo>
                      <a:pt x="42" y="15"/>
                    </a:moveTo>
                    <a:lnTo>
                      <a:pt x="45" y="12"/>
                    </a:lnTo>
                    <a:lnTo>
                      <a:pt x="42" y="11"/>
                    </a:lnTo>
                    <a:lnTo>
                      <a:pt x="49" y="8"/>
                    </a:lnTo>
                    <a:lnTo>
                      <a:pt x="52" y="7"/>
                    </a:lnTo>
                    <a:lnTo>
                      <a:pt x="54" y="2"/>
                    </a:lnTo>
                    <a:lnTo>
                      <a:pt x="41" y="1"/>
                    </a:lnTo>
                    <a:lnTo>
                      <a:pt x="37" y="0"/>
                    </a:lnTo>
                    <a:lnTo>
                      <a:pt x="34" y="2"/>
                    </a:lnTo>
                    <a:lnTo>
                      <a:pt x="32" y="5"/>
                    </a:lnTo>
                    <a:lnTo>
                      <a:pt x="31" y="7"/>
                    </a:lnTo>
                    <a:lnTo>
                      <a:pt x="32" y="9"/>
                    </a:lnTo>
                    <a:lnTo>
                      <a:pt x="27" y="11"/>
                    </a:lnTo>
                    <a:lnTo>
                      <a:pt x="25" y="12"/>
                    </a:lnTo>
                    <a:lnTo>
                      <a:pt x="25" y="17"/>
                    </a:lnTo>
                    <a:lnTo>
                      <a:pt x="25" y="19"/>
                    </a:lnTo>
                    <a:lnTo>
                      <a:pt x="23" y="22"/>
                    </a:lnTo>
                    <a:lnTo>
                      <a:pt x="21" y="24"/>
                    </a:lnTo>
                    <a:lnTo>
                      <a:pt x="17" y="31"/>
                    </a:lnTo>
                    <a:lnTo>
                      <a:pt x="20" y="31"/>
                    </a:lnTo>
                    <a:lnTo>
                      <a:pt x="25" y="28"/>
                    </a:lnTo>
                    <a:lnTo>
                      <a:pt x="23" y="32"/>
                    </a:lnTo>
                    <a:lnTo>
                      <a:pt x="23" y="36"/>
                    </a:lnTo>
                    <a:lnTo>
                      <a:pt x="21" y="39"/>
                    </a:lnTo>
                    <a:lnTo>
                      <a:pt x="18" y="46"/>
                    </a:lnTo>
                    <a:lnTo>
                      <a:pt x="21" y="46"/>
                    </a:lnTo>
                    <a:lnTo>
                      <a:pt x="23" y="42"/>
                    </a:lnTo>
                    <a:lnTo>
                      <a:pt x="25" y="36"/>
                    </a:lnTo>
                    <a:lnTo>
                      <a:pt x="27" y="39"/>
                    </a:lnTo>
                    <a:lnTo>
                      <a:pt x="28" y="39"/>
                    </a:lnTo>
                    <a:lnTo>
                      <a:pt x="27" y="42"/>
                    </a:lnTo>
                    <a:lnTo>
                      <a:pt x="28" y="43"/>
                    </a:lnTo>
                    <a:lnTo>
                      <a:pt x="23" y="52"/>
                    </a:lnTo>
                    <a:lnTo>
                      <a:pt x="24" y="58"/>
                    </a:lnTo>
                    <a:lnTo>
                      <a:pt x="25" y="53"/>
                    </a:lnTo>
                    <a:lnTo>
                      <a:pt x="30" y="56"/>
                    </a:lnTo>
                    <a:lnTo>
                      <a:pt x="32" y="55"/>
                    </a:lnTo>
                    <a:lnTo>
                      <a:pt x="35" y="56"/>
                    </a:lnTo>
                    <a:lnTo>
                      <a:pt x="38" y="55"/>
                    </a:lnTo>
                    <a:lnTo>
                      <a:pt x="42" y="55"/>
                    </a:lnTo>
                    <a:lnTo>
                      <a:pt x="37" y="59"/>
                    </a:lnTo>
                    <a:lnTo>
                      <a:pt x="37" y="60"/>
                    </a:lnTo>
                    <a:lnTo>
                      <a:pt x="40" y="66"/>
                    </a:lnTo>
                    <a:lnTo>
                      <a:pt x="42" y="66"/>
                    </a:lnTo>
                    <a:lnTo>
                      <a:pt x="42" y="70"/>
                    </a:lnTo>
                    <a:lnTo>
                      <a:pt x="41" y="70"/>
                    </a:lnTo>
                    <a:lnTo>
                      <a:pt x="40" y="77"/>
                    </a:lnTo>
                    <a:lnTo>
                      <a:pt x="37" y="79"/>
                    </a:lnTo>
                    <a:lnTo>
                      <a:pt x="37" y="77"/>
                    </a:lnTo>
                    <a:lnTo>
                      <a:pt x="30" y="77"/>
                    </a:lnTo>
                    <a:lnTo>
                      <a:pt x="25" y="76"/>
                    </a:lnTo>
                    <a:lnTo>
                      <a:pt x="23" y="77"/>
                    </a:lnTo>
                    <a:lnTo>
                      <a:pt x="25" y="79"/>
                    </a:lnTo>
                    <a:lnTo>
                      <a:pt x="20" y="83"/>
                    </a:lnTo>
                    <a:lnTo>
                      <a:pt x="23" y="84"/>
                    </a:lnTo>
                    <a:lnTo>
                      <a:pt x="25" y="83"/>
                    </a:lnTo>
                    <a:lnTo>
                      <a:pt x="27" y="90"/>
                    </a:lnTo>
                    <a:lnTo>
                      <a:pt x="21" y="93"/>
                    </a:lnTo>
                    <a:lnTo>
                      <a:pt x="18" y="93"/>
                    </a:lnTo>
                    <a:lnTo>
                      <a:pt x="13" y="94"/>
                    </a:lnTo>
                    <a:lnTo>
                      <a:pt x="10" y="96"/>
                    </a:lnTo>
                    <a:lnTo>
                      <a:pt x="11" y="97"/>
                    </a:lnTo>
                    <a:lnTo>
                      <a:pt x="13" y="98"/>
                    </a:lnTo>
                    <a:lnTo>
                      <a:pt x="17" y="100"/>
                    </a:lnTo>
                    <a:lnTo>
                      <a:pt x="18" y="98"/>
                    </a:lnTo>
                    <a:lnTo>
                      <a:pt x="21" y="100"/>
                    </a:lnTo>
                    <a:lnTo>
                      <a:pt x="20" y="103"/>
                    </a:lnTo>
                    <a:lnTo>
                      <a:pt x="24" y="103"/>
                    </a:lnTo>
                    <a:lnTo>
                      <a:pt x="27" y="106"/>
                    </a:lnTo>
                    <a:lnTo>
                      <a:pt x="32" y="106"/>
                    </a:lnTo>
                    <a:lnTo>
                      <a:pt x="35" y="104"/>
                    </a:lnTo>
                    <a:lnTo>
                      <a:pt x="37" y="103"/>
                    </a:lnTo>
                    <a:lnTo>
                      <a:pt x="34" y="106"/>
                    </a:lnTo>
                    <a:lnTo>
                      <a:pt x="32" y="108"/>
                    </a:lnTo>
                    <a:lnTo>
                      <a:pt x="28" y="108"/>
                    </a:lnTo>
                    <a:lnTo>
                      <a:pt x="20" y="108"/>
                    </a:lnTo>
                    <a:lnTo>
                      <a:pt x="18" y="108"/>
                    </a:lnTo>
                    <a:lnTo>
                      <a:pt x="16" y="110"/>
                    </a:lnTo>
                    <a:lnTo>
                      <a:pt x="14" y="113"/>
                    </a:lnTo>
                    <a:lnTo>
                      <a:pt x="4" y="118"/>
                    </a:lnTo>
                    <a:lnTo>
                      <a:pt x="0" y="120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6" y="124"/>
                    </a:lnTo>
                    <a:lnTo>
                      <a:pt x="8" y="122"/>
                    </a:lnTo>
                    <a:lnTo>
                      <a:pt x="8" y="121"/>
                    </a:lnTo>
                    <a:lnTo>
                      <a:pt x="11" y="118"/>
                    </a:lnTo>
                    <a:lnTo>
                      <a:pt x="18" y="118"/>
                    </a:lnTo>
                    <a:lnTo>
                      <a:pt x="21" y="122"/>
                    </a:lnTo>
                    <a:lnTo>
                      <a:pt x="27" y="117"/>
                    </a:lnTo>
                    <a:lnTo>
                      <a:pt x="32" y="115"/>
                    </a:lnTo>
                    <a:lnTo>
                      <a:pt x="37" y="118"/>
                    </a:lnTo>
                    <a:lnTo>
                      <a:pt x="42" y="120"/>
                    </a:lnTo>
                    <a:lnTo>
                      <a:pt x="44" y="118"/>
                    </a:lnTo>
                    <a:lnTo>
                      <a:pt x="49" y="118"/>
                    </a:lnTo>
                    <a:lnTo>
                      <a:pt x="54" y="118"/>
                    </a:lnTo>
                    <a:lnTo>
                      <a:pt x="61" y="118"/>
                    </a:lnTo>
                    <a:lnTo>
                      <a:pt x="65" y="120"/>
                    </a:lnTo>
                    <a:lnTo>
                      <a:pt x="73" y="118"/>
                    </a:lnTo>
                    <a:lnTo>
                      <a:pt x="75" y="115"/>
                    </a:lnTo>
                    <a:lnTo>
                      <a:pt x="79" y="115"/>
                    </a:lnTo>
                    <a:lnTo>
                      <a:pt x="79" y="113"/>
                    </a:lnTo>
                    <a:lnTo>
                      <a:pt x="72" y="111"/>
                    </a:lnTo>
                    <a:lnTo>
                      <a:pt x="75" y="108"/>
                    </a:lnTo>
                    <a:lnTo>
                      <a:pt x="75" y="106"/>
                    </a:lnTo>
                    <a:lnTo>
                      <a:pt x="79" y="106"/>
                    </a:lnTo>
                    <a:lnTo>
                      <a:pt x="79" y="104"/>
                    </a:lnTo>
                    <a:lnTo>
                      <a:pt x="83" y="103"/>
                    </a:lnTo>
                    <a:lnTo>
                      <a:pt x="83" y="100"/>
                    </a:lnTo>
                    <a:lnTo>
                      <a:pt x="85" y="97"/>
                    </a:lnTo>
                    <a:lnTo>
                      <a:pt x="85" y="93"/>
                    </a:lnTo>
                    <a:lnTo>
                      <a:pt x="75" y="89"/>
                    </a:lnTo>
                    <a:lnTo>
                      <a:pt x="72" y="90"/>
                    </a:lnTo>
                    <a:lnTo>
                      <a:pt x="69" y="89"/>
                    </a:lnTo>
                    <a:lnTo>
                      <a:pt x="73" y="86"/>
                    </a:lnTo>
                    <a:lnTo>
                      <a:pt x="71" y="80"/>
                    </a:lnTo>
                    <a:lnTo>
                      <a:pt x="66" y="77"/>
                    </a:lnTo>
                    <a:lnTo>
                      <a:pt x="71" y="77"/>
                    </a:lnTo>
                    <a:lnTo>
                      <a:pt x="69" y="72"/>
                    </a:lnTo>
                    <a:lnTo>
                      <a:pt x="69" y="70"/>
                    </a:lnTo>
                    <a:lnTo>
                      <a:pt x="68" y="67"/>
                    </a:lnTo>
                    <a:lnTo>
                      <a:pt x="66" y="65"/>
                    </a:lnTo>
                    <a:lnTo>
                      <a:pt x="61" y="62"/>
                    </a:lnTo>
                    <a:lnTo>
                      <a:pt x="61" y="59"/>
                    </a:lnTo>
                    <a:lnTo>
                      <a:pt x="58" y="53"/>
                    </a:lnTo>
                    <a:lnTo>
                      <a:pt x="58" y="48"/>
                    </a:lnTo>
                    <a:lnTo>
                      <a:pt x="56" y="46"/>
                    </a:lnTo>
                    <a:lnTo>
                      <a:pt x="54" y="42"/>
                    </a:lnTo>
                    <a:lnTo>
                      <a:pt x="52" y="42"/>
                    </a:lnTo>
                    <a:lnTo>
                      <a:pt x="51" y="39"/>
                    </a:lnTo>
                    <a:lnTo>
                      <a:pt x="47" y="39"/>
                    </a:lnTo>
                    <a:lnTo>
                      <a:pt x="42" y="39"/>
                    </a:lnTo>
                    <a:lnTo>
                      <a:pt x="47" y="38"/>
                    </a:lnTo>
                    <a:lnTo>
                      <a:pt x="51" y="36"/>
                    </a:lnTo>
                    <a:lnTo>
                      <a:pt x="49" y="34"/>
                    </a:lnTo>
                    <a:lnTo>
                      <a:pt x="54" y="32"/>
                    </a:lnTo>
                    <a:lnTo>
                      <a:pt x="54" y="31"/>
                    </a:lnTo>
                    <a:lnTo>
                      <a:pt x="56" y="26"/>
                    </a:lnTo>
                    <a:lnTo>
                      <a:pt x="58" y="24"/>
                    </a:lnTo>
                    <a:lnTo>
                      <a:pt x="62" y="21"/>
                    </a:lnTo>
                    <a:lnTo>
                      <a:pt x="62" y="18"/>
                    </a:lnTo>
                    <a:lnTo>
                      <a:pt x="56" y="18"/>
                    </a:lnTo>
                    <a:lnTo>
                      <a:pt x="55" y="15"/>
                    </a:lnTo>
                    <a:lnTo>
                      <a:pt x="48" y="14"/>
                    </a:lnTo>
                    <a:lnTo>
                      <a:pt x="42" y="1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88" name="Freeform 941"/>
              <p:cNvSpPr>
                <a:spLocks noChangeAspect="1"/>
              </p:cNvSpPr>
              <p:nvPr/>
            </p:nvSpPr>
            <p:spPr bwMode="auto">
              <a:xfrm>
                <a:off x="3088" y="910"/>
                <a:ext cx="85" cy="124"/>
              </a:xfrm>
              <a:custGeom>
                <a:avLst/>
                <a:gdLst>
                  <a:gd name="T0" fmla="*/ 42 w 85"/>
                  <a:gd name="T1" fmla="*/ 11 h 124"/>
                  <a:gd name="T2" fmla="*/ 54 w 85"/>
                  <a:gd name="T3" fmla="*/ 2 h 124"/>
                  <a:gd name="T4" fmla="*/ 34 w 85"/>
                  <a:gd name="T5" fmla="*/ 2 h 124"/>
                  <a:gd name="T6" fmla="*/ 32 w 85"/>
                  <a:gd name="T7" fmla="*/ 9 h 124"/>
                  <a:gd name="T8" fmla="*/ 25 w 85"/>
                  <a:gd name="T9" fmla="*/ 17 h 124"/>
                  <a:gd name="T10" fmla="*/ 21 w 85"/>
                  <a:gd name="T11" fmla="*/ 24 h 124"/>
                  <a:gd name="T12" fmla="*/ 25 w 85"/>
                  <a:gd name="T13" fmla="*/ 28 h 124"/>
                  <a:gd name="T14" fmla="*/ 21 w 85"/>
                  <a:gd name="T15" fmla="*/ 39 h 124"/>
                  <a:gd name="T16" fmla="*/ 23 w 85"/>
                  <a:gd name="T17" fmla="*/ 42 h 124"/>
                  <a:gd name="T18" fmla="*/ 28 w 85"/>
                  <a:gd name="T19" fmla="*/ 39 h 124"/>
                  <a:gd name="T20" fmla="*/ 23 w 85"/>
                  <a:gd name="T21" fmla="*/ 52 h 124"/>
                  <a:gd name="T22" fmla="*/ 30 w 85"/>
                  <a:gd name="T23" fmla="*/ 56 h 124"/>
                  <a:gd name="T24" fmla="*/ 38 w 85"/>
                  <a:gd name="T25" fmla="*/ 55 h 124"/>
                  <a:gd name="T26" fmla="*/ 37 w 85"/>
                  <a:gd name="T27" fmla="*/ 60 h 124"/>
                  <a:gd name="T28" fmla="*/ 42 w 85"/>
                  <a:gd name="T29" fmla="*/ 70 h 124"/>
                  <a:gd name="T30" fmla="*/ 37 w 85"/>
                  <a:gd name="T31" fmla="*/ 79 h 124"/>
                  <a:gd name="T32" fmla="*/ 25 w 85"/>
                  <a:gd name="T33" fmla="*/ 76 h 124"/>
                  <a:gd name="T34" fmla="*/ 20 w 85"/>
                  <a:gd name="T35" fmla="*/ 83 h 124"/>
                  <a:gd name="T36" fmla="*/ 27 w 85"/>
                  <a:gd name="T37" fmla="*/ 90 h 124"/>
                  <a:gd name="T38" fmla="*/ 13 w 85"/>
                  <a:gd name="T39" fmla="*/ 94 h 124"/>
                  <a:gd name="T40" fmla="*/ 13 w 85"/>
                  <a:gd name="T41" fmla="*/ 98 h 124"/>
                  <a:gd name="T42" fmla="*/ 21 w 85"/>
                  <a:gd name="T43" fmla="*/ 100 h 124"/>
                  <a:gd name="T44" fmla="*/ 27 w 85"/>
                  <a:gd name="T45" fmla="*/ 106 h 124"/>
                  <a:gd name="T46" fmla="*/ 37 w 85"/>
                  <a:gd name="T47" fmla="*/ 103 h 124"/>
                  <a:gd name="T48" fmla="*/ 28 w 85"/>
                  <a:gd name="T49" fmla="*/ 108 h 124"/>
                  <a:gd name="T50" fmla="*/ 16 w 85"/>
                  <a:gd name="T51" fmla="*/ 110 h 124"/>
                  <a:gd name="T52" fmla="*/ 0 w 85"/>
                  <a:gd name="T53" fmla="*/ 120 h 124"/>
                  <a:gd name="T54" fmla="*/ 6 w 85"/>
                  <a:gd name="T55" fmla="*/ 124 h 124"/>
                  <a:gd name="T56" fmla="*/ 11 w 85"/>
                  <a:gd name="T57" fmla="*/ 118 h 124"/>
                  <a:gd name="T58" fmla="*/ 27 w 85"/>
                  <a:gd name="T59" fmla="*/ 117 h 124"/>
                  <a:gd name="T60" fmla="*/ 42 w 85"/>
                  <a:gd name="T61" fmla="*/ 120 h 124"/>
                  <a:gd name="T62" fmla="*/ 54 w 85"/>
                  <a:gd name="T63" fmla="*/ 118 h 124"/>
                  <a:gd name="T64" fmla="*/ 73 w 85"/>
                  <a:gd name="T65" fmla="*/ 118 h 124"/>
                  <a:gd name="T66" fmla="*/ 79 w 85"/>
                  <a:gd name="T67" fmla="*/ 113 h 124"/>
                  <a:gd name="T68" fmla="*/ 75 w 85"/>
                  <a:gd name="T69" fmla="*/ 106 h 124"/>
                  <a:gd name="T70" fmla="*/ 83 w 85"/>
                  <a:gd name="T71" fmla="*/ 103 h 124"/>
                  <a:gd name="T72" fmla="*/ 85 w 85"/>
                  <a:gd name="T73" fmla="*/ 93 h 124"/>
                  <a:gd name="T74" fmla="*/ 69 w 85"/>
                  <a:gd name="T75" fmla="*/ 89 h 124"/>
                  <a:gd name="T76" fmla="*/ 66 w 85"/>
                  <a:gd name="T77" fmla="*/ 77 h 124"/>
                  <a:gd name="T78" fmla="*/ 69 w 85"/>
                  <a:gd name="T79" fmla="*/ 70 h 124"/>
                  <a:gd name="T80" fmla="*/ 61 w 85"/>
                  <a:gd name="T81" fmla="*/ 62 h 124"/>
                  <a:gd name="T82" fmla="*/ 58 w 85"/>
                  <a:gd name="T83" fmla="*/ 48 h 124"/>
                  <a:gd name="T84" fmla="*/ 52 w 85"/>
                  <a:gd name="T85" fmla="*/ 42 h 124"/>
                  <a:gd name="T86" fmla="*/ 42 w 85"/>
                  <a:gd name="T87" fmla="*/ 39 h 124"/>
                  <a:gd name="T88" fmla="*/ 49 w 85"/>
                  <a:gd name="T89" fmla="*/ 34 h 124"/>
                  <a:gd name="T90" fmla="*/ 56 w 85"/>
                  <a:gd name="T91" fmla="*/ 26 h 124"/>
                  <a:gd name="T92" fmla="*/ 62 w 85"/>
                  <a:gd name="T93" fmla="*/ 18 h 124"/>
                  <a:gd name="T94" fmla="*/ 48 w 85"/>
                  <a:gd name="T95" fmla="*/ 14 h 12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5"/>
                  <a:gd name="T145" fmla="*/ 0 h 124"/>
                  <a:gd name="T146" fmla="*/ 85 w 85"/>
                  <a:gd name="T147" fmla="*/ 124 h 12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5" h="124">
                    <a:moveTo>
                      <a:pt x="42" y="15"/>
                    </a:moveTo>
                    <a:lnTo>
                      <a:pt x="45" y="12"/>
                    </a:lnTo>
                    <a:lnTo>
                      <a:pt x="42" y="11"/>
                    </a:lnTo>
                    <a:lnTo>
                      <a:pt x="49" y="8"/>
                    </a:lnTo>
                    <a:lnTo>
                      <a:pt x="52" y="7"/>
                    </a:lnTo>
                    <a:lnTo>
                      <a:pt x="54" y="2"/>
                    </a:lnTo>
                    <a:lnTo>
                      <a:pt x="41" y="1"/>
                    </a:lnTo>
                    <a:lnTo>
                      <a:pt x="37" y="0"/>
                    </a:lnTo>
                    <a:lnTo>
                      <a:pt x="34" y="2"/>
                    </a:lnTo>
                    <a:lnTo>
                      <a:pt x="32" y="5"/>
                    </a:lnTo>
                    <a:lnTo>
                      <a:pt x="31" y="7"/>
                    </a:lnTo>
                    <a:lnTo>
                      <a:pt x="32" y="9"/>
                    </a:lnTo>
                    <a:lnTo>
                      <a:pt x="27" y="11"/>
                    </a:lnTo>
                    <a:lnTo>
                      <a:pt x="25" y="12"/>
                    </a:lnTo>
                    <a:lnTo>
                      <a:pt x="25" y="17"/>
                    </a:lnTo>
                    <a:lnTo>
                      <a:pt x="25" y="19"/>
                    </a:lnTo>
                    <a:lnTo>
                      <a:pt x="23" y="22"/>
                    </a:lnTo>
                    <a:lnTo>
                      <a:pt x="21" y="24"/>
                    </a:lnTo>
                    <a:lnTo>
                      <a:pt x="17" y="31"/>
                    </a:lnTo>
                    <a:lnTo>
                      <a:pt x="20" y="31"/>
                    </a:lnTo>
                    <a:lnTo>
                      <a:pt x="25" y="28"/>
                    </a:lnTo>
                    <a:lnTo>
                      <a:pt x="23" y="32"/>
                    </a:lnTo>
                    <a:lnTo>
                      <a:pt x="23" y="36"/>
                    </a:lnTo>
                    <a:lnTo>
                      <a:pt x="21" y="39"/>
                    </a:lnTo>
                    <a:lnTo>
                      <a:pt x="18" y="46"/>
                    </a:lnTo>
                    <a:lnTo>
                      <a:pt x="21" y="46"/>
                    </a:lnTo>
                    <a:lnTo>
                      <a:pt x="23" y="42"/>
                    </a:lnTo>
                    <a:lnTo>
                      <a:pt x="25" y="36"/>
                    </a:lnTo>
                    <a:lnTo>
                      <a:pt x="27" y="39"/>
                    </a:lnTo>
                    <a:lnTo>
                      <a:pt x="28" y="39"/>
                    </a:lnTo>
                    <a:lnTo>
                      <a:pt x="27" y="42"/>
                    </a:lnTo>
                    <a:lnTo>
                      <a:pt x="28" y="43"/>
                    </a:lnTo>
                    <a:lnTo>
                      <a:pt x="23" y="52"/>
                    </a:lnTo>
                    <a:lnTo>
                      <a:pt x="24" y="58"/>
                    </a:lnTo>
                    <a:lnTo>
                      <a:pt x="25" y="53"/>
                    </a:lnTo>
                    <a:lnTo>
                      <a:pt x="30" y="56"/>
                    </a:lnTo>
                    <a:lnTo>
                      <a:pt x="32" y="55"/>
                    </a:lnTo>
                    <a:lnTo>
                      <a:pt x="35" y="56"/>
                    </a:lnTo>
                    <a:lnTo>
                      <a:pt x="38" y="55"/>
                    </a:lnTo>
                    <a:lnTo>
                      <a:pt x="42" y="55"/>
                    </a:lnTo>
                    <a:lnTo>
                      <a:pt x="37" y="59"/>
                    </a:lnTo>
                    <a:lnTo>
                      <a:pt x="37" y="60"/>
                    </a:lnTo>
                    <a:lnTo>
                      <a:pt x="40" y="66"/>
                    </a:lnTo>
                    <a:lnTo>
                      <a:pt x="42" y="66"/>
                    </a:lnTo>
                    <a:lnTo>
                      <a:pt x="42" y="70"/>
                    </a:lnTo>
                    <a:lnTo>
                      <a:pt x="41" y="70"/>
                    </a:lnTo>
                    <a:lnTo>
                      <a:pt x="40" y="77"/>
                    </a:lnTo>
                    <a:lnTo>
                      <a:pt x="37" y="79"/>
                    </a:lnTo>
                    <a:lnTo>
                      <a:pt x="37" y="77"/>
                    </a:lnTo>
                    <a:lnTo>
                      <a:pt x="30" y="77"/>
                    </a:lnTo>
                    <a:lnTo>
                      <a:pt x="25" y="76"/>
                    </a:lnTo>
                    <a:lnTo>
                      <a:pt x="23" y="77"/>
                    </a:lnTo>
                    <a:lnTo>
                      <a:pt x="25" y="79"/>
                    </a:lnTo>
                    <a:lnTo>
                      <a:pt x="20" y="83"/>
                    </a:lnTo>
                    <a:lnTo>
                      <a:pt x="23" y="84"/>
                    </a:lnTo>
                    <a:lnTo>
                      <a:pt x="25" y="83"/>
                    </a:lnTo>
                    <a:lnTo>
                      <a:pt x="27" y="90"/>
                    </a:lnTo>
                    <a:lnTo>
                      <a:pt x="21" y="93"/>
                    </a:lnTo>
                    <a:lnTo>
                      <a:pt x="18" y="93"/>
                    </a:lnTo>
                    <a:lnTo>
                      <a:pt x="13" y="94"/>
                    </a:lnTo>
                    <a:lnTo>
                      <a:pt x="10" y="96"/>
                    </a:lnTo>
                    <a:lnTo>
                      <a:pt x="11" y="97"/>
                    </a:lnTo>
                    <a:lnTo>
                      <a:pt x="13" y="98"/>
                    </a:lnTo>
                    <a:lnTo>
                      <a:pt x="17" y="100"/>
                    </a:lnTo>
                    <a:lnTo>
                      <a:pt x="18" y="98"/>
                    </a:lnTo>
                    <a:lnTo>
                      <a:pt x="21" y="100"/>
                    </a:lnTo>
                    <a:lnTo>
                      <a:pt x="20" y="103"/>
                    </a:lnTo>
                    <a:lnTo>
                      <a:pt x="24" y="103"/>
                    </a:lnTo>
                    <a:lnTo>
                      <a:pt x="27" y="106"/>
                    </a:lnTo>
                    <a:lnTo>
                      <a:pt x="32" y="106"/>
                    </a:lnTo>
                    <a:lnTo>
                      <a:pt x="35" y="104"/>
                    </a:lnTo>
                    <a:lnTo>
                      <a:pt x="37" y="103"/>
                    </a:lnTo>
                    <a:lnTo>
                      <a:pt x="34" y="106"/>
                    </a:lnTo>
                    <a:lnTo>
                      <a:pt x="32" y="108"/>
                    </a:lnTo>
                    <a:lnTo>
                      <a:pt x="28" y="108"/>
                    </a:lnTo>
                    <a:lnTo>
                      <a:pt x="20" y="108"/>
                    </a:lnTo>
                    <a:lnTo>
                      <a:pt x="18" y="108"/>
                    </a:lnTo>
                    <a:lnTo>
                      <a:pt x="16" y="110"/>
                    </a:lnTo>
                    <a:lnTo>
                      <a:pt x="14" y="113"/>
                    </a:lnTo>
                    <a:lnTo>
                      <a:pt x="4" y="118"/>
                    </a:lnTo>
                    <a:lnTo>
                      <a:pt x="0" y="120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6" y="124"/>
                    </a:lnTo>
                    <a:lnTo>
                      <a:pt x="8" y="122"/>
                    </a:lnTo>
                    <a:lnTo>
                      <a:pt x="8" y="121"/>
                    </a:lnTo>
                    <a:lnTo>
                      <a:pt x="11" y="118"/>
                    </a:lnTo>
                    <a:lnTo>
                      <a:pt x="18" y="118"/>
                    </a:lnTo>
                    <a:lnTo>
                      <a:pt x="21" y="122"/>
                    </a:lnTo>
                    <a:lnTo>
                      <a:pt x="27" y="117"/>
                    </a:lnTo>
                    <a:lnTo>
                      <a:pt x="32" y="115"/>
                    </a:lnTo>
                    <a:lnTo>
                      <a:pt x="37" y="118"/>
                    </a:lnTo>
                    <a:lnTo>
                      <a:pt x="42" y="120"/>
                    </a:lnTo>
                    <a:lnTo>
                      <a:pt x="44" y="118"/>
                    </a:lnTo>
                    <a:lnTo>
                      <a:pt x="49" y="118"/>
                    </a:lnTo>
                    <a:lnTo>
                      <a:pt x="54" y="118"/>
                    </a:lnTo>
                    <a:lnTo>
                      <a:pt x="61" y="118"/>
                    </a:lnTo>
                    <a:lnTo>
                      <a:pt x="65" y="120"/>
                    </a:lnTo>
                    <a:lnTo>
                      <a:pt x="73" y="118"/>
                    </a:lnTo>
                    <a:lnTo>
                      <a:pt x="75" y="115"/>
                    </a:lnTo>
                    <a:lnTo>
                      <a:pt x="79" y="115"/>
                    </a:lnTo>
                    <a:lnTo>
                      <a:pt x="79" y="113"/>
                    </a:lnTo>
                    <a:lnTo>
                      <a:pt x="72" y="111"/>
                    </a:lnTo>
                    <a:lnTo>
                      <a:pt x="75" y="108"/>
                    </a:lnTo>
                    <a:lnTo>
                      <a:pt x="75" y="106"/>
                    </a:lnTo>
                    <a:lnTo>
                      <a:pt x="79" y="106"/>
                    </a:lnTo>
                    <a:lnTo>
                      <a:pt x="79" y="104"/>
                    </a:lnTo>
                    <a:lnTo>
                      <a:pt x="83" y="103"/>
                    </a:lnTo>
                    <a:lnTo>
                      <a:pt x="83" y="100"/>
                    </a:lnTo>
                    <a:lnTo>
                      <a:pt x="85" y="97"/>
                    </a:lnTo>
                    <a:lnTo>
                      <a:pt x="85" y="93"/>
                    </a:lnTo>
                    <a:lnTo>
                      <a:pt x="75" y="89"/>
                    </a:lnTo>
                    <a:lnTo>
                      <a:pt x="72" y="90"/>
                    </a:lnTo>
                    <a:lnTo>
                      <a:pt x="69" y="89"/>
                    </a:lnTo>
                    <a:lnTo>
                      <a:pt x="73" y="86"/>
                    </a:lnTo>
                    <a:lnTo>
                      <a:pt x="71" y="80"/>
                    </a:lnTo>
                    <a:lnTo>
                      <a:pt x="66" y="77"/>
                    </a:lnTo>
                    <a:lnTo>
                      <a:pt x="71" y="77"/>
                    </a:lnTo>
                    <a:lnTo>
                      <a:pt x="69" y="72"/>
                    </a:lnTo>
                    <a:lnTo>
                      <a:pt x="69" y="70"/>
                    </a:lnTo>
                    <a:lnTo>
                      <a:pt x="68" y="67"/>
                    </a:lnTo>
                    <a:lnTo>
                      <a:pt x="66" y="65"/>
                    </a:lnTo>
                    <a:lnTo>
                      <a:pt x="61" y="62"/>
                    </a:lnTo>
                    <a:lnTo>
                      <a:pt x="61" y="59"/>
                    </a:lnTo>
                    <a:lnTo>
                      <a:pt x="58" y="53"/>
                    </a:lnTo>
                    <a:lnTo>
                      <a:pt x="58" y="48"/>
                    </a:lnTo>
                    <a:lnTo>
                      <a:pt x="56" y="46"/>
                    </a:lnTo>
                    <a:lnTo>
                      <a:pt x="54" y="42"/>
                    </a:lnTo>
                    <a:lnTo>
                      <a:pt x="52" y="42"/>
                    </a:lnTo>
                    <a:lnTo>
                      <a:pt x="51" y="39"/>
                    </a:lnTo>
                    <a:lnTo>
                      <a:pt x="47" y="39"/>
                    </a:lnTo>
                    <a:lnTo>
                      <a:pt x="42" y="39"/>
                    </a:lnTo>
                    <a:lnTo>
                      <a:pt x="47" y="38"/>
                    </a:lnTo>
                    <a:lnTo>
                      <a:pt x="51" y="36"/>
                    </a:lnTo>
                    <a:lnTo>
                      <a:pt x="49" y="34"/>
                    </a:lnTo>
                    <a:lnTo>
                      <a:pt x="54" y="32"/>
                    </a:lnTo>
                    <a:lnTo>
                      <a:pt x="54" y="31"/>
                    </a:lnTo>
                    <a:lnTo>
                      <a:pt x="56" y="26"/>
                    </a:lnTo>
                    <a:lnTo>
                      <a:pt x="58" y="24"/>
                    </a:lnTo>
                    <a:lnTo>
                      <a:pt x="62" y="21"/>
                    </a:lnTo>
                    <a:lnTo>
                      <a:pt x="62" y="18"/>
                    </a:lnTo>
                    <a:lnTo>
                      <a:pt x="56" y="18"/>
                    </a:lnTo>
                    <a:lnTo>
                      <a:pt x="55" y="15"/>
                    </a:lnTo>
                    <a:lnTo>
                      <a:pt x="48" y="14"/>
                    </a:lnTo>
                    <a:lnTo>
                      <a:pt x="42" y="15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89" name="Freeform 942"/>
              <p:cNvSpPr>
                <a:spLocks noChangeAspect="1"/>
              </p:cNvSpPr>
              <p:nvPr/>
            </p:nvSpPr>
            <p:spPr bwMode="auto">
              <a:xfrm>
                <a:off x="3081" y="955"/>
                <a:ext cx="25" cy="18"/>
              </a:xfrm>
              <a:custGeom>
                <a:avLst/>
                <a:gdLst>
                  <a:gd name="T0" fmla="*/ 24 w 25"/>
                  <a:gd name="T1" fmla="*/ 10 h 18"/>
                  <a:gd name="T2" fmla="*/ 23 w 25"/>
                  <a:gd name="T3" fmla="*/ 7 h 18"/>
                  <a:gd name="T4" fmla="*/ 23 w 25"/>
                  <a:gd name="T5" fmla="*/ 3 h 18"/>
                  <a:gd name="T6" fmla="*/ 20 w 25"/>
                  <a:gd name="T7" fmla="*/ 0 h 18"/>
                  <a:gd name="T8" fmla="*/ 15 w 25"/>
                  <a:gd name="T9" fmla="*/ 0 h 18"/>
                  <a:gd name="T10" fmla="*/ 14 w 25"/>
                  <a:gd name="T11" fmla="*/ 0 h 18"/>
                  <a:gd name="T12" fmla="*/ 10 w 25"/>
                  <a:gd name="T13" fmla="*/ 0 h 18"/>
                  <a:gd name="T14" fmla="*/ 10 w 25"/>
                  <a:gd name="T15" fmla="*/ 1 h 18"/>
                  <a:gd name="T16" fmla="*/ 10 w 25"/>
                  <a:gd name="T17" fmla="*/ 0 h 18"/>
                  <a:gd name="T18" fmla="*/ 8 w 25"/>
                  <a:gd name="T19" fmla="*/ 1 h 18"/>
                  <a:gd name="T20" fmla="*/ 7 w 25"/>
                  <a:gd name="T21" fmla="*/ 4 h 18"/>
                  <a:gd name="T22" fmla="*/ 6 w 25"/>
                  <a:gd name="T23" fmla="*/ 5 h 18"/>
                  <a:gd name="T24" fmla="*/ 1 w 25"/>
                  <a:gd name="T25" fmla="*/ 5 h 18"/>
                  <a:gd name="T26" fmla="*/ 1 w 25"/>
                  <a:gd name="T27" fmla="*/ 7 h 18"/>
                  <a:gd name="T28" fmla="*/ 0 w 25"/>
                  <a:gd name="T29" fmla="*/ 10 h 18"/>
                  <a:gd name="T30" fmla="*/ 4 w 25"/>
                  <a:gd name="T31" fmla="*/ 15 h 18"/>
                  <a:gd name="T32" fmla="*/ 8 w 25"/>
                  <a:gd name="T33" fmla="*/ 13 h 18"/>
                  <a:gd name="T34" fmla="*/ 11 w 25"/>
                  <a:gd name="T35" fmla="*/ 14 h 18"/>
                  <a:gd name="T36" fmla="*/ 13 w 25"/>
                  <a:gd name="T37" fmla="*/ 17 h 18"/>
                  <a:gd name="T38" fmla="*/ 15 w 25"/>
                  <a:gd name="T39" fmla="*/ 17 h 18"/>
                  <a:gd name="T40" fmla="*/ 17 w 25"/>
                  <a:gd name="T41" fmla="*/ 18 h 18"/>
                  <a:gd name="T42" fmla="*/ 18 w 25"/>
                  <a:gd name="T43" fmla="*/ 18 h 18"/>
                  <a:gd name="T44" fmla="*/ 21 w 25"/>
                  <a:gd name="T45" fmla="*/ 17 h 18"/>
                  <a:gd name="T46" fmla="*/ 24 w 25"/>
                  <a:gd name="T47" fmla="*/ 15 h 18"/>
                  <a:gd name="T48" fmla="*/ 25 w 25"/>
                  <a:gd name="T49" fmla="*/ 11 h 18"/>
                  <a:gd name="T50" fmla="*/ 24 w 25"/>
                  <a:gd name="T51" fmla="*/ 10 h 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"/>
                  <a:gd name="T79" fmla="*/ 0 h 18"/>
                  <a:gd name="T80" fmla="*/ 25 w 25"/>
                  <a:gd name="T81" fmla="*/ 18 h 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" h="18">
                    <a:moveTo>
                      <a:pt x="24" y="10"/>
                    </a:moveTo>
                    <a:lnTo>
                      <a:pt x="23" y="7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4" y="15"/>
                    </a:lnTo>
                    <a:lnTo>
                      <a:pt x="8" y="13"/>
                    </a:lnTo>
                    <a:lnTo>
                      <a:pt x="11" y="14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21" y="17"/>
                    </a:lnTo>
                    <a:lnTo>
                      <a:pt x="24" y="15"/>
                    </a:lnTo>
                    <a:lnTo>
                      <a:pt x="25" y="11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90" name="Freeform 943"/>
              <p:cNvSpPr>
                <a:spLocks noChangeAspect="1"/>
              </p:cNvSpPr>
              <p:nvPr/>
            </p:nvSpPr>
            <p:spPr bwMode="auto">
              <a:xfrm>
                <a:off x="3081" y="955"/>
                <a:ext cx="25" cy="18"/>
              </a:xfrm>
              <a:custGeom>
                <a:avLst/>
                <a:gdLst>
                  <a:gd name="T0" fmla="*/ 24 w 25"/>
                  <a:gd name="T1" fmla="*/ 10 h 18"/>
                  <a:gd name="T2" fmla="*/ 23 w 25"/>
                  <a:gd name="T3" fmla="*/ 7 h 18"/>
                  <a:gd name="T4" fmla="*/ 23 w 25"/>
                  <a:gd name="T5" fmla="*/ 3 h 18"/>
                  <a:gd name="T6" fmla="*/ 20 w 25"/>
                  <a:gd name="T7" fmla="*/ 0 h 18"/>
                  <a:gd name="T8" fmla="*/ 15 w 25"/>
                  <a:gd name="T9" fmla="*/ 0 h 18"/>
                  <a:gd name="T10" fmla="*/ 14 w 25"/>
                  <a:gd name="T11" fmla="*/ 0 h 18"/>
                  <a:gd name="T12" fmla="*/ 10 w 25"/>
                  <a:gd name="T13" fmla="*/ 0 h 18"/>
                  <a:gd name="T14" fmla="*/ 10 w 25"/>
                  <a:gd name="T15" fmla="*/ 1 h 18"/>
                  <a:gd name="T16" fmla="*/ 10 w 25"/>
                  <a:gd name="T17" fmla="*/ 0 h 18"/>
                  <a:gd name="T18" fmla="*/ 8 w 25"/>
                  <a:gd name="T19" fmla="*/ 1 h 18"/>
                  <a:gd name="T20" fmla="*/ 7 w 25"/>
                  <a:gd name="T21" fmla="*/ 4 h 18"/>
                  <a:gd name="T22" fmla="*/ 6 w 25"/>
                  <a:gd name="T23" fmla="*/ 5 h 18"/>
                  <a:gd name="T24" fmla="*/ 1 w 25"/>
                  <a:gd name="T25" fmla="*/ 5 h 18"/>
                  <a:gd name="T26" fmla="*/ 1 w 25"/>
                  <a:gd name="T27" fmla="*/ 7 h 18"/>
                  <a:gd name="T28" fmla="*/ 0 w 25"/>
                  <a:gd name="T29" fmla="*/ 10 h 18"/>
                  <a:gd name="T30" fmla="*/ 4 w 25"/>
                  <a:gd name="T31" fmla="*/ 15 h 18"/>
                  <a:gd name="T32" fmla="*/ 8 w 25"/>
                  <a:gd name="T33" fmla="*/ 13 h 18"/>
                  <a:gd name="T34" fmla="*/ 11 w 25"/>
                  <a:gd name="T35" fmla="*/ 14 h 18"/>
                  <a:gd name="T36" fmla="*/ 13 w 25"/>
                  <a:gd name="T37" fmla="*/ 17 h 18"/>
                  <a:gd name="T38" fmla="*/ 15 w 25"/>
                  <a:gd name="T39" fmla="*/ 17 h 18"/>
                  <a:gd name="T40" fmla="*/ 17 w 25"/>
                  <a:gd name="T41" fmla="*/ 18 h 18"/>
                  <a:gd name="T42" fmla="*/ 18 w 25"/>
                  <a:gd name="T43" fmla="*/ 18 h 18"/>
                  <a:gd name="T44" fmla="*/ 21 w 25"/>
                  <a:gd name="T45" fmla="*/ 17 h 18"/>
                  <a:gd name="T46" fmla="*/ 24 w 25"/>
                  <a:gd name="T47" fmla="*/ 15 h 18"/>
                  <a:gd name="T48" fmla="*/ 25 w 25"/>
                  <a:gd name="T49" fmla="*/ 11 h 18"/>
                  <a:gd name="T50" fmla="*/ 24 w 25"/>
                  <a:gd name="T51" fmla="*/ 10 h 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"/>
                  <a:gd name="T79" fmla="*/ 0 h 18"/>
                  <a:gd name="T80" fmla="*/ 25 w 25"/>
                  <a:gd name="T81" fmla="*/ 18 h 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" h="18">
                    <a:moveTo>
                      <a:pt x="24" y="10"/>
                    </a:moveTo>
                    <a:lnTo>
                      <a:pt x="23" y="7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4" y="15"/>
                    </a:lnTo>
                    <a:lnTo>
                      <a:pt x="8" y="13"/>
                    </a:lnTo>
                    <a:lnTo>
                      <a:pt x="11" y="14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21" y="17"/>
                    </a:lnTo>
                    <a:lnTo>
                      <a:pt x="24" y="15"/>
                    </a:lnTo>
                    <a:lnTo>
                      <a:pt x="25" y="11"/>
                    </a:lnTo>
                    <a:lnTo>
                      <a:pt x="24" y="10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91" name="Freeform 944"/>
              <p:cNvSpPr>
                <a:spLocks noChangeAspect="1"/>
              </p:cNvSpPr>
              <p:nvPr/>
            </p:nvSpPr>
            <p:spPr bwMode="auto">
              <a:xfrm>
                <a:off x="3088" y="910"/>
                <a:ext cx="85" cy="124"/>
              </a:xfrm>
              <a:custGeom>
                <a:avLst/>
                <a:gdLst>
                  <a:gd name="T0" fmla="*/ 42 w 85"/>
                  <a:gd name="T1" fmla="*/ 11 h 124"/>
                  <a:gd name="T2" fmla="*/ 54 w 85"/>
                  <a:gd name="T3" fmla="*/ 2 h 124"/>
                  <a:gd name="T4" fmla="*/ 34 w 85"/>
                  <a:gd name="T5" fmla="*/ 2 h 124"/>
                  <a:gd name="T6" fmla="*/ 32 w 85"/>
                  <a:gd name="T7" fmla="*/ 9 h 124"/>
                  <a:gd name="T8" fmla="*/ 25 w 85"/>
                  <a:gd name="T9" fmla="*/ 17 h 124"/>
                  <a:gd name="T10" fmla="*/ 21 w 85"/>
                  <a:gd name="T11" fmla="*/ 24 h 124"/>
                  <a:gd name="T12" fmla="*/ 25 w 85"/>
                  <a:gd name="T13" fmla="*/ 28 h 124"/>
                  <a:gd name="T14" fmla="*/ 21 w 85"/>
                  <a:gd name="T15" fmla="*/ 39 h 124"/>
                  <a:gd name="T16" fmla="*/ 23 w 85"/>
                  <a:gd name="T17" fmla="*/ 42 h 124"/>
                  <a:gd name="T18" fmla="*/ 28 w 85"/>
                  <a:gd name="T19" fmla="*/ 39 h 124"/>
                  <a:gd name="T20" fmla="*/ 23 w 85"/>
                  <a:gd name="T21" fmla="*/ 52 h 124"/>
                  <a:gd name="T22" fmla="*/ 30 w 85"/>
                  <a:gd name="T23" fmla="*/ 56 h 124"/>
                  <a:gd name="T24" fmla="*/ 38 w 85"/>
                  <a:gd name="T25" fmla="*/ 55 h 124"/>
                  <a:gd name="T26" fmla="*/ 37 w 85"/>
                  <a:gd name="T27" fmla="*/ 60 h 124"/>
                  <a:gd name="T28" fmla="*/ 42 w 85"/>
                  <a:gd name="T29" fmla="*/ 70 h 124"/>
                  <a:gd name="T30" fmla="*/ 37 w 85"/>
                  <a:gd name="T31" fmla="*/ 79 h 124"/>
                  <a:gd name="T32" fmla="*/ 25 w 85"/>
                  <a:gd name="T33" fmla="*/ 76 h 124"/>
                  <a:gd name="T34" fmla="*/ 20 w 85"/>
                  <a:gd name="T35" fmla="*/ 83 h 124"/>
                  <a:gd name="T36" fmla="*/ 27 w 85"/>
                  <a:gd name="T37" fmla="*/ 90 h 124"/>
                  <a:gd name="T38" fmla="*/ 13 w 85"/>
                  <a:gd name="T39" fmla="*/ 94 h 124"/>
                  <a:gd name="T40" fmla="*/ 13 w 85"/>
                  <a:gd name="T41" fmla="*/ 98 h 124"/>
                  <a:gd name="T42" fmla="*/ 21 w 85"/>
                  <a:gd name="T43" fmla="*/ 100 h 124"/>
                  <a:gd name="T44" fmla="*/ 27 w 85"/>
                  <a:gd name="T45" fmla="*/ 106 h 124"/>
                  <a:gd name="T46" fmla="*/ 37 w 85"/>
                  <a:gd name="T47" fmla="*/ 103 h 124"/>
                  <a:gd name="T48" fmla="*/ 28 w 85"/>
                  <a:gd name="T49" fmla="*/ 108 h 124"/>
                  <a:gd name="T50" fmla="*/ 16 w 85"/>
                  <a:gd name="T51" fmla="*/ 110 h 124"/>
                  <a:gd name="T52" fmla="*/ 0 w 85"/>
                  <a:gd name="T53" fmla="*/ 120 h 124"/>
                  <a:gd name="T54" fmla="*/ 6 w 85"/>
                  <a:gd name="T55" fmla="*/ 124 h 124"/>
                  <a:gd name="T56" fmla="*/ 11 w 85"/>
                  <a:gd name="T57" fmla="*/ 118 h 124"/>
                  <a:gd name="T58" fmla="*/ 27 w 85"/>
                  <a:gd name="T59" fmla="*/ 117 h 124"/>
                  <a:gd name="T60" fmla="*/ 42 w 85"/>
                  <a:gd name="T61" fmla="*/ 120 h 124"/>
                  <a:gd name="T62" fmla="*/ 54 w 85"/>
                  <a:gd name="T63" fmla="*/ 118 h 124"/>
                  <a:gd name="T64" fmla="*/ 73 w 85"/>
                  <a:gd name="T65" fmla="*/ 118 h 124"/>
                  <a:gd name="T66" fmla="*/ 79 w 85"/>
                  <a:gd name="T67" fmla="*/ 113 h 124"/>
                  <a:gd name="T68" fmla="*/ 75 w 85"/>
                  <a:gd name="T69" fmla="*/ 106 h 124"/>
                  <a:gd name="T70" fmla="*/ 83 w 85"/>
                  <a:gd name="T71" fmla="*/ 103 h 124"/>
                  <a:gd name="T72" fmla="*/ 85 w 85"/>
                  <a:gd name="T73" fmla="*/ 93 h 124"/>
                  <a:gd name="T74" fmla="*/ 69 w 85"/>
                  <a:gd name="T75" fmla="*/ 89 h 124"/>
                  <a:gd name="T76" fmla="*/ 66 w 85"/>
                  <a:gd name="T77" fmla="*/ 77 h 124"/>
                  <a:gd name="T78" fmla="*/ 69 w 85"/>
                  <a:gd name="T79" fmla="*/ 70 h 124"/>
                  <a:gd name="T80" fmla="*/ 61 w 85"/>
                  <a:gd name="T81" fmla="*/ 62 h 124"/>
                  <a:gd name="T82" fmla="*/ 58 w 85"/>
                  <a:gd name="T83" fmla="*/ 48 h 124"/>
                  <a:gd name="T84" fmla="*/ 52 w 85"/>
                  <a:gd name="T85" fmla="*/ 42 h 124"/>
                  <a:gd name="T86" fmla="*/ 42 w 85"/>
                  <a:gd name="T87" fmla="*/ 39 h 124"/>
                  <a:gd name="T88" fmla="*/ 49 w 85"/>
                  <a:gd name="T89" fmla="*/ 34 h 124"/>
                  <a:gd name="T90" fmla="*/ 56 w 85"/>
                  <a:gd name="T91" fmla="*/ 26 h 124"/>
                  <a:gd name="T92" fmla="*/ 62 w 85"/>
                  <a:gd name="T93" fmla="*/ 18 h 124"/>
                  <a:gd name="T94" fmla="*/ 48 w 85"/>
                  <a:gd name="T95" fmla="*/ 14 h 12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5"/>
                  <a:gd name="T145" fmla="*/ 0 h 124"/>
                  <a:gd name="T146" fmla="*/ 85 w 85"/>
                  <a:gd name="T147" fmla="*/ 124 h 12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5" h="124">
                    <a:moveTo>
                      <a:pt x="42" y="15"/>
                    </a:moveTo>
                    <a:lnTo>
                      <a:pt x="45" y="12"/>
                    </a:lnTo>
                    <a:lnTo>
                      <a:pt x="42" y="11"/>
                    </a:lnTo>
                    <a:lnTo>
                      <a:pt x="49" y="8"/>
                    </a:lnTo>
                    <a:lnTo>
                      <a:pt x="52" y="7"/>
                    </a:lnTo>
                    <a:lnTo>
                      <a:pt x="54" y="2"/>
                    </a:lnTo>
                    <a:lnTo>
                      <a:pt x="41" y="1"/>
                    </a:lnTo>
                    <a:lnTo>
                      <a:pt x="37" y="0"/>
                    </a:lnTo>
                    <a:lnTo>
                      <a:pt x="34" y="2"/>
                    </a:lnTo>
                    <a:lnTo>
                      <a:pt x="32" y="5"/>
                    </a:lnTo>
                    <a:lnTo>
                      <a:pt x="31" y="7"/>
                    </a:lnTo>
                    <a:lnTo>
                      <a:pt x="32" y="9"/>
                    </a:lnTo>
                    <a:lnTo>
                      <a:pt x="27" y="11"/>
                    </a:lnTo>
                    <a:lnTo>
                      <a:pt x="25" y="12"/>
                    </a:lnTo>
                    <a:lnTo>
                      <a:pt x="25" y="17"/>
                    </a:lnTo>
                    <a:lnTo>
                      <a:pt x="25" y="19"/>
                    </a:lnTo>
                    <a:lnTo>
                      <a:pt x="23" y="22"/>
                    </a:lnTo>
                    <a:lnTo>
                      <a:pt x="21" y="24"/>
                    </a:lnTo>
                    <a:lnTo>
                      <a:pt x="17" y="31"/>
                    </a:lnTo>
                    <a:lnTo>
                      <a:pt x="20" y="31"/>
                    </a:lnTo>
                    <a:lnTo>
                      <a:pt x="25" y="28"/>
                    </a:lnTo>
                    <a:lnTo>
                      <a:pt x="23" y="32"/>
                    </a:lnTo>
                    <a:lnTo>
                      <a:pt x="23" y="36"/>
                    </a:lnTo>
                    <a:lnTo>
                      <a:pt x="21" y="39"/>
                    </a:lnTo>
                    <a:lnTo>
                      <a:pt x="18" y="46"/>
                    </a:lnTo>
                    <a:lnTo>
                      <a:pt x="21" y="46"/>
                    </a:lnTo>
                    <a:lnTo>
                      <a:pt x="23" y="42"/>
                    </a:lnTo>
                    <a:lnTo>
                      <a:pt x="25" y="36"/>
                    </a:lnTo>
                    <a:lnTo>
                      <a:pt x="27" y="39"/>
                    </a:lnTo>
                    <a:lnTo>
                      <a:pt x="28" y="39"/>
                    </a:lnTo>
                    <a:lnTo>
                      <a:pt x="27" y="42"/>
                    </a:lnTo>
                    <a:lnTo>
                      <a:pt x="28" y="43"/>
                    </a:lnTo>
                    <a:lnTo>
                      <a:pt x="23" y="52"/>
                    </a:lnTo>
                    <a:lnTo>
                      <a:pt x="24" y="58"/>
                    </a:lnTo>
                    <a:lnTo>
                      <a:pt x="25" y="53"/>
                    </a:lnTo>
                    <a:lnTo>
                      <a:pt x="30" y="56"/>
                    </a:lnTo>
                    <a:lnTo>
                      <a:pt x="32" y="55"/>
                    </a:lnTo>
                    <a:lnTo>
                      <a:pt x="35" y="56"/>
                    </a:lnTo>
                    <a:lnTo>
                      <a:pt x="38" y="55"/>
                    </a:lnTo>
                    <a:lnTo>
                      <a:pt x="42" y="55"/>
                    </a:lnTo>
                    <a:lnTo>
                      <a:pt x="37" y="59"/>
                    </a:lnTo>
                    <a:lnTo>
                      <a:pt x="37" y="60"/>
                    </a:lnTo>
                    <a:lnTo>
                      <a:pt x="40" y="66"/>
                    </a:lnTo>
                    <a:lnTo>
                      <a:pt x="42" y="66"/>
                    </a:lnTo>
                    <a:lnTo>
                      <a:pt x="42" y="70"/>
                    </a:lnTo>
                    <a:lnTo>
                      <a:pt x="41" y="70"/>
                    </a:lnTo>
                    <a:lnTo>
                      <a:pt x="40" y="77"/>
                    </a:lnTo>
                    <a:lnTo>
                      <a:pt x="37" y="79"/>
                    </a:lnTo>
                    <a:lnTo>
                      <a:pt x="37" y="77"/>
                    </a:lnTo>
                    <a:lnTo>
                      <a:pt x="30" y="77"/>
                    </a:lnTo>
                    <a:lnTo>
                      <a:pt x="25" y="76"/>
                    </a:lnTo>
                    <a:lnTo>
                      <a:pt x="23" y="77"/>
                    </a:lnTo>
                    <a:lnTo>
                      <a:pt x="25" y="79"/>
                    </a:lnTo>
                    <a:lnTo>
                      <a:pt x="20" y="83"/>
                    </a:lnTo>
                    <a:lnTo>
                      <a:pt x="23" y="84"/>
                    </a:lnTo>
                    <a:lnTo>
                      <a:pt x="25" y="83"/>
                    </a:lnTo>
                    <a:lnTo>
                      <a:pt x="27" y="90"/>
                    </a:lnTo>
                    <a:lnTo>
                      <a:pt x="21" y="93"/>
                    </a:lnTo>
                    <a:lnTo>
                      <a:pt x="18" y="93"/>
                    </a:lnTo>
                    <a:lnTo>
                      <a:pt x="13" y="94"/>
                    </a:lnTo>
                    <a:lnTo>
                      <a:pt x="10" y="96"/>
                    </a:lnTo>
                    <a:lnTo>
                      <a:pt x="11" y="97"/>
                    </a:lnTo>
                    <a:lnTo>
                      <a:pt x="13" y="98"/>
                    </a:lnTo>
                    <a:lnTo>
                      <a:pt x="17" y="100"/>
                    </a:lnTo>
                    <a:lnTo>
                      <a:pt x="18" y="98"/>
                    </a:lnTo>
                    <a:lnTo>
                      <a:pt x="21" y="100"/>
                    </a:lnTo>
                    <a:lnTo>
                      <a:pt x="20" y="103"/>
                    </a:lnTo>
                    <a:lnTo>
                      <a:pt x="24" y="103"/>
                    </a:lnTo>
                    <a:lnTo>
                      <a:pt x="27" y="106"/>
                    </a:lnTo>
                    <a:lnTo>
                      <a:pt x="32" y="106"/>
                    </a:lnTo>
                    <a:lnTo>
                      <a:pt x="35" y="104"/>
                    </a:lnTo>
                    <a:lnTo>
                      <a:pt x="37" y="103"/>
                    </a:lnTo>
                    <a:lnTo>
                      <a:pt x="34" y="106"/>
                    </a:lnTo>
                    <a:lnTo>
                      <a:pt x="32" y="108"/>
                    </a:lnTo>
                    <a:lnTo>
                      <a:pt x="28" y="108"/>
                    </a:lnTo>
                    <a:lnTo>
                      <a:pt x="20" y="108"/>
                    </a:lnTo>
                    <a:lnTo>
                      <a:pt x="18" y="108"/>
                    </a:lnTo>
                    <a:lnTo>
                      <a:pt x="16" y="110"/>
                    </a:lnTo>
                    <a:lnTo>
                      <a:pt x="14" y="113"/>
                    </a:lnTo>
                    <a:lnTo>
                      <a:pt x="4" y="118"/>
                    </a:lnTo>
                    <a:lnTo>
                      <a:pt x="0" y="120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6" y="124"/>
                    </a:lnTo>
                    <a:lnTo>
                      <a:pt x="8" y="122"/>
                    </a:lnTo>
                    <a:lnTo>
                      <a:pt x="8" y="121"/>
                    </a:lnTo>
                    <a:lnTo>
                      <a:pt x="11" y="118"/>
                    </a:lnTo>
                    <a:lnTo>
                      <a:pt x="18" y="118"/>
                    </a:lnTo>
                    <a:lnTo>
                      <a:pt x="21" y="122"/>
                    </a:lnTo>
                    <a:lnTo>
                      <a:pt x="27" y="117"/>
                    </a:lnTo>
                    <a:lnTo>
                      <a:pt x="32" y="115"/>
                    </a:lnTo>
                    <a:lnTo>
                      <a:pt x="37" y="118"/>
                    </a:lnTo>
                    <a:lnTo>
                      <a:pt x="42" y="120"/>
                    </a:lnTo>
                    <a:lnTo>
                      <a:pt x="44" y="118"/>
                    </a:lnTo>
                    <a:lnTo>
                      <a:pt x="49" y="118"/>
                    </a:lnTo>
                    <a:lnTo>
                      <a:pt x="54" y="118"/>
                    </a:lnTo>
                    <a:lnTo>
                      <a:pt x="61" y="118"/>
                    </a:lnTo>
                    <a:lnTo>
                      <a:pt x="65" y="120"/>
                    </a:lnTo>
                    <a:lnTo>
                      <a:pt x="73" y="118"/>
                    </a:lnTo>
                    <a:lnTo>
                      <a:pt x="75" y="115"/>
                    </a:lnTo>
                    <a:lnTo>
                      <a:pt x="79" y="115"/>
                    </a:lnTo>
                    <a:lnTo>
                      <a:pt x="79" y="113"/>
                    </a:lnTo>
                    <a:lnTo>
                      <a:pt x="72" y="111"/>
                    </a:lnTo>
                    <a:lnTo>
                      <a:pt x="75" y="108"/>
                    </a:lnTo>
                    <a:lnTo>
                      <a:pt x="75" y="106"/>
                    </a:lnTo>
                    <a:lnTo>
                      <a:pt x="79" y="106"/>
                    </a:lnTo>
                    <a:lnTo>
                      <a:pt x="79" y="104"/>
                    </a:lnTo>
                    <a:lnTo>
                      <a:pt x="83" y="103"/>
                    </a:lnTo>
                    <a:lnTo>
                      <a:pt x="83" y="100"/>
                    </a:lnTo>
                    <a:lnTo>
                      <a:pt x="85" y="97"/>
                    </a:lnTo>
                    <a:lnTo>
                      <a:pt x="85" y="93"/>
                    </a:lnTo>
                    <a:lnTo>
                      <a:pt x="75" y="89"/>
                    </a:lnTo>
                    <a:lnTo>
                      <a:pt x="72" y="90"/>
                    </a:lnTo>
                    <a:lnTo>
                      <a:pt x="69" y="89"/>
                    </a:lnTo>
                    <a:lnTo>
                      <a:pt x="73" y="86"/>
                    </a:lnTo>
                    <a:lnTo>
                      <a:pt x="71" y="80"/>
                    </a:lnTo>
                    <a:lnTo>
                      <a:pt x="66" y="77"/>
                    </a:lnTo>
                    <a:lnTo>
                      <a:pt x="71" y="77"/>
                    </a:lnTo>
                    <a:lnTo>
                      <a:pt x="69" y="72"/>
                    </a:lnTo>
                    <a:lnTo>
                      <a:pt x="69" y="70"/>
                    </a:lnTo>
                    <a:lnTo>
                      <a:pt x="68" y="67"/>
                    </a:lnTo>
                    <a:lnTo>
                      <a:pt x="66" y="65"/>
                    </a:lnTo>
                    <a:lnTo>
                      <a:pt x="61" y="62"/>
                    </a:lnTo>
                    <a:lnTo>
                      <a:pt x="61" y="59"/>
                    </a:lnTo>
                    <a:lnTo>
                      <a:pt x="58" y="53"/>
                    </a:lnTo>
                    <a:lnTo>
                      <a:pt x="58" y="48"/>
                    </a:lnTo>
                    <a:lnTo>
                      <a:pt x="56" y="46"/>
                    </a:lnTo>
                    <a:lnTo>
                      <a:pt x="54" y="42"/>
                    </a:lnTo>
                    <a:lnTo>
                      <a:pt x="52" y="42"/>
                    </a:lnTo>
                    <a:lnTo>
                      <a:pt x="51" y="39"/>
                    </a:lnTo>
                    <a:lnTo>
                      <a:pt x="47" y="39"/>
                    </a:lnTo>
                    <a:lnTo>
                      <a:pt x="42" y="39"/>
                    </a:lnTo>
                    <a:lnTo>
                      <a:pt x="47" y="38"/>
                    </a:lnTo>
                    <a:lnTo>
                      <a:pt x="51" y="36"/>
                    </a:lnTo>
                    <a:lnTo>
                      <a:pt x="49" y="34"/>
                    </a:lnTo>
                    <a:lnTo>
                      <a:pt x="54" y="32"/>
                    </a:lnTo>
                    <a:lnTo>
                      <a:pt x="54" y="31"/>
                    </a:lnTo>
                    <a:lnTo>
                      <a:pt x="56" y="26"/>
                    </a:lnTo>
                    <a:lnTo>
                      <a:pt x="58" y="24"/>
                    </a:lnTo>
                    <a:lnTo>
                      <a:pt x="62" y="21"/>
                    </a:lnTo>
                    <a:lnTo>
                      <a:pt x="62" y="18"/>
                    </a:lnTo>
                    <a:lnTo>
                      <a:pt x="56" y="18"/>
                    </a:lnTo>
                    <a:lnTo>
                      <a:pt x="55" y="15"/>
                    </a:lnTo>
                    <a:lnTo>
                      <a:pt x="48" y="14"/>
                    </a:lnTo>
                    <a:lnTo>
                      <a:pt x="42" y="1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92" name="Freeform 945"/>
              <p:cNvSpPr>
                <a:spLocks noChangeAspect="1"/>
              </p:cNvSpPr>
              <p:nvPr/>
            </p:nvSpPr>
            <p:spPr bwMode="auto">
              <a:xfrm>
                <a:off x="3088" y="910"/>
                <a:ext cx="85" cy="124"/>
              </a:xfrm>
              <a:custGeom>
                <a:avLst/>
                <a:gdLst>
                  <a:gd name="T0" fmla="*/ 42 w 85"/>
                  <a:gd name="T1" fmla="*/ 11 h 124"/>
                  <a:gd name="T2" fmla="*/ 54 w 85"/>
                  <a:gd name="T3" fmla="*/ 2 h 124"/>
                  <a:gd name="T4" fmla="*/ 34 w 85"/>
                  <a:gd name="T5" fmla="*/ 2 h 124"/>
                  <a:gd name="T6" fmla="*/ 32 w 85"/>
                  <a:gd name="T7" fmla="*/ 9 h 124"/>
                  <a:gd name="T8" fmla="*/ 25 w 85"/>
                  <a:gd name="T9" fmla="*/ 17 h 124"/>
                  <a:gd name="T10" fmla="*/ 21 w 85"/>
                  <a:gd name="T11" fmla="*/ 24 h 124"/>
                  <a:gd name="T12" fmla="*/ 25 w 85"/>
                  <a:gd name="T13" fmla="*/ 28 h 124"/>
                  <a:gd name="T14" fmla="*/ 21 w 85"/>
                  <a:gd name="T15" fmla="*/ 39 h 124"/>
                  <a:gd name="T16" fmla="*/ 23 w 85"/>
                  <a:gd name="T17" fmla="*/ 42 h 124"/>
                  <a:gd name="T18" fmla="*/ 28 w 85"/>
                  <a:gd name="T19" fmla="*/ 39 h 124"/>
                  <a:gd name="T20" fmla="*/ 23 w 85"/>
                  <a:gd name="T21" fmla="*/ 52 h 124"/>
                  <a:gd name="T22" fmla="*/ 30 w 85"/>
                  <a:gd name="T23" fmla="*/ 56 h 124"/>
                  <a:gd name="T24" fmla="*/ 38 w 85"/>
                  <a:gd name="T25" fmla="*/ 55 h 124"/>
                  <a:gd name="T26" fmla="*/ 37 w 85"/>
                  <a:gd name="T27" fmla="*/ 60 h 124"/>
                  <a:gd name="T28" fmla="*/ 42 w 85"/>
                  <a:gd name="T29" fmla="*/ 70 h 124"/>
                  <a:gd name="T30" fmla="*/ 37 w 85"/>
                  <a:gd name="T31" fmla="*/ 79 h 124"/>
                  <a:gd name="T32" fmla="*/ 25 w 85"/>
                  <a:gd name="T33" fmla="*/ 76 h 124"/>
                  <a:gd name="T34" fmla="*/ 20 w 85"/>
                  <a:gd name="T35" fmla="*/ 83 h 124"/>
                  <a:gd name="T36" fmla="*/ 27 w 85"/>
                  <a:gd name="T37" fmla="*/ 90 h 124"/>
                  <a:gd name="T38" fmla="*/ 13 w 85"/>
                  <a:gd name="T39" fmla="*/ 94 h 124"/>
                  <a:gd name="T40" fmla="*/ 13 w 85"/>
                  <a:gd name="T41" fmla="*/ 98 h 124"/>
                  <a:gd name="T42" fmla="*/ 21 w 85"/>
                  <a:gd name="T43" fmla="*/ 100 h 124"/>
                  <a:gd name="T44" fmla="*/ 27 w 85"/>
                  <a:gd name="T45" fmla="*/ 106 h 124"/>
                  <a:gd name="T46" fmla="*/ 37 w 85"/>
                  <a:gd name="T47" fmla="*/ 103 h 124"/>
                  <a:gd name="T48" fmla="*/ 28 w 85"/>
                  <a:gd name="T49" fmla="*/ 108 h 124"/>
                  <a:gd name="T50" fmla="*/ 16 w 85"/>
                  <a:gd name="T51" fmla="*/ 110 h 124"/>
                  <a:gd name="T52" fmla="*/ 0 w 85"/>
                  <a:gd name="T53" fmla="*/ 120 h 124"/>
                  <a:gd name="T54" fmla="*/ 6 w 85"/>
                  <a:gd name="T55" fmla="*/ 124 h 124"/>
                  <a:gd name="T56" fmla="*/ 11 w 85"/>
                  <a:gd name="T57" fmla="*/ 118 h 124"/>
                  <a:gd name="T58" fmla="*/ 27 w 85"/>
                  <a:gd name="T59" fmla="*/ 117 h 124"/>
                  <a:gd name="T60" fmla="*/ 42 w 85"/>
                  <a:gd name="T61" fmla="*/ 120 h 124"/>
                  <a:gd name="T62" fmla="*/ 54 w 85"/>
                  <a:gd name="T63" fmla="*/ 118 h 124"/>
                  <a:gd name="T64" fmla="*/ 73 w 85"/>
                  <a:gd name="T65" fmla="*/ 118 h 124"/>
                  <a:gd name="T66" fmla="*/ 79 w 85"/>
                  <a:gd name="T67" fmla="*/ 113 h 124"/>
                  <a:gd name="T68" fmla="*/ 75 w 85"/>
                  <a:gd name="T69" fmla="*/ 106 h 124"/>
                  <a:gd name="T70" fmla="*/ 83 w 85"/>
                  <a:gd name="T71" fmla="*/ 103 h 124"/>
                  <a:gd name="T72" fmla="*/ 85 w 85"/>
                  <a:gd name="T73" fmla="*/ 93 h 124"/>
                  <a:gd name="T74" fmla="*/ 69 w 85"/>
                  <a:gd name="T75" fmla="*/ 89 h 124"/>
                  <a:gd name="T76" fmla="*/ 66 w 85"/>
                  <a:gd name="T77" fmla="*/ 77 h 124"/>
                  <a:gd name="T78" fmla="*/ 69 w 85"/>
                  <a:gd name="T79" fmla="*/ 70 h 124"/>
                  <a:gd name="T80" fmla="*/ 61 w 85"/>
                  <a:gd name="T81" fmla="*/ 62 h 124"/>
                  <a:gd name="T82" fmla="*/ 58 w 85"/>
                  <a:gd name="T83" fmla="*/ 48 h 124"/>
                  <a:gd name="T84" fmla="*/ 52 w 85"/>
                  <a:gd name="T85" fmla="*/ 42 h 124"/>
                  <a:gd name="T86" fmla="*/ 42 w 85"/>
                  <a:gd name="T87" fmla="*/ 39 h 124"/>
                  <a:gd name="T88" fmla="*/ 49 w 85"/>
                  <a:gd name="T89" fmla="*/ 34 h 124"/>
                  <a:gd name="T90" fmla="*/ 56 w 85"/>
                  <a:gd name="T91" fmla="*/ 26 h 124"/>
                  <a:gd name="T92" fmla="*/ 62 w 85"/>
                  <a:gd name="T93" fmla="*/ 18 h 124"/>
                  <a:gd name="T94" fmla="*/ 48 w 85"/>
                  <a:gd name="T95" fmla="*/ 14 h 12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5"/>
                  <a:gd name="T145" fmla="*/ 0 h 124"/>
                  <a:gd name="T146" fmla="*/ 85 w 85"/>
                  <a:gd name="T147" fmla="*/ 124 h 12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5" h="124">
                    <a:moveTo>
                      <a:pt x="42" y="15"/>
                    </a:moveTo>
                    <a:lnTo>
                      <a:pt x="45" y="12"/>
                    </a:lnTo>
                    <a:lnTo>
                      <a:pt x="42" y="11"/>
                    </a:lnTo>
                    <a:lnTo>
                      <a:pt x="49" y="8"/>
                    </a:lnTo>
                    <a:lnTo>
                      <a:pt x="52" y="7"/>
                    </a:lnTo>
                    <a:lnTo>
                      <a:pt x="54" y="2"/>
                    </a:lnTo>
                    <a:lnTo>
                      <a:pt x="41" y="1"/>
                    </a:lnTo>
                    <a:lnTo>
                      <a:pt x="37" y="0"/>
                    </a:lnTo>
                    <a:lnTo>
                      <a:pt x="34" y="2"/>
                    </a:lnTo>
                    <a:lnTo>
                      <a:pt x="32" y="5"/>
                    </a:lnTo>
                    <a:lnTo>
                      <a:pt x="31" y="7"/>
                    </a:lnTo>
                    <a:lnTo>
                      <a:pt x="32" y="9"/>
                    </a:lnTo>
                    <a:lnTo>
                      <a:pt x="27" y="11"/>
                    </a:lnTo>
                    <a:lnTo>
                      <a:pt x="25" y="12"/>
                    </a:lnTo>
                    <a:lnTo>
                      <a:pt x="25" y="17"/>
                    </a:lnTo>
                    <a:lnTo>
                      <a:pt x="25" y="19"/>
                    </a:lnTo>
                    <a:lnTo>
                      <a:pt x="23" y="22"/>
                    </a:lnTo>
                    <a:lnTo>
                      <a:pt x="21" y="24"/>
                    </a:lnTo>
                    <a:lnTo>
                      <a:pt x="17" y="31"/>
                    </a:lnTo>
                    <a:lnTo>
                      <a:pt x="20" y="31"/>
                    </a:lnTo>
                    <a:lnTo>
                      <a:pt x="25" y="28"/>
                    </a:lnTo>
                    <a:lnTo>
                      <a:pt x="23" y="32"/>
                    </a:lnTo>
                    <a:lnTo>
                      <a:pt x="23" y="36"/>
                    </a:lnTo>
                    <a:lnTo>
                      <a:pt x="21" y="39"/>
                    </a:lnTo>
                    <a:lnTo>
                      <a:pt x="18" y="46"/>
                    </a:lnTo>
                    <a:lnTo>
                      <a:pt x="21" y="46"/>
                    </a:lnTo>
                    <a:lnTo>
                      <a:pt x="23" y="42"/>
                    </a:lnTo>
                    <a:lnTo>
                      <a:pt x="25" y="36"/>
                    </a:lnTo>
                    <a:lnTo>
                      <a:pt x="27" y="39"/>
                    </a:lnTo>
                    <a:lnTo>
                      <a:pt x="28" y="39"/>
                    </a:lnTo>
                    <a:lnTo>
                      <a:pt x="27" y="42"/>
                    </a:lnTo>
                    <a:lnTo>
                      <a:pt x="28" y="43"/>
                    </a:lnTo>
                    <a:lnTo>
                      <a:pt x="23" y="52"/>
                    </a:lnTo>
                    <a:lnTo>
                      <a:pt x="24" y="58"/>
                    </a:lnTo>
                    <a:lnTo>
                      <a:pt x="25" y="53"/>
                    </a:lnTo>
                    <a:lnTo>
                      <a:pt x="30" y="56"/>
                    </a:lnTo>
                    <a:lnTo>
                      <a:pt x="32" y="55"/>
                    </a:lnTo>
                    <a:lnTo>
                      <a:pt x="35" y="56"/>
                    </a:lnTo>
                    <a:lnTo>
                      <a:pt x="38" y="55"/>
                    </a:lnTo>
                    <a:lnTo>
                      <a:pt x="42" y="55"/>
                    </a:lnTo>
                    <a:lnTo>
                      <a:pt x="37" y="59"/>
                    </a:lnTo>
                    <a:lnTo>
                      <a:pt x="37" y="60"/>
                    </a:lnTo>
                    <a:lnTo>
                      <a:pt x="40" y="66"/>
                    </a:lnTo>
                    <a:lnTo>
                      <a:pt x="42" y="66"/>
                    </a:lnTo>
                    <a:lnTo>
                      <a:pt x="42" y="70"/>
                    </a:lnTo>
                    <a:lnTo>
                      <a:pt x="41" y="70"/>
                    </a:lnTo>
                    <a:lnTo>
                      <a:pt x="40" y="77"/>
                    </a:lnTo>
                    <a:lnTo>
                      <a:pt x="37" y="79"/>
                    </a:lnTo>
                    <a:lnTo>
                      <a:pt x="37" y="77"/>
                    </a:lnTo>
                    <a:lnTo>
                      <a:pt x="30" y="77"/>
                    </a:lnTo>
                    <a:lnTo>
                      <a:pt x="25" y="76"/>
                    </a:lnTo>
                    <a:lnTo>
                      <a:pt x="23" y="77"/>
                    </a:lnTo>
                    <a:lnTo>
                      <a:pt x="25" y="79"/>
                    </a:lnTo>
                    <a:lnTo>
                      <a:pt x="20" y="83"/>
                    </a:lnTo>
                    <a:lnTo>
                      <a:pt x="23" y="84"/>
                    </a:lnTo>
                    <a:lnTo>
                      <a:pt x="25" y="83"/>
                    </a:lnTo>
                    <a:lnTo>
                      <a:pt x="27" y="90"/>
                    </a:lnTo>
                    <a:lnTo>
                      <a:pt x="21" y="93"/>
                    </a:lnTo>
                    <a:lnTo>
                      <a:pt x="18" y="93"/>
                    </a:lnTo>
                    <a:lnTo>
                      <a:pt x="13" y="94"/>
                    </a:lnTo>
                    <a:lnTo>
                      <a:pt x="10" y="96"/>
                    </a:lnTo>
                    <a:lnTo>
                      <a:pt x="11" y="97"/>
                    </a:lnTo>
                    <a:lnTo>
                      <a:pt x="13" y="98"/>
                    </a:lnTo>
                    <a:lnTo>
                      <a:pt x="17" y="100"/>
                    </a:lnTo>
                    <a:lnTo>
                      <a:pt x="18" y="98"/>
                    </a:lnTo>
                    <a:lnTo>
                      <a:pt x="21" y="100"/>
                    </a:lnTo>
                    <a:lnTo>
                      <a:pt x="20" y="103"/>
                    </a:lnTo>
                    <a:lnTo>
                      <a:pt x="24" y="103"/>
                    </a:lnTo>
                    <a:lnTo>
                      <a:pt x="27" y="106"/>
                    </a:lnTo>
                    <a:lnTo>
                      <a:pt x="32" y="106"/>
                    </a:lnTo>
                    <a:lnTo>
                      <a:pt x="35" y="104"/>
                    </a:lnTo>
                    <a:lnTo>
                      <a:pt x="37" y="103"/>
                    </a:lnTo>
                    <a:lnTo>
                      <a:pt x="34" y="106"/>
                    </a:lnTo>
                    <a:lnTo>
                      <a:pt x="32" y="108"/>
                    </a:lnTo>
                    <a:lnTo>
                      <a:pt x="28" y="108"/>
                    </a:lnTo>
                    <a:lnTo>
                      <a:pt x="20" y="108"/>
                    </a:lnTo>
                    <a:lnTo>
                      <a:pt x="18" y="108"/>
                    </a:lnTo>
                    <a:lnTo>
                      <a:pt x="16" y="110"/>
                    </a:lnTo>
                    <a:lnTo>
                      <a:pt x="14" y="113"/>
                    </a:lnTo>
                    <a:lnTo>
                      <a:pt x="4" y="118"/>
                    </a:lnTo>
                    <a:lnTo>
                      <a:pt x="0" y="120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6" y="124"/>
                    </a:lnTo>
                    <a:lnTo>
                      <a:pt x="8" y="122"/>
                    </a:lnTo>
                    <a:lnTo>
                      <a:pt x="8" y="121"/>
                    </a:lnTo>
                    <a:lnTo>
                      <a:pt x="11" y="118"/>
                    </a:lnTo>
                    <a:lnTo>
                      <a:pt x="18" y="118"/>
                    </a:lnTo>
                    <a:lnTo>
                      <a:pt x="21" y="122"/>
                    </a:lnTo>
                    <a:lnTo>
                      <a:pt x="27" y="117"/>
                    </a:lnTo>
                    <a:lnTo>
                      <a:pt x="32" y="115"/>
                    </a:lnTo>
                    <a:lnTo>
                      <a:pt x="37" y="118"/>
                    </a:lnTo>
                    <a:lnTo>
                      <a:pt x="42" y="120"/>
                    </a:lnTo>
                    <a:lnTo>
                      <a:pt x="44" y="118"/>
                    </a:lnTo>
                    <a:lnTo>
                      <a:pt x="49" y="118"/>
                    </a:lnTo>
                    <a:lnTo>
                      <a:pt x="54" y="118"/>
                    </a:lnTo>
                    <a:lnTo>
                      <a:pt x="61" y="118"/>
                    </a:lnTo>
                    <a:lnTo>
                      <a:pt x="65" y="120"/>
                    </a:lnTo>
                    <a:lnTo>
                      <a:pt x="73" y="118"/>
                    </a:lnTo>
                    <a:lnTo>
                      <a:pt x="75" y="115"/>
                    </a:lnTo>
                    <a:lnTo>
                      <a:pt x="79" y="115"/>
                    </a:lnTo>
                    <a:lnTo>
                      <a:pt x="79" y="113"/>
                    </a:lnTo>
                    <a:lnTo>
                      <a:pt x="72" y="111"/>
                    </a:lnTo>
                    <a:lnTo>
                      <a:pt x="75" y="108"/>
                    </a:lnTo>
                    <a:lnTo>
                      <a:pt x="75" y="106"/>
                    </a:lnTo>
                    <a:lnTo>
                      <a:pt x="79" y="106"/>
                    </a:lnTo>
                    <a:lnTo>
                      <a:pt x="79" y="104"/>
                    </a:lnTo>
                    <a:lnTo>
                      <a:pt x="83" y="103"/>
                    </a:lnTo>
                    <a:lnTo>
                      <a:pt x="83" y="100"/>
                    </a:lnTo>
                    <a:lnTo>
                      <a:pt x="85" y="97"/>
                    </a:lnTo>
                    <a:lnTo>
                      <a:pt x="85" y="93"/>
                    </a:lnTo>
                    <a:lnTo>
                      <a:pt x="75" y="89"/>
                    </a:lnTo>
                    <a:lnTo>
                      <a:pt x="72" y="90"/>
                    </a:lnTo>
                    <a:lnTo>
                      <a:pt x="69" y="89"/>
                    </a:lnTo>
                    <a:lnTo>
                      <a:pt x="73" y="86"/>
                    </a:lnTo>
                    <a:lnTo>
                      <a:pt x="71" y="80"/>
                    </a:lnTo>
                    <a:lnTo>
                      <a:pt x="66" y="77"/>
                    </a:lnTo>
                    <a:lnTo>
                      <a:pt x="71" y="77"/>
                    </a:lnTo>
                    <a:lnTo>
                      <a:pt x="69" y="72"/>
                    </a:lnTo>
                    <a:lnTo>
                      <a:pt x="69" y="70"/>
                    </a:lnTo>
                    <a:lnTo>
                      <a:pt x="68" y="67"/>
                    </a:lnTo>
                    <a:lnTo>
                      <a:pt x="66" y="65"/>
                    </a:lnTo>
                    <a:lnTo>
                      <a:pt x="61" y="62"/>
                    </a:lnTo>
                    <a:lnTo>
                      <a:pt x="61" y="59"/>
                    </a:lnTo>
                    <a:lnTo>
                      <a:pt x="58" y="53"/>
                    </a:lnTo>
                    <a:lnTo>
                      <a:pt x="58" y="48"/>
                    </a:lnTo>
                    <a:lnTo>
                      <a:pt x="56" y="46"/>
                    </a:lnTo>
                    <a:lnTo>
                      <a:pt x="54" y="42"/>
                    </a:lnTo>
                    <a:lnTo>
                      <a:pt x="52" y="42"/>
                    </a:lnTo>
                    <a:lnTo>
                      <a:pt x="51" y="39"/>
                    </a:lnTo>
                    <a:lnTo>
                      <a:pt x="47" y="39"/>
                    </a:lnTo>
                    <a:lnTo>
                      <a:pt x="42" y="39"/>
                    </a:lnTo>
                    <a:lnTo>
                      <a:pt x="47" y="38"/>
                    </a:lnTo>
                    <a:lnTo>
                      <a:pt x="51" y="36"/>
                    </a:lnTo>
                    <a:lnTo>
                      <a:pt x="49" y="34"/>
                    </a:lnTo>
                    <a:lnTo>
                      <a:pt x="54" y="32"/>
                    </a:lnTo>
                    <a:lnTo>
                      <a:pt x="54" y="31"/>
                    </a:lnTo>
                    <a:lnTo>
                      <a:pt x="56" y="26"/>
                    </a:lnTo>
                    <a:lnTo>
                      <a:pt x="58" y="24"/>
                    </a:lnTo>
                    <a:lnTo>
                      <a:pt x="62" y="21"/>
                    </a:lnTo>
                    <a:lnTo>
                      <a:pt x="62" y="18"/>
                    </a:lnTo>
                    <a:lnTo>
                      <a:pt x="56" y="18"/>
                    </a:lnTo>
                    <a:lnTo>
                      <a:pt x="55" y="15"/>
                    </a:lnTo>
                    <a:lnTo>
                      <a:pt x="48" y="14"/>
                    </a:lnTo>
                    <a:lnTo>
                      <a:pt x="42" y="15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93" name="Freeform 946"/>
              <p:cNvSpPr>
                <a:spLocks noChangeAspect="1"/>
              </p:cNvSpPr>
              <p:nvPr/>
            </p:nvSpPr>
            <p:spPr bwMode="auto">
              <a:xfrm>
                <a:off x="3008" y="811"/>
                <a:ext cx="76" cy="51"/>
              </a:xfrm>
              <a:custGeom>
                <a:avLst/>
                <a:gdLst>
                  <a:gd name="T0" fmla="*/ 14 w 76"/>
                  <a:gd name="T1" fmla="*/ 38 h 51"/>
                  <a:gd name="T2" fmla="*/ 18 w 76"/>
                  <a:gd name="T3" fmla="*/ 46 h 51"/>
                  <a:gd name="T4" fmla="*/ 26 w 76"/>
                  <a:gd name="T5" fmla="*/ 51 h 51"/>
                  <a:gd name="T6" fmla="*/ 32 w 76"/>
                  <a:gd name="T7" fmla="*/ 51 h 51"/>
                  <a:gd name="T8" fmla="*/ 38 w 76"/>
                  <a:gd name="T9" fmla="*/ 51 h 51"/>
                  <a:gd name="T10" fmla="*/ 45 w 76"/>
                  <a:gd name="T11" fmla="*/ 51 h 51"/>
                  <a:gd name="T12" fmla="*/ 56 w 76"/>
                  <a:gd name="T13" fmla="*/ 48 h 51"/>
                  <a:gd name="T14" fmla="*/ 60 w 76"/>
                  <a:gd name="T15" fmla="*/ 48 h 51"/>
                  <a:gd name="T16" fmla="*/ 66 w 76"/>
                  <a:gd name="T17" fmla="*/ 45 h 51"/>
                  <a:gd name="T18" fmla="*/ 72 w 76"/>
                  <a:gd name="T19" fmla="*/ 42 h 51"/>
                  <a:gd name="T20" fmla="*/ 76 w 76"/>
                  <a:gd name="T21" fmla="*/ 32 h 51"/>
                  <a:gd name="T22" fmla="*/ 73 w 76"/>
                  <a:gd name="T23" fmla="*/ 31 h 51"/>
                  <a:gd name="T24" fmla="*/ 72 w 76"/>
                  <a:gd name="T25" fmla="*/ 27 h 51"/>
                  <a:gd name="T26" fmla="*/ 73 w 76"/>
                  <a:gd name="T27" fmla="*/ 22 h 51"/>
                  <a:gd name="T28" fmla="*/ 74 w 76"/>
                  <a:gd name="T29" fmla="*/ 19 h 51"/>
                  <a:gd name="T30" fmla="*/ 69 w 76"/>
                  <a:gd name="T31" fmla="*/ 19 h 51"/>
                  <a:gd name="T32" fmla="*/ 66 w 76"/>
                  <a:gd name="T33" fmla="*/ 14 h 51"/>
                  <a:gd name="T34" fmla="*/ 62 w 76"/>
                  <a:gd name="T35" fmla="*/ 17 h 51"/>
                  <a:gd name="T36" fmla="*/ 60 w 76"/>
                  <a:gd name="T37" fmla="*/ 19 h 51"/>
                  <a:gd name="T38" fmla="*/ 57 w 76"/>
                  <a:gd name="T39" fmla="*/ 18 h 51"/>
                  <a:gd name="T40" fmla="*/ 53 w 76"/>
                  <a:gd name="T41" fmla="*/ 19 h 51"/>
                  <a:gd name="T42" fmla="*/ 52 w 76"/>
                  <a:gd name="T43" fmla="*/ 15 h 51"/>
                  <a:gd name="T44" fmla="*/ 49 w 76"/>
                  <a:gd name="T45" fmla="*/ 15 h 51"/>
                  <a:gd name="T46" fmla="*/ 48 w 76"/>
                  <a:gd name="T47" fmla="*/ 18 h 51"/>
                  <a:gd name="T48" fmla="*/ 46 w 76"/>
                  <a:gd name="T49" fmla="*/ 14 h 51"/>
                  <a:gd name="T50" fmla="*/ 41 w 76"/>
                  <a:gd name="T51" fmla="*/ 14 h 51"/>
                  <a:gd name="T52" fmla="*/ 38 w 76"/>
                  <a:gd name="T53" fmla="*/ 17 h 51"/>
                  <a:gd name="T54" fmla="*/ 36 w 76"/>
                  <a:gd name="T55" fmla="*/ 17 h 51"/>
                  <a:gd name="T56" fmla="*/ 35 w 76"/>
                  <a:gd name="T57" fmla="*/ 10 h 51"/>
                  <a:gd name="T58" fmla="*/ 32 w 76"/>
                  <a:gd name="T59" fmla="*/ 11 h 51"/>
                  <a:gd name="T60" fmla="*/ 32 w 76"/>
                  <a:gd name="T61" fmla="*/ 18 h 51"/>
                  <a:gd name="T62" fmla="*/ 29 w 76"/>
                  <a:gd name="T63" fmla="*/ 18 h 51"/>
                  <a:gd name="T64" fmla="*/ 28 w 76"/>
                  <a:gd name="T65" fmla="*/ 15 h 51"/>
                  <a:gd name="T66" fmla="*/ 24 w 76"/>
                  <a:gd name="T67" fmla="*/ 19 h 51"/>
                  <a:gd name="T68" fmla="*/ 24 w 76"/>
                  <a:gd name="T69" fmla="*/ 14 h 51"/>
                  <a:gd name="T70" fmla="*/ 28 w 76"/>
                  <a:gd name="T71" fmla="*/ 10 h 51"/>
                  <a:gd name="T72" fmla="*/ 24 w 76"/>
                  <a:gd name="T73" fmla="*/ 1 h 51"/>
                  <a:gd name="T74" fmla="*/ 18 w 76"/>
                  <a:gd name="T75" fmla="*/ 0 h 51"/>
                  <a:gd name="T76" fmla="*/ 19 w 76"/>
                  <a:gd name="T77" fmla="*/ 7 h 51"/>
                  <a:gd name="T78" fmla="*/ 15 w 76"/>
                  <a:gd name="T79" fmla="*/ 1 h 51"/>
                  <a:gd name="T80" fmla="*/ 12 w 76"/>
                  <a:gd name="T81" fmla="*/ 4 h 51"/>
                  <a:gd name="T82" fmla="*/ 10 w 76"/>
                  <a:gd name="T83" fmla="*/ 5 h 51"/>
                  <a:gd name="T84" fmla="*/ 12 w 76"/>
                  <a:gd name="T85" fmla="*/ 7 h 51"/>
                  <a:gd name="T86" fmla="*/ 8 w 76"/>
                  <a:gd name="T87" fmla="*/ 5 h 51"/>
                  <a:gd name="T88" fmla="*/ 7 w 76"/>
                  <a:gd name="T89" fmla="*/ 7 h 51"/>
                  <a:gd name="T90" fmla="*/ 4 w 76"/>
                  <a:gd name="T91" fmla="*/ 7 h 51"/>
                  <a:gd name="T92" fmla="*/ 5 w 76"/>
                  <a:gd name="T93" fmla="*/ 10 h 51"/>
                  <a:gd name="T94" fmla="*/ 14 w 76"/>
                  <a:gd name="T95" fmla="*/ 11 h 51"/>
                  <a:gd name="T96" fmla="*/ 18 w 76"/>
                  <a:gd name="T97" fmla="*/ 15 h 51"/>
                  <a:gd name="T98" fmla="*/ 14 w 76"/>
                  <a:gd name="T99" fmla="*/ 17 h 51"/>
                  <a:gd name="T100" fmla="*/ 17 w 76"/>
                  <a:gd name="T101" fmla="*/ 19 h 51"/>
                  <a:gd name="T102" fmla="*/ 18 w 76"/>
                  <a:gd name="T103" fmla="*/ 21 h 51"/>
                  <a:gd name="T104" fmla="*/ 17 w 76"/>
                  <a:gd name="T105" fmla="*/ 22 h 51"/>
                  <a:gd name="T106" fmla="*/ 1 w 76"/>
                  <a:gd name="T107" fmla="*/ 17 h 51"/>
                  <a:gd name="T108" fmla="*/ 0 w 76"/>
                  <a:gd name="T109" fmla="*/ 19 h 51"/>
                  <a:gd name="T110" fmla="*/ 12 w 76"/>
                  <a:gd name="T111" fmla="*/ 22 h 51"/>
                  <a:gd name="T112" fmla="*/ 11 w 76"/>
                  <a:gd name="T113" fmla="*/ 25 h 51"/>
                  <a:gd name="T114" fmla="*/ 11 w 76"/>
                  <a:gd name="T115" fmla="*/ 31 h 51"/>
                  <a:gd name="T116" fmla="*/ 8 w 76"/>
                  <a:gd name="T117" fmla="*/ 34 h 51"/>
                  <a:gd name="T118" fmla="*/ 4 w 76"/>
                  <a:gd name="T119" fmla="*/ 34 h 51"/>
                  <a:gd name="T120" fmla="*/ 2 w 76"/>
                  <a:gd name="T121" fmla="*/ 35 h 51"/>
                  <a:gd name="T122" fmla="*/ 14 w 76"/>
                  <a:gd name="T123" fmla="*/ 38 h 5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6"/>
                  <a:gd name="T187" fmla="*/ 0 h 51"/>
                  <a:gd name="T188" fmla="*/ 76 w 76"/>
                  <a:gd name="T189" fmla="*/ 51 h 5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6" h="51">
                    <a:moveTo>
                      <a:pt x="14" y="38"/>
                    </a:moveTo>
                    <a:lnTo>
                      <a:pt x="18" y="46"/>
                    </a:lnTo>
                    <a:lnTo>
                      <a:pt x="26" y="51"/>
                    </a:lnTo>
                    <a:lnTo>
                      <a:pt x="32" y="51"/>
                    </a:lnTo>
                    <a:lnTo>
                      <a:pt x="38" y="51"/>
                    </a:lnTo>
                    <a:lnTo>
                      <a:pt x="45" y="51"/>
                    </a:lnTo>
                    <a:lnTo>
                      <a:pt x="56" y="48"/>
                    </a:lnTo>
                    <a:lnTo>
                      <a:pt x="60" y="48"/>
                    </a:lnTo>
                    <a:lnTo>
                      <a:pt x="66" y="45"/>
                    </a:lnTo>
                    <a:lnTo>
                      <a:pt x="72" y="42"/>
                    </a:lnTo>
                    <a:lnTo>
                      <a:pt x="76" y="32"/>
                    </a:lnTo>
                    <a:lnTo>
                      <a:pt x="73" y="31"/>
                    </a:lnTo>
                    <a:lnTo>
                      <a:pt x="72" y="27"/>
                    </a:lnTo>
                    <a:lnTo>
                      <a:pt x="73" y="22"/>
                    </a:lnTo>
                    <a:lnTo>
                      <a:pt x="74" y="19"/>
                    </a:lnTo>
                    <a:lnTo>
                      <a:pt x="69" y="19"/>
                    </a:lnTo>
                    <a:lnTo>
                      <a:pt x="66" y="14"/>
                    </a:lnTo>
                    <a:lnTo>
                      <a:pt x="62" y="17"/>
                    </a:lnTo>
                    <a:lnTo>
                      <a:pt x="60" y="19"/>
                    </a:lnTo>
                    <a:lnTo>
                      <a:pt x="57" y="18"/>
                    </a:lnTo>
                    <a:lnTo>
                      <a:pt x="53" y="19"/>
                    </a:lnTo>
                    <a:lnTo>
                      <a:pt x="52" y="15"/>
                    </a:lnTo>
                    <a:lnTo>
                      <a:pt x="49" y="15"/>
                    </a:lnTo>
                    <a:lnTo>
                      <a:pt x="48" y="18"/>
                    </a:lnTo>
                    <a:lnTo>
                      <a:pt x="46" y="14"/>
                    </a:lnTo>
                    <a:lnTo>
                      <a:pt x="41" y="14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5" y="10"/>
                    </a:lnTo>
                    <a:lnTo>
                      <a:pt x="32" y="11"/>
                    </a:lnTo>
                    <a:lnTo>
                      <a:pt x="32" y="18"/>
                    </a:lnTo>
                    <a:lnTo>
                      <a:pt x="29" y="18"/>
                    </a:lnTo>
                    <a:lnTo>
                      <a:pt x="28" y="15"/>
                    </a:lnTo>
                    <a:lnTo>
                      <a:pt x="24" y="19"/>
                    </a:lnTo>
                    <a:lnTo>
                      <a:pt x="24" y="14"/>
                    </a:lnTo>
                    <a:lnTo>
                      <a:pt x="28" y="10"/>
                    </a:lnTo>
                    <a:lnTo>
                      <a:pt x="24" y="1"/>
                    </a:lnTo>
                    <a:lnTo>
                      <a:pt x="18" y="0"/>
                    </a:lnTo>
                    <a:lnTo>
                      <a:pt x="19" y="7"/>
                    </a:lnTo>
                    <a:lnTo>
                      <a:pt x="15" y="1"/>
                    </a:lnTo>
                    <a:lnTo>
                      <a:pt x="12" y="4"/>
                    </a:lnTo>
                    <a:lnTo>
                      <a:pt x="10" y="5"/>
                    </a:lnTo>
                    <a:lnTo>
                      <a:pt x="12" y="7"/>
                    </a:lnTo>
                    <a:lnTo>
                      <a:pt x="8" y="5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5" y="10"/>
                    </a:lnTo>
                    <a:lnTo>
                      <a:pt x="14" y="11"/>
                    </a:lnTo>
                    <a:lnTo>
                      <a:pt x="18" y="15"/>
                    </a:lnTo>
                    <a:lnTo>
                      <a:pt x="14" y="17"/>
                    </a:lnTo>
                    <a:lnTo>
                      <a:pt x="17" y="19"/>
                    </a:lnTo>
                    <a:lnTo>
                      <a:pt x="18" y="21"/>
                    </a:lnTo>
                    <a:lnTo>
                      <a:pt x="17" y="22"/>
                    </a:lnTo>
                    <a:lnTo>
                      <a:pt x="1" y="17"/>
                    </a:lnTo>
                    <a:lnTo>
                      <a:pt x="0" y="19"/>
                    </a:lnTo>
                    <a:lnTo>
                      <a:pt x="12" y="22"/>
                    </a:lnTo>
                    <a:lnTo>
                      <a:pt x="11" y="25"/>
                    </a:lnTo>
                    <a:lnTo>
                      <a:pt x="11" y="31"/>
                    </a:lnTo>
                    <a:lnTo>
                      <a:pt x="8" y="34"/>
                    </a:lnTo>
                    <a:lnTo>
                      <a:pt x="4" y="34"/>
                    </a:lnTo>
                    <a:lnTo>
                      <a:pt x="2" y="35"/>
                    </a:lnTo>
                    <a:lnTo>
                      <a:pt x="14" y="38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94" name="Freeform 947"/>
              <p:cNvSpPr>
                <a:spLocks noChangeAspect="1"/>
              </p:cNvSpPr>
              <p:nvPr/>
            </p:nvSpPr>
            <p:spPr bwMode="auto">
              <a:xfrm>
                <a:off x="3008" y="811"/>
                <a:ext cx="76" cy="51"/>
              </a:xfrm>
              <a:custGeom>
                <a:avLst/>
                <a:gdLst>
                  <a:gd name="T0" fmla="*/ 14 w 76"/>
                  <a:gd name="T1" fmla="*/ 38 h 51"/>
                  <a:gd name="T2" fmla="*/ 18 w 76"/>
                  <a:gd name="T3" fmla="*/ 46 h 51"/>
                  <a:gd name="T4" fmla="*/ 26 w 76"/>
                  <a:gd name="T5" fmla="*/ 51 h 51"/>
                  <a:gd name="T6" fmla="*/ 32 w 76"/>
                  <a:gd name="T7" fmla="*/ 51 h 51"/>
                  <a:gd name="T8" fmla="*/ 38 w 76"/>
                  <a:gd name="T9" fmla="*/ 51 h 51"/>
                  <a:gd name="T10" fmla="*/ 45 w 76"/>
                  <a:gd name="T11" fmla="*/ 51 h 51"/>
                  <a:gd name="T12" fmla="*/ 56 w 76"/>
                  <a:gd name="T13" fmla="*/ 48 h 51"/>
                  <a:gd name="T14" fmla="*/ 60 w 76"/>
                  <a:gd name="T15" fmla="*/ 48 h 51"/>
                  <a:gd name="T16" fmla="*/ 66 w 76"/>
                  <a:gd name="T17" fmla="*/ 45 h 51"/>
                  <a:gd name="T18" fmla="*/ 72 w 76"/>
                  <a:gd name="T19" fmla="*/ 42 h 51"/>
                  <a:gd name="T20" fmla="*/ 76 w 76"/>
                  <a:gd name="T21" fmla="*/ 32 h 51"/>
                  <a:gd name="T22" fmla="*/ 73 w 76"/>
                  <a:gd name="T23" fmla="*/ 31 h 51"/>
                  <a:gd name="T24" fmla="*/ 72 w 76"/>
                  <a:gd name="T25" fmla="*/ 27 h 51"/>
                  <a:gd name="T26" fmla="*/ 73 w 76"/>
                  <a:gd name="T27" fmla="*/ 22 h 51"/>
                  <a:gd name="T28" fmla="*/ 74 w 76"/>
                  <a:gd name="T29" fmla="*/ 19 h 51"/>
                  <a:gd name="T30" fmla="*/ 69 w 76"/>
                  <a:gd name="T31" fmla="*/ 19 h 51"/>
                  <a:gd name="T32" fmla="*/ 66 w 76"/>
                  <a:gd name="T33" fmla="*/ 14 h 51"/>
                  <a:gd name="T34" fmla="*/ 62 w 76"/>
                  <a:gd name="T35" fmla="*/ 17 h 51"/>
                  <a:gd name="T36" fmla="*/ 60 w 76"/>
                  <a:gd name="T37" fmla="*/ 19 h 51"/>
                  <a:gd name="T38" fmla="*/ 57 w 76"/>
                  <a:gd name="T39" fmla="*/ 18 h 51"/>
                  <a:gd name="T40" fmla="*/ 53 w 76"/>
                  <a:gd name="T41" fmla="*/ 19 h 51"/>
                  <a:gd name="T42" fmla="*/ 52 w 76"/>
                  <a:gd name="T43" fmla="*/ 15 h 51"/>
                  <a:gd name="T44" fmla="*/ 49 w 76"/>
                  <a:gd name="T45" fmla="*/ 15 h 51"/>
                  <a:gd name="T46" fmla="*/ 48 w 76"/>
                  <a:gd name="T47" fmla="*/ 18 h 51"/>
                  <a:gd name="T48" fmla="*/ 46 w 76"/>
                  <a:gd name="T49" fmla="*/ 14 h 51"/>
                  <a:gd name="T50" fmla="*/ 41 w 76"/>
                  <a:gd name="T51" fmla="*/ 14 h 51"/>
                  <a:gd name="T52" fmla="*/ 38 w 76"/>
                  <a:gd name="T53" fmla="*/ 17 h 51"/>
                  <a:gd name="T54" fmla="*/ 36 w 76"/>
                  <a:gd name="T55" fmla="*/ 17 h 51"/>
                  <a:gd name="T56" fmla="*/ 35 w 76"/>
                  <a:gd name="T57" fmla="*/ 10 h 51"/>
                  <a:gd name="T58" fmla="*/ 32 w 76"/>
                  <a:gd name="T59" fmla="*/ 11 h 51"/>
                  <a:gd name="T60" fmla="*/ 32 w 76"/>
                  <a:gd name="T61" fmla="*/ 18 h 51"/>
                  <a:gd name="T62" fmla="*/ 29 w 76"/>
                  <a:gd name="T63" fmla="*/ 18 h 51"/>
                  <a:gd name="T64" fmla="*/ 28 w 76"/>
                  <a:gd name="T65" fmla="*/ 15 h 51"/>
                  <a:gd name="T66" fmla="*/ 24 w 76"/>
                  <a:gd name="T67" fmla="*/ 19 h 51"/>
                  <a:gd name="T68" fmla="*/ 24 w 76"/>
                  <a:gd name="T69" fmla="*/ 14 h 51"/>
                  <a:gd name="T70" fmla="*/ 28 w 76"/>
                  <a:gd name="T71" fmla="*/ 10 h 51"/>
                  <a:gd name="T72" fmla="*/ 24 w 76"/>
                  <a:gd name="T73" fmla="*/ 1 h 51"/>
                  <a:gd name="T74" fmla="*/ 18 w 76"/>
                  <a:gd name="T75" fmla="*/ 0 h 51"/>
                  <a:gd name="T76" fmla="*/ 19 w 76"/>
                  <a:gd name="T77" fmla="*/ 7 h 51"/>
                  <a:gd name="T78" fmla="*/ 15 w 76"/>
                  <a:gd name="T79" fmla="*/ 1 h 51"/>
                  <a:gd name="T80" fmla="*/ 12 w 76"/>
                  <a:gd name="T81" fmla="*/ 4 h 51"/>
                  <a:gd name="T82" fmla="*/ 10 w 76"/>
                  <a:gd name="T83" fmla="*/ 5 h 51"/>
                  <a:gd name="T84" fmla="*/ 12 w 76"/>
                  <a:gd name="T85" fmla="*/ 7 h 51"/>
                  <a:gd name="T86" fmla="*/ 8 w 76"/>
                  <a:gd name="T87" fmla="*/ 5 h 51"/>
                  <a:gd name="T88" fmla="*/ 7 w 76"/>
                  <a:gd name="T89" fmla="*/ 7 h 51"/>
                  <a:gd name="T90" fmla="*/ 4 w 76"/>
                  <a:gd name="T91" fmla="*/ 7 h 51"/>
                  <a:gd name="T92" fmla="*/ 5 w 76"/>
                  <a:gd name="T93" fmla="*/ 10 h 51"/>
                  <a:gd name="T94" fmla="*/ 14 w 76"/>
                  <a:gd name="T95" fmla="*/ 11 h 51"/>
                  <a:gd name="T96" fmla="*/ 18 w 76"/>
                  <a:gd name="T97" fmla="*/ 15 h 51"/>
                  <a:gd name="T98" fmla="*/ 14 w 76"/>
                  <a:gd name="T99" fmla="*/ 17 h 51"/>
                  <a:gd name="T100" fmla="*/ 17 w 76"/>
                  <a:gd name="T101" fmla="*/ 19 h 51"/>
                  <a:gd name="T102" fmla="*/ 18 w 76"/>
                  <a:gd name="T103" fmla="*/ 21 h 51"/>
                  <a:gd name="T104" fmla="*/ 17 w 76"/>
                  <a:gd name="T105" fmla="*/ 22 h 51"/>
                  <a:gd name="T106" fmla="*/ 1 w 76"/>
                  <a:gd name="T107" fmla="*/ 17 h 51"/>
                  <a:gd name="T108" fmla="*/ 0 w 76"/>
                  <a:gd name="T109" fmla="*/ 19 h 51"/>
                  <a:gd name="T110" fmla="*/ 12 w 76"/>
                  <a:gd name="T111" fmla="*/ 22 h 51"/>
                  <a:gd name="T112" fmla="*/ 11 w 76"/>
                  <a:gd name="T113" fmla="*/ 25 h 51"/>
                  <a:gd name="T114" fmla="*/ 11 w 76"/>
                  <a:gd name="T115" fmla="*/ 31 h 51"/>
                  <a:gd name="T116" fmla="*/ 8 w 76"/>
                  <a:gd name="T117" fmla="*/ 34 h 51"/>
                  <a:gd name="T118" fmla="*/ 4 w 76"/>
                  <a:gd name="T119" fmla="*/ 34 h 51"/>
                  <a:gd name="T120" fmla="*/ 2 w 76"/>
                  <a:gd name="T121" fmla="*/ 35 h 51"/>
                  <a:gd name="T122" fmla="*/ 14 w 76"/>
                  <a:gd name="T123" fmla="*/ 38 h 5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6"/>
                  <a:gd name="T187" fmla="*/ 0 h 51"/>
                  <a:gd name="T188" fmla="*/ 76 w 76"/>
                  <a:gd name="T189" fmla="*/ 51 h 5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6" h="51">
                    <a:moveTo>
                      <a:pt x="14" y="38"/>
                    </a:moveTo>
                    <a:lnTo>
                      <a:pt x="18" y="46"/>
                    </a:lnTo>
                    <a:lnTo>
                      <a:pt x="26" y="51"/>
                    </a:lnTo>
                    <a:lnTo>
                      <a:pt x="32" y="51"/>
                    </a:lnTo>
                    <a:lnTo>
                      <a:pt x="38" y="51"/>
                    </a:lnTo>
                    <a:lnTo>
                      <a:pt x="45" y="51"/>
                    </a:lnTo>
                    <a:lnTo>
                      <a:pt x="56" y="48"/>
                    </a:lnTo>
                    <a:lnTo>
                      <a:pt x="60" y="48"/>
                    </a:lnTo>
                    <a:lnTo>
                      <a:pt x="66" y="45"/>
                    </a:lnTo>
                    <a:lnTo>
                      <a:pt x="72" y="42"/>
                    </a:lnTo>
                    <a:lnTo>
                      <a:pt x="76" y="32"/>
                    </a:lnTo>
                    <a:lnTo>
                      <a:pt x="73" y="31"/>
                    </a:lnTo>
                    <a:lnTo>
                      <a:pt x="72" y="27"/>
                    </a:lnTo>
                    <a:lnTo>
                      <a:pt x="73" y="22"/>
                    </a:lnTo>
                    <a:lnTo>
                      <a:pt x="74" y="19"/>
                    </a:lnTo>
                    <a:lnTo>
                      <a:pt x="69" y="19"/>
                    </a:lnTo>
                    <a:lnTo>
                      <a:pt x="66" y="14"/>
                    </a:lnTo>
                    <a:lnTo>
                      <a:pt x="62" y="17"/>
                    </a:lnTo>
                    <a:lnTo>
                      <a:pt x="60" y="19"/>
                    </a:lnTo>
                    <a:lnTo>
                      <a:pt x="57" y="18"/>
                    </a:lnTo>
                    <a:lnTo>
                      <a:pt x="53" y="19"/>
                    </a:lnTo>
                    <a:lnTo>
                      <a:pt x="52" y="15"/>
                    </a:lnTo>
                    <a:lnTo>
                      <a:pt x="49" y="15"/>
                    </a:lnTo>
                    <a:lnTo>
                      <a:pt x="48" y="18"/>
                    </a:lnTo>
                    <a:lnTo>
                      <a:pt x="46" y="14"/>
                    </a:lnTo>
                    <a:lnTo>
                      <a:pt x="41" y="14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5" y="10"/>
                    </a:lnTo>
                    <a:lnTo>
                      <a:pt x="32" y="11"/>
                    </a:lnTo>
                    <a:lnTo>
                      <a:pt x="32" y="18"/>
                    </a:lnTo>
                    <a:lnTo>
                      <a:pt x="29" y="18"/>
                    </a:lnTo>
                    <a:lnTo>
                      <a:pt x="28" y="15"/>
                    </a:lnTo>
                    <a:lnTo>
                      <a:pt x="24" y="19"/>
                    </a:lnTo>
                    <a:lnTo>
                      <a:pt x="24" y="14"/>
                    </a:lnTo>
                    <a:lnTo>
                      <a:pt x="28" y="10"/>
                    </a:lnTo>
                    <a:lnTo>
                      <a:pt x="24" y="1"/>
                    </a:lnTo>
                    <a:lnTo>
                      <a:pt x="18" y="0"/>
                    </a:lnTo>
                    <a:lnTo>
                      <a:pt x="19" y="7"/>
                    </a:lnTo>
                    <a:lnTo>
                      <a:pt x="15" y="1"/>
                    </a:lnTo>
                    <a:lnTo>
                      <a:pt x="12" y="4"/>
                    </a:lnTo>
                    <a:lnTo>
                      <a:pt x="10" y="5"/>
                    </a:lnTo>
                    <a:lnTo>
                      <a:pt x="12" y="7"/>
                    </a:lnTo>
                    <a:lnTo>
                      <a:pt x="8" y="5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5" y="10"/>
                    </a:lnTo>
                    <a:lnTo>
                      <a:pt x="14" y="11"/>
                    </a:lnTo>
                    <a:lnTo>
                      <a:pt x="18" y="15"/>
                    </a:lnTo>
                    <a:lnTo>
                      <a:pt x="14" y="17"/>
                    </a:lnTo>
                    <a:lnTo>
                      <a:pt x="17" y="19"/>
                    </a:lnTo>
                    <a:lnTo>
                      <a:pt x="18" y="21"/>
                    </a:lnTo>
                    <a:lnTo>
                      <a:pt x="17" y="22"/>
                    </a:lnTo>
                    <a:lnTo>
                      <a:pt x="1" y="17"/>
                    </a:lnTo>
                    <a:lnTo>
                      <a:pt x="0" y="19"/>
                    </a:lnTo>
                    <a:lnTo>
                      <a:pt x="12" y="22"/>
                    </a:lnTo>
                    <a:lnTo>
                      <a:pt x="11" y="25"/>
                    </a:lnTo>
                    <a:lnTo>
                      <a:pt x="11" y="31"/>
                    </a:lnTo>
                    <a:lnTo>
                      <a:pt x="8" y="34"/>
                    </a:lnTo>
                    <a:lnTo>
                      <a:pt x="4" y="34"/>
                    </a:lnTo>
                    <a:lnTo>
                      <a:pt x="2" y="35"/>
                    </a:lnTo>
                    <a:lnTo>
                      <a:pt x="14" y="38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95" name="Freeform 948"/>
              <p:cNvSpPr>
                <a:spLocks noChangeAspect="1"/>
              </p:cNvSpPr>
              <p:nvPr/>
            </p:nvSpPr>
            <p:spPr bwMode="auto">
              <a:xfrm>
                <a:off x="3257" y="965"/>
                <a:ext cx="9" cy="7"/>
              </a:xfrm>
              <a:custGeom>
                <a:avLst/>
                <a:gdLst>
                  <a:gd name="T0" fmla="*/ 0 w 9"/>
                  <a:gd name="T1" fmla="*/ 3 h 7"/>
                  <a:gd name="T2" fmla="*/ 3 w 9"/>
                  <a:gd name="T3" fmla="*/ 7 h 7"/>
                  <a:gd name="T4" fmla="*/ 7 w 9"/>
                  <a:gd name="T5" fmla="*/ 7 h 7"/>
                  <a:gd name="T6" fmla="*/ 9 w 9"/>
                  <a:gd name="T7" fmla="*/ 5 h 7"/>
                  <a:gd name="T8" fmla="*/ 7 w 9"/>
                  <a:gd name="T9" fmla="*/ 0 h 7"/>
                  <a:gd name="T10" fmla="*/ 0 w 9"/>
                  <a:gd name="T11" fmla="*/ 1 h 7"/>
                  <a:gd name="T12" fmla="*/ 0 w 9"/>
                  <a:gd name="T13" fmla="*/ 3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0" y="3"/>
                    </a:moveTo>
                    <a:lnTo>
                      <a:pt x="3" y="7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96" name="Freeform 949"/>
              <p:cNvSpPr>
                <a:spLocks noChangeAspect="1"/>
              </p:cNvSpPr>
              <p:nvPr/>
            </p:nvSpPr>
            <p:spPr bwMode="auto">
              <a:xfrm>
                <a:off x="3257" y="965"/>
                <a:ext cx="9" cy="7"/>
              </a:xfrm>
              <a:custGeom>
                <a:avLst/>
                <a:gdLst>
                  <a:gd name="T0" fmla="*/ 0 w 9"/>
                  <a:gd name="T1" fmla="*/ 3 h 7"/>
                  <a:gd name="T2" fmla="*/ 3 w 9"/>
                  <a:gd name="T3" fmla="*/ 7 h 7"/>
                  <a:gd name="T4" fmla="*/ 7 w 9"/>
                  <a:gd name="T5" fmla="*/ 7 h 7"/>
                  <a:gd name="T6" fmla="*/ 9 w 9"/>
                  <a:gd name="T7" fmla="*/ 5 h 7"/>
                  <a:gd name="T8" fmla="*/ 7 w 9"/>
                  <a:gd name="T9" fmla="*/ 0 h 7"/>
                  <a:gd name="T10" fmla="*/ 0 w 9"/>
                  <a:gd name="T11" fmla="*/ 1 h 7"/>
                  <a:gd name="T12" fmla="*/ 0 w 9"/>
                  <a:gd name="T13" fmla="*/ 3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0" y="3"/>
                    </a:moveTo>
                    <a:lnTo>
                      <a:pt x="3" y="7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97" name="Freeform 950"/>
              <p:cNvSpPr>
                <a:spLocks noChangeAspect="1"/>
              </p:cNvSpPr>
              <p:nvPr/>
            </p:nvSpPr>
            <p:spPr bwMode="auto">
              <a:xfrm>
                <a:off x="3008" y="811"/>
                <a:ext cx="76" cy="51"/>
              </a:xfrm>
              <a:custGeom>
                <a:avLst/>
                <a:gdLst>
                  <a:gd name="T0" fmla="*/ 14 w 76"/>
                  <a:gd name="T1" fmla="*/ 38 h 51"/>
                  <a:gd name="T2" fmla="*/ 18 w 76"/>
                  <a:gd name="T3" fmla="*/ 46 h 51"/>
                  <a:gd name="T4" fmla="*/ 26 w 76"/>
                  <a:gd name="T5" fmla="*/ 51 h 51"/>
                  <a:gd name="T6" fmla="*/ 32 w 76"/>
                  <a:gd name="T7" fmla="*/ 51 h 51"/>
                  <a:gd name="T8" fmla="*/ 38 w 76"/>
                  <a:gd name="T9" fmla="*/ 51 h 51"/>
                  <a:gd name="T10" fmla="*/ 45 w 76"/>
                  <a:gd name="T11" fmla="*/ 51 h 51"/>
                  <a:gd name="T12" fmla="*/ 56 w 76"/>
                  <a:gd name="T13" fmla="*/ 48 h 51"/>
                  <a:gd name="T14" fmla="*/ 60 w 76"/>
                  <a:gd name="T15" fmla="*/ 48 h 51"/>
                  <a:gd name="T16" fmla="*/ 66 w 76"/>
                  <a:gd name="T17" fmla="*/ 45 h 51"/>
                  <a:gd name="T18" fmla="*/ 72 w 76"/>
                  <a:gd name="T19" fmla="*/ 42 h 51"/>
                  <a:gd name="T20" fmla="*/ 76 w 76"/>
                  <a:gd name="T21" fmla="*/ 32 h 51"/>
                  <a:gd name="T22" fmla="*/ 73 w 76"/>
                  <a:gd name="T23" fmla="*/ 31 h 51"/>
                  <a:gd name="T24" fmla="*/ 72 w 76"/>
                  <a:gd name="T25" fmla="*/ 27 h 51"/>
                  <a:gd name="T26" fmla="*/ 73 w 76"/>
                  <a:gd name="T27" fmla="*/ 22 h 51"/>
                  <a:gd name="T28" fmla="*/ 74 w 76"/>
                  <a:gd name="T29" fmla="*/ 19 h 51"/>
                  <a:gd name="T30" fmla="*/ 69 w 76"/>
                  <a:gd name="T31" fmla="*/ 19 h 51"/>
                  <a:gd name="T32" fmla="*/ 66 w 76"/>
                  <a:gd name="T33" fmla="*/ 14 h 51"/>
                  <a:gd name="T34" fmla="*/ 62 w 76"/>
                  <a:gd name="T35" fmla="*/ 17 h 51"/>
                  <a:gd name="T36" fmla="*/ 60 w 76"/>
                  <a:gd name="T37" fmla="*/ 19 h 51"/>
                  <a:gd name="T38" fmla="*/ 57 w 76"/>
                  <a:gd name="T39" fmla="*/ 18 h 51"/>
                  <a:gd name="T40" fmla="*/ 53 w 76"/>
                  <a:gd name="T41" fmla="*/ 19 h 51"/>
                  <a:gd name="T42" fmla="*/ 52 w 76"/>
                  <a:gd name="T43" fmla="*/ 15 h 51"/>
                  <a:gd name="T44" fmla="*/ 49 w 76"/>
                  <a:gd name="T45" fmla="*/ 15 h 51"/>
                  <a:gd name="T46" fmla="*/ 48 w 76"/>
                  <a:gd name="T47" fmla="*/ 18 h 51"/>
                  <a:gd name="T48" fmla="*/ 46 w 76"/>
                  <a:gd name="T49" fmla="*/ 14 h 51"/>
                  <a:gd name="T50" fmla="*/ 41 w 76"/>
                  <a:gd name="T51" fmla="*/ 14 h 51"/>
                  <a:gd name="T52" fmla="*/ 38 w 76"/>
                  <a:gd name="T53" fmla="*/ 17 h 51"/>
                  <a:gd name="T54" fmla="*/ 36 w 76"/>
                  <a:gd name="T55" fmla="*/ 17 h 51"/>
                  <a:gd name="T56" fmla="*/ 35 w 76"/>
                  <a:gd name="T57" fmla="*/ 10 h 51"/>
                  <a:gd name="T58" fmla="*/ 32 w 76"/>
                  <a:gd name="T59" fmla="*/ 11 h 51"/>
                  <a:gd name="T60" fmla="*/ 32 w 76"/>
                  <a:gd name="T61" fmla="*/ 18 h 51"/>
                  <a:gd name="T62" fmla="*/ 29 w 76"/>
                  <a:gd name="T63" fmla="*/ 18 h 51"/>
                  <a:gd name="T64" fmla="*/ 28 w 76"/>
                  <a:gd name="T65" fmla="*/ 15 h 51"/>
                  <a:gd name="T66" fmla="*/ 24 w 76"/>
                  <a:gd name="T67" fmla="*/ 19 h 51"/>
                  <a:gd name="T68" fmla="*/ 24 w 76"/>
                  <a:gd name="T69" fmla="*/ 14 h 51"/>
                  <a:gd name="T70" fmla="*/ 28 w 76"/>
                  <a:gd name="T71" fmla="*/ 10 h 51"/>
                  <a:gd name="T72" fmla="*/ 24 w 76"/>
                  <a:gd name="T73" fmla="*/ 1 h 51"/>
                  <a:gd name="T74" fmla="*/ 18 w 76"/>
                  <a:gd name="T75" fmla="*/ 0 h 51"/>
                  <a:gd name="T76" fmla="*/ 19 w 76"/>
                  <a:gd name="T77" fmla="*/ 7 h 51"/>
                  <a:gd name="T78" fmla="*/ 15 w 76"/>
                  <a:gd name="T79" fmla="*/ 1 h 51"/>
                  <a:gd name="T80" fmla="*/ 12 w 76"/>
                  <a:gd name="T81" fmla="*/ 4 h 51"/>
                  <a:gd name="T82" fmla="*/ 10 w 76"/>
                  <a:gd name="T83" fmla="*/ 5 h 51"/>
                  <a:gd name="T84" fmla="*/ 12 w 76"/>
                  <a:gd name="T85" fmla="*/ 7 h 51"/>
                  <a:gd name="T86" fmla="*/ 8 w 76"/>
                  <a:gd name="T87" fmla="*/ 5 h 51"/>
                  <a:gd name="T88" fmla="*/ 7 w 76"/>
                  <a:gd name="T89" fmla="*/ 7 h 51"/>
                  <a:gd name="T90" fmla="*/ 4 w 76"/>
                  <a:gd name="T91" fmla="*/ 7 h 51"/>
                  <a:gd name="T92" fmla="*/ 5 w 76"/>
                  <a:gd name="T93" fmla="*/ 10 h 51"/>
                  <a:gd name="T94" fmla="*/ 14 w 76"/>
                  <a:gd name="T95" fmla="*/ 11 h 51"/>
                  <a:gd name="T96" fmla="*/ 18 w 76"/>
                  <a:gd name="T97" fmla="*/ 15 h 51"/>
                  <a:gd name="T98" fmla="*/ 14 w 76"/>
                  <a:gd name="T99" fmla="*/ 17 h 51"/>
                  <a:gd name="T100" fmla="*/ 17 w 76"/>
                  <a:gd name="T101" fmla="*/ 19 h 51"/>
                  <a:gd name="T102" fmla="*/ 18 w 76"/>
                  <a:gd name="T103" fmla="*/ 21 h 51"/>
                  <a:gd name="T104" fmla="*/ 17 w 76"/>
                  <a:gd name="T105" fmla="*/ 22 h 51"/>
                  <a:gd name="T106" fmla="*/ 1 w 76"/>
                  <a:gd name="T107" fmla="*/ 17 h 51"/>
                  <a:gd name="T108" fmla="*/ 0 w 76"/>
                  <a:gd name="T109" fmla="*/ 19 h 51"/>
                  <a:gd name="T110" fmla="*/ 12 w 76"/>
                  <a:gd name="T111" fmla="*/ 22 h 51"/>
                  <a:gd name="T112" fmla="*/ 11 w 76"/>
                  <a:gd name="T113" fmla="*/ 25 h 51"/>
                  <a:gd name="T114" fmla="*/ 11 w 76"/>
                  <a:gd name="T115" fmla="*/ 31 h 51"/>
                  <a:gd name="T116" fmla="*/ 8 w 76"/>
                  <a:gd name="T117" fmla="*/ 34 h 51"/>
                  <a:gd name="T118" fmla="*/ 4 w 76"/>
                  <a:gd name="T119" fmla="*/ 34 h 51"/>
                  <a:gd name="T120" fmla="*/ 2 w 76"/>
                  <a:gd name="T121" fmla="*/ 35 h 51"/>
                  <a:gd name="T122" fmla="*/ 14 w 76"/>
                  <a:gd name="T123" fmla="*/ 38 h 5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6"/>
                  <a:gd name="T187" fmla="*/ 0 h 51"/>
                  <a:gd name="T188" fmla="*/ 76 w 76"/>
                  <a:gd name="T189" fmla="*/ 51 h 5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6" h="51">
                    <a:moveTo>
                      <a:pt x="14" y="38"/>
                    </a:moveTo>
                    <a:lnTo>
                      <a:pt x="18" y="46"/>
                    </a:lnTo>
                    <a:lnTo>
                      <a:pt x="26" y="51"/>
                    </a:lnTo>
                    <a:lnTo>
                      <a:pt x="32" y="51"/>
                    </a:lnTo>
                    <a:lnTo>
                      <a:pt x="38" y="51"/>
                    </a:lnTo>
                    <a:lnTo>
                      <a:pt x="45" y="51"/>
                    </a:lnTo>
                    <a:lnTo>
                      <a:pt x="56" y="48"/>
                    </a:lnTo>
                    <a:lnTo>
                      <a:pt x="60" y="48"/>
                    </a:lnTo>
                    <a:lnTo>
                      <a:pt x="66" y="45"/>
                    </a:lnTo>
                    <a:lnTo>
                      <a:pt x="72" y="42"/>
                    </a:lnTo>
                    <a:lnTo>
                      <a:pt x="76" y="32"/>
                    </a:lnTo>
                    <a:lnTo>
                      <a:pt x="73" y="31"/>
                    </a:lnTo>
                    <a:lnTo>
                      <a:pt x="72" y="27"/>
                    </a:lnTo>
                    <a:lnTo>
                      <a:pt x="73" y="22"/>
                    </a:lnTo>
                    <a:lnTo>
                      <a:pt x="74" y="19"/>
                    </a:lnTo>
                    <a:lnTo>
                      <a:pt x="69" y="19"/>
                    </a:lnTo>
                    <a:lnTo>
                      <a:pt x="66" y="14"/>
                    </a:lnTo>
                    <a:lnTo>
                      <a:pt x="62" y="17"/>
                    </a:lnTo>
                    <a:lnTo>
                      <a:pt x="60" y="19"/>
                    </a:lnTo>
                    <a:lnTo>
                      <a:pt x="57" y="18"/>
                    </a:lnTo>
                    <a:lnTo>
                      <a:pt x="53" y="19"/>
                    </a:lnTo>
                    <a:lnTo>
                      <a:pt x="52" y="15"/>
                    </a:lnTo>
                    <a:lnTo>
                      <a:pt x="49" y="15"/>
                    </a:lnTo>
                    <a:lnTo>
                      <a:pt x="48" y="18"/>
                    </a:lnTo>
                    <a:lnTo>
                      <a:pt x="46" y="14"/>
                    </a:lnTo>
                    <a:lnTo>
                      <a:pt x="41" y="14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5" y="10"/>
                    </a:lnTo>
                    <a:lnTo>
                      <a:pt x="32" y="11"/>
                    </a:lnTo>
                    <a:lnTo>
                      <a:pt x="32" y="18"/>
                    </a:lnTo>
                    <a:lnTo>
                      <a:pt x="29" y="18"/>
                    </a:lnTo>
                    <a:lnTo>
                      <a:pt x="28" y="15"/>
                    </a:lnTo>
                    <a:lnTo>
                      <a:pt x="24" y="19"/>
                    </a:lnTo>
                    <a:lnTo>
                      <a:pt x="24" y="14"/>
                    </a:lnTo>
                    <a:lnTo>
                      <a:pt x="28" y="10"/>
                    </a:lnTo>
                    <a:lnTo>
                      <a:pt x="24" y="1"/>
                    </a:lnTo>
                    <a:lnTo>
                      <a:pt x="18" y="0"/>
                    </a:lnTo>
                    <a:lnTo>
                      <a:pt x="19" y="7"/>
                    </a:lnTo>
                    <a:lnTo>
                      <a:pt x="15" y="1"/>
                    </a:lnTo>
                    <a:lnTo>
                      <a:pt x="12" y="4"/>
                    </a:lnTo>
                    <a:lnTo>
                      <a:pt x="10" y="5"/>
                    </a:lnTo>
                    <a:lnTo>
                      <a:pt x="12" y="7"/>
                    </a:lnTo>
                    <a:lnTo>
                      <a:pt x="8" y="5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5" y="10"/>
                    </a:lnTo>
                    <a:lnTo>
                      <a:pt x="14" y="11"/>
                    </a:lnTo>
                    <a:lnTo>
                      <a:pt x="18" y="15"/>
                    </a:lnTo>
                    <a:lnTo>
                      <a:pt x="14" y="17"/>
                    </a:lnTo>
                    <a:lnTo>
                      <a:pt x="17" y="19"/>
                    </a:lnTo>
                    <a:lnTo>
                      <a:pt x="18" y="21"/>
                    </a:lnTo>
                    <a:lnTo>
                      <a:pt x="17" y="22"/>
                    </a:lnTo>
                    <a:lnTo>
                      <a:pt x="1" y="17"/>
                    </a:lnTo>
                    <a:lnTo>
                      <a:pt x="0" y="19"/>
                    </a:lnTo>
                    <a:lnTo>
                      <a:pt x="12" y="22"/>
                    </a:lnTo>
                    <a:lnTo>
                      <a:pt x="11" y="25"/>
                    </a:lnTo>
                    <a:lnTo>
                      <a:pt x="11" y="31"/>
                    </a:lnTo>
                    <a:lnTo>
                      <a:pt x="8" y="34"/>
                    </a:lnTo>
                    <a:lnTo>
                      <a:pt x="4" y="34"/>
                    </a:lnTo>
                    <a:lnTo>
                      <a:pt x="2" y="35"/>
                    </a:lnTo>
                    <a:lnTo>
                      <a:pt x="14" y="38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98" name="Freeform 951"/>
              <p:cNvSpPr>
                <a:spLocks noChangeAspect="1"/>
              </p:cNvSpPr>
              <p:nvPr/>
            </p:nvSpPr>
            <p:spPr bwMode="auto">
              <a:xfrm>
                <a:off x="3008" y="811"/>
                <a:ext cx="76" cy="51"/>
              </a:xfrm>
              <a:custGeom>
                <a:avLst/>
                <a:gdLst>
                  <a:gd name="T0" fmla="*/ 14 w 76"/>
                  <a:gd name="T1" fmla="*/ 38 h 51"/>
                  <a:gd name="T2" fmla="*/ 18 w 76"/>
                  <a:gd name="T3" fmla="*/ 46 h 51"/>
                  <a:gd name="T4" fmla="*/ 26 w 76"/>
                  <a:gd name="T5" fmla="*/ 51 h 51"/>
                  <a:gd name="T6" fmla="*/ 32 w 76"/>
                  <a:gd name="T7" fmla="*/ 51 h 51"/>
                  <a:gd name="T8" fmla="*/ 38 w 76"/>
                  <a:gd name="T9" fmla="*/ 51 h 51"/>
                  <a:gd name="T10" fmla="*/ 45 w 76"/>
                  <a:gd name="T11" fmla="*/ 51 h 51"/>
                  <a:gd name="T12" fmla="*/ 56 w 76"/>
                  <a:gd name="T13" fmla="*/ 48 h 51"/>
                  <a:gd name="T14" fmla="*/ 60 w 76"/>
                  <a:gd name="T15" fmla="*/ 48 h 51"/>
                  <a:gd name="T16" fmla="*/ 66 w 76"/>
                  <a:gd name="T17" fmla="*/ 45 h 51"/>
                  <a:gd name="T18" fmla="*/ 72 w 76"/>
                  <a:gd name="T19" fmla="*/ 42 h 51"/>
                  <a:gd name="T20" fmla="*/ 76 w 76"/>
                  <a:gd name="T21" fmla="*/ 32 h 51"/>
                  <a:gd name="T22" fmla="*/ 73 w 76"/>
                  <a:gd name="T23" fmla="*/ 31 h 51"/>
                  <a:gd name="T24" fmla="*/ 72 w 76"/>
                  <a:gd name="T25" fmla="*/ 27 h 51"/>
                  <a:gd name="T26" fmla="*/ 73 w 76"/>
                  <a:gd name="T27" fmla="*/ 22 h 51"/>
                  <a:gd name="T28" fmla="*/ 74 w 76"/>
                  <a:gd name="T29" fmla="*/ 19 h 51"/>
                  <a:gd name="T30" fmla="*/ 69 w 76"/>
                  <a:gd name="T31" fmla="*/ 19 h 51"/>
                  <a:gd name="T32" fmla="*/ 66 w 76"/>
                  <a:gd name="T33" fmla="*/ 14 h 51"/>
                  <a:gd name="T34" fmla="*/ 62 w 76"/>
                  <a:gd name="T35" fmla="*/ 17 h 51"/>
                  <a:gd name="T36" fmla="*/ 60 w 76"/>
                  <a:gd name="T37" fmla="*/ 19 h 51"/>
                  <a:gd name="T38" fmla="*/ 57 w 76"/>
                  <a:gd name="T39" fmla="*/ 18 h 51"/>
                  <a:gd name="T40" fmla="*/ 53 w 76"/>
                  <a:gd name="T41" fmla="*/ 19 h 51"/>
                  <a:gd name="T42" fmla="*/ 52 w 76"/>
                  <a:gd name="T43" fmla="*/ 15 h 51"/>
                  <a:gd name="T44" fmla="*/ 49 w 76"/>
                  <a:gd name="T45" fmla="*/ 15 h 51"/>
                  <a:gd name="T46" fmla="*/ 48 w 76"/>
                  <a:gd name="T47" fmla="*/ 18 h 51"/>
                  <a:gd name="T48" fmla="*/ 46 w 76"/>
                  <a:gd name="T49" fmla="*/ 14 h 51"/>
                  <a:gd name="T50" fmla="*/ 41 w 76"/>
                  <a:gd name="T51" fmla="*/ 14 h 51"/>
                  <a:gd name="T52" fmla="*/ 38 w 76"/>
                  <a:gd name="T53" fmla="*/ 17 h 51"/>
                  <a:gd name="T54" fmla="*/ 36 w 76"/>
                  <a:gd name="T55" fmla="*/ 17 h 51"/>
                  <a:gd name="T56" fmla="*/ 35 w 76"/>
                  <a:gd name="T57" fmla="*/ 10 h 51"/>
                  <a:gd name="T58" fmla="*/ 32 w 76"/>
                  <a:gd name="T59" fmla="*/ 11 h 51"/>
                  <a:gd name="T60" fmla="*/ 32 w 76"/>
                  <a:gd name="T61" fmla="*/ 18 h 51"/>
                  <a:gd name="T62" fmla="*/ 29 w 76"/>
                  <a:gd name="T63" fmla="*/ 18 h 51"/>
                  <a:gd name="T64" fmla="*/ 28 w 76"/>
                  <a:gd name="T65" fmla="*/ 15 h 51"/>
                  <a:gd name="T66" fmla="*/ 24 w 76"/>
                  <a:gd name="T67" fmla="*/ 19 h 51"/>
                  <a:gd name="T68" fmla="*/ 24 w 76"/>
                  <a:gd name="T69" fmla="*/ 14 h 51"/>
                  <a:gd name="T70" fmla="*/ 28 w 76"/>
                  <a:gd name="T71" fmla="*/ 10 h 51"/>
                  <a:gd name="T72" fmla="*/ 24 w 76"/>
                  <a:gd name="T73" fmla="*/ 1 h 51"/>
                  <a:gd name="T74" fmla="*/ 18 w 76"/>
                  <a:gd name="T75" fmla="*/ 0 h 51"/>
                  <a:gd name="T76" fmla="*/ 19 w 76"/>
                  <a:gd name="T77" fmla="*/ 7 h 51"/>
                  <a:gd name="T78" fmla="*/ 15 w 76"/>
                  <a:gd name="T79" fmla="*/ 1 h 51"/>
                  <a:gd name="T80" fmla="*/ 12 w 76"/>
                  <a:gd name="T81" fmla="*/ 4 h 51"/>
                  <a:gd name="T82" fmla="*/ 10 w 76"/>
                  <a:gd name="T83" fmla="*/ 5 h 51"/>
                  <a:gd name="T84" fmla="*/ 12 w 76"/>
                  <a:gd name="T85" fmla="*/ 7 h 51"/>
                  <a:gd name="T86" fmla="*/ 8 w 76"/>
                  <a:gd name="T87" fmla="*/ 5 h 51"/>
                  <a:gd name="T88" fmla="*/ 7 w 76"/>
                  <a:gd name="T89" fmla="*/ 7 h 51"/>
                  <a:gd name="T90" fmla="*/ 4 w 76"/>
                  <a:gd name="T91" fmla="*/ 7 h 51"/>
                  <a:gd name="T92" fmla="*/ 5 w 76"/>
                  <a:gd name="T93" fmla="*/ 10 h 51"/>
                  <a:gd name="T94" fmla="*/ 14 w 76"/>
                  <a:gd name="T95" fmla="*/ 11 h 51"/>
                  <a:gd name="T96" fmla="*/ 18 w 76"/>
                  <a:gd name="T97" fmla="*/ 15 h 51"/>
                  <a:gd name="T98" fmla="*/ 14 w 76"/>
                  <a:gd name="T99" fmla="*/ 17 h 51"/>
                  <a:gd name="T100" fmla="*/ 17 w 76"/>
                  <a:gd name="T101" fmla="*/ 19 h 51"/>
                  <a:gd name="T102" fmla="*/ 18 w 76"/>
                  <a:gd name="T103" fmla="*/ 21 h 51"/>
                  <a:gd name="T104" fmla="*/ 17 w 76"/>
                  <a:gd name="T105" fmla="*/ 22 h 51"/>
                  <a:gd name="T106" fmla="*/ 1 w 76"/>
                  <a:gd name="T107" fmla="*/ 17 h 51"/>
                  <a:gd name="T108" fmla="*/ 0 w 76"/>
                  <a:gd name="T109" fmla="*/ 19 h 51"/>
                  <a:gd name="T110" fmla="*/ 12 w 76"/>
                  <a:gd name="T111" fmla="*/ 22 h 51"/>
                  <a:gd name="T112" fmla="*/ 11 w 76"/>
                  <a:gd name="T113" fmla="*/ 25 h 51"/>
                  <a:gd name="T114" fmla="*/ 11 w 76"/>
                  <a:gd name="T115" fmla="*/ 31 h 51"/>
                  <a:gd name="T116" fmla="*/ 8 w 76"/>
                  <a:gd name="T117" fmla="*/ 34 h 51"/>
                  <a:gd name="T118" fmla="*/ 4 w 76"/>
                  <a:gd name="T119" fmla="*/ 34 h 51"/>
                  <a:gd name="T120" fmla="*/ 2 w 76"/>
                  <a:gd name="T121" fmla="*/ 35 h 51"/>
                  <a:gd name="T122" fmla="*/ 14 w 76"/>
                  <a:gd name="T123" fmla="*/ 38 h 5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6"/>
                  <a:gd name="T187" fmla="*/ 0 h 51"/>
                  <a:gd name="T188" fmla="*/ 76 w 76"/>
                  <a:gd name="T189" fmla="*/ 51 h 5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6" h="51">
                    <a:moveTo>
                      <a:pt x="14" y="38"/>
                    </a:moveTo>
                    <a:lnTo>
                      <a:pt x="18" y="46"/>
                    </a:lnTo>
                    <a:lnTo>
                      <a:pt x="26" y="51"/>
                    </a:lnTo>
                    <a:lnTo>
                      <a:pt x="32" y="51"/>
                    </a:lnTo>
                    <a:lnTo>
                      <a:pt x="38" y="51"/>
                    </a:lnTo>
                    <a:lnTo>
                      <a:pt x="45" y="51"/>
                    </a:lnTo>
                    <a:lnTo>
                      <a:pt x="56" y="48"/>
                    </a:lnTo>
                    <a:lnTo>
                      <a:pt x="60" y="48"/>
                    </a:lnTo>
                    <a:lnTo>
                      <a:pt x="66" y="45"/>
                    </a:lnTo>
                    <a:lnTo>
                      <a:pt x="72" y="42"/>
                    </a:lnTo>
                    <a:lnTo>
                      <a:pt x="76" y="32"/>
                    </a:lnTo>
                    <a:lnTo>
                      <a:pt x="73" y="31"/>
                    </a:lnTo>
                    <a:lnTo>
                      <a:pt x="72" y="27"/>
                    </a:lnTo>
                    <a:lnTo>
                      <a:pt x="73" y="22"/>
                    </a:lnTo>
                    <a:lnTo>
                      <a:pt x="74" y="19"/>
                    </a:lnTo>
                    <a:lnTo>
                      <a:pt x="69" y="19"/>
                    </a:lnTo>
                    <a:lnTo>
                      <a:pt x="66" y="14"/>
                    </a:lnTo>
                    <a:lnTo>
                      <a:pt x="62" y="17"/>
                    </a:lnTo>
                    <a:lnTo>
                      <a:pt x="60" y="19"/>
                    </a:lnTo>
                    <a:lnTo>
                      <a:pt x="57" y="18"/>
                    </a:lnTo>
                    <a:lnTo>
                      <a:pt x="53" y="19"/>
                    </a:lnTo>
                    <a:lnTo>
                      <a:pt x="52" y="15"/>
                    </a:lnTo>
                    <a:lnTo>
                      <a:pt x="49" y="15"/>
                    </a:lnTo>
                    <a:lnTo>
                      <a:pt x="48" y="18"/>
                    </a:lnTo>
                    <a:lnTo>
                      <a:pt x="46" y="14"/>
                    </a:lnTo>
                    <a:lnTo>
                      <a:pt x="41" y="14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5" y="10"/>
                    </a:lnTo>
                    <a:lnTo>
                      <a:pt x="32" y="11"/>
                    </a:lnTo>
                    <a:lnTo>
                      <a:pt x="32" y="18"/>
                    </a:lnTo>
                    <a:lnTo>
                      <a:pt x="29" y="18"/>
                    </a:lnTo>
                    <a:lnTo>
                      <a:pt x="28" y="15"/>
                    </a:lnTo>
                    <a:lnTo>
                      <a:pt x="24" y="19"/>
                    </a:lnTo>
                    <a:lnTo>
                      <a:pt x="24" y="14"/>
                    </a:lnTo>
                    <a:lnTo>
                      <a:pt x="28" y="10"/>
                    </a:lnTo>
                    <a:lnTo>
                      <a:pt x="24" y="1"/>
                    </a:lnTo>
                    <a:lnTo>
                      <a:pt x="18" y="0"/>
                    </a:lnTo>
                    <a:lnTo>
                      <a:pt x="19" y="7"/>
                    </a:lnTo>
                    <a:lnTo>
                      <a:pt x="15" y="1"/>
                    </a:lnTo>
                    <a:lnTo>
                      <a:pt x="12" y="4"/>
                    </a:lnTo>
                    <a:lnTo>
                      <a:pt x="10" y="5"/>
                    </a:lnTo>
                    <a:lnTo>
                      <a:pt x="12" y="7"/>
                    </a:lnTo>
                    <a:lnTo>
                      <a:pt x="8" y="5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5" y="10"/>
                    </a:lnTo>
                    <a:lnTo>
                      <a:pt x="14" y="11"/>
                    </a:lnTo>
                    <a:lnTo>
                      <a:pt x="18" y="15"/>
                    </a:lnTo>
                    <a:lnTo>
                      <a:pt x="14" y="17"/>
                    </a:lnTo>
                    <a:lnTo>
                      <a:pt x="17" y="19"/>
                    </a:lnTo>
                    <a:lnTo>
                      <a:pt x="18" y="21"/>
                    </a:lnTo>
                    <a:lnTo>
                      <a:pt x="17" y="22"/>
                    </a:lnTo>
                    <a:lnTo>
                      <a:pt x="1" y="17"/>
                    </a:lnTo>
                    <a:lnTo>
                      <a:pt x="0" y="19"/>
                    </a:lnTo>
                    <a:lnTo>
                      <a:pt x="12" y="22"/>
                    </a:lnTo>
                    <a:lnTo>
                      <a:pt x="11" y="25"/>
                    </a:lnTo>
                    <a:lnTo>
                      <a:pt x="11" y="31"/>
                    </a:lnTo>
                    <a:lnTo>
                      <a:pt x="8" y="34"/>
                    </a:lnTo>
                    <a:lnTo>
                      <a:pt x="4" y="34"/>
                    </a:lnTo>
                    <a:lnTo>
                      <a:pt x="2" y="35"/>
                    </a:lnTo>
                    <a:lnTo>
                      <a:pt x="14" y="38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99" name="Freeform 952"/>
              <p:cNvSpPr>
                <a:spLocks noChangeAspect="1"/>
              </p:cNvSpPr>
              <p:nvPr/>
            </p:nvSpPr>
            <p:spPr bwMode="auto">
              <a:xfrm>
                <a:off x="3257" y="965"/>
                <a:ext cx="9" cy="7"/>
              </a:xfrm>
              <a:custGeom>
                <a:avLst/>
                <a:gdLst>
                  <a:gd name="T0" fmla="*/ 0 w 9"/>
                  <a:gd name="T1" fmla="*/ 3 h 7"/>
                  <a:gd name="T2" fmla="*/ 3 w 9"/>
                  <a:gd name="T3" fmla="*/ 7 h 7"/>
                  <a:gd name="T4" fmla="*/ 7 w 9"/>
                  <a:gd name="T5" fmla="*/ 7 h 7"/>
                  <a:gd name="T6" fmla="*/ 9 w 9"/>
                  <a:gd name="T7" fmla="*/ 5 h 7"/>
                  <a:gd name="T8" fmla="*/ 7 w 9"/>
                  <a:gd name="T9" fmla="*/ 0 h 7"/>
                  <a:gd name="T10" fmla="*/ 0 w 9"/>
                  <a:gd name="T11" fmla="*/ 1 h 7"/>
                  <a:gd name="T12" fmla="*/ 0 w 9"/>
                  <a:gd name="T13" fmla="*/ 3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0" y="3"/>
                    </a:moveTo>
                    <a:lnTo>
                      <a:pt x="3" y="7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00" name="Freeform 953"/>
              <p:cNvSpPr>
                <a:spLocks noChangeAspect="1"/>
              </p:cNvSpPr>
              <p:nvPr/>
            </p:nvSpPr>
            <p:spPr bwMode="auto">
              <a:xfrm>
                <a:off x="3257" y="965"/>
                <a:ext cx="9" cy="7"/>
              </a:xfrm>
              <a:custGeom>
                <a:avLst/>
                <a:gdLst>
                  <a:gd name="T0" fmla="*/ 0 w 9"/>
                  <a:gd name="T1" fmla="*/ 3 h 7"/>
                  <a:gd name="T2" fmla="*/ 3 w 9"/>
                  <a:gd name="T3" fmla="*/ 7 h 7"/>
                  <a:gd name="T4" fmla="*/ 7 w 9"/>
                  <a:gd name="T5" fmla="*/ 7 h 7"/>
                  <a:gd name="T6" fmla="*/ 9 w 9"/>
                  <a:gd name="T7" fmla="*/ 5 h 7"/>
                  <a:gd name="T8" fmla="*/ 7 w 9"/>
                  <a:gd name="T9" fmla="*/ 0 h 7"/>
                  <a:gd name="T10" fmla="*/ 0 w 9"/>
                  <a:gd name="T11" fmla="*/ 1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7"/>
                  <a:gd name="T20" fmla="*/ 9 w 9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7">
                    <a:moveTo>
                      <a:pt x="0" y="3"/>
                    </a:moveTo>
                    <a:lnTo>
                      <a:pt x="3" y="7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7" y="0"/>
                    </a:lnTo>
                    <a:lnTo>
                      <a:pt x="0" y="1"/>
                    </a:lnTo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01" name="Freeform 954"/>
              <p:cNvSpPr>
                <a:spLocks noChangeAspect="1"/>
              </p:cNvSpPr>
              <p:nvPr/>
            </p:nvSpPr>
            <p:spPr bwMode="auto">
              <a:xfrm>
                <a:off x="3257" y="965"/>
                <a:ext cx="9" cy="7"/>
              </a:xfrm>
              <a:custGeom>
                <a:avLst/>
                <a:gdLst>
                  <a:gd name="T0" fmla="*/ 0 w 9"/>
                  <a:gd name="T1" fmla="*/ 3 h 7"/>
                  <a:gd name="T2" fmla="*/ 3 w 9"/>
                  <a:gd name="T3" fmla="*/ 7 h 7"/>
                  <a:gd name="T4" fmla="*/ 7 w 9"/>
                  <a:gd name="T5" fmla="*/ 7 h 7"/>
                  <a:gd name="T6" fmla="*/ 9 w 9"/>
                  <a:gd name="T7" fmla="*/ 5 h 7"/>
                  <a:gd name="T8" fmla="*/ 7 w 9"/>
                  <a:gd name="T9" fmla="*/ 0 h 7"/>
                  <a:gd name="T10" fmla="*/ 0 w 9"/>
                  <a:gd name="T11" fmla="*/ 1 h 7"/>
                  <a:gd name="T12" fmla="*/ 0 w 9"/>
                  <a:gd name="T13" fmla="*/ 3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0" y="3"/>
                    </a:moveTo>
                    <a:lnTo>
                      <a:pt x="3" y="7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02" name="Freeform 955"/>
              <p:cNvSpPr>
                <a:spLocks noChangeAspect="1"/>
              </p:cNvSpPr>
              <p:nvPr/>
            </p:nvSpPr>
            <p:spPr bwMode="auto">
              <a:xfrm>
                <a:off x="3257" y="965"/>
                <a:ext cx="9" cy="7"/>
              </a:xfrm>
              <a:custGeom>
                <a:avLst/>
                <a:gdLst>
                  <a:gd name="T0" fmla="*/ 0 w 9"/>
                  <a:gd name="T1" fmla="*/ 3 h 7"/>
                  <a:gd name="T2" fmla="*/ 3 w 9"/>
                  <a:gd name="T3" fmla="*/ 7 h 7"/>
                  <a:gd name="T4" fmla="*/ 7 w 9"/>
                  <a:gd name="T5" fmla="*/ 7 h 7"/>
                  <a:gd name="T6" fmla="*/ 9 w 9"/>
                  <a:gd name="T7" fmla="*/ 5 h 7"/>
                  <a:gd name="T8" fmla="*/ 7 w 9"/>
                  <a:gd name="T9" fmla="*/ 0 h 7"/>
                  <a:gd name="T10" fmla="*/ 0 w 9"/>
                  <a:gd name="T11" fmla="*/ 1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7"/>
                  <a:gd name="T20" fmla="*/ 9 w 9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7">
                    <a:moveTo>
                      <a:pt x="0" y="3"/>
                    </a:moveTo>
                    <a:lnTo>
                      <a:pt x="3" y="7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7" y="0"/>
                    </a:lnTo>
                    <a:lnTo>
                      <a:pt x="0" y="1"/>
                    </a:lnTo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03" name="Freeform 956"/>
              <p:cNvSpPr>
                <a:spLocks noChangeAspect="1"/>
              </p:cNvSpPr>
              <p:nvPr/>
            </p:nvSpPr>
            <p:spPr bwMode="auto">
              <a:xfrm>
                <a:off x="3270" y="956"/>
                <a:ext cx="13" cy="23"/>
              </a:xfrm>
              <a:custGeom>
                <a:avLst/>
                <a:gdLst>
                  <a:gd name="T0" fmla="*/ 0 w 13"/>
                  <a:gd name="T1" fmla="*/ 21 h 23"/>
                  <a:gd name="T2" fmla="*/ 6 w 13"/>
                  <a:gd name="T3" fmla="*/ 23 h 23"/>
                  <a:gd name="T4" fmla="*/ 8 w 13"/>
                  <a:gd name="T5" fmla="*/ 19 h 23"/>
                  <a:gd name="T6" fmla="*/ 8 w 13"/>
                  <a:gd name="T7" fmla="*/ 14 h 23"/>
                  <a:gd name="T8" fmla="*/ 13 w 13"/>
                  <a:gd name="T9" fmla="*/ 13 h 23"/>
                  <a:gd name="T10" fmla="*/ 11 w 13"/>
                  <a:gd name="T11" fmla="*/ 9 h 23"/>
                  <a:gd name="T12" fmla="*/ 13 w 13"/>
                  <a:gd name="T13" fmla="*/ 9 h 23"/>
                  <a:gd name="T14" fmla="*/ 13 w 13"/>
                  <a:gd name="T15" fmla="*/ 2 h 23"/>
                  <a:gd name="T16" fmla="*/ 10 w 13"/>
                  <a:gd name="T17" fmla="*/ 0 h 23"/>
                  <a:gd name="T18" fmla="*/ 8 w 13"/>
                  <a:gd name="T19" fmla="*/ 3 h 23"/>
                  <a:gd name="T20" fmla="*/ 7 w 13"/>
                  <a:gd name="T21" fmla="*/ 6 h 23"/>
                  <a:gd name="T22" fmla="*/ 4 w 13"/>
                  <a:gd name="T23" fmla="*/ 3 h 23"/>
                  <a:gd name="T24" fmla="*/ 0 w 13"/>
                  <a:gd name="T25" fmla="*/ 6 h 23"/>
                  <a:gd name="T26" fmla="*/ 0 w 13"/>
                  <a:gd name="T27" fmla="*/ 6 h 23"/>
                  <a:gd name="T28" fmla="*/ 0 w 13"/>
                  <a:gd name="T29" fmla="*/ 9 h 23"/>
                  <a:gd name="T30" fmla="*/ 4 w 13"/>
                  <a:gd name="T31" fmla="*/ 12 h 23"/>
                  <a:gd name="T32" fmla="*/ 6 w 13"/>
                  <a:gd name="T33" fmla="*/ 14 h 23"/>
                  <a:gd name="T34" fmla="*/ 4 w 13"/>
                  <a:gd name="T35" fmla="*/ 19 h 23"/>
                  <a:gd name="T36" fmla="*/ 0 w 13"/>
                  <a:gd name="T37" fmla="*/ 17 h 23"/>
                  <a:gd name="T38" fmla="*/ 0 w 13"/>
                  <a:gd name="T39" fmla="*/ 21 h 2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3"/>
                  <a:gd name="T61" fmla="*/ 0 h 23"/>
                  <a:gd name="T62" fmla="*/ 13 w 13"/>
                  <a:gd name="T63" fmla="*/ 23 h 2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3" h="23">
                    <a:moveTo>
                      <a:pt x="0" y="21"/>
                    </a:moveTo>
                    <a:lnTo>
                      <a:pt x="6" y="23"/>
                    </a:lnTo>
                    <a:lnTo>
                      <a:pt x="8" y="19"/>
                    </a:lnTo>
                    <a:lnTo>
                      <a:pt x="8" y="14"/>
                    </a:lnTo>
                    <a:lnTo>
                      <a:pt x="13" y="13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4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4" y="19"/>
                    </a:lnTo>
                    <a:lnTo>
                      <a:pt x="0" y="17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04" name="Freeform 957"/>
              <p:cNvSpPr>
                <a:spLocks noChangeAspect="1"/>
              </p:cNvSpPr>
              <p:nvPr/>
            </p:nvSpPr>
            <p:spPr bwMode="auto">
              <a:xfrm>
                <a:off x="3270" y="956"/>
                <a:ext cx="13" cy="23"/>
              </a:xfrm>
              <a:custGeom>
                <a:avLst/>
                <a:gdLst>
                  <a:gd name="T0" fmla="*/ 0 w 13"/>
                  <a:gd name="T1" fmla="*/ 21 h 23"/>
                  <a:gd name="T2" fmla="*/ 6 w 13"/>
                  <a:gd name="T3" fmla="*/ 23 h 23"/>
                  <a:gd name="T4" fmla="*/ 8 w 13"/>
                  <a:gd name="T5" fmla="*/ 19 h 23"/>
                  <a:gd name="T6" fmla="*/ 8 w 13"/>
                  <a:gd name="T7" fmla="*/ 14 h 23"/>
                  <a:gd name="T8" fmla="*/ 13 w 13"/>
                  <a:gd name="T9" fmla="*/ 13 h 23"/>
                  <a:gd name="T10" fmla="*/ 11 w 13"/>
                  <a:gd name="T11" fmla="*/ 9 h 23"/>
                  <a:gd name="T12" fmla="*/ 13 w 13"/>
                  <a:gd name="T13" fmla="*/ 9 h 23"/>
                  <a:gd name="T14" fmla="*/ 13 w 13"/>
                  <a:gd name="T15" fmla="*/ 2 h 23"/>
                  <a:gd name="T16" fmla="*/ 10 w 13"/>
                  <a:gd name="T17" fmla="*/ 0 h 23"/>
                  <a:gd name="T18" fmla="*/ 8 w 13"/>
                  <a:gd name="T19" fmla="*/ 3 h 23"/>
                  <a:gd name="T20" fmla="*/ 7 w 13"/>
                  <a:gd name="T21" fmla="*/ 6 h 23"/>
                  <a:gd name="T22" fmla="*/ 4 w 13"/>
                  <a:gd name="T23" fmla="*/ 3 h 23"/>
                  <a:gd name="T24" fmla="*/ 0 w 13"/>
                  <a:gd name="T25" fmla="*/ 6 h 23"/>
                  <a:gd name="T26" fmla="*/ 0 w 13"/>
                  <a:gd name="T27" fmla="*/ 6 h 23"/>
                  <a:gd name="T28" fmla="*/ 0 w 13"/>
                  <a:gd name="T29" fmla="*/ 9 h 23"/>
                  <a:gd name="T30" fmla="*/ 4 w 13"/>
                  <a:gd name="T31" fmla="*/ 12 h 23"/>
                  <a:gd name="T32" fmla="*/ 6 w 13"/>
                  <a:gd name="T33" fmla="*/ 14 h 23"/>
                  <a:gd name="T34" fmla="*/ 4 w 13"/>
                  <a:gd name="T35" fmla="*/ 19 h 23"/>
                  <a:gd name="T36" fmla="*/ 0 w 13"/>
                  <a:gd name="T37" fmla="*/ 17 h 23"/>
                  <a:gd name="T38" fmla="*/ 0 w 13"/>
                  <a:gd name="T39" fmla="*/ 21 h 2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3"/>
                  <a:gd name="T61" fmla="*/ 0 h 23"/>
                  <a:gd name="T62" fmla="*/ 13 w 13"/>
                  <a:gd name="T63" fmla="*/ 23 h 2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3" h="23">
                    <a:moveTo>
                      <a:pt x="0" y="21"/>
                    </a:moveTo>
                    <a:lnTo>
                      <a:pt x="6" y="23"/>
                    </a:lnTo>
                    <a:lnTo>
                      <a:pt x="8" y="19"/>
                    </a:lnTo>
                    <a:lnTo>
                      <a:pt x="8" y="14"/>
                    </a:lnTo>
                    <a:lnTo>
                      <a:pt x="13" y="13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4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4" y="19"/>
                    </a:lnTo>
                    <a:lnTo>
                      <a:pt x="0" y="17"/>
                    </a:lnTo>
                    <a:lnTo>
                      <a:pt x="0" y="21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05" name="Freeform 958"/>
              <p:cNvSpPr>
                <a:spLocks noChangeAspect="1"/>
              </p:cNvSpPr>
              <p:nvPr/>
            </p:nvSpPr>
            <p:spPr bwMode="auto">
              <a:xfrm>
                <a:off x="3270" y="956"/>
                <a:ext cx="13" cy="23"/>
              </a:xfrm>
              <a:custGeom>
                <a:avLst/>
                <a:gdLst>
                  <a:gd name="T0" fmla="*/ 0 w 13"/>
                  <a:gd name="T1" fmla="*/ 21 h 23"/>
                  <a:gd name="T2" fmla="*/ 6 w 13"/>
                  <a:gd name="T3" fmla="*/ 23 h 23"/>
                  <a:gd name="T4" fmla="*/ 8 w 13"/>
                  <a:gd name="T5" fmla="*/ 19 h 23"/>
                  <a:gd name="T6" fmla="*/ 8 w 13"/>
                  <a:gd name="T7" fmla="*/ 14 h 23"/>
                  <a:gd name="T8" fmla="*/ 13 w 13"/>
                  <a:gd name="T9" fmla="*/ 13 h 23"/>
                  <a:gd name="T10" fmla="*/ 11 w 13"/>
                  <a:gd name="T11" fmla="*/ 9 h 23"/>
                  <a:gd name="T12" fmla="*/ 13 w 13"/>
                  <a:gd name="T13" fmla="*/ 9 h 23"/>
                  <a:gd name="T14" fmla="*/ 13 w 13"/>
                  <a:gd name="T15" fmla="*/ 2 h 23"/>
                  <a:gd name="T16" fmla="*/ 10 w 13"/>
                  <a:gd name="T17" fmla="*/ 0 h 23"/>
                  <a:gd name="T18" fmla="*/ 8 w 13"/>
                  <a:gd name="T19" fmla="*/ 3 h 23"/>
                  <a:gd name="T20" fmla="*/ 7 w 13"/>
                  <a:gd name="T21" fmla="*/ 6 h 23"/>
                  <a:gd name="T22" fmla="*/ 4 w 13"/>
                  <a:gd name="T23" fmla="*/ 3 h 23"/>
                  <a:gd name="T24" fmla="*/ 0 w 13"/>
                  <a:gd name="T25" fmla="*/ 6 h 23"/>
                  <a:gd name="T26" fmla="*/ 0 w 13"/>
                  <a:gd name="T27" fmla="*/ 6 h 23"/>
                  <a:gd name="T28" fmla="*/ 0 w 13"/>
                  <a:gd name="T29" fmla="*/ 9 h 23"/>
                  <a:gd name="T30" fmla="*/ 4 w 13"/>
                  <a:gd name="T31" fmla="*/ 12 h 23"/>
                  <a:gd name="T32" fmla="*/ 6 w 13"/>
                  <a:gd name="T33" fmla="*/ 14 h 23"/>
                  <a:gd name="T34" fmla="*/ 4 w 13"/>
                  <a:gd name="T35" fmla="*/ 19 h 23"/>
                  <a:gd name="T36" fmla="*/ 0 w 13"/>
                  <a:gd name="T37" fmla="*/ 17 h 23"/>
                  <a:gd name="T38" fmla="*/ 0 w 13"/>
                  <a:gd name="T39" fmla="*/ 21 h 2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3"/>
                  <a:gd name="T61" fmla="*/ 0 h 23"/>
                  <a:gd name="T62" fmla="*/ 13 w 13"/>
                  <a:gd name="T63" fmla="*/ 23 h 2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3" h="23">
                    <a:moveTo>
                      <a:pt x="0" y="21"/>
                    </a:moveTo>
                    <a:lnTo>
                      <a:pt x="6" y="23"/>
                    </a:lnTo>
                    <a:lnTo>
                      <a:pt x="8" y="19"/>
                    </a:lnTo>
                    <a:lnTo>
                      <a:pt x="8" y="14"/>
                    </a:lnTo>
                    <a:lnTo>
                      <a:pt x="13" y="13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4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4" y="19"/>
                    </a:lnTo>
                    <a:lnTo>
                      <a:pt x="0" y="17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06" name="Freeform 959"/>
              <p:cNvSpPr>
                <a:spLocks noChangeAspect="1"/>
              </p:cNvSpPr>
              <p:nvPr/>
            </p:nvSpPr>
            <p:spPr bwMode="auto">
              <a:xfrm>
                <a:off x="3270" y="956"/>
                <a:ext cx="13" cy="23"/>
              </a:xfrm>
              <a:custGeom>
                <a:avLst/>
                <a:gdLst>
                  <a:gd name="T0" fmla="*/ 0 w 13"/>
                  <a:gd name="T1" fmla="*/ 21 h 23"/>
                  <a:gd name="T2" fmla="*/ 6 w 13"/>
                  <a:gd name="T3" fmla="*/ 23 h 23"/>
                  <a:gd name="T4" fmla="*/ 8 w 13"/>
                  <a:gd name="T5" fmla="*/ 19 h 23"/>
                  <a:gd name="T6" fmla="*/ 8 w 13"/>
                  <a:gd name="T7" fmla="*/ 14 h 23"/>
                  <a:gd name="T8" fmla="*/ 13 w 13"/>
                  <a:gd name="T9" fmla="*/ 13 h 23"/>
                  <a:gd name="T10" fmla="*/ 11 w 13"/>
                  <a:gd name="T11" fmla="*/ 9 h 23"/>
                  <a:gd name="T12" fmla="*/ 13 w 13"/>
                  <a:gd name="T13" fmla="*/ 9 h 23"/>
                  <a:gd name="T14" fmla="*/ 13 w 13"/>
                  <a:gd name="T15" fmla="*/ 2 h 23"/>
                  <a:gd name="T16" fmla="*/ 10 w 13"/>
                  <a:gd name="T17" fmla="*/ 0 h 23"/>
                  <a:gd name="T18" fmla="*/ 8 w 13"/>
                  <a:gd name="T19" fmla="*/ 3 h 23"/>
                  <a:gd name="T20" fmla="*/ 7 w 13"/>
                  <a:gd name="T21" fmla="*/ 6 h 23"/>
                  <a:gd name="T22" fmla="*/ 4 w 13"/>
                  <a:gd name="T23" fmla="*/ 3 h 23"/>
                  <a:gd name="T24" fmla="*/ 0 w 13"/>
                  <a:gd name="T25" fmla="*/ 6 h 23"/>
                  <a:gd name="T26" fmla="*/ 0 w 13"/>
                  <a:gd name="T27" fmla="*/ 6 h 23"/>
                  <a:gd name="T28" fmla="*/ 0 w 13"/>
                  <a:gd name="T29" fmla="*/ 9 h 23"/>
                  <a:gd name="T30" fmla="*/ 4 w 13"/>
                  <a:gd name="T31" fmla="*/ 12 h 23"/>
                  <a:gd name="T32" fmla="*/ 6 w 13"/>
                  <a:gd name="T33" fmla="*/ 14 h 23"/>
                  <a:gd name="T34" fmla="*/ 4 w 13"/>
                  <a:gd name="T35" fmla="*/ 19 h 23"/>
                  <a:gd name="T36" fmla="*/ 0 w 13"/>
                  <a:gd name="T37" fmla="*/ 17 h 23"/>
                  <a:gd name="T38" fmla="*/ 0 w 13"/>
                  <a:gd name="T39" fmla="*/ 21 h 2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3"/>
                  <a:gd name="T61" fmla="*/ 0 h 23"/>
                  <a:gd name="T62" fmla="*/ 13 w 13"/>
                  <a:gd name="T63" fmla="*/ 23 h 2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3" h="23">
                    <a:moveTo>
                      <a:pt x="0" y="21"/>
                    </a:moveTo>
                    <a:lnTo>
                      <a:pt x="6" y="23"/>
                    </a:lnTo>
                    <a:lnTo>
                      <a:pt x="8" y="19"/>
                    </a:lnTo>
                    <a:lnTo>
                      <a:pt x="8" y="14"/>
                    </a:lnTo>
                    <a:lnTo>
                      <a:pt x="13" y="13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4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4" y="19"/>
                    </a:lnTo>
                    <a:lnTo>
                      <a:pt x="0" y="17"/>
                    </a:lnTo>
                    <a:lnTo>
                      <a:pt x="0" y="21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07" name="Freeform 960"/>
              <p:cNvSpPr>
                <a:spLocks noChangeAspect="1"/>
              </p:cNvSpPr>
              <p:nvPr/>
            </p:nvSpPr>
            <p:spPr bwMode="auto">
              <a:xfrm>
                <a:off x="3455" y="1235"/>
                <a:ext cx="39" cy="8"/>
              </a:xfrm>
              <a:custGeom>
                <a:avLst/>
                <a:gdLst>
                  <a:gd name="T0" fmla="*/ 0 w 39"/>
                  <a:gd name="T1" fmla="*/ 2 h 8"/>
                  <a:gd name="T2" fmla="*/ 1 w 39"/>
                  <a:gd name="T3" fmla="*/ 7 h 8"/>
                  <a:gd name="T4" fmla="*/ 4 w 39"/>
                  <a:gd name="T5" fmla="*/ 8 h 8"/>
                  <a:gd name="T6" fmla="*/ 8 w 39"/>
                  <a:gd name="T7" fmla="*/ 8 h 8"/>
                  <a:gd name="T8" fmla="*/ 17 w 39"/>
                  <a:gd name="T9" fmla="*/ 7 h 8"/>
                  <a:gd name="T10" fmla="*/ 18 w 39"/>
                  <a:gd name="T11" fmla="*/ 7 h 8"/>
                  <a:gd name="T12" fmla="*/ 18 w 39"/>
                  <a:gd name="T13" fmla="*/ 8 h 8"/>
                  <a:gd name="T14" fmla="*/ 25 w 39"/>
                  <a:gd name="T15" fmla="*/ 8 h 8"/>
                  <a:gd name="T16" fmla="*/ 28 w 39"/>
                  <a:gd name="T17" fmla="*/ 7 h 8"/>
                  <a:gd name="T18" fmla="*/ 32 w 39"/>
                  <a:gd name="T19" fmla="*/ 7 h 8"/>
                  <a:gd name="T20" fmla="*/ 35 w 39"/>
                  <a:gd name="T21" fmla="*/ 4 h 8"/>
                  <a:gd name="T22" fmla="*/ 39 w 39"/>
                  <a:gd name="T23" fmla="*/ 4 h 8"/>
                  <a:gd name="T24" fmla="*/ 39 w 39"/>
                  <a:gd name="T25" fmla="*/ 0 h 8"/>
                  <a:gd name="T26" fmla="*/ 36 w 39"/>
                  <a:gd name="T27" fmla="*/ 1 h 8"/>
                  <a:gd name="T28" fmla="*/ 35 w 39"/>
                  <a:gd name="T29" fmla="*/ 2 h 8"/>
                  <a:gd name="T30" fmla="*/ 32 w 39"/>
                  <a:gd name="T31" fmla="*/ 2 h 8"/>
                  <a:gd name="T32" fmla="*/ 31 w 39"/>
                  <a:gd name="T33" fmla="*/ 1 h 8"/>
                  <a:gd name="T34" fmla="*/ 28 w 39"/>
                  <a:gd name="T35" fmla="*/ 1 h 8"/>
                  <a:gd name="T36" fmla="*/ 21 w 39"/>
                  <a:gd name="T37" fmla="*/ 2 h 8"/>
                  <a:gd name="T38" fmla="*/ 21 w 39"/>
                  <a:gd name="T39" fmla="*/ 1 h 8"/>
                  <a:gd name="T40" fmla="*/ 11 w 39"/>
                  <a:gd name="T41" fmla="*/ 4 h 8"/>
                  <a:gd name="T42" fmla="*/ 10 w 39"/>
                  <a:gd name="T43" fmla="*/ 1 h 8"/>
                  <a:gd name="T44" fmla="*/ 7 w 39"/>
                  <a:gd name="T45" fmla="*/ 1 h 8"/>
                  <a:gd name="T46" fmla="*/ 7 w 39"/>
                  <a:gd name="T47" fmla="*/ 2 h 8"/>
                  <a:gd name="T48" fmla="*/ 4 w 39"/>
                  <a:gd name="T49" fmla="*/ 2 h 8"/>
                  <a:gd name="T50" fmla="*/ 1 w 39"/>
                  <a:gd name="T51" fmla="*/ 0 h 8"/>
                  <a:gd name="T52" fmla="*/ 1 w 39"/>
                  <a:gd name="T53" fmla="*/ 1 h 8"/>
                  <a:gd name="T54" fmla="*/ 0 w 39"/>
                  <a:gd name="T55" fmla="*/ 2 h 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9"/>
                  <a:gd name="T85" fmla="*/ 0 h 8"/>
                  <a:gd name="T86" fmla="*/ 39 w 39"/>
                  <a:gd name="T87" fmla="*/ 8 h 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9" h="8">
                    <a:moveTo>
                      <a:pt x="0" y="2"/>
                    </a:moveTo>
                    <a:lnTo>
                      <a:pt x="1" y="7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8" y="8"/>
                    </a:lnTo>
                    <a:lnTo>
                      <a:pt x="25" y="8"/>
                    </a:lnTo>
                    <a:lnTo>
                      <a:pt x="28" y="7"/>
                    </a:lnTo>
                    <a:lnTo>
                      <a:pt x="32" y="7"/>
                    </a:lnTo>
                    <a:lnTo>
                      <a:pt x="35" y="4"/>
                    </a:lnTo>
                    <a:lnTo>
                      <a:pt x="39" y="4"/>
                    </a:lnTo>
                    <a:lnTo>
                      <a:pt x="39" y="0"/>
                    </a:lnTo>
                    <a:lnTo>
                      <a:pt x="36" y="1"/>
                    </a:lnTo>
                    <a:lnTo>
                      <a:pt x="35" y="2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28" y="1"/>
                    </a:lnTo>
                    <a:lnTo>
                      <a:pt x="21" y="2"/>
                    </a:lnTo>
                    <a:lnTo>
                      <a:pt x="21" y="1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08" name="Freeform 961"/>
              <p:cNvSpPr>
                <a:spLocks noChangeAspect="1"/>
              </p:cNvSpPr>
              <p:nvPr/>
            </p:nvSpPr>
            <p:spPr bwMode="auto">
              <a:xfrm>
                <a:off x="3455" y="1235"/>
                <a:ext cx="39" cy="8"/>
              </a:xfrm>
              <a:custGeom>
                <a:avLst/>
                <a:gdLst>
                  <a:gd name="T0" fmla="*/ 0 w 39"/>
                  <a:gd name="T1" fmla="*/ 2 h 8"/>
                  <a:gd name="T2" fmla="*/ 1 w 39"/>
                  <a:gd name="T3" fmla="*/ 7 h 8"/>
                  <a:gd name="T4" fmla="*/ 4 w 39"/>
                  <a:gd name="T5" fmla="*/ 8 h 8"/>
                  <a:gd name="T6" fmla="*/ 8 w 39"/>
                  <a:gd name="T7" fmla="*/ 8 h 8"/>
                  <a:gd name="T8" fmla="*/ 17 w 39"/>
                  <a:gd name="T9" fmla="*/ 7 h 8"/>
                  <a:gd name="T10" fmla="*/ 18 w 39"/>
                  <a:gd name="T11" fmla="*/ 7 h 8"/>
                  <a:gd name="T12" fmla="*/ 18 w 39"/>
                  <a:gd name="T13" fmla="*/ 8 h 8"/>
                  <a:gd name="T14" fmla="*/ 25 w 39"/>
                  <a:gd name="T15" fmla="*/ 8 h 8"/>
                  <a:gd name="T16" fmla="*/ 28 w 39"/>
                  <a:gd name="T17" fmla="*/ 7 h 8"/>
                  <a:gd name="T18" fmla="*/ 32 w 39"/>
                  <a:gd name="T19" fmla="*/ 7 h 8"/>
                  <a:gd name="T20" fmla="*/ 35 w 39"/>
                  <a:gd name="T21" fmla="*/ 4 h 8"/>
                  <a:gd name="T22" fmla="*/ 39 w 39"/>
                  <a:gd name="T23" fmla="*/ 4 h 8"/>
                  <a:gd name="T24" fmla="*/ 39 w 39"/>
                  <a:gd name="T25" fmla="*/ 0 h 8"/>
                  <a:gd name="T26" fmla="*/ 36 w 39"/>
                  <a:gd name="T27" fmla="*/ 1 h 8"/>
                  <a:gd name="T28" fmla="*/ 35 w 39"/>
                  <a:gd name="T29" fmla="*/ 2 h 8"/>
                  <a:gd name="T30" fmla="*/ 32 w 39"/>
                  <a:gd name="T31" fmla="*/ 2 h 8"/>
                  <a:gd name="T32" fmla="*/ 31 w 39"/>
                  <a:gd name="T33" fmla="*/ 1 h 8"/>
                  <a:gd name="T34" fmla="*/ 28 w 39"/>
                  <a:gd name="T35" fmla="*/ 1 h 8"/>
                  <a:gd name="T36" fmla="*/ 21 w 39"/>
                  <a:gd name="T37" fmla="*/ 2 h 8"/>
                  <a:gd name="T38" fmla="*/ 21 w 39"/>
                  <a:gd name="T39" fmla="*/ 1 h 8"/>
                  <a:gd name="T40" fmla="*/ 11 w 39"/>
                  <a:gd name="T41" fmla="*/ 4 h 8"/>
                  <a:gd name="T42" fmla="*/ 10 w 39"/>
                  <a:gd name="T43" fmla="*/ 1 h 8"/>
                  <a:gd name="T44" fmla="*/ 7 w 39"/>
                  <a:gd name="T45" fmla="*/ 1 h 8"/>
                  <a:gd name="T46" fmla="*/ 7 w 39"/>
                  <a:gd name="T47" fmla="*/ 2 h 8"/>
                  <a:gd name="T48" fmla="*/ 4 w 39"/>
                  <a:gd name="T49" fmla="*/ 2 h 8"/>
                  <a:gd name="T50" fmla="*/ 1 w 39"/>
                  <a:gd name="T51" fmla="*/ 0 h 8"/>
                  <a:gd name="T52" fmla="*/ 1 w 39"/>
                  <a:gd name="T53" fmla="*/ 1 h 8"/>
                  <a:gd name="T54" fmla="*/ 0 w 39"/>
                  <a:gd name="T55" fmla="*/ 2 h 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9"/>
                  <a:gd name="T85" fmla="*/ 0 h 8"/>
                  <a:gd name="T86" fmla="*/ 39 w 39"/>
                  <a:gd name="T87" fmla="*/ 8 h 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9" h="8">
                    <a:moveTo>
                      <a:pt x="0" y="2"/>
                    </a:moveTo>
                    <a:lnTo>
                      <a:pt x="1" y="7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8" y="8"/>
                    </a:lnTo>
                    <a:lnTo>
                      <a:pt x="25" y="8"/>
                    </a:lnTo>
                    <a:lnTo>
                      <a:pt x="28" y="7"/>
                    </a:lnTo>
                    <a:lnTo>
                      <a:pt x="32" y="7"/>
                    </a:lnTo>
                    <a:lnTo>
                      <a:pt x="35" y="4"/>
                    </a:lnTo>
                    <a:lnTo>
                      <a:pt x="39" y="4"/>
                    </a:lnTo>
                    <a:lnTo>
                      <a:pt x="39" y="0"/>
                    </a:lnTo>
                    <a:lnTo>
                      <a:pt x="36" y="1"/>
                    </a:lnTo>
                    <a:lnTo>
                      <a:pt x="35" y="2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28" y="1"/>
                    </a:lnTo>
                    <a:lnTo>
                      <a:pt x="21" y="2"/>
                    </a:lnTo>
                    <a:lnTo>
                      <a:pt x="21" y="1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09" name="Freeform 962"/>
              <p:cNvSpPr>
                <a:spLocks noChangeAspect="1"/>
              </p:cNvSpPr>
              <p:nvPr/>
            </p:nvSpPr>
            <p:spPr bwMode="auto">
              <a:xfrm>
                <a:off x="3455" y="1235"/>
                <a:ext cx="39" cy="8"/>
              </a:xfrm>
              <a:custGeom>
                <a:avLst/>
                <a:gdLst>
                  <a:gd name="T0" fmla="*/ 0 w 39"/>
                  <a:gd name="T1" fmla="*/ 2 h 8"/>
                  <a:gd name="T2" fmla="*/ 1 w 39"/>
                  <a:gd name="T3" fmla="*/ 7 h 8"/>
                  <a:gd name="T4" fmla="*/ 4 w 39"/>
                  <a:gd name="T5" fmla="*/ 8 h 8"/>
                  <a:gd name="T6" fmla="*/ 8 w 39"/>
                  <a:gd name="T7" fmla="*/ 8 h 8"/>
                  <a:gd name="T8" fmla="*/ 17 w 39"/>
                  <a:gd name="T9" fmla="*/ 7 h 8"/>
                  <a:gd name="T10" fmla="*/ 18 w 39"/>
                  <a:gd name="T11" fmla="*/ 7 h 8"/>
                  <a:gd name="T12" fmla="*/ 18 w 39"/>
                  <a:gd name="T13" fmla="*/ 8 h 8"/>
                  <a:gd name="T14" fmla="*/ 25 w 39"/>
                  <a:gd name="T15" fmla="*/ 8 h 8"/>
                  <a:gd name="T16" fmla="*/ 28 w 39"/>
                  <a:gd name="T17" fmla="*/ 7 h 8"/>
                  <a:gd name="T18" fmla="*/ 32 w 39"/>
                  <a:gd name="T19" fmla="*/ 7 h 8"/>
                  <a:gd name="T20" fmla="*/ 35 w 39"/>
                  <a:gd name="T21" fmla="*/ 4 h 8"/>
                  <a:gd name="T22" fmla="*/ 39 w 39"/>
                  <a:gd name="T23" fmla="*/ 4 h 8"/>
                  <a:gd name="T24" fmla="*/ 39 w 39"/>
                  <a:gd name="T25" fmla="*/ 0 h 8"/>
                  <a:gd name="T26" fmla="*/ 36 w 39"/>
                  <a:gd name="T27" fmla="*/ 1 h 8"/>
                  <a:gd name="T28" fmla="*/ 35 w 39"/>
                  <a:gd name="T29" fmla="*/ 2 h 8"/>
                  <a:gd name="T30" fmla="*/ 32 w 39"/>
                  <a:gd name="T31" fmla="*/ 2 h 8"/>
                  <a:gd name="T32" fmla="*/ 31 w 39"/>
                  <a:gd name="T33" fmla="*/ 1 h 8"/>
                  <a:gd name="T34" fmla="*/ 28 w 39"/>
                  <a:gd name="T35" fmla="*/ 1 h 8"/>
                  <a:gd name="T36" fmla="*/ 21 w 39"/>
                  <a:gd name="T37" fmla="*/ 2 h 8"/>
                  <a:gd name="T38" fmla="*/ 21 w 39"/>
                  <a:gd name="T39" fmla="*/ 1 h 8"/>
                  <a:gd name="T40" fmla="*/ 11 w 39"/>
                  <a:gd name="T41" fmla="*/ 4 h 8"/>
                  <a:gd name="T42" fmla="*/ 10 w 39"/>
                  <a:gd name="T43" fmla="*/ 1 h 8"/>
                  <a:gd name="T44" fmla="*/ 7 w 39"/>
                  <a:gd name="T45" fmla="*/ 1 h 8"/>
                  <a:gd name="T46" fmla="*/ 7 w 39"/>
                  <a:gd name="T47" fmla="*/ 2 h 8"/>
                  <a:gd name="T48" fmla="*/ 4 w 39"/>
                  <a:gd name="T49" fmla="*/ 2 h 8"/>
                  <a:gd name="T50" fmla="*/ 1 w 39"/>
                  <a:gd name="T51" fmla="*/ 0 h 8"/>
                  <a:gd name="T52" fmla="*/ 1 w 39"/>
                  <a:gd name="T53" fmla="*/ 1 h 8"/>
                  <a:gd name="T54" fmla="*/ 0 w 39"/>
                  <a:gd name="T55" fmla="*/ 2 h 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9"/>
                  <a:gd name="T85" fmla="*/ 0 h 8"/>
                  <a:gd name="T86" fmla="*/ 39 w 39"/>
                  <a:gd name="T87" fmla="*/ 8 h 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9" h="8">
                    <a:moveTo>
                      <a:pt x="0" y="2"/>
                    </a:moveTo>
                    <a:lnTo>
                      <a:pt x="1" y="7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8" y="8"/>
                    </a:lnTo>
                    <a:lnTo>
                      <a:pt x="25" y="8"/>
                    </a:lnTo>
                    <a:lnTo>
                      <a:pt x="28" y="7"/>
                    </a:lnTo>
                    <a:lnTo>
                      <a:pt x="32" y="7"/>
                    </a:lnTo>
                    <a:lnTo>
                      <a:pt x="35" y="4"/>
                    </a:lnTo>
                    <a:lnTo>
                      <a:pt x="39" y="4"/>
                    </a:lnTo>
                    <a:lnTo>
                      <a:pt x="39" y="0"/>
                    </a:lnTo>
                    <a:lnTo>
                      <a:pt x="36" y="1"/>
                    </a:lnTo>
                    <a:lnTo>
                      <a:pt x="35" y="2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28" y="1"/>
                    </a:lnTo>
                    <a:lnTo>
                      <a:pt x="21" y="2"/>
                    </a:lnTo>
                    <a:lnTo>
                      <a:pt x="21" y="1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10" name="Freeform 963"/>
              <p:cNvSpPr>
                <a:spLocks noChangeAspect="1"/>
              </p:cNvSpPr>
              <p:nvPr/>
            </p:nvSpPr>
            <p:spPr bwMode="auto">
              <a:xfrm>
                <a:off x="3455" y="1235"/>
                <a:ext cx="39" cy="8"/>
              </a:xfrm>
              <a:custGeom>
                <a:avLst/>
                <a:gdLst>
                  <a:gd name="T0" fmla="*/ 0 w 39"/>
                  <a:gd name="T1" fmla="*/ 2 h 8"/>
                  <a:gd name="T2" fmla="*/ 1 w 39"/>
                  <a:gd name="T3" fmla="*/ 7 h 8"/>
                  <a:gd name="T4" fmla="*/ 4 w 39"/>
                  <a:gd name="T5" fmla="*/ 8 h 8"/>
                  <a:gd name="T6" fmla="*/ 8 w 39"/>
                  <a:gd name="T7" fmla="*/ 8 h 8"/>
                  <a:gd name="T8" fmla="*/ 17 w 39"/>
                  <a:gd name="T9" fmla="*/ 7 h 8"/>
                  <a:gd name="T10" fmla="*/ 18 w 39"/>
                  <a:gd name="T11" fmla="*/ 7 h 8"/>
                  <a:gd name="T12" fmla="*/ 18 w 39"/>
                  <a:gd name="T13" fmla="*/ 8 h 8"/>
                  <a:gd name="T14" fmla="*/ 25 w 39"/>
                  <a:gd name="T15" fmla="*/ 8 h 8"/>
                  <a:gd name="T16" fmla="*/ 28 w 39"/>
                  <a:gd name="T17" fmla="*/ 7 h 8"/>
                  <a:gd name="T18" fmla="*/ 32 w 39"/>
                  <a:gd name="T19" fmla="*/ 7 h 8"/>
                  <a:gd name="T20" fmla="*/ 35 w 39"/>
                  <a:gd name="T21" fmla="*/ 4 h 8"/>
                  <a:gd name="T22" fmla="*/ 39 w 39"/>
                  <a:gd name="T23" fmla="*/ 4 h 8"/>
                  <a:gd name="T24" fmla="*/ 39 w 39"/>
                  <a:gd name="T25" fmla="*/ 0 h 8"/>
                  <a:gd name="T26" fmla="*/ 36 w 39"/>
                  <a:gd name="T27" fmla="*/ 1 h 8"/>
                  <a:gd name="T28" fmla="*/ 35 w 39"/>
                  <a:gd name="T29" fmla="*/ 2 h 8"/>
                  <a:gd name="T30" fmla="*/ 32 w 39"/>
                  <a:gd name="T31" fmla="*/ 2 h 8"/>
                  <a:gd name="T32" fmla="*/ 31 w 39"/>
                  <a:gd name="T33" fmla="*/ 1 h 8"/>
                  <a:gd name="T34" fmla="*/ 28 w 39"/>
                  <a:gd name="T35" fmla="*/ 1 h 8"/>
                  <a:gd name="T36" fmla="*/ 21 w 39"/>
                  <a:gd name="T37" fmla="*/ 2 h 8"/>
                  <a:gd name="T38" fmla="*/ 21 w 39"/>
                  <a:gd name="T39" fmla="*/ 1 h 8"/>
                  <a:gd name="T40" fmla="*/ 11 w 39"/>
                  <a:gd name="T41" fmla="*/ 4 h 8"/>
                  <a:gd name="T42" fmla="*/ 10 w 39"/>
                  <a:gd name="T43" fmla="*/ 1 h 8"/>
                  <a:gd name="T44" fmla="*/ 7 w 39"/>
                  <a:gd name="T45" fmla="*/ 1 h 8"/>
                  <a:gd name="T46" fmla="*/ 7 w 39"/>
                  <a:gd name="T47" fmla="*/ 2 h 8"/>
                  <a:gd name="T48" fmla="*/ 4 w 39"/>
                  <a:gd name="T49" fmla="*/ 2 h 8"/>
                  <a:gd name="T50" fmla="*/ 1 w 39"/>
                  <a:gd name="T51" fmla="*/ 0 h 8"/>
                  <a:gd name="T52" fmla="*/ 1 w 39"/>
                  <a:gd name="T53" fmla="*/ 1 h 8"/>
                  <a:gd name="T54" fmla="*/ 0 w 39"/>
                  <a:gd name="T55" fmla="*/ 2 h 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9"/>
                  <a:gd name="T85" fmla="*/ 0 h 8"/>
                  <a:gd name="T86" fmla="*/ 39 w 39"/>
                  <a:gd name="T87" fmla="*/ 8 h 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9" h="8">
                    <a:moveTo>
                      <a:pt x="0" y="2"/>
                    </a:moveTo>
                    <a:lnTo>
                      <a:pt x="1" y="7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8" y="8"/>
                    </a:lnTo>
                    <a:lnTo>
                      <a:pt x="25" y="8"/>
                    </a:lnTo>
                    <a:lnTo>
                      <a:pt x="28" y="7"/>
                    </a:lnTo>
                    <a:lnTo>
                      <a:pt x="32" y="7"/>
                    </a:lnTo>
                    <a:lnTo>
                      <a:pt x="35" y="4"/>
                    </a:lnTo>
                    <a:lnTo>
                      <a:pt x="39" y="4"/>
                    </a:lnTo>
                    <a:lnTo>
                      <a:pt x="39" y="0"/>
                    </a:lnTo>
                    <a:lnTo>
                      <a:pt x="36" y="1"/>
                    </a:lnTo>
                    <a:lnTo>
                      <a:pt x="35" y="2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28" y="1"/>
                    </a:lnTo>
                    <a:lnTo>
                      <a:pt x="21" y="2"/>
                    </a:lnTo>
                    <a:lnTo>
                      <a:pt x="21" y="1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11" name="Freeform 964"/>
              <p:cNvSpPr>
                <a:spLocks noChangeAspect="1"/>
              </p:cNvSpPr>
              <p:nvPr/>
            </p:nvSpPr>
            <p:spPr bwMode="auto">
              <a:xfrm>
                <a:off x="3214" y="1044"/>
                <a:ext cx="7" cy="10"/>
              </a:xfrm>
              <a:custGeom>
                <a:avLst/>
                <a:gdLst>
                  <a:gd name="T0" fmla="*/ 2 w 7"/>
                  <a:gd name="T1" fmla="*/ 3 h 10"/>
                  <a:gd name="T2" fmla="*/ 2 w 7"/>
                  <a:gd name="T3" fmla="*/ 0 h 10"/>
                  <a:gd name="T4" fmla="*/ 0 w 7"/>
                  <a:gd name="T5" fmla="*/ 0 h 10"/>
                  <a:gd name="T6" fmla="*/ 0 w 7"/>
                  <a:gd name="T7" fmla="*/ 3 h 10"/>
                  <a:gd name="T8" fmla="*/ 0 w 7"/>
                  <a:gd name="T9" fmla="*/ 5 h 10"/>
                  <a:gd name="T10" fmla="*/ 0 w 7"/>
                  <a:gd name="T11" fmla="*/ 8 h 10"/>
                  <a:gd name="T12" fmla="*/ 4 w 7"/>
                  <a:gd name="T13" fmla="*/ 10 h 10"/>
                  <a:gd name="T14" fmla="*/ 7 w 7"/>
                  <a:gd name="T15" fmla="*/ 5 h 10"/>
                  <a:gd name="T16" fmla="*/ 2 w 7"/>
                  <a:gd name="T17" fmla="*/ 3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0"/>
                  <a:gd name="T29" fmla="*/ 7 w 7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0">
                    <a:moveTo>
                      <a:pt x="2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7" y="5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12" name="Freeform 965"/>
              <p:cNvSpPr>
                <a:spLocks noChangeAspect="1"/>
              </p:cNvSpPr>
              <p:nvPr/>
            </p:nvSpPr>
            <p:spPr bwMode="auto">
              <a:xfrm>
                <a:off x="3214" y="1044"/>
                <a:ext cx="7" cy="10"/>
              </a:xfrm>
              <a:custGeom>
                <a:avLst/>
                <a:gdLst>
                  <a:gd name="T0" fmla="*/ 2 w 7"/>
                  <a:gd name="T1" fmla="*/ 3 h 10"/>
                  <a:gd name="T2" fmla="*/ 2 w 7"/>
                  <a:gd name="T3" fmla="*/ 0 h 10"/>
                  <a:gd name="T4" fmla="*/ 0 w 7"/>
                  <a:gd name="T5" fmla="*/ 0 h 10"/>
                  <a:gd name="T6" fmla="*/ 0 w 7"/>
                  <a:gd name="T7" fmla="*/ 3 h 10"/>
                  <a:gd name="T8" fmla="*/ 0 w 7"/>
                  <a:gd name="T9" fmla="*/ 5 h 10"/>
                  <a:gd name="T10" fmla="*/ 0 w 7"/>
                  <a:gd name="T11" fmla="*/ 8 h 10"/>
                  <a:gd name="T12" fmla="*/ 4 w 7"/>
                  <a:gd name="T13" fmla="*/ 10 h 10"/>
                  <a:gd name="T14" fmla="*/ 7 w 7"/>
                  <a:gd name="T15" fmla="*/ 5 h 10"/>
                  <a:gd name="T16" fmla="*/ 2 w 7"/>
                  <a:gd name="T17" fmla="*/ 3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0"/>
                  <a:gd name="T29" fmla="*/ 7 w 7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0">
                    <a:moveTo>
                      <a:pt x="2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7" y="5"/>
                    </a:lnTo>
                    <a:lnTo>
                      <a:pt x="2" y="3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13" name="Freeform 966"/>
              <p:cNvSpPr>
                <a:spLocks noChangeAspect="1"/>
              </p:cNvSpPr>
              <p:nvPr/>
            </p:nvSpPr>
            <p:spPr bwMode="auto">
              <a:xfrm>
                <a:off x="3214" y="1044"/>
                <a:ext cx="7" cy="10"/>
              </a:xfrm>
              <a:custGeom>
                <a:avLst/>
                <a:gdLst>
                  <a:gd name="T0" fmla="*/ 2 w 7"/>
                  <a:gd name="T1" fmla="*/ 3 h 10"/>
                  <a:gd name="T2" fmla="*/ 2 w 7"/>
                  <a:gd name="T3" fmla="*/ 0 h 10"/>
                  <a:gd name="T4" fmla="*/ 0 w 7"/>
                  <a:gd name="T5" fmla="*/ 0 h 10"/>
                  <a:gd name="T6" fmla="*/ 0 w 7"/>
                  <a:gd name="T7" fmla="*/ 3 h 10"/>
                  <a:gd name="T8" fmla="*/ 0 w 7"/>
                  <a:gd name="T9" fmla="*/ 5 h 10"/>
                  <a:gd name="T10" fmla="*/ 0 w 7"/>
                  <a:gd name="T11" fmla="*/ 8 h 10"/>
                  <a:gd name="T12" fmla="*/ 4 w 7"/>
                  <a:gd name="T13" fmla="*/ 10 h 10"/>
                  <a:gd name="T14" fmla="*/ 7 w 7"/>
                  <a:gd name="T15" fmla="*/ 5 h 10"/>
                  <a:gd name="T16" fmla="*/ 2 w 7"/>
                  <a:gd name="T17" fmla="*/ 3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0"/>
                  <a:gd name="T29" fmla="*/ 7 w 7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0">
                    <a:moveTo>
                      <a:pt x="2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7" y="5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14" name="Freeform 967"/>
              <p:cNvSpPr>
                <a:spLocks noChangeAspect="1"/>
              </p:cNvSpPr>
              <p:nvPr/>
            </p:nvSpPr>
            <p:spPr bwMode="auto">
              <a:xfrm>
                <a:off x="3214" y="1044"/>
                <a:ext cx="7" cy="10"/>
              </a:xfrm>
              <a:custGeom>
                <a:avLst/>
                <a:gdLst>
                  <a:gd name="T0" fmla="*/ 2 w 7"/>
                  <a:gd name="T1" fmla="*/ 3 h 10"/>
                  <a:gd name="T2" fmla="*/ 2 w 7"/>
                  <a:gd name="T3" fmla="*/ 0 h 10"/>
                  <a:gd name="T4" fmla="*/ 0 w 7"/>
                  <a:gd name="T5" fmla="*/ 0 h 10"/>
                  <a:gd name="T6" fmla="*/ 0 w 7"/>
                  <a:gd name="T7" fmla="*/ 3 h 10"/>
                  <a:gd name="T8" fmla="*/ 0 w 7"/>
                  <a:gd name="T9" fmla="*/ 5 h 10"/>
                  <a:gd name="T10" fmla="*/ 0 w 7"/>
                  <a:gd name="T11" fmla="*/ 8 h 10"/>
                  <a:gd name="T12" fmla="*/ 4 w 7"/>
                  <a:gd name="T13" fmla="*/ 10 h 10"/>
                  <a:gd name="T14" fmla="*/ 7 w 7"/>
                  <a:gd name="T15" fmla="*/ 5 h 10"/>
                  <a:gd name="T16" fmla="*/ 2 w 7"/>
                  <a:gd name="T17" fmla="*/ 3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0"/>
                  <a:gd name="T29" fmla="*/ 7 w 7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0">
                    <a:moveTo>
                      <a:pt x="2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7" y="5"/>
                    </a:lnTo>
                    <a:lnTo>
                      <a:pt x="2" y="3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15" name="Freeform 968"/>
              <p:cNvSpPr>
                <a:spLocks noChangeAspect="1"/>
              </p:cNvSpPr>
              <p:nvPr/>
            </p:nvSpPr>
            <p:spPr bwMode="auto">
              <a:xfrm>
                <a:off x="3240" y="935"/>
                <a:ext cx="27" cy="42"/>
              </a:xfrm>
              <a:custGeom>
                <a:avLst/>
                <a:gdLst>
                  <a:gd name="T0" fmla="*/ 19 w 27"/>
                  <a:gd name="T1" fmla="*/ 42 h 42"/>
                  <a:gd name="T2" fmla="*/ 16 w 27"/>
                  <a:gd name="T3" fmla="*/ 38 h 42"/>
                  <a:gd name="T4" fmla="*/ 19 w 27"/>
                  <a:gd name="T5" fmla="*/ 38 h 42"/>
                  <a:gd name="T6" fmla="*/ 16 w 27"/>
                  <a:gd name="T7" fmla="*/ 34 h 42"/>
                  <a:gd name="T8" fmla="*/ 16 w 27"/>
                  <a:gd name="T9" fmla="*/ 30 h 42"/>
                  <a:gd name="T10" fmla="*/ 21 w 27"/>
                  <a:gd name="T11" fmla="*/ 23 h 42"/>
                  <a:gd name="T12" fmla="*/ 24 w 27"/>
                  <a:gd name="T13" fmla="*/ 24 h 42"/>
                  <a:gd name="T14" fmla="*/ 27 w 27"/>
                  <a:gd name="T15" fmla="*/ 17 h 42"/>
                  <a:gd name="T16" fmla="*/ 23 w 27"/>
                  <a:gd name="T17" fmla="*/ 14 h 42"/>
                  <a:gd name="T18" fmla="*/ 21 w 27"/>
                  <a:gd name="T19" fmla="*/ 9 h 42"/>
                  <a:gd name="T20" fmla="*/ 23 w 27"/>
                  <a:gd name="T21" fmla="*/ 3 h 42"/>
                  <a:gd name="T22" fmla="*/ 23 w 27"/>
                  <a:gd name="T23" fmla="*/ 1 h 42"/>
                  <a:gd name="T24" fmla="*/ 20 w 27"/>
                  <a:gd name="T25" fmla="*/ 0 h 42"/>
                  <a:gd name="T26" fmla="*/ 17 w 27"/>
                  <a:gd name="T27" fmla="*/ 1 h 42"/>
                  <a:gd name="T28" fmla="*/ 16 w 27"/>
                  <a:gd name="T29" fmla="*/ 3 h 42"/>
                  <a:gd name="T30" fmla="*/ 13 w 27"/>
                  <a:gd name="T31" fmla="*/ 4 h 42"/>
                  <a:gd name="T32" fmla="*/ 10 w 27"/>
                  <a:gd name="T33" fmla="*/ 6 h 42"/>
                  <a:gd name="T34" fmla="*/ 6 w 27"/>
                  <a:gd name="T35" fmla="*/ 7 h 42"/>
                  <a:gd name="T36" fmla="*/ 5 w 27"/>
                  <a:gd name="T37" fmla="*/ 9 h 42"/>
                  <a:gd name="T38" fmla="*/ 3 w 27"/>
                  <a:gd name="T39" fmla="*/ 11 h 42"/>
                  <a:gd name="T40" fmla="*/ 6 w 27"/>
                  <a:gd name="T41" fmla="*/ 14 h 42"/>
                  <a:gd name="T42" fmla="*/ 2 w 27"/>
                  <a:gd name="T43" fmla="*/ 14 h 42"/>
                  <a:gd name="T44" fmla="*/ 2 w 27"/>
                  <a:gd name="T45" fmla="*/ 17 h 42"/>
                  <a:gd name="T46" fmla="*/ 2 w 27"/>
                  <a:gd name="T47" fmla="*/ 21 h 42"/>
                  <a:gd name="T48" fmla="*/ 3 w 27"/>
                  <a:gd name="T49" fmla="*/ 24 h 42"/>
                  <a:gd name="T50" fmla="*/ 0 w 27"/>
                  <a:gd name="T51" fmla="*/ 25 h 42"/>
                  <a:gd name="T52" fmla="*/ 0 w 27"/>
                  <a:gd name="T53" fmla="*/ 27 h 42"/>
                  <a:gd name="T54" fmla="*/ 3 w 27"/>
                  <a:gd name="T55" fmla="*/ 34 h 42"/>
                  <a:gd name="T56" fmla="*/ 6 w 27"/>
                  <a:gd name="T57" fmla="*/ 31 h 42"/>
                  <a:gd name="T58" fmla="*/ 6 w 27"/>
                  <a:gd name="T59" fmla="*/ 37 h 42"/>
                  <a:gd name="T60" fmla="*/ 7 w 27"/>
                  <a:gd name="T61" fmla="*/ 40 h 42"/>
                  <a:gd name="T62" fmla="*/ 10 w 27"/>
                  <a:gd name="T63" fmla="*/ 41 h 42"/>
                  <a:gd name="T64" fmla="*/ 19 w 27"/>
                  <a:gd name="T65" fmla="*/ 42 h 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42"/>
                  <a:gd name="T101" fmla="*/ 27 w 27"/>
                  <a:gd name="T102" fmla="*/ 42 h 4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42">
                    <a:moveTo>
                      <a:pt x="19" y="42"/>
                    </a:moveTo>
                    <a:lnTo>
                      <a:pt x="16" y="38"/>
                    </a:lnTo>
                    <a:lnTo>
                      <a:pt x="19" y="38"/>
                    </a:lnTo>
                    <a:lnTo>
                      <a:pt x="16" y="34"/>
                    </a:lnTo>
                    <a:lnTo>
                      <a:pt x="16" y="30"/>
                    </a:lnTo>
                    <a:lnTo>
                      <a:pt x="21" y="23"/>
                    </a:lnTo>
                    <a:lnTo>
                      <a:pt x="24" y="24"/>
                    </a:lnTo>
                    <a:lnTo>
                      <a:pt x="27" y="17"/>
                    </a:lnTo>
                    <a:lnTo>
                      <a:pt x="23" y="14"/>
                    </a:lnTo>
                    <a:lnTo>
                      <a:pt x="21" y="9"/>
                    </a:lnTo>
                    <a:lnTo>
                      <a:pt x="23" y="3"/>
                    </a:lnTo>
                    <a:lnTo>
                      <a:pt x="23" y="1"/>
                    </a:lnTo>
                    <a:lnTo>
                      <a:pt x="20" y="0"/>
                    </a:lnTo>
                    <a:lnTo>
                      <a:pt x="17" y="1"/>
                    </a:lnTo>
                    <a:lnTo>
                      <a:pt x="16" y="3"/>
                    </a:lnTo>
                    <a:lnTo>
                      <a:pt x="13" y="4"/>
                    </a:lnTo>
                    <a:lnTo>
                      <a:pt x="10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6" y="14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2" y="21"/>
                    </a:lnTo>
                    <a:lnTo>
                      <a:pt x="3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6" y="31"/>
                    </a:lnTo>
                    <a:lnTo>
                      <a:pt x="6" y="37"/>
                    </a:lnTo>
                    <a:lnTo>
                      <a:pt x="7" y="40"/>
                    </a:lnTo>
                    <a:lnTo>
                      <a:pt x="10" y="41"/>
                    </a:lnTo>
                    <a:lnTo>
                      <a:pt x="19" y="4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16" name="Freeform 969"/>
              <p:cNvSpPr>
                <a:spLocks noChangeAspect="1"/>
              </p:cNvSpPr>
              <p:nvPr/>
            </p:nvSpPr>
            <p:spPr bwMode="auto">
              <a:xfrm>
                <a:off x="3240" y="935"/>
                <a:ext cx="27" cy="42"/>
              </a:xfrm>
              <a:custGeom>
                <a:avLst/>
                <a:gdLst>
                  <a:gd name="T0" fmla="*/ 19 w 27"/>
                  <a:gd name="T1" fmla="*/ 42 h 42"/>
                  <a:gd name="T2" fmla="*/ 16 w 27"/>
                  <a:gd name="T3" fmla="*/ 38 h 42"/>
                  <a:gd name="T4" fmla="*/ 19 w 27"/>
                  <a:gd name="T5" fmla="*/ 38 h 42"/>
                  <a:gd name="T6" fmla="*/ 16 w 27"/>
                  <a:gd name="T7" fmla="*/ 34 h 42"/>
                  <a:gd name="T8" fmla="*/ 16 w 27"/>
                  <a:gd name="T9" fmla="*/ 30 h 42"/>
                  <a:gd name="T10" fmla="*/ 21 w 27"/>
                  <a:gd name="T11" fmla="*/ 23 h 42"/>
                  <a:gd name="T12" fmla="*/ 24 w 27"/>
                  <a:gd name="T13" fmla="*/ 24 h 42"/>
                  <a:gd name="T14" fmla="*/ 27 w 27"/>
                  <a:gd name="T15" fmla="*/ 17 h 42"/>
                  <a:gd name="T16" fmla="*/ 23 w 27"/>
                  <a:gd name="T17" fmla="*/ 14 h 42"/>
                  <a:gd name="T18" fmla="*/ 21 w 27"/>
                  <a:gd name="T19" fmla="*/ 9 h 42"/>
                  <a:gd name="T20" fmla="*/ 23 w 27"/>
                  <a:gd name="T21" fmla="*/ 3 h 42"/>
                  <a:gd name="T22" fmla="*/ 23 w 27"/>
                  <a:gd name="T23" fmla="*/ 1 h 42"/>
                  <a:gd name="T24" fmla="*/ 20 w 27"/>
                  <a:gd name="T25" fmla="*/ 0 h 42"/>
                  <a:gd name="T26" fmla="*/ 17 w 27"/>
                  <a:gd name="T27" fmla="*/ 1 h 42"/>
                  <a:gd name="T28" fmla="*/ 16 w 27"/>
                  <a:gd name="T29" fmla="*/ 3 h 42"/>
                  <a:gd name="T30" fmla="*/ 13 w 27"/>
                  <a:gd name="T31" fmla="*/ 4 h 42"/>
                  <a:gd name="T32" fmla="*/ 10 w 27"/>
                  <a:gd name="T33" fmla="*/ 6 h 42"/>
                  <a:gd name="T34" fmla="*/ 6 w 27"/>
                  <a:gd name="T35" fmla="*/ 7 h 42"/>
                  <a:gd name="T36" fmla="*/ 5 w 27"/>
                  <a:gd name="T37" fmla="*/ 9 h 42"/>
                  <a:gd name="T38" fmla="*/ 3 w 27"/>
                  <a:gd name="T39" fmla="*/ 11 h 42"/>
                  <a:gd name="T40" fmla="*/ 6 w 27"/>
                  <a:gd name="T41" fmla="*/ 14 h 42"/>
                  <a:gd name="T42" fmla="*/ 2 w 27"/>
                  <a:gd name="T43" fmla="*/ 14 h 42"/>
                  <a:gd name="T44" fmla="*/ 2 w 27"/>
                  <a:gd name="T45" fmla="*/ 17 h 42"/>
                  <a:gd name="T46" fmla="*/ 2 w 27"/>
                  <a:gd name="T47" fmla="*/ 21 h 42"/>
                  <a:gd name="T48" fmla="*/ 3 w 27"/>
                  <a:gd name="T49" fmla="*/ 24 h 42"/>
                  <a:gd name="T50" fmla="*/ 0 w 27"/>
                  <a:gd name="T51" fmla="*/ 25 h 42"/>
                  <a:gd name="T52" fmla="*/ 0 w 27"/>
                  <a:gd name="T53" fmla="*/ 27 h 42"/>
                  <a:gd name="T54" fmla="*/ 3 w 27"/>
                  <a:gd name="T55" fmla="*/ 34 h 42"/>
                  <a:gd name="T56" fmla="*/ 6 w 27"/>
                  <a:gd name="T57" fmla="*/ 31 h 42"/>
                  <a:gd name="T58" fmla="*/ 6 w 27"/>
                  <a:gd name="T59" fmla="*/ 37 h 42"/>
                  <a:gd name="T60" fmla="*/ 7 w 27"/>
                  <a:gd name="T61" fmla="*/ 40 h 42"/>
                  <a:gd name="T62" fmla="*/ 10 w 27"/>
                  <a:gd name="T63" fmla="*/ 41 h 42"/>
                  <a:gd name="T64" fmla="*/ 19 w 27"/>
                  <a:gd name="T65" fmla="*/ 42 h 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42"/>
                  <a:gd name="T101" fmla="*/ 27 w 27"/>
                  <a:gd name="T102" fmla="*/ 42 h 4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42">
                    <a:moveTo>
                      <a:pt x="19" y="42"/>
                    </a:moveTo>
                    <a:lnTo>
                      <a:pt x="16" y="38"/>
                    </a:lnTo>
                    <a:lnTo>
                      <a:pt x="19" y="38"/>
                    </a:lnTo>
                    <a:lnTo>
                      <a:pt x="16" y="34"/>
                    </a:lnTo>
                    <a:lnTo>
                      <a:pt x="16" y="30"/>
                    </a:lnTo>
                    <a:lnTo>
                      <a:pt x="21" y="23"/>
                    </a:lnTo>
                    <a:lnTo>
                      <a:pt x="24" y="24"/>
                    </a:lnTo>
                    <a:lnTo>
                      <a:pt x="27" y="17"/>
                    </a:lnTo>
                    <a:lnTo>
                      <a:pt x="23" y="14"/>
                    </a:lnTo>
                    <a:lnTo>
                      <a:pt x="21" y="9"/>
                    </a:lnTo>
                    <a:lnTo>
                      <a:pt x="23" y="3"/>
                    </a:lnTo>
                    <a:lnTo>
                      <a:pt x="23" y="1"/>
                    </a:lnTo>
                    <a:lnTo>
                      <a:pt x="20" y="0"/>
                    </a:lnTo>
                    <a:lnTo>
                      <a:pt x="17" y="1"/>
                    </a:lnTo>
                    <a:lnTo>
                      <a:pt x="16" y="3"/>
                    </a:lnTo>
                    <a:lnTo>
                      <a:pt x="13" y="4"/>
                    </a:lnTo>
                    <a:lnTo>
                      <a:pt x="10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6" y="14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2" y="21"/>
                    </a:lnTo>
                    <a:lnTo>
                      <a:pt x="3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6" y="31"/>
                    </a:lnTo>
                    <a:lnTo>
                      <a:pt x="6" y="37"/>
                    </a:lnTo>
                    <a:lnTo>
                      <a:pt x="7" y="40"/>
                    </a:lnTo>
                    <a:lnTo>
                      <a:pt x="10" y="41"/>
                    </a:lnTo>
                    <a:lnTo>
                      <a:pt x="19" y="42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17" name="Freeform 970"/>
              <p:cNvSpPr>
                <a:spLocks noChangeAspect="1"/>
              </p:cNvSpPr>
              <p:nvPr/>
            </p:nvSpPr>
            <p:spPr bwMode="auto">
              <a:xfrm>
                <a:off x="3240" y="935"/>
                <a:ext cx="27" cy="42"/>
              </a:xfrm>
              <a:custGeom>
                <a:avLst/>
                <a:gdLst>
                  <a:gd name="T0" fmla="*/ 19 w 27"/>
                  <a:gd name="T1" fmla="*/ 42 h 42"/>
                  <a:gd name="T2" fmla="*/ 16 w 27"/>
                  <a:gd name="T3" fmla="*/ 38 h 42"/>
                  <a:gd name="T4" fmla="*/ 19 w 27"/>
                  <a:gd name="T5" fmla="*/ 38 h 42"/>
                  <a:gd name="T6" fmla="*/ 16 w 27"/>
                  <a:gd name="T7" fmla="*/ 34 h 42"/>
                  <a:gd name="T8" fmla="*/ 16 w 27"/>
                  <a:gd name="T9" fmla="*/ 30 h 42"/>
                  <a:gd name="T10" fmla="*/ 21 w 27"/>
                  <a:gd name="T11" fmla="*/ 23 h 42"/>
                  <a:gd name="T12" fmla="*/ 24 w 27"/>
                  <a:gd name="T13" fmla="*/ 24 h 42"/>
                  <a:gd name="T14" fmla="*/ 27 w 27"/>
                  <a:gd name="T15" fmla="*/ 17 h 42"/>
                  <a:gd name="T16" fmla="*/ 23 w 27"/>
                  <a:gd name="T17" fmla="*/ 14 h 42"/>
                  <a:gd name="T18" fmla="*/ 21 w 27"/>
                  <a:gd name="T19" fmla="*/ 9 h 42"/>
                  <a:gd name="T20" fmla="*/ 23 w 27"/>
                  <a:gd name="T21" fmla="*/ 3 h 42"/>
                  <a:gd name="T22" fmla="*/ 23 w 27"/>
                  <a:gd name="T23" fmla="*/ 1 h 42"/>
                  <a:gd name="T24" fmla="*/ 20 w 27"/>
                  <a:gd name="T25" fmla="*/ 0 h 42"/>
                  <a:gd name="T26" fmla="*/ 17 w 27"/>
                  <a:gd name="T27" fmla="*/ 1 h 42"/>
                  <a:gd name="T28" fmla="*/ 16 w 27"/>
                  <a:gd name="T29" fmla="*/ 3 h 42"/>
                  <a:gd name="T30" fmla="*/ 13 w 27"/>
                  <a:gd name="T31" fmla="*/ 4 h 42"/>
                  <a:gd name="T32" fmla="*/ 10 w 27"/>
                  <a:gd name="T33" fmla="*/ 6 h 42"/>
                  <a:gd name="T34" fmla="*/ 6 w 27"/>
                  <a:gd name="T35" fmla="*/ 7 h 42"/>
                  <a:gd name="T36" fmla="*/ 5 w 27"/>
                  <a:gd name="T37" fmla="*/ 9 h 42"/>
                  <a:gd name="T38" fmla="*/ 3 w 27"/>
                  <a:gd name="T39" fmla="*/ 11 h 42"/>
                  <a:gd name="T40" fmla="*/ 6 w 27"/>
                  <a:gd name="T41" fmla="*/ 14 h 42"/>
                  <a:gd name="T42" fmla="*/ 2 w 27"/>
                  <a:gd name="T43" fmla="*/ 14 h 42"/>
                  <a:gd name="T44" fmla="*/ 2 w 27"/>
                  <a:gd name="T45" fmla="*/ 17 h 42"/>
                  <a:gd name="T46" fmla="*/ 2 w 27"/>
                  <a:gd name="T47" fmla="*/ 21 h 42"/>
                  <a:gd name="T48" fmla="*/ 3 w 27"/>
                  <a:gd name="T49" fmla="*/ 24 h 42"/>
                  <a:gd name="T50" fmla="*/ 0 w 27"/>
                  <a:gd name="T51" fmla="*/ 25 h 42"/>
                  <a:gd name="T52" fmla="*/ 0 w 27"/>
                  <a:gd name="T53" fmla="*/ 27 h 42"/>
                  <a:gd name="T54" fmla="*/ 3 w 27"/>
                  <a:gd name="T55" fmla="*/ 34 h 42"/>
                  <a:gd name="T56" fmla="*/ 6 w 27"/>
                  <a:gd name="T57" fmla="*/ 31 h 42"/>
                  <a:gd name="T58" fmla="*/ 6 w 27"/>
                  <a:gd name="T59" fmla="*/ 37 h 42"/>
                  <a:gd name="T60" fmla="*/ 7 w 27"/>
                  <a:gd name="T61" fmla="*/ 40 h 42"/>
                  <a:gd name="T62" fmla="*/ 10 w 27"/>
                  <a:gd name="T63" fmla="*/ 41 h 42"/>
                  <a:gd name="T64" fmla="*/ 19 w 27"/>
                  <a:gd name="T65" fmla="*/ 42 h 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42"/>
                  <a:gd name="T101" fmla="*/ 27 w 27"/>
                  <a:gd name="T102" fmla="*/ 42 h 4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42">
                    <a:moveTo>
                      <a:pt x="19" y="42"/>
                    </a:moveTo>
                    <a:lnTo>
                      <a:pt x="16" y="38"/>
                    </a:lnTo>
                    <a:lnTo>
                      <a:pt x="19" y="38"/>
                    </a:lnTo>
                    <a:lnTo>
                      <a:pt x="16" y="34"/>
                    </a:lnTo>
                    <a:lnTo>
                      <a:pt x="16" y="30"/>
                    </a:lnTo>
                    <a:lnTo>
                      <a:pt x="21" y="23"/>
                    </a:lnTo>
                    <a:lnTo>
                      <a:pt x="24" y="24"/>
                    </a:lnTo>
                    <a:lnTo>
                      <a:pt x="27" y="17"/>
                    </a:lnTo>
                    <a:lnTo>
                      <a:pt x="23" y="14"/>
                    </a:lnTo>
                    <a:lnTo>
                      <a:pt x="21" y="9"/>
                    </a:lnTo>
                    <a:lnTo>
                      <a:pt x="23" y="3"/>
                    </a:lnTo>
                    <a:lnTo>
                      <a:pt x="23" y="1"/>
                    </a:lnTo>
                    <a:lnTo>
                      <a:pt x="20" y="0"/>
                    </a:lnTo>
                    <a:lnTo>
                      <a:pt x="17" y="1"/>
                    </a:lnTo>
                    <a:lnTo>
                      <a:pt x="16" y="3"/>
                    </a:lnTo>
                    <a:lnTo>
                      <a:pt x="13" y="4"/>
                    </a:lnTo>
                    <a:lnTo>
                      <a:pt x="10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6" y="14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2" y="21"/>
                    </a:lnTo>
                    <a:lnTo>
                      <a:pt x="3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6" y="31"/>
                    </a:lnTo>
                    <a:lnTo>
                      <a:pt x="6" y="37"/>
                    </a:lnTo>
                    <a:lnTo>
                      <a:pt x="7" y="40"/>
                    </a:lnTo>
                    <a:lnTo>
                      <a:pt x="10" y="41"/>
                    </a:lnTo>
                    <a:lnTo>
                      <a:pt x="19" y="4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18" name="Freeform 971"/>
              <p:cNvSpPr>
                <a:spLocks noChangeAspect="1"/>
              </p:cNvSpPr>
              <p:nvPr/>
            </p:nvSpPr>
            <p:spPr bwMode="auto">
              <a:xfrm>
                <a:off x="3240" y="935"/>
                <a:ext cx="27" cy="42"/>
              </a:xfrm>
              <a:custGeom>
                <a:avLst/>
                <a:gdLst>
                  <a:gd name="T0" fmla="*/ 19 w 27"/>
                  <a:gd name="T1" fmla="*/ 42 h 42"/>
                  <a:gd name="T2" fmla="*/ 16 w 27"/>
                  <a:gd name="T3" fmla="*/ 38 h 42"/>
                  <a:gd name="T4" fmla="*/ 19 w 27"/>
                  <a:gd name="T5" fmla="*/ 38 h 42"/>
                  <a:gd name="T6" fmla="*/ 16 w 27"/>
                  <a:gd name="T7" fmla="*/ 34 h 42"/>
                  <a:gd name="T8" fmla="*/ 16 w 27"/>
                  <a:gd name="T9" fmla="*/ 30 h 42"/>
                  <a:gd name="T10" fmla="*/ 21 w 27"/>
                  <a:gd name="T11" fmla="*/ 23 h 42"/>
                  <a:gd name="T12" fmla="*/ 24 w 27"/>
                  <a:gd name="T13" fmla="*/ 24 h 42"/>
                  <a:gd name="T14" fmla="*/ 27 w 27"/>
                  <a:gd name="T15" fmla="*/ 17 h 42"/>
                  <a:gd name="T16" fmla="*/ 23 w 27"/>
                  <a:gd name="T17" fmla="*/ 14 h 42"/>
                  <a:gd name="T18" fmla="*/ 21 w 27"/>
                  <a:gd name="T19" fmla="*/ 9 h 42"/>
                  <a:gd name="T20" fmla="*/ 23 w 27"/>
                  <a:gd name="T21" fmla="*/ 3 h 42"/>
                  <a:gd name="T22" fmla="*/ 23 w 27"/>
                  <a:gd name="T23" fmla="*/ 1 h 42"/>
                  <a:gd name="T24" fmla="*/ 20 w 27"/>
                  <a:gd name="T25" fmla="*/ 0 h 42"/>
                  <a:gd name="T26" fmla="*/ 17 w 27"/>
                  <a:gd name="T27" fmla="*/ 1 h 42"/>
                  <a:gd name="T28" fmla="*/ 16 w 27"/>
                  <a:gd name="T29" fmla="*/ 3 h 42"/>
                  <a:gd name="T30" fmla="*/ 13 w 27"/>
                  <a:gd name="T31" fmla="*/ 4 h 42"/>
                  <a:gd name="T32" fmla="*/ 10 w 27"/>
                  <a:gd name="T33" fmla="*/ 6 h 42"/>
                  <a:gd name="T34" fmla="*/ 6 w 27"/>
                  <a:gd name="T35" fmla="*/ 7 h 42"/>
                  <a:gd name="T36" fmla="*/ 5 w 27"/>
                  <a:gd name="T37" fmla="*/ 9 h 42"/>
                  <a:gd name="T38" fmla="*/ 3 w 27"/>
                  <a:gd name="T39" fmla="*/ 11 h 42"/>
                  <a:gd name="T40" fmla="*/ 6 w 27"/>
                  <a:gd name="T41" fmla="*/ 14 h 42"/>
                  <a:gd name="T42" fmla="*/ 2 w 27"/>
                  <a:gd name="T43" fmla="*/ 14 h 42"/>
                  <a:gd name="T44" fmla="*/ 2 w 27"/>
                  <a:gd name="T45" fmla="*/ 17 h 42"/>
                  <a:gd name="T46" fmla="*/ 2 w 27"/>
                  <a:gd name="T47" fmla="*/ 21 h 42"/>
                  <a:gd name="T48" fmla="*/ 3 w 27"/>
                  <a:gd name="T49" fmla="*/ 24 h 42"/>
                  <a:gd name="T50" fmla="*/ 0 w 27"/>
                  <a:gd name="T51" fmla="*/ 25 h 42"/>
                  <a:gd name="T52" fmla="*/ 0 w 27"/>
                  <a:gd name="T53" fmla="*/ 27 h 42"/>
                  <a:gd name="T54" fmla="*/ 3 w 27"/>
                  <a:gd name="T55" fmla="*/ 34 h 42"/>
                  <a:gd name="T56" fmla="*/ 6 w 27"/>
                  <a:gd name="T57" fmla="*/ 31 h 42"/>
                  <a:gd name="T58" fmla="*/ 6 w 27"/>
                  <a:gd name="T59" fmla="*/ 37 h 42"/>
                  <a:gd name="T60" fmla="*/ 7 w 27"/>
                  <a:gd name="T61" fmla="*/ 40 h 42"/>
                  <a:gd name="T62" fmla="*/ 10 w 27"/>
                  <a:gd name="T63" fmla="*/ 41 h 42"/>
                  <a:gd name="T64" fmla="*/ 19 w 27"/>
                  <a:gd name="T65" fmla="*/ 42 h 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42"/>
                  <a:gd name="T101" fmla="*/ 27 w 27"/>
                  <a:gd name="T102" fmla="*/ 42 h 4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42">
                    <a:moveTo>
                      <a:pt x="19" y="42"/>
                    </a:moveTo>
                    <a:lnTo>
                      <a:pt x="16" y="38"/>
                    </a:lnTo>
                    <a:lnTo>
                      <a:pt x="19" y="38"/>
                    </a:lnTo>
                    <a:lnTo>
                      <a:pt x="16" y="34"/>
                    </a:lnTo>
                    <a:lnTo>
                      <a:pt x="16" y="30"/>
                    </a:lnTo>
                    <a:lnTo>
                      <a:pt x="21" y="23"/>
                    </a:lnTo>
                    <a:lnTo>
                      <a:pt x="24" y="24"/>
                    </a:lnTo>
                    <a:lnTo>
                      <a:pt x="27" y="17"/>
                    </a:lnTo>
                    <a:lnTo>
                      <a:pt x="23" y="14"/>
                    </a:lnTo>
                    <a:lnTo>
                      <a:pt x="21" y="9"/>
                    </a:lnTo>
                    <a:lnTo>
                      <a:pt x="23" y="3"/>
                    </a:lnTo>
                    <a:lnTo>
                      <a:pt x="23" y="1"/>
                    </a:lnTo>
                    <a:lnTo>
                      <a:pt x="20" y="0"/>
                    </a:lnTo>
                    <a:lnTo>
                      <a:pt x="17" y="1"/>
                    </a:lnTo>
                    <a:lnTo>
                      <a:pt x="16" y="3"/>
                    </a:lnTo>
                    <a:lnTo>
                      <a:pt x="13" y="4"/>
                    </a:lnTo>
                    <a:lnTo>
                      <a:pt x="10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6" y="14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2" y="21"/>
                    </a:lnTo>
                    <a:lnTo>
                      <a:pt x="3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6" y="31"/>
                    </a:lnTo>
                    <a:lnTo>
                      <a:pt x="6" y="37"/>
                    </a:lnTo>
                    <a:lnTo>
                      <a:pt x="7" y="40"/>
                    </a:lnTo>
                    <a:lnTo>
                      <a:pt x="10" y="41"/>
                    </a:lnTo>
                    <a:lnTo>
                      <a:pt x="19" y="42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19" name="Freeform 972"/>
              <p:cNvSpPr>
                <a:spLocks noChangeAspect="1"/>
              </p:cNvSpPr>
              <p:nvPr/>
            </p:nvSpPr>
            <p:spPr bwMode="auto">
              <a:xfrm>
                <a:off x="3212" y="1079"/>
                <a:ext cx="54" cy="28"/>
              </a:xfrm>
              <a:custGeom>
                <a:avLst/>
                <a:gdLst>
                  <a:gd name="T0" fmla="*/ 47 w 54"/>
                  <a:gd name="T1" fmla="*/ 13 h 28"/>
                  <a:gd name="T2" fmla="*/ 45 w 54"/>
                  <a:gd name="T3" fmla="*/ 11 h 28"/>
                  <a:gd name="T4" fmla="*/ 42 w 54"/>
                  <a:gd name="T5" fmla="*/ 9 h 28"/>
                  <a:gd name="T6" fmla="*/ 42 w 54"/>
                  <a:gd name="T7" fmla="*/ 4 h 28"/>
                  <a:gd name="T8" fmla="*/ 42 w 54"/>
                  <a:gd name="T9" fmla="*/ 3 h 28"/>
                  <a:gd name="T10" fmla="*/ 33 w 54"/>
                  <a:gd name="T11" fmla="*/ 0 h 28"/>
                  <a:gd name="T12" fmla="*/ 28 w 54"/>
                  <a:gd name="T13" fmla="*/ 3 h 28"/>
                  <a:gd name="T14" fmla="*/ 21 w 54"/>
                  <a:gd name="T15" fmla="*/ 3 h 28"/>
                  <a:gd name="T16" fmla="*/ 18 w 54"/>
                  <a:gd name="T17" fmla="*/ 3 h 28"/>
                  <a:gd name="T18" fmla="*/ 14 w 54"/>
                  <a:gd name="T19" fmla="*/ 4 h 28"/>
                  <a:gd name="T20" fmla="*/ 10 w 54"/>
                  <a:gd name="T21" fmla="*/ 6 h 28"/>
                  <a:gd name="T22" fmla="*/ 10 w 54"/>
                  <a:gd name="T23" fmla="*/ 9 h 28"/>
                  <a:gd name="T24" fmla="*/ 6 w 54"/>
                  <a:gd name="T25" fmla="*/ 11 h 28"/>
                  <a:gd name="T26" fmla="*/ 4 w 54"/>
                  <a:gd name="T27" fmla="*/ 14 h 28"/>
                  <a:gd name="T28" fmla="*/ 0 w 54"/>
                  <a:gd name="T29" fmla="*/ 18 h 28"/>
                  <a:gd name="T30" fmla="*/ 0 w 54"/>
                  <a:gd name="T31" fmla="*/ 23 h 28"/>
                  <a:gd name="T32" fmla="*/ 4 w 54"/>
                  <a:gd name="T33" fmla="*/ 21 h 28"/>
                  <a:gd name="T34" fmla="*/ 10 w 54"/>
                  <a:gd name="T35" fmla="*/ 23 h 28"/>
                  <a:gd name="T36" fmla="*/ 10 w 54"/>
                  <a:gd name="T37" fmla="*/ 24 h 28"/>
                  <a:gd name="T38" fmla="*/ 13 w 54"/>
                  <a:gd name="T39" fmla="*/ 27 h 28"/>
                  <a:gd name="T40" fmla="*/ 23 w 54"/>
                  <a:gd name="T41" fmla="*/ 27 h 28"/>
                  <a:gd name="T42" fmla="*/ 28 w 54"/>
                  <a:gd name="T43" fmla="*/ 18 h 28"/>
                  <a:gd name="T44" fmla="*/ 37 w 54"/>
                  <a:gd name="T45" fmla="*/ 28 h 28"/>
                  <a:gd name="T46" fmla="*/ 40 w 54"/>
                  <a:gd name="T47" fmla="*/ 18 h 28"/>
                  <a:gd name="T48" fmla="*/ 45 w 54"/>
                  <a:gd name="T49" fmla="*/ 20 h 28"/>
                  <a:gd name="T50" fmla="*/ 48 w 54"/>
                  <a:gd name="T51" fmla="*/ 18 h 28"/>
                  <a:gd name="T52" fmla="*/ 52 w 54"/>
                  <a:gd name="T53" fmla="*/ 18 h 28"/>
                  <a:gd name="T54" fmla="*/ 54 w 54"/>
                  <a:gd name="T55" fmla="*/ 17 h 28"/>
                  <a:gd name="T56" fmla="*/ 52 w 54"/>
                  <a:gd name="T57" fmla="*/ 11 h 28"/>
                  <a:gd name="T58" fmla="*/ 47 w 54"/>
                  <a:gd name="T59" fmla="*/ 13 h 2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4"/>
                  <a:gd name="T91" fmla="*/ 0 h 28"/>
                  <a:gd name="T92" fmla="*/ 54 w 54"/>
                  <a:gd name="T93" fmla="*/ 28 h 2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4" h="28">
                    <a:moveTo>
                      <a:pt x="47" y="13"/>
                    </a:moveTo>
                    <a:lnTo>
                      <a:pt x="45" y="11"/>
                    </a:lnTo>
                    <a:lnTo>
                      <a:pt x="42" y="9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33" y="0"/>
                    </a:lnTo>
                    <a:lnTo>
                      <a:pt x="28" y="3"/>
                    </a:lnTo>
                    <a:lnTo>
                      <a:pt x="21" y="3"/>
                    </a:lnTo>
                    <a:lnTo>
                      <a:pt x="18" y="3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10" y="9"/>
                    </a:lnTo>
                    <a:lnTo>
                      <a:pt x="6" y="11"/>
                    </a:lnTo>
                    <a:lnTo>
                      <a:pt x="4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4" y="21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13" y="27"/>
                    </a:lnTo>
                    <a:lnTo>
                      <a:pt x="23" y="27"/>
                    </a:lnTo>
                    <a:lnTo>
                      <a:pt x="28" y="18"/>
                    </a:lnTo>
                    <a:lnTo>
                      <a:pt x="37" y="28"/>
                    </a:lnTo>
                    <a:lnTo>
                      <a:pt x="40" y="18"/>
                    </a:lnTo>
                    <a:lnTo>
                      <a:pt x="45" y="20"/>
                    </a:lnTo>
                    <a:lnTo>
                      <a:pt x="48" y="18"/>
                    </a:lnTo>
                    <a:lnTo>
                      <a:pt x="52" y="18"/>
                    </a:lnTo>
                    <a:lnTo>
                      <a:pt x="54" y="17"/>
                    </a:lnTo>
                    <a:lnTo>
                      <a:pt x="52" y="11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20" name="Freeform 973"/>
              <p:cNvSpPr>
                <a:spLocks noChangeAspect="1"/>
              </p:cNvSpPr>
              <p:nvPr/>
            </p:nvSpPr>
            <p:spPr bwMode="auto">
              <a:xfrm>
                <a:off x="3212" y="1079"/>
                <a:ext cx="54" cy="28"/>
              </a:xfrm>
              <a:custGeom>
                <a:avLst/>
                <a:gdLst>
                  <a:gd name="T0" fmla="*/ 47 w 54"/>
                  <a:gd name="T1" fmla="*/ 13 h 28"/>
                  <a:gd name="T2" fmla="*/ 45 w 54"/>
                  <a:gd name="T3" fmla="*/ 11 h 28"/>
                  <a:gd name="T4" fmla="*/ 42 w 54"/>
                  <a:gd name="T5" fmla="*/ 9 h 28"/>
                  <a:gd name="T6" fmla="*/ 42 w 54"/>
                  <a:gd name="T7" fmla="*/ 4 h 28"/>
                  <a:gd name="T8" fmla="*/ 42 w 54"/>
                  <a:gd name="T9" fmla="*/ 3 h 28"/>
                  <a:gd name="T10" fmla="*/ 33 w 54"/>
                  <a:gd name="T11" fmla="*/ 0 h 28"/>
                  <a:gd name="T12" fmla="*/ 28 w 54"/>
                  <a:gd name="T13" fmla="*/ 3 h 28"/>
                  <a:gd name="T14" fmla="*/ 21 w 54"/>
                  <a:gd name="T15" fmla="*/ 3 h 28"/>
                  <a:gd name="T16" fmla="*/ 18 w 54"/>
                  <a:gd name="T17" fmla="*/ 3 h 28"/>
                  <a:gd name="T18" fmla="*/ 14 w 54"/>
                  <a:gd name="T19" fmla="*/ 4 h 28"/>
                  <a:gd name="T20" fmla="*/ 10 w 54"/>
                  <a:gd name="T21" fmla="*/ 6 h 28"/>
                  <a:gd name="T22" fmla="*/ 10 w 54"/>
                  <a:gd name="T23" fmla="*/ 9 h 28"/>
                  <a:gd name="T24" fmla="*/ 6 w 54"/>
                  <a:gd name="T25" fmla="*/ 11 h 28"/>
                  <a:gd name="T26" fmla="*/ 4 w 54"/>
                  <a:gd name="T27" fmla="*/ 14 h 28"/>
                  <a:gd name="T28" fmla="*/ 0 w 54"/>
                  <a:gd name="T29" fmla="*/ 18 h 28"/>
                  <a:gd name="T30" fmla="*/ 0 w 54"/>
                  <a:gd name="T31" fmla="*/ 23 h 28"/>
                  <a:gd name="T32" fmla="*/ 4 w 54"/>
                  <a:gd name="T33" fmla="*/ 21 h 28"/>
                  <a:gd name="T34" fmla="*/ 10 w 54"/>
                  <a:gd name="T35" fmla="*/ 23 h 28"/>
                  <a:gd name="T36" fmla="*/ 10 w 54"/>
                  <a:gd name="T37" fmla="*/ 24 h 28"/>
                  <a:gd name="T38" fmla="*/ 13 w 54"/>
                  <a:gd name="T39" fmla="*/ 27 h 28"/>
                  <a:gd name="T40" fmla="*/ 23 w 54"/>
                  <a:gd name="T41" fmla="*/ 27 h 28"/>
                  <a:gd name="T42" fmla="*/ 28 w 54"/>
                  <a:gd name="T43" fmla="*/ 18 h 28"/>
                  <a:gd name="T44" fmla="*/ 37 w 54"/>
                  <a:gd name="T45" fmla="*/ 28 h 28"/>
                  <a:gd name="T46" fmla="*/ 40 w 54"/>
                  <a:gd name="T47" fmla="*/ 18 h 28"/>
                  <a:gd name="T48" fmla="*/ 45 w 54"/>
                  <a:gd name="T49" fmla="*/ 20 h 28"/>
                  <a:gd name="T50" fmla="*/ 48 w 54"/>
                  <a:gd name="T51" fmla="*/ 18 h 28"/>
                  <a:gd name="T52" fmla="*/ 52 w 54"/>
                  <a:gd name="T53" fmla="*/ 18 h 28"/>
                  <a:gd name="T54" fmla="*/ 54 w 54"/>
                  <a:gd name="T55" fmla="*/ 17 h 28"/>
                  <a:gd name="T56" fmla="*/ 52 w 54"/>
                  <a:gd name="T57" fmla="*/ 11 h 28"/>
                  <a:gd name="T58" fmla="*/ 47 w 54"/>
                  <a:gd name="T59" fmla="*/ 13 h 2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4"/>
                  <a:gd name="T91" fmla="*/ 0 h 28"/>
                  <a:gd name="T92" fmla="*/ 54 w 54"/>
                  <a:gd name="T93" fmla="*/ 28 h 2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4" h="28">
                    <a:moveTo>
                      <a:pt x="47" y="13"/>
                    </a:moveTo>
                    <a:lnTo>
                      <a:pt x="45" y="11"/>
                    </a:lnTo>
                    <a:lnTo>
                      <a:pt x="42" y="9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33" y="0"/>
                    </a:lnTo>
                    <a:lnTo>
                      <a:pt x="28" y="3"/>
                    </a:lnTo>
                    <a:lnTo>
                      <a:pt x="21" y="3"/>
                    </a:lnTo>
                    <a:lnTo>
                      <a:pt x="18" y="3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10" y="9"/>
                    </a:lnTo>
                    <a:lnTo>
                      <a:pt x="6" y="11"/>
                    </a:lnTo>
                    <a:lnTo>
                      <a:pt x="4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4" y="21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13" y="27"/>
                    </a:lnTo>
                    <a:lnTo>
                      <a:pt x="23" y="27"/>
                    </a:lnTo>
                    <a:lnTo>
                      <a:pt x="28" y="18"/>
                    </a:lnTo>
                    <a:lnTo>
                      <a:pt x="37" y="28"/>
                    </a:lnTo>
                    <a:lnTo>
                      <a:pt x="40" y="18"/>
                    </a:lnTo>
                    <a:lnTo>
                      <a:pt x="45" y="20"/>
                    </a:lnTo>
                    <a:lnTo>
                      <a:pt x="48" y="18"/>
                    </a:lnTo>
                    <a:lnTo>
                      <a:pt x="52" y="18"/>
                    </a:lnTo>
                    <a:lnTo>
                      <a:pt x="54" y="17"/>
                    </a:lnTo>
                    <a:lnTo>
                      <a:pt x="52" y="11"/>
                    </a:lnTo>
                    <a:lnTo>
                      <a:pt x="47" y="13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21" name="Freeform 974"/>
              <p:cNvSpPr>
                <a:spLocks noChangeAspect="1"/>
              </p:cNvSpPr>
              <p:nvPr/>
            </p:nvSpPr>
            <p:spPr bwMode="auto">
              <a:xfrm>
                <a:off x="3254" y="1059"/>
                <a:ext cx="88" cy="38"/>
              </a:xfrm>
              <a:custGeom>
                <a:avLst/>
                <a:gdLst>
                  <a:gd name="T0" fmla="*/ 61 w 88"/>
                  <a:gd name="T1" fmla="*/ 37 h 38"/>
                  <a:gd name="T2" fmla="*/ 65 w 88"/>
                  <a:gd name="T3" fmla="*/ 34 h 38"/>
                  <a:gd name="T4" fmla="*/ 71 w 88"/>
                  <a:gd name="T5" fmla="*/ 34 h 38"/>
                  <a:gd name="T6" fmla="*/ 77 w 88"/>
                  <a:gd name="T7" fmla="*/ 33 h 38"/>
                  <a:gd name="T8" fmla="*/ 77 w 88"/>
                  <a:gd name="T9" fmla="*/ 30 h 38"/>
                  <a:gd name="T10" fmla="*/ 81 w 88"/>
                  <a:gd name="T11" fmla="*/ 27 h 38"/>
                  <a:gd name="T12" fmla="*/ 81 w 88"/>
                  <a:gd name="T13" fmla="*/ 23 h 38"/>
                  <a:gd name="T14" fmla="*/ 81 w 88"/>
                  <a:gd name="T15" fmla="*/ 17 h 38"/>
                  <a:gd name="T16" fmla="*/ 86 w 88"/>
                  <a:gd name="T17" fmla="*/ 16 h 38"/>
                  <a:gd name="T18" fmla="*/ 88 w 88"/>
                  <a:gd name="T19" fmla="*/ 12 h 38"/>
                  <a:gd name="T20" fmla="*/ 84 w 88"/>
                  <a:gd name="T21" fmla="*/ 9 h 38"/>
                  <a:gd name="T22" fmla="*/ 84 w 88"/>
                  <a:gd name="T23" fmla="*/ 3 h 38"/>
                  <a:gd name="T24" fmla="*/ 72 w 88"/>
                  <a:gd name="T25" fmla="*/ 3 h 38"/>
                  <a:gd name="T26" fmla="*/ 62 w 88"/>
                  <a:gd name="T27" fmla="*/ 0 h 38"/>
                  <a:gd name="T28" fmla="*/ 60 w 88"/>
                  <a:gd name="T29" fmla="*/ 6 h 38"/>
                  <a:gd name="T30" fmla="*/ 53 w 88"/>
                  <a:gd name="T31" fmla="*/ 7 h 38"/>
                  <a:gd name="T32" fmla="*/ 48 w 88"/>
                  <a:gd name="T33" fmla="*/ 5 h 38"/>
                  <a:gd name="T34" fmla="*/ 48 w 88"/>
                  <a:gd name="T35" fmla="*/ 7 h 38"/>
                  <a:gd name="T36" fmla="*/ 43 w 88"/>
                  <a:gd name="T37" fmla="*/ 7 h 38"/>
                  <a:gd name="T38" fmla="*/ 43 w 88"/>
                  <a:gd name="T39" fmla="*/ 12 h 38"/>
                  <a:gd name="T40" fmla="*/ 38 w 88"/>
                  <a:gd name="T41" fmla="*/ 14 h 38"/>
                  <a:gd name="T42" fmla="*/ 40 w 88"/>
                  <a:gd name="T43" fmla="*/ 19 h 38"/>
                  <a:gd name="T44" fmla="*/ 40 w 88"/>
                  <a:gd name="T45" fmla="*/ 23 h 38"/>
                  <a:gd name="T46" fmla="*/ 33 w 88"/>
                  <a:gd name="T47" fmla="*/ 20 h 38"/>
                  <a:gd name="T48" fmla="*/ 24 w 88"/>
                  <a:gd name="T49" fmla="*/ 23 h 38"/>
                  <a:gd name="T50" fmla="*/ 19 w 88"/>
                  <a:gd name="T51" fmla="*/ 24 h 38"/>
                  <a:gd name="T52" fmla="*/ 10 w 88"/>
                  <a:gd name="T53" fmla="*/ 23 h 38"/>
                  <a:gd name="T54" fmla="*/ 6 w 88"/>
                  <a:gd name="T55" fmla="*/ 26 h 38"/>
                  <a:gd name="T56" fmla="*/ 0 w 88"/>
                  <a:gd name="T57" fmla="*/ 24 h 38"/>
                  <a:gd name="T58" fmla="*/ 0 w 88"/>
                  <a:gd name="T59" fmla="*/ 29 h 38"/>
                  <a:gd name="T60" fmla="*/ 3 w 88"/>
                  <a:gd name="T61" fmla="*/ 31 h 38"/>
                  <a:gd name="T62" fmla="*/ 6 w 88"/>
                  <a:gd name="T63" fmla="*/ 33 h 38"/>
                  <a:gd name="T64" fmla="*/ 10 w 88"/>
                  <a:gd name="T65" fmla="*/ 33 h 38"/>
                  <a:gd name="T66" fmla="*/ 12 w 88"/>
                  <a:gd name="T67" fmla="*/ 37 h 38"/>
                  <a:gd name="T68" fmla="*/ 13 w 88"/>
                  <a:gd name="T69" fmla="*/ 34 h 38"/>
                  <a:gd name="T70" fmla="*/ 17 w 88"/>
                  <a:gd name="T71" fmla="*/ 36 h 38"/>
                  <a:gd name="T72" fmla="*/ 22 w 88"/>
                  <a:gd name="T73" fmla="*/ 31 h 38"/>
                  <a:gd name="T74" fmla="*/ 31 w 88"/>
                  <a:gd name="T75" fmla="*/ 30 h 38"/>
                  <a:gd name="T76" fmla="*/ 34 w 88"/>
                  <a:gd name="T77" fmla="*/ 33 h 38"/>
                  <a:gd name="T78" fmla="*/ 48 w 88"/>
                  <a:gd name="T79" fmla="*/ 37 h 38"/>
                  <a:gd name="T80" fmla="*/ 48 w 88"/>
                  <a:gd name="T81" fmla="*/ 38 h 38"/>
                  <a:gd name="T82" fmla="*/ 53 w 88"/>
                  <a:gd name="T83" fmla="*/ 37 h 38"/>
                  <a:gd name="T84" fmla="*/ 61 w 88"/>
                  <a:gd name="T85" fmla="*/ 37 h 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8"/>
                  <a:gd name="T130" fmla="*/ 0 h 38"/>
                  <a:gd name="T131" fmla="*/ 88 w 88"/>
                  <a:gd name="T132" fmla="*/ 38 h 3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8" h="38">
                    <a:moveTo>
                      <a:pt x="61" y="37"/>
                    </a:moveTo>
                    <a:lnTo>
                      <a:pt x="65" y="34"/>
                    </a:lnTo>
                    <a:lnTo>
                      <a:pt x="71" y="34"/>
                    </a:lnTo>
                    <a:lnTo>
                      <a:pt x="77" y="33"/>
                    </a:lnTo>
                    <a:lnTo>
                      <a:pt x="77" y="30"/>
                    </a:lnTo>
                    <a:lnTo>
                      <a:pt x="81" y="27"/>
                    </a:lnTo>
                    <a:lnTo>
                      <a:pt x="81" y="23"/>
                    </a:lnTo>
                    <a:lnTo>
                      <a:pt x="81" y="17"/>
                    </a:lnTo>
                    <a:lnTo>
                      <a:pt x="86" y="16"/>
                    </a:lnTo>
                    <a:lnTo>
                      <a:pt x="88" y="12"/>
                    </a:lnTo>
                    <a:lnTo>
                      <a:pt x="84" y="9"/>
                    </a:lnTo>
                    <a:lnTo>
                      <a:pt x="84" y="3"/>
                    </a:lnTo>
                    <a:lnTo>
                      <a:pt x="72" y="3"/>
                    </a:lnTo>
                    <a:lnTo>
                      <a:pt x="62" y="0"/>
                    </a:lnTo>
                    <a:lnTo>
                      <a:pt x="60" y="6"/>
                    </a:lnTo>
                    <a:lnTo>
                      <a:pt x="53" y="7"/>
                    </a:lnTo>
                    <a:lnTo>
                      <a:pt x="48" y="5"/>
                    </a:lnTo>
                    <a:lnTo>
                      <a:pt x="48" y="7"/>
                    </a:lnTo>
                    <a:lnTo>
                      <a:pt x="43" y="7"/>
                    </a:lnTo>
                    <a:lnTo>
                      <a:pt x="43" y="12"/>
                    </a:lnTo>
                    <a:lnTo>
                      <a:pt x="38" y="14"/>
                    </a:lnTo>
                    <a:lnTo>
                      <a:pt x="40" y="19"/>
                    </a:lnTo>
                    <a:lnTo>
                      <a:pt x="40" y="23"/>
                    </a:lnTo>
                    <a:lnTo>
                      <a:pt x="33" y="20"/>
                    </a:lnTo>
                    <a:lnTo>
                      <a:pt x="24" y="23"/>
                    </a:lnTo>
                    <a:lnTo>
                      <a:pt x="19" y="24"/>
                    </a:lnTo>
                    <a:lnTo>
                      <a:pt x="10" y="23"/>
                    </a:lnTo>
                    <a:lnTo>
                      <a:pt x="6" y="26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3" y="31"/>
                    </a:lnTo>
                    <a:lnTo>
                      <a:pt x="6" y="33"/>
                    </a:lnTo>
                    <a:lnTo>
                      <a:pt x="10" y="33"/>
                    </a:lnTo>
                    <a:lnTo>
                      <a:pt x="12" y="37"/>
                    </a:lnTo>
                    <a:lnTo>
                      <a:pt x="13" y="34"/>
                    </a:lnTo>
                    <a:lnTo>
                      <a:pt x="17" y="36"/>
                    </a:lnTo>
                    <a:lnTo>
                      <a:pt x="22" y="31"/>
                    </a:lnTo>
                    <a:lnTo>
                      <a:pt x="31" y="30"/>
                    </a:lnTo>
                    <a:lnTo>
                      <a:pt x="34" y="33"/>
                    </a:lnTo>
                    <a:lnTo>
                      <a:pt x="48" y="37"/>
                    </a:lnTo>
                    <a:lnTo>
                      <a:pt x="48" y="38"/>
                    </a:lnTo>
                    <a:lnTo>
                      <a:pt x="53" y="37"/>
                    </a:lnTo>
                    <a:lnTo>
                      <a:pt x="61" y="37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22" name="Freeform 975"/>
              <p:cNvSpPr>
                <a:spLocks noChangeAspect="1"/>
              </p:cNvSpPr>
              <p:nvPr/>
            </p:nvSpPr>
            <p:spPr bwMode="auto">
              <a:xfrm>
                <a:off x="3254" y="1059"/>
                <a:ext cx="88" cy="38"/>
              </a:xfrm>
              <a:custGeom>
                <a:avLst/>
                <a:gdLst>
                  <a:gd name="T0" fmla="*/ 61 w 88"/>
                  <a:gd name="T1" fmla="*/ 37 h 38"/>
                  <a:gd name="T2" fmla="*/ 65 w 88"/>
                  <a:gd name="T3" fmla="*/ 34 h 38"/>
                  <a:gd name="T4" fmla="*/ 71 w 88"/>
                  <a:gd name="T5" fmla="*/ 34 h 38"/>
                  <a:gd name="T6" fmla="*/ 77 w 88"/>
                  <a:gd name="T7" fmla="*/ 33 h 38"/>
                  <a:gd name="T8" fmla="*/ 77 w 88"/>
                  <a:gd name="T9" fmla="*/ 30 h 38"/>
                  <a:gd name="T10" fmla="*/ 81 w 88"/>
                  <a:gd name="T11" fmla="*/ 27 h 38"/>
                  <a:gd name="T12" fmla="*/ 81 w 88"/>
                  <a:gd name="T13" fmla="*/ 23 h 38"/>
                  <a:gd name="T14" fmla="*/ 81 w 88"/>
                  <a:gd name="T15" fmla="*/ 17 h 38"/>
                  <a:gd name="T16" fmla="*/ 86 w 88"/>
                  <a:gd name="T17" fmla="*/ 16 h 38"/>
                  <a:gd name="T18" fmla="*/ 88 w 88"/>
                  <a:gd name="T19" fmla="*/ 12 h 38"/>
                  <a:gd name="T20" fmla="*/ 84 w 88"/>
                  <a:gd name="T21" fmla="*/ 9 h 38"/>
                  <a:gd name="T22" fmla="*/ 84 w 88"/>
                  <a:gd name="T23" fmla="*/ 3 h 38"/>
                  <a:gd name="T24" fmla="*/ 72 w 88"/>
                  <a:gd name="T25" fmla="*/ 3 h 38"/>
                  <a:gd name="T26" fmla="*/ 62 w 88"/>
                  <a:gd name="T27" fmla="*/ 0 h 38"/>
                  <a:gd name="T28" fmla="*/ 60 w 88"/>
                  <a:gd name="T29" fmla="*/ 6 h 38"/>
                  <a:gd name="T30" fmla="*/ 53 w 88"/>
                  <a:gd name="T31" fmla="*/ 7 h 38"/>
                  <a:gd name="T32" fmla="*/ 48 w 88"/>
                  <a:gd name="T33" fmla="*/ 5 h 38"/>
                  <a:gd name="T34" fmla="*/ 48 w 88"/>
                  <a:gd name="T35" fmla="*/ 7 h 38"/>
                  <a:gd name="T36" fmla="*/ 43 w 88"/>
                  <a:gd name="T37" fmla="*/ 7 h 38"/>
                  <a:gd name="T38" fmla="*/ 43 w 88"/>
                  <a:gd name="T39" fmla="*/ 12 h 38"/>
                  <a:gd name="T40" fmla="*/ 38 w 88"/>
                  <a:gd name="T41" fmla="*/ 14 h 38"/>
                  <a:gd name="T42" fmla="*/ 40 w 88"/>
                  <a:gd name="T43" fmla="*/ 19 h 38"/>
                  <a:gd name="T44" fmla="*/ 40 w 88"/>
                  <a:gd name="T45" fmla="*/ 23 h 38"/>
                  <a:gd name="T46" fmla="*/ 33 w 88"/>
                  <a:gd name="T47" fmla="*/ 20 h 38"/>
                  <a:gd name="T48" fmla="*/ 24 w 88"/>
                  <a:gd name="T49" fmla="*/ 23 h 38"/>
                  <a:gd name="T50" fmla="*/ 19 w 88"/>
                  <a:gd name="T51" fmla="*/ 24 h 38"/>
                  <a:gd name="T52" fmla="*/ 10 w 88"/>
                  <a:gd name="T53" fmla="*/ 23 h 38"/>
                  <a:gd name="T54" fmla="*/ 6 w 88"/>
                  <a:gd name="T55" fmla="*/ 26 h 38"/>
                  <a:gd name="T56" fmla="*/ 0 w 88"/>
                  <a:gd name="T57" fmla="*/ 24 h 38"/>
                  <a:gd name="T58" fmla="*/ 0 w 88"/>
                  <a:gd name="T59" fmla="*/ 29 h 38"/>
                  <a:gd name="T60" fmla="*/ 3 w 88"/>
                  <a:gd name="T61" fmla="*/ 31 h 38"/>
                  <a:gd name="T62" fmla="*/ 6 w 88"/>
                  <a:gd name="T63" fmla="*/ 33 h 38"/>
                  <a:gd name="T64" fmla="*/ 10 w 88"/>
                  <a:gd name="T65" fmla="*/ 33 h 38"/>
                  <a:gd name="T66" fmla="*/ 12 w 88"/>
                  <a:gd name="T67" fmla="*/ 37 h 38"/>
                  <a:gd name="T68" fmla="*/ 13 w 88"/>
                  <a:gd name="T69" fmla="*/ 34 h 38"/>
                  <a:gd name="T70" fmla="*/ 17 w 88"/>
                  <a:gd name="T71" fmla="*/ 36 h 38"/>
                  <a:gd name="T72" fmla="*/ 22 w 88"/>
                  <a:gd name="T73" fmla="*/ 31 h 38"/>
                  <a:gd name="T74" fmla="*/ 31 w 88"/>
                  <a:gd name="T75" fmla="*/ 30 h 38"/>
                  <a:gd name="T76" fmla="*/ 34 w 88"/>
                  <a:gd name="T77" fmla="*/ 33 h 38"/>
                  <a:gd name="T78" fmla="*/ 48 w 88"/>
                  <a:gd name="T79" fmla="*/ 37 h 38"/>
                  <a:gd name="T80" fmla="*/ 48 w 88"/>
                  <a:gd name="T81" fmla="*/ 38 h 38"/>
                  <a:gd name="T82" fmla="*/ 53 w 88"/>
                  <a:gd name="T83" fmla="*/ 37 h 38"/>
                  <a:gd name="T84" fmla="*/ 61 w 88"/>
                  <a:gd name="T85" fmla="*/ 37 h 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8"/>
                  <a:gd name="T130" fmla="*/ 0 h 38"/>
                  <a:gd name="T131" fmla="*/ 88 w 88"/>
                  <a:gd name="T132" fmla="*/ 38 h 3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8" h="38">
                    <a:moveTo>
                      <a:pt x="61" y="37"/>
                    </a:moveTo>
                    <a:lnTo>
                      <a:pt x="65" y="34"/>
                    </a:lnTo>
                    <a:lnTo>
                      <a:pt x="71" y="34"/>
                    </a:lnTo>
                    <a:lnTo>
                      <a:pt x="77" y="33"/>
                    </a:lnTo>
                    <a:lnTo>
                      <a:pt x="77" y="30"/>
                    </a:lnTo>
                    <a:lnTo>
                      <a:pt x="81" y="27"/>
                    </a:lnTo>
                    <a:lnTo>
                      <a:pt x="81" y="23"/>
                    </a:lnTo>
                    <a:lnTo>
                      <a:pt x="81" y="17"/>
                    </a:lnTo>
                    <a:lnTo>
                      <a:pt x="86" y="16"/>
                    </a:lnTo>
                    <a:lnTo>
                      <a:pt x="88" y="12"/>
                    </a:lnTo>
                    <a:lnTo>
                      <a:pt x="84" y="9"/>
                    </a:lnTo>
                    <a:lnTo>
                      <a:pt x="84" y="3"/>
                    </a:lnTo>
                    <a:lnTo>
                      <a:pt x="72" y="3"/>
                    </a:lnTo>
                    <a:lnTo>
                      <a:pt x="62" y="0"/>
                    </a:lnTo>
                    <a:lnTo>
                      <a:pt x="60" y="6"/>
                    </a:lnTo>
                    <a:lnTo>
                      <a:pt x="53" y="7"/>
                    </a:lnTo>
                    <a:lnTo>
                      <a:pt x="48" y="5"/>
                    </a:lnTo>
                    <a:lnTo>
                      <a:pt x="48" y="7"/>
                    </a:lnTo>
                    <a:lnTo>
                      <a:pt x="43" y="7"/>
                    </a:lnTo>
                    <a:lnTo>
                      <a:pt x="43" y="12"/>
                    </a:lnTo>
                    <a:lnTo>
                      <a:pt x="38" y="14"/>
                    </a:lnTo>
                    <a:lnTo>
                      <a:pt x="40" y="19"/>
                    </a:lnTo>
                    <a:lnTo>
                      <a:pt x="40" y="23"/>
                    </a:lnTo>
                    <a:lnTo>
                      <a:pt x="33" y="20"/>
                    </a:lnTo>
                    <a:lnTo>
                      <a:pt x="24" y="23"/>
                    </a:lnTo>
                    <a:lnTo>
                      <a:pt x="19" y="24"/>
                    </a:lnTo>
                    <a:lnTo>
                      <a:pt x="10" y="23"/>
                    </a:lnTo>
                    <a:lnTo>
                      <a:pt x="6" y="26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3" y="31"/>
                    </a:lnTo>
                    <a:lnTo>
                      <a:pt x="6" y="33"/>
                    </a:lnTo>
                    <a:lnTo>
                      <a:pt x="10" y="33"/>
                    </a:lnTo>
                    <a:lnTo>
                      <a:pt x="12" y="37"/>
                    </a:lnTo>
                    <a:lnTo>
                      <a:pt x="13" y="34"/>
                    </a:lnTo>
                    <a:lnTo>
                      <a:pt x="17" y="36"/>
                    </a:lnTo>
                    <a:lnTo>
                      <a:pt x="22" y="31"/>
                    </a:lnTo>
                    <a:lnTo>
                      <a:pt x="31" y="30"/>
                    </a:lnTo>
                    <a:lnTo>
                      <a:pt x="34" y="33"/>
                    </a:lnTo>
                    <a:lnTo>
                      <a:pt x="48" y="37"/>
                    </a:lnTo>
                    <a:lnTo>
                      <a:pt x="48" y="38"/>
                    </a:lnTo>
                    <a:lnTo>
                      <a:pt x="53" y="37"/>
                    </a:lnTo>
                    <a:lnTo>
                      <a:pt x="61" y="37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23" name="Freeform 976"/>
              <p:cNvSpPr>
                <a:spLocks noChangeAspect="1"/>
              </p:cNvSpPr>
              <p:nvPr/>
            </p:nvSpPr>
            <p:spPr bwMode="auto">
              <a:xfrm>
                <a:off x="3212" y="1079"/>
                <a:ext cx="54" cy="28"/>
              </a:xfrm>
              <a:custGeom>
                <a:avLst/>
                <a:gdLst>
                  <a:gd name="T0" fmla="*/ 47 w 54"/>
                  <a:gd name="T1" fmla="*/ 13 h 28"/>
                  <a:gd name="T2" fmla="*/ 45 w 54"/>
                  <a:gd name="T3" fmla="*/ 11 h 28"/>
                  <a:gd name="T4" fmla="*/ 42 w 54"/>
                  <a:gd name="T5" fmla="*/ 9 h 28"/>
                  <a:gd name="T6" fmla="*/ 42 w 54"/>
                  <a:gd name="T7" fmla="*/ 4 h 28"/>
                  <a:gd name="T8" fmla="*/ 42 w 54"/>
                  <a:gd name="T9" fmla="*/ 3 h 28"/>
                  <a:gd name="T10" fmla="*/ 33 w 54"/>
                  <a:gd name="T11" fmla="*/ 0 h 28"/>
                  <a:gd name="T12" fmla="*/ 28 w 54"/>
                  <a:gd name="T13" fmla="*/ 3 h 28"/>
                  <a:gd name="T14" fmla="*/ 21 w 54"/>
                  <a:gd name="T15" fmla="*/ 3 h 28"/>
                  <a:gd name="T16" fmla="*/ 18 w 54"/>
                  <a:gd name="T17" fmla="*/ 3 h 28"/>
                  <a:gd name="T18" fmla="*/ 14 w 54"/>
                  <a:gd name="T19" fmla="*/ 4 h 28"/>
                  <a:gd name="T20" fmla="*/ 10 w 54"/>
                  <a:gd name="T21" fmla="*/ 6 h 28"/>
                  <a:gd name="T22" fmla="*/ 10 w 54"/>
                  <a:gd name="T23" fmla="*/ 9 h 28"/>
                  <a:gd name="T24" fmla="*/ 6 w 54"/>
                  <a:gd name="T25" fmla="*/ 11 h 28"/>
                  <a:gd name="T26" fmla="*/ 4 w 54"/>
                  <a:gd name="T27" fmla="*/ 14 h 28"/>
                  <a:gd name="T28" fmla="*/ 0 w 54"/>
                  <a:gd name="T29" fmla="*/ 18 h 28"/>
                  <a:gd name="T30" fmla="*/ 0 w 54"/>
                  <a:gd name="T31" fmla="*/ 23 h 28"/>
                  <a:gd name="T32" fmla="*/ 4 w 54"/>
                  <a:gd name="T33" fmla="*/ 21 h 28"/>
                  <a:gd name="T34" fmla="*/ 10 w 54"/>
                  <a:gd name="T35" fmla="*/ 23 h 28"/>
                  <a:gd name="T36" fmla="*/ 10 w 54"/>
                  <a:gd name="T37" fmla="*/ 24 h 28"/>
                  <a:gd name="T38" fmla="*/ 13 w 54"/>
                  <a:gd name="T39" fmla="*/ 27 h 28"/>
                  <a:gd name="T40" fmla="*/ 23 w 54"/>
                  <a:gd name="T41" fmla="*/ 27 h 28"/>
                  <a:gd name="T42" fmla="*/ 28 w 54"/>
                  <a:gd name="T43" fmla="*/ 18 h 28"/>
                  <a:gd name="T44" fmla="*/ 37 w 54"/>
                  <a:gd name="T45" fmla="*/ 28 h 28"/>
                  <a:gd name="T46" fmla="*/ 40 w 54"/>
                  <a:gd name="T47" fmla="*/ 18 h 28"/>
                  <a:gd name="T48" fmla="*/ 45 w 54"/>
                  <a:gd name="T49" fmla="*/ 20 h 28"/>
                  <a:gd name="T50" fmla="*/ 48 w 54"/>
                  <a:gd name="T51" fmla="*/ 18 h 28"/>
                  <a:gd name="T52" fmla="*/ 52 w 54"/>
                  <a:gd name="T53" fmla="*/ 18 h 28"/>
                  <a:gd name="T54" fmla="*/ 54 w 54"/>
                  <a:gd name="T55" fmla="*/ 17 h 28"/>
                  <a:gd name="T56" fmla="*/ 52 w 54"/>
                  <a:gd name="T57" fmla="*/ 11 h 28"/>
                  <a:gd name="T58" fmla="*/ 47 w 54"/>
                  <a:gd name="T59" fmla="*/ 13 h 2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4"/>
                  <a:gd name="T91" fmla="*/ 0 h 28"/>
                  <a:gd name="T92" fmla="*/ 54 w 54"/>
                  <a:gd name="T93" fmla="*/ 28 h 2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4" h="28">
                    <a:moveTo>
                      <a:pt x="47" y="13"/>
                    </a:moveTo>
                    <a:lnTo>
                      <a:pt x="45" y="11"/>
                    </a:lnTo>
                    <a:lnTo>
                      <a:pt x="42" y="9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33" y="0"/>
                    </a:lnTo>
                    <a:lnTo>
                      <a:pt x="28" y="3"/>
                    </a:lnTo>
                    <a:lnTo>
                      <a:pt x="21" y="3"/>
                    </a:lnTo>
                    <a:lnTo>
                      <a:pt x="18" y="3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10" y="9"/>
                    </a:lnTo>
                    <a:lnTo>
                      <a:pt x="6" y="11"/>
                    </a:lnTo>
                    <a:lnTo>
                      <a:pt x="4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4" y="21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13" y="27"/>
                    </a:lnTo>
                    <a:lnTo>
                      <a:pt x="23" y="27"/>
                    </a:lnTo>
                    <a:lnTo>
                      <a:pt x="28" y="18"/>
                    </a:lnTo>
                    <a:lnTo>
                      <a:pt x="37" y="28"/>
                    </a:lnTo>
                    <a:lnTo>
                      <a:pt x="40" y="18"/>
                    </a:lnTo>
                    <a:lnTo>
                      <a:pt x="45" y="20"/>
                    </a:lnTo>
                    <a:lnTo>
                      <a:pt x="48" y="18"/>
                    </a:lnTo>
                    <a:lnTo>
                      <a:pt x="52" y="18"/>
                    </a:lnTo>
                    <a:lnTo>
                      <a:pt x="54" y="17"/>
                    </a:lnTo>
                    <a:lnTo>
                      <a:pt x="52" y="11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24" name="Freeform 977"/>
              <p:cNvSpPr>
                <a:spLocks noChangeAspect="1"/>
              </p:cNvSpPr>
              <p:nvPr/>
            </p:nvSpPr>
            <p:spPr bwMode="auto">
              <a:xfrm>
                <a:off x="3212" y="1079"/>
                <a:ext cx="54" cy="28"/>
              </a:xfrm>
              <a:custGeom>
                <a:avLst/>
                <a:gdLst>
                  <a:gd name="T0" fmla="*/ 47 w 54"/>
                  <a:gd name="T1" fmla="*/ 13 h 28"/>
                  <a:gd name="T2" fmla="*/ 45 w 54"/>
                  <a:gd name="T3" fmla="*/ 11 h 28"/>
                  <a:gd name="T4" fmla="*/ 42 w 54"/>
                  <a:gd name="T5" fmla="*/ 9 h 28"/>
                  <a:gd name="T6" fmla="*/ 42 w 54"/>
                  <a:gd name="T7" fmla="*/ 4 h 28"/>
                  <a:gd name="T8" fmla="*/ 42 w 54"/>
                  <a:gd name="T9" fmla="*/ 3 h 28"/>
                  <a:gd name="T10" fmla="*/ 33 w 54"/>
                  <a:gd name="T11" fmla="*/ 0 h 28"/>
                  <a:gd name="T12" fmla="*/ 28 w 54"/>
                  <a:gd name="T13" fmla="*/ 3 h 28"/>
                  <a:gd name="T14" fmla="*/ 21 w 54"/>
                  <a:gd name="T15" fmla="*/ 3 h 28"/>
                  <a:gd name="T16" fmla="*/ 18 w 54"/>
                  <a:gd name="T17" fmla="*/ 3 h 28"/>
                  <a:gd name="T18" fmla="*/ 14 w 54"/>
                  <a:gd name="T19" fmla="*/ 4 h 28"/>
                  <a:gd name="T20" fmla="*/ 10 w 54"/>
                  <a:gd name="T21" fmla="*/ 6 h 28"/>
                  <a:gd name="T22" fmla="*/ 10 w 54"/>
                  <a:gd name="T23" fmla="*/ 9 h 28"/>
                  <a:gd name="T24" fmla="*/ 6 w 54"/>
                  <a:gd name="T25" fmla="*/ 11 h 28"/>
                  <a:gd name="T26" fmla="*/ 4 w 54"/>
                  <a:gd name="T27" fmla="*/ 14 h 28"/>
                  <a:gd name="T28" fmla="*/ 0 w 54"/>
                  <a:gd name="T29" fmla="*/ 18 h 28"/>
                  <a:gd name="T30" fmla="*/ 0 w 54"/>
                  <a:gd name="T31" fmla="*/ 23 h 28"/>
                  <a:gd name="T32" fmla="*/ 4 w 54"/>
                  <a:gd name="T33" fmla="*/ 21 h 28"/>
                  <a:gd name="T34" fmla="*/ 10 w 54"/>
                  <a:gd name="T35" fmla="*/ 23 h 28"/>
                  <a:gd name="T36" fmla="*/ 10 w 54"/>
                  <a:gd name="T37" fmla="*/ 24 h 28"/>
                  <a:gd name="T38" fmla="*/ 13 w 54"/>
                  <a:gd name="T39" fmla="*/ 27 h 28"/>
                  <a:gd name="T40" fmla="*/ 23 w 54"/>
                  <a:gd name="T41" fmla="*/ 27 h 28"/>
                  <a:gd name="T42" fmla="*/ 28 w 54"/>
                  <a:gd name="T43" fmla="*/ 18 h 28"/>
                  <a:gd name="T44" fmla="*/ 37 w 54"/>
                  <a:gd name="T45" fmla="*/ 28 h 28"/>
                  <a:gd name="T46" fmla="*/ 40 w 54"/>
                  <a:gd name="T47" fmla="*/ 18 h 28"/>
                  <a:gd name="T48" fmla="*/ 45 w 54"/>
                  <a:gd name="T49" fmla="*/ 20 h 28"/>
                  <a:gd name="T50" fmla="*/ 48 w 54"/>
                  <a:gd name="T51" fmla="*/ 18 h 28"/>
                  <a:gd name="T52" fmla="*/ 52 w 54"/>
                  <a:gd name="T53" fmla="*/ 18 h 28"/>
                  <a:gd name="T54" fmla="*/ 54 w 54"/>
                  <a:gd name="T55" fmla="*/ 17 h 28"/>
                  <a:gd name="T56" fmla="*/ 52 w 54"/>
                  <a:gd name="T57" fmla="*/ 11 h 28"/>
                  <a:gd name="T58" fmla="*/ 47 w 54"/>
                  <a:gd name="T59" fmla="*/ 13 h 2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4"/>
                  <a:gd name="T91" fmla="*/ 0 h 28"/>
                  <a:gd name="T92" fmla="*/ 54 w 54"/>
                  <a:gd name="T93" fmla="*/ 28 h 2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4" h="28">
                    <a:moveTo>
                      <a:pt x="47" y="13"/>
                    </a:moveTo>
                    <a:lnTo>
                      <a:pt x="45" y="11"/>
                    </a:lnTo>
                    <a:lnTo>
                      <a:pt x="42" y="9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33" y="0"/>
                    </a:lnTo>
                    <a:lnTo>
                      <a:pt x="28" y="3"/>
                    </a:lnTo>
                    <a:lnTo>
                      <a:pt x="21" y="3"/>
                    </a:lnTo>
                    <a:lnTo>
                      <a:pt x="18" y="3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10" y="9"/>
                    </a:lnTo>
                    <a:lnTo>
                      <a:pt x="6" y="11"/>
                    </a:lnTo>
                    <a:lnTo>
                      <a:pt x="4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4" y="21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13" y="27"/>
                    </a:lnTo>
                    <a:lnTo>
                      <a:pt x="23" y="27"/>
                    </a:lnTo>
                    <a:lnTo>
                      <a:pt x="28" y="18"/>
                    </a:lnTo>
                    <a:lnTo>
                      <a:pt x="37" y="28"/>
                    </a:lnTo>
                    <a:lnTo>
                      <a:pt x="40" y="18"/>
                    </a:lnTo>
                    <a:lnTo>
                      <a:pt x="45" y="20"/>
                    </a:lnTo>
                    <a:lnTo>
                      <a:pt x="48" y="18"/>
                    </a:lnTo>
                    <a:lnTo>
                      <a:pt x="52" y="18"/>
                    </a:lnTo>
                    <a:lnTo>
                      <a:pt x="54" y="17"/>
                    </a:lnTo>
                    <a:lnTo>
                      <a:pt x="52" y="11"/>
                    </a:lnTo>
                    <a:lnTo>
                      <a:pt x="47" y="13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25" name="Freeform 978"/>
              <p:cNvSpPr>
                <a:spLocks noChangeAspect="1"/>
              </p:cNvSpPr>
              <p:nvPr/>
            </p:nvSpPr>
            <p:spPr bwMode="auto">
              <a:xfrm>
                <a:off x="3254" y="1059"/>
                <a:ext cx="88" cy="38"/>
              </a:xfrm>
              <a:custGeom>
                <a:avLst/>
                <a:gdLst>
                  <a:gd name="T0" fmla="*/ 61 w 88"/>
                  <a:gd name="T1" fmla="*/ 37 h 38"/>
                  <a:gd name="T2" fmla="*/ 65 w 88"/>
                  <a:gd name="T3" fmla="*/ 34 h 38"/>
                  <a:gd name="T4" fmla="*/ 71 w 88"/>
                  <a:gd name="T5" fmla="*/ 34 h 38"/>
                  <a:gd name="T6" fmla="*/ 77 w 88"/>
                  <a:gd name="T7" fmla="*/ 33 h 38"/>
                  <a:gd name="T8" fmla="*/ 77 w 88"/>
                  <a:gd name="T9" fmla="*/ 30 h 38"/>
                  <a:gd name="T10" fmla="*/ 81 w 88"/>
                  <a:gd name="T11" fmla="*/ 27 h 38"/>
                  <a:gd name="T12" fmla="*/ 81 w 88"/>
                  <a:gd name="T13" fmla="*/ 23 h 38"/>
                  <a:gd name="T14" fmla="*/ 81 w 88"/>
                  <a:gd name="T15" fmla="*/ 17 h 38"/>
                  <a:gd name="T16" fmla="*/ 86 w 88"/>
                  <a:gd name="T17" fmla="*/ 16 h 38"/>
                  <a:gd name="T18" fmla="*/ 88 w 88"/>
                  <a:gd name="T19" fmla="*/ 12 h 38"/>
                  <a:gd name="T20" fmla="*/ 84 w 88"/>
                  <a:gd name="T21" fmla="*/ 9 h 38"/>
                  <a:gd name="T22" fmla="*/ 84 w 88"/>
                  <a:gd name="T23" fmla="*/ 3 h 38"/>
                  <a:gd name="T24" fmla="*/ 72 w 88"/>
                  <a:gd name="T25" fmla="*/ 3 h 38"/>
                  <a:gd name="T26" fmla="*/ 62 w 88"/>
                  <a:gd name="T27" fmla="*/ 0 h 38"/>
                  <a:gd name="T28" fmla="*/ 60 w 88"/>
                  <a:gd name="T29" fmla="*/ 6 h 38"/>
                  <a:gd name="T30" fmla="*/ 53 w 88"/>
                  <a:gd name="T31" fmla="*/ 7 h 38"/>
                  <a:gd name="T32" fmla="*/ 48 w 88"/>
                  <a:gd name="T33" fmla="*/ 5 h 38"/>
                  <a:gd name="T34" fmla="*/ 48 w 88"/>
                  <a:gd name="T35" fmla="*/ 7 h 38"/>
                  <a:gd name="T36" fmla="*/ 43 w 88"/>
                  <a:gd name="T37" fmla="*/ 7 h 38"/>
                  <a:gd name="T38" fmla="*/ 43 w 88"/>
                  <a:gd name="T39" fmla="*/ 12 h 38"/>
                  <a:gd name="T40" fmla="*/ 38 w 88"/>
                  <a:gd name="T41" fmla="*/ 14 h 38"/>
                  <a:gd name="T42" fmla="*/ 40 w 88"/>
                  <a:gd name="T43" fmla="*/ 19 h 38"/>
                  <a:gd name="T44" fmla="*/ 40 w 88"/>
                  <a:gd name="T45" fmla="*/ 23 h 38"/>
                  <a:gd name="T46" fmla="*/ 33 w 88"/>
                  <a:gd name="T47" fmla="*/ 20 h 38"/>
                  <a:gd name="T48" fmla="*/ 24 w 88"/>
                  <a:gd name="T49" fmla="*/ 23 h 38"/>
                  <a:gd name="T50" fmla="*/ 19 w 88"/>
                  <a:gd name="T51" fmla="*/ 24 h 38"/>
                  <a:gd name="T52" fmla="*/ 10 w 88"/>
                  <a:gd name="T53" fmla="*/ 23 h 38"/>
                  <a:gd name="T54" fmla="*/ 6 w 88"/>
                  <a:gd name="T55" fmla="*/ 26 h 38"/>
                  <a:gd name="T56" fmla="*/ 0 w 88"/>
                  <a:gd name="T57" fmla="*/ 24 h 38"/>
                  <a:gd name="T58" fmla="*/ 0 w 88"/>
                  <a:gd name="T59" fmla="*/ 29 h 38"/>
                  <a:gd name="T60" fmla="*/ 3 w 88"/>
                  <a:gd name="T61" fmla="*/ 31 h 38"/>
                  <a:gd name="T62" fmla="*/ 6 w 88"/>
                  <a:gd name="T63" fmla="*/ 33 h 38"/>
                  <a:gd name="T64" fmla="*/ 10 w 88"/>
                  <a:gd name="T65" fmla="*/ 33 h 38"/>
                  <a:gd name="T66" fmla="*/ 12 w 88"/>
                  <a:gd name="T67" fmla="*/ 37 h 38"/>
                  <a:gd name="T68" fmla="*/ 13 w 88"/>
                  <a:gd name="T69" fmla="*/ 34 h 38"/>
                  <a:gd name="T70" fmla="*/ 17 w 88"/>
                  <a:gd name="T71" fmla="*/ 36 h 38"/>
                  <a:gd name="T72" fmla="*/ 22 w 88"/>
                  <a:gd name="T73" fmla="*/ 31 h 38"/>
                  <a:gd name="T74" fmla="*/ 31 w 88"/>
                  <a:gd name="T75" fmla="*/ 30 h 38"/>
                  <a:gd name="T76" fmla="*/ 34 w 88"/>
                  <a:gd name="T77" fmla="*/ 33 h 38"/>
                  <a:gd name="T78" fmla="*/ 48 w 88"/>
                  <a:gd name="T79" fmla="*/ 37 h 38"/>
                  <a:gd name="T80" fmla="*/ 48 w 88"/>
                  <a:gd name="T81" fmla="*/ 38 h 38"/>
                  <a:gd name="T82" fmla="*/ 53 w 88"/>
                  <a:gd name="T83" fmla="*/ 37 h 38"/>
                  <a:gd name="T84" fmla="*/ 61 w 88"/>
                  <a:gd name="T85" fmla="*/ 37 h 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8"/>
                  <a:gd name="T130" fmla="*/ 0 h 38"/>
                  <a:gd name="T131" fmla="*/ 88 w 88"/>
                  <a:gd name="T132" fmla="*/ 38 h 3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8" h="38">
                    <a:moveTo>
                      <a:pt x="61" y="37"/>
                    </a:moveTo>
                    <a:lnTo>
                      <a:pt x="65" y="34"/>
                    </a:lnTo>
                    <a:lnTo>
                      <a:pt x="71" y="34"/>
                    </a:lnTo>
                    <a:lnTo>
                      <a:pt x="77" y="33"/>
                    </a:lnTo>
                    <a:lnTo>
                      <a:pt x="77" y="30"/>
                    </a:lnTo>
                    <a:lnTo>
                      <a:pt x="81" y="27"/>
                    </a:lnTo>
                    <a:lnTo>
                      <a:pt x="81" y="23"/>
                    </a:lnTo>
                    <a:lnTo>
                      <a:pt x="81" y="17"/>
                    </a:lnTo>
                    <a:lnTo>
                      <a:pt x="86" y="16"/>
                    </a:lnTo>
                    <a:lnTo>
                      <a:pt x="88" y="12"/>
                    </a:lnTo>
                    <a:lnTo>
                      <a:pt x="84" y="9"/>
                    </a:lnTo>
                    <a:lnTo>
                      <a:pt x="84" y="3"/>
                    </a:lnTo>
                    <a:lnTo>
                      <a:pt x="72" y="3"/>
                    </a:lnTo>
                    <a:lnTo>
                      <a:pt x="62" y="0"/>
                    </a:lnTo>
                    <a:lnTo>
                      <a:pt x="60" y="6"/>
                    </a:lnTo>
                    <a:lnTo>
                      <a:pt x="53" y="7"/>
                    </a:lnTo>
                    <a:lnTo>
                      <a:pt x="48" y="5"/>
                    </a:lnTo>
                    <a:lnTo>
                      <a:pt x="48" y="7"/>
                    </a:lnTo>
                    <a:lnTo>
                      <a:pt x="43" y="7"/>
                    </a:lnTo>
                    <a:lnTo>
                      <a:pt x="43" y="12"/>
                    </a:lnTo>
                    <a:lnTo>
                      <a:pt x="38" y="14"/>
                    </a:lnTo>
                    <a:lnTo>
                      <a:pt x="40" y="19"/>
                    </a:lnTo>
                    <a:lnTo>
                      <a:pt x="40" y="23"/>
                    </a:lnTo>
                    <a:lnTo>
                      <a:pt x="33" y="20"/>
                    </a:lnTo>
                    <a:lnTo>
                      <a:pt x="24" y="23"/>
                    </a:lnTo>
                    <a:lnTo>
                      <a:pt x="19" y="24"/>
                    </a:lnTo>
                    <a:lnTo>
                      <a:pt x="10" y="23"/>
                    </a:lnTo>
                    <a:lnTo>
                      <a:pt x="6" y="26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3" y="31"/>
                    </a:lnTo>
                    <a:lnTo>
                      <a:pt x="6" y="33"/>
                    </a:lnTo>
                    <a:lnTo>
                      <a:pt x="10" y="33"/>
                    </a:lnTo>
                    <a:lnTo>
                      <a:pt x="12" y="37"/>
                    </a:lnTo>
                    <a:lnTo>
                      <a:pt x="13" y="34"/>
                    </a:lnTo>
                    <a:lnTo>
                      <a:pt x="17" y="36"/>
                    </a:lnTo>
                    <a:lnTo>
                      <a:pt x="22" y="31"/>
                    </a:lnTo>
                    <a:lnTo>
                      <a:pt x="31" y="30"/>
                    </a:lnTo>
                    <a:lnTo>
                      <a:pt x="34" y="33"/>
                    </a:lnTo>
                    <a:lnTo>
                      <a:pt x="48" y="37"/>
                    </a:lnTo>
                    <a:lnTo>
                      <a:pt x="48" y="38"/>
                    </a:lnTo>
                    <a:lnTo>
                      <a:pt x="53" y="37"/>
                    </a:lnTo>
                    <a:lnTo>
                      <a:pt x="61" y="37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26" name="Freeform 979"/>
              <p:cNvSpPr>
                <a:spLocks noChangeAspect="1"/>
              </p:cNvSpPr>
              <p:nvPr/>
            </p:nvSpPr>
            <p:spPr bwMode="auto">
              <a:xfrm>
                <a:off x="3254" y="1059"/>
                <a:ext cx="88" cy="38"/>
              </a:xfrm>
              <a:custGeom>
                <a:avLst/>
                <a:gdLst>
                  <a:gd name="T0" fmla="*/ 61 w 88"/>
                  <a:gd name="T1" fmla="*/ 37 h 38"/>
                  <a:gd name="T2" fmla="*/ 65 w 88"/>
                  <a:gd name="T3" fmla="*/ 34 h 38"/>
                  <a:gd name="T4" fmla="*/ 71 w 88"/>
                  <a:gd name="T5" fmla="*/ 34 h 38"/>
                  <a:gd name="T6" fmla="*/ 77 w 88"/>
                  <a:gd name="T7" fmla="*/ 33 h 38"/>
                  <a:gd name="T8" fmla="*/ 77 w 88"/>
                  <a:gd name="T9" fmla="*/ 30 h 38"/>
                  <a:gd name="T10" fmla="*/ 81 w 88"/>
                  <a:gd name="T11" fmla="*/ 27 h 38"/>
                  <a:gd name="T12" fmla="*/ 81 w 88"/>
                  <a:gd name="T13" fmla="*/ 23 h 38"/>
                  <a:gd name="T14" fmla="*/ 81 w 88"/>
                  <a:gd name="T15" fmla="*/ 17 h 38"/>
                  <a:gd name="T16" fmla="*/ 86 w 88"/>
                  <a:gd name="T17" fmla="*/ 16 h 38"/>
                  <a:gd name="T18" fmla="*/ 88 w 88"/>
                  <a:gd name="T19" fmla="*/ 12 h 38"/>
                  <a:gd name="T20" fmla="*/ 84 w 88"/>
                  <a:gd name="T21" fmla="*/ 9 h 38"/>
                  <a:gd name="T22" fmla="*/ 84 w 88"/>
                  <a:gd name="T23" fmla="*/ 3 h 38"/>
                  <a:gd name="T24" fmla="*/ 72 w 88"/>
                  <a:gd name="T25" fmla="*/ 3 h 38"/>
                  <a:gd name="T26" fmla="*/ 62 w 88"/>
                  <a:gd name="T27" fmla="*/ 0 h 38"/>
                  <a:gd name="T28" fmla="*/ 60 w 88"/>
                  <a:gd name="T29" fmla="*/ 6 h 38"/>
                  <a:gd name="T30" fmla="*/ 53 w 88"/>
                  <a:gd name="T31" fmla="*/ 7 h 38"/>
                  <a:gd name="T32" fmla="*/ 48 w 88"/>
                  <a:gd name="T33" fmla="*/ 5 h 38"/>
                  <a:gd name="T34" fmla="*/ 48 w 88"/>
                  <a:gd name="T35" fmla="*/ 7 h 38"/>
                  <a:gd name="T36" fmla="*/ 43 w 88"/>
                  <a:gd name="T37" fmla="*/ 7 h 38"/>
                  <a:gd name="T38" fmla="*/ 43 w 88"/>
                  <a:gd name="T39" fmla="*/ 12 h 38"/>
                  <a:gd name="T40" fmla="*/ 38 w 88"/>
                  <a:gd name="T41" fmla="*/ 14 h 38"/>
                  <a:gd name="T42" fmla="*/ 40 w 88"/>
                  <a:gd name="T43" fmla="*/ 19 h 38"/>
                  <a:gd name="T44" fmla="*/ 40 w 88"/>
                  <a:gd name="T45" fmla="*/ 23 h 38"/>
                  <a:gd name="T46" fmla="*/ 33 w 88"/>
                  <a:gd name="T47" fmla="*/ 20 h 38"/>
                  <a:gd name="T48" fmla="*/ 24 w 88"/>
                  <a:gd name="T49" fmla="*/ 23 h 38"/>
                  <a:gd name="T50" fmla="*/ 19 w 88"/>
                  <a:gd name="T51" fmla="*/ 24 h 38"/>
                  <a:gd name="T52" fmla="*/ 10 w 88"/>
                  <a:gd name="T53" fmla="*/ 23 h 38"/>
                  <a:gd name="T54" fmla="*/ 6 w 88"/>
                  <a:gd name="T55" fmla="*/ 26 h 38"/>
                  <a:gd name="T56" fmla="*/ 0 w 88"/>
                  <a:gd name="T57" fmla="*/ 24 h 38"/>
                  <a:gd name="T58" fmla="*/ 0 w 88"/>
                  <a:gd name="T59" fmla="*/ 29 h 38"/>
                  <a:gd name="T60" fmla="*/ 3 w 88"/>
                  <a:gd name="T61" fmla="*/ 31 h 38"/>
                  <a:gd name="T62" fmla="*/ 6 w 88"/>
                  <a:gd name="T63" fmla="*/ 33 h 38"/>
                  <a:gd name="T64" fmla="*/ 10 w 88"/>
                  <a:gd name="T65" fmla="*/ 33 h 38"/>
                  <a:gd name="T66" fmla="*/ 12 w 88"/>
                  <a:gd name="T67" fmla="*/ 37 h 38"/>
                  <a:gd name="T68" fmla="*/ 13 w 88"/>
                  <a:gd name="T69" fmla="*/ 34 h 38"/>
                  <a:gd name="T70" fmla="*/ 17 w 88"/>
                  <a:gd name="T71" fmla="*/ 36 h 38"/>
                  <a:gd name="T72" fmla="*/ 22 w 88"/>
                  <a:gd name="T73" fmla="*/ 31 h 38"/>
                  <a:gd name="T74" fmla="*/ 31 w 88"/>
                  <a:gd name="T75" fmla="*/ 30 h 38"/>
                  <a:gd name="T76" fmla="*/ 34 w 88"/>
                  <a:gd name="T77" fmla="*/ 33 h 38"/>
                  <a:gd name="T78" fmla="*/ 48 w 88"/>
                  <a:gd name="T79" fmla="*/ 37 h 38"/>
                  <a:gd name="T80" fmla="*/ 48 w 88"/>
                  <a:gd name="T81" fmla="*/ 38 h 38"/>
                  <a:gd name="T82" fmla="*/ 53 w 88"/>
                  <a:gd name="T83" fmla="*/ 37 h 38"/>
                  <a:gd name="T84" fmla="*/ 61 w 88"/>
                  <a:gd name="T85" fmla="*/ 37 h 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8"/>
                  <a:gd name="T130" fmla="*/ 0 h 38"/>
                  <a:gd name="T131" fmla="*/ 88 w 88"/>
                  <a:gd name="T132" fmla="*/ 38 h 3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8" h="38">
                    <a:moveTo>
                      <a:pt x="61" y="37"/>
                    </a:moveTo>
                    <a:lnTo>
                      <a:pt x="65" y="34"/>
                    </a:lnTo>
                    <a:lnTo>
                      <a:pt x="71" y="34"/>
                    </a:lnTo>
                    <a:lnTo>
                      <a:pt x="77" y="33"/>
                    </a:lnTo>
                    <a:lnTo>
                      <a:pt x="77" y="30"/>
                    </a:lnTo>
                    <a:lnTo>
                      <a:pt x="81" y="27"/>
                    </a:lnTo>
                    <a:lnTo>
                      <a:pt x="81" y="23"/>
                    </a:lnTo>
                    <a:lnTo>
                      <a:pt x="81" y="17"/>
                    </a:lnTo>
                    <a:lnTo>
                      <a:pt x="86" y="16"/>
                    </a:lnTo>
                    <a:lnTo>
                      <a:pt x="88" y="12"/>
                    </a:lnTo>
                    <a:lnTo>
                      <a:pt x="84" y="9"/>
                    </a:lnTo>
                    <a:lnTo>
                      <a:pt x="84" y="3"/>
                    </a:lnTo>
                    <a:lnTo>
                      <a:pt x="72" y="3"/>
                    </a:lnTo>
                    <a:lnTo>
                      <a:pt x="62" y="0"/>
                    </a:lnTo>
                    <a:lnTo>
                      <a:pt x="60" y="6"/>
                    </a:lnTo>
                    <a:lnTo>
                      <a:pt x="53" y="7"/>
                    </a:lnTo>
                    <a:lnTo>
                      <a:pt x="48" y="5"/>
                    </a:lnTo>
                    <a:lnTo>
                      <a:pt x="48" y="7"/>
                    </a:lnTo>
                    <a:lnTo>
                      <a:pt x="43" y="7"/>
                    </a:lnTo>
                    <a:lnTo>
                      <a:pt x="43" y="12"/>
                    </a:lnTo>
                    <a:lnTo>
                      <a:pt x="38" y="14"/>
                    </a:lnTo>
                    <a:lnTo>
                      <a:pt x="40" y="19"/>
                    </a:lnTo>
                    <a:lnTo>
                      <a:pt x="40" y="23"/>
                    </a:lnTo>
                    <a:lnTo>
                      <a:pt x="33" y="20"/>
                    </a:lnTo>
                    <a:lnTo>
                      <a:pt x="24" y="23"/>
                    </a:lnTo>
                    <a:lnTo>
                      <a:pt x="19" y="24"/>
                    </a:lnTo>
                    <a:lnTo>
                      <a:pt x="10" y="23"/>
                    </a:lnTo>
                    <a:lnTo>
                      <a:pt x="6" y="26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3" y="31"/>
                    </a:lnTo>
                    <a:lnTo>
                      <a:pt x="6" y="33"/>
                    </a:lnTo>
                    <a:lnTo>
                      <a:pt x="10" y="33"/>
                    </a:lnTo>
                    <a:lnTo>
                      <a:pt x="12" y="37"/>
                    </a:lnTo>
                    <a:lnTo>
                      <a:pt x="13" y="34"/>
                    </a:lnTo>
                    <a:lnTo>
                      <a:pt x="17" y="36"/>
                    </a:lnTo>
                    <a:lnTo>
                      <a:pt x="22" y="31"/>
                    </a:lnTo>
                    <a:lnTo>
                      <a:pt x="31" y="30"/>
                    </a:lnTo>
                    <a:lnTo>
                      <a:pt x="34" y="33"/>
                    </a:lnTo>
                    <a:lnTo>
                      <a:pt x="48" y="37"/>
                    </a:lnTo>
                    <a:lnTo>
                      <a:pt x="48" y="38"/>
                    </a:lnTo>
                    <a:lnTo>
                      <a:pt x="53" y="37"/>
                    </a:lnTo>
                    <a:lnTo>
                      <a:pt x="61" y="37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27" name="Freeform 980"/>
              <p:cNvSpPr>
                <a:spLocks noChangeAspect="1"/>
              </p:cNvSpPr>
              <p:nvPr/>
            </p:nvSpPr>
            <p:spPr bwMode="auto">
              <a:xfrm>
                <a:off x="3283" y="1028"/>
                <a:ext cx="74" cy="38"/>
              </a:xfrm>
              <a:custGeom>
                <a:avLst/>
                <a:gdLst>
                  <a:gd name="T0" fmla="*/ 63 w 74"/>
                  <a:gd name="T1" fmla="*/ 31 h 38"/>
                  <a:gd name="T2" fmla="*/ 67 w 74"/>
                  <a:gd name="T3" fmla="*/ 26 h 38"/>
                  <a:gd name="T4" fmla="*/ 72 w 74"/>
                  <a:gd name="T5" fmla="*/ 23 h 38"/>
                  <a:gd name="T6" fmla="*/ 74 w 74"/>
                  <a:gd name="T7" fmla="*/ 19 h 38"/>
                  <a:gd name="T8" fmla="*/ 72 w 74"/>
                  <a:gd name="T9" fmla="*/ 16 h 38"/>
                  <a:gd name="T10" fmla="*/ 66 w 74"/>
                  <a:gd name="T11" fmla="*/ 14 h 38"/>
                  <a:gd name="T12" fmla="*/ 62 w 74"/>
                  <a:gd name="T13" fmla="*/ 13 h 38"/>
                  <a:gd name="T14" fmla="*/ 59 w 74"/>
                  <a:gd name="T15" fmla="*/ 10 h 38"/>
                  <a:gd name="T16" fmla="*/ 53 w 74"/>
                  <a:gd name="T17" fmla="*/ 9 h 38"/>
                  <a:gd name="T18" fmla="*/ 53 w 74"/>
                  <a:gd name="T19" fmla="*/ 12 h 38"/>
                  <a:gd name="T20" fmla="*/ 49 w 74"/>
                  <a:gd name="T21" fmla="*/ 13 h 38"/>
                  <a:gd name="T22" fmla="*/ 43 w 74"/>
                  <a:gd name="T23" fmla="*/ 10 h 38"/>
                  <a:gd name="T24" fmla="*/ 45 w 74"/>
                  <a:gd name="T25" fmla="*/ 6 h 38"/>
                  <a:gd name="T26" fmla="*/ 39 w 74"/>
                  <a:gd name="T27" fmla="*/ 6 h 38"/>
                  <a:gd name="T28" fmla="*/ 33 w 74"/>
                  <a:gd name="T29" fmla="*/ 3 h 38"/>
                  <a:gd name="T30" fmla="*/ 29 w 74"/>
                  <a:gd name="T31" fmla="*/ 0 h 38"/>
                  <a:gd name="T32" fmla="*/ 29 w 74"/>
                  <a:gd name="T33" fmla="*/ 3 h 38"/>
                  <a:gd name="T34" fmla="*/ 25 w 74"/>
                  <a:gd name="T35" fmla="*/ 2 h 38"/>
                  <a:gd name="T36" fmla="*/ 21 w 74"/>
                  <a:gd name="T37" fmla="*/ 2 h 38"/>
                  <a:gd name="T38" fmla="*/ 19 w 74"/>
                  <a:gd name="T39" fmla="*/ 6 h 38"/>
                  <a:gd name="T40" fmla="*/ 15 w 74"/>
                  <a:gd name="T41" fmla="*/ 7 h 38"/>
                  <a:gd name="T42" fmla="*/ 9 w 74"/>
                  <a:gd name="T43" fmla="*/ 10 h 38"/>
                  <a:gd name="T44" fmla="*/ 4 w 74"/>
                  <a:gd name="T45" fmla="*/ 12 h 38"/>
                  <a:gd name="T46" fmla="*/ 0 w 74"/>
                  <a:gd name="T47" fmla="*/ 14 h 38"/>
                  <a:gd name="T48" fmla="*/ 4 w 74"/>
                  <a:gd name="T49" fmla="*/ 19 h 38"/>
                  <a:gd name="T50" fmla="*/ 2 w 74"/>
                  <a:gd name="T51" fmla="*/ 23 h 38"/>
                  <a:gd name="T52" fmla="*/ 9 w 74"/>
                  <a:gd name="T53" fmla="*/ 29 h 38"/>
                  <a:gd name="T54" fmla="*/ 19 w 74"/>
                  <a:gd name="T55" fmla="*/ 34 h 38"/>
                  <a:gd name="T56" fmla="*/ 19 w 74"/>
                  <a:gd name="T57" fmla="*/ 36 h 38"/>
                  <a:gd name="T58" fmla="*/ 25 w 74"/>
                  <a:gd name="T59" fmla="*/ 38 h 38"/>
                  <a:gd name="T60" fmla="*/ 31 w 74"/>
                  <a:gd name="T61" fmla="*/ 37 h 38"/>
                  <a:gd name="T62" fmla="*/ 33 w 74"/>
                  <a:gd name="T63" fmla="*/ 31 h 38"/>
                  <a:gd name="T64" fmla="*/ 43 w 74"/>
                  <a:gd name="T65" fmla="*/ 34 h 38"/>
                  <a:gd name="T66" fmla="*/ 55 w 74"/>
                  <a:gd name="T67" fmla="*/ 34 h 38"/>
                  <a:gd name="T68" fmla="*/ 55 w 74"/>
                  <a:gd name="T69" fmla="*/ 34 h 38"/>
                  <a:gd name="T70" fmla="*/ 57 w 74"/>
                  <a:gd name="T71" fmla="*/ 31 h 38"/>
                  <a:gd name="T72" fmla="*/ 63 w 74"/>
                  <a:gd name="T73" fmla="*/ 31 h 3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4"/>
                  <a:gd name="T112" fmla="*/ 0 h 38"/>
                  <a:gd name="T113" fmla="*/ 74 w 74"/>
                  <a:gd name="T114" fmla="*/ 38 h 3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4" h="38">
                    <a:moveTo>
                      <a:pt x="63" y="31"/>
                    </a:moveTo>
                    <a:lnTo>
                      <a:pt x="67" y="26"/>
                    </a:lnTo>
                    <a:lnTo>
                      <a:pt x="72" y="23"/>
                    </a:lnTo>
                    <a:lnTo>
                      <a:pt x="74" y="19"/>
                    </a:lnTo>
                    <a:lnTo>
                      <a:pt x="72" y="16"/>
                    </a:lnTo>
                    <a:lnTo>
                      <a:pt x="66" y="14"/>
                    </a:lnTo>
                    <a:lnTo>
                      <a:pt x="62" y="13"/>
                    </a:lnTo>
                    <a:lnTo>
                      <a:pt x="59" y="10"/>
                    </a:lnTo>
                    <a:lnTo>
                      <a:pt x="53" y="9"/>
                    </a:lnTo>
                    <a:lnTo>
                      <a:pt x="53" y="12"/>
                    </a:lnTo>
                    <a:lnTo>
                      <a:pt x="49" y="13"/>
                    </a:lnTo>
                    <a:lnTo>
                      <a:pt x="43" y="10"/>
                    </a:lnTo>
                    <a:lnTo>
                      <a:pt x="45" y="6"/>
                    </a:lnTo>
                    <a:lnTo>
                      <a:pt x="39" y="6"/>
                    </a:lnTo>
                    <a:lnTo>
                      <a:pt x="33" y="3"/>
                    </a:lnTo>
                    <a:lnTo>
                      <a:pt x="29" y="0"/>
                    </a:lnTo>
                    <a:lnTo>
                      <a:pt x="29" y="3"/>
                    </a:lnTo>
                    <a:lnTo>
                      <a:pt x="25" y="2"/>
                    </a:lnTo>
                    <a:lnTo>
                      <a:pt x="21" y="2"/>
                    </a:lnTo>
                    <a:lnTo>
                      <a:pt x="19" y="6"/>
                    </a:lnTo>
                    <a:lnTo>
                      <a:pt x="15" y="7"/>
                    </a:lnTo>
                    <a:lnTo>
                      <a:pt x="9" y="10"/>
                    </a:lnTo>
                    <a:lnTo>
                      <a:pt x="4" y="12"/>
                    </a:lnTo>
                    <a:lnTo>
                      <a:pt x="0" y="14"/>
                    </a:lnTo>
                    <a:lnTo>
                      <a:pt x="4" y="19"/>
                    </a:lnTo>
                    <a:lnTo>
                      <a:pt x="2" y="23"/>
                    </a:lnTo>
                    <a:lnTo>
                      <a:pt x="9" y="29"/>
                    </a:lnTo>
                    <a:lnTo>
                      <a:pt x="19" y="34"/>
                    </a:lnTo>
                    <a:lnTo>
                      <a:pt x="19" y="36"/>
                    </a:lnTo>
                    <a:lnTo>
                      <a:pt x="25" y="38"/>
                    </a:lnTo>
                    <a:lnTo>
                      <a:pt x="31" y="37"/>
                    </a:lnTo>
                    <a:lnTo>
                      <a:pt x="33" y="31"/>
                    </a:lnTo>
                    <a:lnTo>
                      <a:pt x="43" y="34"/>
                    </a:lnTo>
                    <a:lnTo>
                      <a:pt x="55" y="34"/>
                    </a:lnTo>
                    <a:lnTo>
                      <a:pt x="57" y="31"/>
                    </a:lnTo>
                    <a:lnTo>
                      <a:pt x="63" y="31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28" name="Freeform 981"/>
              <p:cNvSpPr>
                <a:spLocks noChangeAspect="1"/>
              </p:cNvSpPr>
              <p:nvPr/>
            </p:nvSpPr>
            <p:spPr bwMode="auto">
              <a:xfrm>
                <a:off x="3283" y="1028"/>
                <a:ext cx="74" cy="38"/>
              </a:xfrm>
              <a:custGeom>
                <a:avLst/>
                <a:gdLst>
                  <a:gd name="T0" fmla="*/ 63 w 74"/>
                  <a:gd name="T1" fmla="*/ 31 h 38"/>
                  <a:gd name="T2" fmla="*/ 67 w 74"/>
                  <a:gd name="T3" fmla="*/ 26 h 38"/>
                  <a:gd name="T4" fmla="*/ 72 w 74"/>
                  <a:gd name="T5" fmla="*/ 23 h 38"/>
                  <a:gd name="T6" fmla="*/ 74 w 74"/>
                  <a:gd name="T7" fmla="*/ 19 h 38"/>
                  <a:gd name="T8" fmla="*/ 72 w 74"/>
                  <a:gd name="T9" fmla="*/ 16 h 38"/>
                  <a:gd name="T10" fmla="*/ 66 w 74"/>
                  <a:gd name="T11" fmla="*/ 14 h 38"/>
                  <a:gd name="T12" fmla="*/ 62 w 74"/>
                  <a:gd name="T13" fmla="*/ 13 h 38"/>
                  <a:gd name="T14" fmla="*/ 59 w 74"/>
                  <a:gd name="T15" fmla="*/ 10 h 38"/>
                  <a:gd name="T16" fmla="*/ 53 w 74"/>
                  <a:gd name="T17" fmla="*/ 9 h 38"/>
                  <a:gd name="T18" fmla="*/ 53 w 74"/>
                  <a:gd name="T19" fmla="*/ 12 h 38"/>
                  <a:gd name="T20" fmla="*/ 49 w 74"/>
                  <a:gd name="T21" fmla="*/ 13 h 38"/>
                  <a:gd name="T22" fmla="*/ 43 w 74"/>
                  <a:gd name="T23" fmla="*/ 10 h 38"/>
                  <a:gd name="T24" fmla="*/ 45 w 74"/>
                  <a:gd name="T25" fmla="*/ 6 h 38"/>
                  <a:gd name="T26" fmla="*/ 39 w 74"/>
                  <a:gd name="T27" fmla="*/ 6 h 38"/>
                  <a:gd name="T28" fmla="*/ 33 w 74"/>
                  <a:gd name="T29" fmla="*/ 3 h 38"/>
                  <a:gd name="T30" fmla="*/ 29 w 74"/>
                  <a:gd name="T31" fmla="*/ 0 h 38"/>
                  <a:gd name="T32" fmla="*/ 29 w 74"/>
                  <a:gd name="T33" fmla="*/ 3 h 38"/>
                  <a:gd name="T34" fmla="*/ 25 w 74"/>
                  <a:gd name="T35" fmla="*/ 2 h 38"/>
                  <a:gd name="T36" fmla="*/ 21 w 74"/>
                  <a:gd name="T37" fmla="*/ 2 h 38"/>
                  <a:gd name="T38" fmla="*/ 19 w 74"/>
                  <a:gd name="T39" fmla="*/ 6 h 38"/>
                  <a:gd name="T40" fmla="*/ 15 w 74"/>
                  <a:gd name="T41" fmla="*/ 7 h 38"/>
                  <a:gd name="T42" fmla="*/ 9 w 74"/>
                  <a:gd name="T43" fmla="*/ 10 h 38"/>
                  <a:gd name="T44" fmla="*/ 4 w 74"/>
                  <a:gd name="T45" fmla="*/ 12 h 38"/>
                  <a:gd name="T46" fmla="*/ 0 w 74"/>
                  <a:gd name="T47" fmla="*/ 14 h 38"/>
                  <a:gd name="T48" fmla="*/ 4 w 74"/>
                  <a:gd name="T49" fmla="*/ 19 h 38"/>
                  <a:gd name="T50" fmla="*/ 2 w 74"/>
                  <a:gd name="T51" fmla="*/ 23 h 38"/>
                  <a:gd name="T52" fmla="*/ 9 w 74"/>
                  <a:gd name="T53" fmla="*/ 29 h 38"/>
                  <a:gd name="T54" fmla="*/ 19 w 74"/>
                  <a:gd name="T55" fmla="*/ 34 h 38"/>
                  <a:gd name="T56" fmla="*/ 19 w 74"/>
                  <a:gd name="T57" fmla="*/ 36 h 38"/>
                  <a:gd name="T58" fmla="*/ 25 w 74"/>
                  <a:gd name="T59" fmla="*/ 38 h 38"/>
                  <a:gd name="T60" fmla="*/ 31 w 74"/>
                  <a:gd name="T61" fmla="*/ 37 h 38"/>
                  <a:gd name="T62" fmla="*/ 33 w 74"/>
                  <a:gd name="T63" fmla="*/ 31 h 38"/>
                  <a:gd name="T64" fmla="*/ 43 w 74"/>
                  <a:gd name="T65" fmla="*/ 34 h 38"/>
                  <a:gd name="T66" fmla="*/ 55 w 74"/>
                  <a:gd name="T67" fmla="*/ 34 h 38"/>
                  <a:gd name="T68" fmla="*/ 55 w 74"/>
                  <a:gd name="T69" fmla="*/ 34 h 38"/>
                  <a:gd name="T70" fmla="*/ 57 w 74"/>
                  <a:gd name="T71" fmla="*/ 31 h 38"/>
                  <a:gd name="T72" fmla="*/ 63 w 74"/>
                  <a:gd name="T73" fmla="*/ 31 h 3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4"/>
                  <a:gd name="T112" fmla="*/ 0 h 38"/>
                  <a:gd name="T113" fmla="*/ 74 w 74"/>
                  <a:gd name="T114" fmla="*/ 38 h 3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4" h="38">
                    <a:moveTo>
                      <a:pt x="63" y="31"/>
                    </a:moveTo>
                    <a:lnTo>
                      <a:pt x="67" y="26"/>
                    </a:lnTo>
                    <a:lnTo>
                      <a:pt x="72" y="23"/>
                    </a:lnTo>
                    <a:lnTo>
                      <a:pt x="74" y="19"/>
                    </a:lnTo>
                    <a:lnTo>
                      <a:pt x="72" y="16"/>
                    </a:lnTo>
                    <a:lnTo>
                      <a:pt x="66" y="14"/>
                    </a:lnTo>
                    <a:lnTo>
                      <a:pt x="62" y="13"/>
                    </a:lnTo>
                    <a:lnTo>
                      <a:pt x="59" y="10"/>
                    </a:lnTo>
                    <a:lnTo>
                      <a:pt x="53" y="9"/>
                    </a:lnTo>
                    <a:lnTo>
                      <a:pt x="53" y="12"/>
                    </a:lnTo>
                    <a:lnTo>
                      <a:pt x="49" y="13"/>
                    </a:lnTo>
                    <a:lnTo>
                      <a:pt x="43" y="10"/>
                    </a:lnTo>
                    <a:lnTo>
                      <a:pt x="45" y="6"/>
                    </a:lnTo>
                    <a:lnTo>
                      <a:pt x="39" y="6"/>
                    </a:lnTo>
                    <a:lnTo>
                      <a:pt x="33" y="3"/>
                    </a:lnTo>
                    <a:lnTo>
                      <a:pt x="29" y="0"/>
                    </a:lnTo>
                    <a:lnTo>
                      <a:pt x="29" y="3"/>
                    </a:lnTo>
                    <a:lnTo>
                      <a:pt x="25" y="2"/>
                    </a:lnTo>
                    <a:lnTo>
                      <a:pt x="21" y="2"/>
                    </a:lnTo>
                    <a:lnTo>
                      <a:pt x="19" y="6"/>
                    </a:lnTo>
                    <a:lnTo>
                      <a:pt x="15" y="7"/>
                    </a:lnTo>
                    <a:lnTo>
                      <a:pt x="9" y="10"/>
                    </a:lnTo>
                    <a:lnTo>
                      <a:pt x="4" y="12"/>
                    </a:lnTo>
                    <a:lnTo>
                      <a:pt x="0" y="14"/>
                    </a:lnTo>
                    <a:lnTo>
                      <a:pt x="4" y="19"/>
                    </a:lnTo>
                    <a:lnTo>
                      <a:pt x="2" y="23"/>
                    </a:lnTo>
                    <a:lnTo>
                      <a:pt x="9" y="29"/>
                    </a:lnTo>
                    <a:lnTo>
                      <a:pt x="19" y="34"/>
                    </a:lnTo>
                    <a:lnTo>
                      <a:pt x="19" y="36"/>
                    </a:lnTo>
                    <a:lnTo>
                      <a:pt x="25" y="38"/>
                    </a:lnTo>
                    <a:lnTo>
                      <a:pt x="31" y="37"/>
                    </a:lnTo>
                    <a:lnTo>
                      <a:pt x="33" y="31"/>
                    </a:lnTo>
                    <a:lnTo>
                      <a:pt x="43" y="34"/>
                    </a:lnTo>
                    <a:lnTo>
                      <a:pt x="55" y="34"/>
                    </a:lnTo>
                    <a:lnTo>
                      <a:pt x="57" y="31"/>
                    </a:lnTo>
                    <a:lnTo>
                      <a:pt x="63" y="31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29" name="Freeform 982"/>
              <p:cNvSpPr>
                <a:spLocks noChangeAspect="1"/>
              </p:cNvSpPr>
              <p:nvPr/>
            </p:nvSpPr>
            <p:spPr bwMode="auto">
              <a:xfrm>
                <a:off x="3302" y="1088"/>
                <a:ext cx="36" cy="25"/>
              </a:xfrm>
              <a:custGeom>
                <a:avLst/>
                <a:gdLst>
                  <a:gd name="T0" fmla="*/ 6 w 36"/>
                  <a:gd name="T1" fmla="*/ 24 h 25"/>
                  <a:gd name="T2" fmla="*/ 12 w 36"/>
                  <a:gd name="T3" fmla="*/ 19 h 25"/>
                  <a:gd name="T4" fmla="*/ 14 w 36"/>
                  <a:gd name="T5" fmla="*/ 22 h 25"/>
                  <a:gd name="T6" fmla="*/ 19 w 36"/>
                  <a:gd name="T7" fmla="*/ 22 h 25"/>
                  <a:gd name="T8" fmla="*/ 22 w 36"/>
                  <a:gd name="T9" fmla="*/ 19 h 25"/>
                  <a:gd name="T10" fmla="*/ 26 w 36"/>
                  <a:gd name="T11" fmla="*/ 18 h 25"/>
                  <a:gd name="T12" fmla="*/ 26 w 36"/>
                  <a:gd name="T13" fmla="*/ 12 h 25"/>
                  <a:gd name="T14" fmla="*/ 30 w 36"/>
                  <a:gd name="T15" fmla="*/ 8 h 25"/>
                  <a:gd name="T16" fmla="*/ 36 w 36"/>
                  <a:gd name="T17" fmla="*/ 7 h 25"/>
                  <a:gd name="T18" fmla="*/ 30 w 36"/>
                  <a:gd name="T19" fmla="*/ 0 h 25"/>
                  <a:gd name="T20" fmla="*/ 29 w 36"/>
                  <a:gd name="T21" fmla="*/ 1 h 25"/>
                  <a:gd name="T22" fmla="*/ 29 w 36"/>
                  <a:gd name="T23" fmla="*/ 4 h 25"/>
                  <a:gd name="T24" fmla="*/ 24 w 36"/>
                  <a:gd name="T25" fmla="*/ 5 h 25"/>
                  <a:gd name="T26" fmla="*/ 17 w 36"/>
                  <a:gd name="T27" fmla="*/ 5 h 25"/>
                  <a:gd name="T28" fmla="*/ 13 w 36"/>
                  <a:gd name="T29" fmla="*/ 8 h 25"/>
                  <a:gd name="T30" fmla="*/ 6 w 36"/>
                  <a:gd name="T31" fmla="*/ 8 h 25"/>
                  <a:gd name="T32" fmla="*/ 0 w 36"/>
                  <a:gd name="T33" fmla="*/ 9 h 25"/>
                  <a:gd name="T34" fmla="*/ 0 w 36"/>
                  <a:gd name="T35" fmla="*/ 12 h 25"/>
                  <a:gd name="T36" fmla="*/ 0 w 36"/>
                  <a:gd name="T37" fmla="*/ 19 h 25"/>
                  <a:gd name="T38" fmla="*/ 0 w 36"/>
                  <a:gd name="T39" fmla="*/ 19 h 25"/>
                  <a:gd name="T40" fmla="*/ 3 w 36"/>
                  <a:gd name="T41" fmla="*/ 19 h 25"/>
                  <a:gd name="T42" fmla="*/ 0 w 36"/>
                  <a:gd name="T43" fmla="*/ 22 h 25"/>
                  <a:gd name="T44" fmla="*/ 0 w 36"/>
                  <a:gd name="T45" fmla="*/ 25 h 25"/>
                  <a:gd name="T46" fmla="*/ 2 w 36"/>
                  <a:gd name="T47" fmla="*/ 25 h 25"/>
                  <a:gd name="T48" fmla="*/ 6 w 36"/>
                  <a:gd name="T49" fmla="*/ 24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"/>
                  <a:gd name="T76" fmla="*/ 0 h 25"/>
                  <a:gd name="T77" fmla="*/ 36 w 36"/>
                  <a:gd name="T78" fmla="*/ 25 h 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" h="25">
                    <a:moveTo>
                      <a:pt x="6" y="24"/>
                    </a:moveTo>
                    <a:lnTo>
                      <a:pt x="12" y="19"/>
                    </a:lnTo>
                    <a:lnTo>
                      <a:pt x="14" y="22"/>
                    </a:lnTo>
                    <a:lnTo>
                      <a:pt x="19" y="22"/>
                    </a:lnTo>
                    <a:lnTo>
                      <a:pt x="22" y="19"/>
                    </a:lnTo>
                    <a:lnTo>
                      <a:pt x="26" y="18"/>
                    </a:lnTo>
                    <a:lnTo>
                      <a:pt x="26" y="12"/>
                    </a:lnTo>
                    <a:lnTo>
                      <a:pt x="30" y="8"/>
                    </a:lnTo>
                    <a:lnTo>
                      <a:pt x="36" y="7"/>
                    </a:lnTo>
                    <a:lnTo>
                      <a:pt x="30" y="0"/>
                    </a:lnTo>
                    <a:lnTo>
                      <a:pt x="29" y="1"/>
                    </a:lnTo>
                    <a:lnTo>
                      <a:pt x="29" y="4"/>
                    </a:lnTo>
                    <a:lnTo>
                      <a:pt x="24" y="5"/>
                    </a:lnTo>
                    <a:lnTo>
                      <a:pt x="17" y="5"/>
                    </a:lnTo>
                    <a:lnTo>
                      <a:pt x="13" y="8"/>
                    </a:lnTo>
                    <a:lnTo>
                      <a:pt x="6" y="8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19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2" y="25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30" name="Freeform 983"/>
              <p:cNvSpPr>
                <a:spLocks noChangeAspect="1"/>
              </p:cNvSpPr>
              <p:nvPr/>
            </p:nvSpPr>
            <p:spPr bwMode="auto">
              <a:xfrm>
                <a:off x="3302" y="1088"/>
                <a:ext cx="36" cy="25"/>
              </a:xfrm>
              <a:custGeom>
                <a:avLst/>
                <a:gdLst>
                  <a:gd name="T0" fmla="*/ 6 w 36"/>
                  <a:gd name="T1" fmla="*/ 24 h 25"/>
                  <a:gd name="T2" fmla="*/ 12 w 36"/>
                  <a:gd name="T3" fmla="*/ 19 h 25"/>
                  <a:gd name="T4" fmla="*/ 14 w 36"/>
                  <a:gd name="T5" fmla="*/ 22 h 25"/>
                  <a:gd name="T6" fmla="*/ 19 w 36"/>
                  <a:gd name="T7" fmla="*/ 22 h 25"/>
                  <a:gd name="T8" fmla="*/ 22 w 36"/>
                  <a:gd name="T9" fmla="*/ 19 h 25"/>
                  <a:gd name="T10" fmla="*/ 26 w 36"/>
                  <a:gd name="T11" fmla="*/ 18 h 25"/>
                  <a:gd name="T12" fmla="*/ 26 w 36"/>
                  <a:gd name="T13" fmla="*/ 12 h 25"/>
                  <a:gd name="T14" fmla="*/ 30 w 36"/>
                  <a:gd name="T15" fmla="*/ 8 h 25"/>
                  <a:gd name="T16" fmla="*/ 36 w 36"/>
                  <a:gd name="T17" fmla="*/ 7 h 25"/>
                  <a:gd name="T18" fmla="*/ 30 w 36"/>
                  <a:gd name="T19" fmla="*/ 0 h 25"/>
                  <a:gd name="T20" fmla="*/ 29 w 36"/>
                  <a:gd name="T21" fmla="*/ 1 h 25"/>
                  <a:gd name="T22" fmla="*/ 29 w 36"/>
                  <a:gd name="T23" fmla="*/ 4 h 25"/>
                  <a:gd name="T24" fmla="*/ 24 w 36"/>
                  <a:gd name="T25" fmla="*/ 5 h 25"/>
                  <a:gd name="T26" fmla="*/ 17 w 36"/>
                  <a:gd name="T27" fmla="*/ 5 h 25"/>
                  <a:gd name="T28" fmla="*/ 13 w 36"/>
                  <a:gd name="T29" fmla="*/ 8 h 25"/>
                  <a:gd name="T30" fmla="*/ 6 w 36"/>
                  <a:gd name="T31" fmla="*/ 8 h 25"/>
                  <a:gd name="T32" fmla="*/ 0 w 36"/>
                  <a:gd name="T33" fmla="*/ 9 h 25"/>
                  <a:gd name="T34" fmla="*/ 0 w 36"/>
                  <a:gd name="T35" fmla="*/ 12 h 25"/>
                  <a:gd name="T36" fmla="*/ 0 w 36"/>
                  <a:gd name="T37" fmla="*/ 19 h 25"/>
                  <a:gd name="T38" fmla="*/ 0 w 36"/>
                  <a:gd name="T39" fmla="*/ 19 h 25"/>
                  <a:gd name="T40" fmla="*/ 3 w 36"/>
                  <a:gd name="T41" fmla="*/ 19 h 25"/>
                  <a:gd name="T42" fmla="*/ 0 w 36"/>
                  <a:gd name="T43" fmla="*/ 22 h 25"/>
                  <a:gd name="T44" fmla="*/ 0 w 36"/>
                  <a:gd name="T45" fmla="*/ 25 h 25"/>
                  <a:gd name="T46" fmla="*/ 2 w 36"/>
                  <a:gd name="T47" fmla="*/ 25 h 25"/>
                  <a:gd name="T48" fmla="*/ 6 w 36"/>
                  <a:gd name="T49" fmla="*/ 24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"/>
                  <a:gd name="T76" fmla="*/ 0 h 25"/>
                  <a:gd name="T77" fmla="*/ 36 w 36"/>
                  <a:gd name="T78" fmla="*/ 25 h 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" h="25">
                    <a:moveTo>
                      <a:pt x="6" y="24"/>
                    </a:moveTo>
                    <a:lnTo>
                      <a:pt x="12" y="19"/>
                    </a:lnTo>
                    <a:lnTo>
                      <a:pt x="14" y="22"/>
                    </a:lnTo>
                    <a:lnTo>
                      <a:pt x="19" y="22"/>
                    </a:lnTo>
                    <a:lnTo>
                      <a:pt x="22" y="19"/>
                    </a:lnTo>
                    <a:lnTo>
                      <a:pt x="26" y="18"/>
                    </a:lnTo>
                    <a:lnTo>
                      <a:pt x="26" y="12"/>
                    </a:lnTo>
                    <a:lnTo>
                      <a:pt x="30" y="8"/>
                    </a:lnTo>
                    <a:lnTo>
                      <a:pt x="36" y="7"/>
                    </a:lnTo>
                    <a:lnTo>
                      <a:pt x="30" y="0"/>
                    </a:lnTo>
                    <a:lnTo>
                      <a:pt x="29" y="1"/>
                    </a:lnTo>
                    <a:lnTo>
                      <a:pt x="29" y="4"/>
                    </a:lnTo>
                    <a:lnTo>
                      <a:pt x="24" y="5"/>
                    </a:lnTo>
                    <a:lnTo>
                      <a:pt x="17" y="5"/>
                    </a:lnTo>
                    <a:lnTo>
                      <a:pt x="13" y="8"/>
                    </a:lnTo>
                    <a:lnTo>
                      <a:pt x="6" y="8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19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2" y="25"/>
                    </a:lnTo>
                    <a:lnTo>
                      <a:pt x="6" y="24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31" name="Freeform 984"/>
              <p:cNvSpPr>
                <a:spLocks noChangeAspect="1"/>
              </p:cNvSpPr>
              <p:nvPr/>
            </p:nvSpPr>
            <p:spPr bwMode="auto">
              <a:xfrm>
                <a:off x="3302" y="1095"/>
                <a:ext cx="71" cy="51"/>
              </a:xfrm>
              <a:custGeom>
                <a:avLst/>
                <a:gdLst>
                  <a:gd name="T0" fmla="*/ 51 w 71"/>
                  <a:gd name="T1" fmla="*/ 43 h 51"/>
                  <a:gd name="T2" fmla="*/ 50 w 71"/>
                  <a:gd name="T3" fmla="*/ 42 h 51"/>
                  <a:gd name="T4" fmla="*/ 45 w 71"/>
                  <a:gd name="T5" fmla="*/ 41 h 51"/>
                  <a:gd name="T6" fmla="*/ 43 w 71"/>
                  <a:gd name="T7" fmla="*/ 36 h 51"/>
                  <a:gd name="T8" fmla="*/ 36 w 71"/>
                  <a:gd name="T9" fmla="*/ 32 h 51"/>
                  <a:gd name="T10" fmla="*/ 31 w 71"/>
                  <a:gd name="T11" fmla="*/ 26 h 51"/>
                  <a:gd name="T12" fmla="*/ 27 w 71"/>
                  <a:gd name="T13" fmla="*/ 25 h 51"/>
                  <a:gd name="T14" fmla="*/ 29 w 71"/>
                  <a:gd name="T15" fmla="*/ 18 h 51"/>
                  <a:gd name="T16" fmla="*/ 31 w 71"/>
                  <a:gd name="T17" fmla="*/ 18 h 51"/>
                  <a:gd name="T18" fmla="*/ 36 w 71"/>
                  <a:gd name="T19" fmla="*/ 21 h 51"/>
                  <a:gd name="T20" fmla="*/ 37 w 71"/>
                  <a:gd name="T21" fmla="*/ 18 h 51"/>
                  <a:gd name="T22" fmla="*/ 41 w 71"/>
                  <a:gd name="T23" fmla="*/ 17 h 51"/>
                  <a:gd name="T24" fmla="*/ 47 w 71"/>
                  <a:gd name="T25" fmla="*/ 18 h 51"/>
                  <a:gd name="T26" fmla="*/ 53 w 71"/>
                  <a:gd name="T27" fmla="*/ 18 h 51"/>
                  <a:gd name="T28" fmla="*/ 57 w 71"/>
                  <a:gd name="T29" fmla="*/ 18 h 51"/>
                  <a:gd name="T30" fmla="*/ 61 w 71"/>
                  <a:gd name="T31" fmla="*/ 18 h 51"/>
                  <a:gd name="T32" fmla="*/ 68 w 71"/>
                  <a:gd name="T33" fmla="*/ 19 h 51"/>
                  <a:gd name="T34" fmla="*/ 68 w 71"/>
                  <a:gd name="T35" fmla="*/ 15 h 51"/>
                  <a:gd name="T36" fmla="*/ 71 w 71"/>
                  <a:gd name="T37" fmla="*/ 15 h 51"/>
                  <a:gd name="T38" fmla="*/ 68 w 71"/>
                  <a:gd name="T39" fmla="*/ 14 h 51"/>
                  <a:gd name="T40" fmla="*/ 65 w 71"/>
                  <a:gd name="T41" fmla="*/ 10 h 51"/>
                  <a:gd name="T42" fmla="*/ 62 w 71"/>
                  <a:gd name="T43" fmla="*/ 5 h 51"/>
                  <a:gd name="T44" fmla="*/ 55 w 71"/>
                  <a:gd name="T45" fmla="*/ 8 h 51"/>
                  <a:gd name="T46" fmla="*/ 51 w 71"/>
                  <a:gd name="T47" fmla="*/ 8 h 51"/>
                  <a:gd name="T48" fmla="*/ 50 w 71"/>
                  <a:gd name="T49" fmla="*/ 5 h 51"/>
                  <a:gd name="T50" fmla="*/ 45 w 71"/>
                  <a:gd name="T51" fmla="*/ 7 h 51"/>
                  <a:gd name="T52" fmla="*/ 43 w 71"/>
                  <a:gd name="T53" fmla="*/ 5 h 51"/>
                  <a:gd name="T54" fmla="*/ 38 w 71"/>
                  <a:gd name="T55" fmla="*/ 2 h 51"/>
                  <a:gd name="T56" fmla="*/ 34 w 71"/>
                  <a:gd name="T57" fmla="*/ 0 h 51"/>
                  <a:gd name="T58" fmla="*/ 30 w 71"/>
                  <a:gd name="T59" fmla="*/ 1 h 51"/>
                  <a:gd name="T60" fmla="*/ 26 w 71"/>
                  <a:gd name="T61" fmla="*/ 5 h 51"/>
                  <a:gd name="T62" fmla="*/ 26 w 71"/>
                  <a:gd name="T63" fmla="*/ 11 h 51"/>
                  <a:gd name="T64" fmla="*/ 22 w 71"/>
                  <a:gd name="T65" fmla="*/ 12 h 51"/>
                  <a:gd name="T66" fmla="*/ 19 w 71"/>
                  <a:gd name="T67" fmla="*/ 15 h 51"/>
                  <a:gd name="T68" fmla="*/ 14 w 71"/>
                  <a:gd name="T69" fmla="*/ 15 h 51"/>
                  <a:gd name="T70" fmla="*/ 12 w 71"/>
                  <a:gd name="T71" fmla="*/ 12 h 51"/>
                  <a:gd name="T72" fmla="*/ 6 w 71"/>
                  <a:gd name="T73" fmla="*/ 17 h 51"/>
                  <a:gd name="T74" fmla="*/ 2 w 71"/>
                  <a:gd name="T75" fmla="*/ 18 h 51"/>
                  <a:gd name="T76" fmla="*/ 0 w 71"/>
                  <a:gd name="T77" fmla="*/ 18 h 51"/>
                  <a:gd name="T78" fmla="*/ 0 w 71"/>
                  <a:gd name="T79" fmla="*/ 18 h 51"/>
                  <a:gd name="T80" fmla="*/ 5 w 71"/>
                  <a:gd name="T81" fmla="*/ 26 h 51"/>
                  <a:gd name="T82" fmla="*/ 12 w 71"/>
                  <a:gd name="T83" fmla="*/ 18 h 51"/>
                  <a:gd name="T84" fmla="*/ 12 w 71"/>
                  <a:gd name="T85" fmla="*/ 26 h 51"/>
                  <a:gd name="T86" fmla="*/ 17 w 71"/>
                  <a:gd name="T87" fmla="*/ 24 h 51"/>
                  <a:gd name="T88" fmla="*/ 17 w 71"/>
                  <a:gd name="T89" fmla="*/ 29 h 51"/>
                  <a:gd name="T90" fmla="*/ 23 w 71"/>
                  <a:gd name="T91" fmla="*/ 32 h 51"/>
                  <a:gd name="T92" fmla="*/ 22 w 71"/>
                  <a:gd name="T93" fmla="*/ 34 h 51"/>
                  <a:gd name="T94" fmla="*/ 29 w 71"/>
                  <a:gd name="T95" fmla="*/ 38 h 51"/>
                  <a:gd name="T96" fmla="*/ 30 w 71"/>
                  <a:gd name="T97" fmla="*/ 41 h 51"/>
                  <a:gd name="T98" fmla="*/ 33 w 71"/>
                  <a:gd name="T99" fmla="*/ 43 h 51"/>
                  <a:gd name="T100" fmla="*/ 41 w 71"/>
                  <a:gd name="T101" fmla="*/ 43 h 51"/>
                  <a:gd name="T102" fmla="*/ 48 w 71"/>
                  <a:gd name="T103" fmla="*/ 46 h 51"/>
                  <a:gd name="T104" fmla="*/ 41 w 71"/>
                  <a:gd name="T105" fmla="*/ 48 h 51"/>
                  <a:gd name="T106" fmla="*/ 54 w 71"/>
                  <a:gd name="T107" fmla="*/ 51 h 51"/>
                  <a:gd name="T108" fmla="*/ 54 w 71"/>
                  <a:gd name="T109" fmla="*/ 46 h 51"/>
                  <a:gd name="T110" fmla="*/ 51 w 71"/>
                  <a:gd name="T111" fmla="*/ 43 h 5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1"/>
                  <a:gd name="T169" fmla="*/ 0 h 51"/>
                  <a:gd name="T170" fmla="*/ 71 w 71"/>
                  <a:gd name="T171" fmla="*/ 51 h 5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1" h="51">
                    <a:moveTo>
                      <a:pt x="51" y="43"/>
                    </a:moveTo>
                    <a:lnTo>
                      <a:pt x="50" y="42"/>
                    </a:lnTo>
                    <a:lnTo>
                      <a:pt x="45" y="41"/>
                    </a:lnTo>
                    <a:lnTo>
                      <a:pt x="43" y="36"/>
                    </a:lnTo>
                    <a:lnTo>
                      <a:pt x="36" y="32"/>
                    </a:lnTo>
                    <a:lnTo>
                      <a:pt x="31" y="26"/>
                    </a:lnTo>
                    <a:lnTo>
                      <a:pt x="27" y="25"/>
                    </a:lnTo>
                    <a:lnTo>
                      <a:pt x="29" y="18"/>
                    </a:lnTo>
                    <a:lnTo>
                      <a:pt x="31" y="18"/>
                    </a:lnTo>
                    <a:lnTo>
                      <a:pt x="36" y="21"/>
                    </a:lnTo>
                    <a:lnTo>
                      <a:pt x="37" y="18"/>
                    </a:lnTo>
                    <a:lnTo>
                      <a:pt x="41" y="17"/>
                    </a:lnTo>
                    <a:lnTo>
                      <a:pt x="47" y="18"/>
                    </a:lnTo>
                    <a:lnTo>
                      <a:pt x="53" y="18"/>
                    </a:lnTo>
                    <a:lnTo>
                      <a:pt x="57" y="18"/>
                    </a:lnTo>
                    <a:lnTo>
                      <a:pt x="61" y="18"/>
                    </a:lnTo>
                    <a:lnTo>
                      <a:pt x="68" y="19"/>
                    </a:lnTo>
                    <a:lnTo>
                      <a:pt x="68" y="15"/>
                    </a:lnTo>
                    <a:lnTo>
                      <a:pt x="71" y="15"/>
                    </a:lnTo>
                    <a:lnTo>
                      <a:pt x="68" y="14"/>
                    </a:lnTo>
                    <a:lnTo>
                      <a:pt x="65" y="10"/>
                    </a:lnTo>
                    <a:lnTo>
                      <a:pt x="62" y="5"/>
                    </a:lnTo>
                    <a:lnTo>
                      <a:pt x="55" y="8"/>
                    </a:lnTo>
                    <a:lnTo>
                      <a:pt x="51" y="8"/>
                    </a:lnTo>
                    <a:lnTo>
                      <a:pt x="50" y="5"/>
                    </a:lnTo>
                    <a:lnTo>
                      <a:pt x="45" y="7"/>
                    </a:lnTo>
                    <a:lnTo>
                      <a:pt x="43" y="5"/>
                    </a:lnTo>
                    <a:lnTo>
                      <a:pt x="38" y="2"/>
                    </a:lnTo>
                    <a:lnTo>
                      <a:pt x="34" y="0"/>
                    </a:lnTo>
                    <a:lnTo>
                      <a:pt x="30" y="1"/>
                    </a:lnTo>
                    <a:lnTo>
                      <a:pt x="26" y="5"/>
                    </a:lnTo>
                    <a:lnTo>
                      <a:pt x="26" y="11"/>
                    </a:lnTo>
                    <a:lnTo>
                      <a:pt x="22" y="12"/>
                    </a:lnTo>
                    <a:lnTo>
                      <a:pt x="19" y="15"/>
                    </a:lnTo>
                    <a:lnTo>
                      <a:pt x="14" y="15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5" y="26"/>
                    </a:lnTo>
                    <a:lnTo>
                      <a:pt x="12" y="18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17" y="29"/>
                    </a:lnTo>
                    <a:lnTo>
                      <a:pt x="23" y="32"/>
                    </a:lnTo>
                    <a:lnTo>
                      <a:pt x="22" y="34"/>
                    </a:lnTo>
                    <a:lnTo>
                      <a:pt x="29" y="38"/>
                    </a:lnTo>
                    <a:lnTo>
                      <a:pt x="30" y="41"/>
                    </a:lnTo>
                    <a:lnTo>
                      <a:pt x="33" y="43"/>
                    </a:lnTo>
                    <a:lnTo>
                      <a:pt x="41" y="43"/>
                    </a:lnTo>
                    <a:lnTo>
                      <a:pt x="48" y="46"/>
                    </a:lnTo>
                    <a:lnTo>
                      <a:pt x="41" y="48"/>
                    </a:lnTo>
                    <a:lnTo>
                      <a:pt x="54" y="51"/>
                    </a:lnTo>
                    <a:lnTo>
                      <a:pt x="54" y="46"/>
                    </a:lnTo>
                    <a:lnTo>
                      <a:pt x="51" y="4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32" name="Freeform 985"/>
              <p:cNvSpPr>
                <a:spLocks noChangeAspect="1"/>
              </p:cNvSpPr>
              <p:nvPr/>
            </p:nvSpPr>
            <p:spPr bwMode="auto">
              <a:xfrm>
                <a:off x="3302" y="1095"/>
                <a:ext cx="71" cy="51"/>
              </a:xfrm>
              <a:custGeom>
                <a:avLst/>
                <a:gdLst>
                  <a:gd name="T0" fmla="*/ 51 w 71"/>
                  <a:gd name="T1" fmla="*/ 43 h 51"/>
                  <a:gd name="T2" fmla="*/ 50 w 71"/>
                  <a:gd name="T3" fmla="*/ 42 h 51"/>
                  <a:gd name="T4" fmla="*/ 45 w 71"/>
                  <a:gd name="T5" fmla="*/ 41 h 51"/>
                  <a:gd name="T6" fmla="*/ 43 w 71"/>
                  <a:gd name="T7" fmla="*/ 36 h 51"/>
                  <a:gd name="T8" fmla="*/ 36 w 71"/>
                  <a:gd name="T9" fmla="*/ 32 h 51"/>
                  <a:gd name="T10" fmla="*/ 31 w 71"/>
                  <a:gd name="T11" fmla="*/ 26 h 51"/>
                  <a:gd name="T12" fmla="*/ 27 w 71"/>
                  <a:gd name="T13" fmla="*/ 25 h 51"/>
                  <a:gd name="T14" fmla="*/ 29 w 71"/>
                  <a:gd name="T15" fmla="*/ 18 h 51"/>
                  <a:gd name="T16" fmla="*/ 31 w 71"/>
                  <a:gd name="T17" fmla="*/ 18 h 51"/>
                  <a:gd name="T18" fmla="*/ 36 w 71"/>
                  <a:gd name="T19" fmla="*/ 21 h 51"/>
                  <a:gd name="T20" fmla="*/ 37 w 71"/>
                  <a:gd name="T21" fmla="*/ 18 h 51"/>
                  <a:gd name="T22" fmla="*/ 41 w 71"/>
                  <a:gd name="T23" fmla="*/ 17 h 51"/>
                  <a:gd name="T24" fmla="*/ 47 w 71"/>
                  <a:gd name="T25" fmla="*/ 18 h 51"/>
                  <a:gd name="T26" fmla="*/ 53 w 71"/>
                  <a:gd name="T27" fmla="*/ 18 h 51"/>
                  <a:gd name="T28" fmla="*/ 57 w 71"/>
                  <a:gd name="T29" fmla="*/ 18 h 51"/>
                  <a:gd name="T30" fmla="*/ 61 w 71"/>
                  <a:gd name="T31" fmla="*/ 18 h 51"/>
                  <a:gd name="T32" fmla="*/ 68 w 71"/>
                  <a:gd name="T33" fmla="*/ 19 h 51"/>
                  <a:gd name="T34" fmla="*/ 68 w 71"/>
                  <a:gd name="T35" fmla="*/ 15 h 51"/>
                  <a:gd name="T36" fmla="*/ 71 w 71"/>
                  <a:gd name="T37" fmla="*/ 15 h 51"/>
                  <a:gd name="T38" fmla="*/ 68 w 71"/>
                  <a:gd name="T39" fmla="*/ 14 h 51"/>
                  <a:gd name="T40" fmla="*/ 65 w 71"/>
                  <a:gd name="T41" fmla="*/ 10 h 51"/>
                  <a:gd name="T42" fmla="*/ 62 w 71"/>
                  <a:gd name="T43" fmla="*/ 5 h 51"/>
                  <a:gd name="T44" fmla="*/ 55 w 71"/>
                  <a:gd name="T45" fmla="*/ 8 h 51"/>
                  <a:gd name="T46" fmla="*/ 51 w 71"/>
                  <a:gd name="T47" fmla="*/ 8 h 51"/>
                  <a:gd name="T48" fmla="*/ 50 w 71"/>
                  <a:gd name="T49" fmla="*/ 5 h 51"/>
                  <a:gd name="T50" fmla="*/ 45 w 71"/>
                  <a:gd name="T51" fmla="*/ 7 h 51"/>
                  <a:gd name="T52" fmla="*/ 43 w 71"/>
                  <a:gd name="T53" fmla="*/ 5 h 51"/>
                  <a:gd name="T54" fmla="*/ 38 w 71"/>
                  <a:gd name="T55" fmla="*/ 2 h 51"/>
                  <a:gd name="T56" fmla="*/ 34 w 71"/>
                  <a:gd name="T57" fmla="*/ 0 h 51"/>
                  <a:gd name="T58" fmla="*/ 30 w 71"/>
                  <a:gd name="T59" fmla="*/ 1 h 51"/>
                  <a:gd name="T60" fmla="*/ 26 w 71"/>
                  <a:gd name="T61" fmla="*/ 5 h 51"/>
                  <a:gd name="T62" fmla="*/ 26 w 71"/>
                  <a:gd name="T63" fmla="*/ 11 h 51"/>
                  <a:gd name="T64" fmla="*/ 22 w 71"/>
                  <a:gd name="T65" fmla="*/ 12 h 51"/>
                  <a:gd name="T66" fmla="*/ 19 w 71"/>
                  <a:gd name="T67" fmla="*/ 15 h 51"/>
                  <a:gd name="T68" fmla="*/ 14 w 71"/>
                  <a:gd name="T69" fmla="*/ 15 h 51"/>
                  <a:gd name="T70" fmla="*/ 12 w 71"/>
                  <a:gd name="T71" fmla="*/ 12 h 51"/>
                  <a:gd name="T72" fmla="*/ 6 w 71"/>
                  <a:gd name="T73" fmla="*/ 17 h 51"/>
                  <a:gd name="T74" fmla="*/ 2 w 71"/>
                  <a:gd name="T75" fmla="*/ 18 h 51"/>
                  <a:gd name="T76" fmla="*/ 0 w 71"/>
                  <a:gd name="T77" fmla="*/ 18 h 51"/>
                  <a:gd name="T78" fmla="*/ 0 w 71"/>
                  <a:gd name="T79" fmla="*/ 18 h 51"/>
                  <a:gd name="T80" fmla="*/ 5 w 71"/>
                  <a:gd name="T81" fmla="*/ 26 h 51"/>
                  <a:gd name="T82" fmla="*/ 12 w 71"/>
                  <a:gd name="T83" fmla="*/ 18 h 51"/>
                  <a:gd name="T84" fmla="*/ 12 w 71"/>
                  <a:gd name="T85" fmla="*/ 26 h 51"/>
                  <a:gd name="T86" fmla="*/ 17 w 71"/>
                  <a:gd name="T87" fmla="*/ 24 h 51"/>
                  <a:gd name="T88" fmla="*/ 17 w 71"/>
                  <a:gd name="T89" fmla="*/ 29 h 51"/>
                  <a:gd name="T90" fmla="*/ 23 w 71"/>
                  <a:gd name="T91" fmla="*/ 32 h 51"/>
                  <a:gd name="T92" fmla="*/ 22 w 71"/>
                  <a:gd name="T93" fmla="*/ 34 h 51"/>
                  <a:gd name="T94" fmla="*/ 29 w 71"/>
                  <a:gd name="T95" fmla="*/ 38 h 51"/>
                  <a:gd name="T96" fmla="*/ 30 w 71"/>
                  <a:gd name="T97" fmla="*/ 41 h 51"/>
                  <a:gd name="T98" fmla="*/ 33 w 71"/>
                  <a:gd name="T99" fmla="*/ 43 h 51"/>
                  <a:gd name="T100" fmla="*/ 41 w 71"/>
                  <a:gd name="T101" fmla="*/ 43 h 51"/>
                  <a:gd name="T102" fmla="*/ 48 w 71"/>
                  <a:gd name="T103" fmla="*/ 46 h 51"/>
                  <a:gd name="T104" fmla="*/ 41 w 71"/>
                  <a:gd name="T105" fmla="*/ 48 h 51"/>
                  <a:gd name="T106" fmla="*/ 54 w 71"/>
                  <a:gd name="T107" fmla="*/ 51 h 51"/>
                  <a:gd name="T108" fmla="*/ 54 w 71"/>
                  <a:gd name="T109" fmla="*/ 46 h 51"/>
                  <a:gd name="T110" fmla="*/ 51 w 71"/>
                  <a:gd name="T111" fmla="*/ 43 h 5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1"/>
                  <a:gd name="T169" fmla="*/ 0 h 51"/>
                  <a:gd name="T170" fmla="*/ 71 w 71"/>
                  <a:gd name="T171" fmla="*/ 51 h 5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1" h="51">
                    <a:moveTo>
                      <a:pt x="51" y="43"/>
                    </a:moveTo>
                    <a:lnTo>
                      <a:pt x="50" y="42"/>
                    </a:lnTo>
                    <a:lnTo>
                      <a:pt x="45" y="41"/>
                    </a:lnTo>
                    <a:lnTo>
                      <a:pt x="43" y="36"/>
                    </a:lnTo>
                    <a:lnTo>
                      <a:pt x="36" y="32"/>
                    </a:lnTo>
                    <a:lnTo>
                      <a:pt x="31" y="26"/>
                    </a:lnTo>
                    <a:lnTo>
                      <a:pt x="27" y="25"/>
                    </a:lnTo>
                    <a:lnTo>
                      <a:pt x="29" y="18"/>
                    </a:lnTo>
                    <a:lnTo>
                      <a:pt x="31" y="18"/>
                    </a:lnTo>
                    <a:lnTo>
                      <a:pt x="36" y="21"/>
                    </a:lnTo>
                    <a:lnTo>
                      <a:pt x="37" y="18"/>
                    </a:lnTo>
                    <a:lnTo>
                      <a:pt x="41" y="17"/>
                    </a:lnTo>
                    <a:lnTo>
                      <a:pt x="47" y="18"/>
                    </a:lnTo>
                    <a:lnTo>
                      <a:pt x="53" y="18"/>
                    </a:lnTo>
                    <a:lnTo>
                      <a:pt x="57" y="18"/>
                    </a:lnTo>
                    <a:lnTo>
                      <a:pt x="61" y="18"/>
                    </a:lnTo>
                    <a:lnTo>
                      <a:pt x="68" y="19"/>
                    </a:lnTo>
                    <a:lnTo>
                      <a:pt x="68" y="15"/>
                    </a:lnTo>
                    <a:lnTo>
                      <a:pt x="71" y="15"/>
                    </a:lnTo>
                    <a:lnTo>
                      <a:pt x="68" y="14"/>
                    </a:lnTo>
                    <a:lnTo>
                      <a:pt x="65" y="10"/>
                    </a:lnTo>
                    <a:lnTo>
                      <a:pt x="62" y="5"/>
                    </a:lnTo>
                    <a:lnTo>
                      <a:pt x="55" y="8"/>
                    </a:lnTo>
                    <a:lnTo>
                      <a:pt x="51" y="8"/>
                    </a:lnTo>
                    <a:lnTo>
                      <a:pt x="50" y="5"/>
                    </a:lnTo>
                    <a:lnTo>
                      <a:pt x="45" y="7"/>
                    </a:lnTo>
                    <a:lnTo>
                      <a:pt x="43" y="5"/>
                    </a:lnTo>
                    <a:lnTo>
                      <a:pt x="38" y="2"/>
                    </a:lnTo>
                    <a:lnTo>
                      <a:pt x="34" y="0"/>
                    </a:lnTo>
                    <a:lnTo>
                      <a:pt x="30" y="1"/>
                    </a:lnTo>
                    <a:lnTo>
                      <a:pt x="26" y="5"/>
                    </a:lnTo>
                    <a:lnTo>
                      <a:pt x="26" y="11"/>
                    </a:lnTo>
                    <a:lnTo>
                      <a:pt x="22" y="12"/>
                    </a:lnTo>
                    <a:lnTo>
                      <a:pt x="19" y="15"/>
                    </a:lnTo>
                    <a:lnTo>
                      <a:pt x="14" y="15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5" y="26"/>
                    </a:lnTo>
                    <a:lnTo>
                      <a:pt x="12" y="18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17" y="29"/>
                    </a:lnTo>
                    <a:lnTo>
                      <a:pt x="23" y="32"/>
                    </a:lnTo>
                    <a:lnTo>
                      <a:pt x="22" y="34"/>
                    </a:lnTo>
                    <a:lnTo>
                      <a:pt x="29" y="38"/>
                    </a:lnTo>
                    <a:lnTo>
                      <a:pt x="30" y="41"/>
                    </a:lnTo>
                    <a:lnTo>
                      <a:pt x="33" y="43"/>
                    </a:lnTo>
                    <a:lnTo>
                      <a:pt x="41" y="43"/>
                    </a:lnTo>
                    <a:lnTo>
                      <a:pt x="48" y="46"/>
                    </a:lnTo>
                    <a:lnTo>
                      <a:pt x="41" y="48"/>
                    </a:lnTo>
                    <a:lnTo>
                      <a:pt x="54" y="51"/>
                    </a:lnTo>
                    <a:lnTo>
                      <a:pt x="54" y="46"/>
                    </a:lnTo>
                    <a:lnTo>
                      <a:pt x="51" y="43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33" name="Freeform 986"/>
              <p:cNvSpPr>
                <a:spLocks noChangeAspect="1"/>
              </p:cNvSpPr>
              <p:nvPr/>
            </p:nvSpPr>
            <p:spPr bwMode="auto">
              <a:xfrm>
                <a:off x="3302" y="1088"/>
                <a:ext cx="36" cy="25"/>
              </a:xfrm>
              <a:custGeom>
                <a:avLst/>
                <a:gdLst>
                  <a:gd name="T0" fmla="*/ 6 w 36"/>
                  <a:gd name="T1" fmla="*/ 24 h 25"/>
                  <a:gd name="T2" fmla="*/ 12 w 36"/>
                  <a:gd name="T3" fmla="*/ 19 h 25"/>
                  <a:gd name="T4" fmla="*/ 14 w 36"/>
                  <a:gd name="T5" fmla="*/ 22 h 25"/>
                  <a:gd name="T6" fmla="*/ 19 w 36"/>
                  <a:gd name="T7" fmla="*/ 22 h 25"/>
                  <a:gd name="T8" fmla="*/ 22 w 36"/>
                  <a:gd name="T9" fmla="*/ 19 h 25"/>
                  <a:gd name="T10" fmla="*/ 26 w 36"/>
                  <a:gd name="T11" fmla="*/ 18 h 25"/>
                  <a:gd name="T12" fmla="*/ 26 w 36"/>
                  <a:gd name="T13" fmla="*/ 12 h 25"/>
                  <a:gd name="T14" fmla="*/ 30 w 36"/>
                  <a:gd name="T15" fmla="*/ 8 h 25"/>
                  <a:gd name="T16" fmla="*/ 36 w 36"/>
                  <a:gd name="T17" fmla="*/ 7 h 25"/>
                  <a:gd name="T18" fmla="*/ 30 w 36"/>
                  <a:gd name="T19" fmla="*/ 0 h 25"/>
                  <a:gd name="T20" fmla="*/ 29 w 36"/>
                  <a:gd name="T21" fmla="*/ 1 h 25"/>
                  <a:gd name="T22" fmla="*/ 29 w 36"/>
                  <a:gd name="T23" fmla="*/ 4 h 25"/>
                  <a:gd name="T24" fmla="*/ 24 w 36"/>
                  <a:gd name="T25" fmla="*/ 5 h 25"/>
                  <a:gd name="T26" fmla="*/ 17 w 36"/>
                  <a:gd name="T27" fmla="*/ 5 h 25"/>
                  <a:gd name="T28" fmla="*/ 13 w 36"/>
                  <a:gd name="T29" fmla="*/ 8 h 25"/>
                  <a:gd name="T30" fmla="*/ 6 w 36"/>
                  <a:gd name="T31" fmla="*/ 8 h 25"/>
                  <a:gd name="T32" fmla="*/ 0 w 36"/>
                  <a:gd name="T33" fmla="*/ 9 h 25"/>
                  <a:gd name="T34" fmla="*/ 0 w 36"/>
                  <a:gd name="T35" fmla="*/ 12 h 25"/>
                  <a:gd name="T36" fmla="*/ 0 w 36"/>
                  <a:gd name="T37" fmla="*/ 19 h 25"/>
                  <a:gd name="T38" fmla="*/ 0 w 36"/>
                  <a:gd name="T39" fmla="*/ 19 h 25"/>
                  <a:gd name="T40" fmla="*/ 3 w 36"/>
                  <a:gd name="T41" fmla="*/ 19 h 25"/>
                  <a:gd name="T42" fmla="*/ 0 w 36"/>
                  <a:gd name="T43" fmla="*/ 22 h 25"/>
                  <a:gd name="T44" fmla="*/ 0 w 36"/>
                  <a:gd name="T45" fmla="*/ 25 h 25"/>
                  <a:gd name="T46" fmla="*/ 2 w 36"/>
                  <a:gd name="T47" fmla="*/ 25 h 25"/>
                  <a:gd name="T48" fmla="*/ 6 w 36"/>
                  <a:gd name="T49" fmla="*/ 24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"/>
                  <a:gd name="T76" fmla="*/ 0 h 25"/>
                  <a:gd name="T77" fmla="*/ 36 w 36"/>
                  <a:gd name="T78" fmla="*/ 25 h 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" h="25">
                    <a:moveTo>
                      <a:pt x="6" y="24"/>
                    </a:moveTo>
                    <a:lnTo>
                      <a:pt x="12" y="19"/>
                    </a:lnTo>
                    <a:lnTo>
                      <a:pt x="14" y="22"/>
                    </a:lnTo>
                    <a:lnTo>
                      <a:pt x="19" y="22"/>
                    </a:lnTo>
                    <a:lnTo>
                      <a:pt x="22" y="19"/>
                    </a:lnTo>
                    <a:lnTo>
                      <a:pt x="26" y="18"/>
                    </a:lnTo>
                    <a:lnTo>
                      <a:pt x="26" y="12"/>
                    </a:lnTo>
                    <a:lnTo>
                      <a:pt x="30" y="8"/>
                    </a:lnTo>
                    <a:lnTo>
                      <a:pt x="36" y="7"/>
                    </a:lnTo>
                    <a:lnTo>
                      <a:pt x="30" y="0"/>
                    </a:lnTo>
                    <a:lnTo>
                      <a:pt x="29" y="1"/>
                    </a:lnTo>
                    <a:lnTo>
                      <a:pt x="29" y="4"/>
                    </a:lnTo>
                    <a:lnTo>
                      <a:pt x="24" y="5"/>
                    </a:lnTo>
                    <a:lnTo>
                      <a:pt x="17" y="5"/>
                    </a:lnTo>
                    <a:lnTo>
                      <a:pt x="13" y="8"/>
                    </a:lnTo>
                    <a:lnTo>
                      <a:pt x="6" y="8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19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2" y="25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34" name="Freeform 987"/>
              <p:cNvSpPr>
                <a:spLocks noChangeAspect="1"/>
              </p:cNvSpPr>
              <p:nvPr/>
            </p:nvSpPr>
            <p:spPr bwMode="auto">
              <a:xfrm>
                <a:off x="3302" y="1088"/>
                <a:ext cx="36" cy="25"/>
              </a:xfrm>
              <a:custGeom>
                <a:avLst/>
                <a:gdLst>
                  <a:gd name="T0" fmla="*/ 6 w 36"/>
                  <a:gd name="T1" fmla="*/ 24 h 25"/>
                  <a:gd name="T2" fmla="*/ 12 w 36"/>
                  <a:gd name="T3" fmla="*/ 19 h 25"/>
                  <a:gd name="T4" fmla="*/ 14 w 36"/>
                  <a:gd name="T5" fmla="*/ 22 h 25"/>
                  <a:gd name="T6" fmla="*/ 19 w 36"/>
                  <a:gd name="T7" fmla="*/ 22 h 25"/>
                  <a:gd name="T8" fmla="*/ 22 w 36"/>
                  <a:gd name="T9" fmla="*/ 19 h 25"/>
                  <a:gd name="T10" fmla="*/ 26 w 36"/>
                  <a:gd name="T11" fmla="*/ 18 h 25"/>
                  <a:gd name="T12" fmla="*/ 26 w 36"/>
                  <a:gd name="T13" fmla="*/ 12 h 25"/>
                  <a:gd name="T14" fmla="*/ 30 w 36"/>
                  <a:gd name="T15" fmla="*/ 8 h 25"/>
                  <a:gd name="T16" fmla="*/ 36 w 36"/>
                  <a:gd name="T17" fmla="*/ 7 h 25"/>
                  <a:gd name="T18" fmla="*/ 30 w 36"/>
                  <a:gd name="T19" fmla="*/ 0 h 25"/>
                  <a:gd name="T20" fmla="*/ 29 w 36"/>
                  <a:gd name="T21" fmla="*/ 1 h 25"/>
                  <a:gd name="T22" fmla="*/ 29 w 36"/>
                  <a:gd name="T23" fmla="*/ 4 h 25"/>
                  <a:gd name="T24" fmla="*/ 24 w 36"/>
                  <a:gd name="T25" fmla="*/ 5 h 25"/>
                  <a:gd name="T26" fmla="*/ 17 w 36"/>
                  <a:gd name="T27" fmla="*/ 5 h 25"/>
                  <a:gd name="T28" fmla="*/ 13 w 36"/>
                  <a:gd name="T29" fmla="*/ 8 h 25"/>
                  <a:gd name="T30" fmla="*/ 6 w 36"/>
                  <a:gd name="T31" fmla="*/ 8 h 25"/>
                  <a:gd name="T32" fmla="*/ 0 w 36"/>
                  <a:gd name="T33" fmla="*/ 9 h 25"/>
                  <a:gd name="T34" fmla="*/ 0 w 36"/>
                  <a:gd name="T35" fmla="*/ 12 h 25"/>
                  <a:gd name="T36" fmla="*/ 0 w 36"/>
                  <a:gd name="T37" fmla="*/ 19 h 25"/>
                  <a:gd name="T38" fmla="*/ 0 w 36"/>
                  <a:gd name="T39" fmla="*/ 19 h 25"/>
                  <a:gd name="T40" fmla="*/ 3 w 36"/>
                  <a:gd name="T41" fmla="*/ 19 h 25"/>
                  <a:gd name="T42" fmla="*/ 0 w 36"/>
                  <a:gd name="T43" fmla="*/ 22 h 25"/>
                  <a:gd name="T44" fmla="*/ 0 w 36"/>
                  <a:gd name="T45" fmla="*/ 25 h 25"/>
                  <a:gd name="T46" fmla="*/ 2 w 36"/>
                  <a:gd name="T47" fmla="*/ 25 h 25"/>
                  <a:gd name="T48" fmla="*/ 6 w 36"/>
                  <a:gd name="T49" fmla="*/ 24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"/>
                  <a:gd name="T76" fmla="*/ 0 h 25"/>
                  <a:gd name="T77" fmla="*/ 36 w 36"/>
                  <a:gd name="T78" fmla="*/ 25 h 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" h="25">
                    <a:moveTo>
                      <a:pt x="6" y="24"/>
                    </a:moveTo>
                    <a:lnTo>
                      <a:pt x="12" y="19"/>
                    </a:lnTo>
                    <a:lnTo>
                      <a:pt x="14" y="22"/>
                    </a:lnTo>
                    <a:lnTo>
                      <a:pt x="19" y="22"/>
                    </a:lnTo>
                    <a:lnTo>
                      <a:pt x="22" y="19"/>
                    </a:lnTo>
                    <a:lnTo>
                      <a:pt x="26" y="18"/>
                    </a:lnTo>
                    <a:lnTo>
                      <a:pt x="26" y="12"/>
                    </a:lnTo>
                    <a:lnTo>
                      <a:pt x="30" y="8"/>
                    </a:lnTo>
                    <a:lnTo>
                      <a:pt x="36" y="7"/>
                    </a:lnTo>
                    <a:lnTo>
                      <a:pt x="30" y="0"/>
                    </a:lnTo>
                    <a:lnTo>
                      <a:pt x="29" y="1"/>
                    </a:lnTo>
                    <a:lnTo>
                      <a:pt x="29" y="4"/>
                    </a:lnTo>
                    <a:lnTo>
                      <a:pt x="24" y="5"/>
                    </a:lnTo>
                    <a:lnTo>
                      <a:pt x="17" y="5"/>
                    </a:lnTo>
                    <a:lnTo>
                      <a:pt x="13" y="8"/>
                    </a:lnTo>
                    <a:lnTo>
                      <a:pt x="6" y="8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19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2" y="25"/>
                    </a:lnTo>
                    <a:lnTo>
                      <a:pt x="6" y="24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35" name="Freeform 988"/>
              <p:cNvSpPr>
                <a:spLocks noChangeAspect="1"/>
              </p:cNvSpPr>
              <p:nvPr/>
            </p:nvSpPr>
            <p:spPr bwMode="auto">
              <a:xfrm>
                <a:off x="3302" y="1095"/>
                <a:ext cx="71" cy="51"/>
              </a:xfrm>
              <a:custGeom>
                <a:avLst/>
                <a:gdLst>
                  <a:gd name="T0" fmla="*/ 51 w 71"/>
                  <a:gd name="T1" fmla="*/ 43 h 51"/>
                  <a:gd name="T2" fmla="*/ 50 w 71"/>
                  <a:gd name="T3" fmla="*/ 42 h 51"/>
                  <a:gd name="T4" fmla="*/ 45 w 71"/>
                  <a:gd name="T5" fmla="*/ 41 h 51"/>
                  <a:gd name="T6" fmla="*/ 43 w 71"/>
                  <a:gd name="T7" fmla="*/ 36 h 51"/>
                  <a:gd name="T8" fmla="*/ 36 w 71"/>
                  <a:gd name="T9" fmla="*/ 32 h 51"/>
                  <a:gd name="T10" fmla="*/ 31 w 71"/>
                  <a:gd name="T11" fmla="*/ 26 h 51"/>
                  <a:gd name="T12" fmla="*/ 27 w 71"/>
                  <a:gd name="T13" fmla="*/ 25 h 51"/>
                  <a:gd name="T14" fmla="*/ 29 w 71"/>
                  <a:gd name="T15" fmla="*/ 18 h 51"/>
                  <a:gd name="T16" fmla="*/ 31 w 71"/>
                  <a:gd name="T17" fmla="*/ 18 h 51"/>
                  <a:gd name="T18" fmla="*/ 36 w 71"/>
                  <a:gd name="T19" fmla="*/ 21 h 51"/>
                  <a:gd name="T20" fmla="*/ 37 w 71"/>
                  <a:gd name="T21" fmla="*/ 18 h 51"/>
                  <a:gd name="T22" fmla="*/ 41 w 71"/>
                  <a:gd name="T23" fmla="*/ 17 h 51"/>
                  <a:gd name="T24" fmla="*/ 47 w 71"/>
                  <a:gd name="T25" fmla="*/ 18 h 51"/>
                  <a:gd name="T26" fmla="*/ 53 w 71"/>
                  <a:gd name="T27" fmla="*/ 18 h 51"/>
                  <a:gd name="T28" fmla="*/ 57 w 71"/>
                  <a:gd name="T29" fmla="*/ 18 h 51"/>
                  <a:gd name="T30" fmla="*/ 61 w 71"/>
                  <a:gd name="T31" fmla="*/ 18 h 51"/>
                  <a:gd name="T32" fmla="*/ 68 w 71"/>
                  <a:gd name="T33" fmla="*/ 19 h 51"/>
                  <a:gd name="T34" fmla="*/ 68 w 71"/>
                  <a:gd name="T35" fmla="*/ 15 h 51"/>
                  <a:gd name="T36" fmla="*/ 71 w 71"/>
                  <a:gd name="T37" fmla="*/ 15 h 51"/>
                  <a:gd name="T38" fmla="*/ 68 w 71"/>
                  <a:gd name="T39" fmla="*/ 14 h 51"/>
                  <a:gd name="T40" fmla="*/ 65 w 71"/>
                  <a:gd name="T41" fmla="*/ 10 h 51"/>
                  <a:gd name="T42" fmla="*/ 62 w 71"/>
                  <a:gd name="T43" fmla="*/ 5 h 51"/>
                  <a:gd name="T44" fmla="*/ 55 w 71"/>
                  <a:gd name="T45" fmla="*/ 8 h 51"/>
                  <a:gd name="T46" fmla="*/ 51 w 71"/>
                  <a:gd name="T47" fmla="*/ 8 h 51"/>
                  <a:gd name="T48" fmla="*/ 50 w 71"/>
                  <a:gd name="T49" fmla="*/ 5 h 51"/>
                  <a:gd name="T50" fmla="*/ 45 w 71"/>
                  <a:gd name="T51" fmla="*/ 7 h 51"/>
                  <a:gd name="T52" fmla="*/ 43 w 71"/>
                  <a:gd name="T53" fmla="*/ 5 h 51"/>
                  <a:gd name="T54" fmla="*/ 38 w 71"/>
                  <a:gd name="T55" fmla="*/ 2 h 51"/>
                  <a:gd name="T56" fmla="*/ 34 w 71"/>
                  <a:gd name="T57" fmla="*/ 0 h 51"/>
                  <a:gd name="T58" fmla="*/ 30 w 71"/>
                  <a:gd name="T59" fmla="*/ 1 h 51"/>
                  <a:gd name="T60" fmla="*/ 26 w 71"/>
                  <a:gd name="T61" fmla="*/ 5 h 51"/>
                  <a:gd name="T62" fmla="*/ 26 w 71"/>
                  <a:gd name="T63" fmla="*/ 11 h 51"/>
                  <a:gd name="T64" fmla="*/ 22 w 71"/>
                  <a:gd name="T65" fmla="*/ 12 h 51"/>
                  <a:gd name="T66" fmla="*/ 19 w 71"/>
                  <a:gd name="T67" fmla="*/ 15 h 51"/>
                  <a:gd name="T68" fmla="*/ 14 w 71"/>
                  <a:gd name="T69" fmla="*/ 15 h 51"/>
                  <a:gd name="T70" fmla="*/ 12 w 71"/>
                  <a:gd name="T71" fmla="*/ 12 h 51"/>
                  <a:gd name="T72" fmla="*/ 6 w 71"/>
                  <a:gd name="T73" fmla="*/ 17 h 51"/>
                  <a:gd name="T74" fmla="*/ 2 w 71"/>
                  <a:gd name="T75" fmla="*/ 18 h 51"/>
                  <a:gd name="T76" fmla="*/ 0 w 71"/>
                  <a:gd name="T77" fmla="*/ 18 h 51"/>
                  <a:gd name="T78" fmla="*/ 0 w 71"/>
                  <a:gd name="T79" fmla="*/ 18 h 51"/>
                  <a:gd name="T80" fmla="*/ 5 w 71"/>
                  <a:gd name="T81" fmla="*/ 26 h 51"/>
                  <a:gd name="T82" fmla="*/ 12 w 71"/>
                  <a:gd name="T83" fmla="*/ 18 h 51"/>
                  <a:gd name="T84" fmla="*/ 12 w 71"/>
                  <a:gd name="T85" fmla="*/ 26 h 51"/>
                  <a:gd name="T86" fmla="*/ 17 w 71"/>
                  <a:gd name="T87" fmla="*/ 24 h 51"/>
                  <a:gd name="T88" fmla="*/ 17 w 71"/>
                  <a:gd name="T89" fmla="*/ 29 h 51"/>
                  <a:gd name="T90" fmla="*/ 23 w 71"/>
                  <a:gd name="T91" fmla="*/ 32 h 51"/>
                  <a:gd name="T92" fmla="*/ 22 w 71"/>
                  <a:gd name="T93" fmla="*/ 34 h 51"/>
                  <a:gd name="T94" fmla="*/ 29 w 71"/>
                  <a:gd name="T95" fmla="*/ 38 h 51"/>
                  <a:gd name="T96" fmla="*/ 30 w 71"/>
                  <a:gd name="T97" fmla="*/ 41 h 51"/>
                  <a:gd name="T98" fmla="*/ 33 w 71"/>
                  <a:gd name="T99" fmla="*/ 43 h 51"/>
                  <a:gd name="T100" fmla="*/ 41 w 71"/>
                  <a:gd name="T101" fmla="*/ 43 h 51"/>
                  <a:gd name="T102" fmla="*/ 48 w 71"/>
                  <a:gd name="T103" fmla="*/ 46 h 51"/>
                  <a:gd name="T104" fmla="*/ 41 w 71"/>
                  <a:gd name="T105" fmla="*/ 48 h 51"/>
                  <a:gd name="T106" fmla="*/ 54 w 71"/>
                  <a:gd name="T107" fmla="*/ 51 h 51"/>
                  <a:gd name="T108" fmla="*/ 54 w 71"/>
                  <a:gd name="T109" fmla="*/ 46 h 51"/>
                  <a:gd name="T110" fmla="*/ 51 w 71"/>
                  <a:gd name="T111" fmla="*/ 43 h 5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1"/>
                  <a:gd name="T169" fmla="*/ 0 h 51"/>
                  <a:gd name="T170" fmla="*/ 71 w 71"/>
                  <a:gd name="T171" fmla="*/ 51 h 5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1" h="51">
                    <a:moveTo>
                      <a:pt x="51" y="43"/>
                    </a:moveTo>
                    <a:lnTo>
                      <a:pt x="50" y="42"/>
                    </a:lnTo>
                    <a:lnTo>
                      <a:pt x="45" y="41"/>
                    </a:lnTo>
                    <a:lnTo>
                      <a:pt x="43" y="36"/>
                    </a:lnTo>
                    <a:lnTo>
                      <a:pt x="36" y="32"/>
                    </a:lnTo>
                    <a:lnTo>
                      <a:pt x="31" y="26"/>
                    </a:lnTo>
                    <a:lnTo>
                      <a:pt x="27" y="25"/>
                    </a:lnTo>
                    <a:lnTo>
                      <a:pt x="29" y="18"/>
                    </a:lnTo>
                    <a:lnTo>
                      <a:pt x="31" y="18"/>
                    </a:lnTo>
                    <a:lnTo>
                      <a:pt x="36" y="21"/>
                    </a:lnTo>
                    <a:lnTo>
                      <a:pt x="37" y="18"/>
                    </a:lnTo>
                    <a:lnTo>
                      <a:pt x="41" y="17"/>
                    </a:lnTo>
                    <a:lnTo>
                      <a:pt x="47" y="18"/>
                    </a:lnTo>
                    <a:lnTo>
                      <a:pt x="53" y="18"/>
                    </a:lnTo>
                    <a:lnTo>
                      <a:pt x="57" y="18"/>
                    </a:lnTo>
                    <a:lnTo>
                      <a:pt x="61" y="18"/>
                    </a:lnTo>
                    <a:lnTo>
                      <a:pt x="68" y="19"/>
                    </a:lnTo>
                    <a:lnTo>
                      <a:pt x="68" y="15"/>
                    </a:lnTo>
                    <a:lnTo>
                      <a:pt x="71" y="15"/>
                    </a:lnTo>
                    <a:lnTo>
                      <a:pt x="68" y="14"/>
                    </a:lnTo>
                    <a:lnTo>
                      <a:pt x="65" y="10"/>
                    </a:lnTo>
                    <a:lnTo>
                      <a:pt x="62" y="5"/>
                    </a:lnTo>
                    <a:lnTo>
                      <a:pt x="55" y="8"/>
                    </a:lnTo>
                    <a:lnTo>
                      <a:pt x="51" y="8"/>
                    </a:lnTo>
                    <a:lnTo>
                      <a:pt x="50" y="5"/>
                    </a:lnTo>
                    <a:lnTo>
                      <a:pt x="45" y="7"/>
                    </a:lnTo>
                    <a:lnTo>
                      <a:pt x="43" y="5"/>
                    </a:lnTo>
                    <a:lnTo>
                      <a:pt x="38" y="2"/>
                    </a:lnTo>
                    <a:lnTo>
                      <a:pt x="34" y="0"/>
                    </a:lnTo>
                    <a:lnTo>
                      <a:pt x="30" y="1"/>
                    </a:lnTo>
                    <a:lnTo>
                      <a:pt x="26" y="5"/>
                    </a:lnTo>
                    <a:lnTo>
                      <a:pt x="26" y="11"/>
                    </a:lnTo>
                    <a:lnTo>
                      <a:pt x="22" y="12"/>
                    </a:lnTo>
                    <a:lnTo>
                      <a:pt x="19" y="15"/>
                    </a:lnTo>
                    <a:lnTo>
                      <a:pt x="14" y="15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5" y="26"/>
                    </a:lnTo>
                    <a:lnTo>
                      <a:pt x="12" y="18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17" y="29"/>
                    </a:lnTo>
                    <a:lnTo>
                      <a:pt x="23" y="32"/>
                    </a:lnTo>
                    <a:lnTo>
                      <a:pt x="22" y="34"/>
                    </a:lnTo>
                    <a:lnTo>
                      <a:pt x="29" y="38"/>
                    </a:lnTo>
                    <a:lnTo>
                      <a:pt x="30" y="41"/>
                    </a:lnTo>
                    <a:lnTo>
                      <a:pt x="33" y="43"/>
                    </a:lnTo>
                    <a:lnTo>
                      <a:pt x="41" y="43"/>
                    </a:lnTo>
                    <a:lnTo>
                      <a:pt x="48" y="46"/>
                    </a:lnTo>
                    <a:lnTo>
                      <a:pt x="41" y="48"/>
                    </a:lnTo>
                    <a:lnTo>
                      <a:pt x="54" y="51"/>
                    </a:lnTo>
                    <a:lnTo>
                      <a:pt x="54" y="46"/>
                    </a:lnTo>
                    <a:lnTo>
                      <a:pt x="51" y="4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36" name="Freeform 989"/>
              <p:cNvSpPr>
                <a:spLocks noChangeAspect="1"/>
              </p:cNvSpPr>
              <p:nvPr/>
            </p:nvSpPr>
            <p:spPr bwMode="auto">
              <a:xfrm>
                <a:off x="3302" y="1095"/>
                <a:ext cx="71" cy="51"/>
              </a:xfrm>
              <a:custGeom>
                <a:avLst/>
                <a:gdLst>
                  <a:gd name="T0" fmla="*/ 51 w 71"/>
                  <a:gd name="T1" fmla="*/ 43 h 51"/>
                  <a:gd name="T2" fmla="*/ 50 w 71"/>
                  <a:gd name="T3" fmla="*/ 42 h 51"/>
                  <a:gd name="T4" fmla="*/ 45 w 71"/>
                  <a:gd name="T5" fmla="*/ 41 h 51"/>
                  <a:gd name="T6" fmla="*/ 43 w 71"/>
                  <a:gd name="T7" fmla="*/ 36 h 51"/>
                  <a:gd name="T8" fmla="*/ 36 w 71"/>
                  <a:gd name="T9" fmla="*/ 32 h 51"/>
                  <a:gd name="T10" fmla="*/ 31 w 71"/>
                  <a:gd name="T11" fmla="*/ 26 h 51"/>
                  <a:gd name="T12" fmla="*/ 27 w 71"/>
                  <a:gd name="T13" fmla="*/ 25 h 51"/>
                  <a:gd name="T14" fmla="*/ 29 w 71"/>
                  <a:gd name="T15" fmla="*/ 18 h 51"/>
                  <a:gd name="T16" fmla="*/ 31 w 71"/>
                  <a:gd name="T17" fmla="*/ 18 h 51"/>
                  <a:gd name="T18" fmla="*/ 36 w 71"/>
                  <a:gd name="T19" fmla="*/ 21 h 51"/>
                  <a:gd name="T20" fmla="*/ 37 w 71"/>
                  <a:gd name="T21" fmla="*/ 18 h 51"/>
                  <a:gd name="T22" fmla="*/ 41 w 71"/>
                  <a:gd name="T23" fmla="*/ 17 h 51"/>
                  <a:gd name="T24" fmla="*/ 47 w 71"/>
                  <a:gd name="T25" fmla="*/ 18 h 51"/>
                  <a:gd name="T26" fmla="*/ 53 w 71"/>
                  <a:gd name="T27" fmla="*/ 18 h 51"/>
                  <a:gd name="T28" fmla="*/ 57 w 71"/>
                  <a:gd name="T29" fmla="*/ 18 h 51"/>
                  <a:gd name="T30" fmla="*/ 61 w 71"/>
                  <a:gd name="T31" fmla="*/ 18 h 51"/>
                  <a:gd name="T32" fmla="*/ 68 w 71"/>
                  <a:gd name="T33" fmla="*/ 19 h 51"/>
                  <a:gd name="T34" fmla="*/ 68 w 71"/>
                  <a:gd name="T35" fmla="*/ 15 h 51"/>
                  <a:gd name="T36" fmla="*/ 71 w 71"/>
                  <a:gd name="T37" fmla="*/ 15 h 51"/>
                  <a:gd name="T38" fmla="*/ 68 w 71"/>
                  <a:gd name="T39" fmla="*/ 14 h 51"/>
                  <a:gd name="T40" fmla="*/ 65 w 71"/>
                  <a:gd name="T41" fmla="*/ 10 h 51"/>
                  <a:gd name="T42" fmla="*/ 62 w 71"/>
                  <a:gd name="T43" fmla="*/ 5 h 51"/>
                  <a:gd name="T44" fmla="*/ 55 w 71"/>
                  <a:gd name="T45" fmla="*/ 8 h 51"/>
                  <a:gd name="T46" fmla="*/ 51 w 71"/>
                  <a:gd name="T47" fmla="*/ 8 h 51"/>
                  <a:gd name="T48" fmla="*/ 50 w 71"/>
                  <a:gd name="T49" fmla="*/ 5 h 51"/>
                  <a:gd name="T50" fmla="*/ 45 w 71"/>
                  <a:gd name="T51" fmla="*/ 7 h 51"/>
                  <a:gd name="T52" fmla="*/ 43 w 71"/>
                  <a:gd name="T53" fmla="*/ 5 h 51"/>
                  <a:gd name="T54" fmla="*/ 38 w 71"/>
                  <a:gd name="T55" fmla="*/ 2 h 51"/>
                  <a:gd name="T56" fmla="*/ 34 w 71"/>
                  <a:gd name="T57" fmla="*/ 0 h 51"/>
                  <a:gd name="T58" fmla="*/ 30 w 71"/>
                  <a:gd name="T59" fmla="*/ 1 h 51"/>
                  <a:gd name="T60" fmla="*/ 26 w 71"/>
                  <a:gd name="T61" fmla="*/ 5 h 51"/>
                  <a:gd name="T62" fmla="*/ 26 w 71"/>
                  <a:gd name="T63" fmla="*/ 11 h 51"/>
                  <a:gd name="T64" fmla="*/ 22 w 71"/>
                  <a:gd name="T65" fmla="*/ 12 h 51"/>
                  <a:gd name="T66" fmla="*/ 19 w 71"/>
                  <a:gd name="T67" fmla="*/ 15 h 51"/>
                  <a:gd name="T68" fmla="*/ 14 w 71"/>
                  <a:gd name="T69" fmla="*/ 15 h 51"/>
                  <a:gd name="T70" fmla="*/ 12 w 71"/>
                  <a:gd name="T71" fmla="*/ 12 h 51"/>
                  <a:gd name="T72" fmla="*/ 6 w 71"/>
                  <a:gd name="T73" fmla="*/ 17 h 51"/>
                  <a:gd name="T74" fmla="*/ 2 w 71"/>
                  <a:gd name="T75" fmla="*/ 18 h 51"/>
                  <a:gd name="T76" fmla="*/ 0 w 71"/>
                  <a:gd name="T77" fmla="*/ 18 h 51"/>
                  <a:gd name="T78" fmla="*/ 0 w 71"/>
                  <a:gd name="T79" fmla="*/ 18 h 51"/>
                  <a:gd name="T80" fmla="*/ 5 w 71"/>
                  <a:gd name="T81" fmla="*/ 26 h 51"/>
                  <a:gd name="T82" fmla="*/ 12 w 71"/>
                  <a:gd name="T83" fmla="*/ 18 h 51"/>
                  <a:gd name="T84" fmla="*/ 12 w 71"/>
                  <a:gd name="T85" fmla="*/ 26 h 51"/>
                  <a:gd name="T86" fmla="*/ 17 w 71"/>
                  <a:gd name="T87" fmla="*/ 24 h 51"/>
                  <a:gd name="T88" fmla="*/ 17 w 71"/>
                  <a:gd name="T89" fmla="*/ 29 h 51"/>
                  <a:gd name="T90" fmla="*/ 23 w 71"/>
                  <a:gd name="T91" fmla="*/ 32 h 51"/>
                  <a:gd name="T92" fmla="*/ 22 w 71"/>
                  <a:gd name="T93" fmla="*/ 34 h 51"/>
                  <a:gd name="T94" fmla="*/ 29 w 71"/>
                  <a:gd name="T95" fmla="*/ 38 h 51"/>
                  <a:gd name="T96" fmla="*/ 30 w 71"/>
                  <a:gd name="T97" fmla="*/ 41 h 51"/>
                  <a:gd name="T98" fmla="*/ 33 w 71"/>
                  <a:gd name="T99" fmla="*/ 43 h 51"/>
                  <a:gd name="T100" fmla="*/ 41 w 71"/>
                  <a:gd name="T101" fmla="*/ 43 h 51"/>
                  <a:gd name="T102" fmla="*/ 48 w 71"/>
                  <a:gd name="T103" fmla="*/ 46 h 51"/>
                  <a:gd name="T104" fmla="*/ 41 w 71"/>
                  <a:gd name="T105" fmla="*/ 48 h 51"/>
                  <a:gd name="T106" fmla="*/ 54 w 71"/>
                  <a:gd name="T107" fmla="*/ 51 h 51"/>
                  <a:gd name="T108" fmla="*/ 54 w 71"/>
                  <a:gd name="T109" fmla="*/ 46 h 51"/>
                  <a:gd name="T110" fmla="*/ 51 w 71"/>
                  <a:gd name="T111" fmla="*/ 43 h 5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1"/>
                  <a:gd name="T169" fmla="*/ 0 h 51"/>
                  <a:gd name="T170" fmla="*/ 71 w 71"/>
                  <a:gd name="T171" fmla="*/ 51 h 5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1" h="51">
                    <a:moveTo>
                      <a:pt x="51" y="43"/>
                    </a:moveTo>
                    <a:lnTo>
                      <a:pt x="50" y="42"/>
                    </a:lnTo>
                    <a:lnTo>
                      <a:pt x="45" y="41"/>
                    </a:lnTo>
                    <a:lnTo>
                      <a:pt x="43" y="36"/>
                    </a:lnTo>
                    <a:lnTo>
                      <a:pt x="36" y="32"/>
                    </a:lnTo>
                    <a:lnTo>
                      <a:pt x="31" y="26"/>
                    </a:lnTo>
                    <a:lnTo>
                      <a:pt x="27" y="25"/>
                    </a:lnTo>
                    <a:lnTo>
                      <a:pt x="29" y="18"/>
                    </a:lnTo>
                    <a:lnTo>
                      <a:pt x="31" y="18"/>
                    </a:lnTo>
                    <a:lnTo>
                      <a:pt x="36" y="21"/>
                    </a:lnTo>
                    <a:lnTo>
                      <a:pt x="37" y="18"/>
                    </a:lnTo>
                    <a:lnTo>
                      <a:pt x="41" y="17"/>
                    </a:lnTo>
                    <a:lnTo>
                      <a:pt x="47" y="18"/>
                    </a:lnTo>
                    <a:lnTo>
                      <a:pt x="53" y="18"/>
                    </a:lnTo>
                    <a:lnTo>
                      <a:pt x="57" y="18"/>
                    </a:lnTo>
                    <a:lnTo>
                      <a:pt x="61" y="18"/>
                    </a:lnTo>
                    <a:lnTo>
                      <a:pt x="68" y="19"/>
                    </a:lnTo>
                    <a:lnTo>
                      <a:pt x="68" y="15"/>
                    </a:lnTo>
                    <a:lnTo>
                      <a:pt x="71" y="15"/>
                    </a:lnTo>
                    <a:lnTo>
                      <a:pt x="68" y="14"/>
                    </a:lnTo>
                    <a:lnTo>
                      <a:pt x="65" y="10"/>
                    </a:lnTo>
                    <a:lnTo>
                      <a:pt x="62" y="5"/>
                    </a:lnTo>
                    <a:lnTo>
                      <a:pt x="55" y="8"/>
                    </a:lnTo>
                    <a:lnTo>
                      <a:pt x="51" y="8"/>
                    </a:lnTo>
                    <a:lnTo>
                      <a:pt x="50" y="5"/>
                    </a:lnTo>
                    <a:lnTo>
                      <a:pt x="45" y="7"/>
                    </a:lnTo>
                    <a:lnTo>
                      <a:pt x="43" y="5"/>
                    </a:lnTo>
                    <a:lnTo>
                      <a:pt x="38" y="2"/>
                    </a:lnTo>
                    <a:lnTo>
                      <a:pt x="34" y="0"/>
                    </a:lnTo>
                    <a:lnTo>
                      <a:pt x="30" y="1"/>
                    </a:lnTo>
                    <a:lnTo>
                      <a:pt x="26" y="5"/>
                    </a:lnTo>
                    <a:lnTo>
                      <a:pt x="26" y="11"/>
                    </a:lnTo>
                    <a:lnTo>
                      <a:pt x="22" y="12"/>
                    </a:lnTo>
                    <a:lnTo>
                      <a:pt x="19" y="15"/>
                    </a:lnTo>
                    <a:lnTo>
                      <a:pt x="14" y="15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5" y="26"/>
                    </a:lnTo>
                    <a:lnTo>
                      <a:pt x="12" y="18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17" y="29"/>
                    </a:lnTo>
                    <a:lnTo>
                      <a:pt x="23" y="32"/>
                    </a:lnTo>
                    <a:lnTo>
                      <a:pt x="22" y="34"/>
                    </a:lnTo>
                    <a:lnTo>
                      <a:pt x="29" y="38"/>
                    </a:lnTo>
                    <a:lnTo>
                      <a:pt x="30" y="41"/>
                    </a:lnTo>
                    <a:lnTo>
                      <a:pt x="33" y="43"/>
                    </a:lnTo>
                    <a:lnTo>
                      <a:pt x="41" y="43"/>
                    </a:lnTo>
                    <a:lnTo>
                      <a:pt x="48" y="46"/>
                    </a:lnTo>
                    <a:lnTo>
                      <a:pt x="41" y="48"/>
                    </a:lnTo>
                    <a:lnTo>
                      <a:pt x="54" y="51"/>
                    </a:lnTo>
                    <a:lnTo>
                      <a:pt x="54" y="46"/>
                    </a:lnTo>
                    <a:lnTo>
                      <a:pt x="51" y="43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37" name="Freeform 990"/>
              <p:cNvSpPr>
                <a:spLocks noChangeAspect="1"/>
              </p:cNvSpPr>
              <p:nvPr/>
            </p:nvSpPr>
            <p:spPr bwMode="auto">
              <a:xfrm>
                <a:off x="3329" y="1112"/>
                <a:ext cx="49" cy="39"/>
              </a:xfrm>
              <a:custGeom>
                <a:avLst/>
                <a:gdLst>
                  <a:gd name="T0" fmla="*/ 37 w 49"/>
                  <a:gd name="T1" fmla="*/ 32 h 39"/>
                  <a:gd name="T2" fmla="*/ 40 w 49"/>
                  <a:gd name="T3" fmla="*/ 29 h 39"/>
                  <a:gd name="T4" fmla="*/ 41 w 49"/>
                  <a:gd name="T5" fmla="*/ 26 h 39"/>
                  <a:gd name="T6" fmla="*/ 44 w 49"/>
                  <a:gd name="T7" fmla="*/ 26 h 39"/>
                  <a:gd name="T8" fmla="*/ 42 w 49"/>
                  <a:gd name="T9" fmla="*/ 24 h 39"/>
                  <a:gd name="T10" fmla="*/ 49 w 49"/>
                  <a:gd name="T11" fmla="*/ 21 h 39"/>
                  <a:gd name="T12" fmla="*/ 47 w 49"/>
                  <a:gd name="T13" fmla="*/ 17 h 39"/>
                  <a:gd name="T14" fmla="*/ 49 w 49"/>
                  <a:gd name="T15" fmla="*/ 14 h 39"/>
                  <a:gd name="T16" fmla="*/ 44 w 49"/>
                  <a:gd name="T17" fmla="*/ 11 h 39"/>
                  <a:gd name="T18" fmla="*/ 42 w 49"/>
                  <a:gd name="T19" fmla="*/ 8 h 39"/>
                  <a:gd name="T20" fmla="*/ 42 w 49"/>
                  <a:gd name="T21" fmla="*/ 4 h 39"/>
                  <a:gd name="T22" fmla="*/ 38 w 49"/>
                  <a:gd name="T23" fmla="*/ 4 h 39"/>
                  <a:gd name="T24" fmla="*/ 38 w 49"/>
                  <a:gd name="T25" fmla="*/ 1 h 39"/>
                  <a:gd name="T26" fmla="*/ 34 w 49"/>
                  <a:gd name="T27" fmla="*/ 1 h 39"/>
                  <a:gd name="T28" fmla="*/ 30 w 49"/>
                  <a:gd name="T29" fmla="*/ 1 h 39"/>
                  <a:gd name="T30" fmla="*/ 26 w 49"/>
                  <a:gd name="T31" fmla="*/ 1 h 39"/>
                  <a:gd name="T32" fmla="*/ 20 w 49"/>
                  <a:gd name="T33" fmla="*/ 1 h 39"/>
                  <a:gd name="T34" fmla="*/ 14 w 49"/>
                  <a:gd name="T35" fmla="*/ 0 h 39"/>
                  <a:gd name="T36" fmla="*/ 10 w 49"/>
                  <a:gd name="T37" fmla="*/ 1 h 39"/>
                  <a:gd name="T38" fmla="*/ 9 w 49"/>
                  <a:gd name="T39" fmla="*/ 4 h 39"/>
                  <a:gd name="T40" fmla="*/ 4 w 49"/>
                  <a:gd name="T41" fmla="*/ 1 h 39"/>
                  <a:gd name="T42" fmla="*/ 2 w 49"/>
                  <a:gd name="T43" fmla="*/ 1 h 39"/>
                  <a:gd name="T44" fmla="*/ 0 w 49"/>
                  <a:gd name="T45" fmla="*/ 8 h 39"/>
                  <a:gd name="T46" fmla="*/ 4 w 49"/>
                  <a:gd name="T47" fmla="*/ 9 h 39"/>
                  <a:gd name="T48" fmla="*/ 9 w 49"/>
                  <a:gd name="T49" fmla="*/ 15 h 39"/>
                  <a:gd name="T50" fmla="*/ 16 w 49"/>
                  <a:gd name="T51" fmla="*/ 19 h 39"/>
                  <a:gd name="T52" fmla="*/ 18 w 49"/>
                  <a:gd name="T53" fmla="*/ 24 h 39"/>
                  <a:gd name="T54" fmla="*/ 23 w 49"/>
                  <a:gd name="T55" fmla="*/ 25 h 39"/>
                  <a:gd name="T56" fmla="*/ 24 w 49"/>
                  <a:gd name="T57" fmla="*/ 26 h 39"/>
                  <a:gd name="T58" fmla="*/ 27 w 49"/>
                  <a:gd name="T59" fmla="*/ 29 h 39"/>
                  <a:gd name="T60" fmla="*/ 27 w 49"/>
                  <a:gd name="T61" fmla="*/ 34 h 39"/>
                  <a:gd name="T62" fmla="*/ 38 w 49"/>
                  <a:gd name="T63" fmla="*/ 39 h 39"/>
                  <a:gd name="T64" fmla="*/ 38 w 49"/>
                  <a:gd name="T65" fmla="*/ 34 h 39"/>
                  <a:gd name="T66" fmla="*/ 37 w 49"/>
                  <a:gd name="T67" fmla="*/ 32 h 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9"/>
                  <a:gd name="T103" fmla="*/ 0 h 39"/>
                  <a:gd name="T104" fmla="*/ 49 w 49"/>
                  <a:gd name="T105" fmla="*/ 39 h 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9" h="39">
                    <a:moveTo>
                      <a:pt x="37" y="32"/>
                    </a:moveTo>
                    <a:lnTo>
                      <a:pt x="40" y="29"/>
                    </a:lnTo>
                    <a:lnTo>
                      <a:pt x="41" y="26"/>
                    </a:lnTo>
                    <a:lnTo>
                      <a:pt x="44" y="26"/>
                    </a:lnTo>
                    <a:lnTo>
                      <a:pt x="42" y="24"/>
                    </a:lnTo>
                    <a:lnTo>
                      <a:pt x="49" y="21"/>
                    </a:lnTo>
                    <a:lnTo>
                      <a:pt x="47" y="17"/>
                    </a:lnTo>
                    <a:lnTo>
                      <a:pt x="49" y="14"/>
                    </a:lnTo>
                    <a:lnTo>
                      <a:pt x="44" y="11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8" y="1"/>
                    </a:lnTo>
                    <a:lnTo>
                      <a:pt x="34" y="1"/>
                    </a:lnTo>
                    <a:lnTo>
                      <a:pt x="30" y="1"/>
                    </a:lnTo>
                    <a:lnTo>
                      <a:pt x="26" y="1"/>
                    </a:lnTo>
                    <a:lnTo>
                      <a:pt x="20" y="1"/>
                    </a:lnTo>
                    <a:lnTo>
                      <a:pt x="14" y="0"/>
                    </a:lnTo>
                    <a:lnTo>
                      <a:pt x="10" y="1"/>
                    </a:lnTo>
                    <a:lnTo>
                      <a:pt x="9" y="4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8"/>
                    </a:lnTo>
                    <a:lnTo>
                      <a:pt x="4" y="9"/>
                    </a:lnTo>
                    <a:lnTo>
                      <a:pt x="9" y="15"/>
                    </a:lnTo>
                    <a:lnTo>
                      <a:pt x="16" y="19"/>
                    </a:lnTo>
                    <a:lnTo>
                      <a:pt x="18" y="24"/>
                    </a:lnTo>
                    <a:lnTo>
                      <a:pt x="23" y="25"/>
                    </a:lnTo>
                    <a:lnTo>
                      <a:pt x="24" y="26"/>
                    </a:lnTo>
                    <a:lnTo>
                      <a:pt x="27" y="29"/>
                    </a:lnTo>
                    <a:lnTo>
                      <a:pt x="27" y="34"/>
                    </a:lnTo>
                    <a:lnTo>
                      <a:pt x="38" y="39"/>
                    </a:lnTo>
                    <a:lnTo>
                      <a:pt x="38" y="34"/>
                    </a:lnTo>
                    <a:lnTo>
                      <a:pt x="37" y="3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38" name="Freeform 991"/>
              <p:cNvSpPr>
                <a:spLocks noChangeAspect="1"/>
              </p:cNvSpPr>
              <p:nvPr/>
            </p:nvSpPr>
            <p:spPr bwMode="auto">
              <a:xfrm>
                <a:off x="3329" y="1112"/>
                <a:ext cx="49" cy="39"/>
              </a:xfrm>
              <a:custGeom>
                <a:avLst/>
                <a:gdLst>
                  <a:gd name="T0" fmla="*/ 37 w 49"/>
                  <a:gd name="T1" fmla="*/ 32 h 39"/>
                  <a:gd name="T2" fmla="*/ 40 w 49"/>
                  <a:gd name="T3" fmla="*/ 29 h 39"/>
                  <a:gd name="T4" fmla="*/ 41 w 49"/>
                  <a:gd name="T5" fmla="*/ 26 h 39"/>
                  <a:gd name="T6" fmla="*/ 44 w 49"/>
                  <a:gd name="T7" fmla="*/ 26 h 39"/>
                  <a:gd name="T8" fmla="*/ 42 w 49"/>
                  <a:gd name="T9" fmla="*/ 24 h 39"/>
                  <a:gd name="T10" fmla="*/ 49 w 49"/>
                  <a:gd name="T11" fmla="*/ 21 h 39"/>
                  <a:gd name="T12" fmla="*/ 47 w 49"/>
                  <a:gd name="T13" fmla="*/ 17 h 39"/>
                  <a:gd name="T14" fmla="*/ 49 w 49"/>
                  <a:gd name="T15" fmla="*/ 14 h 39"/>
                  <a:gd name="T16" fmla="*/ 44 w 49"/>
                  <a:gd name="T17" fmla="*/ 11 h 39"/>
                  <a:gd name="T18" fmla="*/ 42 w 49"/>
                  <a:gd name="T19" fmla="*/ 8 h 39"/>
                  <a:gd name="T20" fmla="*/ 42 w 49"/>
                  <a:gd name="T21" fmla="*/ 4 h 39"/>
                  <a:gd name="T22" fmla="*/ 38 w 49"/>
                  <a:gd name="T23" fmla="*/ 4 h 39"/>
                  <a:gd name="T24" fmla="*/ 38 w 49"/>
                  <a:gd name="T25" fmla="*/ 1 h 39"/>
                  <a:gd name="T26" fmla="*/ 34 w 49"/>
                  <a:gd name="T27" fmla="*/ 1 h 39"/>
                  <a:gd name="T28" fmla="*/ 30 w 49"/>
                  <a:gd name="T29" fmla="*/ 1 h 39"/>
                  <a:gd name="T30" fmla="*/ 26 w 49"/>
                  <a:gd name="T31" fmla="*/ 1 h 39"/>
                  <a:gd name="T32" fmla="*/ 20 w 49"/>
                  <a:gd name="T33" fmla="*/ 1 h 39"/>
                  <a:gd name="T34" fmla="*/ 14 w 49"/>
                  <a:gd name="T35" fmla="*/ 0 h 39"/>
                  <a:gd name="T36" fmla="*/ 10 w 49"/>
                  <a:gd name="T37" fmla="*/ 1 h 39"/>
                  <a:gd name="T38" fmla="*/ 9 w 49"/>
                  <a:gd name="T39" fmla="*/ 4 h 39"/>
                  <a:gd name="T40" fmla="*/ 4 w 49"/>
                  <a:gd name="T41" fmla="*/ 1 h 39"/>
                  <a:gd name="T42" fmla="*/ 2 w 49"/>
                  <a:gd name="T43" fmla="*/ 1 h 39"/>
                  <a:gd name="T44" fmla="*/ 0 w 49"/>
                  <a:gd name="T45" fmla="*/ 8 h 39"/>
                  <a:gd name="T46" fmla="*/ 4 w 49"/>
                  <a:gd name="T47" fmla="*/ 9 h 39"/>
                  <a:gd name="T48" fmla="*/ 9 w 49"/>
                  <a:gd name="T49" fmla="*/ 15 h 39"/>
                  <a:gd name="T50" fmla="*/ 16 w 49"/>
                  <a:gd name="T51" fmla="*/ 19 h 39"/>
                  <a:gd name="T52" fmla="*/ 18 w 49"/>
                  <a:gd name="T53" fmla="*/ 24 h 39"/>
                  <a:gd name="T54" fmla="*/ 23 w 49"/>
                  <a:gd name="T55" fmla="*/ 25 h 39"/>
                  <a:gd name="T56" fmla="*/ 24 w 49"/>
                  <a:gd name="T57" fmla="*/ 26 h 39"/>
                  <a:gd name="T58" fmla="*/ 27 w 49"/>
                  <a:gd name="T59" fmla="*/ 29 h 39"/>
                  <a:gd name="T60" fmla="*/ 27 w 49"/>
                  <a:gd name="T61" fmla="*/ 34 h 39"/>
                  <a:gd name="T62" fmla="*/ 38 w 49"/>
                  <a:gd name="T63" fmla="*/ 39 h 39"/>
                  <a:gd name="T64" fmla="*/ 38 w 49"/>
                  <a:gd name="T65" fmla="*/ 34 h 39"/>
                  <a:gd name="T66" fmla="*/ 37 w 49"/>
                  <a:gd name="T67" fmla="*/ 32 h 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9"/>
                  <a:gd name="T103" fmla="*/ 0 h 39"/>
                  <a:gd name="T104" fmla="*/ 49 w 49"/>
                  <a:gd name="T105" fmla="*/ 39 h 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9" h="39">
                    <a:moveTo>
                      <a:pt x="37" y="32"/>
                    </a:moveTo>
                    <a:lnTo>
                      <a:pt x="40" y="29"/>
                    </a:lnTo>
                    <a:lnTo>
                      <a:pt x="41" y="26"/>
                    </a:lnTo>
                    <a:lnTo>
                      <a:pt x="44" y="26"/>
                    </a:lnTo>
                    <a:lnTo>
                      <a:pt x="42" y="24"/>
                    </a:lnTo>
                    <a:lnTo>
                      <a:pt x="49" y="21"/>
                    </a:lnTo>
                    <a:lnTo>
                      <a:pt x="47" y="17"/>
                    </a:lnTo>
                    <a:lnTo>
                      <a:pt x="49" y="14"/>
                    </a:lnTo>
                    <a:lnTo>
                      <a:pt x="44" y="11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8" y="1"/>
                    </a:lnTo>
                    <a:lnTo>
                      <a:pt x="34" y="1"/>
                    </a:lnTo>
                    <a:lnTo>
                      <a:pt x="30" y="1"/>
                    </a:lnTo>
                    <a:lnTo>
                      <a:pt x="26" y="1"/>
                    </a:lnTo>
                    <a:lnTo>
                      <a:pt x="20" y="1"/>
                    </a:lnTo>
                    <a:lnTo>
                      <a:pt x="14" y="0"/>
                    </a:lnTo>
                    <a:lnTo>
                      <a:pt x="10" y="1"/>
                    </a:lnTo>
                    <a:lnTo>
                      <a:pt x="9" y="4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8"/>
                    </a:lnTo>
                    <a:lnTo>
                      <a:pt x="4" y="9"/>
                    </a:lnTo>
                    <a:lnTo>
                      <a:pt x="9" y="15"/>
                    </a:lnTo>
                    <a:lnTo>
                      <a:pt x="16" y="19"/>
                    </a:lnTo>
                    <a:lnTo>
                      <a:pt x="18" y="24"/>
                    </a:lnTo>
                    <a:lnTo>
                      <a:pt x="23" y="25"/>
                    </a:lnTo>
                    <a:lnTo>
                      <a:pt x="24" y="26"/>
                    </a:lnTo>
                    <a:lnTo>
                      <a:pt x="27" y="29"/>
                    </a:lnTo>
                    <a:lnTo>
                      <a:pt x="27" y="34"/>
                    </a:lnTo>
                    <a:lnTo>
                      <a:pt x="38" y="39"/>
                    </a:lnTo>
                    <a:lnTo>
                      <a:pt x="38" y="34"/>
                    </a:lnTo>
                    <a:lnTo>
                      <a:pt x="37" y="32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39" name="Freeform 992"/>
              <p:cNvSpPr>
                <a:spLocks noChangeAspect="1"/>
              </p:cNvSpPr>
              <p:nvPr/>
            </p:nvSpPr>
            <p:spPr bwMode="auto">
              <a:xfrm>
                <a:off x="3332" y="1059"/>
                <a:ext cx="73" cy="44"/>
              </a:xfrm>
              <a:custGeom>
                <a:avLst/>
                <a:gdLst>
                  <a:gd name="T0" fmla="*/ 38 w 73"/>
                  <a:gd name="T1" fmla="*/ 38 h 44"/>
                  <a:gd name="T2" fmla="*/ 42 w 73"/>
                  <a:gd name="T3" fmla="*/ 37 h 44"/>
                  <a:gd name="T4" fmla="*/ 49 w 73"/>
                  <a:gd name="T5" fmla="*/ 37 h 44"/>
                  <a:gd name="T6" fmla="*/ 54 w 73"/>
                  <a:gd name="T7" fmla="*/ 36 h 44"/>
                  <a:gd name="T8" fmla="*/ 56 w 73"/>
                  <a:gd name="T9" fmla="*/ 33 h 44"/>
                  <a:gd name="T10" fmla="*/ 59 w 73"/>
                  <a:gd name="T11" fmla="*/ 33 h 44"/>
                  <a:gd name="T12" fmla="*/ 59 w 73"/>
                  <a:gd name="T13" fmla="*/ 27 h 44"/>
                  <a:gd name="T14" fmla="*/ 61 w 73"/>
                  <a:gd name="T15" fmla="*/ 24 h 44"/>
                  <a:gd name="T16" fmla="*/ 65 w 73"/>
                  <a:gd name="T17" fmla="*/ 20 h 44"/>
                  <a:gd name="T18" fmla="*/ 68 w 73"/>
                  <a:gd name="T19" fmla="*/ 13 h 44"/>
                  <a:gd name="T20" fmla="*/ 70 w 73"/>
                  <a:gd name="T21" fmla="*/ 9 h 44"/>
                  <a:gd name="T22" fmla="*/ 73 w 73"/>
                  <a:gd name="T23" fmla="*/ 6 h 44"/>
                  <a:gd name="T24" fmla="*/ 70 w 73"/>
                  <a:gd name="T25" fmla="*/ 3 h 44"/>
                  <a:gd name="T26" fmla="*/ 66 w 73"/>
                  <a:gd name="T27" fmla="*/ 0 h 44"/>
                  <a:gd name="T28" fmla="*/ 61 w 73"/>
                  <a:gd name="T29" fmla="*/ 0 h 44"/>
                  <a:gd name="T30" fmla="*/ 58 w 73"/>
                  <a:gd name="T31" fmla="*/ 0 h 44"/>
                  <a:gd name="T32" fmla="*/ 52 w 73"/>
                  <a:gd name="T33" fmla="*/ 0 h 44"/>
                  <a:gd name="T34" fmla="*/ 48 w 73"/>
                  <a:gd name="T35" fmla="*/ 0 h 44"/>
                  <a:gd name="T36" fmla="*/ 42 w 73"/>
                  <a:gd name="T37" fmla="*/ 7 h 44"/>
                  <a:gd name="T38" fmla="*/ 37 w 73"/>
                  <a:gd name="T39" fmla="*/ 6 h 44"/>
                  <a:gd name="T40" fmla="*/ 37 w 73"/>
                  <a:gd name="T41" fmla="*/ 7 h 44"/>
                  <a:gd name="T42" fmla="*/ 30 w 73"/>
                  <a:gd name="T43" fmla="*/ 10 h 44"/>
                  <a:gd name="T44" fmla="*/ 30 w 73"/>
                  <a:gd name="T45" fmla="*/ 13 h 44"/>
                  <a:gd name="T46" fmla="*/ 14 w 73"/>
                  <a:gd name="T47" fmla="*/ 16 h 44"/>
                  <a:gd name="T48" fmla="*/ 11 w 73"/>
                  <a:gd name="T49" fmla="*/ 13 h 44"/>
                  <a:gd name="T50" fmla="*/ 8 w 73"/>
                  <a:gd name="T51" fmla="*/ 13 h 44"/>
                  <a:gd name="T52" fmla="*/ 8 w 73"/>
                  <a:gd name="T53" fmla="*/ 16 h 44"/>
                  <a:gd name="T54" fmla="*/ 4 w 73"/>
                  <a:gd name="T55" fmla="*/ 17 h 44"/>
                  <a:gd name="T56" fmla="*/ 4 w 73"/>
                  <a:gd name="T57" fmla="*/ 23 h 44"/>
                  <a:gd name="T58" fmla="*/ 3 w 73"/>
                  <a:gd name="T59" fmla="*/ 27 h 44"/>
                  <a:gd name="T60" fmla="*/ 0 w 73"/>
                  <a:gd name="T61" fmla="*/ 29 h 44"/>
                  <a:gd name="T62" fmla="*/ 6 w 73"/>
                  <a:gd name="T63" fmla="*/ 36 h 44"/>
                  <a:gd name="T64" fmla="*/ 4 w 73"/>
                  <a:gd name="T65" fmla="*/ 36 h 44"/>
                  <a:gd name="T66" fmla="*/ 8 w 73"/>
                  <a:gd name="T67" fmla="*/ 38 h 44"/>
                  <a:gd name="T68" fmla="*/ 13 w 73"/>
                  <a:gd name="T69" fmla="*/ 41 h 44"/>
                  <a:gd name="T70" fmla="*/ 15 w 73"/>
                  <a:gd name="T71" fmla="*/ 43 h 44"/>
                  <a:gd name="T72" fmla="*/ 20 w 73"/>
                  <a:gd name="T73" fmla="*/ 41 h 44"/>
                  <a:gd name="T74" fmla="*/ 21 w 73"/>
                  <a:gd name="T75" fmla="*/ 44 h 44"/>
                  <a:gd name="T76" fmla="*/ 25 w 73"/>
                  <a:gd name="T77" fmla="*/ 44 h 44"/>
                  <a:gd name="T78" fmla="*/ 32 w 73"/>
                  <a:gd name="T79" fmla="*/ 41 h 44"/>
                  <a:gd name="T80" fmla="*/ 34 w 73"/>
                  <a:gd name="T81" fmla="*/ 41 h 44"/>
                  <a:gd name="T82" fmla="*/ 35 w 73"/>
                  <a:gd name="T83" fmla="*/ 38 h 44"/>
                  <a:gd name="T84" fmla="*/ 38 w 73"/>
                  <a:gd name="T85" fmla="*/ 38 h 4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3"/>
                  <a:gd name="T130" fmla="*/ 0 h 44"/>
                  <a:gd name="T131" fmla="*/ 73 w 73"/>
                  <a:gd name="T132" fmla="*/ 44 h 4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3" h="44">
                    <a:moveTo>
                      <a:pt x="38" y="38"/>
                    </a:moveTo>
                    <a:lnTo>
                      <a:pt x="42" y="37"/>
                    </a:lnTo>
                    <a:lnTo>
                      <a:pt x="49" y="37"/>
                    </a:lnTo>
                    <a:lnTo>
                      <a:pt x="54" y="36"/>
                    </a:lnTo>
                    <a:lnTo>
                      <a:pt x="56" y="33"/>
                    </a:lnTo>
                    <a:lnTo>
                      <a:pt x="59" y="33"/>
                    </a:lnTo>
                    <a:lnTo>
                      <a:pt x="59" y="27"/>
                    </a:lnTo>
                    <a:lnTo>
                      <a:pt x="61" y="24"/>
                    </a:lnTo>
                    <a:lnTo>
                      <a:pt x="65" y="20"/>
                    </a:lnTo>
                    <a:lnTo>
                      <a:pt x="68" y="13"/>
                    </a:lnTo>
                    <a:lnTo>
                      <a:pt x="70" y="9"/>
                    </a:lnTo>
                    <a:lnTo>
                      <a:pt x="73" y="6"/>
                    </a:lnTo>
                    <a:lnTo>
                      <a:pt x="70" y="3"/>
                    </a:lnTo>
                    <a:lnTo>
                      <a:pt x="66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2" y="7"/>
                    </a:lnTo>
                    <a:lnTo>
                      <a:pt x="37" y="6"/>
                    </a:lnTo>
                    <a:lnTo>
                      <a:pt x="37" y="7"/>
                    </a:lnTo>
                    <a:lnTo>
                      <a:pt x="30" y="10"/>
                    </a:lnTo>
                    <a:lnTo>
                      <a:pt x="30" y="13"/>
                    </a:lnTo>
                    <a:lnTo>
                      <a:pt x="14" y="16"/>
                    </a:lnTo>
                    <a:lnTo>
                      <a:pt x="11" y="13"/>
                    </a:lnTo>
                    <a:lnTo>
                      <a:pt x="8" y="13"/>
                    </a:lnTo>
                    <a:lnTo>
                      <a:pt x="8" y="16"/>
                    </a:lnTo>
                    <a:lnTo>
                      <a:pt x="4" y="17"/>
                    </a:lnTo>
                    <a:lnTo>
                      <a:pt x="4" y="23"/>
                    </a:lnTo>
                    <a:lnTo>
                      <a:pt x="3" y="27"/>
                    </a:lnTo>
                    <a:lnTo>
                      <a:pt x="0" y="29"/>
                    </a:lnTo>
                    <a:lnTo>
                      <a:pt x="6" y="36"/>
                    </a:lnTo>
                    <a:lnTo>
                      <a:pt x="4" y="36"/>
                    </a:lnTo>
                    <a:lnTo>
                      <a:pt x="8" y="38"/>
                    </a:lnTo>
                    <a:lnTo>
                      <a:pt x="13" y="41"/>
                    </a:lnTo>
                    <a:lnTo>
                      <a:pt x="15" y="43"/>
                    </a:lnTo>
                    <a:lnTo>
                      <a:pt x="20" y="41"/>
                    </a:lnTo>
                    <a:lnTo>
                      <a:pt x="21" y="44"/>
                    </a:lnTo>
                    <a:lnTo>
                      <a:pt x="25" y="44"/>
                    </a:lnTo>
                    <a:lnTo>
                      <a:pt x="32" y="41"/>
                    </a:lnTo>
                    <a:lnTo>
                      <a:pt x="34" y="41"/>
                    </a:lnTo>
                    <a:lnTo>
                      <a:pt x="35" y="38"/>
                    </a:lnTo>
                    <a:lnTo>
                      <a:pt x="38" y="38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40" name="Freeform 993"/>
              <p:cNvSpPr>
                <a:spLocks noChangeAspect="1"/>
              </p:cNvSpPr>
              <p:nvPr/>
            </p:nvSpPr>
            <p:spPr bwMode="auto">
              <a:xfrm>
                <a:off x="3332" y="1059"/>
                <a:ext cx="73" cy="44"/>
              </a:xfrm>
              <a:custGeom>
                <a:avLst/>
                <a:gdLst>
                  <a:gd name="T0" fmla="*/ 38 w 73"/>
                  <a:gd name="T1" fmla="*/ 38 h 44"/>
                  <a:gd name="T2" fmla="*/ 42 w 73"/>
                  <a:gd name="T3" fmla="*/ 37 h 44"/>
                  <a:gd name="T4" fmla="*/ 49 w 73"/>
                  <a:gd name="T5" fmla="*/ 37 h 44"/>
                  <a:gd name="T6" fmla="*/ 54 w 73"/>
                  <a:gd name="T7" fmla="*/ 36 h 44"/>
                  <a:gd name="T8" fmla="*/ 56 w 73"/>
                  <a:gd name="T9" fmla="*/ 33 h 44"/>
                  <a:gd name="T10" fmla="*/ 59 w 73"/>
                  <a:gd name="T11" fmla="*/ 33 h 44"/>
                  <a:gd name="T12" fmla="*/ 59 w 73"/>
                  <a:gd name="T13" fmla="*/ 27 h 44"/>
                  <a:gd name="T14" fmla="*/ 61 w 73"/>
                  <a:gd name="T15" fmla="*/ 24 h 44"/>
                  <a:gd name="T16" fmla="*/ 65 w 73"/>
                  <a:gd name="T17" fmla="*/ 20 h 44"/>
                  <a:gd name="T18" fmla="*/ 68 w 73"/>
                  <a:gd name="T19" fmla="*/ 13 h 44"/>
                  <a:gd name="T20" fmla="*/ 70 w 73"/>
                  <a:gd name="T21" fmla="*/ 9 h 44"/>
                  <a:gd name="T22" fmla="*/ 73 w 73"/>
                  <a:gd name="T23" fmla="*/ 6 h 44"/>
                  <a:gd name="T24" fmla="*/ 70 w 73"/>
                  <a:gd name="T25" fmla="*/ 3 h 44"/>
                  <a:gd name="T26" fmla="*/ 66 w 73"/>
                  <a:gd name="T27" fmla="*/ 0 h 44"/>
                  <a:gd name="T28" fmla="*/ 61 w 73"/>
                  <a:gd name="T29" fmla="*/ 0 h 44"/>
                  <a:gd name="T30" fmla="*/ 58 w 73"/>
                  <a:gd name="T31" fmla="*/ 0 h 44"/>
                  <a:gd name="T32" fmla="*/ 52 w 73"/>
                  <a:gd name="T33" fmla="*/ 0 h 44"/>
                  <a:gd name="T34" fmla="*/ 48 w 73"/>
                  <a:gd name="T35" fmla="*/ 0 h 44"/>
                  <a:gd name="T36" fmla="*/ 42 w 73"/>
                  <a:gd name="T37" fmla="*/ 7 h 44"/>
                  <a:gd name="T38" fmla="*/ 37 w 73"/>
                  <a:gd name="T39" fmla="*/ 6 h 44"/>
                  <a:gd name="T40" fmla="*/ 37 w 73"/>
                  <a:gd name="T41" fmla="*/ 7 h 44"/>
                  <a:gd name="T42" fmla="*/ 30 w 73"/>
                  <a:gd name="T43" fmla="*/ 10 h 44"/>
                  <a:gd name="T44" fmla="*/ 30 w 73"/>
                  <a:gd name="T45" fmla="*/ 13 h 44"/>
                  <a:gd name="T46" fmla="*/ 14 w 73"/>
                  <a:gd name="T47" fmla="*/ 16 h 44"/>
                  <a:gd name="T48" fmla="*/ 11 w 73"/>
                  <a:gd name="T49" fmla="*/ 13 h 44"/>
                  <a:gd name="T50" fmla="*/ 8 w 73"/>
                  <a:gd name="T51" fmla="*/ 13 h 44"/>
                  <a:gd name="T52" fmla="*/ 8 w 73"/>
                  <a:gd name="T53" fmla="*/ 16 h 44"/>
                  <a:gd name="T54" fmla="*/ 4 w 73"/>
                  <a:gd name="T55" fmla="*/ 17 h 44"/>
                  <a:gd name="T56" fmla="*/ 4 w 73"/>
                  <a:gd name="T57" fmla="*/ 23 h 44"/>
                  <a:gd name="T58" fmla="*/ 3 w 73"/>
                  <a:gd name="T59" fmla="*/ 27 h 44"/>
                  <a:gd name="T60" fmla="*/ 0 w 73"/>
                  <a:gd name="T61" fmla="*/ 29 h 44"/>
                  <a:gd name="T62" fmla="*/ 6 w 73"/>
                  <a:gd name="T63" fmla="*/ 36 h 44"/>
                  <a:gd name="T64" fmla="*/ 4 w 73"/>
                  <a:gd name="T65" fmla="*/ 36 h 44"/>
                  <a:gd name="T66" fmla="*/ 8 w 73"/>
                  <a:gd name="T67" fmla="*/ 38 h 44"/>
                  <a:gd name="T68" fmla="*/ 13 w 73"/>
                  <a:gd name="T69" fmla="*/ 41 h 44"/>
                  <a:gd name="T70" fmla="*/ 15 w 73"/>
                  <a:gd name="T71" fmla="*/ 43 h 44"/>
                  <a:gd name="T72" fmla="*/ 20 w 73"/>
                  <a:gd name="T73" fmla="*/ 41 h 44"/>
                  <a:gd name="T74" fmla="*/ 21 w 73"/>
                  <a:gd name="T75" fmla="*/ 44 h 44"/>
                  <a:gd name="T76" fmla="*/ 25 w 73"/>
                  <a:gd name="T77" fmla="*/ 44 h 44"/>
                  <a:gd name="T78" fmla="*/ 32 w 73"/>
                  <a:gd name="T79" fmla="*/ 41 h 44"/>
                  <a:gd name="T80" fmla="*/ 34 w 73"/>
                  <a:gd name="T81" fmla="*/ 41 h 44"/>
                  <a:gd name="T82" fmla="*/ 35 w 73"/>
                  <a:gd name="T83" fmla="*/ 38 h 44"/>
                  <a:gd name="T84" fmla="*/ 38 w 73"/>
                  <a:gd name="T85" fmla="*/ 38 h 4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3"/>
                  <a:gd name="T130" fmla="*/ 0 h 44"/>
                  <a:gd name="T131" fmla="*/ 73 w 73"/>
                  <a:gd name="T132" fmla="*/ 44 h 4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3" h="44">
                    <a:moveTo>
                      <a:pt x="38" y="38"/>
                    </a:moveTo>
                    <a:lnTo>
                      <a:pt x="42" y="37"/>
                    </a:lnTo>
                    <a:lnTo>
                      <a:pt x="49" y="37"/>
                    </a:lnTo>
                    <a:lnTo>
                      <a:pt x="54" y="36"/>
                    </a:lnTo>
                    <a:lnTo>
                      <a:pt x="56" y="33"/>
                    </a:lnTo>
                    <a:lnTo>
                      <a:pt x="59" y="33"/>
                    </a:lnTo>
                    <a:lnTo>
                      <a:pt x="59" y="27"/>
                    </a:lnTo>
                    <a:lnTo>
                      <a:pt x="61" y="24"/>
                    </a:lnTo>
                    <a:lnTo>
                      <a:pt x="65" y="20"/>
                    </a:lnTo>
                    <a:lnTo>
                      <a:pt x="68" y="13"/>
                    </a:lnTo>
                    <a:lnTo>
                      <a:pt x="70" y="9"/>
                    </a:lnTo>
                    <a:lnTo>
                      <a:pt x="73" y="6"/>
                    </a:lnTo>
                    <a:lnTo>
                      <a:pt x="70" y="3"/>
                    </a:lnTo>
                    <a:lnTo>
                      <a:pt x="66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2" y="7"/>
                    </a:lnTo>
                    <a:lnTo>
                      <a:pt x="37" y="6"/>
                    </a:lnTo>
                    <a:lnTo>
                      <a:pt x="37" y="7"/>
                    </a:lnTo>
                    <a:lnTo>
                      <a:pt x="30" y="10"/>
                    </a:lnTo>
                    <a:lnTo>
                      <a:pt x="30" y="13"/>
                    </a:lnTo>
                    <a:lnTo>
                      <a:pt x="14" y="16"/>
                    </a:lnTo>
                    <a:lnTo>
                      <a:pt x="11" y="13"/>
                    </a:lnTo>
                    <a:lnTo>
                      <a:pt x="8" y="13"/>
                    </a:lnTo>
                    <a:lnTo>
                      <a:pt x="8" y="16"/>
                    </a:lnTo>
                    <a:lnTo>
                      <a:pt x="4" y="17"/>
                    </a:lnTo>
                    <a:lnTo>
                      <a:pt x="4" y="23"/>
                    </a:lnTo>
                    <a:lnTo>
                      <a:pt x="3" y="27"/>
                    </a:lnTo>
                    <a:lnTo>
                      <a:pt x="0" y="29"/>
                    </a:lnTo>
                    <a:lnTo>
                      <a:pt x="6" y="36"/>
                    </a:lnTo>
                    <a:lnTo>
                      <a:pt x="4" y="36"/>
                    </a:lnTo>
                    <a:lnTo>
                      <a:pt x="8" y="38"/>
                    </a:lnTo>
                    <a:lnTo>
                      <a:pt x="13" y="41"/>
                    </a:lnTo>
                    <a:lnTo>
                      <a:pt x="15" y="43"/>
                    </a:lnTo>
                    <a:lnTo>
                      <a:pt x="20" y="41"/>
                    </a:lnTo>
                    <a:lnTo>
                      <a:pt x="21" y="44"/>
                    </a:lnTo>
                    <a:lnTo>
                      <a:pt x="25" y="44"/>
                    </a:lnTo>
                    <a:lnTo>
                      <a:pt x="32" y="41"/>
                    </a:lnTo>
                    <a:lnTo>
                      <a:pt x="34" y="41"/>
                    </a:lnTo>
                    <a:lnTo>
                      <a:pt x="35" y="38"/>
                    </a:lnTo>
                    <a:lnTo>
                      <a:pt x="38" y="38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41" name="Freeform 994"/>
              <p:cNvSpPr>
                <a:spLocks noChangeAspect="1"/>
              </p:cNvSpPr>
              <p:nvPr/>
            </p:nvSpPr>
            <p:spPr bwMode="auto">
              <a:xfrm>
                <a:off x="3329" y="1112"/>
                <a:ext cx="49" cy="39"/>
              </a:xfrm>
              <a:custGeom>
                <a:avLst/>
                <a:gdLst>
                  <a:gd name="T0" fmla="*/ 37 w 49"/>
                  <a:gd name="T1" fmla="*/ 32 h 39"/>
                  <a:gd name="T2" fmla="*/ 40 w 49"/>
                  <a:gd name="T3" fmla="*/ 29 h 39"/>
                  <a:gd name="T4" fmla="*/ 41 w 49"/>
                  <a:gd name="T5" fmla="*/ 26 h 39"/>
                  <a:gd name="T6" fmla="*/ 44 w 49"/>
                  <a:gd name="T7" fmla="*/ 26 h 39"/>
                  <a:gd name="T8" fmla="*/ 42 w 49"/>
                  <a:gd name="T9" fmla="*/ 24 h 39"/>
                  <a:gd name="T10" fmla="*/ 49 w 49"/>
                  <a:gd name="T11" fmla="*/ 21 h 39"/>
                  <a:gd name="T12" fmla="*/ 47 w 49"/>
                  <a:gd name="T13" fmla="*/ 17 h 39"/>
                  <a:gd name="T14" fmla="*/ 49 w 49"/>
                  <a:gd name="T15" fmla="*/ 14 h 39"/>
                  <a:gd name="T16" fmla="*/ 44 w 49"/>
                  <a:gd name="T17" fmla="*/ 11 h 39"/>
                  <a:gd name="T18" fmla="*/ 42 w 49"/>
                  <a:gd name="T19" fmla="*/ 8 h 39"/>
                  <a:gd name="T20" fmla="*/ 42 w 49"/>
                  <a:gd name="T21" fmla="*/ 4 h 39"/>
                  <a:gd name="T22" fmla="*/ 38 w 49"/>
                  <a:gd name="T23" fmla="*/ 4 h 39"/>
                  <a:gd name="T24" fmla="*/ 38 w 49"/>
                  <a:gd name="T25" fmla="*/ 1 h 39"/>
                  <a:gd name="T26" fmla="*/ 34 w 49"/>
                  <a:gd name="T27" fmla="*/ 1 h 39"/>
                  <a:gd name="T28" fmla="*/ 30 w 49"/>
                  <a:gd name="T29" fmla="*/ 1 h 39"/>
                  <a:gd name="T30" fmla="*/ 26 w 49"/>
                  <a:gd name="T31" fmla="*/ 1 h 39"/>
                  <a:gd name="T32" fmla="*/ 20 w 49"/>
                  <a:gd name="T33" fmla="*/ 1 h 39"/>
                  <a:gd name="T34" fmla="*/ 14 w 49"/>
                  <a:gd name="T35" fmla="*/ 0 h 39"/>
                  <a:gd name="T36" fmla="*/ 10 w 49"/>
                  <a:gd name="T37" fmla="*/ 1 h 39"/>
                  <a:gd name="T38" fmla="*/ 9 w 49"/>
                  <a:gd name="T39" fmla="*/ 4 h 39"/>
                  <a:gd name="T40" fmla="*/ 4 w 49"/>
                  <a:gd name="T41" fmla="*/ 1 h 39"/>
                  <a:gd name="T42" fmla="*/ 2 w 49"/>
                  <a:gd name="T43" fmla="*/ 1 h 39"/>
                  <a:gd name="T44" fmla="*/ 0 w 49"/>
                  <a:gd name="T45" fmla="*/ 8 h 39"/>
                  <a:gd name="T46" fmla="*/ 4 w 49"/>
                  <a:gd name="T47" fmla="*/ 9 h 39"/>
                  <a:gd name="T48" fmla="*/ 9 w 49"/>
                  <a:gd name="T49" fmla="*/ 15 h 39"/>
                  <a:gd name="T50" fmla="*/ 16 w 49"/>
                  <a:gd name="T51" fmla="*/ 19 h 39"/>
                  <a:gd name="T52" fmla="*/ 18 w 49"/>
                  <a:gd name="T53" fmla="*/ 24 h 39"/>
                  <a:gd name="T54" fmla="*/ 23 w 49"/>
                  <a:gd name="T55" fmla="*/ 25 h 39"/>
                  <a:gd name="T56" fmla="*/ 24 w 49"/>
                  <a:gd name="T57" fmla="*/ 26 h 39"/>
                  <a:gd name="T58" fmla="*/ 27 w 49"/>
                  <a:gd name="T59" fmla="*/ 29 h 39"/>
                  <a:gd name="T60" fmla="*/ 27 w 49"/>
                  <a:gd name="T61" fmla="*/ 34 h 39"/>
                  <a:gd name="T62" fmla="*/ 38 w 49"/>
                  <a:gd name="T63" fmla="*/ 39 h 39"/>
                  <a:gd name="T64" fmla="*/ 38 w 49"/>
                  <a:gd name="T65" fmla="*/ 34 h 39"/>
                  <a:gd name="T66" fmla="*/ 37 w 49"/>
                  <a:gd name="T67" fmla="*/ 32 h 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9"/>
                  <a:gd name="T103" fmla="*/ 0 h 39"/>
                  <a:gd name="T104" fmla="*/ 49 w 49"/>
                  <a:gd name="T105" fmla="*/ 39 h 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9" h="39">
                    <a:moveTo>
                      <a:pt x="37" y="32"/>
                    </a:moveTo>
                    <a:lnTo>
                      <a:pt x="40" y="29"/>
                    </a:lnTo>
                    <a:lnTo>
                      <a:pt x="41" y="26"/>
                    </a:lnTo>
                    <a:lnTo>
                      <a:pt x="44" y="26"/>
                    </a:lnTo>
                    <a:lnTo>
                      <a:pt x="42" y="24"/>
                    </a:lnTo>
                    <a:lnTo>
                      <a:pt x="49" y="21"/>
                    </a:lnTo>
                    <a:lnTo>
                      <a:pt x="47" y="17"/>
                    </a:lnTo>
                    <a:lnTo>
                      <a:pt x="49" y="14"/>
                    </a:lnTo>
                    <a:lnTo>
                      <a:pt x="44" y="11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8" y="1"/>
                    </a:lnTo>
                    <a:lnTo>
                      <a:pt x="34" y="1"/>
                    </a:lnTo>
                    <a:lnTo>
                      <a:pt x="30" y="1"/>
                    </a:lnTo>
                    <a:lnTo>
                      <a:pt x="26" y="1"/>
                    </a:lnTo>
                    <a:lnTo>
                      <a:pt x="20" y="1"/>
                    </a:lnTo>
                    <a:lnTo>
                      <a:pt x="14" y="0"/>
                    </a:lnTo>
                    <a:lnTo>
                      <a:pt x="10" y="1"/>
                    </a:lnTo>
                    <a:lnTo>
                      <a:pt x="9" y="4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8"/>
                    </a:lnTo>
                    <a:lnTo>
                      <a:pt x="4" y="9"/>
                    </a:lnTo>
                    <a:lnTo>
                      <a:pt x="9" y="15"/>
                    </a:lnTo>
                    <a:lnTo>
                      <a:pt x="16" y="19"/>
                    </a:lnTo>
                    <a:lnTo>
                      <a:pt x="18" y="24"/>
                    </a:lnTo>
                    <a:lnTo>
                      <a:pt x="23" y="25"/>
                    </a:lnTo>
                    <a:lnTo>
                      <a:pt x="24" y="26"/>
                    </a:lnTo>
                    <a:lnTo>
                      <a:pt x="27" y="29"/>
                    </a:lnTo>
                    <a:lnTo>
                      <a:pt x="27" y="34"/>
                    </a:lnTo>
                    <a:lnTo>
                      <a:pt x="38" y="39"/>
                    </a:lnTo>
                    <a:lnTo>
                      <a:pt x="38" y="34"/>
                    </a:lnTo>
                    <a:lnTo>
                      <a:pt x="37" y="3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42" name="Freeform 995"/>
              <p:cNvSpPr>
                <a:spLocks noChangeAspect="1"/>
              </p:cNvSpPr>
              <p:nvPr/>
            </p:nvSpPr>
            <p:spPr bwMode="auto">
              <a:xfrm>
                <a:off x="3329" y="1112"/>
                <a:ext cx="49" cy="39"/>
              </a:xfrm>
              <a:custGeom>
                <a:avLst/>
                <a:gdLst>
                  <a:gd name="T0" fmla="*/ 37 w 49"/>
                  <a:gd name="T1" fmla="*/ 32 h 39"/>
                  <a:gd name="T2" fmla="*/ 40 w 49"/>
                  <a:gd name="T3" fmla="*/ 29 h 39"/>
                  <a:gd name="T4" fmla="*/ 41 w 49"/>
                  <a:gd name="T5" fmla="*/ 26 h 39"/>
                  <a:gd name="T6" fmla="*/ 44 w 49"/>
                  <a:gd name="T7" fmla="*/ 26 h 39"/>
                  <a:gd name="T8" fmla="*/ 42 w 49"/>
                  <a:gd name="T9" fmla="*/ 24 h 39"/>
                  <a:gd name="T10" fmla="*/ 49 w 49"/>
                  <a:gd name="T11" fmla="*/ 21 h 39"/>
                  <a:gd name="T12" fmla="*/ 47 w 49"/>
                  <a:gd name="T13" fmla="*/ 17 h 39"/>
                  <a:gd name="T14" fmla="*/ 49 w 49"/>
                  <a:gd name="T15" fmla="*/ 14 h 39"/>
                  <a:gd name="T16" fmla="*/ 44 w 49"/>
                  <a:gd name="T17" fmla="*/ 11 h 39"/>
                  <a:gd name="T18" fmla="*/ 42 w 49"/>
                  <a:gd name="T19" fmla="*/ 8 h 39"/>
                  <a:gd name="T20" fmla="*/ 42 w 49"/>
                  <a:gd name="T21" fmla="*/ 4 h 39"/>
                  <a:gd name="T22" fmla="*/ 38 w 49"/>
                  <a:gd name="T23" fmla="*/ 4 h 39"/>
                  <a:gd name="T24" fmla="*/ 38 w 49"/>
                  <a:gd name="T25" fmla="*/ 1 h 39"/>
                  <a:gd name="T26" fmla="*/ 34 w 49"/>
                  <a:gd name="T27" fmla="*/ 1 h 39"/>
                  <a:gd name="T28" fmla="*/ 30 w 49"/>
                  <a:gd name="T29" fmla="*/ 1 h 39"/>
                  <a:gd name="T30" fmla="*/ 26 w 49"/>
                  <a:gd name="T31" fmla="*/ 1 h 39"/>
                  <a:gd name="T32" fmla="*/ 20 w 49"/>
                  <a:gd name="T33" fmla="*/ 1 h 39"/>
                  <a:gd name="T34" fmla="*/ 14 w 49"/>
                  <a:gd name="T35" fmla="*/ 0 h 39"/>
                  <a:gd name="T36" fmla="*/ 10 w 49"/>
                  <a:gd name="T37" fmla="*/ 1 h 39"/>
                  <a:gd name="T38" fmla="*/ 9 w 49"/>
                  <a:gd name="T39" fmla="*/ 4 h 39"/>
                  <a:gd name="T40" fmla="*/ 4 w 49"/>
                  <a:gd name="T41" fmla="*/ 1 h 39"/>
                  <a:gd name="T42" fmla="*/ 2 w 49"/>
                  <a:gd name="T43" fmla="*/ 1 h 39"/>
                  <a:gd name="T44" fmla="*/ 0 w 49"/>
                  <a:gd name="T45" fmla="*/ 8 h 39"/>
                  <a:gd name="T46" fmla="*/ 4 w 49"/>
                  <a:gd name="T47" fmla="*/ 9 h 39"/>
                  <a:gd name="T48" fmla="*/ 9 w 49"/>
                  <a:gd name="T49" fmla="*/ 15 h 39"/>
                  <a:gd name="T50" fmla="*/ 16 w 49"/>
                  <a:gd name="T51" fmla="*/ 19 h 39"/>
                  <a:gd name="T52" fmla="*/ 18 w 49"/>
                  <a:gd name="T53" fmla="*/ 24 h 39"/>
                  <a:gd name="T54" fmla="*/ 23 w 49"/>
                  <a:gd name="T55" fmla="*/ 25 h 39"/>
                  <a:gd name="T56" fmla="*/ 24 w 49"/>
                  <a:gd name="T57" fmla="*/ 26 h 39"/>
                  <a:gd name="T58" fmla="*/ 27 w 49"/>
                  <a:gd name="T59" fmla="*/ 29 h 39"/>
                  <a:gd name="T60" fmla="*/ 27 w 49"/>
                  <a:gd name="T61" fmla="*/ 34 h 39"/>
                  <a:gd name="T62" fmla="*/ 38 w 49"/>
                  <a:gd name="T63" fmla="*/ 39 h 39"/>
                  <a:gd name="T64" fmla="*/ 38 w 49"/>
                  <a:gd name="T65" fmla="*/ 34 h 39"/>
                  <a:gd name="T66" fmla="*/ 37 w 49"/>
                  <a:gd name="T67" fmla="*/ 32 h 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9"/>
                  <a:gd name="T103" fmla="*/ 0 h 39"/>
                  <a:gd name="T104" fmla="*/ 49 w 49"/>
                  <a:gd name="T105" fmla="*/ 39 h 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9" h="39">
                    <a:moveTo>
                      <a:pt x="37" y="32"/>
                    </a:moveTo>
                    <a:lnTo>
                      <a:pt x="40" y="29"/>
                    </a:lnTo>
                    <a:lnTo>
                      <a:pt x="41" y="26"/>
                    </a:lnTo>
                    <a:lnTo>
                      <a:pt x="44" y="26"/>
                    </a:lnTo>
                    <a:lnTo>
                      <a:pt x="42" y="24"/>
                    </a:lnTo>
                    <a:lnTo>
                      <a:pt x="49" y="21"/>
                    </a:lnTo>
                    <a:lnTo>
                      <a:pt x="47" y="17"/>
                    </a:lnTo>
                    <a:lnTo>
                      <a:pt x="49" y="14"/>
                    </a:lnTo>
                    <a:lnTo>
                      <a:pt x="44" y="11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8" y="1"/>
                    </a:lnTo>
                    <a:lnTo>
                      <a:pt x="34" y="1"/>
                    </a:lnTo>
                    <a:lnTo>
                      <a:pt x="30" y="1"/>
                    </a:lnTo>
                    <a:lnTo>
                      <a:pt x="26" y="1"/>
                    </a:lnTo>
                    <a:lnTo>
                      <a:pt x="20" y="1"/>
                    </a:lnTo>
                    <a:lnTo>
                      <a:pt x="14" y="0"/>
                    </a:lnTo>
                    <a:lnTo>
                      <a:pt x="10" y="1"/>
                    </a:lnTo>
                    <a:lnTo>
                      <a:pt x="9" y="4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8"/>
                    </a:lnTo>
                    <a:lnTo>
                      <a:pt x="4" y="9"/>
                    </a:lnTo>
                    <a:lnTo>
                      <a:pt x="9" y="15"/>
                    </a:lnTo>
                    <a:lnTo>
                      <a:pt x="16" y="19"/>
                    </a:lnTo>
                    <a:lnTo>
                      <a:pt x="18" y="24"/>
                    </a:lnTo>
                    <a:lnTo>
                      <a:pt x="23" y="25"/>
                    </a:lnTo>
                    <a:lnTo>
                      <a:pt x="24" y="26"/>
                    </a:lnTo>
                    <a:lnTo>
                      <a:pt x="27" y="29"/>
                    </a:lnTo>
                    <a:lnTo>
                      <a:pt x="27" y="34"/>
                    </a:lnTo>
                    <a:lnTo>
                      <a:pt x="38" y="39"/>
                    </a:lnTo>
                    <a:lnTo>
                      <a:pt x="38" y="34"/>
                    </a:lnTo>
                    <a:lnTo>
                      <a:pt x="37" y="32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43" name="Freeform 996"/>
              <p:cNvSpPr>
                <a:spLocks noChangeAspect="1"/>
              </p:cNvSpPr>
              <p:nvPr/>
            </p:nvSpPr>
            <p:spPr bwMode="auto">
              <a:xfrm>
                <a:off x="3332" y="1059"/>
                <a:ext cx="73" cy="44"/>
              </a:xfrm>
              <a:custGeom>
                <a:avLst/>
                <a:gdLst>
                  <a:gd name="T0" fmla="*/ 38 w 73"/>
                  <a:gd name="T1" fmla="*/ 38 h 44"/>
                  <a:gd name="T2" fmla="*/ 42 w 73"/>
                  <a:gd name="T3" fmla="*/ 37 h 44"/>
                  <a:gd name="T4" fmla="*/ 49 w 73"/>
                  <a:gd name="T5" fmla="*/ 37 h 44"/>
                  <a:gd name="T6" fmla="*/ 54 w 73"/>
                  <a:gd name="T7" fmla="*/ 36 h 44"/>
                  <a:gd name="T8" fmla="*/ 56 w 73"/>
                  <a:gd name="T9" fmla="*/ 33 h 44"/>
                  <a:gd name="T10" fmla="*/ 59 w 73"/>
                  <a:gd name="T11" fmla="*/ 33 h 44"/>
                  <a:gd name="T12" fmla="*/ 59 w 73"/>
                  <a:gd name="T13" fmla="*/ 27 h 44"/>
                  <a:gd name="T14" fmla="*/ 61 w 73"/>
                  <a:gd name="T15" fmla="*/ 24 h 44"/>
                  <a:gd name="T16" fmla="*/ 65 w 73"/>
                  <a:gd name="T17" fmla="*/ 20 h 44"/>
                  <a:gd name="T18" fmla="*/ 68 w 73"/>
                  <a:gd name="T19" fmla="*/ 13 h 44"/>
                  <a:gd name="T20" fmla="*/ 70 w 73"/>
                  <a:gd name="T21" fmla="*/ 9 h 44"/>
                  <a:gd name="T22" fmla="*/ 73 w 73"/>
                  <a:gd name="T23" fmla="*/ 6 h 44"/>
                  <a:gd name="T24" fmla="*/ 70 w 73"/>
                  <a:gd name="T25" fmla="*/ 3 h 44"/>
                  <a:gd name="T26" fmla="*/ 66 w 73"/>
                  <a:gd name="T27" fmla="*/ 0 h 44"/>
                  <a:gd name="T28" fmla="*/ 61 w 73"/>
                  <a:gd name="T29" fmla="*/ 0 h 44"/>
                  <a:gd name="T30" fmla="*/ 58 w 73"/>
                  <a:gd name="T31" fmla="*/ 0 h 44"/>
                  <a:gd name="T32" fmla="*/ 52 w 73"/>
                  <a:gd name="T33" fmla="*/ 0 h 44"/>
                  <a:gd name="T34" fmla="*/ 48 w 73"/>
                  <a:gd name="T35" fmla="*/ 0 h 44"/>
                  <a:gd name="T36" fmla="*/ 42 w 73"/>
                  <a:gd name="T37" fmla="*/ 7 h 44"/>
                  <a:gd name="T38" fmla="*/ 37 w 73"/>
                  <a:gd name="T39" fmla="*/ 6 h 44"/>
                  <a:gd name="T40" fmla="*/ 37 w 73"/>
                  <a:gd name="T41" fmla="*/ 7 h 44"/>
                  <a:gd name="T42" fmla="*/ 30 w 73"/>
                  <a:gd name="T43" fmla="*/ 10 h 44"/>
                  <a:gd name="T44" fmla="*/ 30 w 73"/>
                  <a:gd name="T45" fmla="*/ 13 h 44"/>
                  <a:gd name="T46" fmla="*/ 14 w 73"/>
                  <a:gd name="T47" fmla="*/ 16 h 44"/>
                  <a:gd name="T48" fmla="*/ 11 w 73"/>
                  <a:gd name="T49" fmla="*/ 13 h 44"/>
                  <a:gd name="T50" fmla="*/ 8 w 73"/>
                  <a:gd name="T51" fmla="*/ 13 h 44"/>
                  <a:gd name="T52" fmla="*/ 8 w 73"/>
                  <a:gd name="T53" fmla="*/ 16 h 44"/>
                  <a:gd name="T54" fmla="*/ 4 w 73"/>
                  <a:gd name="T55" fmla="*/ 17 h 44"/>
                  <a:gd name="T56" fmla="*/ 4 w 73"/>
                  <a:gd name="T57" fmla="*/ 23 h 44"/>
                  <a:gd name="T58" fmla="*/ 3 w 73"/>
                  <a:gd name="T59" fmla="*/ 27 h 44"/>
                  <a:gd name="T60" fmla="*/ 0 w 73"/>
                  <a:gd name="T61" fmla="*/ 29 h 44"/>
                  <a:gd name="T62" fmla="*/ 6 w 73"/>
                  <a:gd name="T63" fmla="*/ 36 h 44"/>
                  <a:gd name="T64" fmla="*/ 4 w 73"/>
                  <a:gd name="T65" fmla="*/ 36 h 44"/>
                  <a:gd name="T66" fmla="*/ 8 w 73"/>
                  <a:gd name="T67" fmla="*/ 38 h 44"/>
                  <a:gd name="T68" fmla="*/ 13 w 73"/>
                  <a:gd name="T69" fmla="*/ 41 h 44"/>
                  <a:gd name="T70" fmla="*/ 15 w 73"/>
                  <a:gd name="T71" fmla="*/ 43 h 44"/>
                  <a:gd name="T72" fmla="*/ 20 w 73"/>
                  <a:gd name="T73" fmla="*/ 41 h 44"/>
                  <a:gd name="T74" fmla="*/ 21 w 73"/>
                  <a:gd name="T75" fmla="*/ 44 h 44"/>
                  <a:gd name="T76" fmla="*/ 25 w 73"/>
                  <a:gd name="T77" fmla="*/ 44 h 44"/>
                  <a:gd name="T78" fmla="*/ 32 w 73"/>
                  <a:gd name="T79" fmla="*/ 41 h 44"/>
                  <a:gd name="T80" fmla="*/ 34 w 73"/>
                  <a:gd name="T81" fmla="*/ 41 h 44"/>
                  <a:gd name="T82" fmla="*/ 35 w 73"/>
                  <a:gd name="T83" fmla="*/ 38 h 44"/>
                  <a:gd name="T84" fmla="*/ 38 w 73"/>
                  <a:gd name="T85" fmla="*/ 38 h 4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3"/>
                  <a:gd name="T130" fmla="*/ 0 h 44"/>
                  <a:gd name="T131" fmla="*/ 73 w 73"/>
                  <a:gd name="T132" fmla="*/ 44 h 4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3" h="44">
                    <a:moveTo>
                      <a:pt x="38" y="38"/>
                    </a:moveTo>
                    <a:lnTo>
                      <a:pt x="42" y="37"/>
                    </a:lnTo>
                    <a:lnTo>
                      <a:pt x="49" y="37"/>
                    </a:lnTo>
                    <a:lnTo>
                      <a:pt x="54" y="36"/>
                    </a:lnTo>
                    <a:lnTo>
                      <a:pt x="56" y="33"/>
                    </a:lnTo>
                    <a:lnTo>
                      <a:pt x="59" y="33"/>
                    </a:lnTo>
                    <a:lnTo>
                      <a:pt x="59" y="27"/>
                    </a:lnTo>
                    <a:lnTo>
                      <a:pt x="61" y="24"/>
                    </a:lnTo>
                    <a:lnTo>
                      <a:pt x="65" y="20"/>
                    </a:lnTo>
                    <a:lnTo>
                      <a:pt x="68" y="13"/>
                    </a:lnTo>
                    <a:lnTo>
                      <a:pt x="70" y="9"/>
                    </a:lnTo>
                    <a:lnTo>
                      <a:pt x="73" y="6"/>
                    </a:lnTo>
                    <a:lnTo>
                      <a:pt x="70" y="3"/>
                    </a:lnTo>
                    <a:lnTo>
                      <a:pt x="66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2" y="7"/>
                    </a:lnTo>
                    <a:lnTo>
                      <a:pt x="37" y="6"/>
                    </a:lnTo>
                    <a:lnTo>
                      <a:pt x="37" y="7"/>
                    </a:lnTo>
                    <a:lnTo>
                      <a:pt x="30" y="10"/>
                    </a:lnTo>
                    <a:lnTo>
                      <a:pt x="30" y="13"/>
                    </a:lnTo>
                    <a:lnTo>
                      <a:pt x="14" y="16"/>
                    </a:lnTo>
                    <a:lnTo>
                      <a:pt x="11" y="13"/>
                    </a:lnTo>
                    <a:lnTo>
                      <a:pt x="8" y="13"/>
                    </a:lnTo>
                    <a:lnTo>
                      <a:pt x="8" y="16"/>
                    </a:lnTo>
                    <a:lnTo>
                      <a:pt x="4" y="17"/>
                    </a:lnTo>
                    <a:lnTo>
                      <a:pt x="4" y="23"/>
                    </a:lnTo>
                    <a:lnTo>
                      <a:pt x="3" y="27"/>
                    </a:lnTo>
                    <a:lnTo>
                      <a:pt x="0" y="29"/>
                    </a:lnTo>
                    <a:lnTo>
                      <a:pt x="6" y="36"/>
                    </a:lnTo>
                    <a:lnTo>
                      <a:pt x="4" y="36"/>
                    </a:lnTo>
                    <a:lnTo>
                      <a:pt x="8" y="38"/>
                    </a:lnTo>
                    <a:lnTo>
                      <a:pt x="13" y="41"/>
                    </a:lnTo>
                    <a:lnTo>
                      <a:pt x="15" y="43"/>
                    </a:lnTo>
                    <a:lnTo>
                      <a:pt x="20" y="41"/>
                    </a:lnTo>
                    <a:lnTo>
                      <a:pt x="21" y="44"/>
                    </a:lnTo>
                    <a:lnTo>
                      <a:pt x="25" y="44"/>
                    </a:lnTo>
                    <a:lnTo>
                      <a:pt x="32" y="41"/>
                    </a:lnTo>
                    <a:lnTo>
                      <a:pt x="34" y="41"/>
                    </a:lnTo>
                    <a:lnTo>
                      <a:pt x="35" y="38"/>
                    </a:lnTo>
                    <a:lnTo>
                      <a:pt x="38" y="38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44" name="Freeform 997"/>
              <p:cNvSpPr>
                <a:spLocks noChangeAspect="1"/>
              </p:cNvSpPr>
              <p:nvPr/>
            </p:nvSpPr>
            <p:spPr bwMode="auto">
              <a:xfrm>
                <a:off x="3332" y="1059"/>
                <a:ext cx="73" cy="44"/>
              </a:xfrm>
              <a:custGeom>
                <a:avLst/>
                <a:gdLst>
                  <a:gd name="T0" fmla="*/ 38 w 73"/>
                  <a:gd name="T1" fmla="*/ 38 h 44"/>
                  <a:gd name="T2" fmla="*/ 42 w 73"/>
                  <a:gd name="T3" fmla="*/ 37 h 44"/>
                  <a:gd name="T4" fmla="*/ 49 w 73"/>
                  <a:gd name="T5" fmla="*/ 37 h 44"/>
                  <a:gd name="T6" fmla="*/ 54 w 73"/>
                  <a:gd name="T7" fmla="*/ 36 h 44"/>
                  <a:gd name="T8" fmla="*/ 56 w 73"/>
                  <a:gd name="T9" fmla="*/ 33 h 44"/>
                  <a:gd name="T10" fmla="*/ 59 w 73"/>
                  <a:gd name="T11" fmla="*/ 33 h 44"/>
                  <a:gd name="T12" fmla="*/ 59 w 73"/>
                  <a:gd name="T13" fmla="*/ 27 h 44"/>
                  <a:gd name="T14" fmla="*/ 61 w 73"/>
                  <a:gd name="T15" fmla="*/ 24 h 44"/>
                  <a:gd name="T16" fmla="*/ 65 w 73"/>
                  <a:gd name="T17" fmla="*/ 20 h 44"/>
                  <a:gd name="T18" fmla="*/ 68 w 73"/>
                  <a:gd name="T19" fmla="*/ 13 h 44"/>
                  <a:gd name="T20" fmla="*/ 70 w 73"/>
                  <a:gd name="T21" fmla="*/ 9 h 44"/>
                  <a:gd name="T22" fmla="*/ 73 w 73"/>
                  <a:gd name="T23" fmla="*/ 6 h 44"/>
                  <a:gd name="T24" fmla="*/ 70 w 73"/>
                  <a:gd name="T25" fmla="*/ 3 h 44"/>
                  <a:gd name="T26" fmla="*/ 66 w 73"/>
                  <a:gd name="T27" fmla="*/ 0 h 44"/>
                  <a:gd name="T28" fmla="*/ 61 w 73"/>
                  <a:gd name="T29" fmla="*/ 0 h 44"/>
                  <a:gd name="T30" fmla="*/ 58 w 73"/>
                  <a:gd name="T31" fmla="*/ 0 h 44"/>
                  <a:gd name="T32" fmla="*/ 52 w 73"/>
                  <a:gd name="T33" fmla="*/ 0 h 44"/>
                  <a:gd name="T34" fmla="*/ 48 w 73"/>
                  <a:gd name="T35" fmla="*/ 0 h 44"/>
                  <a:gd name="T36" fmla="*/ 42 w 73"/>
                  <a:gd name="T37" fmla="*/ 7 h 44"/>
                  <a:gd name="T38" fmla="*/ 37 w 73"/>
                  <a:gd name="T39" fmla="*/ 6 h 44"/>
                  <a:gd name="T40" fmla="*/ 37 w 73"/>
                  <a:gd name="T41" fmla="*/ 7 h 44"/>
                  <a:gd name="T42" fmla="*/ 30 w 73"/>
                  <a:gd name="T43" fmla="*/ 10 h 44"/>
                  <a:gd name="T44" fmla="*/ 30 w 73"/>
                  <a:gd name="T45" fmla="*/ 13 h 44"/>
                  <a:gd name="T46" fmla="*/ 14 w 73"/>
                  <a:gd name="T47" fmla="*/ 16 h 44"/>
                  <a:gd name="T48" fmla="*/ 11 w 73"/>
                  <a:gd name="T49" fmla="*/ 13 h 44"/>
                  <a:gd name="T50" fmla="*/ 8 w 73"/>
                  <a:gd name="T51" fmla="*/ 13 h 44"/>
                  <a:gd name="T52" fmla="*/ 8 w 73"/>
                  <a:gd name="T53" fmla="*/ 16 h 44"/>
                  <a:gd name="T54" fmla="*/ 4 w 73"/>
                  <a:gd name="T55" fmla="*/ 17 h 44"/>
                  <a:gd name="T56" fmla="*/ 4 w 73"/>
                  <a:gd name="T57" fmla="*/ 23 h 44"/>
                  <a:gd name="T58" fmla="*/ 3 w 73"/>
                  <a:gd name="T59" fmla="*/ 27 h 44"/>
                  <a:gd name="T60" fmla="*/ 0 w 73"/>
                  <a:gd name="T61" fmla="*/ 29 h 44"/>
                  <a:gd name="T62" fmla="*/ 6 w 73"/>
                  <a:gd name="T63" fmla="*/ 36 h 44"/>
                  <a:gd name="T64" fmla="*/ 4 w 73"/>
                  <a:gd name="T65" fmla="*/ 36 h 44"/>
                  <a:gd name="T66" fmla="*/ 8 w 73"/>
                  <a:gd name="T67" fmla="*/ 38 h 44"/>
                  <a:gd name="T68" fmla="*/ 13 w 73"/>
                  <a:gd name="T69" fmla="*/ 41 h 44"/>
                  <a:gd name="T70" fmla="*/ 15 w 73"/>
                  <a:gd name="T71" fmla="*/ 43 h 44"/>
                  <a:gd name="T72" fmla="*/ 20 w 73"/>
                  <a:gd name="T73" fmla="*/ 41 h 44"/>
                  <a:gd name="T74" fmla="*/ 21 w 73"/>
                  <a:gd name="T75" fmla="*/ 44 h 44"/>
                  <a:gd name="T76" fmla="*/ 25 w 73"/>
                  <a:gd name="T77" fmla="*/ 44 h 44"/>
                  <a:gd name="T78" fmla="*/ 32 w 73"/>
                  <a:gd name="T79" fmla="*/ 41 h 44"/>
                  <a:gd name="T80" fmla="*/ 34 w 73"/>
                  <a:gd name="T81" fmla="*/ 41 h 44"/>
                  <a:gd name="T82" fmla="*/ 35 w 73"/>
                  <a:gd name="T83" fmla="*/ 38 h 44"/>
                  <a:gd name="T84" fmla="*/ 38 w 73"/>
                  <a:gd name="T85" fmla="*/ 38 h 4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3"/>
                  <a:gd name="T130" fmla="*/ 0 h 44"/>
                  <a:gd name="T131" fmla="*/ 73 w 73"/>
                  <a:gd name="T132" fmla="*/ 44 h 4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3" h="44">
                    <a:moveTo>
                      <a:pt x="38" y="38"/>
                    </a:moveTo>
                    <a:lnTo>
                      <a:pt x="42" y="37"/>
                    </a:lnTo>
                    <a:lnTo>
                      <a:pt x="49" y="37"/>
                    </a:lnTo>
                    <a:lnTo>
                      <a:pt x="54" y="36"/>
                    </a:lnTo>
                    <a:lnTo>
                      <a:pt x="56" y="33"/>
                    </a:lnTo>
                    <a:lnTo>
                      <a:pt x="59" y="33"/>
                    </a:lnTo>
                    <a:lnTo>
                      <a:pt x="59" y="27"/>
                    </a:lnTo>
                    <a:lnTo>
                      <a:pt x="61" y="24"/>
                    </a:lnTo>
                    <a:lnTo>
                      <a:pt x="65" y="20"/>
                    </a:lnTo>
                    <a:lnTo>
                      <a:pt x="68" y="13"/>
                    </a:lnTo>
                    <a:lnTo>
                      <a:pt x="70" y="9"/>
                    </a:lnTo>
                    <a:lnTo>
                      <a:pt x="73" y="6"/>
                    </a:lnTo>
                    <a:lnTo>
                      <a:pt x="70" y="3"/>
                    </a:lnTo>
                    <a:lnTo>
                      <a:pt x="66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2" y="7"/>
                    </a:lnTo>
                    <a:lnTo>
                      <a:pt x="37" y="6"/>
                    </a:lnTo>
                    <a:lnTo>
                      <a:pt x="37" y="7"/>
                    </a:lnTo>
                    <a:lnTo>
                      <a:pt x="30" y="10"/>
                    </a:lnTo>
                    <a:lnTo>
                      <a:pt x="30" y="13"/>
                    </a:lnTo>
                    <a:lnTo>
                      <a:pt x="14" y="16"/>
                    </a:lnTo>
                    <a:lnTo>
                      <a:pt x="11" y="13"/>
                    </a:lnTo>
                    <a:lnTo>
                      <a:pt x="8" y="13"/>
                    </a:lnTo>
                    <a:lnTo>
                      <a:pt x="8" y="16"/>
                    </a:lnTo>
                    <a:lnTo>
                      <a:pt x="4" y="17"/>
                    </a:lnTo>
                    <a:lnTo>
                      <a:pt x="4" y="23"/>
                    </a:lnTo>
                    <a:lnTo>
                      <a:pt x="3" y="27"/>
                    </a:lnTo>
                    <a:lnTo>
                      <a:pt x="0" y="29"/>
                    </a:lnTo>
                    <a:lnTo>
                      <a:pt x="6" y="36"/>
                    </a:lnTo>
                    <a:lnTo>
                      <a:pt x="4" y="36"/>
                    </a:lnTo>
                    <a:lnTo>
                      <a:pt x="8" y="38"/>
                    </a:lnTo>
                    <a:lnTo>
                      <a:pt x="13" y="41"/>
                    </a:lnTo>
                    <a:lnTo>
                      <a:pt x="15" y="43"/>
                    </a:lnTo>
                    <a:lnTo>
                      <a:pt x="20" y="41"/>
                    </a:lnTo>
                    <a:lnTo>
                      <a:pt x="21" y="44"/>
                    </a:lnTo>
                    <a:lnTo>
                      <a:pt x="25" y="44"/>
                    </a:lnTo>
                    <a:lnTo>
                      <a:pt x="32" y="41"/>
                    </a:lnTo>
                    <a:lnTo>
                      <a:pt x="34" y="41"/>
                    </a:lnTo>
                    <a:lnTo>
                      <a:pt x="35" y="38"/>
                    </a:lnTo>
                    <a:lnTo>
                      <a:pt x="38" y="38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45" name="Freeform 998"/>
              <p:cNvSpPr>
                <a:spLocks noChangeAspect="1"/>
              </p:cNvSpPr>
              <p:nvPr/>
            </p:nvSpPr>
            <p:spPr bwMode="auto">
              <a:xfrm>
                <a:off x="3391" y="1059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2 w 3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46" name="Freeform 999"/>
              <p:cNvSpPr>
                <a:spLocks noChangeAspect="1"/>
              </p:cNvSpPr>
              <p:nvPr/>
            </p:nvSpPr>
            <p:spPr bwMode="auto">
              <a:xfrm>
                <a:off x="3391" y="1059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2 w 3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47" name="Freeform 1000"/>
              <p:cNvSpPr>
                <a:spLocks noChangeAspect="1"/>
              </p:cNvSpPr>
              <p:nvPr/>
            </p:nvSpPr>
            <p:spPr bwMode="auto">
              <a:xfrm>
                <a:off x="3394" y="106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0 60000 65536"/>
                  <a:gd name="T4" fmla="*/ 0 60000 65536"/>
                  <a:gd name="T5" fmla="*/ 0 60000 65536"/>
                  <a:gd name="T6" fmla="*/ 0 w 1"/>
                  <a:gd name="T7" fmla="*/ 1 w 1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48" name="Line 1001"/>
              <p:cNvSpPr>
                <a:spLocks noChangeAspect="1" noChangeShapeType="1"/>
              </p:cNvSpPr>
              <p:nvPr/>
            </p:nvSpPr>
            <p:spPr bwMode="auto">
              <a:xfrm flipV="1">
                <a:off x="3393" y="1059"/>
                <a:ext cx="2" cy="2"/>
              </a:xfrm>
              <a:prstGeom prst="line">
                <a:avLst/>
              </a:prstGeom>
              <a:noFill/>
              <a:ln w="4763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49" name="Line 1002"/>
              <p:cNvSpPr>
                <a:spLocks noChangeAspect="1" noChangeShapeType="1"/>
              </p:cNvSpPr>
              <p:nvPr/>
            </p:nvSpPr>
            <p:spPr bwMode="auto">
              <a:xfrm flipV="1">
                <a:off x="3393" y="1059"/>
                <a:ext cx="2" cy="2"/>
              </a:xfrm>
              <a:prstGeom prst="line">
                <a:avLst/>
              </a:prstGeom>
              <a:noFill/>
              <a:ln w="4763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50" name="Freeform 1003"/>
              <p:cNvSpPr>
                <a:spLocks noChangeAspect="1"/>
              </p:cNvSpPr>
              <p:nvPr/>
            </p:nvSpPr>
            <p:spPr bwMode="auto">
              <a:xfrm>
                <a:off x="3390" y="105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60000 65536"/>
                  <a:gd name="T4" fmla="*/ 0 60000 65536"/>
                  <a:gd name="T5" fmla="*/ 0 60000 65536"/>
                  <a:gd name="T6" fmla="*/ 0 w 1"/>
                  <a:gd name="T7" fmla="*/ 1 w 1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51" name="Freeform 1004"/>
              <p:cNvSpPr>
                <a:spLocks noChangeAspect="1"/>
              </p:cNvSpPr>
              <p:nvPr/>
            </p:nvSpPr>
            <p:spPr bwMode="auto">
              <a:xfrm>
                <a:off x="3357" y="1048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52" name="Freeform 1005"/>
              <p:cNvSpPr>
                <a:spLocks noChangeAspect="1"/>
              </p:cNvSpPr>
              <p:nvPr/>
            </p:nvSpPr>
            <p:spPr bwMode="auto">
              <a:xfrm>
                <a:off x="3357" y="1048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53" name="Freeform 1006"/>
              <p:cNvSpPr>
                <a:spLocks noChangeAspect="1"/>
              </p:cNvSpPr>
              <p:nvPr/>
            </p:nvSpPr>
            <p:spPr bwMode="auto">
              <a:xfrm>
                <a:off x="3390" y="105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60000 65536"/>
                  <a:gd name="T4" fmla="*/ 0 60000 65536"/>
                  <a:gd name="T5" fmla="*/ 0 60000 65536"/>
                  <a:gd name="T6" fmla="*/ 0 w 1"/>
                  <a:gd name="T7" fmla="*/ 1 w 1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54" name="Freeform 1007"/>
              <p:cNvSpPr>
                <a:spLocks noChangeAspect="1"/>
              </p:cNvSpPr>
              <p:nvPr/>
            </p:nvSpPr>
            <p:spPr bwMode="auto">
              <a:xfrm>
                <a:off x="3357" y="1048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55" name="Freeform 1008"/>
              <p:cNvSpPr>
                <a:spLocks noChangeAspect="1"/>
              </p:cNvSpPr>
              <p:nvPr/>
            </p:nvSpPr>
            <p:spPr bwMode="auto">
              <a:xfrm>
                <a:off x="3357" y="1048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56" name="Freeform 1009"/>
              <p:cNvSpPr>
                <a:spLocks noChangeAspect="1"/>
              </p:cNvSpPr>
              <p:nvPr/>
            </p:nvSpPr>
            <p:spPr bwMode="auto">
              <a:xfrm>
                <a:off x="3338" y="1047"/>
                <a:ext cx="62" cy="28"/>
              </a:xfrm>
              <a:custGeom>
                <a:avLst/>
                <a:gdLst>
                  <a:gd name="T0" fmla="*/ 53 w 62"/>
                  <a:gd name="T1" fmla="*/ 0 h 28"/>
                  <a:gd name="T2" fmla="*/ 50 w 62"/>
                  <a:gd name="T3" fmla="*/ 0 h 28"/>
                  <a:gd name="T4" fmla="*/ 45 w 62"/>
                  <a:gd name="T5" fmla="*/ 0 h 28"/>
                  <a:gd name="T6" fmla="*/ 42 w 62"/>
                  <a:gd name="T7" fmla="*/ 1 h 28"/>
                  <a:gd name="T8" fmla="*/ 38 w 62"/>
                  <a:gd name="T9" fmla="*/ 1 h 28"/>
                  <a:gd name="T10" fmla="*/ 35 w 62"/>
                  <a:gd name="T11" fmla="*/ 4 h 28"/>
                  <a:gd name="T12" fmla="*/ 31 w 62"/>
                  <a:gd name="T13" fmla="*/ 4 h 28"/>
                  <a:gd name="T14" fmla="*/ 31 w 62"/>
                  <a:gd name="T15" fmla="*/ 2 h 28"/>
                  <a:gd name="T16" fmla="*/ 26 w 62"/>
                  <a:gd name="T17" fmla="*/ 0 h 28"/>
                  <a:gd name="T18" fmla="*/ 22 w 62"/>
                  <a:gd name="T19" fmla="*/ 2 h 28"/>
                  <a:gd name="T20" fmla="*/ 21 w 62"/>
                  <a:gd name="T21" fmla="*/ 2 h 28"/>
                  <a:gd name="T22" fmla="*/ 19 w 62"/>
                  <a:gd name="T23" fmla="*/ 1 h 28"/>
                  <a:gd name="T24" fmla="*/ 15 w 62"/>
                  <a:gd name="T25" fmla="*/ 4 h 28"/>
                  <a:gd name="T26" fmla="*/ 12 w 62"/>
                  <a:gd name="T27" fmla="*/ 7 h 28"/>
                  <a:gd name="T28" fmla="*/ 8 w 62"/>
                  <a:gd name="T29" fmla="*/ 12 h 28"/>
                  <a:gd name="T30" fmla="*/ 2 w 62"/>
                  <a:gd name="T31" fmla="*/ 12 h 28"/>
                  <a:gd name="T32" fmla="*/ 0 w 62"/>
                  <a:gd name="T33" fmla="*/ 17 h 28"/>
                  <a:gd name="T34" fmla="*/ 0 w 62"/>
                  <a:gd name="T35" fmla="*/ 21 h 28"/>
                  <a:gd name="T36" fmla="*/ 4 w 62"/>
                  <a:gd name="T37" fmla="*/ 24 h 28"/>
                  <a:gd name="T38" fmla="*/ 2 w 62"/>
                  <a:gd name="T39" fmla="*/ 25 h 28"/>
                  <a:gd name="T40" fmla="*/ 5 w 62"/>
                  <a:gd name="T41" fmla="*/ 25 h 28"/>
                  <a:gd name="T42" fmla="*/ 8 w 62"/>
                  <a:gd name="T43" fmla="*/ 28 h 28"/>
                  <a:gd name="T44" fmla="*/ 24 w 62"/>
                  <a:gd name="T45" fmla="*/ 25 h 28"/>
                  <a:gd name="T46" fmla="*/ 24 w 62"/>
                  <a:gd name="T47" fmla="*/ 22 h 28"/>
                  <a:gd name="T48" fmla="*/ 31 w 62"/>
                  <a:gd name="T49" fmla="*/ 19 h 28"/>
                  <a:gd name="T50" fmla="*/ 31 w 62"/>
                  <a:gd name="T51" fmla="*/ 18 h 28"/>
                  <a:gd name="T52" fmla="*/ 36 w 62"/>
                  <a:gd name="T53" fmla="*/ 19 h 28"/>
                  <a:gd name="T54" fmla="*/ 42 w 62"/>
                  <a:gd name="T55" fmla="*/ 12 h 28"/>
                  <a:gd name="T56" fmla="*/ 46 w 62"/>
                  <a:gd name="T57" fmla="*/ 12 h 28"/>
                  <a:gd name="T58" fmla="*/ 52 w 62"/>
                  <a:gd name="T59" fmla="*/ 12 h 28"/>
                  <a:gd name="T60" fmla="*/ 53 w 62"/>
                  <a:gd name="T61" fmla="*/ 12 h 28"/>
                  <a:gd name="T62" fmla="*/ 56 w 62"/>
                  <a:gd name="T63" fmla="*/ 12 h 28"/>
                  <a:gd name="T64" fmla="*/ 57 w 62"/>
                  <a:gd name="T65" fmla="*/ 12 h 28"/>
                  <a:gd name="T66" fmla="*/ 59 w 62"/>
                  <a:gd name="T67" fmla="*/ 7 h 28"/>
                  <a:gd name="T68" fmla="*/ 62 w 62"/>
                  <a:gd name="T69" fmla="*/ 1 h 28"/>
                  <a:gd name="T70" fmla="*/ 53 w 62"/>
                  <a:gd name="T71" fmla="*/ 0 h 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2"/>
                  <a:gd name="T109" fmla="*/ 0 h 28"/>
                  <a:gd name="T110" fmla="*/ 62 w 62"/>
                  <a:gd name="T111" fmla="*/ 28 h 2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2" h="28">
                    <a:moveTo>
                      <a:pt x="53" y="0"/>
                    </a:moveTo>
                    <a:lnTo>
                      <a:pt x="50" y="0"/>
                    </a:lnTo>
                    <a:lnTo>
                      <a:pt x="45" y="0"/>
                    </a:lnTo>
                    <a:lnTo>
                      <a:pt x="42" y="1"/>
                    </a:lnTo>
                    <a:lnTo>
                      <a:pt x="38" y="1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19" y="1"/>
                    </a:lnTo>
                    <a:lnTo>
                      <a:pt x="15" y="4"/>
                    </a:lnTo>
                    <a:lnTo>
                      <a:pt x="12" y="7"/>
                    </a:lnTo>
                    <a:lnTo>
                      <a:pt x="8" y="12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2" y="25"/>
                    </a:lnTo>
                    <a:lnTo>
                      <a:pt x="5" y="25"/>
                    </a:lnTo>
                    <a:lnTo>
                      <a:pt x="8" y="28"/>
                    </a:lnTo>
                    <a:lnTo>
                      <a:pt x="24" y="25"/>
                    </a:lnTo>
                    <a:lnTo>
                      <a:pt x="24" y="22"/>
                    </a:lnTo>
                    <a:lnTo>
                      <a:pt x="31" y="19"/>
                    </a:lnTo>
                    <a:lnTo>
                      <a:pt x="31" y="18"/>
                    </a:lnTo>
                    <a:lnTo>
                      <a:pt x="36" y="19"/>
                    </a:lnTo>
                    <a:lnTo>
                      <a:pt x="42" y="12"/>
                    </a:lnTo>
                    <a:lnTo>
                      <a:pt x="46" y="12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6" y="12"/>
                    </a:lnTo>
                    <a:lnTo>
                      <a:pt x="57" y="12"/>
                    </a:lnTo>
                    <a:lnTo>
                      <a:pt x="59" y="7"/>
                    </a:lnTo>
                    <a:lnTo>
                      <a:pt x="62" y="1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57" name="Freeform 1010"/>
              <p:cNvSpPr>
                <a:spLocks noChangeAspect="1"/>
              </p:cNvSpPr>
              <p:nvPr/>
            </p:nvSpPr>
            <p:spPr bwMode="auto">
              <a:xfrm>
                <a:off x="3338" y="1047"/>
                <a:ext cx="62" cy="28"/>
              </a:xfrm>
              <a:custGeom>
                <a:avLst/>
                <a:gdLst>
                  <a:gd name="T0" fmla="*/ 53 w 62"/>
                  <a:gd name="T1" fmla="*/ 0 h 28"/>
                  <a:gd name="T2" fmla="*/ 50 w 62"/>
                  <a:gd name="T3" fmla="*/ 0 h 28"/>
                  <a:gd name="T4" fmla="*/ 45 w 62"/>
                  <a:gd name="T5" fmla="*/ 0 h 28"/>
                  <a:gd name="T6" fmla="*/ 42 w 62"/>
                  <a:gd name="T7" fmla="*/ 1 h 28"/>
                  <a:gd name="T8" fmla="*/ 38 w 62"/>
                  <a:gd name="T9" fmla="*/ 1 h 28"/>
                  <a:gd name="T10" fmla="*/ 35 w 62"/>
                  <a:gd name="T11" fmla="*/ 4 h 28"/>
                  <a:gd name="T12" fmla="*/ 31 w 62"/>
                  <a:gd name="T13" fmla="*/ 4 h 28"/>
                  <a:gd name="T14" fmla="*/ 31 w 62"/>
                  <a:gd name="T15" fmla="*/ 2 h 28"/>
                  <a:gd name="T16" fmla="*/ 26 w 62"/>
                  <a:gd name="T17" fmla="*/ 0 h 28"/>
                  <a:gd name="T18" fmla="*/ 22 w 62"/>
                  <a:gd name="T19" fmla="*/ 2 h 28"/>
                  <a:gd name="T20" fmla="*/ 21 w 62"/>
                  <a:gd name="T21" fmla="*/ 2 h 28"/>
                  <a:gd name="T22" fmla="*/ 19 w 62"/>
                  <a:gd name="T23" fmla="*/ 1 h 28"/>
                  <a:gd name="T24" fmla="*/ 15 w 62"/>
                  <a:gd name="T25" fmla="*/ 4 h 28"/>
                  <a:gd name="T26" fmla="*/ 12 w 62"/>
                  <a:gd name="T27" fmla="*/ 7 h 28"/>
                  <a:gd name="T28" fmla="*/ 8 w 62"/>
                  <a:gd name="T29" fmla="*/ 12 h 28"/>
                  <a:gd name="T30" fmla="*/ 2 w 62"/>
                  <a:gd name="T31" fmla="*/ 12 h 28"/>
                  <a:gd name="T32" fmla="*/ 0 w 62"/>
                  <a:gd name="T33" fmla="*/ 17 h 28"/>
                  <a:gd name="T34" fmla="*/ 0 w 62"/>
                  <a:gd name="T35" fmla="*/ 21 h 28"/>
                  <a:gd name="T36" fmla="*/ 4 w 62"/>
                  <a:gd name="T37" fmla="*/ 24 h 28"/>
                  <a:gd name="T38" fmla="*/ 2 w 62"/>
                  <a:gd name="T39" fmla="*/ 25 h 28"/>
                  <a:gd name="T40" fmla="*/ 5 w 62"/>
                  <a:gd name="T41" fmla="*/ 25 h 28"/>
                  <a:gd name="T42" fmla="*/ 8 w 62"/>
                  <a:gd name="T43" fmla="*/ 28 h 28"/>
                  <a:gd name="T44" fmla="*/ 24 w 62"/>
                  <a:gd name="T45" fmla="*/ 25 h 28"/>
                  <a:gd name="T46" fmla="*/ 24 w 62"/>
                  <a:gd name="T47" fmla="*/ 22 h 28"/>
                  <a:gd name="T48" fmla="*/ 31 w 62"/>
                  <a:gd name="T49" fmla="*/ 19 h 28"/>
                  <a:gd name="T50" fmla="*/ 31 w 62"/>
                  <a:gd name="T51" fmla="*/ 18 h 28"/>
                  <a:gd name="T52" fmla="*/ 36 w 62"/>
                  <a:gd name="T53" fmla="*/ 19 h 28"/>
                  <a:gd name="T54" fmla="*/ 42 w 62"/>
                  <a:gd name="T55" fmla="*/ 12 h 28"/>
                  <a:gd name="T56" fmla="*/ 46 w 62"/>
                  <a:gd name="T57" fmla="*/ 12 h 28"/>
                  <a:gd name="T58" fmla="*/ 52 w 62"/>
                  <a:gd name="T59" fmla="*/ 12 h 28"/>
                  <a:gd name="T60" fmla="*/ 53 w 62"/>
                  <a:gd name="T61" fmla="*/ 12 h 28"/>
                  <a:gd name="T62" fmla="*/ 56 w 62"/>
                  <a:gd name="T63" fmla="*/ 12 h 28"/>
                  <a:gd name="T64" fmla="*/ 57 w 62"/>
                  <a:gd name="T65" fmla="*/ 12 h 28"/>
                  <a:gd name="T66" fmla="*/ 59 w 62"/>
                  <a:gd name="T67" fmla="*/ 7 h 28"/>
                  <a:gd name="T68" fmla="*/ 62 w 62"/>
                  <a:gd name="T69" fmla="*/ 1 h 28"/>
                  <a:gd name="T70" fmla="*/ 53 w 62"/>
                  <a:gd name="T71" fmla="*/ 0 h 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2"/>
                  <a:gd name="T109" fmla="*/ 0 h 28"/>
                  <a:gd name="T110" fmla="*/ 62 w 62"/>
                  <a:gd name="T111" fmla="*/ 28 h 2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2" h="28">
                    <a:moveTo>
                      <a:pt x="53" y="0"/>
                    </a:moveTo>
                    <a:lnTo>
                      <a:pt x="50" y="0"/>
                    </a:lnTo>
                    <a:lnTo>
                      <a:pt x="45" y="0"/>
                    </a:lnTo>
                    <a:lnTo>
                      <a:pt x="42" y="1"/>
                    </a:lnTo>
                    <a:lnTo>
                      <a:pt x="38" y="1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19" y="1"/>
                    </a:lnTo>
                    <a:lnTo>
                      <a:pt x="15" y="4"/>
                    </a:lnTo>
                    <a:lnTo>
                      <a:pt x="12" y="7"/>
                    </a:lnTo>
                    <a:lnTo>
                      <a:pt x="8" y="12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2" y="25"/>
                    </a:lnTo>
                    <a:lnTo>
                      <a:pt x="5" y="25"/>
                    </a:lnTo>
                    <a:lnTo>
                      <a:pt x="8" y="28"/>
                    </a:lnTo>
                    <a:lnTo>
                      <a:pt x="24" y="25"/>
                    </a:lnTo>
                    <a:lnTo>
                      <a:pt x="24" y="22"/>
                    </a:lnTo>
                    <a:lnTo>
                      <a:pt x="31" y="19"/>
                    </a:lnTo>
                    <a:lnTo>
                      <a:pt x="31" y="18"/>
                    </a:lnTo>
                    <a:lnTo>
                      <a:pt x="36" y="19"/>
                    </a:lnTo>
                    <a:lnTo>
                      <a:pt x="42" y="12"/>
                    </a:lnTo>
                    <a:lnTo>
                      <a:pt x="46" y="12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6" y="12"/>
                    </a:lnTo>
                    <a:lnTo>
                      <a:pt x="57" y="12"/>
                    </a:lnTo>
                    <a:lnTo>
                      <a:pt x="59" y="7"/>
                    </a:lnTo>
                    <a:lnTo>
                      <a:pt x="62" y="1"/>
                    </a:lnTo>
                    <a:lnTo>
                      <a:pt x="53" y="0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58" name="Freeform 1011"/>
              <p:cNvSpPr>
                <a:spLocks noChangeAspect="1"/>
              </p:cNvSpPr>
              <p:nvPr/>
            </p:nvSpPr>
            <p:spPr bwMode="auto">
              <a:xfrm>
                <a:off x="3366" y="1095"/>
                <a:ext cx="56" cy="62"/>
              </a:xfrm>
              <a:custGeom>
                <a:avLst/>
                <a:gdLst>
                  <a:gd name="T0" fmla="*/ 17 w 56"/>
                  <a:gd name="T1" fmla="*/ 52 h 62"/>
                  <a:gd name="T2" fmla="*/ 21 w 56"/>
                  <a:gd name="T3" fmla="*/ 53 h 62"/>
                  <a:gd name="T4" fmla="*/ 24 w 56"/>
                  <a:gd name="T5" fmla="*/ 53 h 62"/>
                  <a:gd name="T6" fmla="*/ 25 w 56"/>
                  <a:gd name="T7" fmla="*/ 56 h 62"/>
                  <a:gd name="T8" fmla="*/ 31 w 56"/>
                  <a:gd name="T9" fmla="*/ 60 h 62"/>
                  <a:gd name="T10" fmla="*/ 32 w 56"/>
                  <a:gd name="T11" fmla="*/ 62 h 62"/>
                  <a:gd name="T12" fmla="*/ 34 w 56"/>
                  <a:gd name="T13" fmla="*/ 58 h 62"/>
                  <a:gd name="T14" fmla="*/ 36 w 56"/>
                  <a:gd name="T15" fmla="*/ 56 h 62"/>
                  <a:gd name="T16" fmla="*/ 39 w 56"/>
                  <a:gd name="T17" fmla="*/ 56 h 62"/>
                  <a:gd name="T18" fmla="*/ 48 w 56"/>
                  <a:gd name="T19" fmla="*/ 53 h 62"/>
                  <a:gd name="T20" fmla="*/ 53 w 56"/>
                  <a:gd name="T21" fmla="*/ 53 h 62"/>
                  <a:gd name="T22" fmla="*/ 53 w 56"/>
                  <a:gd name="T23" fmla="*/ 49 h 62"/>
                  <a:gd name="T24" fmla="*/ 52 w 56"/>
                  <a:gd name="T25" fmla="*/ 48 h 62"/>
                  <a:gd name="T26" fmla="*/ 52 w 56"/>
                  <a:gd name="T27" fmla="*/ 43 h 62"/>
                  <a:gd name="T28" fmla="*/ 53 w 56"/>
                  <a:gd name="T29" fmla="*/ 43 h 62"/>
                  <a:gd name="T30" fmla="*/ 56 w 56"/>
                  <a:gd name="T31" fmla="*/ 38 h 62"/>
                  <a:gd name="T32" fmla="*/ 51 w 56"/>
                  <a:gd name="T33" fmla="*/ 35 h 62"/>
                  <a:gd name="T34" fmla="*/ 49 w 56"/>
                  <a:gd name="T35" fmla="*/ 31 h 62"/>
                  <a:gd name="T36" fmla="*/ 48 w 56"/>
                  <a:gd name="T37" fmla="*/ 26 h 62"/>
                  <a:gd name="T38" fmla="*/ 49 w 56"/>
                  <a:gd name="T39" fmla="*/ 22 h 62"/>
                  <a:gd name="T40" fmla="*/ 48 w 56"/>
                  <a:gd name="T41" fmla="*/ 21 h 62"/>
                  <a:gd name="T42" fmla="*/ 48 w 56"/>
                  <a:gd name="T43" fmla="*/ 17 h 62"/>
                  <a:gd name="T44" fmla="*/ 42 w 56"/>
                  <a:gd name="T45" fmla="*/ 19 h 62"/>
                  <a:gd name="T46" fmla="*/ 36 w 56"/>
                  <a:gd name="T47" fmla="*/ 18 h 62"/>
                  <a:gd name="T48" fmla="*/ 31 w 56"/>
                  <a:gd name="T49" fmla="*/ 17 h 62"/>
                  <a:gd name="T50" fmla="*/ 34 w 56"/>
                  <a:gd name="T51" fmla="*/ 12 h 62"/>
                  <a:gd name="T52" fmla="*/ 28 w 56"/>
                  <a:gd name="T53" fmla="*/ 11 h 62"/>
                  <a:gd name="T54" fmla="*/ 24 w 56"/>
                  <a:gd name="T55" fmla="*/ 8 h 62"/>
                  <a:gd name="T56" fmla="*/ 22 w 56"/>
                  <a:gd name="T57" fmla="*/ 5 h 62"/>
                  <a:gd name="T58" fmla="*/ 18 w 56"/>
                  <a:gd name="T59" fmla="*/ 2 h 62"/>
                  <a:gd name="T60" fmla="*/ 17 w 56"/>
                  <a:gd name="T61" fmla="*/ 0 h 62"/>
                  <a:gd name="T62" fmla="*/ 15 w 56"/>
                  <a:gd name="T63" fmla="*/ 1 h 62"/>
                  <a:gd name="T64" fmla="*/ 8 w 56"/>
                  <a:gd name="T65" fmla="*/ 1 h 62"/>
                  <a:gd name="T66" fmla="*/ 4 w 56"/>
                  <a:gd name="T67" fmla="*/ 2 h 62"/>
                  <a:gd name="T68" fmla="*/ 1 w 56"/>
                  <a:gd name="T69" fmla="*/ 2 h 62"/>
                  <a:gd name="T70" fmla="*/ 0 w 56"/>
                  <a:gd name="T71" fmla="*/ 5 h 62"/>
                  <a:gd name="T72" fmla="*/ 1 w 56"/>
                  <a:gd name="T73" fmla="*/ 10 h 62"/>
                  <a:gd name="T74" fmla="*/ 4 w 56"/>
                  <a:gd name="T75" fmla="*/ 14 h 62"/>
                  <a:gd name="T76" fmla="*/ 7 w 56"/>
                  <a:gd name="T77" fmla="*/ 15 h 62"/>
                  <a:gd name="T78" fmla="*/ 4 w 56"/>
                  <a:gd name="T79" fmla="*/ 15 h 62"/>
                  <a:gd name="T80" fmla="*/ 4 w 56"/>
                  <a:gd name="T81" fmla="*/ 19 h 62"/>
                  <a:gd name="T82" fmla="*/ 1 w 56"/>
                  <a:gd name="T83" fmla="*/ 18 h 62"/>
                  <a:gd name="T84" fmla="*/ 3 w 56"/>
                  <a:gd name="T85" fmla="*/ 21 h 62"/>
                  <a:gd name="T86" fmla="*/ 7 w 56"/>
                  <a:gd name="T87" fmla="*/ 21 h 62"/>
                  <a:gd name="T88" fmla="*/ 7 w 56"/>
                  <a:gd name="T89" fmla="*/ 25 h 62"/>
                  <a:gd name="T90" fmla="*/ 7 w 56"/>
                  <a:gd name="T91" fmla="*/ 28 h 62"/>
                  <a:gd name="T92" fmla="*/ 12 w 56"/>
                  <a:gd name="T93" fmla="*/ 31 h 62"/>
                  <a:gd name="T94" fmla="*/ 10 w 56"/>
                  <a:gd name="T95" fmla="*/ 34 h 62"/>
                  <a:gd name="T96" fmla="*/ 12 w 56"/>
                  <a:gd name="T97" fmla="*/ 38 h 62"/>
                  <a:gd name="T98" fmla="*/ 7 w 56"/>
                  <a:gd name="T99" fmla="*/ 41 h 62"/>
                  <a:gd name="T100" fmla="*/ 7 w 56"/>
                  <a:gd name="T101" fmla="*/ 43 h 62"/>
                  <a:gd name="T102" fmla="*/ 4 w 56"/>
                  <a:gd name="T103" fmla="*/ 43 h 62"/>
                  <a:gd name="T104" fmla="*/ 3 w 56"/>
                  <a:gd name="T105" fmla="*/ 46 h 62"/>
                  <a:gd name="T106" fmla="*/ 0 w 56"/>
                  <a:gd name="T107" fmla="*/ 49 h 62"/>
                  <a:gd name="T108" fmla="*/ 1 w 56"/>
                  <a:gd name="T109" fmla="*/ 51 h 62"/>
                  <a:gd name="T110" fmla="*/ 1 w 56"/>
                  <a:gd name="T111" fmla="*/ 56 h 62"/>
                  <a:gd name="T112" fmla="*/ 3 w 56"/>
                  <a:gd name="T113" fmla="*/ 56 h 62"/>
                  <a:gd name="T114" fmla="*/ 12 w 56"/>
                  <a:gd name="T115" fmla="*/ 62 h 62"/>
                  <a:gd name="T116" fmla="*/ 12 w 56"/>
                  <a:gd name="T117" fmla="*/ 60 h 62"/>
                  <a:gd name="T118" fmla="*/ 17 w 56"/>
                  <a:gd name="T119" fmla="*/ 52 h 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6"/>
                  <a:gd name="T181" fmla="*/ 0 h 62"/>
                  <a:gd name="T182" fmla="*/ 56 w 56"/>
                  <a:gd name="T183" fmla="*/ 62 h 6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6" h="62">
                    <a:moveTo>
                      <a:pt x="17" y="52"/>
                    </a:moveTo>
                    <a:lnTo>
                      <a:pt x="21" y="53"/>
                    </a:lnTo>
                    <a:lnTo>
                      <a:pt x="24" y="53"/>
                    </a:lnTo>
                    <a:lnTo>
                      <a:pt x="25" y="56"/>
                    </a:lnTo>
                    <a:lnTo>
                      <a:pt x="31" y="60"/>
                    </a:lnTo>
                    <a:lnTo>
                      <a:pt x="32" y="62"/>
                    </a:lnTo>
                    <a:lnTo>
                      <a:pt x="34" y="58"/>
                    </a:lnTo>
                    <a:lnTo>
                      <a:pt x="36" y="56"/>
                    </a:lnTo>
                    <a:lnTo>
                      <a:pt x="39" y="56"/>
                    </a:lnTo>
                    <a:lnTo>
                      <a:pt x="48" y="53"/>
                    </a:lnTo>
                    <a:lnTo>
                      <a:pt x="53" y="53"/>
                    </a:lnTo>
                    <a:lnTo>
                      <a:pt x="53" y="49"/>
                    </a:lnTo>
                    <a:lnTo>
                      <a:pt x="52" y="48"/>
                    </a:lnTo>
                    <a:lnTo>
                      <a:pt x="52" y="43"/>
                    </a:lnTo>
                    <a:lnTo>
                      <a:pt x="53" y="43"/>
                    </a:lnTo>
                    <a:lnTo>
                      <a:pt x="56" y="38"/>
                    </a:lnTo>
                    <a:lnTo>
                      <a:pt x="51" y="35"/>
                    </a:lnTo>
                    <a:lnTo>
                      <a:pt x="49" y="31"/>
                    </a:lnTo>
                    <a:lnTo>
                      <a:pt x="48" y="26"/>
                    </a:lnTo>
                    <a:lnTo>
                      <a:pt x="49" y="22"/>
                    </a:lnTo>
                    <a:lnTo>
                      <a:pt x="48" y="21"/>
                    </a:lnTo>
                    <a:lnTo>
                      <a:pt x="48" y="17"/>
                    </a:lnTo>
                    <a:lnTo>
                      <a:pt x="42" y="19"/>
                    </a:lnTo>
                    <a:lnTo>
                      <a:pt x="36" y="18"/>
                    </a:lnTo>
                    <a:lnTo>
                      <a:pt x="31" y="17"/>
                    </a:lnTo>
                    <a:lnTo>
                      <a:pt x="34" y="12"/>
                    </a:lnTo>
                    <a:lnTo>
                      <a:pt x="28" y="11"/>
                    </a:lnTo>
                    <a:lnTo>
                      <a:pt x="24" y="8"/>
                    </a:lnTo>
                    <a:lnTo>
                      <a:pt x="22" y="5"/>
                    </a:lnTo>
                    <a:lnTo>
                      <a:pt x="18" y="2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8" y="1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10"/>
                    </a:lnTo>
                    <a:lnTo>
                      <a:pt x="4" y="14"/>
                    </a:lnTo>
                    <a:lnTo>
                      <a:pt x="7" y="15"/>
                    </a:lnTo>
                    <a:lnTo>
                      <a:pt x="4" y="15"/>
                    </a:lnTo>
                    <a:lnTo>
                      <a:pt x="4" y="19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7" y="21"/>
                    </a:lnTo>
                    <a:lnTo>
                      <a:pt x="7" y="25"/>
                    </a:lnTo>
                    <a:lnTo>
                      <a:pt x="7" y="28"/>
                    </a:lnTo>
                    <a:lnTo>
                      <a:pt x="12" y="31"/>
                    </a:lnTo>
                    <a:lnTo>
                      <a:pt x="10" y="34"/>
                    </a:lnTo>
                    <a:lnTo>
                      <a:pt x="12" y="38"/>
                    </a:lnTo>
                    <a:lnTo>
                      <a:pt x="7" y="41"/>
                    </a:lnTo>
                    <a:lnTo>
                      <a:pt x="7" y="43"/>
                    </a:lnTo>
                    <a:lnTo>
                      <a:pt x="4" y="43"/>
                    </a:lnTo>
                    <a:lnTo>
                      <a:pt x="3" y="46"/>
                    </a:lnTo>
                    <a:lnTo>
                      <a:pt x="0" y="49"/>
                    </a:lnTo>
                    <a:lnTo>
                      <a:pt x="1" y="51"/>
                    </a:lnTo>
                    <a:lnTo>
                      <a:pt x="1" y="56"/>
                    </a:lnTo>
                    <a:lnTo>
                      <a:pt x="3" y="56"/>
                    </a:lnTo>
                    <a:lnTo>
                      <a:pt x="12" y="62"/>
                    </a:lnTo>
                    <a:lnTo>
                      <a:pt x="12" y="60"/>
                    </a:lnTo>
                    <a:lnTo>
                      <a:pt x="17" y="5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59" name="Freeform 1012"/>
              <p:cNvSpPr>
                <a:spLocks noChangeAspect="1"/>
              </p:cNvSpPr>
              <p:nvPr/>
            </p:nvSpPr>
            <p:spPr bwMode="auto">
              <a:xfrm>
                <a:off x="3366" y="1095"/>
                <a:ext cx="56" cy="62"/>
              </a:xfrm>
              <a:custGeom>
                <a:avLst/>
                <a:gdLst>
                  <a:gd name="T0" fmla="*/ 17 w 56"/>
                  <a:gd name="T1" fmla="*/ 52 h 62"/>
                  <a:gd name="T2" fmla="*/ 21 w 56"/>
                  <a:gd name="T3" fmla="*/ 53 h 62"/>
                  <a:gd name="T4" fmla="*/ 24 w 56"/>
                  <a:gd name="T5" fmla="*/ 53 h 62"/>
                  <a:gd name="T6" fmla="*/ 25 w 56"/>
                  <a:gd name="T7" fmla="*/ 56 h 62"/>
                  <a:gd name="T8" fmla="*/ 31 w 56"/>
                  <a:gd name="T9" fmla="*/ 60 h 62"/>
                  <a:gd name="T10" fmla="*/ 32 w 56"/>
                  <a:gd name="T11" fmla="*/ 62 h 62"/>
                  <a:gd name="T12" fmla="*/ 34 w 56"/>
                  <a:gd name="T13" fmla="*/ 58 h 62"/>
                  <a:gd name="T14" fmla="*/ 36 w 56"/>
                  <a:gd name="T15" fmla="*/ 56 h 62"/>
                  <a:gd name="T16" fmla="*/ 39 w 56"/>
                  <a:gd name="T17" fmla="*/ 56 h 62"/>
                  <a:gd name="T18" fmla="*/ 48 w 56"/>
                  <a:gd name="T19" fmla="*/ 53 h 62"/>
                  <a:gd name="T20" fmla="*/ 53 w 56"/>
                  <a:gd name="T21" fmla="*/ 53 h 62"/>
                  <a:gd name="T22" fmla="*/ 53 w 56"/>
                  <a:gd name="T23" fmla="*/ 49 h 62"/>
                  <a:gd name="T24" fmla="*/ 52 w 56"/>
                  <a:gd name="T25" fmla="*/ 48 h 62"/>
                  <a:gd name="T26" fmla="*/ 52 w 56"/>
                  <a:gd name="T27" fmla="*/ 43 h 62"/>
                  <a:gd name="T28" fmla="*/ 53 w 56"/>
                  <a:gd name="T29" fmla="*/ 43 h 62"/>
                  <a:gd name="T30" fmla="*/ 56 w 56"/>
                  <a:gd name="T31" fmla="*/ 38 h 62"/>
                  <a:gd name="T32" fmla="*/ 51 w 56"/>
                  <a:gd name="T33" fmla="*/ 35 h 62"/>
                  <a:gd name="T34" fmla="*/ 49 w 56"/>
                  <a:gd name="T35" fmla="*/ 31 h 62"/>
                  <a:gd name="T36" fmla="*/ 48 w 56"/>
                  <a:gd name="T37" fmla="*/ 26 h 62"/>
                  <a:gd name="T38" fmla="*/ 49 w 56"/>
                  <a:gd name="T39" fmla="*/ 22 h 62"/>
                  <a:gd name="T40" fmla="*/ 48 w 56"/>
                  <a:gd name="T41" fmla="*/ 21 h 62"/>
                  <a:gd name="T42" fmla="*/ 48 w 56"/>
                  <a:gd name="T43" fmla="*/ 17 h 62"/>
                  <a:gd name="T44" fmla="*/ 42 w 56"/>
                  <a:gd name="T45" fmla="*/ 19 h 62"/>
                  <a:gd name="T46" fmla="*/ 36 w 56"/>
                  <a:gd name="T47" fmla="*/ 18 h 62"/>
                  <a:gd name="T48" fmla="*/ 31 w 56"/>
                  <a:gd name="T49" fmla="*/ 17 h 62"/>
                  <a:gd name="T50" fmla="*/ 34 w 56"/>
                  <a:gd name="T51" fmla="*/ 12 h 62"/>
                  <a:gd name="T52" fmla="*/ 28 w 56"/>
                  <a:gd name="T53" fmla="*/ 11 h 62"/>
                  <a:gd name="T54" fmla="*/ 24 w 56"/>
                  <a:gd name="T55" fmla="*/ 8 h 62"/>
                  <a:gd name="T56" fmla="*/ 22 w 56"/>
                  <a:gd name="T57" fmla="*/ 5 h 62"/>
                  <a:gd name="T58" fmla="*/ 18 w 56"/>
                  <a:gd name="T59" fmla="*/ 2 h 62"/>
                  <a:gd name="T60" fmla="*/ 17 w 56"/>
                  <a:gd name="T61" fmla="*/ 0 h 62"/>
                  <a:gd name="T62" fmla="*/ 15 w 56"/>
                  <a:gd name="T63" fmla="*/ 1 h 62"/>
                  <a:gd name="T64" fmla="*/ 8 w 56"/>
                  <a:gd name="T65" fmla="*/ 1 h 62"/>
                  <a:gd name="T66" fmla="*/ 4 w 56"/>
                  <a:gd name="T67" fmla="*/ 2 h 62"/>
                  <a:gd name="T68" fmla="*/ 1 w 56"/>
                  <a:gd name="T69" fmla="*/ 2 h 62"/>
                  <a:gd name="T70" fmla="*/ 0 w 56"/>
                  <a:gd name="T71" fmla="*/ 5 h 62"/>
                  <a:gd name="T72" fmla="*/ 1 w 56"/>
                  <a:gd name="T73" fmla="*/ 10 h 62"/>
                  <a:gd name="T74" fmla="*/ 4 w 56"/>
                  <a:gd name="T75" fmla="*/ 14 h 62"/>
                  <a:gd name="T76" fmla="*/ 7 w 56"/>
                  <a:gd name="T77" fmla="*/ 15 h 62"/>
                  <a:gd name="T78" fmla="*/ 4 w 56"/>
                  <a:gd name="T79" fmla="*/ 15 h 62"/>
                  <a:gd name="T80" fmla="*/ 4 w 56"/>
                  <a:gd name="T81" fmla="*/ 19 h 62"/>
                  <a:gd name="T82" fmla="*/ 1 w 56"/>
                  <a:gd name="T83" fmla="*/ 18 h 62"/>
                  <a:gd name="T84" fmla="*/ 3 w 56"/>
                  <a:gd name="T85" fmla="*/ 21 h 62"/>
                  <a:gd name="T86" fmla="*/ 7 w 56"/>
                  <a:gd name="T87" fmla="*/ 21 h 62"/>
                  <a:gd name="T88" fmla="*/ 7 w 56"/>
                  <a:gd name="T89" fmla="*/ 25 h 62"/>
                  <a:gd name="T90" fmla="*/ 7 w 56"/>
                  <a:gd name="T91" fmla="*/ 28 h 62"/>
                  <a:gd name="T92" fmla="*/ 12 w 56"/>
                  <a:gd name="T93" fmla="*/ 31 h 62"/>
                  <a:gd name="T94" fmla="*/ 10 w 56"/>
                  <a:gd name="T95" fmla="*/ 34 h 62"/>
                  <a:gd name="T96" fmla="*/ 12 w 56"/>
                  <a:gd name="T97" fmla="*/ 38 h 62"/>
                  <a:gd name="T98" fmla="*/ 7 w 56"/>
                  <a:gd name="T99" fmla="*/ 41 h 62"/>
                  <a:gd name="T100" fmla="*/ 7 w 56"/>
                  <a:gd name="T101" fmla="*/ 43 h 62"/>
                  <a:gd name="T102" fmla="*/ 4 w 56"/>
                  <a:gd name="T103" fmla="*/ 43 h 62"/>
                  <a:gd name="T104" fmla="*/ 3 w 56"/>
                  <a:gd name="T105" fmla="*/ 46 h 62"/>
                  <a:gd name="T106" fmla="*/ 0 w 56"/>
                  <a:gd name="T107" fmla="*/ 49 h 62"/>
                  <a:gd name="T108" fmla="*/ 1 w 56"/>
                  <a:gd name="T109" fmla="*/ 51 h 62"/>
                  <a:gd name="T110" fmla="*/ 1 w 56"/>
                  <a:gd name="T111" fmla="*/ 56 h 62"/>
                  <a:gd name="T112" fmla="*/ 3 w 56"/>
                  <a:gd name="T113" fmla="*/ 56 h 62"/>
                  <a:gd name="T114" fmla="*/ 12 w 56"/>
                  <a:gd name="T115" fmla="*/ 62 h 62"/>
                  <a:gd name="T116" fmla="*/ 12 w 56"/>
                  <a:gd name="T117" fmla="*/ 60 h 62"/>
                  <a:gd name="T118" fmla="*/ 17 w 56"/>
                  <a:gd name="T119" fmla="*/ 52 h 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6"/>
                  <a:gd name="T181" fmla="*/ 0 h 62"/>
                  <a:gd name="T182" fmla="*/ 56 w 56"/>
                  <a:gd name="T183" fmla="*/ 62 h 6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6" h="62">
                    <a:moveTo>
                      <a:pt x="17" y="52"/>
                    </a:moveTo>
                    <a:lnTo>
                      <a:pt x="21" y="53"/>
                    </a:lnTo>
                    <a:lnTo>
                      <a:pt x="24" y="53"/>
                    </a:lnTo>
                    <a:lnTo>
                      <a:pt x="25" y="56"/>
                    </a:lnTo>
                    <a:lnTo>
                      <a:pt x="31" y="60"/>
                    </a:lnTo>
                    <a:lnTo>
                      <a:pt x="32" y="62"/>
                    </a:lnTo>
                    <a:lnTo>
                      <a:pt x="34" y="58"/>
                    </a:lnTo>
                    <a:lnTo>
                      <a:pt x="36" y="56"/>
                    </a:lnTo>
                    <a:lnTo>
                      <a:pt x="39" y="56"/>
                    </a:lnTo>
                    <a:lnTo>
                      <a:pt x="48" y="53"/>
                    </a:lnTo>
                    <a:lnTo>
                      <a:pt x="53" y="53"/>
                    </a:lnTo>
                    <a:lnTo>
                      <a:pt x="53" y="49"/>
                    </a:lnTo>
                    <a:lnTo>
                      <a:pt x="52" y="48"/>
                    </a:lnTo>
                    <a:lnTo>
                      <a:pt x="52" y="43"/>
                    </a:lnTo>
                    <a:lnTo>
                      <a:pt x="53" y="43"/>
                    </a:lnTo>
                    <a:lnTo>
                      <a:pt x="56" y="38"/>
                    </a:lnTo>
                    <a:lnTo>
                      <a:pt x="51" y="35"/>
                    </a:lnTo>
                    <a:lnTo>
                      <a:pt x="49" y="31"/>
                    </a:lnTo>
                    <a:lnTo>
                      <a:pt x="48" y="26"/>
                    </a:lnTo>
                    <a:lnTo>
                      <a:pt x="49" y="22"/>
                    </a:lnTo>
                    <a:lnTo>
                      <a:pt x="48" y="21"/>
                    </a:lnTo>
                    <a:lnTo>
                      <a:pt x="48" y="17"/>
                    </a:lnTo>
                    <a:lnTo>
                      <a:pt x="42" y="19"/>
                    </a:lnTo>
                    <a:lnTo>
                      <a:pt x="36" y="18"/>
                    </a:lnTo>
                    <a:lnTo>
                      <a:pt x="31" y="17"/>
                    </a:lnTo>
                    <a:lnTo>
                      <a:pt x="34" y="12"/>
                    </a:lnTo>
                    <a:lnTo>
                      <a:pt x="28" y="11"/>
                    </a:lnTo>
                    <a:lnTo>
                      <a:pt x="24" y="8"/>
                    </a:lnTo>
                    <a:lnTo>
                      <a:pt x="22" y="5"/>
                    </a:lnTo>
                    <a:lnTo>
                      <a:pt x="18" y="2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8" y="1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10"/>
                    </a:lnTo>
                    <a:lnTo>
                      <a:pt x="4" y="14"/>
                    </a:lnTo>
                    <a:lnTo>
                      <a:pt x="7" y="15"/>
                    </a:lnTo>
                    <a:lnTo>
                      <a:pt x="4" y="15"/>
                    </a:lnTo>
                    <a:lnTo>
                      <a:pt x="4" y="19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7" y="21"/>
                    </a:lnTo>
                    <a:lnTo>
                      <a:pt x="7" y="25"/>
                    </a:lnTo>
                    <a:lnTo>
                      <a:pt x="7" y="28"/>
                    </a:lnTo>
                    <a:lnTo>
                      <a:pt x="12" y="31"/>
                    </a:lnTo>
                    <a:lnTo>
                      <a:pt x="10" y="34"/>
                    </a:lnTo>
                    <a:lnTo>
                      <a:pt x="12" y="38"/>
                    </a:lnTo>
                    <a:lnTo>
                      <a:pt x="7" y="41"/>
                    </a:lnTo>
                    <a:lnTo>
                      <a:pt x="7" y="43"/>
                    </a:lnTo>
                    <a:lnTo>
                      <a:pt x="4" y="43"/>
                    </a:lnTo>
                    <a:lnTo>
                      <a:pt x="3" y="46"/>
                    </a:lnTo>
                    <a:lnTo>
                      <a:pt x="0" y="49"/>
                    </a:lnTo>
                    <a:lnTo>
                      <a:pt x="1" y="51"/>
                    </a:lnTo>
                    <a:lnTo>
                      <a:pt x="1" y="56"/>
                    </a:lnTo>
                    <a:lnTo>
                      <a:pt x="3" y="56"/>
                    </a:lnTo>
                    <a:lnTo>
                      <a:pt x="12" y="62"/>
                    </a:lnTo>
                    <a:lnTo>
                      <a:pt x="12" y="60"/>
                    </a:lnTo>
                    <a:lnTo>
                      <a:pt x="17" y="52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60" name="Freeform 1013"/>
              <p:cNvSpPr>
                <a:spLocks noChangeAspect="1"/>
              </p:cNvSpPr>
              <p:nvPr/>
            </p:nvSpPr>
            <p:spPr bwMode="auto">
              <a:xfrm>
                <a:off x="3338" y="1047"/>
                <a:ext cx="62" cy="28"/>
              </a:xfrm>
              <a:custGeom>
                <a:avLst/>
                <a:gdLst>
                  <a:gd name="T0" fmla="*/ 53 w 62"/>
                  <a:gd name="T1" fmla="*/ 0 h 28"/>
                  <a:gd name="T2" fmla="*/ 50 w 62"/>
                  <a:gd name="T3" fmla="*/ 0 h 28"/>
                  <a:gd name="T4" fmla="*/ 45 w 62"/>
                  <a:gd name="T5" fmla="*/ 0 h 28"/>
                  <a:gd name="T6" fmla="*/ 42 w 62"/>
                  <a:gd name="T7" fmla="*/ 1 h 28"/>
                  <a:gd name="T8" fmla="*/ 38 w 62"/>
                  <a:gd name="T9" fmla="*/ 1 h 28"/>
                  <a:gd name="T10" fmla="*/ 35 w 62"/>
                  <a:gd name="T11" fmla="*/ 4 h 28"/>
                  <a:gd name="T12" fmla="*/ 31 w 62"/>
                  <a:gd name="T13" fmla="*/ 4 h 28"/>
                  <a:gd name="T14" fmla="*/ 31 w 62"/>
                  <a:gd name="T15" fmla="*/ 2 h 28"/>
                  <a:gd name="T16" fmla="*/ 26 w 62"/>
                  <a:gd name="T17" fmla="*/ 0 h 28"/>
                  <a:gd name="T18" fmla="*/ 22 w 62"/>
                  <a:gd name="T19" fmla="*/ 2 h 28"/>
                  <a:gd name="T20" fmla="*/ 21 w 62"/>
                  <a:gd name="T21" fmla="*/ 2 h 28"/>
                  <a:gd name="T22" fmla="*/ 19 w 62"/>
                  <a:gd name="T23" fmla="*/ 1 h 28"/>
                  <a:gd name="T24" fmla="*/ 15 w 62"/>
                  <a:gd name="T25" fmla="*/ 4 h 28"/>
                  <a:gd name="T26" fmla="*/ 12 w 62"/>
                  <a:gd name="T27" fmla="*/ 7 h 28"/>
                  <a:gd name="T28" fmla="*/ 8 w 62"/>
                  <a:gd name="T29" fmla="*/ 12 h 28"/>
                  <a:gd name="T30" fmla="*/ 2 w 62"/>
                  <a:gd name="T31" fmla="*/ 12 h 28"/>
                  <a:gd name="T32" fmla="*/ 0 w 62"/>
                  <a:gd name="T33" fmla="*/ 17 h 28"/>
                  <a:gd name="T34" fmla="*/ 0 w 62"/>
                  <a:gd name="T35" fmla="*/ 21 h 28"/>
                  <a:gd name="T36" fmla="*/ 4 w 62"/>
                  <a:gd name="T37" fmla="*/ 24 h 28"/>
                  <a:gd name="T38" fmla="*/ 2 w 62"/>
                  <a:gd name="T39" fmla="*/ 25 h 28"/>
                  <a:gd name="T40" fmla="*/ 5 w 62"/>
                  <a:gd name="T41" fmla="*/ 25 h 28"/>
                  <a:gd name="T42" fmla="*/ 8 w 62"/>
                  <a:gd name="T43" fmla="*/ 28 h 28"/>
                  <a:gd name="T44" fmla="*/ 24 w 62"/>
                  <a:gd name="T45" fmla="*/ 25 h 28"/>
                  <a:gd name="T46" fmla="*/ 24 w 62"/>
                  <a:gd name="T47" fmla="*/ 22 h 28"/>
                  <a:gd name="T48" fmla="*/ 31 w 62"/>
                  <a:gd name="T49" fmla="*/ 19 h 28"/>
                  <a:gd name="T50" fmla="*/ 31 w 62"/>
                  <a:gd name="T51" fmla="*/ 18 h 28"/>
                  <a:gd name="T52" fmla="*/ 36 w 62"/>
                  <a:gd name="T53" fmla="*/ 19 h 28"/>
                  <a:gd name="T54" fmla="*/ 42 w 62"/>
                  <a:gd name="T55" fmla="*/ 12 h 28"/>
                  <a:gd name="T56" fmla="*/ 46 w 62"/>
                  <a:gd name="T57" fmla="*/ 12 h 28"/>
                  <a:gd name="T58" fmla="*/ 52 w 62"/>
                  <a:gd name="T59" fmla="*/ 12 h 28"/>
                  <a:gd name="T60" fmla="*/ 53 w 62"/>
                  <a:gd name="T61" fmla="*/ 12 h 28"/>
                  <a:gd name="T62" fmla="*/ 56 w 62"/>
                  <a:gd name="T63" fmla="*/ 12 h 28"/>
                  <a:gd name="T64" fmla="*/ 57 w 62"/>
                  <a:gd name="T65" fmla="*/ 12 h 28"/>
                  <a:gd name="T66" fmla="*/ 59 w 62"/>
                  <a:gd name="T67" fmla="*/ 7 h 28"/>
                  <a:gd name="T68" fmla="*/ 62 w 62"/>
                  <a:gd name="T69" fmla="*/ 1 h 28"/>
                  <a:gd name="T70" fmla="*/ 53 w 62"/>
                  <a:gd name="T71" fmla="*/ 0 h 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2"/>
                  <a:gd name="T109" fmla="*/ 0 h 28"/>
                  <a:gd name="T110" fmla="*/ 62 w 62"/>
                  <a:gd name="T111" fmla="*/ 28 h 2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2" h="28">
                    <a:moveTo>
                      <a:pt x="53" y="0"/>
                    </a:moveTo>
                    <a:lnTo>
                      <a:pt x="50" y="0"/>
                    </a:lnTo>
                    <a:lnTo>
                      <a:pt x="45" y="0"/>
                    </a:lnTo>
                    <a:lnTo>
                      <a:pt x="42" y="1"/>
                    </a:lnTo>
                    <a:lnTo>
                      <a:pt x="38" y="1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19" y="1"/>
                    </a:lnTo>
                    <a:lnTo>
                      <a:pt x="15" y="4"/>
                    </a:lnTo>
                    <a:lnTo>
                      <a:pt x="12" y="7"/>
                    </a:lnTo>
                    <a:lnTo>
                      <a:pt x="8" y="12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2" y="25"/>
                    </a:lnTo>
                    <a:lnTo>
                      <a:pt x="5" y="25"/>
                    </a:lnTo>
                    <a:lnTo>
                      <a:pt x="8" y="28"/>
                    </a:lnTo>
                    <a:lnTo>
                      <a:pt x="24" y="25"/>
                    </a:lnTo>
                    <a:lnTo>
                      <a:pt x="24" y="22"/>
                    </a:lnTo>
                    <a:lnTo>
                      <a:pt x="31" y="19"/>
                    </a:lnTo>
                    <a:lnTo>
                      <a:pt x="31" y="18"/>
                    </a:lnTo>
                    <a:lnTo>
                      <a:pt x="36" y="19"/>
                    </a:lnTo>
                    <a:lnTo>
                      <a:pt x="42" y="12"/>
                    </a:lnTo>
                    <a:lnTo>
                      <a:pt x="46" y="12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6" y="12"/>
                    </a:lnTo>
                    <a:lnTo>
                      <a:pt x="57" y="12"/>
                    </a:lnTo>
                    <a:lnTo>
                      <a:pt x="59" y="7"/>
                    </a:lnTo>
                    <a:lnTo>
                      <a:pt x="62" y="1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61" name="Freeform 1014"/>
              <p:cNvSpPr>
                <a:spLocks noChangeAspect="1"/>
              </p:cNvSpPr>
              <p:nvPr/>
            </p:nvSpPr>
            <p:spPr bwMode="auto">
              <a:xfrm>
                <a:off x="3338" y="1047"/>
                <a:ext cx="62" cy="28"/>
              </a:xfrm>
              <a:custGeom>
                <a:avLst/>
                <a:gdLst>
                  <a:gd name="T0" fmla="*/ 53 w 62"/>
                  <a:gd name="T1" fmla="*/ 0 h 28"/>
                  <a:gd name="T2" fmla="*/ 50 w 62"/>
                  <a:gd name="T3" fmla="*/ 0 h 28"/>
                  <a:gd name="T4" fmla="*/ 45 w 62"/>
                  <a:gd name="T5" fmla="*/ 0 h 28"/>
                  <a:gd name="T6" fmla="*/ 42 w 62"/>
                  <a:gd name="T7" fmla="*/ 1 h 28"/>
                  <a:gd name="T8" fmla="*/ 38 w 62"/>
                  <a:gd name="T9" fmla="*/ 1 h 28"/>
                  <a:gd name="T10" fmla="*/ 35 w 62"/>
                  <a:gd name="T11" fmla="*/ 4 h 28"/>
                  <a:gd name="T12" fmla="*/ 31 w 62"/>
                  <a:gd name="T13" fmla="*/ 4 h 28"/>
                  <a:gd name="T14" fmla="*/ 31 w 62"/>
                  <a:gd name="T15" fmla="*/ 2 h 28"/>
                  <a:gd name="T16" fmla="*/ 26 w 62"/>
                  <a:gd name="T17" fmla="*/ 0 h 28"/>
                  <a:gd name="T18" fmla="*/ 22 w 62"/>
                  <a:gd name="T19" fmla="*/ 2 h 28"/>
                  <a:gd name="T20" fmla="*/ 21 w 62"/>
                  <a:gd name="T21" fmla="*/ 2 h 28"/>
                  <a:gd name="T22" fmla="*/ 19 w 62"/>
                  <a:gd name="T23" fmla="*/ 1 h 28"/>
                  <a:gd name="T24" fmla="*/ 15 w 62"/>
                  <a:gd name="T25" fmla="*/ 4 h 28"/>
                  <a:gd name="T26" fmla="*/ 12 w 62"/>
                  <a:gd name="T27" fmla="*/ 7 h 28"/>
                  <a:gd name="T28" fmla="*/ 8 w 62"/>
                  <a:gd name="T29" fmla="*/ 12 h 28"/>
                  <a:gd name="T30" fmla="*/ 2 w 62"/>
                  <a:gd name="T31" fmla="*/ 12 h 28"/>
                  <a:gd name="T32" fmla="*/ 0 w 62"/>
                  <a:gd name="T33" fmla="*/ 17 h 28"/>
                  <a:gd name="T34" fmla="*/ 0 w 62"/>
                  <a:gd name="T35" fmla="*/ 21 h 28"/>
                  <a:gd name="T36" fmla="*/ 4 w 62"/>
                  <a:gd name="T37" fmla="*/ 24 h 28"/>
                  <a:gd name="T38" fmla="*/ 2 w 62"/>
                  <a:gd name="T39" fmla="*/ 25 h 28"/>
                  <a:gd name="T40" fmla="*/ 5 w 62"/>
                  <a:gd name="T41" fmla="*/ 25 h 28"/>
                  <a:gd name="T42" fmla="*/ 8 w 62"/>
                  <a:gd name="T43" fmla="*/ 28 h 28"/>
                  <a:gd name="T44" fmla="*/ 24 w 62"/>
                  <a:gd name="T45" fmla="*/ 25 h 28"/>
                  <a:gd name="T46" fmla="*/ 24 w 62"/>
                  <a:gd name="T47" fmla="*/ 22 h 28"/>
                  <a:gd name="T48" fmla="*/ 31 w 62"/>
                  <a:gd name="T49" fmla="*/ 19 h 28"/>
                  <a:gd name="T50" fmla="*/ 31 w 62"/>
                  <a:gd name="T51" fmla="*/ 18 h 28"/>
                  <a:gd name="T52" fmla="*/ 36 w 62"/>
                  <a:gd name="T53" fmla="*/ 19 h 28"/>
                  <a:gd name="T54" fmla="*/ 42 w 62"/>
                  <a:gd name="T55" fmla="*/ 12 h 28"/>
                  <a:gd name="T56" fmla="*/ 46 w 62"/>
                  <a:gd name="T57" fmla="*/ 12 h 28"/>
                  <a:gd name="T58" fmla="*/ 52 w 62"/>
                  <a:gd name="T59" fmla="*/ 12 h 28"/>
                  <a:gd name="T60" fmla="*/ 53 w 62"/>
                  <a:gd name="T61" fmla="*/ 12 h 28"/>
                  <a:gd name="T62" fmla="*/ 56 w 62"/>
                  <a:gd name="T63" fmla="*/ 12 h 28"/>
                  <a:gd name="T64" fmla="*/ 57 w 62"/>
                  <a:gd name="T65" fmla="*/ 12 h 28"/>
                  <a:gd name="T66" fmla="*/ 59 w 62"/>
                  <a:gd name="T67" fmla="*/ 7 h 28"/>
                  <a:gd name="T68" fmla="*/ 62 w 62"/>
                  <a:gd name="T69" fmla="*/ 1 h 28"/>
                  <a:gd name="T70" fmla="*/ 53 w 62"/>
                  <a:gd name="T71" fmla="*/ 0 h 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2"/>
                  <a:gd name="T109" fmla="*/ 0 h 28"/>
                  <a:gd name="T110" fmla="*/ 62 w 62"/>
                  <a:gd name="T111" fmla="*/ 28 h 2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2" h="28">
                    <a:moveTo>
                      <a:pt x="53" y="0"/>
                    </a:moveTo>
                    <a:lnTo>
                      <a:pt x="50" y="0"/>
                    </a:lnTo>
                    <a:lnTo>
                      <a:pt x="45" y="0"/>
                    </a:lnTo>
                    <a:lnTo>
                      <a:pt x="42" y="1"/>
                    </a:lnTo>
                    <a:lnTo>
                      <a:pt x="38" y="1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19" y="1"/>
                    </a:lnTo>
                    <a:lnTo>
                      <a:pt x="15" y="4"/>
                    </a:lnTo>
                    <a:lnTo>
                      <a:pt x="12" y="7"/>
                    </a:lnTo>
                    <a:lnTo>
                      <a:pt x="8" y="12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2" y="25"/>
                    </a:lnTo>
                    <a:lnTo>
                      <a:pt x="5" y="25"/>
                    </a:lnTo>
                    <a:lnTo>
                      <a:pt x="8" y="28"/>
                    </a:lnTo>
                    <a:lnTo>
                      <a:pt x="24" y="25"/>
                    </a:lnTo>
                    <a:lnTo>
                      <a:pt x="24" y="22"/>
                    </a:lnTo>
                    <a:lnTo>
                      <a:pt x="31" y="19"/>
                    </a:lnTo>
                    <a:lnTo>
                      <a:pt x="31" y="18"/>
                    </a:lnTo>
                    <a:lnTo>
                      <a:pt x="36" y="19"/>
                    </a:lnTo>
                    <a:lnTo>
                      <a:pt x="42" y="12"/>
                    </a:lnTo>
                    <a:lnTo>
                      <a:pt x="46" y="12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6" y="12"/>
                    </a:lnTo>
                    <a:lnTo>
                      <a:pt x="57" y="12"/>
                    </a:lnTo>
                    <a:lnTo>
                      <a:pt x="59" y="7"/>
                    </a:lnTo>
                    <a:lnTo>
                      <a:pt x="62" y="1"/>
                    </a:lnTo>
                    <a:lnTo>
                      <a:pt x="53" y="0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62" name="Freeform 1015"/>
              <p:cNvSpPr>
                <a:spLocks noChangeAspect="1"/>
              </p:cNvSpPr>
              <p:nvPr/>
            </p:nvSpPr>
            <p:spPr bwMode="auto">
              <a:xfrm>
                <a:off x="3366" y="1095"/>
                <a:ext cx="56" cy="62"/>
              </a:xfrm>
              <a:custGeom>
                <a:avLst/>
                <a:gdLst>
                  <a:gd name="T0" fmla="*/ 17 w 56"/>
                  <a:gd name="T1" fmla="*/ 52 h 62"/>
                  <a:gd name="T2" fmla="*/ 21 w 56"/>
                  <a:gd name="T3" fmla="*/ 53 h 62"/>
                  <a:gd name="T4" fmla="*/ 24 w 56"/>
                  <a:gd name="T5" fmla="*/ 53 h 62"/>
                  <a:gd name="T6" fmla="*/ 25 w 56"/>
                  <a:gd name="T7" fmla="*/ 56 h 62"/>
                  <a:gd name="T8" fmla="*/ 31 w 56"/>
                  <a:gd name="T9" fmla="*/ 60 h 62"/>
                  <a:gd name="T10" fmla="*/ 32 w 56"/>
                  <a:gd name="T11" fmla="*/ 62 h 62"/>
                  <a:gd name="T12" fmla="*/ 34 w 56"/>
                  <a:gd name="T13" fmla="*/ 58 h 62"/>
                  <a:gd name="T14" fmla="*/ 36 w 56"/>
                  <a:gd name="T15" fmla="*/ 56 h 62"/>
                  <a:gd name="T16" fmla="*/ 39 w 56"/>
                  <a:gd name="T17" fmla="*/ 56 h 62"/>
                  <a:gd name="T18" fmla="*/ 48 w 56"/>
                  <a:gd name="T19" fmla="*/ 53 h 62"/>
                  <a:gd name="T20" fmla="*/ 53 w 56"/>
                  <a:gd name="T21" fmla="*/ 53 h 62"/>
                  <a:gd name="T22" fmla="*/ 53 w 56"/>
                  <a:gd name="T23" fmla="*/ 49 h 62"/>
                  <a:gd name="T24" fmla="*/ 52 w 56"/>
                  <a:gd name="T25" fmla="*/ 48 h 62"/>
                  <a:gd name="T26" fmla="*/ 52 w 56"/>
                  <a:gd name="T27" fmla="*/ 43 h 62"/>
                  <a:gd name="T28" fmla="*/ 53 w 56"/>
                  <a:gd name="T29" fmla="*/ 43 h 62"/>
                  <a:gd name="T30" fmla="*/ 56 w 56"/>
                  <a:gd name="T31" fmla="*/ 38 h 62"/>
                  <a:gd name="T32" fmla="*/ 51 w 56"/>
                  <a:gd name="T33" fmla="*/ 35 h 62"/>
                  <a:gd name="T34" fmla="*/ 49 w 56"/>
                  <a:gd name="T35" fmla="*/ 31 h 62"/>
                  <a:gd name="T36" fmla="*/ 48 w 56"/>
                  <a:gd name="T37" fmla="*/ 26 h 62"/>
                  <a:gd name="T38" fmla="*/ 49 w 56"/>
                  <a:gd name="T39" fmla="*/ 22 h 62"/>
                  <a:gd name="T40" fmla="*/ 48 w 56"/>
                  <a:gd name="T41" fmla="*/ 21 h 62"/>
                  <a:gd name="T42" fmla="*/ 48 w 56"/>
                  <a:gd name="T43" fmla="*/ 17 h 62"/>
                  <a:gd name="T44" fmla="*/ 42 w 56"/>
                  <a:gd name="T45" fmla="*/ 19 h 62"/>
                  <a:gd name="T46" fmla="*/ 36 w 56"/>
                  <a:gd name="T47" fmla="*/ 18 h 62"/>
                  <a:gd name="T48" fmla="*/ 31 w 56"/>
                  <a:gd name="T49" fmla="*/ 17 h 62"/>
                  <a:gd name="T50" fmla="*/ 34 w 56"/>
                  <a:gd name="T51" fmla="*/ 12 h 62"/>
                  <a:gd name="T52" fmla="*/ 28 w 56"/>
                  <a:gd name="T53" fmla="*/ 11 h 62"/>
                  <a:gd name="T54" fmla="*/ 24 w 56"/>
                  <a:gd name="T55" fmla="*/ 8 h 62"/>
                  <a:gd name="T56" fmla="*/ 22 w 56"/>
                  <a:gd name="T57" fmla="*/ 5 h 62"/>
                  <a:gd name="T58" fmla="*/ 18 w 56"/>
                  <a:gd name="T59" fmla="*/ 2 h 62"/>
                  <a:gd name="T60" fmla="*/ 17 w 56"/>
                  <a:gd name="T61" fmla="*/ 0 h 62"/>
                  <a:gd name="T62" fmla="*/ 15 w 56"/>
                  <a:gd name="T63" fmla="*/ 1 h 62"/>
                  <a:gd name="T64" fmla="*/ 8 w 56"/>
                  <a:gd name="T65" fmla="*/ 1 h 62"/>
                  <a:gd name="T66" fmla="*/ 4 w 56"/>
                  <a:gd name="T67" fmla="*/ 2 h 62"/>
                  <a:gd name="T68" fmla="*/ 1 w 56"/>
                  <a:gd name="T69" fmla="*/ 2 h 62"/>
                  <a:gd name="T70" fmla="*/ 0 w 56"/>
                  <a:gd name="T71" fmla="*/ 5 h 62"/>
                  <a:gd name="T72" fmla="*/ 1 w 56"/>
                  <a:gd name="T73" fmla="*/ 10 h 62"/>
                  <a:gd name="T74" fmla="*/ 4 w 56"/>
                  <a:gd name="T75" fmla="*/ 14 h 62"/>
                  <a:gd name="T76" fmla="*/ 7 w 56"/>
                  <a:gd name="T77" fmla="*/ 15 h 62"/>
                  <a:gd name="T78" fmla="*/ 4 w 56"/>
                  <a:gd name="T79" fmla="*/ 15 h 62"/>
                  <a:gd name="T80" fmla="*/ 4 w 56"/>
                  <a:gd name="T81" fmla="*/ 19 h 62"/>
                  <a:gd name="T82" fmla="*/ 1 w 56"/>
                  <a:gd name="T83" fmla="*/ 18 h 62"/>
                  <a:gd name="T84" fmla="*/ 3 w 56"/>
                  <a:gd name="T85" fmla="*/ 21 h 62"/>
                  <a:gd name="T86" fmla="*/ 7 w 56"/>
                  <a:gd name="T87" fmla="*/ 21 h 62"/>
                  <a:gd name="T88" fmla="*/ 7 w 56"/>
                  <a:gd name="T89" fmla="*/ 25 h 62"/>
                  <a:gd name="T90" fmla="*/ 7 w 56"/>
                  <a:gd name="T91" fmla="*/ 28 h 62"/>
                  <a:gd name="T92" fmla="*/ 12 w 56"/>
                  <a:gd name="T93" fmla="*/ 31 h 62"/>
                  <a:gd name="T94" fmla="*/ 10 w 56"/>
                  <a:gd name="T95" fmla="*/ 34 h 62"/>
                  <a:gd name="T96" fmla="*/ 12 w 56"/>
                  <a:gd name="T97" fmla="*/ 38 h 62"/>
                  <a:gd name="T98" fmla="*/ 7 w 56"/>
                  <a:gd name="T99" fmla="*/ 41 h 62"/>
                  <a:gd name="T100" fmla="*/ 7 w 56"/>
                  <a:gd name="T101" fmla="*/ 43 h 62"/>
                  <a:gd name="T102" fmla="*/ 4 w 56"/>
                  <a:gd name="T103" fmla="*/ 43 h 62"/>
                  <a:gd name="T104" fmla="*/ 3 w 56"/>
                  <a:gd name="T105" fmla="*/ 46 h 62"/>
                  <a:gd name="T106" fmla="*/ 0 w 56"/>
                  <a:gd name="T107" fmla="*/ 49 h 62"/>
                  <a:gd name="T108" fmla="*/ 1 w 56"/>
                  <a:gd name="T109" fmla="*/ 51 h 62"/>
                  <a:gd name="T110" fmla="*/ 1 w 56"/>
                  <a:gd name="T111" fmla="*/ 56 h 62"/>
                  <a:gd name="T112" fmla="*/ 3 w 56"/>
                  <a:gd name="T113" fmla="*/ 56 h 62"/>
                  <a:gd name="T114" fmla="*/ 12 w 56"/>
                  <a:gd name="T115" fmla="*/ 62 h 62"/>
                  <a:gd name="T116" fmla="*/ 12 w 56"/>
                  <a:gd name="T117" fmla="*/ 60 h 62"/>
                  <a:gd name="T118" fmla="*/ 17 w 56"/>
                  <a:gd name="T119" fmla="*/ 52 h 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6"/>
                  <a:gd name="T181" fmla="*/ 0 h 62"/>
                  <a:gd name="T182" fmla="*/ 56 w 56"/>
                  <a:gd name="T183" fmla="*/ 62 h 6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6" h="62">
                    <a:moveTo>
                      <a:pt x="17" y="52"/>
                    </a:moveTo>
                    <a:lnTo>
                      <a:pt x="21" y="53"/>
                    </a:lnTo>
                    <a:lnTo>
                      <a:pt x="24" y="53"/>
                    </a:lnTo>
                    <a:lnTo>
                      <a:pt x="25" y="56"/>
                    </a:lnTo>
                    <a:lnTo>
                      <a:pt x="31" y="60"/>
                    </a:lnTo>
                    <a:lnTo>
                      <a:pt x="32" y="62"/>
                    </a:lnTo>
                    <a:lnTo>
                      <a:pt x="34" y="58"/>
                    </a:lnTo>
                    <a:lnTo>
                      <a:pt x="36" y="56"/>
                    </a:lnTo>
                    <a:lnTo>
                      <a:pt x="39" y="56"/>
                    </a:lnTo>
                    <a:lnTo>
                      <a:pt x="48" y="53"/>
                    </a:lnTo>
                    <a:lnTo>
                      <a:pt x="53" y="53"/>
                    </a:lnTo>
                    <a:lnTo>
                      <a:pt x="53" y="49"/>
                    </a:lnTo>
                    <a:lnTo>
                      <a:pt x="52" y="48"/>
                    </a:lnTo>
                    <a:lnTo>
                      <a:pt x="52" y="43"/>
                    </a:lnTo>
                    <a:lnTo>
                      <a:pt x="53" y="43"/>
                    </a:lnTo>
                    <a:lnTo>
                      <a:pt x="56" y="38"/>
                    </a:lnTo>
                    <a:lnTo>
                      <a:pt x="51" y="35"/>
                    </a:lnTo>
                    <a:lnTo>
                      <a:pt x="49" y="31"/>
                    </a:lnTo>
                    <a:lnTo>
                      <a:pt x="48" y="26"/>
                    </a:lnTo>
                    <a:lnTo>
                      <a:pt x="49" y="22"/>
                    </a:lnTo>
                    <a:lnTo>
                      <a:pt x="48" y="21"/>
                    </a:lnTo>
                    <a:lnTo>
                      <a:pt x="48" y="17"/>
                    </a:lnTo>
                    <a:lnTo>
                      <a:pt x="42" y="19"/>
                    </a:lnTo>
                    <a:lnTo>
                      <a:pt x="36" y="18"/>
                    </a:lnTo>
                    <a:lnTo>
                      <a:pt x="31" y="17"/>
                    </a:lnTo>
                    <a:lnTo>
                      <a:pt x="34" y="12"/>
                    </a:lnTo>
                    <a:lnTo>
                      <a:pt x="28" y="11"/>
                    </a:lnTo>
                    <a:lnTo>
                      <a:pt x="24" y="8"/>
                    </a:lnTo>
                    <a:lnTo>
                      <a:pt x="22" y="5"/>
                    </a:lnTo>
                    <a:lnTo>
                      <a:pt x="18" y="2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8" y="1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10"/>
                    </a:lnTo>
                    <a:lnTo>
                      <a:pt x="4" y="14"/>
                    </a:lnTo>
                    <a:lnTo>
                      <a:pt x="7" y="15"/>
                    </a:lnTo>
                    <a:lnTo>
                      <a:pt x="4" y="15"/>
                    </a:lnTo>
                    <a:lnTo>
                      <a:pt x="4" y="19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7" y="21"/>
                    </a:lnTo>
                    <a:lnTo>
                      <a:pt x="7" y="25"/>
                    </a:lnTo>
                    <a:lnTo>
                      <a:pt x="7" y="28"/>
                    </a:lnTo>
                    <a:lnTo>
                      <a:pt x="12" y="31"/>
                    </a:lnTo>
                    <a:lnTo>
                      <a:pt x="10" y="34"/>
                    </a:lnTo>
                    <a:lnTo>
                      <a:pt x="12" y="38"/>
                    </a:lnTo>
                    <a:lnTo>
                      <a:pt x="7" y="41"/>
                    </a:lnTo>
                    <a:lnTo>
                      <a:pt x="7" y="43"/>
                    </a:lnTo>
                    <a:lnTo>
                      <a:pt x="4" y="43"/>
                    </a:lnTo>
                    <a:lnTo>
                      <a:pt x="3" y="46"/>
                    </a:lnTo>
                    <a:lnTo>
                      <a:pt x="0" y="49"/>
                    </a:lnTo>
                    <a:lnTo>
                      <a:pt x="1" y="51"/>
                    </a:lnTo>
                    <a:lnTo>
                      <a:pt x="1" y="56"/>
                    </a:lnTo>
                    <a:lnTo>
                      <a:pt x="3" y="56"/>
                    </a:lnTo>
                    <a:lnTo>
                      <a:pt x="12" y="62"/>
                    </a:lnTo>
                    <a:lnTo>
                      <a:pt x="12" y="60"/>
                    </a:lnTo>
                    <a:lnTo>
                      <a:pt x="17" y="5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63" name="Freeform 1016"/>
              <p:cNvSpPr>
                <a:spLocks noChangeAspect="1"/>
              </p:cNvSpPr>
              <p:nvPr/>
            </p:nvSpPr>
            <p:spPr bwMode="auto">
              <a:xfrm>
                <a:off x="3366" y="1095"/>
                <a:ext cx="56" cy="62"/>
              </a:xfrm>
              <a:custGeom>
                <a:avLst/>
                <a:gdLst>
                  <a:gd name="T0" fmla="*/ 17 w 56"/>
                  <a:gd name="T1" fmla="*/ 52 h 62"/>
                  <a:gd name="T2" fmla="*/ 21 w 56"/>
                  <a:gd name="T3" fmla="*/ 53 h 62"/>
                  <a:gd name="T4" fmla="*/ 24 w 56"/>
                  <a:gd name="T5" fmla="*/ 53 h 62"/>
                  <a:gd name="T6" fmla="*/ 25 w 56"/>
                  <a:gd name="T7" fmla="*/ 56 h 62"/>
                  <a:gd name="T8" fmla="*/ 31 w 56"/>
                  <a:gd name="T9" fmla="*/ 60 h 62"/>
                  <a:gd name="T10" fmla="*/ 32 w 56"/>
                  <a:gd name="T11" fmla="*/ 62 h 62"/>
                  <a:gd name="T12" fmla="*/ 34 w 56"/>
                  <a:gd name="T13" fmla="*/ 58 h 62"/>
                  <a:gd name="T14" fmla="*/ 36 w 56"/>
                  <a:gd name="T15" fmla="*/ 56 h 62"/>
                  <a:gd name="T16" fmla="*/ 39 w 56"/>
                  <a:gd name="T17" fmla="*/ 56 h 62"/>
                  <a:gd name="T18" fmla="*/ 48 w 56"/>
                  <a:gd name="T19" fmla="*/ 53 h 62"/>
                  <a:gd name="T20" fmla="*/ 53 w 56"/>
                  <a:gd name="T21" fmla="*/ 53 h 62"/>
                  <a:gd name="T22" fmla="*/ 53 w 56"/>
                  <a:gd name="T23" fmla="*/ 49 h 62"/>
                  <a:gd name="T24" fmla="*/ 52 w 56"/>
                  <a:gd name="T25" fmla="*/ 48 h 62"/>
                  <a:gd name="T26" fmla="*/ 52 w 56"/>
                  <a:gd name="T27" fmla="*/ 43 h 62"/>
                  <a:gd name="T28" fmla="*/ 53 w 56"/>
                  <a:gd name="T29" fmla="*/ 43 h 62"/>
                  <a:gd name="T30" fmla="*/ 56 w 56"/>
                  <a:gd name="T31" fmla="*/ 38 h 62"/>
                  <a:gd name="T32" fmla="*/ 51 w 56"/>
                  <a:gd name="T33" fmla="*/ 35 h 62"/>
                  <a:gd name="T34" fmla="*/ 49 w 56"/>
                  <a:gd name="T35" fmla="*/ 31 h 62"/>
                  <a:gd name="T36" fmla="*/ 48 w 56"/>
                  <a:gd name="T37" fmla="*/ 26 h 62"/>
                  <a:gd name="T38" fmla="*/ 49 w 56"/>
                  <a:gd name="T39" fmla="*/ 22 h 62"/>
                  <a:gd name="T40" fmla="*/ 48 w 56"/>
                  <a:gd name="T41" fmla="*/ 21 h 62"/>
                  <a:gd name="T42" fmla="*/ 48 w 56"/>
                  <a:gd name="T43" fmla="*/ 17 h 62"/>
                  <a:gd name="T44" fmla="*/ 42 w 56"/>
                  <a:gd name="T45" fmla="*/ 19 h 62"/>
                  <a:gd name="T46" fmla="*/ 36 w 56"/>
                  <a:gd name="T47" fmla="*/ 18 h 62"/>
                  <a:gd name="T48" fmla="*/ 31 w 56"/>
                  <a:gd name="T49" fmla="*/ 17 h 62"/>
                  <a:gd name="T50" fmla="*/ 34 w 56"/>
                  <a:gd name="T51" fmla="*/ 12 h 62"/>
                  <a:gd name="T52" fmla="*/ 28 w 56"/>
                  <a:gd name="T53" fmla="*/ 11 h 62"/>
                  <a:gd name="T54" fmla="*/ 24 w 56"/>
                  <a:gd name="T55" fmla="*/ 8 h 62"/>
                  <a:gd name="T56" fmla="*/ 22 w 56"/>
                  <a:gd name="T57" fmla="*/ 5 h 62"/>
                  <a:gd name="T58" fmla="*/ 18 w 56"/>
                  <a:gd name="T59" fmla="*/ 2 h 62"/>
                  <a:gd name="T60" fmla="*/ 17 w 56"/>
                  <a:gd name="T61" fmla="*/ 0 h 62"/>
                  <a:gd name="T62" fmla="*/ 15 w 56"/>
                  <a:gd name="T63" fmla="*/ 1 h 62"/>
                  <a:gd name="T64" fmla="*/ 8 w 56"/>
                  <a:gd name="T65" fmla="*/ 1 h 62"/>
                  <a:gd name="T66" fmla="*/ 4 w 56"/>
                  <a:gd name="T67" fmla="*/ 2 h 62"/>
                  <a:gd name="T68" fmla="*/ 1 w 56"/>
                  <a:gd name="T69" fmla="*/ 2 h 62"/>
                  <a:gd name="T70" fmla="*/ 0 w 56"/>
                  <a:gd name="T71" fmla="*/ 5 h 62"/>
                  <a:gd name="T72" fmla="*/ 1 w 56"/>
                  <a:gd name="T73" fmla="*/ 10 h 62"/>
                  <a:gd name="T74" fmla="*/ 4 w 56"/>
                  <a:gd name="T75" fmla="*/ 14 h 62"/>
                  <a:gd name="T76" fmla="*/ 7 w 56"/>
                  <a:gd name="T77" fmla="*/ 15 h 62"/>
                  <a:gd name="T78" fmla="*/ 4 w 56"/>
                  <a:gd name="T79" fmla="*/ 15 h 62"/>
                  <a:gd name="T80" fmla="*/ 4 w 56"/>
                  <a:gd name="T81" fmla="*/ 19 h 62"/>
                  <a:gd name="T82" fmla="*/ 1 w 56"/>
                  <a:gd name="T83" fmla="*/ 18 h 62"/>
                  <a:gd name="T84" fmla="*/ 3 w 56"/>
                  <a:gd name="T85" fmla="*/ 21 h 62"/>
                  <a:gd name="T86" fmla="*/ 7 w 56"/>
                  <a:gd name="T87" fmla="*/ 21 h 62"/>
                  <a:gd name="T88" fmla="*/ 7 w 56"/>
                  <a:gd name="T89" fmla="*/ 25 h 62"/>
                  <a:gd name="T90" fmla="*/ 7 w 56"/>
                  <a:gd name="T91" fmla="*/ 28 h 62"/>
                  <a:gd name="T92" fmla="*/ 12 w 56"/>
                  <a:gd name="T93" fmla="*/ 31 h 62"/>
                  <a:gd name="T94" fmla="*/ 10 w 56"/>
                  <a:gd name="T95" fmla="*/ 34 h 62"/>
                  <a:gd name="T96" fmla="*/ 12 w 56"/>
                  <a:gd name="T97" fmla="*/ 38 h 62"/>
                  <a:gd name="T98" fmla="*/ 7 w 56"/>
                  <a:gd name="T99" fmla="*/ 41 h 62"/>
                  <a:gd name="T100" fmla="*/ 7 w 56"/>
                  <a:gd name="T101" fmla="*/ 43 h 62"/>
                  <a:gd name="T102" fmla="*/ 4 w 56"/>
                  <a:gd name="T103" fmla="*/ 43 h 62"/>
                  <a:gd name="T104" fmla="*/ 3 w 56"/>
                  <a:gd name="T105" fmla="*/ 46 h 62"/>
                  <a:gd name="T106" fmla="*/ 0 w 56"/>
                  <a:gd name="T107" fmla="*/ 49 h 62"/>
                  <a:gd name="T108" fmla="*/ 1 w 56"/>
                  <a:gd name="T109" fmla="*/ 51 h 62"/>
                  <a:gd name="T110" fmla="*/ 1 w 56"/>
                  <a:gd name="T111" fmla="*/ 56 h 62"/>
                  <a:gd name="T112" fmla="*/ 3 w 56"/>
                  <a:gd name="T113" fmla="*/ 56 h 62"/>
                  <a:gd name="T114" fmla="*/ 12 w 56"/>
                  <a:gd name="T115" fmla="*/ 62 h 62"/>
                  <a:gd name="T116" fmla="*/ 12 w 56"/>
                  <a:gd name="T117" fmla="*/ 60 h 62"/>
                  <a:gd name="T118" fmla="*/ 17 w 56"/>
                  <a:gd name="T119" fmla="*/ 52 h 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6"/>
                  <a:gd name="T181" fmla="*/ 0 h 62"/>
                  <a:gd name="T182" fmla="*/ 56 w 56"/>
                  <a:gd name="T183" fmla="*/ 62 h 6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6" h="62">
                    <a:moveTo>
                      <a:pt x="17" y="52"/>
                    </a:moveTo>
                    <a:lnTo>
                      <a:pt x="21" y="53"/>
                    </a:lnTo>
                    <a:lnTo>
                      <a:pt x="24" y="53"/>
                    </a:lnTo>
                    <a:lnTo>
                      <a:pt x="25" y="56"/>
                    </a:lnTo>
                    <a:lnTo>
                      <a:pt x="31" y="60"/>
                    </a:lnTo>
                    <a:lnTo>
                      <a:pt x="32" y="62"/>
                    </a:lnTo>
                    <a:lnTo>
                      <a:pt x="34" y="58"/>
                    </a:lnTo>
                    <a:lnTo>
                      <a:pt x="36" y="56"/>
                    </a:lnTo>
                    <a:lnTo>
                      <a:pt x="39" y="56"/>
                    </a:lnTo>
                    <a:lnTo>
                      <a:pt x="48" y="53"/>
                    </a:lnTo>
                    <a:lnTo>
                      <a:pt x="53" y="53"/>
                    </a:lnTo>
                    <a:lnTo>
                      <a:pt x="53" y="49"/>
                    </a:lnTo>
                    <a:lnTo>
                      <a:pt x="52" y="48"/>
                    </a:lnTo>
                    <a:lnTo>
                      <a:pt x="52" y="43"/>
                    </a:lnTo>
                    <a:lnTo>
                      <a:pt x="53" y="43"/>
                    </a:lnTo>
                    <a:lnTo>
                      <a:pt x="56" y="38"/>
                    </a:lnTo>
                    <a:lnTo>
                      <a:pt x="51" y="35"/>
                    </a:lnTo>
                    <a:lnTo>
                      <a:pt x="49" y="31"/>
                    </a:lnTo>
                    <a:lnTo>
                      <a:pt x="48" y="26"/>
                    </a:lnTo>
                    <a:lnTo>
                      <a:pt x="49" y="22"/>
                    </a:lnTo>
                    <a:lnTo>
                      <a:pt x="48" y="21"/>
                    </a:lnTo>
                    <a:lnTo>
                      <a:pt x="48" y="17"/>
                    </a:lnTo>
                    <a:lnTo>
                      <a:pt x="42" y="19"/>
                    </a:lnTo>
                    <a:lnTo>
                      <a:pt x="36" y="18"/>
                    </a:lnTo>
                    <a:lnTo>
                      <a:pt x="31" y="17"/>
                    </a:lnTo>
                    <a:lnTo>
                      <a:pt x="34" y="12"/>
                    </a:lnTo>
                    <a:lnTo>
                      <a:pt x="28" y="11"/>
                    </a:lnTo>
                    <a:lnTo>
                      <a:pt x="24" y="8"/>
                    </a:lnTo>
                    <a:lnTo>
                      <a:pt x="22" y="5"/>
                    </a:lnTo>
                    <a:lnTo>
                      <a:pt x="18" y="2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8" y="1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10"/>
                    </a:lnTo>
                    <a:lnTo>
                      <a:pt x="4" y="14"/>
                    </a:lnTo>
                    <a:lnTo>
                      <a:pt x="7" y="15"/>
                    </a:lnTo>
                    <a:lnTo>
                      <a:pt x="4" y="15"/>
                    </a:lnTo>
                    <a:lnTo>
                      <a:pt x="4" y="19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7" y="21"/>
                    </a:lnTo>
                    <a:lnTo>
                      <a:pt x="7" y="25"/>
                    </a:lnTo>
                    <a:lnTo>
                      <a:pt x="7" y="28"/>
                    </a:lnTo>
                    <a:lnTo>
                      <a:pt x="12" y="31"/>
                    </a:lnTo>
                    <a:lnTo>
                      <a:pt x="10" y="34"/>
                    </a:lnTo>
                    <a:lnTo>
                      <a:pt x="12" y="38"/>
                    </a:lnTo>
                    <a:lnTo>
                      <a:pt x="7" y="41"/>
                    </a:lnTo>
                    <a:lnTo>
                      <a:pt x="7" y="43"/>
                    </a:lnTo>
                    <a:lnTo>
                      <a:pt x="4" y="43"/>
                    </a:lnTo>
                    <a:lnTo>
                      <a:pt x="3" y="46"/>
                    </a:lnTo>
                    <a:lnTo>
                      <a:pt x="0" y="49"/>
                    </a:lnTo>
                    <a:lnTo>
                      <a:pt x="1" y="51"/>
                    </a:lnTo>
                    <a:lnTo>
                      <a:pt x="1" y="56"/>
                    </a:lnTo>
                    <a:lnTo>
                      <a:pt x="3" y="56"/>
                    </a:lnTo>
                    <a:lnTo>
                      <a:pt x="12" y="62"/>
                    </a:lnTo>
                    <a:lnTo>
                      <a:pt x="12" y="60"/>
                    </a:lnTo>
                    <a:lnTo>
                      <a:pt x="17" y="52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64" name="Freeform 1017"/>
              <p:cNvSpPr>
                <a:spLocks noChangeAspect="1"/>
              </p:cNvSpPr>
              <p:nvPr/>
            </p:nvSpPr>
            <p:spPr bwMode="auto">
              <a:xfrm>
                <a:off x="3378" y="1147"/>
                <a:ext cx="27" cy="42"/>
              </a:xfrm>
              <a:custGeom>
                <a:avLst/>
                <a:gdLst>
                  <a:gd name="T0" fmla="*/ 20 w 27"/>
                  <a:gd name="T1" fmla="*/ 37 h 42"/>
                  <a:gd name="T2" fmla="*/ 24 w 27"/>
                  <a:gd name="T3" fmla="*/ 35 h 42"/>
                  <a:gd name="T4" fmla="*/ 24 w 27"/>
                  <a:gd name="T5" fmla="*/ 30 h 42"/>
                  <a:gd name="T6" fmla="*/ 27 w 27"/>
                  <a:gd name="T7" fmla="*/ 28 h 42"/>
                  <a:gd name="T8" fmla="*/ 26 w 27"/>
                  <a:gd name="T9" fmla="*/ 23 h 42"/>
                  <a:gd name="T10" fmla="*/ 23 w 27"/>
                  <a:gd name="T11" fmla="*/ 23 h 42"/>
                  <a:gd name="T12" fmla="*/ 19 w 27"/>
                  <a:gd name="T13" fmla="*/ 18 h 42"/>
                  <a:gd name="T14" fmla="*/ 19 w 27"/>
                  <a:gd name="T15" fmla="*/ 11 h 42"/>
                  <a:gd name="T16" fmla="*/ 19 w 27"/>
                  <a:gd name="T17" fmla="*/ 8 h 42"/>
                  <a:gd name="T18" fmla="*/ 13 w 27"/>
                  <a:gd name="T19" fmla="*/ 4 h 42"/>
                  <a:gd name="T20" fmla="*/ 12 w 27"/>
                  <a:gd name="T21" fmla="*/ 1 h 42"/>
                  <a:gd name="T22" fmla="*/ 9 w 27"/>
                  <a:gd name="T23" fmla="*/ 1 h 42"/>
                  <a:gd name="T24" fmla="*/ 3 w 27"/>
                  <a:gd name="T25" fmla="*/ 0 h 42"/>
                  <a:gd name="T26" fmla="*/ 0 w 27"/>
                  <a:gd name="T27" fmla="*/ 8 h 42"/>
                  <a:gd name="T28" fmla="*/ 0 w 27"/>
                  <a:gd name="T29" fmla="*/ 10 h 42"/>
                  <a:gd name="T30" fmla="*/ 3 w 27"/>
                  <a:gd name="T31" fmla="*/ 11 h 42"/>
                  <a:gd name="T32" fmla="*/ 5 w 27"/>
                  <a:gd name="T33" fmla="*/ 13 h 42"/>
                  <a:gd name="T34" fmla="*/ 5 w 27"/>
                  <a:gd name="T35" fmla="*/ 14 h 42"/>
                  <a:gd name="T36" fmla="*/ 5 w 27"/>
                  <a:gd name="T37" fmla="*/ 20 h 42"/>
                  <a:gd name="T38" fmla="*/ 6 w 27"/>
                  <a:gd name="T39" fmla="*/ 30 h 42"/>
                  <a:gd name="T40" fmla="*/ 9 w 27"/>
                  <a:gd name="T41" fmla="*/ 35 h 42"/>
                  <a:gd name="T42" fmla="*/ 15 w 27"/>
                  <a:gd name="T43" fmla="*/ 38 h 42"/>
                  <a:gd name="T44" fmla="*/ 19 w 27"/>
                  <a:gd name="T45" fmla="*/ 42 h 42"/>
                  <a:gd name="T46" fmla="*/ 20 w 27"/>
                  <a:gd name="T47" fmla="*/ 42 h 42"/>
                  <a:gd name="T48" fmla="*/ 20 w 27"/>
                  <a:gd name="T49" fmla="*/ 37 h 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"/>
                  <a:gd name="T76" fmla="*/ 0 h 42"/>
                  <a:gd name="T77" fmla="*/ 27 w 27"/>
                  <a:gd name="T78" fmla="*/ 42 h 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" h="42">
                    <a:moveTo>
                      <a:pt x="20" y="37"/>
                    </a:moveTo>
                    <a:lnTo>
                      <a:pt x="24" y="35"/>
                    </a:lnTo>
                    <a:lnTo>
                      <a:pt x="24" y="30"/>
                    </a:lnTo>
                    <a:lnTo>
                      <a:pt x="27" y="28"/>
                    </a:lnTo>
                    <a:lnTo>
                      <a:pt x="26" y="23"/>
                    </a:lnTo>
                    <a:lnTo>
                      <a:pt x="23" y="23"/>
                    </a:lnTo>
                    <a:lnTo>
                      <a:pt x="19" y="18"/>
                    </a:lnTo>
                    <a:lnTo>
                      <a:pt x="19" y="11"/>
                    </a:lnTo>
                    <a:lnTo>
                      <a:pt x="19" y="8"/>
                    </a:lnTo>
                    <a:lnTo>
                      <a:pt x="13" y="4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3" y="0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5" y="20"/>
                    </a:lnTo>
                    <a:lnTo>
                      <a:pt x="6" y="30"/>
                    </a:lnTo>
                    <a:lnTo>
                      <a:pt x="9" y="35"/>
                    </a:lnTo>
                    <a:lnTo>
                      <a:pt x="15" y="38"/>
                    </a:lnTo>
                    <a:lnTo>
                      <a:pt x="19" y="42"/>
                    </a:lnTo>
                    <a:lnTo>
                      <a:pt x="20" y="42"/>
                    </a:lnTo>
                    <a:lnTo>
                      <a:pt x="20" y="37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65" name="Freeform 1018"/>
              <p:cNvSpPr>
                <a:spLocks noChangeAspect="1"/>
              </p:cNvSpPr>
              <p:nvPr/>
            </p:nvSpPr>
            <p:spPr bwMode="auto">
              <a:xfrm>
                <a:off x="3378" y="1147"/>
                <a:ext cx="27" cy="42"/>
              </a:xfrm>
              <a:custGeom>
                <a:avLst/>
                <a:gdLst>
                  <a:gd name="T0" fmla="*/ 20 w 27"/>
                  <a:gd name="T1" fmla="*/ 37 h 42"/>
                  <a:gd name="T2" fmla="*/ 24 w 27"/>
                  <a:gd name="T3" fmla="*/ 35 h 42"/>
                  <a:gd name="T4" fmla="*/ 24 w 27"/>
                  <a:gd name="T5" fmla="*/ 30 h 42"/>
                  <a:gd name="T6" fmla="*/ 27 w 27"/>
                  <a:gd name="T7" fmla="*/ 28 h 42"/>
                  <a:gd name="T8" fmla="*/ 26 w 27"/>
                  <a:gd name="T9" fmla="*/ 23 h 42"/>
                  <a:gd name="T10" fmla="*/ 23 w 27"/>
                  <a:gd name="T11" fmla="*/ 23 h 42"/>
                  <a:gd name="T12" fmla="*/ 19 w 27"/>
                  <a:gd name="T13" fmla="*/ 18 h 42"/>
                  <a:gd name="T14" fmla="*/ 19 w 27"/>
                  <a:gd name="T15" fmla="*/ 11 h 42"/>
                  <a:gd name="T16" fmla="*/ 19 w 27"/>
                  <a:gd name="T17" fmla="*/ 8 h 42"/>
                  <a:gd name="T18" fmla="*/ 13 w 27"/>
                  <a:gd name="T19" fmla="*/ 4 h 42"/>
                  <a:gd name="T20" fmla="*/ 12 w 27"/>
                  <a:gd name="T21" fmla="*/ 1 h 42"/>
                  <a:gd name="T22" fmla="*/ 9 w 27"/>
                  <a:gd name="T23" fmla="*/ 1 h 42"/>
                  <a:gd name="T24" fmla="*/ 3 w 27"/>
                  <a:gd name="T25" fmla="*/ 0 h 42"/>
                  <a:gd name="T26" fmla="*/ 0 w 27"/>
                  <a:gd name="T27" fmla="*/ 8 h 42"/>
                  <a:gd name="T28" fmla="*/ 0 w 27"/>
                  <a:gd name="T29" fmla="*/ 10 h 42"/>
                  <a:gd name="T30" fmla="*/ 3 w 27"/>
                  <a:gd name="T31" fmla="*/ 11 h 42"/>
                  <a:gd name="T32" fmla="*/ 5 w 27"/>
                  <a:gd name="T33" fmla="*/ 13 h 42"/>
                  <a:gd name="T34" fmla="*/ 5 w 27"/>
                  <a:gd name="T35" fmla="*/ 14 h 42"/>
                  <a:gd name="T36" fmla="*/ 5 w 27"/>
                  <a:gd name="T37" fmla="*/ 20 h 42"/>
                  <a:gd name="T38" fmla="*/ 6 w 27"/>
                  <a:gd name="T39" fmla="*/ 30 h 42"/>
                  <a:gd name="T40" fmla="*/ 9 w 27"/>
                  <a:gd name="T41" fmla="*/ 35 h 42"/>
                  <a:gd name="T42" fmla="*/ 15 w 27"/>
                  <a:gd name="T43" fmla="*/ 38 h 42"/>
                  <a:gd name="T44" fmla="*/ 19 w 27"/>
                  <a:gd name="T45" fmla="*/ 42 h 42"/>
                  <a:gd name="T46" fmla="*/ 20 w 27"/>
                  <a:gd name="T47" fmla="*/ 42 h 42"/>
                  <a:gd name="T48" fmla="*/ 20 w 27"/>
                  <a:gd name="T49" fmla="*/ 37 h 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"/>
                  <a:gd name="T76" fmla="*/ 0 h 42"/>
                  <a:gd name="T77" fmla="*/ 27 w 27"/>
                  <a:gd name="T78" fmla="*/ 42 h 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" h="42">
                    <a:moveTo>
                      <a:pt x="20" y="37"/>
                    </a:moveTo>
                    <a:lnTo>
                      <a:pt x="24" y="35"/>
                    </a:lnTo>
                    <a:lnTo>
                      <a:pt x="24" y="30"/>
                    </a:lnTo>
                    <a:lnTo>
                      <a:pt x="27" y="28"/>
                    </a:lnTo>
                    <a:lnTo>
                      <a:pt x="26" y="23"/>
                    </a:lnTo>
                    <a:lnTo>
                      <a:pt x="23" y="23"/>
                    </a:lnTo>
                    <a:lnTo>
                      <a:pt x="19" y="18"/>
                    </a:lnTo>
                    <a:lnTo>
                      <a:pt x="19" y="11"/>
                    </a:lnTo>
                    <a:lnTo>
                      <a:pt x="19" y="8"/>
                    </a:lnTo>
                    <a:lnTo>
                      <a:pt x="13" y="4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3" y="0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5" y="20"/>
                    </a:lnTo>
                    <a:lnTo>
                      <a:pt x="6" y="30"/>
                    </a:lnTo>
                    <a:lnTo>
                      <a:pt x="9" y="35"/>
                    </a:lnTo>
                    <a:lnTo>
                      <a:pt x="15" y="38"/>
                    </a:lnTo>
                    <a:lnTo>
                      <a:pt x="19" y="42"/>
                    </a:lnTo>
                    <a:lnTo>
                      <a:pt x="20" y="42"/>
                    </a:lnTo>
                    <a:lnTo>
                      <a:pt x="20" y="37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66" name="Freeform 1019"/>
              <p:cNvSpPr>
                <a:spLocks noChangeAspect="1"/>
              </p:cNvSpPr>
              <p:nvPr/>
            </p:nvSpPr>
            <p:spPr bwMode="auto">
              <a:xfrm>
                <a:off x="3395" y="1147"/>
                <a:ext cx="79" cy="86"/>
              </a:xfrm>
              <a:custGeom>
                <a:avLst/>
                <a:gdLst>
                  <a:gd name="T0" fmla="*/ 79 w 79"/>
                  <a:gd name="T1" fmla="*/ 3 h 86"/>
                  <a:gd name="T2" fmla="*/ 72 w 79"/>
                  <a:gd name="T3" fmla="*/ 0 h 86"/>
                  <a:gd name="T4" fmla="*/ 70 w 79"/>
                  <a:gd name="T5" fmla="*/ 7 h 86"/>
                  <a:gd name="T6" fmla="*/ 58 w 79"/>
                  <a:gd name="T7" fmla="*/ 8 h 86"/>
                  <a:gd name="T8" fmla="*/ 50 w 79"/>
                  <a:gd name="T9" fmla="*/ 7 h 86"/>
                  <a:gd name="T10" fmla="*/ 38 w 79"/>
                  <a:gd name="T11" fmla="*/ 13 h 86"/>
                  <a:gd name="T12" fmla="*/ 31 w 79"/>
                  <a:gd name="T13" fmla="*/ 17 h 86"/>
                  <a:gd name="T14" fmla="*/ 19 w 79"/>
                  <a:gd name="T15" fmla="*/ 23 h 86"/>
                  <a:gd name="T16" fmla="*/ 10 w 79"/>
                  <a:gd name="T17" fmla="*/ 24 h 86"/>
                  <a:gd name="T18" fmla="*/ 10 w 79"/>
                  <a:gd name="T19" fmla="*/ 28 h 86"/>
                  <a:gd name="T20" fmla="*/ 7 w 79"/>
                  <a:gd name="T21" fmla="*/ 35 h 86"/>
                  <a:gd name="T22" fmla="*/ 3 w 79"/>
                  <a:gd name="T23" fmla="*/ 42 h 86"/>
                  <a:gd name="T24" fmla="*/ 5 w 79"/>
                  <a:gd name="T25" fmla="*/ 48 h 86"/>
                  <a:gd name="T26" fmla="*/ 9 w 79"/>
                  <a:gd name="T27" fmla="*/ 56 h 86"/>
                  <a:gd name="T28" fmla="*/ 16 w 79"/>
                  <a:gd name="T29" fmla="*/ 58 h 86"/>
                  <a:gd name="T30" fmla="*/ 38 w 79"/>
                  <a:gd name="T31" fmla="*/ 58 h 86"/>
                  <a:gd name="T32" fmla="*/ 44 w 79"/>
                  <a:gd name="T33" fmla="*/ 61 h 86"/>
                  <a:gd name="T34" fmla="*/ 38 w 79"/>
                  <a:gd name="T35" fmla="*/ 62 h 86"/>
                  <a:gd name="T36" fmla="*/ 29 w 79"/>
                  <a:gd name="T37" fmla="*/ 59 h 86"/>
                  <a:gd name="T38" fmla="*/ 22 w 79"/>
                  <a:gd name="T39" fmla="*/ 62 h 86"/>
                  <a:gd name="T40" fmla="*/ 22 w 79"/>
                  <a:gd name="T41" fmla="*/ 69 h 86"/>
                  <a:gd name="T42" fmla="*/ 27 w 79"/>
                  <a:gd name="T43" fmla="*/ 72 h 86"/>
                  <a:gd name="T44" fmla="*/ 31 w 79"/>
                  <a:gd name="T45" fmla="*/ 82 h 86"/>
                  <a:gd name="T46" fmla="*/ 37 w 79"/>
                  <a:gd name="T47" fmla="*/ 80 h 86"/>
                  <a:gd name="T48" fmla="*/ 44 w 79"/>
                  <a:gd name="T49" fmla="*/ 80 h 86"/>
                  <a:gd name="T50" fmla="*/ 43 w 79"/>
                  <a:gd name="T51" fmla="*/ 69 h 86"/>
                  <a:gd name="T52" fmla="*/ 48 w 79"/>
                  <a:gd name="T53" fmla="*/ 71 h 86"/>
                  <a:gd name="T54" fmla="*/ 51 w 79"/>
                  <a:gd name="T55" fmla="*/ 71 h 86"/>
                  <a:gd name="T56" fmla="*/ 47 w 79"/>
                  <a:gd name="T57" fmla="*/ 65 h 86"/>
                  <a:gd name="T58" fmla="*/ 60 w 79"/>
                  <a:gd name="T59" fmla="*/ 65 h 86"/>
                  <a:gd name="T60" fmla="*/ 57 w 79"/>
                  <a:gd name="T61" fmla="*/ 56 h 86"/>
                  <a:gd name="T62" fmla="*/ 57 w 79"/>
                  <a:gd name="T63" fmla="*/ 55 h 86"/>
                  <a:gd name="T64" fmla="*/ 62 w 79"/>
                  <a:gd name="T65" fmla="*/ 58 h 86"/>
                  <a:gd name="T66" fmla="*/ 61 w 79"/>
                  <a:gd name="T67" fmla="*/ 54 h 86"/>
                  <a:gd name="T68" fmla="*/ 47 w 79"/>
                  <a:gd name="T69" fmla="*/ 47 h 86"/>
                  <a:gd name="T70" fmla="*/ 44 w 79"/>
                  <a:gd name="T71" fmla="*/ 48 h 86"/>
                  <a:gd name="T72" fmla="*/ 41 w 79"/>
                  <a:gd name="T73" fmla="*/ 49 h 86"/>
                  <a:gd name="T74" fmla="*/ 38 w 79"/>
                  <a:gd name="T75" fmla="*/ 45 h 86"/>
                  <a:gd name="T76" fmla="*/ 44 w 79"/>
                  <a:gd name="T77" fmla="*/ 44 h 86"/>
                  <a:gd name="T78" fmla="*/ 43 w 79"/>
                  <a:gd name="T79" fmla="*/ 39 h 86"/>
                  <a:gd name="T80" fmla="*/ 31 w 79"/>
                  <a:gd name="T81" fmla="*/ 30 h 86"/>
                  <a:gd name="T82" fmla="*/ 34 w 79"/>
                  <a:gd name="T83" fmla="*/ 24 h 86"/>
                  <a:gd name="T84" fmla="*/ 38 w 79"/>
                  <a:gd name="T85" fmla="*/ 28 h 86"/>
                  <a:gd name="T86" fmla="*/ 44 w 79"/>
                  <a:gd name="T87" fmla="*/ 32 h 86"/>
                  <a:gd name="T88" fmla="*/ 48 w 79"/>
                  <a:gd name="T89" fmla="*/ 25 h 86"/>
                  <a:gd name="T90" fmla="*/ 51 w 79"/>
                  <a:gd name="T91" fmla="*/ 17 h 86"/>
                  <a:gd name="T92" fmla="*/ 65 w 79"/>
                  <a:gd name="T93" fmla="*/ 14 h 86"/>
                  <a:gd name="T94" fmla="*/ 74 w 79"/>
                  <a:gd name="T95" fmla="*/ 14 h 86"/>
                  <a:gd name="T96" fmla="*/ 78 w 79"/>
                  <a:gd name="T97" fmla="*/ 11 h 8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9"/>
                  <a:gd name="T148" fmla="*/ 0 h 86"/>
                  <a:gd name="T149" fmla="*/ 79 w 79"/>
                  <a:gd name="T150" fmla="*/ 86 h 8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9" h="86">
                    <a:moveTo>
                      <a:pt x="77" y="8"/>
                    </a:moveTo>
                    <a:lnTo>
                      <a:pt x="79" y="3"/>
                    </a:lnTo>
                    <a:lnTo>
                      <a:pt x="77" y="0"/>
                    </a:lnTo>
                    <a:lnTo>
                      <a:pt x="72" y="0"/>
                    </a:lnTo>
                    <a:lnTo>
                      <a:pt x="74" y="4"/>
                    </a:lnTo>
                    <a:lnTo>
                      <a:pt x="70" y="7"/>
                    </a:lnTo>
                    <a:lnTo>
                      <a:pt x="61" y="8"/>
                    </a:lnTo>
                    <a:lnTo>
                      <a:pt x="58" y="8"/>
                    </a:lnTo>
                    <a:lnTo>
                      <a:pt x="54" y="8"/>
                    </a:lnTo>
                    <a:lnTo>
                      <a:pt x="50" y="7"/>
                    </a:lnTo>
                    <a:lnTo>
                      <a:pt x="43" y="11"/>
                    </a:lnTo>
                    <a:lnTo>
                      <a:pt x="38" y="13"/>
                    </a:lnTo>
                    <a:lnTo>
                      <a:pt x="33" y="13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19" y="23"/>
                    </a:lnTo>
                    <a:lnTo>
                      <a:pt x="15" y="23"/>
                    </a:lnTo>
                    <a:lnTo>
                      <a:pt x="10" y="24"/>
                    </a:lnTo>
                    <a:lnTo>
                      <a:pt x="10" y="28"/>
                    </a:lnTo>
                    <a:lnTo>
                      <a:pt x="7" y="30"/>
                    </a:lnTo>
                    <a:lnTo>
                      <a:pt x="7" y="35"/>
                    </a:lnTo>
                    <a:lnTo>
                      <a:pt x="3" y="37"/>
                    </a:lnTo>
                    <a:lnTo>
                      <a:pt x="3" y="42"/>
                    </a:lnTo>
                    <a:lnTo>
                      <a:pt x="0" y="42"/>
                    </a:lnTo>
                    <a:lnTo>
                      <a:pt x="5" y="48"/>
                    </a:lnTo>
                    <a:lnTo>
                      <a:pt x="10" y="52"/>
                    </a:lnTo>
                    <a:lnTo>
                      <a:pt x="9" y="56"/>
                    </a:lnTo>
                    <a:lnTo>
                      <a:pt x="13" y="56"/>
                    </a:lnTo>
                    <a:lnTo>
                      <a:pt x="16" y="58"/>
                    </a:lnTo>
                    <a:lnTo>
                      <a:pt x="27" y="58"/>
                    </a:lnTo>
                    <a:lnTo>
                      <a:pt x="38" y="58"/>
                    </a:lnTo>
                    <a:lnTo>
                      <a:pt x="48" y="58"/>
                    </a:lnTo>
                    <a:lnTo>
                      <a:pt x="44" y="61"/>
                    </a:lnTo>
                    <a:lnTo>
                      <a:pt x="43" y="62"/>
                    </a:lnTo>
                    <a:lnTo>
                      <a:pt x="38" y="62"/>
                    </a:lnTo>
                    <a:lnTo>
                      <a:pt x="34" y="61"/>
                    </a:lnTo>
                    <a:lnTo>
                      <a:pt x="29" y="59"/>
                    </a:lnTo>
                    <a:lnTo>
                      <a:pt x="24" y="61"/>
                    </a:lnTo>
                    <a:lnTo>
                      <a:pt x="22" y="62"/>
                    </a:lnTo>
                    <a:lnTo>
                      <a:pt x="19" y="68"/>
                    </a:lnTo>
                    <a:lnTo>
                      <a:pt x="22" y="69"/>
                    </a:lnTo>
                    <a:lnTo>
                      <a:pt x="24" y="71"/>
                    </a:lnTo>
                    <a:lnTo>
                      <a:pt x="27" y="72"/>
                    </a:lnTo>
                    <a:lnTo>
                      <a:pt x="29" y="76"/>
                    </a:lnTo>
                    <a:lnTo>
                      <a:pt x="31" y="82"/>
                    </a:lnTo>
                    <a:lnTo>
                      <a:pt x="33" y="79"/>
                    </a:lnTo>
                    <a:lnTo>
                      <a:pt x="37" y="80"/>
                    </a:lnTo>
                    <a:lnTo>
                      <a:pt x="41" y="86"/>
                    </a:lnTo>
                    <a:lnTo>
                      <a:pt x="44" y="80"/>
                    </a:lnTo>
                    <a:lnTo>
                      <a:pt x="53" y="83"/>
                    </a:lnTo>
                    <a:lnTo>
                      <a:pt x="43" y="69"/>
                    </a:lnTo>
                    <a:lnTo>
                      <a:pt x="47" y="71"/>
                    </a:lnTo>
                    <a:lnTo>
                      <a:pt x="48" y="71"/>
                    </a:lnTo>
                    <a:lnTo>
                      <a:pt x="48" y="73"/>
                    </a:lnTo>
                    <a:lnTo>
                      <a:pt x="51" y="71"/>
                    </a:lnTo>
                    <a:lnTo>
                      <a:pt x="54" y="68"/>
                    </a:lnTo>
                    <a:lnTo>
                      <a:pt x="47" y="65"/>
                    </a:lnTo>
                    <a:lnTo>
                      <a:pt x="53" y="62"/>
                    </a:lnTo>
                    <a:lnTo>
                      <a:pt x="60" y="65"/>
                    </a:lnTo>
                    <a:lnTo>
                      <a:pt x="58" y="59"/>
                    </a:lnTo>
                    <a:lnTo>
                      <a:pt x="57" y="56"/>
                    </a:lnTo>
                    <a:lnTo>
                      <a:pt x="54" y="55"/>
                    </a:lnTo>
                    <a:lnTo>
                      <a:pt x="57" y="55"/>
                    </a:lnTo>
                    <a:lnTo>
                      <a:pt x="60" y="56"/>
                    </a:lnTo>
                    <a:lnTo>
                      <a:pt x="62" y="58"/>
                    </a:lnTo>
                    <a:lnTo>
                      <a:pt x="67" y="58"/>
                    </a:lnTo>
                    <a:lnTo>
                      <a:pt x="61" y="54"/>
                    </a:lnTo>
                    <a:lnTo>
                      <a:pt x="55" y="49"/>
                    </a:lnTo>
                    <a:lnTo>
                      <a:pt x="47" y="47"/>
                    </a:lnTo>
                    <a:lnTo>
                      <a:pt x="44" y="47"/>
                    </a:lnTo>
                    <a:lnTo>
                      <a:pt x="44" y="48"/>
                    </a:lnTo>
                    <a:lnTo>
                      <a:pt x="46" y="51"/>
                    </a:lnTo>
                    <a:lnTo>
                      <a:pt x="41" y="49"/>
                    </a:lnTo>
                    <a:lnTo>
                      <a:pt x="38" y="48"/>
                    </a:lnTo>
                    <a:lnTo>
                      <a:pt x="38" y="45"/>
                    </a:lnTo>
                    <a:lnTo>
                      <a:pt x="38" y="42"/>
                    </a:lnTo>
                    <a:lnTo>
                      <a:pt x="44" y="44"/>
                    </a:lnTo>
                    <a:lnTo>
                      <a:pt x="44" y="41"/>
                    </a:lnTo>
                    <a:lnTo>
                      <a:pt x="43" y="39"/>
                    </a:lnTo>
                    <a:lnTo>
                      <a:pt x="36" y="35"/>
                    </a:lnTo>
                    <a:lnTo>
                      <a:pt x="31" y="30"/>
                    </a:lnTo>
                    <a:lnTo>
                      <a:pt x="33" y="27"/>
                    </a:lnTo>
                    <a:lnTo>
                      <a:pt x="34" y="24"/>
                    </a:lnTo>
                    <a:lnTo>
                      <a:pt x="36" y="27"/>
                    </a:lnTo>
                    <a:lnTo>
                      <a:pt x="38" y="28"/>
                    </a:lnTo>
                    <a:lnTo>
                      <a:pt x="43" y="30"/>
                    </a:lnTo>
                    <a:lnTo>
                      <a:pt x="44" y="32"/>
                    </a:lnTo>
                    <a:lnTo>
                      <a:pt x="44" y="28"/>
                    </a:lnTo>
                    <a:lnTo>
                      <a:pt x="48" y="25"/>
                    </a:lnTo>
                    <a:lnTo>
                      <a:pt x="48" y="20"/>
                    </a:lnTo>
                    <a:lnTo>
                      <a:pt x="51" y="17"/>
                    </a:lnTo>
                    <a:lnTo>
                      <a:pt x="54" y="17"/>
                    </a:lnTo>
                    <a:lnTo>
                      <a:pt x="65" y="14"/>
                    </a:lnTo>
                    <a:lnTo>
                      <a:pt x="71" y="14"/>
                    </a:lnTo>
                    <a:lnTo>
                      <a:pt x="74" y="14"/>
                    </a:lnTo>
                    <a:lnTo>
                      <a:pt x="75" y="15"/>
                    </a:lnTo>
                    <a:lnTo>
                      <a:pt x="78" y="11"/>
                    </a:lnTo>
                    <a:lnTo>
                      <a:pt x="77" y="8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67" name="Freeform 1020"/>
              <p:cNvSpPr>
                <a:spLocks noChangeAspect="1"/>
              </p:cNvSpPr>
              <p:nvPr/>
            </p:nvSpPr>
            <p:spPr bwMode="auto">
              <a:xfrm>
                <a:off x="3395" y="1147"/>
                <a:ext cx="79" cy="86"/>
              </a:xfrm>
              <a:custGeom>
                <a:avLst/>
                <a:gdLst>
                  <a:gd name="T0" fmla="*/ 79 w 79"/>
                  <a:gd name="T1" fmla="*/ 3 h 86"/>
                  <a:gd name="T2" fmla="*/ 72 w 79"/>
                  <a:gd name="T3" fmla="*/ 0 h 86"/>
                  <a:gd name="T4" fmla="*/ 70 w 79"/>
                  <a:gd name="T5" fmla="*/ 7 h 86"/>
                  <a:gd name="T6" fmla="*/ 58 w 79"/>
                  <a:gd name="T7" fmla="*/ 8 h 86"/>
                  <a:gd name="T8" fmla="*/ 50 w 79"/>
                  <a:gd name="T9" fmla="*/ 7 h 86"/>
                  <a:gd name="T10" fmla="*/ 38 w 79"/>
                  <a:gd name="T11" fmla="*/ 13 h 86"/>
                  <a:gd name="T12" fmla="*/ 31 w 79"/>
                  <a:gd name="T13" fmla="*/ 17 h 86"/>
                  <a:gd name="T14" fmla="*/ 19 w 79"/>
                  <a:gd name="T15" fmla="*/ 23 h 86"/>
                  <a:gd name="T16" fmla="*/ 10 w 79"/>
                  <a:gd name="T17" fmla="*/ 24 h 86"/>
                  <a:gd name="T18" fmla="*/ 10 w 79"/>
                  <a:gd name="T19" fmla="*/ 28 h 86"/>
                  <a:gd name="T20" fmla="*/ 7 w 79"/>
                  <a:gd name="T21" fmla="*/ 35 h 86"/>
                  <a:gd name="T22" fmla="*/ 3 w 79"/>
                  <a:gd name="T23" fmla="*/ 42 h 86"/>
                  <a:gd name="T24" fmla="*/ 5 w 79"/>
                  <a:gd name="T25" fmla="*/ 48 h 86"/>
                  <a:gd name="T26" fmla="*/ 9 w 79"/>
                  <a:gd name="T27" fmla="*/ 56 h 86"/>
                  <a:gd name="T28" fmla="*/ 16 w 79"/>
                  <a:gd name="T29" fmla="*/ 58 h 86"/>
                  <a:gd name="T30" fmla="*/ 38 w 79"/>
                  <a:gd name="T31" fmla="*/ 58 h 86"/>
                  <a:gd name="T32" fmla="*/ 44 w 79"/>
                  <a:gd name="T33" fmla="*/ 61 h 86"/>
                  <a:gd name="T34" fmla="*/ 38 w 79"/>
                  <a:gd name="T35" fmla="*/ 62 h 86"/>
                  <a:gd name="T36" fmla="*/ 29 w 79"/>
                  <a:gd name="T37" fmla="*/ 59 h 86"/>
                  <a:gd name="T38" fmla="*/ 22 w 79"/>
                  <a:gd name="T39" fmla="*/ 62 h 86"/>
                  <a:gd name="T40" fmla="*/ 22 w 79"/>
                  <a:gd name="T41" fmla="*/ 69 h 86"/>
                  <a:gd name="T42" fmla="*/ 27 w 79"/>
                  <a:gd name="T43" fmla="*/ 72 h 86"/>
                  <a:gd name="T44" fmla="*/ 31 w 79"/>
                  <a:gd name="T45" fmla="*/ 82 h 86"/>
                  <a:gd name="T46" fmla="*/ 37 w 79"/>
                  <a:gd name="T47" fmla="*/ 80 h 86"/>
                  <a:gd name="T48" fmla="*/ 44 w 79"/>
                  <a:gd name="T49" fmla="*/ 80 h 86"/>
                  <a:gd name="T50" fmla="*/ 43 w 79"/>
                  <a:gd name="T51" fmla="*/ 69 h 86"/>
                  <a:gd name="T52" fmla="*/ 48 w 79"/>
                  <a:gd name="T53" fmla="*/ 71 h 86"/>
                  <a:gd name="T54" fmla="*/ 51 w 79"/>
                  <a:gd name="T55" fmla="*/ 71 h 86"/>
                  <a:gd name="T56" fmla="*/ 47 w 79"/>
                  <a:gd name="T57" fmla="*/ 65 h 86"/>
                  <a:gd name="T58" fmla="*/ 60 w 79"/>
                  <a:gd name="T59" fmla="*/ 65 h 86"/>
                  <a:gd name="T60" fmla="*/ 57 w 79"/>
                  <a:gd name="T61" fmla="*/ 56 h 86"/>
                  <a:gd name="T62" fmla="*/ 57 w 79"/>
                  <a:gd name="T63" fmla="*/ 55 h 86"/>
                  <a:gd name="T64" fmla="*/ 62 w 79"/>
                  <a:gd name="T65" fmla="*/ 58 h 86"/>
                  <a:gd name="T66" fmla="*/ 61 w 79"/>
                  <a:gd name="T67" fmla="*/ 54 h 86"/>
                  <a:gd name="T68" fmla="*/ 47 w 79"/>
                  <a:gd name="T69" fmla="*/ 47 h 86"/>
                  <a:gd name="T70" fmla="*/ 44 w 79"/>
                  <a:gd name="T71" fmla="*/ 48 h 86"/>
                  <a:gd name="T72" fmla="*/ 41 w 79"/>
                  <a:gd name="T73" fmla="*/ 49 h 86"/>
                  <a:gd name="T74" fmla="*/ 38 w 79"/>
                  <a:gd name="T75" fmla="*/ 45 h 86"/>
                  <a:gd name="T76" fmla="*/ 44 w 79"/>
                  <a:gd name="T77" fmla="*/ 44 h 86"/>
                  <a:gd name="T78" fmla="*/ 43 w 79"/>
                  <a:gd name="T79" fmla="*/ 39 h 86"/>
                  <a:gd name="T80" fmla="*/ 31 w 79"/>
                  <a:gd name="T81" fmla="*/ 30 h 86"/>
                  <a:gd name="T82" fmla="*/ 34 w 79"/>
                  <a:gd name="T83" fmla="*/ 24 h 86"/>
                  <a:gd name="T84" fmla="*/ 38 w 79"/>
                  <a:gd name="T85" fmla="*/ 28 h 86"/>
                  <a:gd name="T86" fmla="*/ 44 w 79"/>
                  <a:gd name="T87" fmla="*/ 32 h 86"/>
                  <a:gd name="T88" fmla="*/ 48 w 79"/>
                  <a:gd name="T89" fmla="*/ 25 h 86"/>
                  <a:gd name="T90" fmla="*/ 51 w 79"/>
                  <a:gd name="T91" fmla="*/ 17 h 86"/>
                  <a:gd name="T92" fmla="*/ 65 w 79"/>
                  <a:gd name="T93" fmla="*/ 14 h 86"/>
                  <a:gd name="T94" fmla="*/ 74 w 79"/>
                  <a:gd name="T95" fmla="*/ 14 h 86"/>
                  <a:gd name="T96" fmla="*/ 78 w 79"/>
                  <a:gd name="T97" fmla="*/ 11 h 8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9"/>
                  <a:gd name="T148" fmla="*/ 0 h 86"/>
                  <a:gd name="T149" fmla="*/ 79 w 79"/>
                  <a:gd name="T150" fmla="*/ 86 h 8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9" h="86">
                    <a:moveTo>
                      <a:pt x="77" y="8"/>
                    </a:moveTo>
                    <a:lnTo>
                      <a:pt x="79" y="3"/>
                    </a:lnTo>
                    <a:lnTo>
                      <a:pt x="77" y="0"/>
                    </a:lnTo>
                    <a:lnTo>
                      <a:pt x="72" y="0"/>
                    </a:lnTo>
                    <a:lnTo>
                      <a:pt x="74" y="4"/>
                    </a:lnTo>
                    <a:lnTo>
                      <a:pt x="70" y="7"/>
                    </a:lnTo>
                    <a:lnTo>
                      <a:pt x="61" y="8"/>
                    </a:lnTo>
                    <a:lnTo>
                      <a:pt x="58" y="8"/>
                    </a:lnTo>
                    <a:lnTo>
                      <a:pt x="54" y="8"/>
                    </a:lnTo>
                    <a:lnTo>
                      <a:pt x="50" y="7"/>
                    </a:lnTo>
                    <a:lnTo>
                      <a:pt x="43" y="11"/>
                    </a:lnTo>
                    <a:lnTo>
                      <a:pt x="38" y="13"/>
                    </a:lnTo>
                    <a:lnTo>
                      <a:pt x="33" y="13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19" y="23"/>
                    </a:lnTo>
                    <a:lnTo>
                      <a:pt x="15" y="23"/>
                    </a:lnTo>
                    <a:lnTo>
                      <a:pt x="10" y="24"/>
                    </a:lnTo>
                    <a:lnTo>
                      <a:pt x="10" y="28"/>
                    </a:lnTo>
                    <a:lnTo>
                      <a:pt x="7" y="30"/>
                    </a:lnTo>
                    <a:lnTo>
                      <a:pt x="7" y="35"/>
                    </a:lnTo>
                    <a:lnTo>
                      <a:pt x="3" y="37"/>
                    </a:lnTo>
                    <a:lnTo>
                      <a:pt x="3" y="42"/>
                    </a:lnTo>
                    <a:lnTo>
                      <a:pt x="0" y="42"/>
                    </a:lnTo>
                    <a:lnTo>
                      <a:pt x="5" y="48"/>
                    </a:lnTo>
                    <a:lnTo>
                      <a:pt x="10" y="52"/>
                    </a:lnTo>
                    <a:lnTo>
                      <a:pt x="9" y="56"/>
                    </a:lnTo>
                    <a:lnTo>
                      <a:pt x="13" y="56"/>
                    </a:lnTo>
                    <a:lnTo>
                      <a:pt x="16" y="58"/>
                    </a:lnTo>
                    <a:lnTo>
                      <a:pt x="27" y="58"/>
                    </a:lnTo>
                    <a:lnTo>
                      <a:pt x="38" y="58"/>
                    </a:lnTo>
                    <a:lnTo>
                      <a:pt x="48" y="58"/>
                    </a:lnTo>
                    <a:lnTo>
                      <a:pt x="44" y="61"/>
                    </a:lnTo>
                    <a:lnTo>
                      <a:pt x="43" y="62"/>
                    </a:lnTo>
                    <a:lnTo>
                      <a:pt x="38" y="62"/>
                    </a:lnTo>
                    <a:lnTo>
                      <a:pt x="34" y="61"/>
                    </a:lnTo>
                    <a:lnTo>
                      <a:pt x="29" y="59"/>
                    </a:lnTo>
                    <a:lnTo>
                      <a:pt x="24" y="61"/>
                    </a:lnTo>
                    <a:lnTo>
                      <a:pt x="22" y="62"/>
                    </a:lnTo>
                    <a:lnTo>
                      <a:pt x="19" y="68"/>
                    </a:lnTo>
                    <a:lnTo>
                      <a:pt x="22" y="69"/>
                    </a:lnTo>
                    <a:lnTo>
                      <a:pt x="24" y="71"/>
                    </a:lnTo>
                    <a:lnTo>
                      <a:pt x="27" y="72"/>
                    </a:lnTo>
                    <a:lnTo>
                      <a:pt x="29" y="76"/>
                    </a:lnTo>
                    <a:lnTo>
                      <a:pt x="31" y="82"/>
                    </a:lnTo>
                    <a:lnTo>
                      <a:pt x="33" y="79"/>
                    </a:lnTo>
                    <a:lnTo>
                      <a:pt x="37" y="80"/>
                    </a:lnTo>
                    <a:lnTo>
                      <a:pt x="41" y="86"/>
                    </a:lnTo>
                    <a:lnTo>
                      <a:pt x="44" y="80"/>
                    </a:lnTo>
                    <a:lnTo>
                      <a:pt x="53" y="83"/>
                    </a:lnTo>
                    <a:lnTo>
                      <a:pt x="43" y="69"/>
                    </a:lnTo>
                    <a:lnTo>
                      <a:pt x="47" y="71"/>
                    </a:lnTo>
                    <a:lnTo>
                      <a:pt x="48" y="71"/>
                    </a:lnTo>
                    <a:lnTo>
                      <a:pt x="48" y="73"/>
                    </a:lnTo>
                    <a:lnTo>
                      <a:pt x="51" y="71"/>
                    </a:lnTo>
                    <a:lnTo>
                      <a:pt x="54" y="68"/>
                    </a:lnTo>
                    <a:lnTo>
                      <a:pt x="47" y="65"/>
                    </a:lnTo>
                    <a:lnTo>
                      <a:pt x="53" y="62"/>
                    </a:lnTo>
                    <a:lnTo>
                      <a:pt x="60" y="65"/>
                    </a:lnTo>
                    <a:lnTo>
                      <a:pt x="58" y="59"/>
                    </a:lnTo>
                    <a:lnTo>
                      <a:pt x="57" y="56"/>
                    </a:lnTo>
                    <a:lnTo>
                      <a:pt x="54" y="55"/>
                    </a:lnTo>
                    <a:lnTo>
                      <a:pt x="57" y="55"/>
                    </a:lnTo>
                    <a:lnTo>
                      <a:pt x="60" y="56"/>
                    </a:lnTo>
                    <a:lnTo>
                      <a:pt x="62" y="58"/>
                    </a:lnTo>
                    <a:lnTo>
                      <a:pt x="67" y="58"/>
                    </a:lnTo>
                    <a:lnTo>
                      <a:pt x="61" y="54"/>
                    </a:lnTo>
                    <a:lnTo>
                      <a:pt x="55" y="49"/>
                    </a:lnTo>
                    <a:lnTo>
                      <a:pt x="47" y="47"/>
                    </a:lnTo>
                    <a:lnTo>
                      <a:pt x="44" y="47"/>
                    </a:lnTo>
                    <a:lnTo>
                      <a:pt x="44" y="48"/>
                    </a:lnTo>
                    <a:lnTo>
                      <a:pt x="46" y="51"/>
                    </a:lnTo>
                    <a:lnTo>
                      <a:pt x="41" y="49"/>
                    </a:lnTo>
                    <a:lnTo>
                      <a:pt x="38" y="48"/>
                    </a:lnTo>
                    <a:lnTo>
                      <a:pt x="38" y="45"/>
                    </a:lnTo>
                    <a:lnTo>
                      <a:pt x="38" y="42"/>
                    </a:lnTo>
                    <a:lnTo>
                      <a:pt x="44" y="44"/>
                    </a:lnTo>
                    <a:lnTo>
                      <a:pt x="44" y="41"/>
                    </a:lnTo>
                    <a:lnTo>
                      <a:pt x="43" y="39"/>
                    </a:lnTo>
                    <a:lnTo>
                      <a:pt x="36" y="35"/>
                    </a:lnTo>
                    <a:lnTo>
                      <a:pt x="31" y="30"/>
                    </a:lnTo>
                    <a:lnTo>
                      <a:pt x="33" y="27"/>
                    </a:lnTo>
                    <a:lnTo>
                      <a:pt x="34" y="24"/>
                    </a:lnTo>
                    <a:lnTo>
                      <a:pt x="36" y="27"/>
                    </a:lnTo>
                    <a:lnTo>
                      <a:pt x="38" y="28"/>
                    </a:lnTo>
                    <a:lnTo>
                      <a:pt x="43" y="30"/>
                    </a:lnTo>
                    <a:lnTo>
                      <a:pt x="44" y="32"/>
                    </a:lnTo>
                    <a:lnTo>
                      <a:pt x="44" y="28"/>
                    </a:lnTo>
                    <a:lnTo>
                      <a:pt x="48" y="25"/>
                    </a:lnTo>
                    <a:lnTo>
                      <a:pt x="48" y="20"/>
                    </a:lnTo>
                    <a:lnTo>
                      <a:pt x="51" y="17"/>
                    </a:lnTo>
                    <a:lnTo>
                      <a:pt x="54" y="17"/>
                    </a:lnTo>
                    <a:lnTo>
                      <a:pt x="65" y="14"/>
                    </a:lnTo>
                    <a:lnTo>
                      <a:pt x="71" y="14"/>
                    </a:lnTo>
                    <a:lnTo>
                      <a:pt x="74" y="14"/>
                    </a:lnTo>
                    <a:lnTo>
                      <a:pt x="75" y="15"/>
                    </a:lnTo>
                    <a:lnTo>
                      <a:pt x="78" y="11"/>
                    </a:lnTo>
                    <a:lnTo>
                      <a:pt x="77" y="8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68" name="Freeform 1021"/>
              <p:cNvSpPr>
                <a:spLocks noChangeAspect="1"/>
              </p:cNvSpPr>
              <p:nvPr/>
            </p:nvSpPr>
            <p:spPr bwMode="auto">
              <a:xfrm>
                <a:off x="3378" y="1147"/>
                <a:ext cx="27" cy="42"/>
              </a:xfrm>
              <a:custGeom>
                <a:avLst/>
                <a:gdLst>
                  <a:gd name="T0" fmla="*/ 20 w 27"/>
                  <a:gd name="T1" fmla="*/ 37 h 42"/>
                  <a:gd name="T2" fmla="*/ 24 w 27"/>
                  <a:gd name="T3" fmla="*/ 35 h 42"/>
                  <a:gd name="T4" fmla="*/ 24 w 27"/>
                  <a:gd name="T5" fmla="*/ 30 h 42"/>
                  <a:gd name="T6" fmla="*/ 27 w 27"/>
                  <a:gd name="T7" fmla="*/ 28 h 42"/>
                  <a:gd name="T8" fmla="*/ 26 w 27"/>
                  <a:gd name="T9" fmla="*/ 23 h 42"/>
                  <a:gd name="T10" fmla="*/ 23 w 27"/>
                  <a:gd name="T11" fmla="*/ 23 h 42"/>
                  <a:gd name="T12" fmla="*/ 19 w 27"/>
                  <a:gd name="T13" fmla="*/ 18 h 42"/>
                  <a:gd name="T14" fmla="*/ 19 w 27"/>
                  <a:gd name="T15" fmla="*/ 11 h 42"/>
                  <a:gd name="T16" fmla="*/ 19 w 27"/>
                  <a:gd name="T17" fmla="*/ 8 h 42"/>
                  <a:gd name="T18" fmla="*/ 13 w 27"/>
                  <a:gd name="T19" fmla="*/ 4 h 42"/>
                  <a:gd name="T20" fmla="*/ 12 w 27"/>
                  <a:gd name="T21" fmla="*/ 1 h 42"/>
                  <a:gd name="T22" fmla="*/ 9 w 27"/>
                  <a:gd name="T23" fmla="*/ 1 h 42"/>
                  <a:gd name="T24" fmla="*/ 3 w 27"/>
                  <a:gd name="T25" fmla="*/ 0 h 42"/>
                  <a:gd name="T26" fmla="*/ 0 w 27"/>
                  <a:gd name="T27" fmla="*/ 8 h 42"/>
                  <a:gd name="T28" fmla="*/ 0 w 27"/>
                  <a:gd name="T29" fmla="*/ 10 h 42"/>
                  <a:gd name="T30" fmla="*/ 3 w 27"/>
                  <a:gd name="T31" fmla="*/ 11 h 42"/>
                  <a:gd name="T32" fmla="*/ 5 w 27"/>
                  <a:gd name="T33" fmla="*/ 13 h 42"/>
                  <a:gd name="T34" fmla="*/ 5 w 27"/>
                  <a:gd name="T35" fmla="*/ 14 h 42"/>
                  <a:gd name="T36" fmla="*/ 5 w 27"/>
                  <a:gd name="T37" fmla="*/ 20 h 42"/>
                  <a:gd name="T38" fmla="*/ 6 w 27"/>
                  <a:gd name="T39" fmla="*/ 30 h 42"/>
                  <a:gd name="T40" fmla="*/ 9 w 27"/>
                  <a:gd name="T41" fmla="*/ 35 h 42"/>
                  <a:gd name="T42" fmla="*/ 15 w 27"/>
                  <a:gd name="T43" fmla="*/ 38 h 42"/>
                  <a:gd name="T44" fmla="*/ 19 w 27"/>
                  <a:gd name="T45" fmla="*/ 42 h 42"/>
                  <a:gd name="T46" fmla="*/ 20 w 27"/>
                  <a:gd name="T47" fmla="*/ 42 h 42"/>
                  <a:gd name="T48" fmla="*/ 20 w 27"/>
                  <a:gd name="T49" fmla="*/ 37 h 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"/>
                  <a:gd name="T76" fmla="*/ 0 h 42"/>
                  <a:gd name="T77" fmla="*/ 27 w 27"/>
                  <a:gd name="T78" fmla="*/ 42 h 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" h="42">
                    <a:moveTo>
                      <a:pt x="20" y="37"/>
                    </a:moveTo>
                    <a:lnTo>
                      <a:pt x="24" y="35"/>
                    </a:lnTo>
                    <a:lnTo>
                      <a:pt x="24" y="30"/>
                    </a:lnTo>
                    <a:lnTo>
                      <a:pt x="27" y="28"/>
                    </a:lnTo>
                    <a:lnTo>
                      <a:pt x="26" y="23"/>
                    </a:lnTo>
                    <a:lnTo>
                      <a:pt x="23" y="23"/>
                    </a:lnTo>
                    <a:lnTo>
                      <a:pt x="19" y="18"/>
                    </a:lnTo>
                    <a:lnTo>
                      <a:pt x="19" y="11"/>
                    </a:lnTo>
                    <a:lnTo>
                      <a:pt x="19" y="8"/>
                    </a:lnTo>
                    <a:lnTo>
                      <a:pt x="13" y="4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3" y="0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5" y="20"/>
                    </a:lnTo>
                    <a:lnTo>
                      <a:pt x="6" y="30"/>
                    </a:lnTo>
                    <a:lnTo>
                      <a:pt x="9" y="35"/>
                    </a:lnTo>
                    <a:lnTo>
                      <a:pt x="15" y="38"/>
                    </a:lnTo>
                    <a:lnTo>
                      <a:pt x="19" y="42"/>
                    </a:lnTo>
                    <a:lnTo>
                      <a:pt x="20" y="42"/>
                    </a:lnTo>
                    <a:lnTo>
                      <a:pt x="20" y="37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69" name="Freeform 1022"/>
              <p:cNvSpPr>
                <a:spLocks noChangeAspect="1"/>
              </p:cNvSpPr>
              <p:nvPr/>
            </p:nvSpPr>
            <p:spPr bwMode="auto">
              <a:xfrm>
                <a:off x="3378" y="1147"/>
                <a:ext cx="27" cy="42"/>
              </a:xfrm>
              <a:custGeom>
                <a:avLst/>
                <a:gdLst>
                  <a:gd name="T0" fmla="*/ 20 w 27"/>
                  <a:gd name="T1" fmla="*/ 37 h 42"/>
                  <a:gd name="T2" fmla="*/ 24 w 27"/>
                  <a:gd name="T3" fmla="*/ 35 h 42"/>
                  <a:gd name="T4" fmla="*/ 24 w 27"/>
                  <a:gd name="T5" fmla="*/ 30 h 42"/>
                  <a:gd name="T6" fmla="*/ 27 w 27"/>
                  <a:gd name="T7" fmla="*/ 28 h 42"/>
                  <a:gd name="T8" fmla="*/ 26 w 27"/>
                  <a:gd name="T9" fmla="*/ 23 h 42"/>
                  <a:gd name="T10" fmla="*/ 23 w 27"/>
                  <a:gd name="T11" fmla="*/ 23 h 42"/>
                  <a:gd name="T12" fmla="*/ 19 w 27"/>
                  <a:gd name="T13" fmla="*/ 18 h 42"/>
                  <a:gd name="T14" fmla="*/ 19 w 27"/>
                  <a:gd name="T15" fmla="*/ 11 h 42"/>
                  <a:gd name="T16" fmla="*/ 19 w 27"/>
                  <a:gd name="T17" fmla="*/ 8 h 42"/>
                  <a:gd name="T18" fmla="*/ 13 w 27"/>
                  <a:gd name="T19" fmla="*/ 4 h 42"/>
                  <a:gd name="T20" fmla="*/ 12 w 27"/>
                  <a:gd name="T21" fmla="*/ 1 h 42"/>
                  <a:gd name="T22" fmla="*/ 9 w 27"/>
                  <a:gd name="T23" fmla="*/ 1 h 42"/>
                  <a:gd name="T24" fmla="*/ 3 w 27"/>
                  <a:gd name="T25" fmla="*/ 0 h 42"/>
                  <a:gd name="T26" fmla="*/ 0 w 27"/>
                  <a:gd name="T27" fmla="*/ 8 h 42"/>
                  <a:gd name="T28" fmla="*/ 0 w 27"/>
                  <a:gd name="T29" fmla="*/ 10 h 42"/>
                  <a:gd name="T30" fmla="*/ 3 w 27"/>
                  <a:gd name="T31" fmla="*/ 11 h 42"/>
                  <a:gd name="T32" fmla="*/ 5 w 27"/>
                  <a:gd name="T33" fmla="*/ 13 h 42"/>
                  <a:gd name="T34" fmla="*/ 5 w 27"/>
                  <a:gd name="T35" fmla="*/ 14 h 42"/>
                  <a:gd name="T36" fmla="*/ 5 w 27"/>
                  <a:gd name="T37" fmla="*/ 20 h 42"/>
                  <a:gd name="T38" fmla="*/ 6 w 27"/>
                  <a:gd name="T39" fmla="*/ 30 h 42"/>
                  <a:gd name="T40" fmla="*/ 9 w 27"/>
                  <a:gd name="T41" fmla="*/ 35 h 42"/>
                  <a:gd name="T42" fmla="*/ 15 w 27"/>
                  <a:gd name="T43" fmla="*/ 38 h 42"/>
                  <a:gd name="T44" fmla="*/ 19 w 27"/>
                  <a:gd name="T45" fmla="*/ 42 h 42"/>
                  <a:gd name="T46" fmla="*/ 20 w 27"/>
                  <a:gd name="T47" fmla="*/ 42 h 42"/>
                  <a:gd name="T48" fmla="*/ 20 w 27"/>
                  <a:gd name="T49" fmla="*/ 37 h 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"/>
                  <a:gd name="T76" fmla="*/ 0 h 42"/>
                  <a:gd name="T77" fmla="*/ 27 w 27"/>
                  <a:gd name="T78" fmla="*/ 42 h 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" h="42">
                    <a:moveTo>
                      <a:pt x="20" y="37"/>
                    </a:moveTo>
                    <a:lnTo>
                      <a:pt x="24" y="35"/>
                    </a:lnTo>
                    <a:lnTo>
                      <a:pt x="24" y="30"/>
                    </a:lnTo>
                    <a:lnTo>
                      <a:pt x="27" y="28"/>
                    </a:lnTo>
                    <a:lnTo>
                      <a:pt x="26" y="23"/>
                    </a:lnTo>
                    <a:lnTo>
                      <a:pt x="23" y="23"/>
                    </a:lnTo>
                    <a:lnTo>
                      <a:pt x="19" y="18"/>
                    </a:lnTo>
                    <a:lnTo>
                      <a:pt x="19" y="11"/>
                    </a:lnTo>
                    <a:lnTo>
                      <a:pt x="19" y="8"/>
                    </a:lnTo>
                    <a:lnTo>
                      <a:pt x="13" y="4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3" y="0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5" y="20"/>
                    </a:lnTo>
                    <a:lnTo>
                      <a:pt x="6" y="30"/>
                    </a:lnTo>
                    <a:lnTo>
                      <a:pt x="9" y="35"/>
                    </a:lnTo>
                    <a:lnTo>
                      <a:pt x="15" y="38"/>
                    </a:lnTo>
                    <a:lnTo>
                      <a:pt x="19" y="42"/>
                    </a:lnTo>
                    <a:lnTo>
                      <a:pt x="20" y="42"/>
                    </a:lnTo>
                    <a:lnTo>
                      <a:pt x="20" y="37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70" name="Freeform 1023"/>
              <p:cNvSpPr>
                <a:spLocks noChangeAspect="1"/>
              </p:cNvSpPr>
              <p:nvPr/>
            </p:nvSpPr>
            <p:spPr bwMode="auto">
              <a:xfrm>
                <a:off x="3395" y="1147"/>
                <a:ext cx="79" cy="86"/>
              </a:xfrm>
              <a:custGeom>
                <a:avLst/>
                <a:gdLst>
                  <a:gd name="T0" fmla="*/ 79 w 79"/>
                  <a:gd name="T1" fmla="*/ 3 h 86"/>
                  <a:gd name="T2" fmla="*/ 72 w 79"/>
                  <a:gd name="T3" fmla="*/ 0 h 86"/>
                  <a:gd name="T4" fmla="*/ 70 w 79"/>
                  <a:gd name="T5" fmla="*/ 7 h 86"/>
                  <a:gd name="T6" fmla="*/ 58 w 79"/>
                  <a:gd name="T7" fmla="*/ 8 h 86"/>
                  <a:gd name="T8" fmla="*/ 50 w 79"/>
                  <a:gd name="T9" fmla="*/ 7 h 86"/>
                  <a:gd name="T10" fmla="*/ 38 w 79"/>
                  <a:gd name="T11" fmla="*/ 13 h 86"/>
                  <a:gd name="T12" fmla="*/ 31 w 79"/>
                  <a:gd name="T13" fmla="*/ 17 h 86"/>
                  <a:gd name="T14" fmla="*/ 19 w 79"/>
                  <a:gd name="T15" fmla="*/ 23 h 86"/>
                  <a:gd name="T16" fmla="*/ 10 w 79"/>
                  <a:gd name="T17" fmla="*/ 24 h 86"/>
                  <a:gd name="T18" fmla="*/ 10 w 79"/>
                  <a:gd name="T19" fmla="*/ 28 h 86"/>
                  <a:gd name="T20" fmla="*/ 7 w 79"/>
                  <a:gd name="T21" fmla="*/ 35 h 86"/>
                  <a:gd name="T22" fmla="*/ 3 w 79"/>
                  <a:gd name="T23" fmla="*/ 42 h 86"/>
                  <a:gd name="T24" fmla="*/ 5 w 79"/>
                  <a:gd name="T25" fmla="*/ 48 h 86"/>
                  <a:gd name="T26" fmla="*/ 9 w 79"/>
                  <a:gd name="T27" fmla="*/ 56 h 86"/>
                  <a:gd name="T28" fmla="*/ 16 w 79"/>
                  <a:gd name="T29" fmla="*/ 58 h 86"/>
                  <a:gd name="T30" fmla="*/ 38 w 79"/>
                  <a:gd name="T31" fmla="*/ 58 h 86"/>
                  <a:gd name="T32" fmla="*/ 44 w 79"/>
                  <a:gd name="T33" fmla="*/ 61 h 86"/>
                  <a:gd name="T34" fmla="*/ 38 w 79"/>
                  <a:gd name="T35" fmla="*/ 62 h 86"/>
                  <a:gd name="T36" fmla="*/ 29 w 79"/>
                  <a:gd name="T37" fmla="*/ 59 h 86"/>
                  <a:gd name="T38" fmla="*/ 22 w 79"/>
                  <a:gd name="T39" fmla="*/ 62 h 86"/>
                  <a:gd name="T40" fmla="*/ 22 w 79"/>
                  <a:gd name="T41" fmla="*/ 69 h 86"/>
                  <a:gd name="T42" fmla="*/ 27 w 79"/>
                  <a:gd name="T43" fmla="*/ 72 h 86"/>
                  <a:gd name="T44" fmla="*/ 31 w 79"/>
                  <a:gd name="T45" fmla="*/ 82 h 86"/>
                  <a:gd name="T46" fmla="*/ 37 w 79"/>
                  <a:gd name="T47" fmla="*/ 80 h 86"/>
                  <a:gd name="T48" fmla="*/ 44 w 79"/>
                  <a:gd name="T49" fmla="*/ 80 h 86"/>
                  <a:gd name="T50" fmla="*/ 43 w 79"/>
                  <a:gd name="T51" fmla="*/ 69 h 86"/>
                  <a:gd name="T52" fmla="*/ 48 w 79"/>
                  <a:gd name="T53" fmla="*/ 71 h 86"/>
                  <a:gd name="T54" fmla="*/ 51 w 79"/>
                  <a:gd name="T55" fmla="*/ 71 h 86"/>
                  <a:gd name="T56" fmla="*/ 47 w 79"/>
                  <a:gd name="T57" fmla="*/ 65 h 86"/>
                  <a:gd name="T58" fmla="*/ 60 w 79"/>
                  <a:gd name="T59" fmla="*/ 65 h 86"/>
                  <a:gd name="T60" fmla="*/ 57 w 79"/>
                  <a:gd name="T61" fmla="*/ 56 h 86"/>
                  <a:gd name="T62" fmla="*/ 57 w 79"/>
                  <a:gd name="T63" fmla="*/ 55 h 86"/>
                  <a:gd name="T64" fmla="*/ 62 w 79"/>
                  <a:gd name="T65" fmla="*/ 58 h 86"/>
                  <a:gd name="T66" fmla="*/ 61 w 79"/>
                  <a:gd name="T67" fmla="*/ 54 h 86"/>
                  <a:gd name="T68" fmla="*/ 47 w 79"/>
                  <a:gd name="T69" fmla="*/ 47 h 86"/>
                  <a:gd name="T70" fmla="*/ 44 w 79"/>
                  <a:gd name="T71" fmla="*/ 48 h 86"/>
                  <a:gd name="T72" fmla="*/ 41 w 79"/>
                  <a:gd name="T73" fmla="*/ 49 h 86"/>
                  <a:gd name="T74" fmla="*/ 38 w 79"/>
                  <a:gd name="T75" fmla="*/ 45 h 86"/>
                  <a:gd name="T76" fmla="*/ 44 w 79"/>
                  <a:gd name="T77" fmla="*/ 44 h 86"/>
                  <a:gd name="T78" fmla="*/ 43 w 79"/>
                  <a:gd name="T79" fmla="*/ 39 h 86"/>
                  <a:gd name="T80" fmla="*/ 31 w 79"/>
                  <a:gd name="T81" fmla="*/ 30 h 86"/>
                  <a:gd name="T82" fmla="*/ 34 w 79"/>
                  <a:gd name="T83" fmla="*/ 24 h 86"/>
                  <a:gd name="T84" fmla="*/ 38 w 79"/>
                  <a:gd name="T85" fmla="*/ 28 h 86"/>
                  <a:gd name="T86" fmla="*/ 44 w 79"/>
                  <a:gd name="T87" fmla="*/ 32 h 86"/>
                  <a:gd name="T88" fmla="*/ 48 w 79"/>
                  <a:gd name="T89" fmla="*/ 25 h 86"/>
                  <a:gd name="T90" fmla="*/ 51 w 79"/>
                  <a:gd name="T91" fmla="*/ 17 h 86"/>
                  <a:gd name="T92" fmla="*/ 65 w 79"/>
                  <a:gd name="T93" fmla="*/ 14 h 86"/>
                  <a:gd name="T94" fmla="*/ 74 w 79"/>
                  <a:gd name="T95" fmla="*/ 14 h 86"/>
                  <a:gd name="T96" fmla="*/ 78 w 79"/>
                  <a:gd name="T97" fmla="*/ 11 h 8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9"/>
                  <a:gd name="T148" fmla="*/ 0 h 86"/>
                  <a:gd name="T149" fmla="*/ 79 w 79"/>
                  <a:gd name="T150" fmla="*/ 86 h 8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9" h="86">
                    <a:moveTo>
                      <a:pt x="77" y="8"/>
                    </a:moveTo>
                    <a:lnTo>
                      <a:pt x="79" y="3"/>
                    </a:lnTo>
                    <a:lnTo>
                      <a:pt x="77" y="0"/>
                    </a:lnTo>
                    <a:lnTo>
                      <a:pt x="72" y="0"/>
                    </a:lnTo>
                    <a:lnTo>
                      <a:pt x="74" y="4"/>
                    </a:lnTo>
                    <a:lnTo>
                      <a:pt x="70" y="7"/>
                    </a:lnTo>
                    <a:lnTo>
                      <a:pt x="61" y="8"/>
                    </a:lnTo>
                    <a:lnTo>
                      <a:pt x="58" y="8"/>
                    </a:lnTo>
                    <a:lnTo>
                      <a:pt x="54" y="8"/>
                    </a:lnTo>
                    <a:lnTo>
                      <a:pt x="50" y="7"/>
                    </a:lnTo>
                    <a:lnTo>
                      <a:pt x="43" y="11"/>
                    </a:lnTo>
                    <a:lnTo>
                      <a:pt x="38" y="13"/>
                    </a:lnTo>
                    <a:lnTo>
                      <a:pt x="33" y="13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19" y="23"/>
                    </a:lnTo>
                    <a:lnTo>
                      <a:pt x="15" y="23"/>
                    </a:lnTo>
                    <a:lnTo>
                      <a:pt x="10" y="24"/>
                    </a:lnTo>
                    <a:lnTo>
                      <a:pt x="10" y="28"/>
                    </a:lnTo>
                    <a:lnTo>
                      <a:pt x="7" y="30"/>
                    </a:lnTo>
                    <a:lnTo>
                      <a:pt x="7" y="35"/>
                    </a:lnTo>
                    <a:lnTo>
                      <a:pt x="3" y="37"/>
                    </a:lnTo>
                    <a:lnTo>
                      <a:pt x="3" y="42"/>
                    </a:lnTo>
                    <a:lnTo>
                      <a:pt x="0" y="42"/>
                    </a:lnTo>
                    <a:lnTo>
                      <a:pt x="5" y="48"/>
                    </a:lnTo>
                    <a:lnTo>
                      <a:pt x="10" y="52"/>
                    </a:lnTo>
                    <a:lnTo>
                      <a:pt x="9" y="56"/>
                    </a:lnTo>
                    <a:lnTo>
                      <a:pt x="13" y="56"/>
                    </a:lnTo>
                    <a:lnTo>
                      <a:pt x="16" y="58"/>
                    </a:lnTo>
                    <a:lnTo>
                      <a:pt x="27" y="58"/>
                    </a:lnTo>
                    <a:lnTo>
                      <a:pt x="38" y="58"/>
                    </a:lnTo>
                    <a:lnTo>
                      <a:pt x="48" y="58"/>
                    </a:lnTo>
                    <a:lnTo>
                      <a:pt x="44" y="61"/>
                    </a:lnTo>
                    <a:lnTo>
                      <a:pt x="43" y="62"/>
                    </a:lnTo>
                    <a:lnTo>
                      <a:pt x="38" y="62"/>
                    </a:lnTo>
                    <a:lnTo>
                      <a:pt x="34" y="61"/>
                    </a:lnTo>
                    <a:lnTo>
                      <a:pt x="29" y="59"/>
                    </a:lnTo>
                    <a:lnTo>
                      <a:pt x="24" y="61"/>
                    </a:lnTo>
                    <a:lnTo>
                      <a:pt x="22" y="62"/>
                    </a:lnTo>
                    <a:lnTo>
                      <a:pt x="19" y="68"/>
                    </a:lnTo>
                    <a:lnTo>
                      <a:pt x="22" y="69"/>
                    </a:lnTo>
                    <a:lnTo>
                      <a:pt x="24" y="71"/>
                    </a:lnTo>
                    <a:lnTo>
                      <a:pt x="27" y="72"/>
                    </a:lnTo>
                    <a:lnTo>
                      <a:pt x="29" y="76"/>
                    </a:lnTo>
                    <a:lnTo>
                      <a:pt x="31" y="82"/>
                    </a:lnTo>
                    <a:lnTo>
                      <a:pt x="33" y="79"/>
                    </a:lnTo>
                    <a:lnTo>
                      <a:pt x="37" y="80"/>
                    </a:lnTo>
                    <a:lnTo>
                      <a:pt x="41" y="86"/>
                    </a:lnTo>
                    <a:lnTo>
                      <a:pt x="44" y="80"/>
                    </a:lnTo>
                    <a:lnTo>
                      <a:pt x="53" y="83"/>
                    </a:lnTo>
                    <a:lnTo>
                      <a:pt x="43" y="69"/>
                    </a:lnTo>
                    <a:lnTo>
                      <a:pt x="47" y="71"/>
                    </a:lnTo>
                    <a:lnTo>
                      <a:pt x="48" y="71"/>
                    </a:lnTo>
                    <a:lnTo>
                      <a:pt x="48" y="73"/>
                    </a:lnTo>
                    <a:lnTo>
                      <a:pt x="51" y="71"/>
                    </a:lnTo>
                    <a:lnTo>
                      <a:pt x="54" y="68"/>
                    </a:lnTo>
                    <a:lnTo>
                      <a:pt x="47" y="65"/>
                    </a:lnTo>
                    <a:lnTo>
                      <a:pt x="53" y="62"/>
                    </a:lnTo>
                    <a:lnTo>
                      <a:pt x="60" y="65"/>
                    </a:lnTo>
                    <a:lnTo>
                      <a:pt x="58" y="59"/>
                    </a:lnTo>
                    <a:lnTo>
                      <a:pt x="57" y="56"/>
                    </a:lnTo>
                    <a:lnTo>
                      <a:pt x="54" y="55"/>
                    </a:lnTo>
                    <a:lnTo>
                      <a:pt x="57" y="55"/>
                    </a:lnTo>
                    <a:lnTo>
                      <a:pt x="60" y="56"/>
                    </a:lnTo>
                    <a:lnTo>
                      <a:pt x="62" y="58"/>
                    </a:lnTo>
                    <a:lnTo>
                      <a:pt x="67" y="58"/>
                    </a:lnTo>
                    <a:lnTo>
                      <a:pt x="61" y="54"/>
                    </a:lnTo>
                    <a:lnTo>
                      <a:pt x="55" y="49"/>
                    </a:lnTo>
                    <a:lnTo>
                      <a:pt x="47" y="47"/>
                    </a:lnTo>
                    <a:lnTo>
                      <a:pt x="44" y="47"/>
                    </a:lnTo>
                    <a:lnTo>
                      <a:pt x="44" y="48"/>
                    </a:lnTo>
                    <a:lnTo>
                      <a:pt x="46" y="51"/>
                    </a:lnTo>
                    <a:lnTo>
                      <a:pt x="41" y="49"/>
                    </a:lnTo>
                    <a:lnTo>
                      <a:pt x="38" y="48"/>
                    </a:lnTo>
                    <a:lnTo>
                      <a:pt x="38" y="45"/>
                    </a:lnTo>
                    <a:lnTo>
                      <a:pt x="38" y="42"/>
                    </a:lnTo>
                    <a:lnTo>
                      <a:pt x="44" y="44"/>
                    </a:lnTo>
                    <a:lnTo>
                      <a:pt x="44" y="41"/>
                    </a:lnTo>
                    <a:lnTo>
                      <a:pt x="43" y="39"/>
                    </a:lnTo>
                    <a:lnTo>
                      <a:pt x="36" y="35"/>
                    </a:lnTo>
                    <a:lnTo>
                      <a:pt x="31" y="30"/>
                    </a:lnTo>
                    <a:lnTo>
                      <a:pt x="33" y="27"/>
                    </a:lnTo>
                    <a:lnTo>
                      <a:pt x="34" y="24"/>
                    </a:lnTo>
                    <a:lnTo>
                      <a:pt x="36" y="27"/>
                    </a:lnTo>
                    <a:lnTo>
                      <a:pt x="38" y="28"/>
                    </a:lnTo>
                    <a:lnTo>
                      <a:pt x="43" y="30"/>
                    </a:lnTo>
                    <a:lnTo>
                      <a:pt x="44" y="32"/>
                    </a:lnTo>
                    <a:lnTo>
                      <a:pt x="44" y="28"/>
                    </a:lnTo>
                    <a:lnTo>
                      <a:pt x="48" y="25"/>
                    </a:lnTo>
                    <a:lnTo>
                      <a:pt x="48" y="20"/>
                    </a:lnTo>
                    <a:lnTo>
                      <a:pt x="51" y="17"/>
                    </a:lnTo>
                    <a:lnTo>
                      <a:pt x="54" y="17"/>
                    </a:lnTo>
                    <a:lnTo>
                      <a:pt x="65" y="14"/>
                    </a:lnTo>
                    <a:lnTo>
                      <a:pt x="71" y="14"/>
                    </a:lnTo>
                    <a:lnTo>
                      <a:pt x="74" y="14"/>
                    </a:lnTo>
                    <a:lnTo>
                      <a:pt x="75" y="15"/>
                    </a:lnTo>
                    <a:lnTo>
                      <a:pt x="78" y="11"/>
                    </a:lnTo>
                    <a:lnTo>
                      <a:pt x="77" y="8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71" name="Freeform 1024"/>
              <p:cNvSpPr>
                <a:spLocks noChangeAspect="1"/>
              </p:cNvSpPr>
              <p:nvPr/>
            </p:nvSpPr>
            <p:spPr bwMode="auto">
              <a:xfrm>
                <a:off x="3395" y="1147"/>
                <a:ext cx="79" cy="86"/>
              </a:xfrm>
              <a:custGeom>
                <a:avLst/>
                <a:gdLst>
                  <a:gd name="T0" fmla="*/ 79 w 79"/>
                  <a:gd name="T1" fmla="*/ 3 h 86"/>
                  <a:gd name="T2" fmla="*/ 72 w 79"/>
                  <a:gd name="T3" fmla="*/ 0 h 86"/>
                  <a:gd name="T4" fmla="*/ 70 w 79"/>
                  <a:gd name="T5" fmla="*/ 7 h 86"/>
                  <a:gd name="T6" fmla="*/ 58 w 79"/>
                  <a:gd name="T7" fmla="*/ 8 h 86"/>
                  <a:gd name="T8" fmla="*/ 50 w 79"/>
                  <a:gd name="T9" fmla="*/ 7 h 86"/>
                  <a:gd name="T10" fmla="*/ 38 w 79"/>
                  <a:gd name="T11" fmla="*/ 13 h 86"/>
                  <a:gd name="T12" fmla="*/ 31 w 79"/>
                  <a:gd name="T13" fmla="*/ 17 h 86"/>
                  <a:gd name="T14" fmla="*/ 19 w 79"/>
                  <a:gd name="T15" fmla="*/ 23 h 86"/>
                  <a:gd name="T16" fmla="*/ 10 w 79"/>
                  <a:gd name="T17" fmla="*/ 24 h 86"/>
                  <a:gd name="T18" fmla="*/ 10 w 79"/>
                  <a:gd name="T19" fmla="*/ 28 h 86"/>
                  <a:gd name="T20" fmla="*/ 7 w 79"/>
                  <a:gd name="T21" fmla="*/ 35 h 86"/>
                  <a:gd name="T22" fmla="*/ 3 w 79"/>
                  <a:gd name="T23" fmla="*/ 42 h 86"/>
                  <a:gd name="T24" fmla="*/ 5 w 79"/>
                  <a:gd name="T25" fmla="*/ 48 h 86"/>
                  <a:gd name="T26" fmla="*/ 9 w 79"/>
                  <a:gd name="T27" fmla="*/ 56 h 86"/>
                  <a:gd name="T28" fmla="*/ 16 w 79"/>
                  <a:gd name="T29" fmla="*/ 58 h 86"/>
                  <a:gd name="T30" fmla="*/ 38 w 79"/>
                  <a:gd name="T31" fmla="*/ 58 h 86"/>
                  <a:gd name="T32" fmla="*/ 44 w 79"/>
                  <a:gd name="T33" fmla="*/ 61 h 86"/>
                  <a:gd name="T34" fmla="*/ 38 w 79"/>
                  <a:gd name="T35" fmla="*/ 62 h 86"/>
                  <a:gd name="T36" fmla="*/ 29 w 79"/>
                  <a:gd name="T37" fmla="*/ 59 h 86"/>
                  <a:gd name="T38" fmla="*/ 22 w 79"/>
                  <a:gd name="T39" fmla="*/ 62 h 86"/>
                  <a:gd name="T40" fmla="*/ 22 w 79"/>
                  <a:gd name="T41" fmla="*/ 69 h 86"/>
                  <a:gd name="T42" fmla="*/ 27 w 79"/>
                  <a:gd name="T43" fmla="*/ 72 h 86"/>
                  <a:gd name="T44" fmla="*/ 31 w 79"/>
                  <a:gd name="T45" fmla="*/ 82 h 86"/>
                  <a:gd name="T46" fmla="*/ 37 w 79"/>
                  <a:gd name="T47" fmla="*/ 80 h 86"/>
                  <a:gd name="T48" fmla="*/ 44 w 79"/>
                  <a:gd name="T49" fmla="*/ 80 h 86"/>
                  <a:gd name="T50" fmla="*/ 43 w 79"/>
                  <a:gd name="T51" fmla="*/ 69 h 86"/>
                  <a:gd name="T52" fmla="*/ 48 w 79"/>
                  <a:gd name="T53" fmla="*/ 71 h 86"/>
                  <a:gd name="T54" fmla="*/ 51 w 79"/>
                  <a:gd name="T55" fmla="*/ 71 h 86"/>
                  <a:gd name="T56" fmla="*/ 47 w 79"/>
                  <a:gd name="T57" fmla="*/ 65 h 86"/>
                  <a:gd name="T58" fmla="*/ 60 w 79"/>
                  <a:gd name="T59" fmla="*/ 65 h 86"/>
                  <a:gd name="T60" fmla="*/ 57 w 79"/>
                  <a:gd name="T61" fmla="*/ 56 h 86"/>
                  <a:gd name="T62" fmla="*/ 57 w 79"/>
                  <a:gd name="T63" fmla="*/ 55 h 86"/>
                  <a:gd name="T64" fmla="*/ 62 w 79"/>
                  <a:gd name="T65" fmla="*/ 58 h 86"/>
                  <a:gd name="T66" fmla="*/ 61 w 79"/>
                  <a:gd name="T67" fmla="*/ 54 h 86"/>
                  <a:gd name="T68" fmla="*/ 47 w 79"/>
                  <a:gd name="T69" fmla="*/ 47 h 86"/>
                  <a:gd name="T70" fmla="*/ 44 w 79"/>
                  <a:gd name="T71" fmla="*/ 48 h 86"/>
                  <a:gd name="T72" fmla="*/ 41 w 79"/>
                  <a:gd name="T73" fmla="*/ 49 h 86"/>
                  <a:gd name="T74" fmla="*/ 38 w 79"/>
                  <a:gd name="T75" fmla="*/ 45 h 86"/>
                  <a:gd name="T76" fmla="*/ 44 w 79"/>
                  <a:gd name="T77" fmla="*/ 44 h 86"/>
                  <a:gd name="T78" fmla="*/ 43 w 79"/>
                  <a:gd name="T79" fmla="*/ 39 h 86"/>
                  <a:gd name="T80" fmla="*/ 31 w 79"/>
                  <a:gd name="T81" fmla="*/ 30 h 86"/>
                  <a:gd name="T82" fmla="*/ 34 w 79"/>
                  <a:gd name="T83" fmla="*/ 24 h 86"/>
                  <a:gd name="T84" fmla="*/ 38 w 79"/>
                  <a:gd name="T85" fmla="*/ 28 h 86"/>
                  <a:gd name="T86" fmla="*/ 44 w 79"/>
                  <a:gd name="T87" fmla="*/ 32 h 86"/>
                  <a:gd name="T88" fmla="*/ 48 w 79"/>
                  <a:gd name="T89" fmla="*/ 25 h 86"/>
                  <a:gd name="T90" fmla="*/ 51 w 79"/>
                  <a:gd name="T91" fmla="*/ 17 h 86"/>
                  <a:gd name="T92" fmla="*/ 65 w 79"/>
                  <a:gd name="T93" fmla="*/ 14 h 86"/>
                  <a:gd name="T94" fmla="*/ 74 w 79"/>
                  <a:gd name="T95" fmla="*/ 14 h 86"/>
                  <a:gd name="T96" fmla="*/ 78 w 79"/>
                  <a:gd name="T97" fmla="*/ 11 h 8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9"/>
                  <a:gd name="T148" fmla="*/ 0 h 86"/>
                  <a:gd name="T149" fmla="*/ 79 w 79"/>
                  <a:gd name="T150" fmla="*/ 86 h 8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9" h="86">
                    <a:moveTo>
                      <a:pt x="77" y="8"/>
                    </a:moveTo>
                    <a:lnTo>
                      <a:pt x="79" y="3"/>
                    </a:lnTo>
                    <a:lnTo>
                      <a:pt x="77" y="0"/>
                    </a:lnTo>
                    <a:lnTo>
                      <a:pt x="72" y="0"/>
                    </a:lnTo>
                    <a:lnTo>
                      <a:pt x="74" y="4"/>
                    </a:lnTo>
                    <a:lnTo>
                      <a:pt x="70" y="7"/>
                    </a:lnTo>
                    <a:lnTo>
                      <a:pt x="61" y="8"/>
                    </a:lnTo>
                    <a:lnTo>
                      <a:pt x="58" y="8"/>
                    </a:lnTo>
                    <a:lnTo>
                      <a:pt x="54" y="8"/>
                    </a:lnTo>
                    <a:lnTo>
                      <a:pt x="50" y="7"/>
                    </a:lnTo>
                    <a:lnTo>
                      <a:pt x="43" y="11"/>
                    </a:lnTo>
                    <a:lnTo>
                      <a:pt x="38" y="13"/>
                    </a:lnTo>
                    <a:lnTo>
                      <a:pt x="33" y="13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19" y="23"/>
                    </a:lnTo>
                    <a:lnTo>
                      <a:pt x="15" y="23"/>
                    </a:lnTo>
                    <a:lnTo>
                      <a:pt x="10" y="24"/>
                    </a:lnTo>
                    <a:lnTo>
                      <a:pt x="10" y="28"/>
                    </a:lnTo>
                    <a:lnTo>
                      <a:pt x="7" y="30"/>
                    </a:lnTo>
                    <a:lnTo>
                      <a:pt x="7" y="35"/>
                    </a:lnTo>
                    <a:lnTo>
                      <a:pt x="3" y="37"/>
                    </a:lnTo>
                    <a:lnTo>
                      <a:pt x="3" y="42"/>
                    </a:lnTo>
                    <a:lnTo>
                      <a:pt x="0" y="42"/>
                    </a:lnTo>
                    <a:lnTo>
                      <a:pt x="5" y="48"/>
                    </a:lnTo>
                    <a:lnTo>
                      <a:pt x="10" y="52"/>
                    </a:lnTo>
                    <a:lnTo>
                      <a:pt x="9" y="56"/>
                    </a:lnTo>
                    <a:lnTo>
                      <a:pt x="13" y="56"/>
                    </a:lnTo>
                    <a:lnTo>
                      <a:pt x="16" y="58"/>
                    </a:lnTo>
                    <a:lnTo>
                      <a:pt x="27" y="58"/>
                    </a:lnTo>
                    <a:lnTo>
                      <a:pt x="38" y="58"/>
                    </a:lnTo>
                    <a:lnTo>
                      <a:pt x="48" y="58"/>
                    </a:lnTo>
                    <a:lnTo>
                      <a:pt x="44" y="61"/>
                    </a:lnTo>
                    <a:lnTo>
                      <a:pt x="43" y="62"/>
                    </a:lnTo>
                    <a:lnTo>
                      <a:pt x="38" y="62"/>
                    </a:lnTo>
                    <a:lnTo>
                      <a:pt x="34" y="61"/>
                    </a:lnTo>
                    <a:lnTo>
                      <a:pt x="29" y="59"/>
                    </a:lnTo>
                    <a:lnTo>
                      <a:pt x="24" y="61"/>
                    </a:lnTo>
                    <a:lnTo>
                      <a:pt x="22" y="62"/>
                    </a:lnTo>
                    <a:lnTo>
                      <a:pt x="19" y="68"/>
                    </a:lnTo>
                    <a:lnTo>
                      <a:pt x="22" y="69"/>
                    </a:lnTo>
                    <a:lnTo>
                      <a:pt x="24" y="71"/>
                    </a:lnTo>
                    <a:lnTo>
                      <a:pt x="27" y="72"/>
                    </a:lnTo>
                    <a:lnTo>
                      <a:pt x="29" y="76"/>
                    </a:lnTo>
                    <a:lnTo>
                      <a:pt x="31" y="82"/>
                    </a:lnTo>
                    <a:lnTo>
                      <a:pt x="33" y="79"/>
                    </a:lnTo>
                    <a:lnTo>
                      <a:pt x="37" y="80"/>
                    </a:lnTo>
                    <a:lnTo>
                      <a:pt x="41" y="86"/>
                    </a:lnTo>
                    <a:lnTo>
                      <a:pt x="44" y="80"/>
                    </a:lnTo>
                    <a:lnTo>
                      <a:pt x="53" y="83"/>
                    </a:lnTo>
                    <a:lnTo>
                      <a:pt x="43" y="69"/>
                    </a:lnTo>
                    <a:lnTo>
                      <a:pt x="47" y="71"/>
                    </a:lnTo>
                    <a:lnTo>
                      <a:pt x="48" y="71"/>
                    </a:lnTo>
                    <a:lnTo>
                      <a:pt x="48" y="73"/>
                    </a:lnTo>
                    <a:lnTo>
                      <a:pt x="51" y="71"/>
                    </a:lnTo>
                    <a:lnTo>
                      <a:pt x="54" y="68"/>
                    </a:lnTo>
                    <a:lnTo>
                      <a:pt x="47" y="65"/>
                    </a:lnTo>
                    <a:lnTo>
                      <a:pt x="53" y="62"/>
                    </a:lnTo>
                    <a:lnTo>
                      <a:pt x="60" y="65"/>
                    </a:lnTo>
                    <a:lnTo>
                      <a:pt x="58" y="59"/>
                    </a:lnTo>
                    <a:lnTo>
                      <a:pt x="57" y="56"/>
                    </a:lnTo>
                    <a:lnTo>
                      <a:pt x="54" y="55"/>
                    </a:lnTo>
                    <a:lnTo>
                      <a:pt x="57" y="55"/>
                    </a:lnTo>
                    <a:lnTo>
                      <a:pt x="60" y="56"/>
                    </a:lnTo>
                    <a:lnTo>
                      <a:pt x="62" y="58"/>
                    </a:lnTo>
                    <a:lnTo>
                      <a:pt x="67" y="58"/>
                    </a:lnTo>
                    <a:lnTo>
                      <a:pt x="61" y="54"/>
                    </a:lnTo>
                    <a:lnTo>
                      <a:pt x="55" y="49"/>
                    </a:lnTo>
                    <a:lnTo>
                      <a:pt x="47" y="47"/>
                    </a:lnTo>
                    <a:lnTo>
                      <a:pt x="44" y="47"/>
                    </a:lnTo>
                    <a:lnTo>
                      <a:pt x="44" y="48"/>
                    </a:lnTo>
                    <a:lnTo>
                      <a:pt x="46" y="51"/>
                    </a:lnTo>
                    <a:lnTo>
                      <a:pt x="41" y="49"/>
                    </a:lnTo>
                    <a:lnTo>
                      <a:pt x="38" y="48"/>
                    </a:lnTo>
                    <a:lnTo>
                      <a:pt x="38" y="45"/>
                    </a:lnTo>
                    <a:lnTo>
                      <a:pt x="38" y="42"/>
                    </a:lnTo>
                    <a:lnTo>
                      <a:pt x="44" y="44"/>
                    </a:lnTo>
                    <a:lnTo>
                      <a:pt x="44" y="41"/>
                    </a:lnTo>
                    <a:lnTo>
                      <a:pt x="43" y="39"/>
                    </a:lnTo>
                    <a:lnTo>
                      <a:pt x="36" y="35"/>
                    </a:lnTo>
                    <a:lnTo>
                      <a:pt x="31" y="30"/>
                    </a:lnTo>
                    <a:lnTo>
                      <a:pt x="33" y="27"/>
                    </a:lnTo>
                    <a:lnTo>
                      <a:pt x="34" y="24"/>
                    </a:lnTo>
                    <a:lnTo>
                      <a:pt x="36" y="27"/>
                    </a:lnTo>
                    <a:lnTo>
                      <a:pt x="38" y="28"/>
                    </a:lnTo>
                    <a:lnTo>
                      <a:pt x="43" y="30"/>
                    </a:lnTo>
                    <a:lnTo>
                      <a:pt x="44" y="32"/>
                    </a:lnTo>
                    <a:lnTo>
                      <a:pt x="44" y="28"/>
                    </a:lnTo>
                    <a:lnTo>
                      <a:pt x="48" y="25"/>
                    </a:lnTo>
                    <a:lnTo>
                      <a:pt x="48" y="20"/>
                    </a:lnTo>
                    <a:lnTo>
                      <a:pt x="51" y="17"/>
                    </a:lnTo>
                    <a:lnTo>
                      <a:pt x="54" y="17"/>
                    </a:lnTo>
                    <a:lnTo>
                      <a:pt x="65" y="14"/>
                    </a:lnTo>
                    <a:lnTo>
                      <a:pt x="71" y="14"/>
                    </a:lnTo>
                    <a:lnTo>
                      <a:pt x="74" y="14"/>
                    </a:lnTo>
                    <a:lnTo>
                      <a:pt x="75" y="15"/>
                    </a:lnTo>
                    <a:lnTo>
                      <a:pt x="78" y="11"/>
                    </a:lnTo>
                    <a:lnTo>
                      <a:pt x="77" y="8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72" name="Freeform 1025"/>
              <p:cNvSpPr>
                <a:spLocks noChangeAspect="1"/>
              </p:cNvSpPr>
              <p:nvPr/>
            </p:nvSpPr>
            <p:spPr bwMode="auto">
              <a:xfrm>
                <a:off x="3395" y="1148"/>
                <a:ext cx="33" cy="23"/>
              </a:xfrm>
              <a:custGeom>
                <a:avLst/>
                <a:gdLst>
                  <a:gd name="T0" fmla="*/ 30 w 33"/>
                  <a:gd name="T1" fmla="*/ 3 h 23"/>
                  <a:gd name="T2" fmla="*/ 24 w 33"/>
                  <a:gd name="T3" fmla="*/ 2 h 23"/>
                  <a:gd name="T4" fmla="*/ 24 w 33"/>
                  <a:gd name="T5" fmla="*/ 0 h 23"/>
                  <a:gd name="T6" fmla="*/ 19 w 33"/>
                  <a:gd name="T7" fmla="*/ 0 h 23"/>
                  <a:gd name="T8" fmla="*/ 10 w 33"/>
                  <a:gd name="T9" fmla="*/ 3 h 23"/>
                  <a:gd name="T10" fmla="*/ 7 w 33"/>
                  <a:gd name="T11" fmla="*/ 3 h 23"/>
                  <a:gd name="T12" fmla="*/ 5 w 33"/>
                  <a:gd name="T13" fmla="*/ 5 h 23"/>
                  <a:gd name="T14" fmla="*/ 3 w 33"/>
                  <a:gd name="T15" fmla="*/ 9 h 23"/>
                  <a:gd name="T16" fmla="*/ 0 w 33"/>
                  <a:gd name="T17" fmla="*/ 7 h 23"/>
                  <a:gd name="T18" fmla="*/ 0 w 33"/>
                  <a:gd name="T19" fmla="*/ 10 h 23"/>
                  <a:gd name="T20" fmla="*/ 2 w 33"/>
                  <a:gd name="T21" fmla="*/ 17 h 23"/>
                  <a:gd name="T22" fmla="*/ 5 w 33"/>
                  <a:gd name="T23" fmla="*/ 22 h 23"/>
                  <a:gd name="T24" fmla="*/ 9 w 33"/>
                  <a:gd name="T25" fmla="*/ 23 h 23"/>
                  <a:gd name="T26" fmla="*/ 10 w 33"/>
                  <a:gd name="T27" fmla="*/ 23 h 23"/>
                  <a:gd name="T28" fmla="*/ 10 w 33"/>
                  <a:gd name="T29" fmla="*/ 23 h 23"/>
                  <a:gd name="T30" fmla="*/ 15 w 33"/>
                  <a:gd name="T31" fmla="*/ 22 h 23"/>
                  <a:gd name="T32" fmla="*/ 19 w 33"/>
                  <a:gd name="T33" fmla="*/ 22 h 23"/>
                  <a:gd name="T34" fmla="*/ 23 w 33"/>
                  <a:gd name="T35" fmla="*/ 16 h 23"/>
                  <a:gd name="T36" fmla="*/ 31 w 33"/>
                  <a:gd name="T37" fmla="*/ 16 h 23"/>
                  <a:gd name="T38" fmla="*/ 33 w 33"/>
                  <a:gd name="T39" fmla="*/ 13 h 23"/>
                  <a:gd name="T40" fmla="*/ 33 w 33"/>
                  <a:gd name="T41" fmla="*/ 7 h 23"/>
                  <a:gd name="T42" fmla="*/ 30 w 33"/>
                  <a:gd name="T43" fmla="*/ 3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3"/>
                  <a:gd name="T67" fmla="*/ 0 h 23"/>
                  <a:gd name="T68" fmla="*/ 33 w 3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3" h="23">
                    <a:moveTo>
                      <a:pt x="30" y="3"/>
                    </a:moveTo>
                    <a:lnTo>
                      <a:pt x="24" y="2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7"/>
                    </a:lnTo>
                    <a:lnTo>
                      <a:pt x="5" y="22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5" y="22"/>
                    </a:lnTo>
                    <a:lnTo>
                      <a:pt x="19" y="22"/>
                    </a:lnTo>
                    <a:lnTo>
                      <a:pt x="23" y="16"/>
                    </a:lnTo>
                    <a:lnTo>
                      <a:pt x="31" y="16"/>
                    </a:lnTo>
                    <a:lnTo>
                      <a:pt x="33" y="13"/>
                    </a:lnTo>
                    <a:lnTo>
                      <a:pt x="33" y="7"/>
                    </a:lnTo>
                    <a:lnTo>
                      <a:pt x="30" y="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73" name="Freeform 1026"/>
              <p:cNvSpPr>
                <a:spLocks noChangeAspect="1"/>
              </p:cNvSpPr>
              <p:nvPr/>
            </p:nvSpPr>
            <p:spPr bwMode="auto">
              <a:xfrm>
                <a:off x="3395" y="1148"/>
                <a:ext cx="33" cy="23"/>
              </a:xfrm>
              <a:custGeom>
                <a:avLst/>
                <a:gdLst>
                  <a:gd name="T0" fmla="*/ 30 w 33"/>
                  <a:gd name="T1" fmla="*/ 3 h 23"/>
                  <a:gd name="T2" fmla="*/ 24 w 33"/>
                  <a:gd name="T3" fmla="*/ 2 h 23"/>
                  <a:gd name="T4" fmla="*/ 24 w 33"/>
                  <a:gd name="T5" fmla="*/ 0 h 23"/>
                  <a:gd name="T6" fmla="*/ 19 w 33"/>
                  <a:gd name="T7" fmla="*/ 0 h 23"/>
                  <a:gd name="T8" fmla="*/ 10 w 33"/>
                  <a:gd name="T9" fmla="*/ 3 h 23"/>
                  <a:gd name="T10" fmla="*/ 7 w 33"/>
                  <a:gd name="T11" fmla="*/ 3 h 23"/>
                  <a:gd name="T12" fmla="*/ 5 w 33"/>
                  <a:gd name="T13" fmla="*/ 5 h 23"/>
                  <a:gd name="T14" fmla="*/ 3 w 33"/>
                  <a:gd name="T15" fmla="*/ 9 h 23"/>
                  <a:gd name="T16" fmla="*/ 0 w 33"/>
                  <a:gd name="T17" fmla="*/ 7 h 23"/>
                  <a:gd name="T18" fmla="*/ 0 w 33"/>
                  <a:gd name="T19" fmla="*/ 10 h 23"/>
                  <a:gd name="T20" fmla="*/ 2 w 33"/>
                  <a:gd name="T21" fmla="*/ 17 h 23"/>
                  <a:gd name="T22" fmla="*/ 5 w 33"/>
                  <a:gd name="T23" fmla="*/ 22 h 23"/>
                  <a:gd name="T24" fmla="*/ 9 w 33"/>
                  <a:gd name="T25" fmla="*/ 23 h 23"/>
                  <a:gd name="T26" fmla="*/ 10 w 33"/>
                  <a:gd name="T27" fmla="*/ 23 h 23"/>
                  <a:gd name="T28" fmla="*/ 10 w 33"/>
                  <a:gd name="T29" fmla="*/ 23 h 23"/>
                  <a:gd name="T30" fmla="*/ 15 w 33"/>
                  <a:gd name="T31" fmla="*/ 22 h 23"/>
                  <a:gd name="T32" fmla="*/ 19 w 33"/>
                  <a:gd name="T33" fmla="*/ 22 h 23"/>
                  <a:gd name="T34" fmla="*/ 23 w 33"/>
                  <a:gd name="T35" fmla="*/ 16 h 23"/>
                  <a:gd name="T36" fmla="*/ 31 w 33"/>
                  <a:gd name="T37" fmla="*/ 16 h 23"/>
                  <a:gd name="T38" fmla="*/ 33 w 33"/>
                  <a:gd name="T39" fmla="*/ 13 h 23"/>
                  <a:gd name="T40" fmla="*/ 33 w 33"/>
                  <a:gd name="T41" fmla="*/ 7 h 23"/>
                  <a:gd name="T42" fmla="*/ 30 w 33"/>
                  <a:gd name="T43" fmla="*/ 3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3"/>
                  <a:gd name="T67" fmla="*/ 0 h 23"/>
                  <a:gd name="T68" fmla="*/ 33 w 3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3" h="23">
                    <a:moveTo>
                      <a:pt x="30" y="3"/>
                    </a:moveTo>
                    <a:lnTo>
                      <a:pt x="24" y="2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7"/>
                    </a:lnTo>
                    <a:lnTo>
                      <a:pt x="5" y="22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5" y="22"/>
                    </a:lnTo>
                    <a:lnTo>
                      <a:pt x="19" y="22"/>
                    </a:lnTo>
                    <a:lnTo>
                      <a:pt x="23" y="16"/>
                    </a:lnTo>
                    <a:lnTo>
                      <a:pt x="31" y="16"/>
                    </a:lnTo>
                    <a:lnTo>
                      <a:pt x="33" y="13"/>
                    </a:lnTo>
                    <a:lnTo>
                      <a:pt x="33" y="7"/>
                    </a:lnTo>
                    <a:lnTo>
                      <a:pt x="30" y="3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74" name="Freeform 1027"/>
              <p:cNvSpPr>
                <a:spLocks noChangeAspect="1"/>
              </p:cNvSpPr>
              <p:nvPr/>
            </p:nvSpPr>
            <p:spPr bwMode="auto">
              <a:xfrm>
                <a:off x="3414" y="1110"/>
                <a:ext cx="76" cy="51"/>
              </a:xfrm>
              <a:custGeom>
                <a:avLst/>
                <a:gdLst>
                  <a:gd name="T0" fmla="*/ 58 w 76"/>
                  <a:gd name="T1" fmla="*/ 31 h 51"/>
                  <a:gd name="T2" fmla="*/ 62 w 76"/>
                  <a:gd name="T3" fmla="*/ 31 h 51"/>
                  <a:gd name="T4" fmla="*/ 66 w 76"/>
                  <a:gd name="T5" fmla="*/ 28 h 51"/>
                  <a:gd name="T6" fmla="*/ 72 w 76"/>
                  <a:gd name="T7" fmla="*/ 30 h 51"/>
                  <a:gd name="T8" fmla="*/ 76 w 76"/>
                  <a:gd name="T9" fmla="*/ 28 h 51"/>
                  <a:gd name="T10" fmla="*/ 72 w 76"/>
                  <a:gd name="T11" fmla="*/ 26 h 51"/>
                  <a:gd name="T12" fmla="*/ 67 w 76"/>
                  <a:gd name="T13" fmla="*/ 23 h 51"/>
                  <a:gd name="T14" fmla="*/ 70 w 76"/>
                  <a:gd name="T15" fmla="*/ 19 h 51"/>
                  <a:gd name="T16" fmla="*/ 70 w 76"/>
                  <a:gd name="T17" fmla="*/ 13 h 51"/>
                  <a:gd name="T18" fmla="*/ 70 w 76"/>
                  <a:gd name="T19" fmla="*/ 10 h 51"/>
                  <a:gd name="T20" fmla="*/ 73 w 76"/>
                  <a:gd name="T21" fmla="*/ 9 h 51"/>
                  <a:gd name="T22" fmla="*/ 74 w 76"/>
                  <a:gd name="T23" fmla="*/ 7 h 51"/>
                  <a:gd name="T24" fmla="*/ 74 w 76"/>
                  <a:gd name="T25" fmla="*/ 4 h 51"/>
                  <a:gd name="T26" fmla="*/ 74 w 76"/>
                  <a:gd name="T27" fmla="*/ 3 h 51"/>
                  <a:gd name="T28" fmla="*/ 67 w 76"/>
                  <a:gd name="T29" fmla="*/ 3 h 51"/>
                  <a:gd name="T30" fmla="*/ 67 w 76"/>
                  <a:gd name="T31" fmla="*/ 0 h 51"/>
                  <a:gd name="T32" fmla="*/ 62 w 76"/>
                  <a:gd name="T33" fmla="*/ 2 h 51"/>
                  <a:gd name="T34" fmla="*/ 58 w 76"/>
                  <a:gd name="T35" fmla="*/ 0 h 51"/>
                  <a:gd name="T36" fmla="*/ 52 w 76"/>
                  <a:gd name="T37" fmla="*/ 2 h 51"/>
                  <a:gd name="T38" fmla="*/ 46 w 76"/>
                  <a:gd name="T39" fmla="*/ 4 h 51"/>
                  <a:gd name="T40" fmla="*/ 41 w 76"/>
                  <a:gd name="T41" fmla="*/ 10 h 51"/>
                  <a:gd name="T42" fmla="*/ 34 w 76"/>
                  <a:gd name="T43" fmla="*/ 11 h 51"/>
                  <a:gd name="T44" fmla="*/ 28 w 76"/>
                  <a:gd name="T45" fmla="*/ 11 h 51"/>
                  <a:gd name="T46" fmla="*/ 24 w 76"/>
                  <a:gd name="T47" fmla="*/ 11 h 51"/>
                  <a:gd name="T48" fmla="*/ 21 w 76"/>
                  <a:gd name="T49" fmla="*/ 14 h 51"/>
                  <a:gd name="T50" fmla="*/ 10 w 76"/>
                  <a:gd name="T51" fmla="*/ 14 h 51"/>
                  <a:gd name="T52" fmla="*/ 5 w 76"/>
                  <a:gd name="T53" fmla="*/ 13 h 51"/>
                  <a:gd name="T54" fmla="*/ 5 w 76"/>
                  <a:gd name="T55" fmla="*/ 10 h 51"/>
                  <a:gd name="T56" fmla="*/ 1 w 76"/>
                  <a:gd name="T57" fmla="*/ 9 h 51"/>
                  <a:gd name="T58" fmla="*/ 0 w 76"/>
                  <a:gd name="T59" fmla="*/ 11 h 51"/>
                  <a:gd name="T60" fmla="*/ 1 w 76"/>
                  <a:gd name="T61" fmla="*/ 16 h 51"/>
                  <a:gd name="T62" fmla="*/ 3 w 76"/>
                  <a:gd name="T63" fmla="*/ 20 h 51"/>
                  <a:gd name="T64" fmla="*/ 8 w 76"/>
                  <a:gd name="T65" fmla="*/ 23 h 51"/>
                  <a:gd name="T66" fmla="*/ 5 w 76"/>
                  <a:gd name="T67" fmla="*/ 28 h 51"/>
                  <a:gd name="T68" fmla="*/ 4 w 76"/>
                  <a:gd name="T69" fmla="*/ 28 h 51"/>
                  <a:gd name="T70" fmla="*/ 4 w 76"/>
                  <a:gd name="T71" fmla="*/ 33 h 51"/>
                  <a:gd name="T72" fmla="*/ 5 w 76"/>
                  <a:gd name="T73" fmla="*/ 34 h 51"/>
                  <a:gd name="T74" fmla="*/ 5 w 76"/>
                  <a:gd name="T75" fmla="*/ 38 h 51"/>
                  <a:gd name="T76" fmla="*/ 5 w 76"/>
                  <a:gd name="T77" fmla="*/ 40 h 51"/>
                  <a:gd name="T78" fmla="*/ 11 w 76"/>
                  <a:gd name="T79" fmla="*/ 41 h 51"/>
                  <a:gd name="T80" fmla="*/ 14 w 76"/>
                  <a:gd name="T81" fmla="*/ 45 h 51"/>
                  <a:gd name="T82" fmla="*/ 14 w 76"/>
                  <a:gd name="T83" fmla="*/ 51 h 51"/>
                  <a:gd name="T84" fmla="*/ 14 w 76"/>
                  <a:gd name="T85" fmla="*/ 50 h 51"/>
                  <a:gd name="T86" fmla="*/ 19 w 76"/>
                  <a:gd name="T87" fmla="*/ 50 h 51"/>
                  <a:gd name="T88" fmla="*/ 24 w 76"/>
                  <a:gd name="T89" fmla="*/ 48 h 51"/>
                  <a:gd name="T90" fmla="*/ 31 w 76"/>
                  <a:gd name="T91" fmla="*/ 44 h 51"/>
                  <a:gd name="T92" fmla="*/ 35 w 76"/>
                  <a:gd name="T93" fmla="*/ 45 h 51"/>
                  <a:gd name="T94" fmla="*/ 39 w 76"/>
                  <a:gd name="T95" fmla="*/ 45 h 51"/>
                  <a:gd name="T96" fmla="*/ 43 w 76"/>
                  <a:gd name="T97" fmla="*/ 45 h 51"/>
                  <a:gd name="T98" fmla="*/ 51 w 76"/>
                  <a:gd name="T99" fmla="*/ 44 h 51"/>
                  <a:gd name="T100" fmla="*/ 55 w 76"/>
                  <a:gd name="T101" fmla="*/ 41 h 51"/>
                  <a:gd name="T102" fmla="*/ 53 w 76"/>
                  <a:gd name="T103" fmla="*/ 37 h 51"/>
                  <a:gd name="T104" fmla="*/ 58 w 76"/>
                  <a:gd name="T105" fmla="*/ 37 h 51"/>
                  <a:gd name="T106" fmla="*/ 58 w 76"/>
                  <a:gd name="T107" fmla="*/ 36 h 51"/>
                  <a:gd name="T108" fmla="*/ 58 w 76"/>
                  <a:gd name="T109" fmla="*/ 31 h 5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6"/>
                  <a:gd name="T166" fmla="*/ 0 h 51"/>
                  <a:gd name="T167" fmla="*/ 76 w 76"/>
                  <a:gd name="T168" fmla="*/ 51 h 5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6" h="51">
                    <a:moveTo>
                      <a:pt x="58" y="31"/>
                    </a:moveTo>
                    <a:lnTo>
                      <a:pt x="62" y="31"/>
                    </a:lnTo>
                    <a:lnTo>
                      <a:pt x="66" y="28"/>
                    </a:lnTo>
                    <a:lnTo>
                      <a:pt x="72" y="30"/>
                    </a:lnTo>
                    <a:lnTo>
                      <a:pt x="76" y="28"/>
                    </a:lnTo>
                    <a:lnTo>
                      <a:pt x="72" y="26"/>
                    </a:lnTo>
                    <a:lnTo>
                      <a:pt x="67" y="23"/>
                    </a:lnTo>
                    <a:lnTo>
                      <a:pt x="70" y="19"/>
                    </a:lnTo>
                    <a:lnTo>
                      <a:pt x="70" y="13"/>
                    </a:lnTo>
                    <a:lnTo>
                      <a:pt x="70" y="10"/>
                    </a:lnTo>
                    <a:lnTo>
                      <a:pt x="73" y="9"/>
                    </a:lnTo>
                    <a:lnTo>
                      <a:pt x="74" y="7"/>
                    </a:lnTo>
                    <a:lnTo>
                      <a:pt x="74" y="4"/>
                    </a:lnTo>
                    <a:lnTo>
                      <a:pt x="74" y="3"/>
                    </a:lnTo>
                    <a:lnTo>
                      <a:pt x="67" y="3"/>
                    </a:lnTo>
                    <a:lnTo>
                      <a:pt x="67" y="0"/>
                    </a:lnTo>
                    <a:lnTo>
                      <a:pt x="62" y="2"/>
                    </a:lnTo>
                    <a:lnTo>
                      <a:pt x="58" y="0"/>
                    </a:lnTo>
                    <a:lnTo>
                      <a:pt x="52" y="2"/>
                    </a:lnTo>
                    <a:lnTo>
                      <a:pt x="46" y="4"/>
                    </a:lnTo>
                    <a:lnTo>
                      <a:pt x="41" y="10"/>
                    </a:lnTo>
                    <a:lnTo>
                      <a:pt x="34" y="11"/>
                    </a:lnTo>
                    <a:lnTo>
                      <a:pt x="28" y="11"/>
                    </a:lnTo>
                    <a:lnTo>
                      <a:pt x="24" y="11"/>
                    </a:lnTo>
                    <a:lnTo>
                      <a:pt x="21" y="14"/>
                    </a:lnTo>
                    <a:lnTo>
                      <a:pt x="10" y="14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1" y="16"/>
                    </a:lnTo>
                    <a:lnTo>
                      <a:pt x="3" y="20"/>
                    </a:lnTo>
                    <a:lnTo>
                      <a:pt x="8" y="23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4" y="33"/>
                    </a:lnTo>
                    <a:lnTo>
                      <a:pt x="5" y="34"/>
                    </a:lnTo>
                    <a:lnTo>
                      <a:pt x="5" y="38"/>
                    </a:lnTo>
                    <a:lnTo>
                      <a:pt x="5" y="40"/>
                    </a:lnTo>
                    <a:lnTo>
                      <a:pt x="11" y="41"/>
                    </a:lnTo>
                    <a:lnTo>
                      <a:pt x="14" y="45"/>
                    </a:lnTo>
                    <a:lnTo>
                      <a:pt x="14" y="51"/>
                    </a:lnTo>
                    <a:lnTo>
                      <a:pt x="14" y="50"/>
                    </a:lnTo>
                    <a:lnTo>
                      <a:pt x="19" y="50"/>
                    </a:lnTo>
                    <a:lnTo>
                      <a:pt x="24" y="48"/>
                    </a:lnTo>
                    <a:lnTo>
                      <a:pt x="31" y="44"/>
                    </a:lnTo>
                    <a:lnTo>
                      <a:pt x="35" y="45"/>
                    </a:lnTo>
                    <a:lnTo>
                      <a:pt x="39" y="45"/>
                    </a:lnTo>
                    <a:lnTo>
                      <a:pt x="43" y="45"/>
                    </a:lnTo>
                    <a:lnTo>
                      <a:pt x="51" y="44"/>
                    </a:lnTo>
                    <a:lnTo>
                      <a:pt x="55" y="41"/>
                    </a:lnTo>
                    <a:lnTo>
                      <a:pt x="53" y="37"/>
                    </a:lnTo>
                    <a:lnTo>
                      <a:pt x="58" y="37"/>
                    </a:lnTo>
                    <a:lnTo>
                      <a:pt x="58" y="36"/>
                    </a:lnTo>
                    <a:lnTo>
                      <a:pt x="58" y="31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75" name="Freeform 1028"/>
              <p:cNvSpPr>
                <a:spLocks noChangeAspect="1"/>
              </p:cNvSpPr>
              <p:nvPr/>
            </p:nvSpPr>
            <p:spPr bwMode="auto">
              <a:xfrm>
                <a:off x="3414" y="1110"/>
                <a:ext cx="76" cy="51"/>
              </a:xfrm>
              <a:custGeom>
                <a:avLst/>
                <a:gdLst>
                  <a:gd name="T0" fmla="*/ 58 w 76"/>
                  <a:gd name="T1" fmla="*/ 31 h 51"/>
                  <a:gd name="T2" fmla="*/ 62 w 76"/>
                  <a:gd name="T3" fmla="*/ 31 h 51"/>
                  <a:gd name="T4" fmla="*/ 66 w 76"/>
                  <a:gd name="T5" fmla="*/ 28 h 51"/>
                  <a:gd name="T6" fmla="*/ 72 w 76"/>
                  <a:gd name="T7" fmla="*/ 30 h 51"/>
                  <a:gd name="T8" fmla="*/ 76 w 76"/>
                  <a:gd name="T9" fmla="*/ 28 h 51"/>
                  <a:gd name="T10" fmla="*/ 72 w 76"/>
                  <a:gd name="T11" fmla="*/ 26 h 51"/>
                  <a:gd name="T12" fmla="*/ 67 w 76"/>
                  <a:gd name="T13" fmla="*/ 23 h 51"/>
                  <a:gd name="T14" fmla="*/ 70 w 76"/>
                  <a:gd name="T15" fmla="*/ 19 h 51"/>
                  <a:gd name="T16" fmla="*/ 70 w 76"/>
                  <a:gd name="T17" fmla="*/ 13 h 51"/>
                  <a:gd name="T18" fmla="*/ 70 w 76"/>
                  <a:gd name="T19" fmla="*/ 10 h 51"/>
                  <a:gd name="T20" fmla="*/ 73 w 76"/>
                  <a:gd name="T21" fmla="*/ 9 h 51"/>
                  <a:gd name="T22" fmla="*/ 74 w 76"/>
                  <a:gd name="T23" fmla="*/ 7 h 51"/>
                  <a:gd name="T24" fmla="*/ 74 w 76"/>
                  <a:gd name="T25" fmla="*/ 4 h 51"/>
                  <a:gd name="T26" fmla="*/ 74 w 76"/>
                  <a:gd name="T27" fmla="*/ 3 h 51"/>
                  <a:gd name="T28" fmla="*/ 67 w 76"/>
                  <a:gd name="T29" fmla="*/ 3 h 51"/>
                  <a:gd name="T30" fmla="*/ 67 w 76"/>
                  <a:gd name="T31" fmla="*/ 0 h 51"/>
                  <a:gd name="T32" fmla="*/ 62 w 76"/>
                  <a:gd name="T33" fmla="*/ 2 h 51"/>
                  <a:gd name="T34" fmla="*/ 58 w 76"/>
                  <a:gd name="T35" fmla="*/ 0 h 51"/>
                  <a:gd name="T36" fmla="*/ 52 w 76"/>
                  <a:gd name="T37" fmla="*/ 2 h 51"/>
                  <a:gd name="T38" fmla="*/ 46 w 76"/>
                  <a:gd name="T39" fmla="*/ 4 h 51"/>
                  <a:gd name="T40" fmla="*/ 41 w 76"/>
                  <a:gd name="T41" fmla="*/ 10 h 51"/>
                  <a:gd name="T42" fmla="*/ 34 w 76"/>
                  <a:gd name="T43" fmla="*/ 11 h 51"/>
                  <a:gd name="T44" fmla="*/ 28 w 76"/>
                  <a:gd name="T45" fmla="*/ 11 h 51"/>
                  <a:gd name="T46" fmla="*/ 24 w 76"/>
                  <a:gd name="T47" fmla="*/ 11 h 51"/>
                  <a:gd name="T48" fmla="*/ 21 w 76"/>
                  <a:gd name="T49" fmla="*/ 14 h 51"/>
                  <a:gd name="T50" fmla="*/ 10 w 76"/>
                  <a:gd name="T51" fmla="*/ 14 h 51"/>
                  <a:gd name="T52" fmla="*/ 5 w 76"/>
                  <a:gd name="T53" fmla="*/ 13 h 51"/>
                  <a:gd name="T54" fmla="*/ 5 w 76"/>
                  <a:gd name="T55" fmla="*/ 10 h 51"/>
                  <a:gd name="T56" fmla="*/ 1 w 76"/>
                  <a:gd name="T57" fmla="*/ 9 h 51"/>
                  <a:gd name="T58" fmla="*/ 0 w 76"/>
                  <a:gd name="T59" fmla="*/ 11 h 51"/>
                  <a:gd name="T60" fmla="*/ 1 w 76"/>
                  <a:gd name="T61" fmla="*/ 16 h 51"/>
                  <a:gd name="T62" fmla="*/ 3 w 76"/>
                  <a:gd name="T63" fmla="*/ 20 h 51"/>
                  <a:gd name="T64" fmla="*/ 8 w 76"/>
                  <a:gd name="T65" fmla="*/ 23 h 51"/>
                  <a:gd name="T66" fmla="*/ 5 w 76"/>
                  <a:gd name="T67" fmla="*/ 28 h 51"/>
                  <a:gd name="T68" fmla="*/ 4 w 76"/>
                  <a:gd name="T69" fmla="*/ 28 h 51"/>
                  <a:gd name="T70" fmla="*/ 4 w 76"/>
                  <a:gd name="T71" fmla="*/ 33 h 51"/>
                  <a:gd name="T72" fmla="*/ 5 w 76"/>
                  <a:gd name="T73" fmla="*/ 34 h 51"/>
                  <a:gd name="T74" fmla="*/ 5 w 76"/>
                  <a:gd name="T75" fmla="*/ 38 h 51"/>
                  <a:gd name="T76" fmla="*/ 5 w 76"/>
                  <a:gd name="T77" fmla="*/ 40 h 51"/>
                  <a:gd name="T78" fmla="*/ 11 w 76"/>
                  <a:gd name="T79" fmla="*/ 41 h 51"/>
                  <a:gd name="T80" fmla="*/ 14 w 76"/>
                  <a:gd name="T81" fmla="*/ 45 h 51"/>
                  <a:gd name="T82" fmla="*/ 14 w 76"/>
                  <a:gd name="T83" fmla="*/ 51 h 51"/>
                  <a:gd name="T84" fmla="*/ 14 w 76"/>
                  <a:gd name="T85" fmla="*/ 50 h 51"/>
                  <a:gd name="T86" fmla="*/ 19 w 76"/>
                  <a:gd name="T87" fmla="*/ 50 h 51"/>
                  <a:gd name="T88" fmla="*/ 24 w 76"/>
                  <a:gd name="T89" fmla="*/ 48 h 51"/>
                  <a:gd name="T90" fmla="*/ 31 w 76"/>
                  <a:gd name="T91" fmla="*/ 44 h 51"/>
                  <a:gd name="T92" fmla="*/ 35 w 76"/>
                  <a:gd name="T93" fmla="*/ 45 h 51"/>
                  <a:gd name="T94" fmla="*/ 39 w 76"/>
                  <a:gd name="T95" fmla="*/ 45 h 51"/>
                  <a:gd name="T96" fmla="*/ 43 w 76"/>
                  <a:gd name="T97" fmla="*/ 45 h 51"/>
                  <a:gd name="T98" fmla="*/ 51 w 76"/>
                  <a:gd name="T99" fmla="*/ 44 h 51"/>
                  <a:gd name="T100" fmla="*/ 55 w 76"/>
                  <a:gd name="T101" fmla="*/ 41 h 51"/>
                  <a:gd name="T102" fmla="*/ 53 w 76"/>
                  <a:gd name="T103" fmla="*/ 37 h 51"/>
                  <a:gd name="T104" fmla="*/ 58 w 76"/>
                  <a:gd name="T105" fmla="*/ 37 h 51"/>
                  <a:gd name="T106" fmla="*/ 58 w 76"/>
                  <a:gd name="T107" fmla="*/ 36 h 51"/>
                  <a:gd name="T108" fmla="*/ 58 w 76"/>
                  <a:gd name="T109" fmla="*/ 31 h 5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6"/>
                  <a:gd name="T166" fmla="*/ 0 h 51"/>
                  <a:gd name="T167" fmla="*/ 76 w 76"/>
                  <a:gd name="T168" fmla="*/ 51 h 5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6" h="51">
                    <a:moveTo>
                      <a:pt x="58" y="31"/>
                    </a:moveTo>
                    <a:lnTo>
                      <a:pt x="62" y="31"/>
                    </a:lnTo>
                    <a:lnTo>
                      <a:pt x="66" y="28"/>
                    </a:lnTo>
                    <a:lnTo>
                      <a:pt x="72" y="30"/>
                    </a:lnTo>
                    <a:lnTo>
                      <a:pt x="76" y="28"/>
                    </a:lnTo>
                    <a:lnTo>
                      <a:pt x="72" y="26"/>
                    </a:lnTo>
                    <a:lnTo>
                      <a:pt x="67" y="23"/>
                    </a:lnTo>
                    <a:lnTo>
                      <a:pt x="70" y="19"/>
                    </a:lnTo>
                    <a:lnTo>
                      <a:pt x="70" y="13"/>
                    </a:lnTo>
                    <a:lnTo>
                      <a:pt x="70" y="10"/>
                    </a:lnTo>
                    <a:lnTo>
                      <a:pt x="73" y="9"/>
                    </a:lnTo>
                    <a:lnTo>
                      <a:pt x="74" y="7"/>
                    </a:lnTo>
                    <a:lnTo>
                      <a:pt x="74" y="4"/>
                    </a:lnTo>
                    <a:lnTo>
                      <a:pt x="74" y="3"/>
                    </a:lnTo>
                    <a:lnTo>
                      <a:pt x="67" y="3"/>
                    </a:lnTo>
                    <a:lnTo>
                      <a:pt x="67" y="0"/>
                    </a:lnTo>
                    <a:lnTo>
                      <a:pt x="62" y="2"/>
                    </a:lnTo>
                    <a:lnTo>
                      <a:pt x="58" y="0"/>
                    </a:lnTo>
                    <a:lnTo>
                      <a:pt x="52" y="2"/>
                    </a:lnTo>
                    <a:lnTo>
                      <a:pt x="46" y="4"/>
                    </a:lnTo>
                    <a:lnTo>
                      <a:pt x="41" y="10"/>
                    </a:lnTo>
                    <a:lnTo>
                      <a:pt x="34" y="11"/>
                    </a:lnTo>
                    <a:lnTo>
                      <a:pt x="28" y="11"/>
                    </a:lnTo>
                    <a:lnTo>
                      <a:pt x="24" y="11"/>
                    </a:lnTo>
                    <a:lnTo>
                      <a:pt x="21" y="14"/>
                    </a:lnTo>
                    <a:lnTo>
                      <a:pt x="10" y="14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1" y="16"/>
                    </a:lnTo>
                    <a:lnTo>
                      <a:pt x="3" y="20"/>
                    </a:lnTo>
                    <a:lnTo>
                      <a:pt x="8" y="23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4" y="33"/>
                    </a:lnTo>
                    <a:lnTo>
                      <a:pt x="5" y="34"/>
                    </a:lnTo>
                    <a:lnTo>
                      <a:pt x="5" y="38"/>
                    </a:lnTo>
                    <a:lnTo>
                      <a:pt x="5" y="40"/>
                    </a:lnTo>
                    <a:lnTo>
                      <a:pt x="11" y="41"/>
                    </a:lnTo>
                    <a:lnTo>
                      <a:pt x="14" y="45"/>
                    </a:lnTo>
                    <a:lnTo>
                      <a:pt x="14" y="51"/>
                    </a:lnTo>
                    <a:lnTo>
                      <a:pt x="14" y="50"/>
                    </a:lnTo>
                    <a:lnTo>
                      <a:pt x="19" y="50"/>
                    </a:lnTo>
                    <a:lnTo>
                      <a:pt x="24" y="48"/>
                    </a:lnTo>
                    <a:lnTo>
                      <a:pt x="31" y="44"/>
                    </a:lnTo>
                    <a:lnTo>
                      <a:pt x="35" y="45"/>
                    </a:lnTo>
                    <a:lnTo>
                      <a:pt x="39" y="45"/>
                    </a:lnTo>
                    <a:lnTo>
                      <a:pt x="43" y="45"/>
                    </a:lnTo>
                    <a:lnTo>
                      <a:pt x="51" y="44"/>
                    </a:lnTo>
                    <a:lnTo>
                      <a:pt x="55" y="41"/>
                    </a:lnTo>
                    <a:lnTo>
                      <a:pt x="53" y="37"/>
                    </a:lnTo>
                    <a:lnTo>
                      <a:pt x="58" y="37"/>
                    </a:lnTo>
                    <a:lnTo>
                      <a:pt x="58" y="36"/>
                    </a:lnTo>
                    <a:lnTo>
                      <a:pt x="58" y="31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76" name="Freeform 1029"/>
              <p:cNvSpPr>
                <a:spLocks noChangeAspect="1"/>
              </p:cNvSpPr>
              <p:nvPr/>
            </p:nvSpPr>
            <p:spPr bwMode="auto">
              <a:xfrm>
                <a:off x="3395" y="1148"/>
                <a:ext cx="33" cy="23"/>
              </a:xfrm>
              <a:custGeom>
                <a:avLst/>
                <a:gdLst>
                  <a:gd name="T0" fmla="*/ 30 w 33"/>
                  <a:gd name="T1" fmla="*/ 3 h 23"/>
                  <a:gd name="T2" fmla="*/ 24 w 33"/>
                  <a:gd name="T3" fmla="*/ 2 h 23"/>
                  <a:gd name="T4" fmla="*/ 24 w 33"/>
                  <a:gd name="T5" fmla="*/ 0 h 23"/>
                  <a:gd name="T6" fmla="*/ 19 w 33"/>
                  <a:gd name="T7" fmla="*/ 0 h 23"/>
                  <a:gd name="T8" fmla="*/ 10 w 33"/>
                  <a:gd name="T9" fmla="*/ 3 h 23"/>
                  <a:gd name="T10" fmla="*/ 7 w 33"/>
                  <a:gd name="T11" fmla="*/ 3 h 23"/>
                  <a:gd name="T12" fmla="*/ 5 w 33"/>
                  <a:gd name="T13" fmla="*/ 5 h 23"/>
                  <a:gd name="T14" fmla="*/ 3 w 33"/>
                  <a:gd name="T15" fmla="*/ 9 h 23"/>
                  <a:gd name="T16" fmla="*/ 0 w 33"/>
                  <a:gd name="T17" fmla="*/ 7 h 23"/>
                  <a:gd name="T18" fmla="*/ 0 w 33"/>
                  <a:gd name="T19" fmla="*/ 10 h 23"/>
                  <a:gd name="T20" fmla="*/ 2 w 33"/>
                  <a:gd name="T21" fmla="*/ 17 h 23"/>
                  <a:gd name="T22" fmla="*/ 5 w 33"/>
                  <a:gd name="T23" fmla="*/ 22 h 23"/>
                  <a:gd name="T24" fmla="*/ 9 w 33"/>
                  <a:gd name="T25" fmla="*/ 23 h 23"/>
                  <a:gd name="T26" fmla="*/ 10 w 33"/>
                  <a:gd name="T27" fmla="*/ 23 h 23"/>
                  <a:gd name="T28" fmla="*/ 10 w 33"/>
                  <a:gd name="T29" fmla="*/ 23 h 23"/>
                  <a:gd name="T30" fmla="*/ 15 w 33"/>
                  <a:gd name="T31" fmla="*/ 22 h 23"/>
                  <a:gd name="T32" fmla="*/ 19 w 33"/>
                  <a:gd name="T33" fmla="*/ 22 h 23"/>
                  <a:gd name="T34" fmla="*/ 23 w 33"/>
                  <a:gd name="T35" fmla="*/ 16 h 23"/>
                  <a:gd name="T36" fmla="*/ 31 w 33"/>
                  <a:gd name="T37" fmla="*/ 16 h 23"/>
                  <a:gd name="T38" fmla="*/ 33 w 33"/>
                  <a:gd name="T39" fmla="*/ 13 h 23"/>
                  <a:gd name="T40" fmla="*/ 33 w 33"/>
                  <a:gd name="T41" fmla="*/ 7 h 23"/>
                  <a:gd name="T42" fmla="*/ 30 w 33"/>
                  <a:gd name="T43" fmla="*/ 3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3"/>
                  <a:gd name="T67" fmla="*/ 0 h 23"/>
                  <a:gd name="T68" fmla="*/ 33 w 3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3" h="23">
                    <a:moveTo>
                      <a:pt x="30" y="3"/>
                    </a:moveTo>
                    <a:lnTo>
                      <a:pt x="24" y="2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7"/>
                    </a:lnTo>
                    <a:lnTo>
                      <a:pt x="5" y="22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5" y="22"/>
                    </a:lnTo>
                    <a:lnTo>
                      <a:pt x="19" y="22"/>
                    </a:lnTo>
                    <a:lnTo>
                      <a:pt x="23" y="16"/>
                    </a:lnTo>
                    <a:lnTo>
                      <a:pt x="31" y="16"/>
                    </a:lnTo>
                    <a:lnTo>
                      <a:pt x="33" y="13"/>
                    </a:lnTo>
                    <a:lnTo>
                      <a:pt x="33" y="7"/>
                    </a:lnTo>
                    <a:lnTo>
                      <a:pt x="30" y="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77" name="Freeform 1030"/>
              <p:cNvSpPr>
                <a:spLocks noChangeAspect="1"/>
              </p:cNvSpPr>
              <p:nvPr/>
            </p:nvSpPr>
            <p:spPr bwMode="auto">
              <a:xfrm>
                <a:off x="3395" y="1148"/>
                <a:ext cx="33" cy="23"/>
              </a:xfrm>
              <a:custGeom>
                <a:avLst/>
                <a:gdLst>
                  <a:gd name="T0" fmla="*/ 30 w 33"/>
                  <a:gd name="T1" fmla="*/ 3 h 23"/>
                  <a:gd name="T2" fmla="*/ 24 w 33"/>
                  <a:gd name="T3" fmla="*/ 2 h 23"/>
                  <a:gd name="T4" fmla="*/ 24 w 33"/>
                  <a:gd name="T5" fmla="*/ 0 h 23"/>
                  <a:gd name="T6" fmla="*/ 19 w 33"/>
                  <a:gd name="T7" fmla="*/ 0 h 23"/>
                  <a:gd name="T8" fmla="*/ 10 w 33"/>
                  <a:gd name="T9" fmla="*/ 3 h 23"/>
                  <a:gd name="T10" fmla="*/ 7 w 33"/>
                  <a:gd name="T11" fmla="*/ 3 h 23"/>
                  <a:gd name="T12" fmla="*/ 5 w 33"/>
                  <a:gd name="T13" fmla="*/ 5 h 23"/>
                  <a:gd name="T14" fmla="*/ 3 w 33"/>
                  <a:gd name="T15" fmla="*/ 9 h 23"/>
                  <a:gd name="T16" fmla="*/ 0 w 33"/>
                  <a:gd name="T17" fmla="*/ 7 h 23"/>
                  <a:gd name="T18" fmla="*/ 0 w 33"/>
                  <a:gd name="T19" fmla="*/ 10 h 23"/>
                  <a:gd name="T20" fmla="*/ 2 w 33"/>
                  <a:gd name="T21" fmla="*/ 17 h 23"/>
                  <a:gd name="T22" fmla="*/ 5 w 33"/>
                  <a:gd name="T23" fmla="*/ 22 h 23"/>
                  <a:gd name="T24" fmla="*/ 9 w 33"/>
                  <a:gd name="T25" fmla="*/ 23 h 23"/>
                  <a:gd name="T26" fmla="*/ 10 w 33"/>
                  <a:gd name="T27" fmla="*/ 23 h 23"/>
                  <a:gd name="T28" fmla="*/ 10 w 33"/>
                  <a:gd name="T29" fmla="*/ 23 h 23"/>
                  <a:gd name="T30" fmla="*/ 15 w 33"/>
                  <a:gd name="T31" fmla="*/ 22 h 23"/>
                  <a:gd name="T32" fmla="*/ 19 w 33"/>
                  <a:gd name="T33" fmla="*/ 22 h 23"/>
                  <a:gd name="T34" fmla="*/ 23 w 33"/>
                  <a:gd name="T35" fmla="*/ 16 h 23"/>
                  <a:gd name="T36" fmla="*/ 31 w 33"/>
                  <a:gd name="T37" fmla="*/ 16 h 23"/>
                  <a:gd name="T38" fmla="*/ 33 w 33"/>
                  <a:gd name="T39" fmla="*/ 13 h 23"/>
                  <a:gd name="T40" fmla="*/ 33 w 33"/>
                  <a:gd name="T41" fmla="*/ 7 h 23"/>
                  <a:gd name="T42" fmla="*/ 30 w 33"/>
                  <a:gd name="T43" fmla="*/ 3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3"/>
                  <a:gd name="T67" fmla="*/ 0 h 23"/>
                  <a:gd name="T68" fmla="*/ 33 w 3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3" h="23">
                    <a:moveTo>
                      <a:pt x="30" y="3"/>
                    </a:moveTo>
                    <a:lnTo>
                      <a:pt x="24" y="2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7"/>
                    </a:lnTo>
                    <a:lnTo>
                      <a:pt x="5" y="22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5" y="22"/>
                    </a:lnTo>
                    <a:lnTo>
                      <a:pt x="19" y="22"/>
                    </a:lnTo>
                    <a:lnTo>
                      <a:pt x="23" y="16"/>
                    </a:lnTo>
                    <a:lnTo>
                      <a:pt x="31" y="16"/>
                    </a:lnTo>
                    <a:lnTo>
                      <a:pt x="33" y="13"/>
                    </a:lnTo>
                    <a:lnTo>
                      <a:pt x="33" y="7"/>
                    </a:lnTo>
                    <a:lnTo>
                      <a:pt x="30" y="3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78" name="Freeform 1031"/>
              <p:cNvSpPr>
                <a:spLocks noChangeAspect="1"/>
              </p:cNvSpPr>
              <p:nvPr/>
            </p:nvSpPr>
            <p:spPr bwMode="auto">
              <a:xfrm>
                <a:off x="3414" y="1110"/>
                <a:ext cx="76" cy="51"/>
              </a:xfrm>
              <a:custGeom>
                <a:avLst/>
                <a:gdLst>
                  <a:gd name="T0" fmla="*/ 58 w 76"/>
                  <a:gd name="T1" fmla="*/ 31 h 51"/>
                  <a:gd name="T2" fmla="*/ 62 w 76"/>
                  <a:gd name="T3" fmla="*/ 31 h 51"/>
                  <a:gd name="T4" fmla="*/ 66 w 76"/>
                  <a:gd name="T5" fmla="*/ 28 h 51"/>
                  <a:gd name="T6" fmla="*/ 72 w 76"/>
                  <a:gd name="T7" fmla="*/ 30 h 51"/>
                  <a:gd name="T8" fmla="*/ 76 w 76"/>
                  <a:gd name="T9" fmla="*/ 28 h 51"/>
                  <a:gd name="T10" fmla="*/ 72 w 76"/>
                  <a:gd name="T11" fmla="*/ 26 h 51"/>
                  <a:gd name="T12" fmla="*/ 67 w 76"/>
                  <a:gd name="T13" fmla="*/ 23 h 51"/>
                  <a:gd name="T14" fmla="*/ 70 w 76"/>
                  <a:gd name="T15" fmla="*/ 19 h 51"/>
                  <a:gd name="T16" fmla="*/ 70 w 76"/>
                  <a:gd name="T17" fmla="*/ 13 h 51"/>
                  <a:gd name="T18" fmla="*/ 70 w 76"/>
                  <a:gd name="T19" fmla="*/ 10 h 51"/>
                  <a:gd name="T20" fmla="*/ 73 w 76"/>
                  <a:gd name="T21" fmla="*/ 9 h 51"/>
                  <a:gd name="T22" fmla="*/ 74 w 76"/>
                  <a:gd name="T23" fmla="*/ 7 h 51"/>
                  <a:gd name="T24" fmla="*/ 74 w 76"/>
                  <a:gd name="T25" fmla="*/ 4 h 51"/>
                  <a:gd name="T26" fmla="*/ 74 w 76"/>
                  <a:gd name="T27" fmla="*/ 3 h 51"/>
                  <a:gd name="T28" fmla="*/ 67 w 76"/>
                  <a:gd name="T29" fmla="*/ 3 h 51"/>
                  <a:gd name="T30" fmla="*/ 67 w 76"/>
                  <a:gd name="T31" fmla="*/ 0 h 51"/>
                  <a:gd name="T32" fmla="*/ 62 w 76"/>
                  <a:gd name="T33" fmla="*/ 2 h 51"/>
                  <a:gd name="T34" fmla="*/ 58 w 76"/>
                  <a:gd name="T35" fmla="*/ 0 h 51"/>
                  <a:gd name="T36" fmla="*/ 52 w 76"/>
                  <a:gd name="T37" fmla="*/ 2 h 51"/>
                  <a:gd name="T38" fmla="*/ 46 w 76"/>
                  <a:gd name="T39" fmla="*/ 4 h 51"/>
                  <a:gd name="T40" fmla="*/ 41 w 76"/>
                  <a:gd name="T41" fmla="*/ 10 h 51"/>
                  <a:gd name="T42" fmla="*/ 34 w 76"/>
                  <a:gd name="T43" fmla="*/ 11 h 51"/>
                  <a:gd name="T44" fmla="*/ 28 w 76"/>
                  <a:gd name="T45" fmla="*/ 11 h 51"/>
                  <a:gd name="T46" fmla="*/ 24 w 76"/>
                  <a:gd name="T47" fmla="*/ 11 h 51"/>
                  <a:gd name="T48" fmla="*/ 21 w 76"/>
                  <a:gd name="T49" fmla="*/ 14 h 51"/>
                  <a:gd name="T50" fmla="*/ 10 w 76"/>
                  <a:gd name="T51" fmla="*/ 14 h 51"/>
                  <a:gd name="T52" fmla="*/ 5 w 76"/>
                  <a:gd name="T53" fmla="*/ 13 h 51"/>
                  <a:gd name="T54" fmla="*/ 5 w 76"/>
                  <a:gd name="T55" fmla="*/ 10 h 51"/>
                  <a:gd name="T56" fmla="*/ 1 w 76"/>
                  <a:gd name="T57" fmla="*/ 9 h 51"/>
                  <a:gd name="T58" fmla="*/ 0 w 76"/>
                  <a:gd name="T59" fmla="*/ 11 h 51"/>
                  <a:gd name="T60" fmla="*/ 1 w 76"/>
                  <a:gd name="T61" fmla="*/ 16 h 51"/>
                  <a:gd name="T62" fmla="*/ 3 w 76"/>
                  <a:gd name="T63" fmla="*/ 20 h 51"/>
                  <a:gd name="T64" fmla="*/ 8 w 76"/>
                  <a:gd name="T65" fmla="*/ 23 h 51"/>
                  <a:gd name="T66" fmla="*/ 5 w 76"/>
                  <a:gd name="T67" fmla="*/ 28 h 51"/>
                  <a:gd name="T68" fmla="*/ 4 w 76"/>
                  <a:gd name="T69" fmla="*/ 28 h 51"/>
                  <a:gd name="T70" fmla="*/ 4 w 76"/>
                  <a:gd name="T71" fmla="*/ 33 h 51"/>
                  <a:gd name="T72" fmla="*/ 5 w 76"/>
                  <a:gd name="T73" fmla="*/ 34 h 51"/>
                  <a:gd name="T74" fmla="*/ 5 w 76"/>
                  <a:gd name="T75" fmla="*/ 38 h 51"/>
                  <a:gd name="T76" fmla="*/ 5 w 76"/>
                  <a:gd name="T77" fmla="*/ 40 h 51"/>
                  <a:gd name="T78" fmla="*/ 11 w 76"/>
                  <a:gd name="T79" fmla="*/ 41 h 51"/>
                  <a:gd name="T80" fmla="*/ 14 w 76"/>
                  <a:gd name="T81" fmla="*/ 45 h 51"/>
                  <a:gd name="T82" fmla="*/ 14 w 76"/>
                  <a:gd name="T83" fmla="*/ 51 h 51"/>
                  <a:gd name="T84" fmla="*/ 14 w 76"/>
                  <a:gd name="T85" fmla="*/ 50 h 51"/>
                  <a:gd name="T86" fmla="*/ 19 w 76"/>
                  <a:gd name="T87" fmla="*/ 50 h 51"/>
                  <a:gd name="T88" fmla="*/ 24 w 76"/>
                  <a:gd name="T89" fmla="*/ 48 h 51"/>
                  <a:gd name="T90" fmla="*/ 31 w 76"/>
                  <a:gd name="T91" fmla="*/ 44 h 51"/>
                  <a:gd name="T92" fmla="*/ 35 w 76"/>
                  <a:gd name="T93" fmla="*/ 45 h 51"/>
                  <a:gd name="T94" fmla="*/ 39 w 76"/>
                  <a:gd name="T95" fmla="*/ 45 h 51"/>
                  <a:gd name="T96" fmla="*/ 43 w 76"/>
                  <a:gd name="T97" fmla="*/ 45 h 51"/>
                  <a:gd name="T98" fmla="*/ 51 w 76"/>
                  <a:gd name="T99" fmla="*/ 44 h 51"/>
                  <a:gd name="T100" fmla="*/ 55 w 76"/>
                  <a:gd name="T101" fmla="*/ 41 h 51"/>
                  <a:gd name="T102" fmla="*/ 53 w 76"/>
                  <a:gd name="T103" fmla="*/ 37 h 51"/>
                  <a:gd name="T104" fmla="*/ 58 w 76"/>
                  <a:gd name="T105" fmla="*/ 37 h 51"/>
                  <a:gd name="T106" fmla="*/ 58 w 76"/>
                  <a:gd name="T107" fmla="*/ 36 h 51"/>
                  <a:gd name="T108" fmla="*/ 58 w 76"/>
                  <a:gd name="T109" fmla="*/ 31 h 5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6"/>
                  <a:gd name="T166" fmla="*/ 0 h 51"/>
                  <a:gd name="T167" fmla="*/ 76 w 76"/>
                  <a:gd name="T168" fmla="*/ 51 h 5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6" h="51">
                    <a:moveTo>
                      <a:pt x="58" y="31"/>
                    </a:moveTo>
                    <a:lnTo>
                      <a:pt x="62" y="31"/>
                    </a:lnTo>
                    <a:lnTo>
                      <a:pt x="66" y="28"/>
                    </a:lnTo>
                    <a:lnTo>
                      <a:pt x="72" y="30"/>
                    </a:lnTo>
                    <a:lnTo>
                      <a:pt x="76" y="28"/>
                    </a:lnTo>
                    <a:lnTo>
                      <a:pt x="72" y="26"/>
                    </a:lnTo>
                    <a:lnTo>
                      <a:pt x="67" y="23"/>
                    </a:lnTo>
                    <a:lnTo>
                      <a:pt x="70" y="19"/>
                    </a:lnTo>
                    <a:lnTo>
                      <a:pt x="70" y="13"/>
                    </a:lnTo>
                    <a:lnTo>
                      <a:pt x="70" y="10"/>
                    </a:lnTo>
                    <a:lnTo>
                      <a:pt x="73" y="9"/>
                    </a:lnTo>
                    <a:lnTo>
                      <a:pt x="74" y="7"/>
                    </a:lnTo>
                    <a:lnTo>
                      <a:pt x="74" y="4"/>
                    </a:lnTo>
                    <a:lnTo>
                      <a:pt x="74" y="3"/>
                    </a:lnTo>
                    <a:lnTo>
                      <a:pt x="67" y="3"/>
                    </a:lnTo>
                    <a:lnTo>
                      <a:pt x="67" y="0"/>
                    </a:lnTo>
                    <a:lnTo>
                      <a:pt x="62" y="2"/>
                    </a:lnTo>
                    <a:lnTo>
                      <a:pt x="58" y="0"/>
                    </a:lnTo>
                    <a:lnTo>
                      <a:pt x="52" y="2"/>
                    </a:lnTo>
                    <a:lnTo>
                      <a:pt x="46" y="4"/>
                    </a:lnTo>
                    <a:lnTo>
                      <a:pt x="41" y="10"/>
                    </a:lnTo>
                    <a:lnTo>
                      <a:pt x="34" y="11"/>
                    </a:lnTo>
                    <a:lnTo>
                      <a:pt x="28" y="11"/>
                    </a:lnTo>
                    <a:lnTo>
                      <a:pt x="24" y="11"/>
                    </a:lnTo>
                    <a:lnTo>
                      <a:pt x="21" y="14"/>
                    </a:lnTo>
                    <a:lnTo>
                      <a:pt x="10" y="14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1" y="16"/>
                    </a:lnTo>
                    <a:lnTo>
                      <a:pt x="3" y="20"/>
                    </a:lnTo>
                    <a:lnTo>
                      <a:pt x="8" y="23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4" y="33"/>
                    </a:lnTo>
                    <a:lnTo>
                      <a:pt x="5" y="34"/>
                    </a:lnTo>
                    <a:lnTo>
                      <a:pt x="5" y="38"/>
                    </a:lnTo>
                    <a:lnTo>
                      <a:pt x="5" y="40"/>
                    </a:lnTo>
                    <a:lnTo>
                      <a:pt x="11" y="41"/>
                    </a:lnTo>
                    <a:lnTo>
                      <a:pt x="14" y="45"/>
                    </a:lnTo>
                    <a:lnTo>
                      <a:pt x="14" y="51"/>
                    </a:lnTo>
                    <a:lnTo>
                      <a:pt x="14" y="50"/>
                    </a:lnTo>
                    <a:lnTo>
                      <a:pt x="19" y="50"/>
                    </a:lnTo>
                    <a:lnTo>
                      <a:pt x="24" y="48"/>
                    </a:lnTo>
                    <a:lnTo>
                      <a:pt x="31" y="44"/>
                    </a:lnTo>
                    <a:lnTo>
                      <a:pt x="35" y="45"/>
                    </a:lnTo>
                    <a:lnTo>
                      <a:pt x="39" y="45"/>
                    </a:lnTo>
                    <a:lnTo>
                      <a:pt x="43" y="45"/>
                    </a:lnTo>
                    <a:lnTo>
                      <a:pt x="51" y="44"/>
                    </a:lnTo>
                    <a:lnTo>
                      <a:pt x="55" y="41"/>
                    </a:lnTo>
                    <a:lnTo>
                      <a:pt x="53" y="37"/>
                    </a:lnTo>
                    <a:lnTo>
                      <a:pt x="58" y="37"/>
                    </a:lnTo>
                    <a:lnTo>
                      <a:pt x="58" y="36"/>
                    </a:lnTo>
                    <a:lnTo>
                      <a:pt x="58" y="31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79" name="Freeform 1032"/>
              <p:cNvSpPr>
                <a:spLocks noChangeAspect="1"/>
              </p:cNvSpPr>
              <p:nvPr/>
            </p:nvSpPr>
            <p:spPr bwMode="auto">
              <a:xfrm>
                <a:off x="3414" y="1110"/>
                <a:ext cx="76" cy="51"/>
              </a:xfrm>
              <a:custGeom>
                <a:avLst/>
                <a:gdLst>
                  <a:gd name="T0" fmla="*/ 58 w 76"/>
                  <a:gd name="T1" fmla="*/ 31 h 51"/>
                  <a:gd name="T2" fmla="*/ 62 w 76"/>
                  <a:gd name="T3" fmla="*/ 31 h 51"/>
                  <a:gd name="T4" fmla="*/ 66 w 76"/>
                  <a:gd name="T5" fmla="*/ 28 h 51"/>
                  <a:gd name="T6" fmla="*/ 72 w 76"/>
                  <a:gd name="T7" fmla="*/ 30 h 51"/>
                  <a:gd name="T8" fmla="*/ 76 w 76"/>
                  <a:gd name="T9" fmla="*/ 28 h 51"/>
                  <a:gd name="T10" fmla="*/ 72 w 76"/>
                  <a:gd name="T11" fmla="*/ 26 h 51"/>
                  <a:gd name="T12" fmla="*/ 67 w 76"/>
                  <a:gd name="T13" fmla="*/ 23 h 51"/>
                  <a:gd name="T14" fmla="*/ 70 w 76"/>
                  <a:gd name="T15" fmla="*/ 19 h 51"/>
                  <a:gd name="T16" fmla="*/ 70 w 76"/>
                  <a:gd name="T17" fmla="*/ 13 h 51"/>
                  <a:gd name="T18" fmla="*/ 70 w 76"/>
                  <a:gd name="T19" fmla="*/ 10 h 51"/>
                  <a:gd name="T20" fmla="*/ 73 w 76"/>
                  <a:gd name="T21" fmla="*/ 9 h 51"/>
                  <a:gd name="T22" fmla="*/ 74 w 76"/>
                  <a:gd name="T23" fmla="*/ 7 h 51"/>
                  <a:gd name="T24" fmla="*/ 74 w 76"/>
                  <a:gd name="T25" fmla="*/ 4 h 51"/>
                  <a:gd name="T26" fmla="*/ 74 w 76"/>
                  <a:gd name="T27" fmla="*/ 3 h 51"/>
                  <a:gd name="T28" fmla="*/ 67 w 76"/>
                  <a:gd name="T29" fmla="*/ 3 h 51"/>
                  <a:gd name="T30" fmla="*/ 67 w 76"/>
                  <a:gd name="T31" fmla="*/ 0 h 51"/>
                  <a:gd name="T32" fmla="*/ 62 w 76"/>
                  <a:gd name="T33" fmla="*/ 2 h 51"/>
                  <a:gd name="T34" fmla="*/ 58 w 76"/>
                  <a:gd name="T35" fmla="*/ 0 h 51"/>
                  <a:gd name="T36" fmla="*/ 52 w 76"/>
                  <a:gd name="T37" fmla="*/ 2 h 51"/>
                  <a:gd name="T38" fmla="*/ 46 w 76"/>
                  <a:gd name="T39" fmla="*/ 4 h 51"/>
                  <a:gd name="T40" fmla="*/ 41 w 76"/>
                  <a:gd name="T41" fmla="*/ 10 h 51"/>
                  <a:gd name="T42" fmla="*/ 34 w 76"/>
                  <a:gd name="T43" fmla="*/ 11 h 51"/>
                  <a:gd name="T44" fmla="*/ 28 w 76"/>
                  <a:gd name="T45" fmla="*/ 11 h 51"/>
                  <a:gd name="T46" fmla="*/ 24 w 76"/>
                  <a:gd name="T47" fmla="*/ 11 h 51"/>
                  <a:gd name="T48" fmla="*/ 21 w 76"/>
                  <a:gd name="T49" fmla="*/ 14 h 51"/>
                  <a:gd name="T50" fmla="*/ 10 w 76"/>
                  <a:gd name="T51" fmla="*/ 14 h 51"/>
                  <a:gd name="T52" fmla="*/ 5 w 76"/>
                  <a:gd name="T53" fmla="*/ 13 h 51"/>
                  <a:gd name="T54" fmla="*/ 5 w 76"/>
                  <a:gd name="T55" fmla="*/ 10 h 51"/>
                  <a:gd name="T56" fmla="*/ 1 w 76"/>
                  <a:gd name="T57" fmla="*/ 9 h 51"/>
                  <a:gd name="T58" fmla="*/ 0 w 76"/>
                  <a:gd name="T59" fmla="*/ 11 h 51"/>
                  <a:gd name="T60" fmla="*/ 1 w 76"/>
                  <a:gd name="T61" fmla="*/ 16 h 51"/>
                  <a:gd name="T62" fmla="*/ 3 w 76"/>
                  <a:gd name="T63" fmla="*/ 20 h 51"/>
                  <a:gd name="T64" fmla="*/ 8 w 76"/>
                  <a:gd name="T65" fmla="*/ 23 h 51"/>
                  <a:gd name="T66" fmla="*/ 5 w 76"/>
                  <a:gd name="T67" fmla="*/ 28 h 51"/>
                  <a:gd name="T68" fmla="*/ 4 w 76"/>
                  <a:gd name="T69" fmla="*/ 28 h 51"/>
                  <a:gd name="T70" fmla="*/ 4 w 76"/>
                  <a:gd name="T71" fmla="*/ 33 h 51"/>
                  <a:gd name="T72" fmla="*/ 5 w 76"/>
                  <a:gd name="T73" fmla="*/ 34 h 51"/>
                  <a:gd name="T74" fmla="*/ 5 w 76"/>
                  <a:gd name="T75" fmla="*/ 38 h 51"/>
                  <a:gd name="T76" fmla="*/ 5 w 76"/>
                  <a:gd name="T77" fmla="*/ 40 h 51"/>
                  <a:gd name="T78" fmla="*/ 11 w 76"/>
                  <a:gd name="T79" fmla="*/ 41 h 51"/>
                  <a:gd name="T80" fmla="*/ 14 w 76"/>
                  <a:gd name="T81" fmla="*/ 45 h 51"/>
                  <a:gd name="T82" fmla="*/ 14 w 76"/>
                  <a:gd name="T83" fmla="*/ 51 h 51"/>
                  <a:gd name="T84" fmla="*/ 14 w 76"/>
                  <a:gd name="T85" fmla="*/ 50 h 51"/>
                  <a:gd name="T86" fmla="*/ 19 w 76"/>
                  <a:gd name="T87" fmla="*/ 50 h 51"/>
                  <a:gd name="T88" fmla="*/ 24 w 76"/>
                  <a:gd name="T89" fmla="*/ 48 h 51"/>
                  <a:gd name="T90" fmla="*/ 31 w 76"/>
                  <a:gd name="T91" fmla="*/ 44 h 51"/>
                  <a:gd name="T92" fmla="*/ 35 w 76"/>
                  <a:gd name="T93" fmla="*/ 45 h 51"/>
                  <a:gd name="T94" fmla="*/ 39 w 76"/>
                  <a:gd name="T95" fmla="*/ 45 h 51"/>
                  <a:gd name="T96" fmla="*/ 43 w 76"/>
                  <a:gd name="T97" fmla="*/ 45 h 51"/>
                  <a:gd name="T98" fmla="*/ 51 w 76"/>
                  <a:gd name="T99" fmla="*/ 44 h 51"/>
                  <a:gd name="T100" fmla="*/ 55 w 76"/>
                  <a:gd name="T101" fmla="*/ 41 h 51"/>
                  <a:gd name="T102" fmla="*/ 53 w 76"/>
                  <a:gd name="T103" fmla="*/ 37 h 51"/>
                  <a:gd name="T104" fmla="*/ 58 w 76"/>
                  <a:gd name="T105" fmla="*/ 37 h 51"/>
                  <a:gd name="T106" fmla="*/ 58 w 76"/>
                  <a:gd name="T107" fmla="*/ 36 h 51"/>
                  <a:gd name="T108" fmla="*/ 58 w 76"/>
                  <a:gd name="T109" fmla="*/ 31 h 5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6"/>
                  <a:gd name="T166" fmla="*/ 0 h 51"/>
                  <a:gd name="T167" fmla="*/ 76 w 76"/>
                  <a:gd name="T168" fmla="*/ 51 h 5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6" h="51">
                    <a:moveTo>
                      <a:pt x="58" y="31"/>
                    </a:moveTo>
                    <a:lnTo>
                      <a:pt x="62" y="31"/>
                    </a:lnTo>
                    <a:lnTo>
                      <a:pt x="66" y="28"/>
                    </a:lnTo>
                    <a:lnTo>
                      <a:pt x="72" y="30"/>
                    </a:lnTo>
                    <a:lnTo>
                      <a:pt x="76" y="28"/>
                    </a:lnTo>
                    <a:lnTo>
                      <a:pt x="72" y="26"/>
                    </a:lnTo>
                    <a:lnTo>
                      <a:pt x="67" y="23"/>
                    </a:lnTo>
                    <a:lnTo>
                      <a:pt x="70" y="19"/>
                    </a:lnTo>
                    <a:lnTo>
                      <a:pt x="70" y="13"/>
                    </a:lnTo>
                    <a:lnTo>
                      <a:pt x="70" y="10"/>
                    </a:lnTo>
                    <a:lnTo>
                      <a:pt x="73" y="9"/>
                    </a:lnTo>
                    <a:lnTo>
                      <a:pt x="74" y="7"/>
                    </a:lnTo>
                    <a:lnTo>
                      <a:pt x="74" y="4"/>
                    </a:lnTo>
                    <a:lnTo>
                      <a:pt x="74" y="3"/>
                    </a:lnTo>
                    <a:lnTo>
                      <a:pt x="67" y="3"/>
                    </a:lnTo>
                    <a:lnTo>
                      <a:pt x="67" y="0"/>
                    </a:lnTo>
                    <a:lnTo>
                      <a:pt x="62" y="2"/>
                    </a:lnTo>
                    <a:lnTo>
                      <a:pt x="58" y="0"/>
                    </a:lnTo>
                    <a:lnTo>
                      <a:pt x="52" y="2"/>
                    </a:lnTo>
                    <a:lnTo>
                      <a:pt x="46" y="4"/>
                    </a:lnTo>
                    <a:lnTo>
                      <a:pt x="41" y="10"/>
                    </a:lnTo>
                    <a:lnTo>
                      <a:pt x="34" y="11"/>
                    </a:lnTo>
                    <a:lnTo>
                      <a:pt x="28" y="11"/>
                    </a:lnTo>
                    <a:lnTo>
                      <a:pt x="24" y="11"/>
                    </a:lnTo>
                    <a:lnTo>
                      <a:pt x="21" y="14"/>
                    </a:lnTo>
                    <a:lnTo>
                      <a:pt x="10" y="14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1" y="16"/>
                    </a:lnTo>
                    <a:lnTo>
                      <a:pt x="3" y="20"/>
                    </a:lnTo>
                    <a:lnTo>
                      <a:pt x="8" y="23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4" y="33"/>
                    </a:lnTo>
                    <a:lnTo>
                      <a:pt x="5" y="34"/>
                    </a:lnTo>
                    <a:lnTo>
                      <a:pt x="5" y="38"/>
                    </a:lnTo>
                    <a:lnTo>
                      <a:pt x="5" y="40"/>
                    </a:lnTo>
                    <a:lnTo>
                      <a:pt x="11" y="41"/>
                    </a:lnTo>
                    <a:lnTo>
                      <a:pt x="14" y="45"/>
                    </a:lnTo>
                    <a:lnTo>
                      <a:pt x="14" y="51"/>
                    </a:lnTo>
                    <a:lnTo>
                      <a:pt x="14" y="50"/>
                    </a:lnTo>
                    <a:lnTo>
                      <a:pt x="19" y="50"/>
                    </a:lnTo>
                    <a:lnTo>
                      <a:pt x="24" y="48"/>
                    </a:lnTo>
                    <a:lnTo>
                      <a:pt x="31" y="44"/>
                    </a:lnTo>
                    <a:lnTo>
                      <a:pt x="35" y="45"/>
                    </a:lnTo>
                    <a:lnTo>
                      <a:pt x="39" y="45"/>
                    </a:lnTo>
                    <a:lnTo>
                      <a:pt x="43" y="45"/>
                    </a:lnTo>
                    <a:lnTo>
                      <a:pt x="51" y="44"/>
                    </a:lnTo>
                    <a:lnTo>
                      <a:pt x="55" y="41"/>
                    </a:lnTo>
                    <a:lnTo>
                      <a:pt x="53" y="37"/>
                    </a:lnTo>
                    <a:lnTo>
                      <a:pt x="58" y="37"/>
                    </a:lnTo>
                    <a:lnTo>
                      <a:pt x="58" y="36"/>
                    </a:lnTo>
                    <a:lnTo>
                      <a:pt x="58" y="31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80" name="Freeform 1033"/>
              <p:cNvSpPr>
                <a:spLocks noChangeAspect="1"/>
              </p:cNvSpPr>
              <p:nvPr/>
            </p:nvSpPr>
            <p:spPr bwMode="auto">
              <a:xfrm>
                <a:off x="3470" y="1138"/>
                <a:ext cx="47" cy="75"/>
              </a:xfrm>
              <a:custGeom>
                <a:avLst/>
                <a:gdLst>
                  <a:gd name="T0" fmla="*/ 28 w 47"/>
                  <a:gd name="T1" fmla="*/ 6 h 75"/>
                  <a:gd name="T2" fmla="*/ 18 w 47"/>
                  <a:gd name="T3" fmla="*/ 0 h 75"/>
                  <a:gd name="T4" fmla="*/ 10 w 47"/>
                  <a:gd name="T5" fmla="*/ 0 h 75"/>
                  <a:gd name="T6" fmla="*/ 2 w 47"/>
                  <a:gd name="T7" fmla="*/ 3 h 75"/>
                  <a:gd name="T8" fmla="*/ 0 w 47"/>
                  <a:gd name="T9" fmla="*/ 9 h 75"/>
                  <a:gd name="T10" fmla="*/ 2 w 47"/>
                  <a:gd name="T11" fmla="*/ 17 h 75"/>
                  <a:gd name="T12" fmla="*/ 0 w 47"/>
                  <a:gd name="T13" fmla="*/ 24 h 75"/>
                  <a:gd name="T14" fmla="*/ 9 w 47"/>
                  <a:gd name="T15" fmla="*/ 23 h 75"/>
                  <a:gd name="T16" fmla="*/ 4 w 47"/>
                  <a:gd name="T17" fmla="*/ 32 h 75"/>
                  <a:gd name="T18" fmla="*/ 14 w 47"/>
                  <a:gd name="T19" fmla="*/ 39 h 75"/>
                  <a:gd name="T20" fmla="*/ 20 w 47"/>
                  <a:gd name="T21" fmla="*/ 47 h 75"/>
                  <a:gd name="T22" fmla="*/ 21 w 47"/>
                  <a:gd name="T23" fmla="*/ 54 h 75"/>
                  <a:gd name="T24" fmla="*/ 13 w 47"/>
                  <a:gd name="T25" fmla="*/ 54 h 75"/>
                  <a:gd name="T26" fmla="*/ 16 w 47"/>
                  <a:gd name="T27" fmla="*/ 61 h 75"/>
                  <a:gd name="T28" fmla="*/ 21 w 47"/>
                  <a:gd name="T29" fmla="*/ 60 h 75"/>
                  <a:gd name="T30" fmla="*/ 28 w 47"/>
                  <a:gd name="T31" fmla="*/ 63 h 75"/>
                  <a:gd name="T32" fmla="*/ 30 w 47"/>
                  <a:gd name="T33" fmla="*/ 70 h 75"/>
                  <a:gd name="T34" fmla="*/ 31 w 47"/>
                  <a:gd name="T35" fmla="*/ 72 h 75"/>
                  <a:gd name="T36" fmla="*/ 34 w 47"/>
                  <a:gd name="T37" fmla="*/ 74 h 75"/>
                  <a:gd name="T38" fmla="*/ 42 w 47"/>
                  <a:gd name="T39" fmla="*/ 75 h 75"/>
                  <a:gd name="T40" fmla="*/ 47 w 47"/>
                  <a:gd name="T41" fmla="*/ 71 h 75"/>
                  <a:gd name="T42" fmla="*/ 38 w 47"/>
                  <a:gd name="T43" fmla="*/ 8 h 75"/>
                  <a:gd name="T44" fmla="*/ 41 w 47"/>
                  <a:gd name="T45" fmla="*/ 19 h 75"/>
                  <a:gd name="T46" fmla="*/ 31 w 47"/>
                  <a:gd name="T47" fmla="*/ 22 h 75"/>
                  <a:gd name="T48" fmla="*/ 18 w 47"/>
                  <a:gd name="T49" fmla="*/ 26 h 75"/>
                  <a:gd name="T50" fmla="*/ 11 w 47"/>
                  <a:gd name="T51" fmla="*/ 26 h 75"/>
                  <a:gd name="T52" fmla="*/ 6 w 47"/>
                  <a:gd name="T53" fmla="*/ 33 h 75"/>
                  <a:gd name="T54" fmla="*/ 7 w 47"/>
                  <a:gd name="T55" fmla="*/ 29 h 75"/>
                  <a:gd name="T56" fmla="*/ 16 w 47"/>
                  <a:gd name="T57" fmla="*/ 22 h 75"/>
                  <a:gd name="T58" fmla="*/ 24 w 47"/>
                  <a:gd name="T59" fmla="*/ 13 h 75"/>
                  <a:gd name="T60" fmla="*/ 37 w 47"/>
                  <a:gd name="T61" fmla="*/ 10 h 75"/>
                  <a:gd name="T62" fmla="*/ 38 w 47"/>
                  <a:gd name="T63" fmla="*/ 13 h 75"/>
                  <a:gd name="T64" fmla="*/ 42 w 47"/>
                  <a:gd name="T65" fmla="*/ 15 h 75"/>
                  <a:gd name="T66" fmla="*/ 38 w 47"/>
                  <a:gd name="T67" fmla="*/ 8 h 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"/>
                  <a:gd name="T103" fmla="*/ 0 h 75"/>
                  <a:gd name="T104" fmla="*/ 47 w 47"/>
                  <a:gd name="T105" fmla="*/ 75 h 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" h="75">
                    <a:moveTo>
                      <a:pt x="38" y="8"/>
                    </a:moveTo>
                    <a:lnTo>
                      <a:pt x="28" y="6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4" y="12"/>
                    </a:lnTo>
                    <a:lnTo>
                      <a:pt x="2" y="17"/>
                    </a:lnTo>
                    <a:lnTo>
                      <a:pt x="3" y="20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9" y="23"/>
                    </a:lnTo>
                    <a:lnTo>
                      <a:pt x="6" y="27"/>
                    </a:lnTo>
                    <a:lnTo>
                      <a:pt x="4" y="32"/>
                    </a:lnTo>
                    <a:lnTo>
                      <a:pt x="6" y="41"/>
                    </a:lnTo>
                    <a:lnTo>
                      <a:pt x="14" y="39"/>
                    </a:lnTo>
                    <a:lnTo>
                      <a:pt x="14" y="44"/>
                    </a:lnTo>
                    <a:lnTo>
                      <a:pt x="20" y="47"/>
                    </a:lnTo>
                    <a:lnTo>
                      <a:pt x="18" y="50"/>
                    </a:lnTo>
                    <a:lnTo>
                      <a:pt x="21" y="54"/>
                    </a:lnTo>
                    <a:lnTo>
                      <a:pt x="17" y="56"/>
                    </a:lnTo>
                    <a:lnTo>
                      <a:pt x="13" y="54"/>
                    </a:lnTo>
                    <a:lnTo>
                      <a:pt x="13" y="58"/>
                    </a:lnTo>
                    <a:lnTo>
                      <a:pt x="16" y="61"/>
                    </a:lnTo>
                    <a:lnTo>
                      <a:pt x="18" y="60"/>
                    </a:lnTo>
                    <a:lnTo>
                      <a:pt x="21" y="60"/>
                    </a:lnTo>
                    <a:lnTo>
                      <a:pt x="24" y="60"/>
                    </a:lnTo>
                    <a:lnTo>
                      <a:pt x="28" y="63"/>
                    </a:lnTo>
                    <a:lnTo>
                      <a:pt x="28" y="65"/>
                    </a:lnTo>
                    <a:lnTo>
                      <a:pt x="30" y="70"/>
                    </a:lnTo>
                    <a:lnTo>
                      <a:pt x="34" y="71"/>
                    </a:lnTo>
                    <a:lnTo>
                      <a:pt x="31" y="72"/>
                    </a:lnTo>
                    <a:lnTo>
                      <a:pt x="31" y="74"/>
                    </a:lnTo>
                    <a:lnTo>
                      <a:pt x="34" y="74"/>
                    </a:lnTo>
                    <a:lnTo>
                      <a:pt x="44" y="72"/>
                    </a:lnTo>
                    <a:lnTo>
                      <a:pt x="42" y="75"/>
                    </a:lnTo>
                    <a:lnTo>
                      <a:pt x="47" y="74"/>
                    </a:lnTo>
                    <a:lnTo>
                      <a:pt x="47" y="71"/>
                    </a:lnTo>
                    <a:lnTo>
                      <a:pt x="45" y="8"/>
                    </a:lnTo>
                    <a:lnTo>
                      <a:pt x="38" y="8"/>
                    </a:lnTo>
                    <a:lnTo>
                      <a:pt x="37" y="17"/>
                    </a:lnTo>
                    <a:lnTo>
                      <a:pt x="41" y="19"/>
                    </a:lnTo>
                    <a:lnTo>
                      <a:pt x="37" y="22"/>
                    </a:lnTo>
                    <a:lnTo>
                      <a:pt x="31" y="22"/>
                    </a:lnTo>
                    <a:lnTo>
                      <a:pt x="23" y="26"/>
                    </a:lnTo>
                    <a:lnTo>
                      <a:pt x="18" y="26"/>
                    </a:lnTo>
                    <a:lnTo>
                      <a:pt x="17" y="26"/>
                    </a:lnTo>
                    <a:lnTo>
                      <a:pt x="11" y="26"/>
                    </a:lnTo>
                    <a:lnTo>
                      <a:pt x="9" y="29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7" y="29"/>
                    </a:lnTo>
                    <a:lnTo>
                      <a:pt x="10" y="26"/>
                    </a:lnTo>
                    <a:lnTo>
                      <a:pt x="16" y="22"/>
                    </a:lnTo>
                    <a:lnTo>
                      <a:pt x="17" y="16"/>
                    </a:lnTo>
                    <a:lnTo>
                      <a:pt x="24" y="13"/>
                    </a:lnTo>
                    <a:lnTo>
                      <a:pt x="30" y="13"/>
                    </a:lnTo>
                    <a:lnTo>
                      <a:pt x="37" y="10"/>
                    </a:lnTo>
                    <a:lnTo>
                      <a:pt x="38" y="10"/>
                    </a:lnTo>
                    <a:lnTo>
                      <a:pt x="38" y="13"/>
                    </a:lnTo>
                    <a:lnTo>
                      <a:pt x="44" y="13"/>
                    </a:lnTo>
                    <a:lnTo>
                      <a:pt x="42" y="15"/>
                    </a:lnTo>
                    <a:lnTo>
                      <a:pt x="37" y="17"/>
                    </a:lnTo>
                    <a:lnTo>
                      <a:pt x="38" y="8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81" name="Freeform 1034"/>
              <p:cNvSpPr>
                <a:spLocks noChangeAspect="1"/>
              </p:cNvSpPr>
              <p:nvPr/>
            </p:nvSpPr>
            <p:spPr bwMode="auto">
              <a:xfrm>
                <a:off x="3470" y="1138"/>
                <a:ext cx="47" cy="75"/>
              </a:xfrm>
              <a:custGeom>
                <a:avLst/>
                <a:gdLst>
                  <a:gd name="T0" fmla="*/ 28 w 47"/>
                  <a:gd name="T1" fmla="*/ 6 h 75"/>
                  <a:gd name="T2" fmla="*/ 18 w 47"/>
                  <a:gd name="T3" fmla="*/ 0 h 75"/>
                  <a:gd name="T4" fmla="*/ 10 w 47"/>
                  <a:gd name="T5" fmla="*/ 0 h 75"/>
                  <a:gd name="T6" fmla="*/ 2 w 47"/>
                  <a:gd name="T7" fmla="*/ 3 h 75"/>
                  <a:gd name="T8" fmla="*/ 0 w 47"/>
                  <a:gd name="T9" fmla="*/ 9 h 75"/>
                  <a:gd name="T10" fmla="*/ 2 w 47"/>
                  <a:gd name="T11" fmla="*/ 17 h 75"/>
                  <a:gd name="T12" fmla="*/ 0 w 47"/>
                  <a:gd name="T13" fmla="*/ 24 h 75"/>
                  <a:gd name="T14" fmla="*/ 9 w 47"/>
                  <a:gd name="T15" fmla="*/ 23 h 75"/>
                  <a:gd name="T16" fmla="*/ 4 w 47"/>
                  <a:gd name="T17" fmla="*/ 32 h 75"/>
                  <a:gd name="T18" fmla="*/ 14 w 47"/>
                  <a:gd name="T19" fmla="*/ 39 h 75"/>
                  <a:gd name="T20" fmla="*/ 20 w 47"/>
                  <a:gd name="T21" fmla="*/ 47 h 75"/>
                  <a:gd name="T22" fmla="*/ 21 w 47"/>
                  <a:gd name="T23" fmla="*/ 54 h 75"/>
                  <a:gd name="T24" fmla="*/ 13 w 47"/>
                  <a:gd name="T25" fmla="*/ 54 h 75"/>
                  <a:gd name="T26" fmla="*/ 16 w 47"/>
                  <a:gd name="T27" fmla="*/ 61 h 75"/>
                  <a:gd name="T28" fmla="*/ 21 w 47"/>
                  <a:gd name="T29" fmla="*/ 60 h 75"/>
                  <a:gd name="T30" fmla="*/ 28 w 47"/>
                  <a:gd name="T31" fmla="*/ 63 h 75"/>
                  <a:gd name="T32" fmla="*/ 30 w 47"/>
                  <a:gd name="T33" fmla="*/ 70 h 75"/>
                  <a:gd name="T34" fmla="*/ 31 w 47"/>
                  <a:gd name="T35" fmla="*/ 72 h 75"/>
                  <a:gd name="T36" fmla="*/ 34 w 47"/>
                  <a:gd name="T37" fmla="*/ 74 h 75"/>
                  <a:gd name="T38" fmla="*/ 42 w 47"/>
                  <a:gd name="T39" fmla="*/ 75 h 75"/>
                  <a:gd name="T40" fmla="*/ 47 w 47"/>
                  <a:gd name="T41" fmla="*/ 71 h 75"/>
                  <a:gd name="T42" fmla="*/ 38 w 47"/>
                  <a:gd name="T43" fmla="*/ 8 h 75"/>
                  <a:gd name="T44" fmla="*/ 41 w 47"/>
                  <a:gd name="T45" fmla="*/ 19 h 75"/>
                  <a:gd name="T46" fmla="*/ 31 w 47"/>
                  <a:gd name="T47" fmla="*/ 22 h 75"/>
                  <a:gd name="T48" fmla="*/ 18 w 47"/>
                  <a:gd name="T49" fmla="*/ 26 h 75"/>
                  <a:gd name="T50" fmla="*/ 11 w 47"/>
                  <a:gd name="T51" fmla="*/ 26 h 75"/>
                  <a:gd name="T52" fmla="*/ 6 w 47"/>
                  <a:gd name="T53" fmla="*/ 33 h 75"/>
                  <a:gd name="T54" fmla="*/ 7 w 47"/>
                  <a:gd name="T55" fmla="*/ 29 h 75"/>
                  <a:gd name="T56" fmla="*/ 16 w 47"/>
                  <a:gd name="T57" fmla="*/ 22 h 75"/>
                  <a:gd name="T58" fmla="*/ 24 w 47"/>
                  <a:gd name="T59" fmla="*/ 13 h 75"/>
                  <a:gd name="T60" fmla="*/ 37 w 47"/>
                  <a:gd name="T61" fmla="*/ 10 h 75"/>
                  <a:gd name="T62" fmla="*/ 38 w 47"/>
                  <a:gd name="T63" fmla="*/ 13 h 75"/>
                  <a:gd name="T64" fmla="*/ 42 w 47"/>
                  <a:gd name="T65" fmla="*/ 15 h 75"/>
                  <a:gd name="T66" fmla="*/ 38 w 47"/>
                  <a:gd name="T67" fmla="*/ 8 h 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"/>
                  <a:gd name="T103" fmla="*/ 0 h 75"/>
                  <a:gd name="T104" fmla="*/ 47 w 47"/>
                  <a:gd name="T105" fmla="*/ 75 h 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" h="75">
                    <a:moveTo>
                      <a:pt x="38" y="8"/>
                    </a:moveTo>
                    <a:lnTo>
                      <a:pt x="28" y="6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4" y="12"/>
                    </a:lnTo>
                    <a:lnTo>
                      <a:pt x="2" y="17"/>
                    </a:lnTo>
                    <a:lnTo>
                      <a:pt x="3" y="20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9" y="23"/>
                    </a:lnTo>
                    <a:lnTo>
                      <a:pt x="6" y="27"/>
                    </a:lnTo>
                    <a:lnTo>
                      <a:pt x="4" y="32"/>
                    </a:lnTo>
                    <a:lnTo>
                      <a:pt x="6" y="41"/>
                    </a:lnTo>
                    <a:lnTo>
                      <a:pt x="14" y="39"/>
                    </a:lnTo>
                    <a:lnTo>
                      <a:pt x="14" y="44"/>
                    </a:lnTo>
                    <a:lnTo>
                      <a:pt x="20" y="47"/>
                    </a:lnTo>
                    <a:lnTo>
                      <a:pt x="18" y="50"/>
                    </a:lnTo>
                    <a:lnTo>
                      <a:pt x="21" y="54"/>
                    </a:lnTo>
                    <a:lnTo>
                      <a:pt x="17" y="56"/>
                    </a:lnTo>
                    <a:lnTo>
                      <a:pt x="13" y="54"/>
                    </a:lnTo>
                    <a:lnTo>
                      <a:pt x="13" y="58"/>
                    </a:lnTo>
                    <a:lnTo>
                      <a:pt x="16" y="61"/>
                    </a:lnTo>
                    <a:lnTo>
                      <a:pt x="18" y="60"/>
                    </a:lnTo>
                    <a:lnTo>
                      <a:pt x="21" y="60"/>
                    </a:lnTo>
                    <a:lnTo>
                      <a:pt x="24" y="60"/>
                    </a:lnTo>
                    <a:lnTo>
                      <a:pt x="28" y="63"/>
                    </a:lnTo>
                    <a:lnTo>
                      <a:pt x="28" y="65"/>
                    </a:lnTo>
                    <a:lnTo>
                      <a:pt x="30" y="70"/>
                    </a:lnTo>
                    <a:lnTo>
                      <a:pt x="34" y="71"/>
                    </a:lnTo>
                    <a:lnTo>
                      <a:pt x="31" y="72"/>
                    </a:lnTo>
                    <a:lnTo>
                      <a:pt x="31" y="74"/>
                    </a:lnTo>
                    <a:lnTo>
                      <a:pt x="34" y="74"/>
                    </a:lnTo>
                    <a:lnTo>
                      <a:pt x="44" y="72"/>
                    </a:lnTo>
                    <a:lnTo>
                      <a:pt x="42" y="75"/>
                    </a:lnTo>
                    <a:lnTo>
                      <a:pt x="47" y="74"/>
                    </a:lnTo>
                    <a:lnTo>
                      <a:pt x="47" y="71"/>
                    </a:lnTo>
                    <a:lnTo>
                      <a:pt x="45" y="8"/>
                    </a:lnTo>
                    <a:lnTo>
                      <a:pt x="38" y="8"/>
                    </a:lnTo>
                    <a:lnTo>
                      <a:pt x="37" y="17"/>
                    </a:lnTo>
                    <a:lnTo>
                      <a:pt x="41" y="19"/>
                    </a:lnTo>
                    <a:lnTo>
                      <a:pt x="37" y="22"/>
                    </a:lnTo>
                    <a:lnTo>
                      <a:pt x="31" y="22"/>
                    </a:lnTo>
                    <a:lnTo>
                      <a:pt x="23" y="26"/>
                    </a:lnTo>
                    <a:lnTo>
                      <a:pt x="18" y="26"/>
                    </a:lnTo>
                    <a:lnTo>
                      <a:pt x="17" y="26"/>
                    </a:lnTo>
                    <a:lnTo>
                      <a:pt x="11" y="26"/>
                    </a:lnTo>
                    <a:lnTo>
                      <a:pt x="9" y="29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7" y="29"/>
                    </a:lnTo>
                    <a:lnTo>
                      <a:pt x="10" y="26"/>
                    </a:lnTo>
                    <a:lnTo>
                      <a:pt x="16" y="22"/>
                    </a:lnTo>
                    <a:lnTo>
                      <a:pt x="17" y="16"/>
                    </a:lnTo>
                    <a:lnTo>
                      <a:pt x="24" y="13"/>
                    </a:lnTo>
                    <a:lnTo>
                      <a:pt x="30" y="13"/>
                    </a:lnTo>
                    <a:lnTo>
                      <a:pt x="37" y="10"/>
                    </a:lnTo>
                    <a:lnTo>
                      <a:pt x="38" y="10"/>
                    </a:lnTo>
                    <a:lnTo>
                      <a:pt x="38" y="13"/>
                    </a:lnTo>
                    <a:lnTo>
                      <a:pt x="44" y="13"/>
                    </a:lnTo>
                    <a:lnTo>
                      <a:pt x="42" y="15"/>
                    </a:lnTo>
                    <a:lnTo>
                      <a:pt x="37" y="17"/>
                    </a:lnTo>
                    <a:lnTo>
                      <a:pt x="38" y="8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82" name="Freeform 1035"/>
              <p:cNvSpPr>
                <a:spLocks noChangeAspect="1"/>
              </p:cNvSpPr>
              <p:nvPr/>
            </p:nvSpPr>
            <p:spPr bwMode="auto">
              <a:xfrm>
                <a:off x="3470" y="1138"/>
                <a:ext cx="47" cy="75"/>
              </a:xfrm>
              <a:custGeom>
                <a:avLst/>
                <a:gdLst>
                  <a:gd name="T0" fmla="*/ 38 w 47"/>
                  <a:gd name="T1" fmla="*/ 8 h 75"/>
                  <a:gd name="T2" fmla="*/ 28 w 47"/>
                  <a:gd name="T3" fmla="*/ 6 h 75"/>
                  <a:gd name="T4" fmla="*/ 24 w 47"/>
                  <a:gd name="T5" fmla="*/ 3 h 75"/>
                  <a:gd name="T6" fmla="*/ 18 w 47"/>
                  <a:gd name="T7" fmla="*/ 0 h 75"/>
                  <a:gd name="T8" fmla="*/ 16 w 47"/>
                  <a:gd name="T9" fmla="*/ 2 h 75"/>
                  <a:gd name="T10" fmla="*/ 10 w 47"/>
                  <a:gd name="T11" fmla="*/ 0 h 75"/>
                  <a:gd name="T12" fmla="*/ 6 w 47"/>
                  <a:gd name="T13" fmla="*/ 3 h 75"/>
                  <a:gd name="T14" fmla="*/ 2 w 47"/>
                  <a:gd name="T15" fmla="*/ 3 h 75"/>
                  <a:gd name="T16" fmla="*/ 2 w 47"/>
                  <a:gd name="T17" fmla="*/ 6 h 75"/>
                  <a:gd name="T18" fmla="*/ 0 w 47"/>
                  <a:gd name="T19" fmla="*/ 9 h 75"/>
                  <a:gd name="T20" fmla="*/ 4 w 47"/>
                  <a:gd name="T21" fmla="*/ 12 h 75"/>
                  <a:gd name="T22" fmla="*/ 2 w 47"/>
                  <a:gd name="T23" fmla="*/ 17 h 75"/>
                  <a:gd name="T24" fmla="*/ 3 w 47"/>
                  <a:gd name="T25" fmla="*/ 20 h 75"/>
                  <a:gd name="T26" fmla="*/ 0 w 47"/>
                  <a:gd name="T27" fmla="*/ 24 h 75"/>
                  <a:gd name="T28" fmla="*/ 0 w 47"/>
                  <a:gd name="T29" fmla="*/ 26 h 75"/>
                  <a:gd name="T30" fmla="*/ 9 w 47"/>
                  <a:gd name="T31" fmla="*/ 23 h 75"/>
                  <a:gd name="T32" fmla="*/ 6 w 47"/>
                  <a:gd name="T33" fmla="*/ 27 h 75"/>
                  <a:gd name="T34" fmla="*/ 4 w 47"/>
                  <a:gd name="T35" fmla="*/ 32 h 75"/>
                  <a:gd name="T36" fmla="*/ 6 w 47"/>
                  <a:gd name="T37" fmla="*/ 41 h 75"/>
                  <a:gd name="T38" fmla="*/ 14 w 47"/>
                  <a:gd name="T39" fmla="*/ 39 h 75"/>
                  <a:gd name="T40" fmla="*/ 14 w 47"/>
                  <a:gd name="T41" fmla="*/ 44 h 75"/>
                  <a:gd name="T42" fmla="*/ 20 w 47"/>
                  <a:gd name="T43" fmla="*/ 47 h 75"/>
                  <a:gd name="T44" fmla="*/ 18 w 47"/>
                  <a:gd name="T45" fmla="*/ 50 h 75"/>
                  <a:gd name="T46" fmla="*/ 21 w 47"/>
                  <a:gd name="T47" fmla="*/ 54 h 75"/>
                  <a:gd name="T48" fmla="*/ 17 w 47"/>
                  <a:gd name="T49" fmla="*/ 56 h 75"/>
                  <a:gd name="T50" fmla="*/ 13 w 47"/>
                  <a:gd name="T51" fmla="*/ 54 h 75"/>
                  <a:gd name="T52" fmla="*/ 13 w 47"/>
                  <a:gd name="T53" fmla="*/ 58 h 75"/>
                  <a:gd name="T54" fmla="*/ 16 w 47"/>
                  <a:gd name="T55" fmla="*/ 61 h 75"/>
                  <a:gd name="T56" fmla="*/ 18 w 47"/>
                  <a:gd name="T57" fmla="*/ 60 h 75"/>
                  <a:gd name="T58" fmla="*/ 21 w 47"/>
                  <a:gd name="T59" fmla="*/ 60 h 75"/>
                  <a:gd name="T60" fmla="*/ 24 w 47"/>
                  <a:gd name="T61" fmla="*/ 60 h 75"/>
                  <a:gd name="T62" fmla="*/ 28 w 47"/>
                  <a:gd name="T63" fmla="*/ 63 h 75"/>
                  <a:gd name="T64" fmla="*/ 28 w 47"/>
                  <a:gd name="T65" fmla="*/ 65 h 75"/>
                  <a:gd name="T66" fmla="*/ 30 w 47"/>
                  <a:gd name="T67" fmla="*/ 70 h 75"/>
                  <a:gd name="T68" fmla="*/ 34 w 47"/>
                  <a:gd name="T69" fmla="*/ 71 h 75"/>
                  <a:gd name="T70" fmla="*/ 31 w 47"/>
                  <a:gd name="T71" fmla="*/ 72 h 75"/>
                  <a:gd name="T72" fmla="*/ 31 w 47"/>
                  <a:gd name="T73" fmla="*/ 74 h 75"/>
                  <a:gd name="T74" fmla="*/ 34 w 47"/>
                  <a:gd name="T75" fmla="*/ 74 h 75"/>
                  <a:gd name="T76" fmla="*/ 44 w 47"/>
                  <a:gd name="T77" fmla="*/ 72 h 75"/>
                  <a:gd name="T78" fmla="*/ 42 w 47"/>
                  <a:gd name="T79" fmla="*/ 75 h 75"/>
                  <a:gd name="T80" fmla="*/ 47 w 47"/>
                  <a:gd name="T81" fmla="*/ 74 h 75"/>
                  <a:gd name="T82" fmla="*/ 45 w 47"/>
                  <a:gd name="T83" fmla="*/ 8 h 75"/>
                  <a:gd name="T84" fmla="*/ 38 w 47"/>
                  <a:gd name="T85" fmla="*/ 8 h 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7"/>
                  <a:gd name="T130" fmla="*/ 0 h 75"/>
                  <a:gd name="T131" fmla="*/ 47 w 47"/>
                  <a:gd name="T132" fmla="*/ 75 h 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7" h="75">
                    <a:moveTo>
                      <a:pt x="38" y="8"/>
                    </a:moveTo>
                    <a:lnTo>
                      <a:pt x="28" y="6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4" y="12"/>
                    </a:lnTo>
                    <a:lnTo>
                      <a:pt x="2" y="17"/>
                    </a:lnTo>
                    <a:lnTo>
                      <a:pt x="3" y="20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9" y="23"/>
                    </a:lnTo>
                    <a:lnTo>
                      <a:pt x="6" y="27"/>
                    </a:lnTo>
                    <a:lnTo>
                      <a:pt x="4" y="32"/>
                    </a:lnTo>
                    <a:lnTo>
                      <a:pt x="6" y="41"/>
                    </a:lnTo>
                    <a:lnTo>
                      <a:pt x="14" y="39"/>
                    </a:lnTo>
                    <a:lnTo>
                      <a:pt x="14" y="44"/>
                    </a:lnTo>
                    <a:lnTo>
                      <a:pt x="20" y="47"/>
                    </a:lnTo>
                    <a:lnTo>
                      <a:pt x="18" y="50"/>
                    </a:lnTo>
                    <a:lnTo>
                      <a:pt x="21" y="54"/>
                    </a:lnTo>
                    <a:lnTo>
                      <a:pt x="17" y="56"/>
                    </a:lnTo>
                    <a:lnTo>
                      <a:pt x="13" y="54"/>
                    </a:lnTo>
                    <a:lnTo>
                      <a:pt x="13" y="58"/>
                    </a:lnTo>
                    <a:lnTo>
                      <a:pt x="16" y="61"/>
                    </a:lnTo>
                    <a:lnTo>
                      <a:pt x="18" y="60"/>
                    </a:lnTo>
                    <a:lnTo>
                      <a:pt x="21" y="60"/>
                    </a:lnTo>
                    <a:lnTo>
                      <a:pt x="24" y="60"/>
                    </a:lnTo>
                    <a:lnTo>
                      <a:pt x="28" y="63"/>
                    </a:lnTo>
                    <a:lnTo>
                      <a:pt x="28" y="65"/>
                    </a:lnTo>
                    <a:lnTo>
                      <a:pt x="30" y="70"/>
                    </a:lnTo>
                    <a:lnTo>
                      <a:pt x="34" y="71"/>
                    </a:lnTo>
                    <a:lnTo>
                      <a:pt x="31" y="72"/>
                    </a:lnTo>
                    <a:lnTo>
                      <a:pt x="31" y="74"/>
                    </a:lnTo>
                    <a:lnTo>
                      <a:pt x="34" y="74"/>
                    </a:lnTo>
                    <a:lnTo>
                      <a:pt x="44" y="72"/>
                    </a:lnTo>
                    <a:lnTo>
                      <a:pt x="42" y="75"/>
                    </a:lnTo>
                    <a:lnTo>
                      <a:pt x="47" y="74"/>
                    </a:lnTo>
                    <a:lnTo>
                      <a:pt x="45" y="8"/>
                    </a:lnTo>
                    <a:lnTo>
                      <a:pt x="38" y="8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83" name="Freeform 1036"/>
              <p:cNvSpPr>
                <a:spLocks noChangeAspect="1"/>
              </p:cNvSpPr>
              <p:nvPr/>
            </p:nvSpPr>
            <p:spPr bwMode="auto">
              <a:xfrm>
                <a:off x="3470" y="1138"/>
                <a:ext cx="47" cy="75"/>
              </a:xfrm>
              <a:custGeom>
                <a:avLst/>
                <a:gdLst>
                  <a:gd name="T0" fmla="*/ 38 w 47"/>
                  <a:gd name="T1" fmla="*/ 8 h 75"/>
                  <a:gd name="T2" fmla="*/ 28 w 47"/>
                  <a:gd name="T3" fmla="*/ 6 h 75"/>
                  <a:gd name="T4" fmla="*/ 24 w 47"/>
                  <a:gd name="T5" fmla="*/ 3 h 75"/>
                  <a:gd name="T6" fmla="*/ 18 w 47"/>
                  <a:gd name="T7" fmla="*/ 0 h 75"/>
                  <a:gd name="T8" fmla="*/ 16 w 47"/>
                  <a:gd name="T9" fmla="*/ 2 h 75"/>
                  <a:gd name="T10" fmla="*/ 10 w 47"/>
                  <a:gd name="T11" fmla="*/ 0 h 75"/>
                  <a:gd name="T12" fmla="*/ 6 w 47"/>
                  <a:gd name="T13" fmla="*/ 3 h 75"/>
                  <a:gd name="T14" fmla="*/ 2 w 47"/>
                  <a:gd name="T15" fmla="*/ 3 h 75"/>
                  <a:gd name="T16" fmla="*/ 2 w 47"/>
                  <a:gd name="T17" fmla="*/ 6 h 75"/>
                  <a:gd name="T18" fmla="*/ 0 w 47"/>
                  <a:gd name="T19" fmla="*/ 9 h 75"/>
                  <a:gd name="T20" fmla="*/ 4 w 47"/>
                  <a:gd name="T21" fmla="*/ 12 h 75"/>
                  <a:gd name="T22" fmla="*/ 2 w 47"/>
                  <a:gd name="T23" fmla="*/ 17 h 75"/>
                  <a:gd name="T24" fmla="*/ 3 w 47"/>
                  <a:gd name="T25" fmla="*/ 20 h 75"/>
                  <a:gd name="T26" fmla="*/ 0 w 47"/>
                  <a:gd name="T27" fmla="*/ 24 h 75"/>
                  <a:gd name="T28" fmla="*/ 0 w 47"/>
                  <a:gd name="T29" fmla="*/ 26 h 75"/>
                  <a:gd name="T30" fmla="*/ 9 w 47"/>
                  <a:gd name="T31" fmla="*/ 23 h 75"/>
                  <a:gd name="T32" fmla="*/ 6 w 47"/>
                  <a:gd name="T33" fmla="*/ 27 h 75"/>
                  <a:gd name="T34" fmla="*/ 4 w 47"/>
                  <a:gd name="T35" fmla="*/ 32 h 75"/>
                  <a:gd name="T36" fmla="*/ 6 w 47"/>
                  <a:gd name="T37" fmla="*/ 41 h 75"/>
                  <a:gd name="T38" fmla="*/ 14 w 47"/>
                  <a:gd name="T39" fmla="*/ 39 h 75"/>
                  <a:gd name="T40" fmla="*/ 14 w 47"/>
                  <a:gd name="T41" fmla="*/ 44 h 75"/>
                  <a:gd name="T42" fmla="*/ 20 w 47"/>
                  <a:gd name="T43" fmla="*/ 47 h 75"/>
                  <a:gd name="T44" fmla="*/ 18 w 47"/>
                  <a:gd name="T45" fmla="*/ 50 h 75"/>
                  <a:gd name="T46" fmla="*/ 21 w 47"/>
                  <a:gd name="T47" fmla="*/ 54 h 75"/>
                  <a:gd name="T48" fmla="*/ 17 w 47"/>
                  <a:gd name="T49" fmla="*/ 56 h 75"/>
                  <a:gd name="T50" fmla="*/ 13 w 47"/>
                  <a:gd name="T51" fmla="*/ 54 h 75"/>
                  <a:gd name="T52" fmla="*/ 13 w 47"/>
                  <a:gd name="T53" fmla="*/ 58 h 75"/>
                  <a:gd name="T54" fmla="*/ 16 w 47"/>
                  <a:gd name="T55" fmla="*/ 61 h 75"/>
                  <a:gd name="T56" fmla="*/ 18 w 47"/>
                  <a:gd name="T57" fmla="*/ 60 h 75"/>
                  <a:gd name="T58" fmla="*/ 21 w 47"/>
                  <a:gd name="T59" fmla="*/ 60 h 75"/>
                  <a:gd name="T60" fmla="*/ 24 w 47"/>
                  <a:gd name="T61" fmla="*/ 60 h 75"/>
                  <a:gd name="T62" fmla="*/ 28 w 47"/>
                  <a:gd name="T63" fmla="*/ 63 h 75"/>
                  <a:gd name="T64" fmla="*/ 28 w 47"/>
                  <a:gd name="T65" fmla="*/ 65 h 75"/>
                  <a:gd name="T66" fmla="*/ 30 w 47"/>
                  <a:gd name="T67" fmla="*/ 70 h 75"/>
                  <a:gd name="T68" fmla="*/ 34 w 47"/>
                  <a:gd name="T69" fmla="*/ 71 h 75"/>
                  <a:gd name="T70" fmla="*/ 31 w 47"/>
                  <a:gd name="T71" fmla="*/ 72 h 75"/>
                  <a:gd name="T72" fmla="*/ 31 w 47"/>
                  <a:gd name="T73" fmla="*/ 74 h 75"/>
                  <a:gd name="T74" fmla="*/ 34 w 47"/>
                  <a:gd name="T75" fmla="*/ 74 h 75"/>
                  <a:gd name="T76" fmla="*/ 44 w 47"/>
                  <a:gd name="T77" fmla="*/ 72 h 75"/>
                  <a:gd name="T78" fmla="*/ 42 w 47"/>
                  <a:gd name="T79" fmla="*/ 75 h 75"/>
                  <a:gd name="T80" fmla="*/ 47 w 47"/>
                  <a:gd name="T81" fmla="*/ 74 h 75"/>
                  <a:gd name="T82" fmla="*/ 45 w 47"/>
                  <a:gd name="T83" fmla="*/ 8 h 75"/>
                  <a:gd name="T84" fmla="*/ 38 w 47"/>
                  <a:gd name="T85" fmla="*/ 8 h 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7"/>
                  <a:gd name="T130" fmla="*/ 0 h 75"/>
                  <a:gd name="T131" fmla="*/ 47 w 47"/>
                  <a:gd name="T132" fmla="*/ 75 h 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7" h="75">
                    <a:moveTo>
                      <a:pt x="38" y="8"/>
                    </a:moveTo>
                    <a:lnTo>
                      <a:pt x="28" y="6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4" y="12"/>
                    </a:lnTo>
                    <a:lnTo>
                      <a:pt x="2" y="17"/>
                    </a:lnTo>
                    <a:lnTo>
                      <a:pt x="3" y="20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9" y="23"/>
                    </a:lnTo>
                    <a:lnTo>
                      <a:pt x="6" y="27"/>
                    </a:lnTo>
                    <a:lnTo>
                      <a:pt x="4" y="32"/>
                    </a:lnTo>
                    <a:lnTo>
                      <a:pt x="6" y="41"/>
                    </a:lnTo>
                    <a:lnTo>
                      <a:pt x="14" y="39"/>
                    </a:lnTo>
                    <a:lnTo>
                      <a:pt x="14" y="44"/>
                    </a:lnTo>
                    <a:lnTo>
                      <a:pt x="20" y="47"/>
                    </a:lnTo>
                    <a:lnTo>
                      <a:pt x="18" y="50"/>
                    </a:lnTo>
                    <a:lnTo>
                      <a:pt x="21" y="54"/>
                    </a:lnTo>
                    <a:lnTo>
                      <a:pt x="17" y="56"/>
                    </a:lnTo>
                    <a:lnTo>
                      <a:pt x="13" y="54"/>
                    </a:lnTo>
                    <a:lnTo>
                      <a:pt x="13" y="58"/>
                    </a:lnTo>
                    <a:lnTo>
                      <a:pt x="16" y="61"/>
                    </a:lnTo>
                    <a:lnTo>
                      <a:pt x="18" y="60"/>
                    </a:lnTo>
                    <a:lnTo>
                      <a:pt x="21" y="60"/>
                    </a:lnTo>
                    <a:lnTo>
                      <a:pt x="24" y="60"/>
                    </a:lnTo>
                    <a:lnTo>
                      <a:pt x="28" y="63"/>
                    </a:lnTo>
                    <a:lnTo>
                      <a:pt x="28" y="65"/>
                    </a:lnTo>
                    <a:lnTo>
                      <a:pt x="30" y="70"/>
                    </a:lnTo>
                    <a:lnTo>
                      <a:pt x="34" y="71"/>
                    </a:lnTo>
                    <a:lnTo>
                      <a:pt x="31" y="72"/>
                    </a:lnTo>
                    <a:lnTo>
                      <a:pt x="31" y="74"/>
                    </a:lnTo>
                    <a:lnTo>
                      <a:pt x="34" y="74"/>
                    </a:lnTo>
                    <a:lnTo>
                      <a:pt x="44" y="72"/>
                    </a:lnTo>
                    <a:lnTo>
                      <a:pt x="42" y="75"/>
                    </a:lnTo>
                    <a:lnTo>
                      <a:pt x="47" y="74"/>
                    </a:lnTo>
                    <a:lnTo>
                      <a:pt x="45" y="8"/>
                    </a:lnTo>
                    <a:lnTo>
                      <a:pt x="38" y="8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84" name="Freeform 1037"/>
              <p:cNvSpPr>
                <a:spLocks noChangeAspect="1"/>
              </p:cNvSpPr>
              <p:nvPr/>
            </p:nvSpPr>
            <p:spPr bwMode="auto">
              <a:xfrm>
                <a:off x="3476" y="1148"/>
                <a:ext cx="39" cy="23"/>
              </a:xfrm>
              <a:custGeom>
                <a:avLst/>
                <a:gdLst>
                  <a:gd name="T0" fmla="*/ 31 w 39"/>
                  <a:gd name="T1" fmla="*/ 7 h 23"/>
                  <a:gd name="T2" fmla="*/ 35 w 39"/>
                  <a:gd name="T3" fmla="*/ 10 h 23"/>
                  <a:gd name="T4" fmla="*/ 31 w 39"/>
                  <a:gd name="T5" fmla="*/ 12 h 23"/>
                  <a:gd name="T6" fmla="*/ 25 w 39"/>
                  <a:gd name="T7" fmla="*/ 12 h 23"/>
                  <a:gd name="T8" fmla="*/ 17 w 39"/>
                  <a:gd name="T9" fmla="*/ 16 h 23"/>
                  <a:gd name="T10" fmla="*/ 14 w 39"/>
                  <a:gd name="T11" fmla="*/ 16 h 23"/>
                  <a:gd name="T12" fmla="*/ 11 w 39"/>
                  <a:gd name="T13" fmla="*/ 16 h 23"/>
                  <a:gd name="T14" fmla="*/ 5 w 39"/>
                  <a:gd name="T15" fmla="*/ 16 h 23"/>
                  <a:gd name="T16" fmla="*/ 3 w 39"/>
                  <a:gd name="T17" fmla="*/ 20 h 23"/>
                  <a:gd name="T18" fmla="*/ 0 w 39"/>
                  <a:gd name="T19" fmla="*/ 23 h 23"/>
                  <a:gd name="T20" fmla="*/ 0 w 39"/>
                  <a:gd name="T21" fmla="*/ 22 h 23"/>
                  <a:gd name="T22" fmla="*/ 1 w 39"/>
                  <a:gd name="T23" fmla="*/ 20 h 23"/>
                  <a:gd name="T24" fmla="*/ 4 w 39"/>
                  <a:gd name="T25" fmla="*/ 16 h 23"/>
                  <a:gd name="T26" fmla="*/ 10 w 39"/>
                  <a:gd name="T27" fmla="*/ 12 h 23"/>
                  <a:gd name="T28" fmla="*/ 11 w 39"/>
                  <a:gd name="T29" fmla="*/ 6 h 23"/>
                  <a:gd name="T30" fmla="*/ 18 w 39"/>
                  <a:gd name="T31" fmla="*/ 3 h 23"/>
                  <a:gd name="T32" fmla="*/ 24 w 39"/>
                  <a:gd name="T33" fmla="*/ 3 h 23"/>
                  <a:gd name="T34" fmla="*/ 31 w 39"/>
                  <a:gd name="T35" fmla="*/ 0 h 23"/>
                  <a:gd name="T36" fmla="*/ 32 w 39"/>
                  <a:gd name="T37" fmla="*/ 0 h 23"/>
                  <a:gd name="T38" fmla="*/ 32 w 39"/>
                  <a:gd name="T39" fmla="*/ 3 h 23"/>
                  <a:gd name="T40" fmla="*/ 38 w 39"/>
                  <a:gd name="T41" fmla="*/ 3 h 23"/>
                  <a:gd name="T42" fmla="*/ 39 w 39"/>
                  <a:gd name="T43" fmla="*/ 3 h 23"/>
                  <a:gd name="T44" fmla="*/ 36 w 39"/>
                  <a:gd name="T45" fmla="*/ 5 h 23"/>
                  <a:gd name="T46" fmla="*/ 31 w 39"/>
                  <a:gd name="T47" fmla="*/ 7 h 2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9"/>
                  <a:gd name="T73" fmla="*/ 0 h 23"/>
                  <a:gd name="T74" fmla="*/ 39 w 39"/>
                  <a:gd name="T75" fmla="*/ 23 h 2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9" h="23">
                    <a:moveTo>
                      <a:pt x="31" y="7"/>
                    </a:moveTo>
                    <a:lnTo>
                      <a:pt x="35" y="10"/>
                    </a:lnTo>
                    <a:lnTo>
                      <a:pt x="31" y="12"/>
                    </a:lnTo>
                    <a:lnTo>
                      <a:pt x="25" y="12"/>
                    </a:lnTo>
                    <a:lnTo>
                      <a:pt x="17" y="16"/>
                    </a:lnTo>
                    <a:lnTo>
                      <a:pt x="14" y="16"/>
                    </a:lnTo>
                    <a:lnTo>
                      <a:pt x="11" y="16"/>
                    </a:lnTo>
                    <a:lnTo>
                      <a:pt x="5" y="16"/>
                    </a:lnTo>
                    <a:lnTo>
                      <a:pt x="3" y="20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" y="20"/>
                    </a:lnTo>
                    <a:lnTo>
                      <a:pt x="4" y="16"/>
                    </a:lnTo>
                    <a:lnTo>
                      <a:pt x="10" y="12"/>
                    </a:lnTo>
                    <a:lnTo>
                      <a:pt x="11" y="6"/>
                    </a:lnTo>
                    <a:lnTo>
                      <a:pt x="18" y="3"/>
                    </a:lnTo>
                    <a:lnTo>
                      <a:pt x="24" y="3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2" y="3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36" y="5"/>
                    </a:lnTo>
                    <a:lnTo>
                      <a:pt x="31" y="7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85" name="Freeform 1038"/>
              <p:cNvSpPr>
                <a:spLocks noChangeAspect="1"/>
              </p:cNvSpPr>
              <p:nvPr/>
            </p:nvSpPr>
            <p:spPr bwMode="auto">
              <a:xfrm>
                <a:off x="3476" y="1148"/>
                <a:ext cx="39" cy="23"/>
              </a:xfrm>
              <a:custGeom>
                <a:avLst/>
                <a:gdLst>
                  <a:gd name="T0" fmla="*/ 31 w 39"/>
                  <a:gd name="T1" fmla="*/ 7 h 23"/>
                  <a:gd name="T2" fmla="*/ 35 w 39"/>
                  <a:gd name="T3" fmla="*/ 10 h 23"/>
                  <a:gd name="T4" fmla="*/ 31 w 39"/>
                  <a:gd name="T5" fmla="*/ 12 h 23"/>
                  <a:gd name="T6" fmla="*/ 25 w 39"/>
                  <a:gd name="T7" fmla="*/ 12 h 23"/>
                  <a:gd name="T8" fmla="*/ 17 w 39"/>
                  <a:gd name="T9" fmla="*/ 16 h 23"/>
                  <a:gd name="T10" fmla="*/ 14 w 39"/>
                  <a:gd name="T11" fmla="*/ 16 h 23"/>
                  <a:gd name="T12" fmla="*/ 11 w 39"/>
                  <a:gd name="T13" fmla="*/ 16 h 23"/>
                  <a:gd name="T14" fmla="*/ 5 w 39"/>
                  <a:gd name="T15" fmla="*/ 16 h 23"/>
                  <a:gd name="T16" fmla="*/ 3 w 39"/>
                  <a:gd name="T17" fmla="*/ 20 h 23"/>
                  <a:gd name="T18" fmla="*/ 0 w 39"/>
                  <a:gd name="T19" fmla="*/ 23 h 23"/>
                  <a:gd name="T20" fmla="*/ 0 w 39"/>
                  <a:gd name="T21" fmla="*/ 22 h 23"/>
                  <a:gd name="T22" fmla="*/ 1 w 39"/>
                  <a:gd name="T23" fmla="*/ 20 h 23"/>
                  <a:gd name="T24" fmla="*/ 4 w 39"/>
                  <a:gd name="T25" fmla="*/ 16 h 23"/>
                  <a:gd name="T26" fmla="*/ 10 w 39"/>
                  <a:gd name="T27" fmla="*/ 12 h 23"/>
                  <a:gd name="T28" fmla="*/ 11 w 39"/>
                  <a:gd name="T29" fmla="*/ 6 h 23"/>
                  <a:gd name="T30" fmla="*/ 18 w 39"/>
                  <a:gd name="T31" fmla="*/ 3 h 23"/>
                  <a:gd name="T32" fmla="*/ 24 w 39"/>
                  <a:gd name="T33" fmla="*/ 3 h 23"/>
                  <a:gd name="T34" fmla="*/ 31 w 39"/>
                  <a:gd name="T35" fmla="*/ 0 h 23"/>
                  <a:gd name="T36" fmla="*/ 32 w 39"/>
                  <a:gd name="T37" fmla="*/ 0 h 23"/>
                  <a:gd name="T38" fmla="*/ 32 w 39"/>
                  <a:gd name="T39" fmla="*/ 3 h 23"/>
                  <a:gd name="T40" fmla="*/ 38 w 39"/>
                  <a:gd name="T41" fmla="*/ 3 h 23"/>
                  <a:gd name="T42" fmla="*/ 39 w 39"/>
                  <a:gd name="T43" fmla="*/ 3 h 23"/>
                  <a:gd name="T44" fmla="*/ 36 w 39"/>
                  <a:gd name="T45" fmla="*/ 5 h 23"/>
                  <a:gd name="T46" fmla="*/ 31 w 39"/>
                  <a:gd name="T47" fmla="*/ 7 h 2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9"/>
                  <a:gd name="T73" fmla="*/ 0 h 23"/>
                  <a:gd name="T74" fmla="*/ 39 w 39"/>
                  <a:gd name="T75" fmla="*/ 23 h 2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9" h="23">
                    <a:moveTo>
                      <a:pt x="31" y="7"/>
                    </a:moveTo>
                    <a:lnTo>
                      <a:pt x="35" y="10"/>
                    </a:lnTo>
                    <a:lnTo>
                      <a:pt x="31" y="12"/>
                    </a:lnTo>
                    <a:lnTo>
                      <a:pt x="25" y="12"/>
                    </a:lnTo>
                    <a:lnTo>
                      <a:pt x="17" y="16"/>
                    </a:lnTo>
                    <a:lnTo>
                      <a:pt x="14" y="16"/>
                    </a:lnTo>
                    <a:lnTo>
                      <a:pt x="11" y="16"/>
                    </a:lnTo>
                    <a:lnTo>
                      <a:pt x="5" y="16"/>
                    </a:lnTo>
                    <a:lnTo>
                      <a:pt x="3" y="20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" y="20"/>
                    </a:lnTo>
                    <a:lnTo>
                      <a:pt x="4" y="16"/>
                    </a:lnTo>
                    <a:lnTo>
                      <a:pt x="10" y="12"/>
                    </a:lnTo>
                    <a:lnTo>
                      <a:pt x="11" y="6"/>
                    </a:lnTo>
                    <a:lnTo>
                      <a:pt x="18" y="3"/>
                    </a:lnTo>
                    <a:lnTo>
                      <a:pt x="24" y="3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2" y="3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36" y="5"/>
                    </a:lnTo>
                    <a:lnTo>
                      <a:pt x="31" y="7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86" name="Freeform 1039"/>
              <p:cNvSpPr>
                <a:spLocks noChangeAspect="1"/>
              </p:cNvSpPr>
              <p:nvPr/>
            </p:nvSpPr>
            <p:spPr bwMode="auto">
              <a:xfrm>
                <a:off x="3381" y="1052"/>
                <a:ext cx="116" cy="72"/>
              </a:xfrm>
              <a:custGeom>
                <a:avLst/>
                <a:gdLst>
                  <a:gd name="T0" fmla="*/ 102 w 116"/>
                  <a:gd name="T1" fmla="*/ 38 h 72"/>
                  <a:gd name="T2" fmla="*/ 95 w 116"/>
                  <a:gd name="T3" fmla="*/ 34 h 72"/>
                  <a:gd name="T4" fmla="*/ 92 w 116"/>
                  <a:gd name="T5" fmla="*/ 26 h 72"/>
                  <a:gd name="T6" fmla="*/ 92 w 116"/>
                  <a:gd name="T7" fmla="*/ 20 h 72"/>
                  <a:gd name="T8" fmla="*/ 86 w 116"/>
                  <a:gd name="T9" fmla="*/ 14 h 72"/>
                  <a:gd name="T10" fmla="*/ 82 w 116"/>
                  <a:gd name="T11" fmla="*/ 12 h 72"/>
                  <a:gd name="T12" fmla="*/ 75 w 116"/>
                  <a:gd name="T13" fmla="*/ 7 h 72"/>
                  <a:gd name="T14" fmla="*/ 71 w 116"/>
                  <a:gd name="T15" fmla="*/ 2 h 72"/>
                  <a:gd name="T16" fmla="*/ 67 w 116"/>
                  <a:gd name="T17" fmla="*/ 0 h 72"/>
                  <a:gd name="T18" fmla="*/ 61 w 116"/>
                  <a:gd name="T19" fmla="*/ 6 h 72"/>
                  <a:gd name="T20" fmla="*/ 52 w 116"/>
                  <a:gd name="T21" fmla="*/ 9 h 72"/>
                  <a:gd name="T22" fmla="*/ 48 w 116"/>
                  <a:gd name="T23" fmla="*/ 12 h 72"/>
                  <a:gd name="T24" fmla="*/ 44 w 116"/>
                  <a:gd name="T25" fmla="*/ 10 h 72"/>
                  <a:gd name="T26" fmla="*/ 38 w 116"/>
                  <a:gd name="T27" fmla="*/ 12 h 72"/>
                  <a:gd name="T28" fmla="*/ 33 w 116"/>
                  <a:gd name="T29" fmla="*/ 12 h 72"/>
                  <a:gd name="T30" fmla="*/ 29 w 116"/>
                  <a:gd name="T31" fmla="*/ 10 h 72"/>
                  <a:gd name="T32" fmla="*/ 24 w 116"/>
                  <a:gd name="T33" fmla="*/ 13 h 72"/>
                  <a:gd name="T34" fmla="*/ 21 w 116"/>
                  <a:gd name="T35" fmla="*/ 16 h 72"/>
                  <a:gd name="T36" fmla="*/ 19 w 116"/>
                  <a:gd name="T37" fmla="*/ 20 h 72"/>
                  <a:gd name="T38" fmla="*/ 14 w 116"/>
                  <a:gd name="T39" fmla="*/ 27 h 72"/>
                  <a:gd name="T40" fmla="*/ 12 w 116"/>
                  <a:gd name="T41" fmla="*/ 31 h 72"/>
                  <a:gd name="T42" fmla="*/ 10 w 116"/>
                  <a:gd name="T43" fmla="*/ 34 h 72"/>
                  <a:gd name="T44" fmla="*/ 10 w 116"/>
                  <a:gd name="T45" fmla="*/ 40 h 72"/>
                  <a:gd name="T46" fmla="*/ 7 w 116"/>
                  <a:gd name="T47" fmla="*/ 40 h 72"/>
                  <a:gd name="T48" fmla="*/ 5 w 116"/>
                  <a:gd name="T49" fmla="*/ 43 h 72"/>
                  <a:gd name="T50" fmla="*/ 0 w 116"/>
                  <a:gd name="T51" fmla="*/ 43 h 72"/>
                  <a:gd name="T52" fmla="*/ 3 w 116"/>
                  <a:gd name="T53" fmla="*/ 45 h 72"/>
                  <a:gd name="T54" fmla="*/ 7 w 116"/>
                  <a:gd name="T55" fmla="*/ 48 h 72"/>
                  <a:gd name="T56" fmla="*/ 9 w 116"/>
                  <a:gd name="T57" fmla="*/ 51 h 72"/>
                  <a:gd name="T58" fmla="*/ 13 w 116"/>
                  <a:gd name="T59" fmla="*/ 54 h 72"/>
                  <a:gd name="T60" fmla="*/ 19 w 116"/>
                  <a:gd name="T61" fmla="*/ 55 h 72"/>
                  <a:gd name="T62" fmla="*/ 16 w 116"/>
                  <a:gd name="T63" fmla="*/ 60 h 72"/>
                  <a:gd name="T64" fmla="*/ 21 w 116"/>
                  <a:gd name="T65" fmla="*/ 61 h 72"/>
                  <a:gd name="T66" fmla="*/ 27 w 116"/>
                  <a:gd name="T67" fmla="*/ 62 h 72"/>
                  <a:gd name="T68" fmla="*/ 33 w 116"/>
                  <a:gd name="T69" fmla="*/ 60 h 72"/>
                  <a:gd name="T70" fmla="*/ 33 w 116"/>
                  <a:gd name="T71" fmla="*/ 65 h 72"/>
                  <a:gd name="T72" fmla="*/ 34 w 116"/>
                  <a:gd name="T73" fmla="*/ 65 h 72"/>
                  <a:gd name="T74" fmla="*/ 33 w 116"/>
                  <a:gd name="T75" fmla="*/ 67 h 72"/>
                  <a:gd name="T76" fmla="*/ 38 w 116"/>
                  <a:gd name="T77" fmla="*/ 68 h 72"/>
                  <a:gd name="T78" fmla="*/ 38 w 116"/>
                  <a:gd name="T79" fmla="*/ 71 h 72"/>
                  <a:gd name="T80" fmla="*/ 43 w 116"/>
                  <a:gd name="T81" fmla="*/ 72 h 72"/>
                  <a:gd name="T82" fmla="*/ 54 w 116"/>
                  <a:gd name="T83" fmla="*/ 72 h 72"/>
                  <a:gd name="T84" fmla="*/ 57 w 116"/>
                  <a:gd name="T85" fmla="*/ 69 h 72"/>
                  <a:gd name="T86" fmla="*/ 61 w 116"/>
                  <a:gd name="T87" fmla="*/ 69 h 72"/>
                  <a:gd name="T88" fmla="*/ 67 w 116"/>
                  <a:gd name="T89" fmla="*/ 69 h 72"/>
                  <a:gd name="T90" fmla="*/ 74 w 116"/>
                  <a:gd name="T91" fmla="*/ 68 h 72"/>
                  <a:gd name="T92" fmla="*/ 79 w 116"/>
                  <a:gd name="T93" fmla="*/ 62 h 72"/>
                  <a:gd name="T94" fmla="*/ 85 w 116"/>
                  <a:gd name="T95" fmla="*/ 60 h 72"/>
                  <a:gd name="T96" fmla="*/ 91 w 116"/>
                  <a:gd name="T97" fmla="*/ 58 h 72"/>
                  <a:gd name="T98" fmla="*/ 95 w 116"/>
                  <a:gd name="T99" fmla="*/ 60 h 72"/>
                  <a:gd name="T100" fmla="*/ 99 w 116"/>
                  <a:gd name="T101" fmla="*/ 58 h 72"/>
                  <a:gd name="T102" fmla="*/ 100 w 116"/>
                  <a:gd name="T103" fmla="*/ 61 h 72"/>
                  <a:gd name="T104" fmla="*/ 107 w 116"/>
                  <a:gd name="T105" fmla="*/ 61 h 72"/>
                  <a:gd name="T106" fmla="*/ 107 w 116"/>
                  <a:gd name="T107" fmla="*/ 51 h 72"/>
                  <a:gd name="T108" fmla="*/ 110 w 116"/>
                  <a:gd name="T109" fmla="*/ 45 h 72"/>
                  <a:gd name="T110" fmla="*/ 115 w 116"/>
                  <a:gd name="T111" fmla="*/ 41 h 72"/>
                  <a:gd name="T112" fmla="*/ 116 w 116"/>
                  <a:gd name="T113" fmla="*/ 38 h 72"/>
                  <a:gd name="T114" fmla="*/ 113 w 116"/>
                  <a:gd name="T115" fmla="*/ 36 h 72"/>
                  <a:gd name="T116" fmla="*/ 107 w 116"/>
                  <a:gd name="T117" fmla="*/ 36 h 72"/>
                  <a:gd name="T118" fmla="*/ 102 w 116"/>
                  <a:gd name="T119" fmla="*/ 38 h 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6"/>
                  <a:gd name="T181" fmla="*/ 0 h 72"/>
                  <a:gd name="T182" fmla="*/ 116 w 116"/>
                  <a:gd name="T183" fmla="*/ 72 h 7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6" h="72">
                    <a:moveTo>
                      <a:pt x="102" y="38"/>
                    </a:moveTo>
                    <a:lnTo>
                      <a:pt x="95" y="34"/>
                    </a:lnTo>
                    <a:lnTo>
                      <a:pt x="92" y="26"/>
                    </a:lnTo>
                    <a:lnTo>
                      <a:pt x="92" y="20"/>
                    </a:lnTo>
                    <a:lnTo>
                      <a:pt x="86" y="14"/>
                    </a:lnTo>
                    <a:lnTo>
                      <a:pt x="82" y="12"/>
                    </a:lnTo>
                    <a:lnTo>
                      <a:pt x="75" y="7"/>
                    </a:lnTo>
                    <a:lnTo>
                      <a:pt x="71" y="2"/>
                    </a:lnTo>
                    <a:lnTo>
                      <a:pt x="67" y="0"/>
                    </a:lnTo>
                    <a:lnTo>
                      <a:pt x="61" y="6"/>
                    </a:lnTo>
                    <a:lnTo>
                      <a:pt x="52" y="9"/>
                    </a:lnTo>
                    <a:lnTo>
                      <a:pt x="48" y="12"/>
                    </a:lnTo>
                    <a:lnTo>
                      <a:pt x="44" y="10"/>
                    </a:lnTo>
                    <a:lnTo>
                      <a:pt x="38" y="12"/>
                    </a:lnTo>
                    <a:lnTo>
                      <a:pt x="33" y="12"/>
                    </a:lnTo>
                    <a:lnTo>
                      <a:pt x="29" y="10"/>
                    </a:lnTo>
                    <a:lnTo>
                      <a:pt x="24" y="13"/>
                    </a:lnTo>
                    <a:lnTo>
                      <a:pt x="21" y="16"/>
                    </a:lnTo>
                    <a:lnTo>
                      <a:pt x="19" y="20"/>
                    </a:lnTo>
                    <a:lnTo>
                      <a:pt x="14" y="27"/>
                    </a:lnTo>
                    <a:lnTo>
                      <a:pt x="12" y="31"/>
                    </a:lnTo>
                    <a:lnTo>
                      <a:pt x="10" y="34"/>
                    </a:lnTo>
                    <a:lnTo>
                      <a:pt x="10" y="40"/>
                    </a:lnTo>
                    <a:lnTo>
                      <a:pt x="7" y="40"/>
                    </a:lnTo>
                    <a:lnTo>
                      <a:pt x="5" y="43"/>
                    </a:lnTo>
                    <a:lnTo>
                      <a:pt x="0" y="43"/>
                    </a:lnTo>
                    <a:lnTo>
                      <a:pt x="3" y="45"/>
                    </a:lnTo>
                    <a:lnTo>
                      <a:pt x="7" y="48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9" y="55"/>
                    </a:lnTo>
                    <a:lnTo>
                      <a:pt x="16" y="60"/>
                    </a:lnTo>
                    <a:lnTo>
                      <a:pt x="21" y="61"/>
                    </a:lnTo>
                    <a:lnTo>
                      <a:pt x="27" y="62"/>
                    </a:lnTo>
                    <a:lnTo>
                      <a:pt x="33" y="60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3" y="67"/>
                    </a:lnTo>
                    <a:lnTo>
                      <a:pt x="38" y="68"/>
                    </a:lnTo>
                    <a:lnTo>
                      <a:pt x="38" y="71"/>
                    </a:lnTo>
                    <a:lnTo>
                      <a:pt x="43" y="72"/>
                    </a:lnTo>
                    <a:lnTo>
                      <a:pt x="54" y="72"/>
                    </a:lnTo>
                    <a:lnTo>
                      <a:pt x="57" y="69"/>
                    </a:lnTo>
                    <a:lnTo>
                      <a:pt x="61" y="69"/>
                    </a:lnTo>
                    <a:lnTo>
                      <a:pt x="67" y="69"/>
                    </a:lnTo>
                    <a:lnTo>
                      <a:pt x="74" y="68"/>
                    </a:lnTo>
                    <a:lnTo>
                      <a:pt x="79" y="62"/>
                    </a:lnTo>
                    <a:lnTo>
                      <a:pt x="85" y="60"/>
                    </a:lnTo>
                    <a:lnTo>
                      <a:pt x="91" y="58"/>
                    </a:lnTo>
                    <a:lnTo>
                      <a:pt x="95" y="60"/>
                    </a:lnTo>
                    <a:lnTo>
                      <a:pt x="99" y="58"/>
                    </a:lnTo>
                    <a:lnTo>
                      <a:pt x="100" y="61"/>
                    </a:lnTo>
                    <a:lnTo>
                      <a:pt x="107" y="61"/>
                    </a:lnTo>
                    <a:lnTo>
                      <a:pt x="107" y="51"/>
                    </a:lnTo>
                    <a:lnTo>
                      <a:pt x="110" y="45"/>
                    </a:lnTo>
                    <a:lnTo>
                      <a:pt x="115" y="41"/>
                    </a:lnTo>
                    <a:lnTo>
                      <a:pt x="116" y="38"/>
                    </a:lnTo>
                    <a:lnTo>
                      <a:pt x="113" y="36"/>
                    </a:lnTo>
                    <a:lnTo>
                      <a:pt x="107" y="36"/>
                    </a:lnTo>
                    <a:lnTo>
                      <a:pt x="102" y="38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87" name="Freeform 1040"/>
              <p:cNvSpPr>
                <a:spLocks noChangeAspect="1"/>
              </p:cNvSpPr>
              <p:nvPr/>
            </p:nvSpPr>
            <p:spPr bwMode="auto">
              <a:xfrm>
                <a:off x="3381" y="1052"/>
                <a:ext cx="116" cy="72"/>
              </a:xfrm>
              <a:custGeom>
                <a:avLst/>
                <a:gdLst>
                  <a:gd name="T0" fmla="*/ 102 w 116"/>
                  <a:gd name="T1" fmla="*/ 38 h 72"/>
                  <a:gd name="T2" fmla="*/ 95 w 116"/>
                  <a:gd name="T3" fmla="*/ 34 h 72"/>
                  <a:gd name="T4" fmla="*/ 92 w 116"/>
                  <a:gd name="T5" fmla="*/ 26 h 72"/>
                  <a:gd name="T6" fmla="*/ 92 w 116"/>
                  <a:gd name="T7" fmla="*/ 20 h 72"/>
                  <a:gd name="T8" fmla="*/ 86 w 116"/>
                  <a:gd name="T9" fmla="*/ 14 h 72"/>
                  <a:gd name="T10" fmla="*/ 82 w 116"/>
                  <a:gd name="T11" fmla="*/ 12 h 72"/>
                  <a:gd name="T12" fmla="*/ 75 w 116"/>
                  <a:gd name="T13" fmla="*/ 7 h 72"/>
                  <a:gd name="T14" fmla="*/ 71 w 116"/>
                  <a:gd name="T15" fmla="*/ 2 h 72"/>
                  <a:gd name="T16" fmla="*/ 67 w 116"/>
                  <a:gd name="T17" fmla="*/ 0 h 72"/>
                  <a:gd name="T18" fmla="*/ 61 w 116"/>
                  <a:gd name="T19" fmla="*/ 6 h 72"/>
                  <a:gd name="T20" fmla="*/ 52 w 116"/>
                  <a:gd name="T21" fmla="*/ 9 h 72"/>
                  <a:gd name="T22" fmla="*/ 48 w 116"/>
                  <a:gd name="T23" fmla="*/ 12 h 72"/>
                  <a:gd name="T24" fmla="*/ 44 w 116"/>
                  <a:gd name="T25" fmla="*/ 10 h 72"/>
                  <a:gd name="T26" fmla="*/ 38 w 116"/>
                  <a:gd name="T27" fmla="*/ 12 h 72"/>
                  <a:gd name="T28" fmla="*/ 33 w 116"/>
                  <a:gd name="T29" fmla="*/ 12 h 72"/>
                  <a:gd name="T30" fmla="*/ 29 w 116"/>
                  <a:gd name="T31" fmla="*/ 10 h 72"/>
                  <a:gd name="T32" fmla="*/ 24 w 116"/>
                  <a:gd name="T33" fmla="*/ 13 h 72"/>
                  <a:gd name="T34" fmla="*/ 21 w 116"/>
                  <a:gd name="T35" fmla="*/ 16 h 72"/>
                  <a:gd name="T36" fmla="*/ 19 w 116"/>
                  <a:gd name="T37" fmla="*/ 20 h 72"/>
                  <a:gd name="T38" fmla="*/ 14 w 116"/>
                  <a:gd name="T39" fmla="*/ 27 h 72"/>
                  <a:gd name="T40" fmla="*/ 12 w 116"/>
                  <a:gd name="T41" fmla="*/ 31 h 72"/>
                  <a:gd name="T42" fmla="*/ 10 w 116"/>
                  <a:gd name="T43" fmla="*/ 34 h 72"/>
                  <a:gd name="T44" fmla="*/ 10 w 116"/>
                  <a:gd name="T45" fmla="*/ 40 h 72"/>
                  <a:gd name="T46" fmla="*/ 7 w 116"/>
                  <a:gd name="T47" fmla="*/ 40 h 72"/>
                  <a:gd name="T48" fmla="*/ 5 w 116"/>
                  <a:gd name="T49" fmla="*/ 43 h 72"/>
                  <a:gd name="T50" fmla="*/ 0 w 116"/>
                  <a:gd name="T51" fmla="*/ 43 h 72"/>
                  <a:gd name="T52" fmla="*/ 3 w 116"/>
                  <a:gd name="T53" fmla="*/ 45 h 72"/>
                  <a:gd name="T54" fmla="*/ 7 w 116"/>
                  <a:gd name="T55" fmla="*/ 48 h 72"/>
                  <a:gd name="T56" fmla="*/ 9 w 116"/>
                  <a:gd name="T57" fmla="*/ 51 h 72"/>
                  <a:gd name="T58" fmla="*/ 13 w 116"/>
                  <a:gd name="T59" fmla="*/ 54 h 72"/>
                  <a:gd name="T60" fmla="*/ 19 w 116"/>
                  <a:gd name="T61" fmla="*/ 55 h 72"/>
                  <a:gd name="T62" fmla="*/ 16 w 116"/>
                  <a:gd name="T63" fmla="*/ 60 h 72"/>
                  <a:gd name="T64" fmla="*/ 21 w 116"/>
                  <a:gd name="T65" fmla="*/ 61 h 72"/>
                  <a:gd name="T66" fmla="*/ 27 w 116"/>
                  <a:gd name="T67" fmla="*/ 62 h 72"/>
                  <a:gd name="T68" fmla="*/ 33 w 116"/>
                  <a:gd name="T69" fmla="*/ 60 h 72"/>
                  <a:gd name="T70" fmla="*/ 33 w 116"/>
                  <a:gd name="T71" fmla="*/ 65 h 72"/>
                  <a:gd name="T72" fmla="*/ 34 w 116"/>
                  <a:gd name="T73" fmla="*/ 65 h 72"/>
                  <a:gd name="T74" fmla="*/ 33 w 116"/>
                  <a:gd name="T75" fmla="*/ 67 h 72"/>
                  <a:gd name="T76" fmla="*/ 38 w 116"/>
                  <a:gd name="T77" fmla="*/ 68 h 72"/>
                  <a:gd name="T78" fmla="*/ 38 w 116"/>
                  <a:gd name="T79" fmla="*/ 71 h 72"/>
                  <a:gd name="T80" fmla="*/ 43 w 116"/>
                  <a:gd name="T81" fmla="*/ 72 h 72"/>
                  <a:gd name="T82" fmla="*/ 54 w 116"/>
                  <a:gd name="T83" fmla="*/ 72 h 72"/>
                  <a:gd name="T84" fmla="*/ 57 w 116"/>
                  <a:gd name="T85" fmla="*/ 69 h 72"/>
                  <a:gd name="T86" fmla="*/ 61 w 116"/>
                  <a:gd name="T87" fmla="*/ 69 h 72"/>
                  <a:gd name="T88" fmla="*/ 67 w 116"/>
                  <a:gd name="T89" fmla="*/ 69 h 72"/>
                  <a:gd name="T90" fmla="*/ 74 w 116"/>
                  <a:gd name="T91" fmla="*/ 68 h 72"/>
                  <a:gd name="T92" fmla="*/ 79 w 116"/>
                  <a:gd name="T93" fmla="*/ 62 h 72"/>
                  <a:gd name="T94" fmla="*/ 85 w 116"/>
                  <a:gd name="T95" fmla="*/ 60 h 72"/>
                  <a:gd name="T96" fmla="*/ 91 w 116"/>
                  <a:gd name="T97" fmla="*/ 58 h 72"/>
                  <a:gd name="T98" fmla="*/ 95 w 116"/>
                  <a:gd name="T99" fmla="*/ 60 h 72"/>
                  <a:gd name="T100" fmla="*/ 99 w 116"/>
                  <a:gd name="T101" fmla="*/ 58 h 72"/>
                  <a:gd name="T102" fmla="*/ 100 w 116"/>
                  <a:gd name="T103" fmla="*/ 61 h 72"/>
                  <a:gd name="T104" fmla="*/ 107 w 116"/>
                  <a:gd name="T105" fmla="*/ 61 h 72"/>
                  <a:gd name="T106" fmla="*/ 107 w 116"/>
                  <a:gd name="T107" fmla="*/ 51 h 72"/>
                  <a:gd name="T108" fmla="*/ 110 w 116"/>
                  <a:gd name="T109" fmla="*/ 45 h 72"/>
                  <a:gd name="T110" fmla="*/ 115 w 116"/>
                  <a:gd name="T111" fmla="*/ 41 h 72"/>
                  <a:gd name="T112" fmla="*/ 116 w 116"/>
                  <a:gd name="T113" fmla="*/ 38 h 72"/>
                  <a:gd name="T114" fmla="*/ 113 w 116"/>
                  <a:gd name="T115" fmla="*/ 36 h 72"/>
                  <a:gd name="T116" fmla="*/ 107 w 116"/>
                  <a:gd name="T117" fmla="*/ 36 h 72"/>
                  <a:gd name="T118" fmla="*/ 102 w 116"/>
                  <a:gd name="T119" fmla="*/ 38 h 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6"/>
                  <a:gd name="T181" fmla="*/ 0 h 72"/>
                  <a:gd name="T182" fmla="*/ 116 w 116"/>
                  <a:gd name="T183" fmla="*/ 72 h 7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6" h="72">
                    <a:moveTo>
                      <a:pt x="102" y="38"/>
                    </a:moveTo>
                    <a:lnTo>
                      <a:pt x="95" y="34"/>
                    </a:lnTo>
                    <a:lnTo>
                      <a:pt x="92" y="26"/>
                    </a:lnTo>
                    <a:lnTo>
                      <a:pt x="92" y="20"/>
                    </a:lnTo>
                    <a:lnTo>
                      <a:pt x="86" y="14"/>
                    </a:lnTo>
                    <a:lnTo>
                      <a:pt x="82" y="12"/>
                    </a:lnTo>
                    <a:lnTo>
                      <a:pt x="75" y="7"/>
                    </a:lnTo>
                    <a:lnTo>
                      <a:pt x="71" y="2"/>
                    </a:lnTo>
                    <a:lnTo>
                      <a:pt x="67" y="0"/>
                    </a:lnTo>
                    <a:lnTo>
                      <a:pt x="61" y="6"/>
                    </a:lnTo>
                    <a:lnTo>
                      <a:pt x="52" y="9"/>
                    </a:lnTo>
                    <a:lnTo>
                      <a:pt x="48" y="12"/>
                    </a:lnTo>
                    <a:lnTo>
                      <a:pt x="44" y="10"/>
                    </a:lnTo>
                    <a:lnTo>
                      <a:pt x="38" y="12"/>
                    </a:lnTo>
                    <a:lnTo>
                      <a:pt x="33" y="12"/>
                    </a:lnTo>
                    <a:lnTo>
                      <a:pt x="29" y="10"/>
                    </a:lnTo>
                    <a:lnTo>
                      <a:pt x="24" y="13"/>
                    </a:lnTo>
                    <a:lnTo>
                      <a:pt x="21" y="16"/>
                    </a:lnTo>
                    <a:lnTo>
                      <a:pt x="19" y="20"/>
                    </a:lnTo>
                    <a:lnTo>
                      <a:pt x="14" y="27"/>
                    </a:lnTo>
                    <a:lnTo>
                      <a:pt x="12" y="31"/>
                    </a:lnTo>
                    <a:lnTo>
                      <a:pt x="10" y="34"/>
                    </a:lnTo>
                    <a:lnTo>
                      <a:pt x="10" y="40"/>
                    </a:lnTo>
                    <a:lnTo>
                      <a:pt x="7" y="40"/>
                    </a:lnTo>
                    <a:lnTo>
                      <a:pt x="5" y="43"/>
                    </a:lnTo>
                    <a:lnTo>
                      <a:pt x="0" y="43"/>
                    </a:lnTo>
                    <a:lnTo>
                      <a:pt x="3" y="45"/>
                    </a:lnTo>
                    <a:lnTo>
                      <a:pt x="7" y="48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9" y="55"/>
                    </a:lnTo>
                    <a:lnTo>
                      <a:pt x="16" y="60"/>
                    </a:lnTo>
                    <a:lnTo>
                      <a:pt x="21" y="61"/>
                    </a:lnTo>
                    <a:lnTo>
                      <a:pt x="27" y="62"/>
                    </a:lnTo>
                    <a:lnTo>
                      <a:pt x="33" y="60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3" y="67"/>
                    </a:lnTo>
                    <a:lnTo>
                      <a:pt x="38" y="68"/>
                    </a:lnTo>
                    <a:lnTo>
                      <a:pt x="38" y="71"/>
                    </a:lnTo>
                    <a:lnTo>
                      <a:pt x="43" y="72"/>
                    </a:lnTo>
                    <a:lnTo>
                      <a:pt x="54" y="72"/>
                    </a:lnTo>
                    <a:lnTo>
                      <a:pt x="57" y="69"/>
                    </a:lnTo>
                    <a:lnTo>
                      <a:pt x="61" y="69"/>
                    </a:lnTo>
                    <a:lnTo>
                      <a:pt x="67" y="69"/>
                    </a:lnTo>
                    <a:lnTo>
                      <a:pt x="74" y="68"/>
                    </a:lnTo>
                    <a:lnTo>
                      <a:pt x="79" y="62"/>
                    </a:lnTo>
                    <a:lnTo>
                      <a:pt x="85" y="60"/>
                    </a:lnTo>
                    <a:lnTo>
                      <a:pt x="91" y="58"/>
                    </a:lnTo>
                    <a:lnTo>
                      <a:pt x="95" y="60"/>
                    </a:lnTo>
                    <a:lnTo>
                      <a:pt x="99" y="58"/>
                    </a:lnTo>
                    <a:lnTo>
                      <a:pt x="100" y="61"/>
                    </a:lnTo>
                    <a:lnTo>
                      <a:pt x="107" y="61"/>
                    </a:lnTo>
                    <a:lnTo>
                      <a:pt x="107" y="51"/>
                    </a:lnTo>
                    <a:lnTo>
                      <a:pt x="110" y="45"/>
                    </a:lnTo>
                    <a:lnTo>
                      <a:pt x="115" y="41"/>
                    </a:lnTo>
                    <a:lnTo>
                      <a:pt x="116" y="38"/>
                    </a:lnTo>
                    <a:lnTo>
                      <a:pt x="113" y="36"/>
                    </a:lnTo>
                    <a:lnTo>
                      <a:pt x="107" y="36"/>
                    </a:lnTo>
                    <a:lnTo>
                      <a:pt x="102" y="38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88" name="Freeform 1041"/>
              <p:cNvSpPr>
                <a:spLocks noChangeAspect="1"/>
              </p:cNvSpPr>
              <p:nvPr/>
            </p:nvSpPr>
            <p:spPr bwMode="auto">
              <a:xfrm>
                <a:off x="3448" y="1048"/>
                <a:ext cx="46" cy="40"/>
              </a:xfrm>
              <a:custGeom>
                <a:avLst/>
                <a:gdLst>
                  <a:gd name="T0" fmla="*/ 35 w 46"/>
                  <a:gd name="T1" fmla="*/ 30 h 40"/>
                  <a:gd name="T2" fmla="*/ 32 w 46"/>
                  <a:gd name="T3" fmla="*/ 27 h 40"/>
                  <a:gd name="T4" fmla="*/ 36 w 46"/>
                  <a:gd name="T5" fmla="*/ 24 h 40"/>
                  <a:gd name="T6" fmla="*/ 46 w 46"/>
                  <a:gd name="T7" fmla="*/ 21 h 40"/>
                  <a:gd name="T8" fmla="*/ 43 w 46"/>
                  <a:gd name="T9" fmla="*/ 18 h 40"/>
                  <a:gd name="T10" fmla="*/ 39 w 46"/>
                  <a:gd name="T11" fmla="*/ 14 h 40"/>
                  <a:gd name="T12" fmla="*/ 38 w 46"/>
                  <a:gd name="T13" fmla="*/ 10 h 40"/>
                  <a:gd name="T14" fmla="*/ 31 w 46"/>
                  <a:gd name="T15" fmla="*/ 9 h 40"/>
                  <a:gd name="T16" fmla="*/ 28 w 46"/>
                  <a:gd name="T17" fmla="*/ 3 h 40"/>
                  <a:gd name="T18" fmla="*/ 19 w 46"/>
                  <a:gd name="T19" fmla="*/ 3 h 40"/>
                  <a:gd name="T20" fmla="*/ 11 w 46"/>
                  <a:gd name="T21" fmla="*/ 0 h 40"/>
                  <a:gd name="T22" fmla="*/ 8 w 46"/>
                  <a:gd name="T23" fmla="*/ 3 h 40"/>
                  <a:gd name="T24" fmla="*/ 1 w 46"/>
                  <a:gd name="T25" fmla="*/ 3 h 40"/>
                  <a:gd name="T26" fmla="*/ 0 w 46"/>
                  <a:gd name="T27" fmla="*/ 4 h 40"/>
                  <a:gd name="T28" fmla="*/ 4 w 46"/>
                  <a:gd name="T29" fmla="*/ 6 h 40"/>
                  <a:gd name="T30" fmla="*/ 8 w 46"/>
                  <a:gd name="T31" fmla="*/ 11 h 40"/>
                  <a:gd name="T32" fmla="*/ 15 w 46"/>
                  <a:gd name="T33" fmla="*/ 16 h 40"/>
                  <a:gd name="T34" fmla="*/ 19 w 46"/>
                  <a:gd name="T35" fmla="*/ 18 h 40"/>
                  <a:gd name="T36" fmla="*/ 25 w 46"/>
                  <a:gd name="T37" fmla="*/ 24 h 40"/>
                  <a:gd name="T38" fmla="*/ 25 w 46"/>
                  <a:gd name="T39" fmla="*/ 30 h 40"/>
                  <a:gd name="T40" fmla="*/ 28 w 46"/>
                  <a:gd name="T41" fmla="*/ 38 h 40"/>
                  <a:gd name="T42" fmla="*/ 31 w 46"/>
                  <a:gd name="T43" fmla="*/ 40 h 40"/>
                  <a:gd name="T44" fmla="*/ 32 w 46"/>
                  <a:gd name="T45" fmla="*/ 37 h 40"/>
                  <a:gd name="T46" fmla="*/ 35 w 46"/>
                  <a:gd name="T47" fmla="*/ 30 h 4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6"/>
                  <a:gd name="T73" fmla="*/ 0 h 40"/>
                  <a:gd name="T74" fmla="*/ 46 w 46"/>
                  <a:gd name="T75" fmla="*/ 40 h 4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6" h="40">
                    <a:moveTo>
                      <a:pt x="35" y="30"/>
                    </a:moveTo>
                    <a:lnTo>
                      <a:pt x="32" y="27"/>
                    </a:lnTo>
                    <a:lnTo>
                      <a:pt x="36" y="24"/>
                    </a:lnTo>
                    <a:lnTo>
                      <a:pt x="46" y="21"/>
                    </a:lnTo>
                    <a:lnTo>
                      <a:pt x="43" y="18"/>
                    </a:lnTo>
                    <a:lnTo>
                      <a:pt x="39" y="14"/>
                    </a:lnTo>
                    <a:lnTo>
                      <a:pt x="38" y="10"/>
                    </a:lnTo>
                    <a:lnTo>
                      <a:pt x="31" y="9"/>
                    </a:lnTo>
                    <a:lnTo>
                      <a:pt x="28" y="3"/>
                    </a:lnTo>
                    <a:lnTo>
                      <a:pt x="19" y="3"/>
                    </a:lnTo>
                    <a:lnTo>
                      <a:pt x="11" y="0"/>
                    </a:lnTo>
                    <a:lnTo>
                      <a:pt x="8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8" y="11"/>
                    </a:lnTo>
                    <a:lnTo>
                      <a:pt x="15" y="16"/>
                    </a:lnTo>
                    <a:lnTo>
                      <a:pt x="19" y="18"/>
                    </a:lnTo>
                    <a:lnTo>
                      <a:pt x="25" y="24"/>
                    </a:lnTo>
                    <a:lnTo>
                      <a:pt x="25" y="30"/>
                    </a:lnTo>
                    <a:lnTo>
                      <a:pt x="28" y="38"/>
                    </a:lnTo>
                    <a:lnTo>
                      <a:pt x="31" y="40"/>
                    </a:lnTo>
                    <a:lnTo>
                      <a:pt x="32" y="37"/>
                    </a:lnTo>
                    <a:lnTo>
                      <a:pt x="35" y="3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89" name="Freeform 1042"/>
              <p:cNvSpPr>
                <a:spLocks noChangeAspect="1"/>
              </p:cNvSpPr>
              <p:nvPr/>
            </p:nvSpPr>
            <p:spPr bwMode="auto">
              <a:xfrm>
                <a:off x="3448" y="1048"/>
                <a:ext cx="46" cy="40"/>
              </a:xfrm>
              <a:custGeom>
                <a:avLst/>
                <a:gdLst>
                  <a:gd name="T0" fmla="*/ 35 w 46"/>
                  <a:gd name="T1" fmla="*/ 30 h 40"/>
                  <a:gd name="T2" fmla="*/ 32 w 46"/>
                  <a:gd name="T3" fmla="*/ 27 h 40"/>
                  <a:gd name="T4" fmla="*/ 36 w 46"/>
                  <a:gd name="T5" fmla="*/ 24 h 40"/>
                  <a:gd name="T6" fmla="*/ 46 w 46"/>
                  <a:gd name="T7" fmla="*/ 21 h 40"/>
                  <a:gd name="T8" fmla="*/ 43 w 46"/>
                  <a:gd name="T9" fmla="*/ 18 h 40"/>
                  <a:gd name="T10" fmla="*/ 39 w 46"/>
                  <a:gd name="T11" fmla="*/ 14 h 40"/>
                  <a:gd name="T12" fmla="*/ 38 w 46"/>
                  <a:gd name="T13" fmla="*/ 10 h 40"/>
                  <a:gd name="T14" fmla="*/ 31 w 46"/>
                  <a:gd name="T15" fmla="*/ 9 h 40"/>
                  <a:gd name="T16" fmla="*/ 28 w 46"/>
                  <a:gd name="T17" fmla="*/ 3 h 40"/>
                  <a:gd name="T18" fmla="*/ 19 w 46"/>
                  <a:gd name="T19" fmla="*/ 3 h 40"/>
                  <a:gd name="T20" fmla="*/ 11 w 46"/>
                  <a:gd name="T21" fmla="*/ 0 h 40"/>
                  <a:gd name="T22" fmla="*/ 8 w 46"/>
                  <a:gd name="T23" fmla="*/ 3 h 40"/>
                  <a:gd name="T24" fmla="*/ 1 w 46"/>
                  <a:gd name="T25" fmla="*/ 3 h 40"/>
                  <a:gd name="T26" fmla="*/ 0 w 46"/>
                  <a:gd name="T27" fmla="*/ 4 h 40"/>
                  <a:gd name="T28" fmla="*/ 4 w 46"/>
                  <a:gd name="T29" fmla="*/ 6 h 40"/>
                  <a:gd name="T30" fmla="*/ 8 w 46"/>
                  <a:gd name="T31" fmla="*/ 11 h 40"/>
                  <a:gd name="T32" fmla="*/ 15 w 46"/>
                  <a:gd name="T33" fmla="*/ 16 h 40"/>
                  <a:gd name="T34" fmla="*/ 19 w 46"/>
                  <a:gd name="T35" fmla="*/ 18 h 40"/>
                  <a:gd name="T36" fmla="*/ 25 w 46"/>
                  <a:gd name="T37" fmla="*/ 24 h 40"/>
                  <a:gd name="T38" fmla="*/ 25 w 46"/>
                  <a:gd name="T39" fmla="*/ 30 h 40"/>
                  <a:gd name="T40" fmla="*/ 28 w 46"/>
                  <a:gd name="T41" fmla="*/ 38 h 40"/>
                  <a:gd name="T42" fmla="*/ 31 w 46"/>
                  <a:gd name="T43" fmla="*/ 40 h 40"/>
                  <a:gd name="T44" fmla="*/ 32 w 46"/>
                  <a:gd name="T45" fmla="*/ 37 h 40"/>
                  <a:gd name="T46" fmla="*/ 35 w 46"/>
                  <a:gd name="T47" fmla="*/ 30 h 4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6"/>
                  <a:gd name="T73" fmla="*/ 0 h 40"/>
                  <a:gd name="T74" fmla="*/ 46 w 46"/>
                  <a:gd name="T75" fmla="*/ 40 h 4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6" h="40">
                    <a:moveTo>
                      <a:pt x="35" y="30"/>
                    </a:moveTo>
                    <a:lnTo>
                      <a:pt x="32" y="27"/>
                    </a:lnTo>
                    <a:lnTo>
                      <a:pt x="36" y="24"/>
                    </a:lnTo>
                    <a:lnTo>
                      <a:pt x="46" y="21"/>
                    </a:lnTo>
                    <a:lnTo>
                      <a:pt x="43" y="18"/>
                    </a:lnTo>
                    <a:lnTo>
                      <a:pt x="39" y="14"/>
                    </a:lnTo>
                    <a:lnTo>
                      <a:pt x="38" y="10"/>
                    </a:lnTo>
                    <a:lnTo>
                      <a:pt x="31" y="9"/>
                    </a:lnTo>
                    <a:lnTo>
                      <a:pt x="28" y="3"/>
                    </a:lnTo>
                    <a:lnTo>
                      <a:pt x="19" y="3"/>
                    </a:lnTo>
                    <a:lnTo>
                      <a:pt x="11" y="0"/>
                    </a:lnTo>
                    <a:lnTo>
                      <a:pt x="8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8" y="11"/>
                    </a:lnTo>
                    <a:lnTo>
                      <a:pt x="15" y="16"/>
                    </a:lnTo>
                    <a:lnTo>
                      <a:pt x="19" y="18"/>
                    </a:lnTo>
                    <a:lnTo>
                      <a:pt x="25" y="24"/>
                    </a:lnTo>
                    <a:lnTo>
                      <a:pt x="25" y="30"/>
                    </a:lnTo>
                    <a:lnTo>
                      <a:pt x="28" y="38"/>
                    </a:lnTo>
                    <a:lnTo>
                      <a:pt x="31" y="40"/>
                    </a:lnTo>
                    <a:lnTo>
                      <a:pt x="32" y="37"/>
                    </a:lnTo>
                    <a:lnTo>
                      <a:pt x="35" y="30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90" name="Freeform 1043"/>
              <p:cNvSpPr>
                <a:spLocks noChangeAspect="1"/>
              </p:cNvSpPr>
              <p:nvPr/>
            </p:nvSpPr>
            <p:spPr bwMode="auto">
              <a:xfrm>
                <a:off x="3381" y="1052"/>
                <a:ext cx="116" cy="72"/>
              </a:xfrm>
              <a:custGeom>
                <a:avLst/>
                <a:gdLst>
                  <a:gd name="T0" fmla="*/ 102 w 116"/>
                  <a:gd name="T1" fmla="*/ 38 h 72"/>
                  <a:gd name="T2" fmla="*/ 95 w 116"/>
                  <a:gd name="T3" fmla="*/ 34 h 72"/>
                  <a:gd name="T4" fmla="*/ 92 w 116"/>
                  <a:gd name="T5" fmla="*/ 26 h 72"/>
                  <a:gd name="T6" fmla="*/ 92 w 116"/>
                  <a:gd name="T7" fmla="*/ 20 h 72"/>
                  <a:gd name="T8" fmla="*/ 86 w 116"/>
                  <a:gd name="T9" fmla="*/ 14 h 72"/>
                  <a:gd name="T10" fmla="*/ 82 w 116"/>
                  <a:gd name="T11" fmla="*/ 12 h 72"/>
                  <a:gd name="T12" fmla="*/ 75 w 116"/>
                  <a:gd name="T13" fmla="*/ 7 h 72"/>
                  <a:gd name="T14" fmla="*/ 71 w 116"/>
                  <a:gd name="T15" fmla="*/ 2 h 72"/>
                  <a:gd name="T16" fmla="*/ 67 w 116"/>
                  <a:gd name="T17" fmla="*/ 0 h 72"/>
                  <a:gd name="T18" fmla="*/ 61 w 116"/>
                  <a:gd name="T19" fmla="*/ 6 h 72"/>
                  <a:gd name="T20" fmla="*/ 52 w 116"/>
                  <a:gd name="T21" fmla="*/ 9 h 72"/>
                  <a:gd name="T22" fmla="*/ 48 w 116"/>
                  <a:gd name="T23" fmla="*/ 12 h 72"/>
                  <a:gd name="T24" fmla="*/ 44 w 116"/>
                  <a:gd name="T25" fmla="*/ 10 h 72"/>
                  <a:gd name="T26" fmla="*/ 38 w 116"/>
                  <a:gd name="T27" fmla="*/ 12 h 72"/>
                  <a:gd name="T28" fmla="*/ 33 w 116"/>
                  <a:gd name="T29" fmla="*/ 12 h 72"/>
                  <a:gd name="T30" fmla="*/ 29 w 116"/>
                  <a:gd name="T31" fmla="*/ 10 h 72"/>
                  <a:gd name="T32" fmla="*/ 24 w 116"/>
                  <a:gd name="T33" fmla="*/ 13 h 72"/>
                  <a:gd name="T34" fmla="*/ 21 w 116"/>
                  <a:gd name="T35" fmla="*/ 16 h 72"/>
                  <a:gd name="T36" fmla="*/ 19 w 116"/>
                  <a:gd name="T37" fmla="*/ 20 h 72"/>
                  <a:gd name="T38" fmla="*/ 14 w 116"/>
                  <a:gd name="T39" fmla="*/ 27 h 72"/>
                  <a:gd name="T40" fmla="*/ 12 w 116"/>
                  <a:gd name="T41" fmla="*/ 31 h 72"/>
                  <a:gd name="T42" fmla="*/ 10 w 116"/>
                  <a:gd name="T43" fmla="*/ 34 h 72"/>
                  <a:gd name="T44" fmla="*/ 10 w 116"/>
                  <a:gd name="T45" fmla="*/ 40 h 72"/>
                  <a:gd name="T46" fmla="*/ 7 w 116"/>
                  <a:gd name="T47" fmla="*/ 40 h 72"/>
                  <a:gd name="T48" fmla="*/ 5 w 116"/>
                  <a:gd name="T49" fmla="*/ 43 h 72"/>
                  <a:gd name="T50" fmla="*/ 0 w 116"/>
                  <a:gd name="T51" fmla="*/ 43 h 72"/>
                  <a:gd name="T52" fmla="*/ 3 w 116"/>
                  <a:gd name="T53" fmla="*/ 45 h 72"/>
                  <a:gd name="T54" fmla="*/ 7 w 116"/>
                  <a:gd name="T55" fmla="*/ 48 h 72"/>
                  <a:gd name="T56" fmla="*/ 9 w 116"/>
                  <a:gd name="T57" fmla="*/ 51 h 72"/>
                  <a:gd name="T58" fmla="*/ 13 w 116"/>
                  <a:gd name="T59" fmla="*/ 54 h 72"/>
                  <a:gd name="T60" fmla="*/ 19 w 116"/>
                  <a:gd name="T61" fmla="*/ 55 h 72"/>
                  <a:gd name="T62" fmla="*/ 16 w 116"/>
                  <a:gd name="T63" fmla="*/ 60 h 72"/>
                  <a:gd name="T64" fmla="*/ 21 w 116"/>
                  <a:gd name="T65" fmla="*/ 61 h 72"/>
                  <a:gd name="T66" fmla="*/ 27 w 116"/>
                  <a:gd name="T67" fmla="*/ 62 h 72"/>
                  <a:gd name="T68" fmla="*/ 33 w 116"/>
                  <a:gd name="T69" fmla="*/ 60 h 72"/>
                  <a:gd name="T70" fmla="*/ 33 w 116"/>
                  <a:gd name="T71" fmla="*/ 65 h 72"/>
                  <a:gd name="T72" fmla="*/ 34 w 116"/>
                  <a:gd name="T73" fmla="*/ 65 h 72"/>
                  <a:gd name="T74" fmla="*/ 33 w 116"/>
                  <a:gd name="T75" fmla="*/ 67 h 72"/>
                  <a:gd name="T76" fmla="*/ 38 w 116"/>
                  <a:gd name="T77" fmla="*/ 68 h 72"/>
                  <a:gd name="T78" fmla="*/ 38 w 116"/>
                  <a:gd name="T79" fmla="*/ 71 h 72"/>
                  <a:gd name="T80" fmla="*/ 43 w 116"/>
                  <a:gd name="T81" fmla="*/ 72 h 72"/>
                  <a:gd name="T82" fmla="*/ 54 w 116"/>
                  <a:gd name="T83" fmla="*/ 72 h 72"/>
                  <a:gd name="T84" fmla="*/ 57 w 116"/>
                  <a:gd name="T85" fmla="*/ 69 h 72"/>
                  <a:gd name="T86" fmla="*/ 61 w 116"/>
                  <a:gd name="T87" fmla="*/ 69 h 72"/>
                  <a:gd name="T88" fmla="*/ 67 w 116"/>
                  <a:gd name="T89" fmla="*/ 69 h 72"/>
                  <a:gd name="T90" fmla="*/ 74 w 116"/>
                  <a:gd name="T91" fmla="*/ 68 h 72"/>
                  <a:gd name="T92" fmla="*/ 79 w 116"/>
                  <a:gd name="T93" fmla="*/ 62 h 72"/>
                  <a:gd name="T94" fmla="*/ 85 w 116"/>
                  <a:gd name="T95" fmla="*/ 60 h 72"/>
                  <a:gd name="T96" fmla="*/ 91 w 116"/>
                  <a:gd name="T97" fmla="*/ 58 h 72"/>
                  <a:gd name="T98" fmla="*/ 95 w 116"/>
                  <a:gd name="T99" fmla="*/ 60 h 72"/>
                  <a:gd name="T100" fmla="*/ 99 w 116"/>
                  <a:gd name="T101" fmla="*/ 58 h 72"/>
                  <a:gd name="T102" fmla="*/ 100 w 116"/>
                  <a:gd name="T103" fmla="*/ 61 h 72"/>
                  <a:gd name="T104" fmla="*/ 107 w 116"/>
                  <a:gd name="T105" fmla="*/ 61 h 72"/>
                  <a:gd name="T106" fmla="*/ 107 w 116"/>
                  <a:gd name="T107" fmla="*/ 51 h 72"/>
                  <a:gd name="T108" fmla="*/ 110 w 116"/>
                  <a:gd name="T109" fmla="*/ 45 h 72"/>
                  <a:gd name="T110" fmla="*/ 115 w 116"/>
                  <a:gd name="T111" fmla="*/ 41 h 72"/>
                  <a:gd name="T112" fmla="*/ 116 w 116"/>
                  <a:gd name="T113" fmla="*/ 38 h 72"/>
                  <a:gd name="T114" fmla="*/ 113 w 116"/>
                  <a:gd name="T115" fmla="*/ 36 h 72"/>
                  <a:gd name="T116" fmla="*/ 107 w 116"/>
                  <a:gd name="T117" fmla="*/ 36 h 72"/>
                  <a:gd name="T118" fmla="*/ 102 w 116"/>
                  <a:gd name="T119" fmla="*/ 38 h 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6"/>
                  <a:gd name="T181" fmla="*/ 0 h 72"/>
                  <a:gd name="T182" fmla="*/ 116 w 116"/>
                  <a:gd name="T183" fmla="*/ 72 h 7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6" h="72">
                    <a:moveTo>
                      <a:pt x="102" y="38"/>
                    </a:moveTo>
                    <a:lnTo>
                      <a:pt x="95" y="34"/>
                    </a:lnTo>
                    <a:lnTo>
                      <a:pt x="92" y="26"/>
                    </a:lnTo>
                    <a:lnTo>
                      <a:pt x="92" y="20"/>
                    </a:lnTo>
                    <a:lnTo>
                      <a:pt x="86" y="14"/>
                    </a:lnTo>
                    <a:lnTo>
                      <a:pt x="82" y="12"/>
                    </a:lnTo>
                    <a:lnTo>
                      <a:pt x="75" y="7"/>
                    </a:lnTo>
                    <a:lnTo>
                      <a:pt x="71" y="2"/>
                    </a:lnTo>
                    <a:lnTo>
                      <a:pt x="67" y="0"/>
                    </a:lnTo>
                    <a:lnTo>
                      <a:pt x="61" y="6"/>
                    </a:lnTo>
                    <a:lnTo>
                      <a:pt x="52" y="9"/>
                    </a:lnTo>
                    <a:lnTo>
                      <a:pt x="48" y="12"/>
                    </a:lnTo>
                    <a:lnTo>
                      <a:pt x="44" y="10"/>
                    </a:lnTo>
                    <a:lnTo>
                      <a:pt x="38" y="12"/>
                    </a:lnTo>
                    <a:lnTo>
                      <a:pt x="33" y="12"/>
                    </a:lnTo>
                    <a:lnTo>
                      <a:pt x="29" y="10"/>
                    </a:lnTo>
                    <a:lnTo>
                      <a:pt x="24" y="13"/>
                    </a:lnTo>
                    <a:lnTo>
                      <a:pt x="21" y="16"/>
                    </a:lnTo>
                    <a:lnTo>
                      <a:pt x="19" y="20"/>
                    </a:lnTo>
                    <a:lnTo>
                      <a:pt x="14" y="27"/>
                    </a:lnTo>
                    <a:lnTo>
                      <a:pt x="12" y="31"/>
                    </a:lnTo>
                    <a:lnTo>
                      <a:pt x="10" y="34"/>
                    </a:lnTo>
                    <a:lnTo>
                      <a:pt x="10" y="40"/>
                    </a:lnTo>
                    <a:lnTo>
                      <a:pt x="7" y="40"/>
                    </a:lnTo>
                    <a:lnTo>
                      <a:pt x="5" y="43"/>
                    </a:lnTo>
                    <a:lnTo>
                      <a:pt x="0" y="43"/>
                    </a:lnTo>
                    <a:lnTo>
                      <a:pt x="3" y="45"/>
                    </a:lnTo>
                    <a:lnTo>
                      <a:pt x="7" y="48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9" y="55"/>
                    </a:lnTo>
                    <a:lnTo>
                      <a:pt x="16" y="60"/>
                    </a:lnTo>
                    <a:lnTo>
                      <a:pt x="21" y="61"/>
                    </a:lnTo>
                    <a:lnTo>
                      <a:pt x="27" y="62"/>
                    </a:lnTo>
                    <a:lnTo>
                      <a:pt x="33" y="60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3" y="67"/>
                    </a:lnTo>
                    <a:lnTo>
                      <a:pt x="38" y="68"/>
                    </a:lnTo>
                    <a:lnTo>
                      <a:pt x="38" y="71"/>
                    </a:lnTo>
                    <a:lnTo>
                      <a:pt x="43" y="72"/>
                    </a:lnTo>
                    <a:lnTo>
                      <a:pt x="54" y="72"/>
                    </a:lnTo>
                    <a:lnTo>
                      <a:pt x="57" y="69"/>
                    </a:lnTo>
                    <a:lnTo>
                      <a:pt x="61" y="69"/>
                    </a:lnTo>
                    <a:lnTo>
                      <a:pt x="67" y="69"/>
                    </a:lnTo>
                    <a:lnTo>
                      <a:pt x="74" y="68"/>
                    </a:lnTo>
                    <a:lnTo>
                      <a:pt x="79" y="62"/>
                    </a:lnTo>
                    <a:lnTo>
                      <a:pt x="85" y="60"/>
                    </a:lnTo>
                    <a:lnTo>
                      <a:pt x="91" y="58"/>
                    </a:lnTo>
                    <a:lnTo>
                      <a:pt x="95" y="60"/>
                    </a:lnTo>
                    <a:lnTo>
                      <a:pt x="99" y="58"/>
                    </a:lnTo>
                    <a:lnTo>
                      <a:pt x="100" y="61"/>
                    </a:lnTo>
                    <a:lnTo>
                      <a:pt x="107" y="61"/>
                    </a:lnTo>
                    <a:lnTo>
                      <a:pt x="107" y="51"/>
                    </a:lnTo>
                    <a:lnTo>
                      <a:pt x="110" y="45"/>
                    </a:lnTo>
                    <a:lnTo>
                      <a:pt x="115" y="41"/>
                    </a:lnTo>
                    <a:lnTo>
                      <a:pt x="116" y="38"/>
                    </a:lnTo>
                    <a:lnTo>
                      <a:pt x="113" y="36"/>
                    </a:lnTo>
                    <a:lnTo>
                      <a:pt x="107" y="36"/>
                    </a:lnTo>
                    <a:lnTo>
                      <a:pt x="102" y="38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91" name="Freeform 1044"/>
              <p:cNvSpPr>
                <a:spLocks noChangeAspect="1"/>
              </p:cNvSpPr>
              <p:nvPr/>
            </p:nvSpPr>
            <p:spPr bwMode="auto">
              <a:xfrm>
                <a:off x="3381" y="1052"/>
                <a:ext cx="116" cy="72"/>
              </a:xfrm>
              <a:custGeom>
                <a:avLst/>
                <a:gdLst>
                  <a:gd name="T0" fmla="*/ 102 w 116"/>
                  <a:gd name="T1" fmla="*/ 38 h 72"/>
                  <a:gd name="T2" fmla="*/ 95 w 116"/>
                  <a:gd name="T3" fmla="*/ 34 h 72"/>
                  <a:gd name="T4" fmla="*/ 92 w 116"/>
                  <a:gd name="T5" fmla="*/ 26 h 72"/>
                  <a:gd name="T6" fmla="*/ 92 w 116"/>
                  <a:gd name="T7" fmla="*/ 20 h 72"/>
                  <a:gd name="T8" fmla="*/ 86 w 116"/>
                  <a:gd name="T9" fmla="*/ 14 h 72"/>
                  <a:gd name="T10" fmla="*/ 82 w 116"/>
                  <a:gd name="T11" fmla="*/ 12 h 72"/>
                  <a:gd name="T12" fmla="*/ 75 w 116"/>
                  <a:gd name="T13" fmla="*/ 7 h 72"/>
                  <a:gd name="T14" fmla="*/ 71 w 116"/>
                  <a:gd name="T15" fmla="*/ 2 h 72"/>
                  <a:gd name="T16" fmla="*/ 67 w 116"/>
                  <a:gd name="T17" fmla="*/ 0 h 72"/>
                  <a:gd name="T18" fmla="*/ 61 w 116"/>
                  <a:gd name="T19" fmla="*/ 6 h 72"/>
                  <a:gd name="T20" fmla="*/ 52 w 116"/>
                  <a:gd name="T21" fmla="*/ 9 h 72"/>
                  <a:gd name="T22" fmla="*/ 48 w 116"/>
                  <a:gd name="T23" fmla="*/ 12 h 72"/>
                  <a:gd name="T24" fmla="*/ 44 w 116"/>
                  <a:gd name="T25" fmla="*/ 10 h 72"/>
                  <a:gd name="T26" fmla="*/ 38 w 116"/>
                  <a:gd name="T27" fmla="*/ 12 h 72"/>
                  <a:gd name="T28" fmla="*/ 33 w 116"/>
                  <a:gd name="T29" fmla="*/ 12 h 72"/>
                  <a:gd name="T30" fmla="*/ 29 w 116"/>
                  <a:gd name="T31" fmla="*/ 10 h 72"/>
                  <a:gd name="T32" fmla="*/ 24 w 116"/>
                  <a:gd name="T33" fmla="*/ 13 h 72"/>
                  <a:gd name="T34" fmla="*/ 21 w 116"/>
                  <a:gd name="T35" fmla="*/ 16 h 72"/>
                  <a:gd name="T36" fmla="*/ 19 w 116"/>
                  <a:gd name="T37" fmla="*/ 20 h 72"/>
                  <a:gd name="T38" fmla="*/ 14 w 116"/>
                  <a:gd name="T39" fmla="*/ 27 h 72"/>
                  <a:gd name="T40" fmla="*/ 12 w 116"/>
                  <a:gd name="T41" fmla="*/ 31 h 72"/>
                  <a:gd name="T42" fmla="*/ 10 w 116"/>
                  <a:gd name="T43" fmla="*/ 34 h 72"/>
                  <a:gd name="T44" fmla="*/ 10 w 116"/>
                  <a:gd name="T45" fmla="*/ 40 h 72"/>
                  <a:gd name="T46" fmla="*/ 7 w 116"/>
                  <a:gd name="T47" fmla="*/ 40 h 72"/>
                  <a:gd name="T48" fmla="*/ 5 w 116"/>
                  <a:gd name="T49" fmla="*/ 43 h 72"/>
                  <a:gd name="T50" fmla="*/ 0 w 116"/>
                  <a:gd name="T51" fmla="*/ 43 h 72"/>
                  <a:gd name="T52" fmla="*/ 3 w 116"/>
                  <a:gd name="T53" fmla="*/ 45 h 72"/>
                  <a:gd name="T54" fmla="*/ 7 w 116"/>
                  <a:gd name="T55" fmla="*/ 48 h 72"/>
                  <a:gd name="T56" fmla="*/ 9 w 116"/>
                  <a:gd name="T57" fmla="*/ 51 h 72"/>
                  <a:gd name="T58" fmla="*/ 13 w 116"/>
                  <a:gd name="T59" fmla="*/ 54 h 72"/>
                  <a:gd name="T60" fmla="*/ 19 w 116"/>
                  <a:gd name="T61" fmla="*/ 55 h 72"/>
                  <a:gd name="T62" fmla="*/ 16 w 116"/>
                  <a:gd name="T63" fmla="*/ 60 h 72"/>
                  <a:gd name="T64" fmla="*/ 21 w 116"/>
                  <a:gd name="T65" fmla="*/ 61 h 72"/>
                  <a:gd name="T66" fmla="*/ 27 w 116"/>
                  <a:gd name="T67" fmla="*/ 62 h 72"/>
                  <a:gd name="T68" fmla="*/ 33 w 116"/>
                  <a:gd name="T69" fmla="*/ 60 h 72"/>
                  <a:gd name="T70" fmla="*/ 33 w 116"/>
                  <a:gd name="T71" fmla="*/ 65 h 72"/>
                  <a:gd name="T72" fmla="*/ 34 w 116"/>
                  <a:gd name="T73" fmla="*/ 65 h 72"/>
                  <a:gd name="T74" fmla="*/ 33 w 116"/>
                  <a:gd name="T75" fmla="*/ 67 h 72"/>
                  <a:gd name="T76" fmla="*/ 38 w 116"/>
                  <a:gd name="T77" fmla="*/ 68 h 72"/>
                  <a:gd name="T78" fmla="*/ 38 w 116"/>
                  <a:gd name="T79" fmla="*/ 71 h 72"/>
                  <a:gd name="T80" fmla="*/ 43 w 116"/>
                  <a:gd name="T81" fmla="*/ 72 h 72"/>
                  <a:gd name="T82" fmla="*/ 54 w 116"/>
                  <a:gd name="T83" fmla="*/ 72 h 72"/>
                  <a:gd name="T84" fmla="*/ 57 w 116"/>
                  <a:gd name="T85" fmla="*/ 69 h 72"/>
                  <a:gd name="T86" fmla="*/ 61 w 116"/>
                  <a:gd name="T87" fmla="*/ 69 h 72"/>
                  <a:gd name="T88" fmla="*/ 67 w 116"/>
                  <a:gd name="T89" fmla="*/ 69 h 72"/>
                  <a:gd name="T90" fmla="*/ 74 w 116"/>
                  <a:gd name="T91" fmla="*/ 68 h 72"/>
                  <a:gd name="T92" fmla="*/ 79 w 116"/>
                  <a:gd name="T93" fmla="*/ 62 h 72"/>
                  <a:gd name="T94" fmla="*/ 85 w 116"/>
                  <a:gd name="T95" fmla="*/ 60 h 72"/>
                  <a:gd name="T96" fmla="*/ 91 w 116"/>
                  <a:gd name="T97" fmla="*/ 58 h 72"/>
                  <a:gd name="T98" fmla="*/ 95 w 116"/>
                  <a:gd name="T99" fmla="*/ 60 h 72"/>
                  <a:gd name="T100" fmla="*/ 99 w 116"/>
                  <a:gd name="T101" fmla="*/ 58 h 72"/>
                  <a:gd name="T102" fmla="*/ 100 w 116"/>
                  <a:gd name="T103" fmla="*/ 61 h 72"/>
                  <a:gd name="T104" fmla="*/ 107 w 116"/>
                  <a:gd name="T105" fmla="*/ 61 h 72"/>
                  <a:gd name="T106" fmla="*/ 107 w 116"/>
                  <a:gd name="T107" fmla="*/ 51 h 72"/>
                  <a:gd name="T108" fmla="*/ 110 w 116"/>
                  <a:gd name="T109" fmla="*/ 45 h 72"/>
                  <a:gd name="T110" fmla="*/ 115 w 116"/>
                  <a:gd name="T111" fmla="*/ 41 h 72"/>
                  <a:gd name="T112" fmla="*/ 116 w 116"/>
                  <a:gd name="T113" fmla="*/ 38 h 72"/>
                  <a:gd name="T114" fmla="*/ 113 w 116"/>
                  <a:gd name="T115" fmla="*/ 36 h 72"/>
                  <a:gd name="T116" fmla="*/ 107 w 116"/>
                  <a:gd name="T117" fmla="*/ 36 h 72"/>
                  <a:gd name="T118" fmla="*/ 102 w 116"/>
                  <a:gd name="T119" fmla="*/ 38 h 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6"/>
                  <a:gd name="T181" fmla="*/ 0 h 72"/>
                  <a:gd name="T182" fmla="*/ 116 w 116"/>
                  <a:gd name="T183" fmla="*/ 72 h 7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6" h="72">
                    <a:moveTo>
                      <a:pt x="102" y="38"/>
                    </a:moveTo>
                    <a:lnTo>
                      <a:pt x="95" y="34"/>
                    </a:lnTo>
                    <a:lnTo>
                      <a:pt x="92" y="26"/>
                    </a:lnTo>
                    <a:lnTo>
                      <a:pt x="92" y="20"/>
                    </a:lnTo>
                    <a:lnTo>
                      <a:pt x="86" y="14"/>
                    </a:lnTo>
                    <a:lnTo>
                      <a:pt x="82" y="12"/>
                    </a:lnTo>
                    <a:lnTo>
                      <a:pt x="75" y="7"/>
                    </a:lnTo>
                    <a:lnTo>
                      <a:pt x="71" y="2"/>
                    </a:lnTo>
                    <a:lnTo>
                      <a:pt x="67" y="0"/>
                    </a:lnTo>
                    <a:lnTo>
                      <a:pt x="61" y="6"/>
                    </a:lnTo>
                    <a:lnTo>
                      <a:pt x="52" y="9"/>
                    </a:lnTo>
                    <a:lnTo>
                      <a:pt x="48" y="12"/>
                    </a:lnTo>
                    <a:lnTo>
                      <a:pt x="44" y="10"/>
                    </a:lnTo>
                    <a:lnTo>
                      <a:pt x="38" y="12"/>
                    </a:lnTo>
                    <a:lnTo>
                      <a:pt x="33" y="12"/>
                    </a:lnTo>
                    <a:lnTo>
                      <a:pt x="29" y="10"/>
                    </a:lnTo>
                    <a:lnTo>
                      <a:pt x="24" y="13"/>
                    </a:lnTo>
                    <a:lnTo>
                      <a:pt x="21" y="16"/>
                    </a:lnTo>
                    <a:lnTo>
                      <a:pt x="19" y="20"/>
                    </a:lnTo>
                    <a:lnTo>
                      <a:pt x="14" y="27"/>
                    </a:lnTo>
                    <a:lnTo>
                      <a:pt x="12" y="31"/>
                    </a:lnTo>
                    <a:lnTo>
                      <a:pt x="10" y="34"/>
                    </a:lnTo>
                    <a:lnTo>
                      <a:pt x="10" y="40"/>
                    </a:lnTo>
                    <a:lnTo>
                      <a:pt x="7" y="40"/>
                    </a:lnTo>
                    <a:lnTo>
                      <a:pt x="5" y="43"/>
                    </a:lnTo>
                    <a:lnTo>
                      <a:pt x="0" y="43"/>
                    </a:lnTo>
                    <a:lnTo>
                      <a:pt x="3" y="45"/>
                    </a:lnTo>
                    <a:lnTo>
                      <a:pt x="7" y="48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9" y="55"/>
                    </a:lnTo>
                    <a:lnTo>
                      <a:pt x="16" y="60"/>
                    </a:lnTo>
                    <a:lnTo>
                      <a:pt x="21" y="61"/>
                    </a:lnTo>
                    <a:lnTo>
                      <a:pt x="27" y="62"/>
                    </a:lnTo>
                    <a:lnTo>
                      <a:pt x="33" y="60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3" y="67"/>
                    </a:lnTo>
                    <a:lnTo>
                      <a:pt x="38" y="68"/>
                    </a:lnTo>
                    <a:lnTo>
                      <a:pt x="38" y="71"/>
                    </a:lnTo>
                    <a:lnTo>
                      <a:pt x="43" y="72"/>
                    </a:lnTo>
                    <a:lnTo>
                      <a:pt x="54" y="72"/>
                    </a:lnTo>
                    <a:lnTo>
                      <a:pt x="57" y="69"/>
                    </a:lnTo>
                    <a:lnTo>
                      <a:pt x="61" y="69"/>
                    </a:lnTo>
                    <a:lnTo>
                      <a:pt x="67" y="69"/>
                    </a:lnTo>
                    <a:lnTo>
                      <a:pt x="74" y="68"/>
                    </a:lnTo>
                    <a:lnTo>
                      <a:pt x="79" y="62"/>
                    </a:lnTo>
                    <a:lnTo>
                      <a:pt x="85" y="60"/>
                    </a:lnTo>
                    <a:lnTo>
                      <a:pt x="91" y="58"/>
                    </a:lnTo>
                    <a:lnTo>
                      <a:pt x="95" y="60"/>
                    </a:lnTo>
                    <a:lnTo>
                      <a:pt x="99" y="58"/>
                    </a:lnTo>
                    <a:lnTo>
                      <a:pt x="100" y="61"/>
                    </a:lnTo>
                    <a:lnTo>
                      <a:pt x="107" y="61"/>
                    </a:lnTo>
                    <a:lnTo>
                      <a:pt x="107" y="51"/>
                    </a:lnTo>
                    <a:lnTo>
                      <a:pt x="110" y="45"/>
                    </a:lnTo>
                    <a:lnTo>
                      <a:pt x="115" y="41"/>
                    </a:lnTo>
                    <a:lnTo>
                      <a:pt x="116" y="38"/>
                    </a:lnTo>
                    <a:lnTo>
                      <a:pt x="113" y="36"/>
                    </a:lnTo>
                    <a:lnTo>
                      <a:pt x="107" y="36"/>
                    </a:lnTo>
                    <a:lnTo>
                      <a:pt x="102" y="38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92" name="Freeform 1045"/>
              <p:cNvSpPr>
                <a:spLocks noChangeAspect="1"/>
              </p:cNvSpPr>
              <p:nvPr/>
            </p:nvSpPr>
            <p:spPr bwMode="auto">
              <a:xfrm>
                <a:off x="3448" y="1048"/>
                <a:ext cx="46" cy="40"/>
              </a:xfrm>
              <a:custGeom>
                <a:avLst/>
                <a:gdLst>
                  <a:gd name="T0" fmla="*/ 35 w 46"/>
                  <a:gd name="T1" fmla="*/ 30 h 40"/>
                  <a:gd name="T2" fmla="*/ 32 w 46"/>
                  <a:gd name="T3" fmla="*/ 27 h 40"/>
                  <a:gd name="T4" fmla="*/ 36 w 46"/>
                  <a:gd name="T5" fmla="*/ 24 h 40"/>
                  <a:gd name="T6" fmla="*/ 46 w 46"/>
                  <a:gd name="T7" fmla="*/ 21 h 40"/>
                  <a:gd name="T8" fmla="*/ 43 w 46"/>
                  <a:gd name="T9" fmla="*/ 18 h 40"/>
                  <a:gd name="T10" fmla="*/ 39 w 46"/>
                  <a:gd name="T11" fmla="*/ 14 h 40"/>
                  <a:gd name="T12" fmla="*/ 38 w 46"/>
                  <a:gd name="T13" fmla="*/ 10 h 40"/>
                  <a:gd name="T14" fmla="*/ 31 w 46"/>
                  <a:gd name="T15" fmla="*/ 9 h 40"/>
                  <a:gd name="T16" fmla="*/ 28 w 46"/>
                  <a:gd name="T17" fmla="*/ 3 h 40"/>
                  <a:gd name="T18" fmla="*/ 19 w 46"/>
                  <a:gd name="T19" fmla="*/ 3 h 40"/>
                  <a:gd name="T20" fmla="*/ 11 w 46"/>
                  <a:gd name="T21" fmla="*/ 0 h 40"/>
                  <a:gd name="T22" fmla="*/ 8 w 46"/>
                  <a:gd name="T23" fmla="*/ 3 h 40"/>
                  <a:gd name="T24" fmla="*/ 1 w 46"/>
                  <a:gd name="T25" fmla="*/ 3 h 40"/>
                  <a:gd name="T26" fmla="*/ 0 w 46"/>
                  <a:gd name="T27" fmla="*/ 4 h 40"/>
                  <a:gd name="T28" fmla="*/ 4 w 46"/>
                  <a:gd name="T29" fmla="*/ 6 h 40"/>
                  <a:gd name="T30" fmla="*/ 8 w 46"/>
                  <a:gd name="T31" fmla="*/ 11 h 40"/>
                  <a:gd name="T32" fmla="*/ 15 w 46"/>
                  <a:gd name="T33" fmla="*/ 16 h 40"/>
                  <a:gd name="T34" fmla="*/ 19 w 46"/>
                  <a:gd name="T35" fmla="*/ 18 h 40"/>
                  <a:gd name="T36" fmla="*/ 25 w 46"/>
                  <a:gd name="T37" fmla="*/ 24 h 40"/>
                  <a:gd name="T38" fmla="*/ 25 w 46"/>
                  <a:gd name="T39" fmla="*/ 30 h 40"/>
                  <a:gd name="T40" fmla="*/ 28 w 46"/>
                  <a:gd name="T41" fmla="*/ 38 h 40"/>
                  <a:gd name="T42" fmla="*/ 31 w 46"/>
                  <a:gd name="T43" fmla="*/ 40 h 40"/>
                  <a:gd name="T44" fmla="*/ 32 w 46"/>
                  <a:gd name="T45" fmla="*/ 37 h 40"/>
                  <a:gd name="T46" fmla="*/ 35 w 46"/>
                  <a:gd name="T47" fmla="*/ 30 h 4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6"/>
                  <a:gd name="T73" fmla="*/ 0 h 40"/>
                  <a:gd name="T74" fmla="*/ 46 w 46"/>
                  <a:gd name="T75" fmla="*/ 40 h 4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6" h="40">
                    <a:moveTo>
                      <a:pt x="35" y="30"/>
                    </a:moveTo>
                    <a:lnTo>
                      <a:pt x="32" y="27"/>
                    </a:lnTo>
                    <a:lnTo>
                      <a:pt x="36" y="24"/>
                    </a:lnTo>
                    <a:lnTo>
                      <a:pt x="46" y="21"/>
                    </a:lnTo>
                    <a:lnTo>
                      <a:pt x="43" y="18"/>
                    </a:lnTo>
                    <a:lnTo>
                      <a:pt x="39" y="14"/>
                    </a:lnTo>
                    <a:lnTo>
                      <a:pt x="38" y="10"/>
                    </a:lnTo>
                    <a:lnTo>
                      <a:pt x="31" y="9"/>
                    </a:lnTo>
                    <a:lnTo>
                      <a:pt x="28" y="3"/>
                    </a:lnTo>
                    <a:lnTo>
                      <a:pt x="19" y="3"/>
                    </a:lnTo>
                    <a:lnTo>
                      <a:pt x="11" y="0"/>
                    </a:lnTo>
                    <a:lnTo>
                      <a:pt x="8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8" y="11"/>
                    </a:lnTo>
                    <a:lnTo>
                      <a:pt x="15" y="16"/>
                    </a:lnTo>
                    <a:lnTo>
                      <a:pt x="19" y="18"/>
                    </a:lnTo>
                    <a:lnTo>
                      <a:pt x="25" y="24"/>
                    </a:lnTo>
                    <a:lnTo>
                      <a:pt x="25" y="30"/>
                    </a:lnTo>
                    <a:lnTo>
                      <a:pt x="28" y="38"/>
                    </a:lnTo>
                    <a:lnTo>
                      <a:pt x="31" y="40"/>
                    </a:lnTo>
                    <a:lnTo>
                      <a:pt x="32" y="37"/>
                    </a:lnTo>
                    <a:lnTo>
                      <a:pt x="35" y="3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93" name="Freeform 1046"/>
              <p:cNvSpPr>
                <a:spLocks noChangeAspect="1"/>
              </p:cNvSpPr>
              <p:nvPr/>
            </p:nvSpPr>
            <p:spPr bwMode="auto">
              <a:xfrm>
                <a:off x="3448" y="1048"/>
                <a:ext cx="46" cy="40"/>
              </a:xfrm>
              <a:custGeom>
                <a:avLst/>
                <a:gdLst>
                  <a:gd name="T0" fmla="*/ 35 w 46"/>
                  <a:gd name="T1" fmla="*/ 30 h 40"/>
                  <a:gd name="T2" fmla="*/ 32 w 46"/>
                  <a:gd name="T3" fmla="*/ 27 h 40"/>
                  <a:gd name="T4" fmla="*/ 36 w 46"/>
                  <a:gd name="T5" fmla="*/ 24 h 40"/>
                  <a:gd name="T6" fmla="*/ 46 w 46"/>
                  <a:gd name="T7" fmla="*/ 21 h 40"/>
                  <a:gd name="T8" fmla="*/ 43 w 46"/>
                  <a:gd name="T9" fmla="*/ 18 h 40"/>
                  <a:gd name="T10" fmla="*/ 39 w 46"/>
                  <a:gd name="T11" fmla="*/ 14 h 40"/>
                  <a:gd name="T12" fmla="*/ 38 w 46"/>
                  <a:gd name="T13" fmla="*/ 10 h 40"/>
                  <a:gd name="T14" fmla="*/ 31 w 46"/>
                  <a:gd name="T15" fmla="*/ 9 h 40"/>
                  <a:gd name="T16" fmla="*/ 28 w 46"/>
                  <a:gd name="T17" fmla="*/ 3 h 40"/>
                  <a:gd name="T18" fmla="*/ 19 w 46"/>
                  <a:gd name="T19" fmla="*/ 3 h 40"/>
                  <a:gd name="T20" fmla="*/ 11 w 46"/>
                  <a:gd name="T21" fmla="*/ 0 h 40"/>
                  <a:gd name="T22" fmla="*/ 8 w 46"/>
                  <a:gd name="T23" fmla="*/ 3 h 40"/>
                  <a:gd name="T24" fmla="*/ 1 w 46"/>
                  <a:gd name="T25" fmla="*/ 3 h 40"/>
                  <a:gd name="T26" fmla="*/ 0 w 46"/>
                  <a:gd name="T27" fmla="*/ 4 h 40"/>
                  <a:gd name="T28" fmla="*/ 4 w 46"/>
                  <a:gd name="T29" fmla="*/ 6 h 40"/>
                  <a:gd name="T30" fmla="*/ 8 w 46"/>
                  <a:gd name="T31" fmla="*/ 11 h 40"/>
                  <a:gd name="T32" fmla="*/ 15 w 46"/>
                  <a:gd name="T33" fmla="*/ 16 h 40"/>
                  <a:gd name="T34" fmla="*/ 19 w 46"/>
                  <a:gd name="T35" fmla="*/ 18 h 40"/>
                  <a:gd name="T36" fmla="*/ 25 w 46"/>
                  <a:gd name="T37" fmla="*/ 24 h 40"/>
                  <a:gd name="T38" fmla="*/ 25 w 46"/>
                  <a:gd name="T39" fmla="*/ 30 h 40"/>
                  <a:gd name="T40" fmla="*/ 28 w 46"/>
                  <a:gd name="T41" fmla="*/ 38 h 40"/>
                  <a:gd name="T42" fmla="*/ 31 w 46"/>
                  <a:gd name="T43" fmla="*/ 40 h 40"/>
                  <a:gd name="T44" fmla="*/ 32 w 46"/>
                  <a:gd name="T45" fmla="*/ 37 h 40"/>
                  <a:gd name="T46" fmla="*/ 35 w 46"/>
                  <a:gd name="T47" fmla="*/ 30 h 4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6"/>
                  <a:gd name="T73" fmla="*/ 0 h 40"/>
                  <a:gd name="T74" fmla="*/ 46 w 46"/>
                  <a:gd name="T75" fmla="*/ 40 h 4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6" h="40">
                    <a:moveTo>
                      <a:pt x="35" y="30"/>
                    </a:moveTo>
                    <a:lnTo>
                      <a:pt x="32" y="27"/>
                    </a:lnTo>
                    <a:lnTo>
                      <a:pt x="36" y="24"/>
                    </a:lnTo>
                    <a:lnTo>
                      <a:pt x="46" y="21"/>
                    </a:lnTo>
                    <a:lnTo>
                      <a:pt x="43" y="18"/>
                    </a:lnTo>
                    <a:lnTo>
                      <a:pt x="39" y="14"/>
                    </a:lnTo>
                    <a:lnTo>
                      <a:pt x="38" y="10"/>
                    </a:lnTo>
                    <a:lnTo>
                      <a:pt x="31" y="9"/>
                    </a:lnTo>
                    <a:lnTo>
                      <a:pt x="28" y="3"/>
                    </a:lnTo>
                    <a:lnTo>
                      <a:pt x="19" y="3"/>
                    </a:lnTo>
                    <a:lnTo>
                      <a:pt x="11" y="0"/>
                    </a:lnTo>
                    <a:lnTo>
                      <a:pt x="8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8" y="11"/>
                    </a:lnTo>
                    <a:lnTo>
                      <a:pt x="15" y="16"/>
                    </a:lnTo>
                    <a:lnTo>
                      <a:pt x="19" y="18"/>
                    </a:lnTo>
                    <a:lnTo>
                      <a:pt x="25" y="24"/>
                    </a:lnTo>
                    <a:lnTo>
                      <a:pt x="25" y="30"/>
                    </a:lnTo>
                    <a:lnTo>
                      <a:pt x="28" y="38"/>
                    </a:lnTo>
                    <a:lnTo>
                      <a:pt x="31" y="40"/>
                    </a:lnTo>
                    <a:lnTo>
                      <a:pt x="32" y="37"/>
                    </a:lnTo>
                    <a:lnTo>
                      <a:pt x="35" y="30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94" name="Freeform 1047"/>
              <p:cNvSpPr>
                <a:spLocks noChangeAspect="1"/>
              </p:cNvSpPr>
              <p:nvPr/>
            </p:nvSpPr>
            <p:spPr bwMode="auto">
              <a:xfrm>
                <a:off x="3301" y="972"/>
                <a:ext cx="110" cy="79"/>
              </a:xfrm>
              <a:custGeom>
                <a:avLst/>
                <a:gdLst>
                  <a:gd name="T0" fmla="*/ 100 w 110"/>
                  <a:gd name="T1" fmla="*/ 68 h 79"/>
                  <a:gd name="T2" fmla="*/ 106 w 110"/>
                  <a:gd name="T3" fmla="*/ 56 h 79"/>
                  <a:gd name="T4" fmla="*/ 110 w 110"/>
                  <a:gd name="T5" fmla="*/ 55 h 79"/>
                  <a:gd name="T6" fmla="*/ 109 w 110"/>
                  <a:gd name="T7" fmla="*/ 51 h 79"/>
                  <a:gd name="T8" fmla="*/ 104 w 110"/>
                  <a:gd name="T9" fmla="*/ 42 h 79"/>
                  <a:gd name="T10" fmla="*/ 101 w 110"/>
                  <a:gd name="T11" fmla="*/ 38 h 79"/>
                  <a:gd name="T12" fmla="*/ 100 w 110"/>
                  <a:gd name="T13" fmla="*/ 31 h 79"/>
                  <a:gd name="T14" fmla="*/ 96 w 110"/>
                  <a:gd name="T15" fmla="*/ 31 h 79"/>
                  <a:gd name="T16" fmla="*/ 96 w 110"/>
                  <a:gd name="T17" fmla="*/ 28 h 79"/>
                  <a:gd name="T18" fmla="*/ 101 w 110"/>
                  <a:gd name="T19" fmla="*/ 22 h 79"/>
                  <a:gd name="T20" fmla="*/ 96 w 110"/>
                  <a:gd name="T21" fmla="*/ 12 h 79"/>
                  <a:gd name="T22" fmla="*/ 93 w 110"/>
                  <a:gd name="T23" fmla="*/ 4 h 79"/>
                  <a:gd name="T24" fmla="*/ 86 w 110"/>
                  <a:gd name="T25" fmla="*/ 1 h 79"/>
                  <a:gd name="T26" fmla="*/ 68 w 110"/>
                  <a:gd name="T27" fmla="*/ 4 h 79"/>
                  <a:gd name="T28" fmla="*/ 58 w 110"/>
                  <a:gd name="T29" fmla="*/ 3 h 79"/>
                  <a:gd name="T30" fmla="*/ 52 w 110"/>
                  <a:gd name="T31" fmla="*/ 5 h 79"/>
                  <a:gd name="T32" fmla="*/ 46 w 110"/>
                  <a:gd name="T33" fmla="*/ 4 h 79"/>
                  <a:gd name="T34" fmla="*/ 42 w 110"/>
                  <a:gd name="T35" fmla="*/ 3 h 79"/>
                  <a:gd name="T36" fmla="*/ 38 w 110"/>
                  <a:gd name="T37" fmla="*/ 0 h 79"/>
                  <a:gd name="T38" fmla="*/ 32 w 110"/>
                  <a:gd name="T39" fmla="*/ 0 h 79"/>
                  <a:gd name="T40" fmla="*/ 23 w 110"/>
                  <a:gd name="T41" fmla="*/ 4 h 79"/>
                  <a:gd name="T42" fmla="*/ 21 w 110"/>
                  <a:gd name="T43" fmla="*/ 8 h 79"/>
                  <a:gd name="T44" fmla="*/ 15 w 110"/>
                  <a:gd name="T45" fmla="*/ 10 h 79"/>
                  <a:gd name="T46" fmla="*/ 3 w 110"/>
                  <a:gd name="T47" fmla="*/ 15 h 79"/>
                  <a:gd name="T48" fmla="*/ 1 w 110"/>
                  <a:gd name="T49" fmla="*/ 15 h 79"/>
                  <a:gd name="T50" fmla="*/ 1 w 110"/>
                  <a:gd name="T51" fmla="*/ 21 h 79"/>
                  <a:gd name="T52" fmla="*/ 3 w 110"/>
                  <a:gd name="T53" fmla="*/ 25 h 79"/>
                  <a:gd name="T54" fmla="*/ 0 w 110"/>
                  <a:gd name="T55" fmla="*/ 31 h 79"/>
                  <a:gd name="T56" fmla="*/ 6 w 110"/>
                  <a:gd name="T57" fmla="*/ 35 h 79"/>
                  <a:gd name="T58" fmla="*/ 6 w 110"/>
                  <a:gd name="T59" fmla="*/ 38 h 79"/>
                  <a:gd name="T60" fmla="*/ 10 w 110"/>
                  <a:gd name="T61" fmla="*/ 44 h 79"/>
                  <a:gd name="T62" fmla="*/ 7 w 110"/>
                  <a:gd name="T63" fmla="*/ 48 h 79"/>
                  <a:gd name="T64" fmla="*/ 10 w 110"/>
                  <a:gd name="T65" fmla="*/ 52 h 79"/>
                  <a:gd name="T66" fmla="*/ 10 w 110"/>
                  <a:gd name="T67" fmla="*/ 56 h 79"/>
                  <a:gd name="T68" fmla="*/ 15 w 110"/>
                  <a:gd name="T69" fmla="*/ 59 h 79"/>
                  <a:gd name="T70" fmla="*/ 21 w 110"/>
                  <a:gd name="T71" fmla="*/ 62 h 79"/>
                  <a:gd name="T72" fmla="*/ 27 w 110"/>
                  <a:gd name="T73" fmla="*/ 62 h 79"/>
                  <a:gd name="T74" fmla="*/ 25 w 110"/>
                  <a:gd name="T75" fmla="*/ 66 h 79"/>
                  <a:gd name="T76" fmla="*/ 31 w 110"/>
                  <a:gd name="T77" fmla="*/ 69 h 79"/>
                  <a:gd name="T78" fmla="*/ 34 w 110"/>
                  <a:gd name="T79" fmla="*/ 68 h 79"/>
                  <a:gd name="T80" fmla="*/ 34 w 110"/>
                  <a:gd name="T81" fmla="*/ 65 h 79"/>
                  <a:gd name="T82" fmla="*/ 41 w 110"/>
                  <a:gd name="T83" fmla="*/ 66 h 79"/>
                  <a:gd name="T84" fmla="*/ 44 w 110"/>
                  <a:gd name="T85" fmla="*/ 69 h 79"/>
                  <a:gd name="T86" fmla="*/ 48 w 110"/>
                  <a:gd name="T87" fmla="*/ 70 h 79"/>
                  <a:gd name="T88" fmla="*/ 54 w 110"/>
                  <a:gd name="T89" fmla="*/ 72 h 79"/>
                  <a:gd name="T90" fmla="*/ 56 w 110"/>
                  <a:gd name="T91" fmla="*/ 75 h 79"/>
                  <a:gd name="T92" fmla="*/ 59 w 110"/>
                  <a:gd name="T93" fmla="*/ 77 h 79"/>
                  <a:gd name="T94" fmla="*/ 63 w 110"/>
                  <a:gd name="T95" fmla="*/ 75 h 79"/>
                  <a:gd name="T96" fmla="*/ 66 w 110"/>
                  <a:gd name="T97" fmla="*/ 77 h 79"/>
                  <a:gd name="T98" fmla="*/ 68 w 110"/>
                  <a:gd name="T99" fmla="*/ 79 h 79"/>
                  <a:gd name="T100" fmla="*/ 72 w 110"/>
                  <a:gd name="T101" fmla="*/ 79 h 79"/>
                  <a:gd name="T102" fmla="*/ 75 w 110"/>
                  <a:gd name="T103" fmla="*/ 76 h 79"/>
                  <a:gd name="T104" fmla="*/ 79 w 110"/>
                  <a:gd name="T105" fmla="*/ 76 h 79"/>
                  <a:gd name="T106" fmla="*/ 82 w 110"/>
                  <a:gd name="T107" fmla="*/ 75 h 79"/>
                  <a:gd name="T108" fmla="*/ 87 w 110"/>
                  <a:gd name="T109" fmla="*/ 75 h 79"/>
                  <a:gd name="T110" fmla="*/ 90 w 110"/>
                  <a:gd name="T111" fmla="*/ 75 h 79"/>
                  <a:gd name="T112" fmla="*/ 99 w 110"/>
                  <a:gd name="T113" fmla="*/ 76 h 79"/>
                  <a:gd name="T114" fmla="*/ 97 w 110"/>
                  <a:gd name="T115" fmla="*/ 77 h 79"/>
                  <a:gd name="T116" fmla="*/ 101 w 110"/>
                  <a:gd name="T117" fmla="*/ 76 h 79"/>
                  <a:gd name="T118" fmla="*/ 100 w 110"/>
                  <a:gd name="T119" fmla="*/ 68 h 7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0"/>
                  <a:gd name="T181" fmla="*/ 0 h 79"/>
                  <a:gd name="T182" fmla="*/ 110 w 110"/>
                  <a:gd name="T183" fmla="*/ 79 h 7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0" h="79">
                    <a:moveTo>
                      <a:pt x="100" y="68"/>
                    </a:moveTo>
                    <a:lnTo>
                      <a:pt x="106" y="56"/>
                    </a:lnTo>
                    <a:lnTo>
                      <a:pt x="110" y="55"/>
                    </a:lnTo>
                    <a:lnTo>
                      <a:pt x="109" y="51"/>
                    </a:lnTo>
                    <a:lnTo>
                      <a:pt x="104" y="42"/>
                    </a:lnTo>
                    <a:lnTo>
                      <a:pt x="101" y="38"/>
                    </a:lnTo>
                    <a:lnTo>
                      <a:pt x="100" y="31"/>
                    </a:lnTo>
                    <a:lnTo>
                      <a:pt x="96" y="31"/>
                    </a:lnTo>
                    <a:lnTo>
                      <a:pt x="96" y="28"/>
                    </a:lnTo>
                    <a:lnTo>
                      <a:pt x="101" y="22"/>
                    </a:lnTo>
                    <a:lnTo>
                      <a:pt x="96" y="12"/>
                    </a:lnTo>
                    <a:lnTo>
                      <a:pt x="93" y="4"/>
                    </a:lnTo>
                    <a:lnTo>
                      <a:pt x="86" y="1"/>
                    </a:lnTo>
                    <a:lnTo>
                      <a:pt x="68" y="4"/>
                    </a:lnTo>
                    <a:lnTo>
                      <a:pt x="58" y="3"/>
                    </a:lnTo>
                    <a:lnTo>
                      <a:pt x="52" y="5"/>
                    </a:lnTo>
                    <a:lnTo>
                      <a:pt x="46" y="4"/>
                    </a:lnTo>
                    <a:lnTo>
                      <a:pt x="42" y="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3" y="4"/>
                    </a:lnTo>
                    <a:lnTo>
                      <a:pt x="21" y="8"/>
                    </a:lnTo>
                    <a:lnTo>
                      <a:pt x="15" y="10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1" y="21"/>
                    </a:lnTo>
                    <a:lnTo>
                      <a:pt x="3" y="25"/>
                    </a:lnTo>
                    <a:lnTo>
                      <a:pt x="0" y="31"/>
                    </a:lnTo>
                    <a:lnTo>
                      <a:pt x="6" y="35"/>
                    </a:lnTo>
                    <a:lnTo>
                      <a:pt x="6" y="38"/>
                    </a:lnTo>
                    <a:lnTo>
                      <a:pt x="10" y="44"/>
                    </a:lnTo>
                    <a:lnTo>
                      <a:pt x="7" y="48"/>
                    </a:lnTo>
                    <a:lnTo>
                      <a:pt x="10" y="52"/>
                    </a:lnTo>
                    <a:lnTo>
                      <a:pt x="10" y="56"/>
                    </a:lnTo>
                    <a:lnTo>
                      <a:pt x="15" y="59"/>
                    </a:lnTo>
                    <a:lnTo>
                      <a:pt x="21" y="62"/>
                    </a:lnTo>
                    <a:lnTo>
                      <a:pt x="27" y="62"/>
                    </a:lnTo>
                    <a:lnTo>
                      <a:pt x="25" y="66"/>
                    </a:lnTo>
                    <a:lnTo>
                      <a:pt x="31" y="69"/>
                    </a:lnTo>
                    <a:lnTo>
                      <a:pt x="34" y="68"/>
                    </a:lnTo>
                    <a:lnTo>
                      <a:pt x="34" y="65"/>
                    </a:lnTo>
                    <a:lnTo>
                      <a:pt x="41" y="66"/>
                    </a:lnTo>
                    <a:lnTo>
                      <a:pt x="44" y="69"/>
                    </a:lnTo>
                    <a:lnTo>
                      <a:pt x="48" y="70"/>
                    </a:lnTo>
                    <a:lnTo>
                      <a:pt x="54" y="72"/>
                    </a:lnTo>
                    <a:lnTo>
                      <a:pt x="56" y="75"/>
                    </a:lnTo>
                    <a:lnTo>
                      <a:pt x="59" y="77"/>
                    </a:lnTo>
                    <a:lnTo>
                      <a:pt x="63" y="75"/>
                    </a:lnTo>
                    <a:lnTo>
                      <a:pt x="66" y="77"/>
                    </a:lnTo>
                    <a:lnTo>
                      <a:pt x="68" y="79"/>
                    </a:lnTo>
                    <a:lnTo>
                      <a:pt x="72" y="79"/>
                    </a:lnTo>
                    <a:lnTo>
                      <a:pt x="75" y="76"/>
                    </a:lnTo>
                    <a:lnTo>
                      <a:pt x="79" y="76"/>
                    </a:lnTo>
                    <a:lnTo>
                      <a:pt x="82" y="75"/>
                    </a:lnTo>
                    <a:lnTo>
                      <a:pt x="87" y="75"/>
                    </a:lnTo>
                    <a:lnTo>
                      <a:pt x="90" y="75"/>
                    </a:lnTo>
                    <a:lnTo>
                      <a:pt x="99" y="76"/>
                    </a:lnTo>
                    <a:lnTo>
                      <a:pt x="97" y="77"/>
                    </a:lnTo>
                    <a:lnTo>
                      <a:pt x="101" y="76"/>
                    </a:lnTo>
                    <a:lnTo>
                      <a:pt x="100" y="68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95" name="Freeform 1048"/>
              <p:cNvSpPr>
                <a:spLocks noChangeAspect="1"/>
              </p:cNvSpPr>
              <p:nvPr/>
            </p:nvSpPr>
            <p:spPr bwMode="auto">
              <a:xfrm>
                <a:off x="3301" y="972"/>
                <a:ext cx="110" cy="79"/>
              </a:xfrm>
              <a:custGeom>
                <a:avLst/>
                <a:gdLst>
                  <a:gd name="T0" fmla="*/ 100 w 110"/>
                  <a:gd name="T1" fmla="*/ 68 h 79"/>
                  <a:gd name="T2" fmla="*/ 106 w 110"/>
                  <a:gd name="T3" fmla="*/ 56 h 79"/>
                  <a:gd name="T4" fmla="*/ 110 w 110"/>
                  <a:gd name="T5" fmla="*/ 55 h 79"/>
                  <a:gd name="T6" fmla="*/ 109 w 110"/>
                  <a:gd name="T7" fmla="*/ 51 h 79"/>
                  <a:gd name="T8" fmla="*/ 104 w 110"/>
                  <a:gd name="T9" fmla="*/ 42 h 79"/>
                  <a:gd name="T10" fmla="*/ 101 w 110"/>
                  <a:gd name="T11" fmla="*/ 38 h 79"/>
                  <a:gd name="T12" fmla="*/ 100 w 110"/>
                  <a:gd name="T13" fmla="*/ 31 h 79"/>
                  <a:gd name="T14" fmla="*/ 96 w 110"/>
                  <a:gd name="T15" fmla="*/ 31 h 79"/>
                  <a:gd name="T16" fmla="*/ 96 w 110"/>
                  <a:gd name="T17" fmla="*/ 28 h 79"/>
                  <a:gd name="T18" fmla="*/ 101 w 110"/>
                  <a:gd name="T19" fmla="*/ 22 h 79"/>
                  <a:gd name="T20" fmla="*/ 96 w 110"/>
                  <a:gd name="T21" fmla="*/ 12 h 79"/>
                  <a:gd name="T22" fmla="*/ 93 w 110"/>
                  <a:gd name="T23" fmla="*/ 4 h 79"/>
                  <a:gd name="T24" fmla="*/ 86 w 110"/>
                  <a:gd name="T25" fmla="*/ 1 h 79"/>
                  <a:gd name="T26" fmla="*/ 68 w 110"/>
                  <a:gd name="T27" fmla="*/ 4 h 79"/>
                  <a:gd name="T28" fmla="*/ 58 w 110"/>
                  <a:gd name="T29" fmla="*/ 3 h 79"/>
                  <a:gd name="T30" fmla="*/ 52 w 110"/>
                  <a:gd name="T31" fmla="*/ 5 h 79"/>
                  <a:gd name="T32" fmla="*/ 46 w 110"/>
                  <a:gd name="T33" fmla="*/ 4 h 79"/>
                  <a:gd name="T34" fmla="*/ 42 w 110"/>
                  <a:gd name="T35" fmla="*/ 3 h 79"/>
                  <a:gd name="T36" fmla="*/ 38 w 110"/>
                  <a:gd name="T37" fmla="*/ 0 h 79"/>
                  <a:gd name="T38" fmla="*/ 32 w 110"/>
                  <a:gd name="T39" fmla="*/ 0 h 79"/>
                  <a:gd name="T40" fmla="*/ 23 w 110"/>
                  <a:gd name="T41" fmla="*/ 4 h 79"/>
                  <a:gd name="T42" fmla="*/ 21 w 110"/>
                  <a:gd name="T43" fmla="*/ 8 h 79"/>
                  <a:gd name="T44" fmla="*/ 15 w 110"/>
                  <a:gd name="T45" fmla="*/ 10 h 79"/>
                  <a:gd name="T46" fmla="*/ 3 w 110"/>
                  <a:gd name="T47" fmla="*/ 15 h 79"/>
                  <a:gd name="T48" fmla="*/ 1 w 110"/>
                  <a:gd name="T49" fmla="*/ 15 h 79"/>
                  <a:gd name="T50" fmla="*/ 1 w 110"/>
                  <a:gd name="T51" fmla="*/ 21 h 79"/>
                  <a:gd name="T52" fmla="*/ 3 w 110"/>
                  <a:gd name="T53" fmla="*/ 25 h 79"/>
                  <a:gd name="T54" fmla="*/ 0 w 110"/>
                  <a:gd name="T55" fmla="*/ 31 h 79"/>
                  <a:gd name="T56" fmla="*/ 6 w 110"/>
                  <a:gd name="T57" fmla="*/ 35 h 79"/>
                  <a:gd name="T58" fmla="*/ 6 w 110"/>
                  <a:gd name="T59" fmla="*/ 38 h 79"/>
                  <a:gd name="T60" fmla="*/ 10 w 110"/>
                  <a:gd name="T61" fmla="*/ 44 h 79"/>
                  <a:gd name="T62" fmla="*/ 7 w 110"/>
                  <a:gd name="T63" fmla="*/ 48 h 79"/>
                  <a:gd name="T64" fmla="*/ 10 w 110"/>
                  <a:gd name="T65" fmla="*/ 52 h 79"/>
                  <a:gd name="T66" fmla="*/ 10 w 110"/>
                  <a:gd name="T67" fmla="*/ 56 h 79"/>
                  <a:gd name="T68" fmla="*/ 15 w 110"/>
                  <a:gd name="T69" fmla="*/ 59 h 79"/>
                  <a:gd name="T70" fmla="*/ 21 w 110"/>
                  <a:gd name="T71" fmla="*/ 62 h 79"/>
                  <a:gd name="T72" fmla="*/ 27 w 110"/>
                  <a:gd name="T73" fmla="*/ 62 h 79"/>
                  <a:gd name="T74" fmla="*/ 25 w 110"/>
                  <a:gd name="T75" fmla="*/ 66 h 79"/>
                  <a:gd name="T76" fmla="*/ 31 w 110"/>
                  <a:gd name="T77" fmla="*/ 69 h 79"/>
                  <a:gd name="T78" fmla="*/ 34 w 110"/>
                  <a:gd name="T79" fmla="*/ 68 h 79"/>
                  <a:gd name="T80" fmla="*/ 34 w 110"/>
                  <a:gd name="T81" fmla="*/ 65 h 79"/>
                  <a:gd name="T82" fmla="*/ 41 w 110"/>
                  <a:gd name="T83" fmla="*/ 66 h 79"/>
                  <a:gd name="T84" fmla="*/ 44 w 110"/>
                  <a:gd name="T85" fmla="*/ 69 h 79"/>
                  <a:gd name="T86" fmla="*/ 48 w 110"/>
                  <a:gd name="T87" fmla="*/ 70 h 79"/>
                  <a:gd name="T88" fmla="*/ 54 w 110"/>
                  <a:gd name="T89" fmla="*/ 72 h 79"/>
                  <a:gd name="T90" fmla="*/ 56 w 110"/>
                  <a:gd name="T91" fmla="*/ 75 h 79"/>
                  <a:gd name="T92" fmla="*/ 59 w 110"/>
                  <a:gd name="T93" fmla="*/ 77 h 79"/>
                  <a:gd name="T94" fmla="*/ 63 w 110"/>
                  <a:gd name="T95" fmla="*/ 75 h 79"/>
                  <a:gd name="T96" fmla="*/ 66 w 110"/>
                  <a:gd name="T97" fmla="*/ 77 h 79"/>
                  <a:gd name="T98" fmla="*/ 68 w 110"/>
                  <a:gd name="T99" fmla="*/ 79 h 79"/>
                  <a:gd name="T100" fmla="*/ 72 w 110"/>
                  <a:gd name="T101" fmla="*/ 79 h 79"/>
                  <a:gd name="T102" fmla="*/ 75 w 110"/>
                  <a:gd name="T103" fmla="*/ 76 h 79"/>
                  <a:gd name="T104" fmla="*/ 79 w 110"/>
                  <a:gd name="T105" fmla="*/ 76 h 79"/>
                  <a:gd name="T106" fmla="*/ 82 w 110"/>
                  <a:gd name="T107" fmla="*/ 75 h 79"/>
                  <a:gd name="T108" fmla="*/ 87 w 110"/>
                  <a:gd name="T109" fmla="*/ 75 h 79"/>
                  <a:gd name="T110" fmla="*/ 90 w 110"/>
                  <a:gd name="T111" fmla="*/ 75 h 79"/>
                  <a:gd name="T112" fmla="*/ 99 w 110"/>
                  <a:gd name="T113" fmla="*/ 76 h 79"/>
                  <a:gd name="T114" fmla="*/ 97 w 110"/>
                  <a:gd name="T115" fmla="*/ 77 h 79"/>
                  <a:gd name="T116" fmla="*/ 101 w 110"/>
                  <a:gd name="T117" fmla="*/ 76 h 79"/>
                  <a:gd name="T118" fmla="*/ 100 w 110"/>
                  <a:gd name="T119" fmla="*/ 68 h 7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0"/>
                  <a:gd name="T181" fmla="*/ 0 h 79"/>
                  <a:gd name="T182" fmla="*/ 110 w 110"/>
                  <a:gd name="T183" fmla="*/ 79 h 7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0" h="79">
                    <a:moveTo>
                      <a:pt x="100" y="68"/>
                    </a:moveTo>
                    <a:lnTo>
                      <a:pt x="106" y="56"/>
                    </a:lnTo>
                    <a:lnTo>
                      <a:pt x="110" y="55"/>
                    </a:lnTo>
                    <a:lnTo>
                      <a:pt x="109" y="51"/>
                    </a:lnTo>
                    <a:lnTo>
                      <a:pt x="104" y="42"/>
                    </a:lnTo>
                    <a:lnTo>
                      <a:pt x="101" y="38"/>
                    </a:lnTo>
                    <a:lnTo>
                      <a:pt x="100" y="31"/>
                    </a:lnTo>
                    <a:lnTo>
                      <a:pt x="96" y="31"/>
                    </a:lnTo>
                    <a:lnTo>
                      <a:pt x="96" y="28"/>
                    </a:lnTo>
                    <a:lnTo>
                      <a:pt x="101" y="22"/>
                    </a:lnTo>
                    <a:lnTo>
                      <a:pt x="96" y="12"/>
                    </a:lnTo>
                    <a:lnTo>
                      <a:pt x="93" y="4"/>
                    </a:lnTo>
                    <a:lnTo>
                      <a:pt x="86" y="1"/>
                    </a:lnTo>
                    <a:lnTo>
                      <a:pt x="68" y="4"/>
                    </a:lnTo>
                    <a:lnTo>
                      <a:pt x="58" y="3"/>
                    </a:lnTo>
                    <a:lnTo>
                      <a:pt x="52" y="5"/>
                    </a:lnTo>
                    <a:lnTo>
                      <a:pt x="46" y="4"/>
                    </a:lnTo>
                    <a:lnTo>
                      <a:pt x="42" y="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3" y="4"/>
                    </a:lnTo>
                    <a:lnTo>
                      <a:pt x="21" y="8"/>
                    </a:lnTo>
                    <a:lnTo>
                      <a:pt x="15" y="10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1" y="21"/>
                    </a:lnTo>
                    <a:lnTo>
                      <a:pt x="3" y="25"/>
                    </a:lnTo>
                    <a:lnTo>
                      <a:pt x="0" y="31"/>
                    </a:lnTo>
                    <a:lnTo>
                      <a:pt x="6" y="35"/>
                    </a:lnTo>
                    <a:lnTo>
                      <a:pt x="6" y="38"/>
                    </a:lnTo>
                    <a:lnTo>
                      <a:pt x="10" y="44"/>
                    </a:lnTo>
                    <a:lnTo>
                      <a:pt x="7" y="48"/>
                    </a:lnTo>
                    <a:lnTo>
                      <a:pt x="10" y="52"/>
                    </a:lnTo>
                    <a:lnTo>
                      <a:pt x="10" y="56"/>
                    </a:lnTo>
                    <a:lnTo>
                      <a:pt x="15" y="59"/>
                    </a:lnTo>
                    <a:lnTo>
                      <a:pt x="21" y="62"/>
                    </a:lnTo>
                    <a:lnTo>
                      <a:pt x="27" y="62"/>
                    </a:lnTo>
                    <a:lnTo>
                      <a:pt x="25" y="66"/>
                    </a:lnTo>
                    <a:lnTo>
                      <a:pt x="31" y="69"/>
                    </a:lnTo>
                    <a:lnTo>
                      <a:pt x="34" y="68"/>
                    </a:lnTo>
                    <a:lnTo>
                      <a:pt x="34" y="65"/>
                    </a:lnTo>
                    <a:lnTo>
                      <a:pt x="41" y="66"/>
                    </a:lnTo>
                    <a:lnTo>
                      <a:pt x="44" y="69"/>
                    </a:lnTo>
                    <a:lnTo>
                      <a:pt x="48" y="70"/>
                    </a:lnTo>
                    <a:lnTo>
                      <a:pt x="54" y="72"/>
                    </a:lnTo>
                    <a:lnTo>
                      <a:pt x="56" y="75"/>
                    </a:lnTo>
                    <a:lnTo>
                      <a:pt x="59" y="77"/>
                    </a:lnTo>
                    <a:lnTo>
                      <a:pt x="63" y="75"/>
                    </a:lnTo>
                    <a:lnTo>
                      <a:pt x="66" y="77"/>
                    </a:lnTo>
                    <a:lnTo>
                      <a:pt x="68" y="79"/>
                    </a:lnTo>
                    <a:lnTo>
                      <a:pt x="72" y="79"/>
                    </a:lnTo>
                    <a:lnTo>
                      <a:pt x="75" y="76"/>
                    </a:lnTo>
                    <a:lnTo>
                      <a:pt x="79" y="76"/>
                    </a:lnTo>
                    <a:lnTo>
                      <a:pt x="82" y="75"/>
                    </a:lnTo>
                    <a:lnTo>
                      <a:pt x="87" y="75"/>
                    </a:lnTo>
                    <a:lnTo>
                      <a:pt x="90" y="75"/>
                    </a:lnTo>
                    <a:lnTo>
                      <a:pt x="99" y="76"/>
                    </a:lnTo>
                    <a:lnTo>
                      <a:pt x="97" y="77"/>
                    </a:lnTo>
                    <a:lnTo>
                      <a:pt x="101" y="76"/>
                    </a:lnTo>
                    <a:lnTo>
                      <a:pt x="100" y="68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96" name="Freeform 1049"/>
              <p:cNvSpPr>
                <a:spLocks noChangeAspect="1"/>
              </p:cNvSpPr>
              <p:nvPr/>
            </p:nvSpPr>
            <p:spPr bwMode="auto">
              <a:xfrm>
                <a:off x="3359" y="963"/>
                <a:ext cx="27" cy="14"/>
              </a:xfrm>
              <a:custGeom>
                <a:avLst/>
                <a:gdLst>
                  <a:gd name="T0" fmla="*/ 21 w 27"/>
                  <a:gd name="T1" fmla="*/ 2 h 14"/>
                  <a:gd name="T2" fmla="*/ 14 w 27"/>
                  <a:gd name="T3" fmla="*/ 2 h 14"/>
                  <a:gd name="T4" fmla="*/ 10 w 27"/>
                  <a:gd name="T5" fmla="*/ 0 h 14"/>
                  <a:gd name="T6" fmla="*/ 8 w 27"/>
                  <a:gd name="T7" fmla="*/ 3 h 14"/>
                  <a:gd name="T8" fmla="*/ 4 w 27"/>
                  <a:gd name="T9" fmla="*/ 5 h 14"/>
                  <a:gd name="T10" fmla="*/ 0 w 27"/>
                  <a:gd name="T11" fmla="*/ 6 h 14"/>
                  <a:gd name="T12" fmla="*/ 0 w 27"/>
                  <a:gd name="T13" fmla="*/ 9 h 14"/>
                  <a:gd name="T14" fmla="*/ 0 w 27"/>
                  <a:gd name="T15" fmla="*/ 12 h 14"/>
                  <a:gd name="T16" fmla="*/ 10 w 27"/>
                  <a:gd name="T17" fmla="*/ 14 h 14"/>
                  <a:gd name="T18" fmla="*/ 27 w 27"/>
                  <a:gd name="T19" fmla="*/ 12 h 14"/>
                  <a:gd name="T20" fmla="*/ 24 w 27"/>
                  <a:gd name="T21" fmla="*/ 2 h 14"/>
                  <a:gd name="T22" fmla="*/ 21 w 27"/>
                  <a:gd name="T23" fmla="*/ 2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"/>
                  <a:gd name="T37" fmla="*/ 0 h 14"/>
                  <a:gd name="T38" fmla="*/ 27 w 27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" h="14">
                    <a:moveTo>
                      <a:pt x="21" y="2"/>
                    </a:moveTo>
                    <a:lnTo>
                      <a:pt x="14" y="2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0" y="14"/>
                    </a:lnTo>
                    <a:lnTo>
                      <a:pt x="27" y="12"/>
                    </a:lnTo>
                    <a:lnTo>
                      <a:pt x="24" y="2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97" name="Freeform 1050"/>
              <p:cNvSpPr>
                <a:spLocks noChangeAspect="1"/>
              </p:cNvSpPr>
              <p:nvPr/>
            </p:nvSpPr>
            <p:spPr bwMode="auto">
              <a:xfrm>
                <a:off x="3359" y="963"/>
                <a:ext cx="27" cy="14"/>
              </a:xfrm>
              <a:custGeom>
                <a:avLst/>
                <a:gdLst>
                  <a:gd name="T0" fmla="*/ 21 w 27"/>
                  <a:gd name="T1" fmla="*/ 2 h 14"/>
                  <a:gd name="T2" fmla="*/ 14 w 27"/>
                  <a:gd name="T3" fmla="*/ 2 h 14"/>
                  <a:gd name="T4" fmla="*/ 10 w 27"/>
                  <a:gd name="T5" fmla="*/ 0 h 14"/>
                  <a:gd name="T6" fmla="*/ 8 w 27"/>
                  <a:gd name="T7" fmla="*/ 3 h 14"/>
                  <a:gd name="T8" fmla="*/ 4 w 27"/>
                  <a:gd name="T9" fmla="*/ 5 h 14"/>
                  <a:gd name="T10" fmla="*/ 0 w 27"/>
                  <a:gd name="T11" fmla="*/ 6 h 14"/>
                  <a:gd name="T12" fmla="*/ 0 w 27"/>
                  <a:gd name="T13" fmla="*/ 9 h 14"/>
                  <a:gd name="T14" fmla="*/ 0 w 27"/>
                  <a:gd name="T15" fmla="*/ 12 h 14"/>
                  <a:gd name="T16" fmla="*/ 10 w 27"/>
                  <a:gd name="T17" fmla="*/ 14 h 14"/>
                  <a:gd name="T18" fmla="*/ 27 w 27"/>
                  <a:gd name="T19" fmla="*/ 12 h 14"/>
                  <a:gd name="T20" fmla="*/ 24 w 27"/>
                  <a:gd name="T21" fmla="*/ 2 h 14"/>
                  <a:gd name="T22" fmla="*/ 21 w 27"/>
                  <a:gd name="T23" fmla="*/ 2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"/>
                  <a:gd name="T37" fmla="*/ 0 h 14"/>
                  <a:gd name="T38" fmla="*/ 27 w 27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" h="14">
                    <a:moveTo>
                      <a:pt x="21" y="2"/>
                    </a:moveTo>
                    <a:lnTo>
                      <a:pt x="14" y="2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0" y="14"/>
                    </a:lnTo>
                    <a:lnTo>
                      <a:pt x="27" y="12"/>
                    </a:lnTo>
                    <a:lnTo>
                      <a:pt x="24" y="2"/>
                    </a:lnTo>
                    <a:lnTo>
                      <a:pt x="21" y="2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98" name="Freeform 1051"/>
              <p:cNvSpPr>
                <a:spLocks noChangeAspect="1"/>
              </p:cNvSpPr>
              <p:nvPr/>
            </p:nvSpPr>
            <p:spPr bwMode="auto">
              <a:xfrm>
                <a:off x="3301" y="972"/>
                <a:ext cx="110" cy="79"/>
              </a:xfrm>
              <a:custGeom>
                <a:avLst/>
                <a:gdLst>
                  <a:gd name="T0" fmla="*/ 100 w 110"/>
                  <a:gd name="T1" fmla="*/ 68 h 79"/>
                  <a:gd name="T2" fmla="*/ 106 w 110"/>
                  <a:gd name="T3" fmla="*/ 56 h 79"/>
                  <a:gd name="T4" fmla="*/ 110 w 110"/>
                  <a:gd name="T5" fmla="*/ 55 h 79"/>
                  <a:gd name="T6" fmla="*/ 109 w 110"/>
                  <a:gd name="T7" fmla="*/ 51 h 79"/>
                  <a:gd name="T8" fmla="*/ 104 w 110"/>
                  <a:gd name="T9" fmla="*/ 42 h 79"/>
                  <a:gd name="T10" fmla="*/ 101 w 110"/>
                  <a:gd name="T11" fmla="*/ 38 h 79"/>
                  <a:gd name="T12" fmla="*/ 100 w 110"/>
                  <a:gd name="T13" fmla="*/ 31 h 79"/>
                  <a:gd name="T14" fmla="*/ 96 w 110"/>
                  <a:gd name="T15" fmla="*/ 31 h 79"/>
                  <a:gd name="T16" fmla="*/ 96 w 110"/>
                  <a:gd name="T17" fmla="*/ 28 h 79"/>
                  <a:gd name="T18" fmla="*/ 101 w 110"/>
                  <a:gd name="T19" fmla="*/ 22 h 79"/>
                  <a:gd name="T20" fmla="*/ 96 w 110"/>
                  <a:gd name="T21" fmla="*/ 12 h 79"/>
                  <a:gd name="T22" fmla="*/ 93 w 110"/>
                  <a:gd name="T23" fmla="*/ 4 h 79"/>
                  <a:gd name="T24" fmla="*/ 86 w 110"/>
                  <a:gd name="T25" fmla="*/ 1 h 79"/>
                  <a:gd name="T26" fmla="*/ 68 w 110"/>
                  <a:gd name="T27" fmla="*/ 4 h 79"/>
                  <a:gd name="T28" fmla="*/ 58 w 110"/>
                  <a:gd name="T29" fmla="*/ 3 h 79"/>
                  <a:gd name="T30" fmla="*/ 52 w 110"/>
                  <a:gd name="T31" fmla="*/ 5 h 79"/>
                  <a:gd name="T32" fmla="*/ 46 w 110"/>
                  <a:gd name="T33" fmla="*/ 4 h 79"/>
                  <a:gd name="T34" fmla="*/ 42 w 110"/>
                  <a:gd name="T35" fmla="*/ 3 h 79"/>
                  <a:gd name="T36" fmla="*/ 38 w 110"/>
                  <a:gd name="T37" fmla="*/ 0 h 79"/>
                  <a:gd name="T38" fmla="*/ 32 w 110"/>
                  <a:gd name="T39" fmla="*/ 0 h 79"/>
                  <a:gd name="T40" fmla="*/ 23 w 110"/>
                  <a:gd name="T41" fmla="*/ 4 h 79"/>
                  <a:gd name="T42" fmla="*/ 21 w 110"/>
                  <a:gd name="T43" fmla="*/ 8 h 79"/>
                  <a:gd name="T44" fmla="*/ 15 w 110"/>
                  <a:gd name="T45" fmla="*/ 10 h 79"/>
                  <a:gd name="T46" fmla="*/ 3 w 110"/>
                  <a:gd name="T47" fmla="*/ 15 h 79"/>
                  <a:gd name="T48" fmla="*/ 1 w 110"/>
                  <a:gd name="T49" fmla="*/ 15 h 79"/>
                  <a:gd name="T50" fmla="*/ 1 w 110"/>
                  <a:gd name="T51" fmla="*/ 21 h 79"/>
                  <a:gd name="T52" fmla="*/ 3 w 110"/>
                  <a:gd name="T53" fmla="*/ 25 h 79"/>
                  <a:gd name="T54" fmla="*/ 0 w 110"/>
                  <a:gd name="T55" fmla="*/ 31 h 79"/>
                  <a:gd name="T56" fmla="*/ 6 w 110"/>
                  <a:gd name="T57" fmla="*/ 35 h 79"/>
                  <a:gd name="T58" fmla="*/ 6 w 110"/>
                  <a:gd name="T59" fmla="*/ 38 h 79"/>
                  <a:gd name="T60" fmla="*/ 10 w 110"/>
                  <a:gd name="T61" fmla="*/ 44 h 79"/>
                  <a:gd name="T62" fmla="*/ 7 w 110"/>
                  <a:gd name="T63" fmla="*/ 48 h 79"/>
                  <a:gd name="T64" fmla="*/ 10 w 110"/>
                  <a:gd name="T65" fmla="*/ 52 h 79"/>
                  <a:gd name="T66" fmla="*/ 10 w 110"/>
                  <a:gd name="T67" fmla="*/ 56 h 79"/>
                  <a:gd name="T68" fmla="*/ 15 w 110"/>
                  <a:gd name="T69" fmla="*/ 59 h 79"/>
                  <a:gd name="T70" fmla="*/ 21 w 110"/>
                  <a:gd name="T71" fmla="*/ 62 h 79"/>
                  <a:gd name="T72" fmla="*/ 27 w 110"/>
                  <a:gd name="T73" fmla="*/ 62 h 79"/>
                  <a:gd name="T74" fmla="*/ 25 w 110"/>
                  <a:gd name="T75" fmla="*/ 66 h 79"/>
                  <a:gd name="T76" fmla="*/ 31 w 110"/>
                  <a:gd name="T77" fmla="*/ 69 h 79"/>
                  <a:gd name="T78" fmla="*/ 34 w 110"/>
                  <a:gd name="T79" fmla="*/ 68 h 79"/>
                  <a:gd name="T80" fmla="*/ 34 w 110"/>
                  <a:gd name="T81" fmla="*/ 65 h 79"/>
                  <a:gd name="T82" fmla="*/ 41 w 110"/>
                  <a:gd name="T83" fmla="*/ 66 h 79"/>
                  <a:gd name="T84" fmla="*/ 44 w 110"/>
                  <a:gd name="T85" fmla="*/ 69 h 79"/>
                  <a:gd name="T86" fmla="*/ 48 w 110"/>
                  <a:gd name="T87" fmla="*/ 70 h 79"/>
                  <a:gd name="T88" fmla="*/ 54 w 110"/>
                  <a:gd name="T89" fmla="*/ 72 h 79"/>
                  <a:gd name="T90" fmla="*/ 56 w 110"/>
                  <a:gd name="T91" fmla="*/ 75 h 79"/>
                  <a:gd name="T92" fmla="*/ 59 w 110"/>
                  <a:gd name="T93" fmla="*/ 77 h 79"/>
                  <a:gd name="T94" fmla="*/ 63 w 110"/>
                  <a:gd name="T95" fmla="*/ 75 h 79"/>
                  <a:gd name="T96" fmla="*/ 66 w 110"/>
                  <a:gd name="T97" fmla="*/ 77 h 79"/>
                  <a:gd name="T98" fmla="*/ 68 w 110"/>
                  <a:gd name="T99" fmla="*/ 79 h 79"/>
                  <a:gd name="T100" fmla="*/ 72 w 110"/>
                  <a:gd name="T101" fmla="*/ 79 h 79"/>
                  <a:gd name="T102" fmla="*/ 75 w 110"/>
                  <a:gd name="T103" fmla="*/ 76 h 79"/>
                  <a:gd name="T104" fmla="*/ 79 w 110"/>
                  <a:gd name="T105" fmla="*/ 76 h 79"/>
                  <a:gd name="T106" fmla="*/ 82 w 110"/>
                  <a:gd name="T107" fmla="*/ 75 h 79"/>
                  <a:gd name="T108" fmla="*/ 87 w 110"/>
                  <a:gd name="T109" fmla="*/ 75 h 79"/>
                  <a:gd name="T110" fmla="*/ 90 w 110"/>
                  <a:gd name="T111" fmla="*/ 75 h 79"/>
                  <a:gd name="T112" fmla="*/ 99 w 110"/>
                  <a:gd name="T113" fmla="*/ 76 h 79"/>
                  <a:gd name="T114" fmla="*/ 97 w 110"/>
                  <a:gd name="T115" fmla="*/ 77 h 79"/>
                  <a:gd name="T116" fmla="*/ 101 w 110"/>
                  <a:gd name="T117" fmla="*/ 76 h 79"/>
                  <a:gd name="T118" fmla="*/ 100 w 110"/>
                  <a:gd name="T119" fmla="*/ 68 h 7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0"/>
                  <a:gd name="T181" fmla="*/ 0 h 79"/>
                  <a:gd name="T182" fmla="*/ 110 w 110"/>
                  <a:gd name="T183" fmla="*/ 79 h 7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0" h="79">
                    <a:moveTo>
                      <a:pt x="100" y="68"/>
                    </a:moveTo>
                    <a:lnTo>
                      <a:pt x="106" y="56"/>
                    </a:lnTo>
                    <a:lnTo>
                      <a:pt x="110" y="55"/>
                    </a:lnTo>
                    <a:lnTo>
                      <a:pt x="109" y="51"/>
                    </a:lnTo>
                    <a:lnTo>
                      <a:pt x="104" y="42"/>
                    </a:lnTo>
                    <a:lnTo>
                      <a:pt x="101" y="38"/>
                    </a:lnTo>
                    <a:lnTo>
                      <a:pt x="100" y="31"/>
                    </a:lnTo>
                    <a:lnTo>
                      <a:pt x="96" y="31"/>
                    </a:lnTo>
                    <a:lnTo>
                      <a:pt x="96" y="28"/>
                    </a:lnTo>
                    <a:lnTo>
                      <a:pt x="101" y="22"/>
                    </a:lnTo>
                    <a:lnTo>
                      <a:pt x="96" y="12"/>
                    </a:lnTo>
                    <a:lnTo>
                      <a:pt x="93" y="4"/>
                    </a:lnTo>
                    <a:lnTo>
                      <a:pt x="86" y="1"/>
                    </a:lnTo>
                    <a:lnTo>
                      <a:pt x="68" y="4"/>
                    </a:lnTo>
                    <a:lnTo>
                      <a:pt x="58" y="3"/>
                    </a:lnTo>
                    <a:lnTo>
                      <a:pt x="52" y="5"/>
                    </a:lnTo>
                    <a:lnTo>
                      <a:pt x="46" y="4"/>
                    </a:lnTo>
                    <a:lnTo>
                      <a:pt x="42" y="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3" y="4"/>
                    </a:lnTo>
                    <a:lnTo>
                      <a:pt x="21" y="8"/>
                    </a:lnTo>
                    <a:lnTo>
                      <a:pt x="15" y="10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1" y="21"/>
                    </a:lnTo>
                    <a:lnTo>
                      <a:pt x="3" y="25"/>
                    </a:lnTo>
                    <a:lnTo>
                      <a:pt x="0" y="31"/>
                    </a:lnTo>
                    <a:lnTo>
                      <a:pt x="6" y="35"/>
                    </a:lnTo>
                    <a:lnTo>
                      <a:pt x="6" y="38"/>
                    </a:lnTo>
                    <a:lnTo>
                      <a:pt x="10" y="44"/>
                    </a:lnTo>
                    <a:lnTo>
                      <a:pt x="7" y="48"/>
                    </a:lnTo>
                    <a:lnTo>
                      <a:pt x="10" y="52"/>
                    </a:lnTo>
                    <a:lnTo>
                      <a:pt x="10" y="56"/>
                    </a:lnTo>
                    <a:lnTo>
                      <a:pt x="15" y="59"/>
                    </a:lnTo>
                    <a:lnTo>
                      <a:pt x="21" y="62"/>
                    </a:lnTo>
                    <a:lnTo>
                      <a:pt x="27" y="62"/>
                    </a:lnTo>
                    <a:lnTo>
                      <a:pt x="25" y="66"/>
                    </a:lnTo>
                    <a:lnTo>
                      <a:pt x="31" y="69"/>
                    </a:lnTo>
                    <a:lnTo>
                      <a:pt x="34" y="68"/>
                    </a:lnTo>
                    <a:lnTo>
                      <a:pt x="34" y="65"/>
                    </a:lnTo>
                    <a:lnTo>
                      <a:pt x="41" y="66"/>
                    </a:lnTo>
                    <a:lnTo>
                      <a:pt x="44" y="69"/>
                    </a:lnTo>
                    <a:lnTo>
                      <a:pt x="48" y="70"/>
                    </a:lnTo>
                    <a:lnTo>
                      <a:pt x="54" y="72"/>
                    </a:lnTo>
                    <a:lnTo>
                      <a:pt x="56" y="75"/>
                    </a:lnTo>
                    <a:lnTo>
                      <a:pt x="59" y="77"/>
                    </a:lnTo>
                    <a:lnTo>
                      <a:pt x="63" y="75"/>
                    </a:lnTo>
                    <a:lnTo>
                      <a:pt x="66" y="77"/>
                    </a:lnTo>
                    <a:lnTo>
                      <a:pt x="68" y="79"/>
                    </a:lnTo>
                    <a:lnTo>
                      <a:pt x="72" y="79"/>
                    </a:lnTo>
                    <a:lnTo>
                      <a:pt x="75" y="76"/>
                    </a:lnTo>
                    <a:lnTo>
                      <a:pt x="79" y="76"/>
                    </a:lnTo>
                    <a:lnTo>
                      <a:pt x="82" y="75"/>
                    </a:lnTo>
                    <a:lnTo>
                      <a:pt x="87" y="75"/>
                    </a:lnTo>
                    <a:lnTo>
                      <a:pt x="90" y="75"/>
                    </a:lnTo>
                    <a:lnTo>
                      <a:pt x="99" y="76"/>
                    </a:lnTo>
                    <a:lnTo>
                      <a:pt x="97" y="77"/>
                    </a:lnTo>
                    <a:lnTo>
                      <a:pt x="101" y="76"/>
                    </a:lnTo>
                    <a:lnTo>
                      <a:pt x="100" y="68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99" name="Freeform 1052"/>
              <p:cNvSpPr>
                <a:spLocks noChangeAspect="1"/>
              </p:cNvSpPr>
              <p:nvPr/>
            </p:nvSpPr>
            <p:spPr bwMode="auto">
              <a:xfrm>
                <a:off x="3301" y="972"/>
                <a:ext cx="110" cy="79"/>
              </a:xfrm>
              <a:custGeom>
                <a:avLst/>
                <a:gdLst>
                  <a:gd name="T0" fmla="*/ 100 w 110"/>
                  <a:gd name="T1" fmla="*/ 68 h 79"/>
                  <a:gd name="T2" fmla="*/ 106 w 110"/>
                  <a:gd name="T3" fmla="*/ 56 h 79"/>
                  <a:gd name="T4" fmla="*/ 110 w 110"/>
                  <a:gd name="T5" fmla="*/ 55 h 79"/>
                  <a:gd name="T6" fmla="*/ 109 w 110"/>
                  <a:gd name="T7" fmla="*/ 51 h 79"/>
                  <a:gd name="T8" fmla="*/ 104 w 110"/>
                  <a:gd name="T9" fmla="*/ 42 h 79"/>
                  <a:gd name="T10" fmla="*/ 101 w 110"/>
                  <a:gd name="T11" fmla="*/ 38 h 79"/>
                  <a:gd name="T12" fmla="*/ 100 w 110"/>
                  <a:gd name="T13" fmla="*/ 31 h 79"/>
                  <a:gd name="T14" fmla="*/ 96 w 110"/>
                  <a:gd name="T15" fmla="*/ 31 h 79"/>
                  <a:gd name="T16" fmla="*/ 96 w 110"/>
                  <a:gd name="T17" fmla="*/ 28 h 79"/>
                  <a:gd name="T18" fmla="*/ 101 w 110"/>
                  <a:gd name="T19" fmla="*/ 22 h 79"/>
                  <a:gd name="T20" fmla="*/ 96 w 110"/>
                  <a:gd name="T21" fmla="*/ 12 h 79"/>
                  <a:gd name="T22" fmla="*/ 93 w 110"/>
                  <a:gd name="T23" fmla="*/ 4 h 79"/>
                  <a:gd name="T24" fmla="*/ 86 w 110"/>
                  <a:gd name="T25" fmla="*/ 1 h 79"/>
                  <a:gd name="T26" fmla="*/ 68 w 110"/>
                  <a:gd name="T27" fmla="*/ 4 h 79"/>
                  <a:gd name="T28" fmla="*/ 58 w 110"/>
                  <a:gd name="T29" fmla="*/ 3 h 79"/>
                  <a:gd name="T30" fmla="*/ 52 w 110"/>
                  <a:gd name="T31" fmla="*/ 5 h 79"/>
                  <a:gd name="T32" fmla="*/ 46 w 110"/>
                  <a:gd name="T33" fmla="*/ 4 h 79"/>
                  <a:gd name="T34" fmla="*/ 42 w 110"/>
                  <a:gd name="T35" fmla="*/ 3 h 79"/>
                  <a:gd name="T36" fmla="*/ 38 w 110"/>
                  <a:gd name="T37" fmla="*/ 0 h 79"/>
                  <a:gd name="T38" fmla="*/ 32 w 110"/>
                  <a:gd name="T39" fmla="*/ 0 h 79"/>
                  <a:gd name="T40" fmla="*/ 23 w 110"/>
                  <a:gd name="T41" fmla="*/ 4 h 79"/>
                  <a:gd name="T42" fmla="*/ 21 w 110"/>
                  <a:gd name="T43" fmla="*/ 8 h 79"/>
                  <a:gd name="T44" fmla="*/ 15 w 110"/>
                  <a:gd name="T45" fmla="*/ 10 h 79"/>
                  <a:gd name="T46" fmla="*/ 3 w 110"/>
                  <a:gd name="T47" fmla="*/ 15 h 79"/>
                  <a:gd name="T48" fmla="*/ 1 w 110"/>
                  <a:gd name="T49" fmla="*/ 15 h 79"/>
                  <a:gd name="T50" fmla="*/ 1 w 110"/>
                  <a:gd name="T51" fmla="*/ 21 h 79"/>
                  <a:gd name="T52" fmla="*/ 3 w 110"/>
                  <a:gd name="T53" fmla="*/ 25 h 79"/>
                  <a:gd name="T54" fmla="*/ 0 w 110"/>
                  <a:gd name="T55" fmla="*/ 31 h 79"/>
                  <a:gd name="T56" fmla="*/ 6 w 110"/>
                  <a:gd name="T57" fmla="*/ 35 h 79"/>
                  <a:gd name="T58" fmla="*/ 6 w 110"/>
                  <a:gd name="T59" fmla="*/ 38 h 79"/>
                  <a:gd name="T60" fmla="*/ 10 w 110"/>
                  <a:gd name="T61" fmla="*/ 44 h 79"/>
                  <a:gd name="T62" fmla="*/ 7 w 110"/>
                  <a:gd name="T63" fmla="*/ 48 h 79"/>
                  <a:gd name="T64" fmla="*/ 10 w 110"/>
                  <a:gd name="T65" fmla="*/ 52 h 79"/>
                  <a:gd name="T66" fmla="*/ 10 w 110"/>
                  <a:gd name="T67" fmla="*/ 56 h 79"/>
                  <a:gd name="T68" fmla="*/ 15 w 110"/>
                  <a:gd name="T69" fmla="*/ 59 h 79"/>
                  <a:gd name="T70" fmla="*/ 21 w 110"/>
                  <a:gd name="T71" fmla="*/ 62 h 79"/>
                  <a:gd name="T72" fmla="*/ 27 w 110"/>
                  <a:gd name="T73" fmla="*/ 62 h 79"/>
                  <a:gd name="T74" fmla="*/ 25 w 110"/>
                  <a:gd name="T75" fmla="*/ 66 h 79"/>
                  <a:gd name="T76" fmla="*/ 31 w 110"/>
                  <a:gd name="T77" fmla="*/ 69 h 79"/>
                  <a:gd name="T78" fmla="*/ 34 w 110"/>
                  <a:gd name="T79" fmla="*/ 68 h 79"/>
                  <a:gd name="T80" fmla="*/ 34 w 110"/>
                  <a:gd name="T81" fmla="*/ 65 h 79"/>
                  <a:gd name="T82" fmla="*/ 41 w 110"/>
                  <a:gd name="T83" fmla="*/ 66 h 79"/>
                  <a:gd name="T84" fmla="*/ 44 w 110"/>
                  <a:gd name="T85" fmla="*/ 69 h 79"/>
                  <a:gd name="T86" fmla="*/ 48 w 110"/>
                  <a:gd name="T87" fmla="*/ 70 h 79"/>
                  <a:gd name="T88" fmla="*/ 54 w 110"/>
                  <a:gd name="T89" fmla="*/ 72 h 79"/>
                  <a:gd name="T90" fmla="*/ 56 w 110"/>
                  <a:gd name="T91" fmla="*/ 75 h 79"/>
                  <a:gd name="T92" fmla="*/ 59 w 110"/>
                  <a:gd name="T93" fmla="*/ 77 h 79"/>
                  <a:gd name="T94" fmla="*/ 63 w 110"/>
                  <a:gd name="T95" fmla="*/ 75 h 79"/>
                  <a:gd name="T96" fmla="*/ 66 w 110"/>
                  <a:gd name="T97" fmla="*/ 77 h 79"/>
                  <a:gd name="T98" fmla="*/ 68 w 110"/>
                  <a:gd name="T99" fmla="*/ 79 h 79"/>
                  <a:gd name="T100" fmla="*/ 72 w 110"/>
                  <a:gd name="T101" fmla="*/ 79 h 79"/>
                  <a:gd name="T102" fmla="*/ 75 w 110"/>
                  <a:gd name="T103" fmla="*/ 76 h 79"/>
                  <a:gd name="T104" fmla="*/ 79 w 110"/>
                  <a:gd name="T105" fmla="*/ 76 h 79"/>
                  <a:gd name="T106" fmla="*/ 82 w 110"/>
                  <a:gd name="T107" fmla="*/ 75 h 79"/>
                  <a:gd name="T108" fmla="*/ 87 w 110"/>
                  <a:gd name="T109" fmla="*/ 75 h 79"/>
                  <a:gd name="T110" fmla="*/ 90 w 110"/>
                  <a:gd name="T111" fmla="*/ 75 h 79"/>
                  <a:gd name="T112" fmla="*/ 99 w 110"/>
                  <a:gd name="T113" fmla="*/ 76 h 79"/>
                  <a:gd name="T114" fmla="*/ 97 w 110"/>
                  <a:gd name="T115" fmla="*/ 77 h 79"/>
                  <a:gd name="T116" fmla="*/ 101 w 110"/>
                  <a:gd name="T117" fmla="*/ 76 h 79"/>
                  <a:gd name="T118" fmla="*/ 100 w 110"/>
                  <a:gd name="T119" fmla="*/ 68 h 7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0"/>
                  <a:gd name="T181" fmla="*/ 0 h 79"/>
                  <a:gd name="T182" fmla="*/ 110 w 110"/>
                  <a:gd name="T183" fmla="*/ 79 h 7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0" h="79">
                    <a:moveTo>
                      <a:pt x="100" y="68"/>
                    </a:moveTo>
                    <a:lnTo>
                      <a:pt x="106" y="56"/>
                    </a:lnTo>
                    <a:lnTo>
                      <a:pt x="110" y="55"/>
                    </a:lnTo>
                    <a:lnTo>
                      <a:pt x="109" y="51"/>
                    </a:lnTo>
                    <a:lnTo>
                      <a:pt x="104" y="42"/>
                    </a:lnTo>
                    <a:lnTo>
                      <a:pt x="101" y="38"/>
                    </a:lnTo>
                    <a:lnTo>
                      <a:pt x="100" y="31"/>
                    </a:lnTo>
                    <a:lnTo>
                      <a:pt x="96" y="31"/>
                    </a:lnTo>
                    <a:lnTo>
                      <a:pt x="96" y="28"/>
                    </a:lnTo>
                    <a:lnTo>
                      <a:pt x="101" y="22"/>
                    </a:lnTo>
                    <a:lnTo>
                      <a:pt x="96" y="12"/>
                    </a:lnTo>
                    <a:lnTo>
                      <a:pt x="93" y="4"/>
                    </a:lnTo>
                    <a:lnTo>
                      <a:pt x="86" y="1"/>
                    </a:lnTo>
                    <a:lnTo>
                      <a:pt x="68" y="4"/>
                    </a:lnTo>
                    <a:lnTo>
                      <a:pt x="58" y="3"/>
                    </a:lnTo>
                    <a:lnTo>
                      <a:pt x="52" y="5"/>
                    </a:lnTo>
                    <a:lnTo>
                      <a:pt x="46" y="4"/>
                    </a:lnTo>
                    <a:lnTo>
                      <a:pt x="42" y="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3" y="4"/>
                    </a:lnTo>
                    <a:lnTo>
                      <a:pt x="21" y="8"/>
                    </a:lnTo>
                    <a:lnTo>
                      <a:pt x="15" y="10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1" y="21"/>
                    </a:lnTo>
                    <a:lnTo>
                      <a:pt x="3" y="25"/>
                    </a:lnTo>
                    <a:lnTo>
                      <a:pt x="0" y="31"/>
                    </a:lnTo>
                    <a:lnTo>
                      <a:pt x="6" y="35"/>
                    </a:lnTo>
                    <a:lnTo>
                      <a:pt x="6" y="38"/>
                    </a:lnTo>
                    <a:lnTo>
                      <a:pt x="10" y="44"/>
                    </a:lnTo>
                    <a:lnTo>
                      <a:pt x="7" y="48"/>
                    </a:lnTo>
                    <a:lnTo>
                      <a:pt x="10" y="52"/>
                    </a:lnTo>
                    <a:lnTo>
                      <a:pt x="10" y="56"/>
                    </a:lnTo>
                    <a:lnTo>
                      <a:pt x="15" y="59"/>
                    </a:lnTo>
                    <a:lnTo>
                      <a:pt x="21" y="62"/>
                    </a:lnTo>
                    <a:lnTo>
                      <a:pt x="27" y="62"/>
                    </a:lnTo>
                    <a:lnTo>
                      <a:pt x="25" y="66"/>
                    </a:lnTo>
                    <a:lnTo>
                      <a:pt x="31" y="69"/>
                    </a:lnTo>
                    <a:lnTo>
                      <a:pt x="34" y="68"/>
                    </a:lnTo>
                    <a:lnTo>
                      <a:pt x="34" y="65"/>
                    </a:lnTo>
                    <a:lnTo>
                      <a:pt x="41" y="66"/>
                    </a:lnTo>
                    <a:lnTo>
                      <a:pt x="44" y="69"/>
                    </a:lnTo>
                    <a:lnTo>
                      <a:pt x="48" y="70"/>
                    </a:lnTo>
                    <a:lnTo>
                      <a:pt x="54" y="72"/>
                    </a:lnTo>
                    <a:lnTo>
                      <a:pt x="56" y="75"/>
                    </a:lnTo>
                    <a:lnTo>
                      <a:pt x="59" y="77"/>
                    </a:lnTo>
                    <a:lnTo>
                      <a:pt x="63" y="75"/>
                    </a:lnTo>
                    <a:lnTo>
                      <a:pt x="66" y="77"/>
                    </a:lnTo>
                    <a:lnTo>
                      <a:pt x="68" y="79"/>
                    </a:lnTo>
                    <a:lnTo>
                      <a:pt x="72" y="79"/>
                    </a:lnTo>
                    <a:lnTo>
                      <a:pt x="75" y="76"/>
                    </a:lnTo>
                    <a:lnTo>
                      <a:pt x="79" y="76"/>
                    </a:lnTo>
                    <a:lnTo>
                      <a:pt x="82" y="75"/>
                    </a:lnTo>
                    <a:lnTo>
                      <a:pt x="87" y="75"/>
                    </a:lnTo>
                    <a:lnTo>
                      <a:pt x="90" y="75"/>
                    </a:lnTo>
                    <a:lnTo>
                      <a:pt x="99" y="76"/>
                    </a:lnTo>
                    <a:lnTo>
                      <a:pt x="97" y="77"/>
                    </a:lnTo>
                    <a:lnTo>
                      <a:pt x="101" y="76"/>
                    </a:lnTo>
                    <a:lnTo>
                      <a:pt x="100" y="68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00" name="Freeform 1053"/>
              <p:cNvSpPr>
                <a:spLocks noChangeAspect="1"/>
              </p:cNvSpPr>
              <p:nvPr/>
            </p:nvSpPr>
            <p:spPr bwMode="auto">
              <a:xfrm>
                <a:off x="3359" y="963"/>
                <a:ext cx="27" cy="13"/>
              </a:xfrm>
              <a:custGeom>
                <a:avLst/>
                <a:gdLst>
                  <a:gd name="T0" fmla="*/ 21 w 27"/>
                  <a:gd name="T1" fmla="*/ 0 h 13"/>
                  <a:gd name="T2" fmla="*/ 14 w 27"/>
                  <a:gd name="T3" fmla="*/ 0 h 13"/>
                  <a:gd name="T4" fmla="*/ 10 w 27"/>
                  <a:gd name="T5" fmla="*/ 0 h 13"/>
                  <a:gd name="T6" fmla="*/ 8 w 27"/>
                  <a:gd name="T7" fmla="*/ 3 h 13"/>
                  <a:gd name="T8" fmla="*/ 4 w 27"/>
                  <a:gd name="T9" fmla="*/ 3 h 13"/>
                  <a:gd name="T10" fmla="*/ 0 w 27"/>
                  <a:gd name="T11" fmla="*/ 6 h 13"/>
                  <a:gd name="T12" fmla="*/ 0 w 27"/>
                  <a:gd name="T13" fmla="*/ 9 h 13"/>
                  <a:gd name="T14" fmla="*/ 0 w 27"/>
                  <a:gd name="T15" fmla="*/ 12 h 13"/>
                  <a:gd name="T16" fmla="*/ 10 w 27"/>
                  <a:gd name="T17" fmla="*/ 13 h 13"/>
                  <a:gd name="T18" fmla="*/ 27 w 27"/>
                  <a:gd name="T19" fmla="*/ 10 h 13"/>
                  <a:gd name="T20" fmla="*/ 24 w 27"/>
                  <a:gd name="T21" fmla="*/ 2 h 13"/>
                  <a:gd name="T22" fmla="*/ 21 w 27"/>
                  <a:gd name="T23" fmla="*/ 0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"/>
                  <a:gd name="T37" fmla="*/ 0 h 13"/>
                  <a:gd name="T38" fmla="*/ 27 w 27"/>
                  <a:gd name="T39" fmla="*/ 13 h 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" h="13">
                    <a:moveTo>
                      <a:pt x="21" y="0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4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0" y="13"/>
                    </a:lnTo>
                    <a:lnTo>
                      <a:pt x="27" y="10"/>
                    </a:lnTo>
                    <a:lnTo>
                      <a:pt x="2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01" name="Freeform 1054"/>
              <p:cNvSpPr>
                <a:spLocks noChangeAspect="1"/>
              </p:cNvSpPr>
              <p:nvPr/>
            </p:nvSpPr>
            <p:spPr bwMode="auto">
              <a:xfrm>
                <a:off x="3359" y="963"/>
                <a:ext cx="27" cy="13"/>
              </a:xfrm>
              <a:custGeom>
                <a:avLst/>
                <a:gdLst>
                  <a:gd name="T0" fmla="*/ 21 w 27"/>
                  <a:gd name="T1" fmla="*/ 0 h 13"/>
                  <a:gd name="T2" fmla="*/ 14 w 27"/>
                  <a:gd name="T3" fmla="*/ 0 h 13"/>
                  <a:gd name="T4" fmla="*/ 10 w 27"/>
                  <a:gd name="T5" fmla="*/ 0 h 13"/>
                  <a:gd name="T6" fmla="*/ 8 w 27"/>
                  <a:gd name="T7" fmla="*/ 3 h 13"/>
                  <a:gd name="T8" fmla="*/ 4 w 27"/>
                  <a:gd name="T9" fmla="*/ 3 h 13"/>
                  <a:gd name="T10" fmla="*/ 0 w 27"/>
                  <a:gd name="T11" fmla="*/ 6 h 13"/>
                  <a:gd name="T12" fmla="*/ 0 w 27"/>
                  <a:gd name="T13" fmla="*/ 9 h 13"/>
                  <a:gd name="T14" fmla="*/ 0 w 27"/>
                  <a:gd name="T15" fmla="*/ 12 h 13"/>
                  <a:gd name="T16" fmla="*/ 10 w 27"/>
                  <a:gd name="T17" fmla="*/ 13 h 13"/>
                  <a:gd name="T18" fmla="*/ 27 w 27"/>
                  <a:gd name="T19" fmla="*/ 10 h 13"/>
                  <a:gd name="T20" fmla="*/ 24 w 27"/>
                  <a:gd name="T21" fmla="*/ 2 h 13"/>
                  <a:gd name="T22" fmla="*/ 21 w 27"/>
                  <a:gd name="T23" fmla="*/ 0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"/>
                  <a:gd name="T37" fmla="*/ 0 h 13"/>
                  <a:gd name="T38" fmla="*/ 27 w 27"/>
                  <a:gd name="T39" fmla="*/ 13 h 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" h="13">
                    <a:moveTo>
                      <a:pt x="21" y="0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4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0" y="13"/>
                    </a:lnTo>
                    <a:lnTo>
                      <a:pt x="27" y="10"/>
                    </a:lnTo>
                    <a:lnTo>
                      <a:pt x="24" y="2"/>
                    </a:lnTo>
                    <a:lnTo>
                      <a:pt x="21" y="0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02" name="Freeform 1055"/>
              <p:cNvSpPr>
                <a:spLocks noChangeAspect="1"/>
              </p:cNvSpPr>
              <p:nvPr/>
            </p:nvSpPr>
            <p:spPr bwMode="auto">
              <a:xfrm>
                <a:off x="3363" y="941"/>
                <a:ext cx="59" cy="39"/>
              </a:xfrm>
              <a:custGeom>
                <a:avLst/>
                <a:gdLst>
                  <a:gd name="T0" fmla="*/ 41 w 59"/>
                  <a:gd name="T1" fmla="*/ 36 h 39"/>
                  <a:gd name="T2" fmla="*/ 42 w 59"/>
                  <a:gd name="T3" fmla="*/ 36 h 39"/>
                  <a:gd name="T4" fmla="*/ 42 w 59"/>
                  <a:gd name="T5" fmla="*/ 34 h 39"/>
                  <a:gd name="T6" fmla="*/ 47 w 59"/>
                  <a:gd name="T7" fmla="*/ 32 h 39"/>
                  <a:gd name="T8" fmla="*/ 49 w 59"/>
                  <a:gd name="T9" fmla="*/ 31 h 39"/>
                  <a:gd name="T10" fmla="*/ 52 w 59"/>
                  <a:gd name="T11" fmla="*/ 31 h 39"/>
                  <a:gd name="T12" fmla="*/ 51 w 59"/>
                  <a:gd name="T13" fmla="*/ 28 h 39"/>
                  <a:gd name="T14" fmla="*/ 51 w 59"/>
                  <a:gd name="T15" fmla="*/ 24 h 39"/>
                  <a:gd name="T16" fmla="*/ 51 w 59"/>
                  <a:gd name="T17" fmla="*/ 19 h 39"/>
                  <a:gd name="T18" fmla="*/ 54 w 59"/>
                  <a:gd name="T19" fmla="*/ 18 h 39"/>
                  <a:gd name="T20" fmla="*/ 55 w 59"/>
                  <a:gd name="T21" fmla="*/ 15 h 39"/>
                  <a:gd name="T22" fmla="*/ 58 w 59"/>
                  <a:gd name="T23" fmla="*/ 15 h 39"/>
                  <a:gd name="T24" fmla="*/ 59 w 59"/>
                  <a:gd name="T25" fmla="*/ 12 h 39"/>
                  <a:gd name="T26" fmla="*/ 56 w 59"/>
                  <a:gd name="T27" fmla="*/ 12 h 39"/>
                  <a:gd name="T28" fmla="*/ 56 w 59"/>
                  <a:gd name="T29" fmla="*/ 8 h 39"/>
                  <a:gd name="T30" fmla="*/ 52 w 59"/>
                  <a:gd name="T31" fmla="*/ 7 h 39"/>
                  <a:gd name="T32" fmla="*/ 48 w 59"/>
                  <a:gd name="T33" fmla="*/ 5 h 39"/>
                  <a:gd name="T34" fmla="*/ 44 w 59"/>
                  <a:gd name="T35" fmla="*/ 3 h 39"/>
                  <a:gd name="T36" fmla="*/ 38 w 59"/>
                  <a:gd name="T37" fmla="*/ 3 h 39"/>
                  <a:gd name="T38" fmla="*/ 37 w 59"/>
                  <a:gd name="T39" fmla="*/ 0 h 39"/>
                  <a:gd name="T40" fmla="*/ 30 w 59"/>
                  <a:gd name="T41" fmla="*/ 4 h 39"/>
                  <a:gd name="T42" fmla="*/ 24 w 59"/>
                  <a:gd name="T43" fmla="*/ 3 h 39"/>
                  <a:gd name="T44" fmla="*/ 18 w 59"/>
                  <a:gd name="T45" fmla="*/ 4 h 39"/>
                  <a:gd name="T46" fmla="*/ 11 w 59"/>
                  <a:gd name="T47" fmla="*/ 4 h 39"/>
                  <a:gd name="T48" fmla="*/ 4 w 59"/>
                  <a:gd name="T49" fmla="*/ 8 h 39"/>
                  <a:gd name="T50" fmla="*/ 0 w 59"/>
                  <a:gd name="T51" fmla="*/ 11 h 39"/>
                  <a:gd name="T52" fmla="*/ 1 w 59"/>
                  <a:gd name="T53" fmla="*/ 12 h 39"/>
                  <a:gd name="T54" fmla="*/ 4 w 59"/>
                  <a:gd name="T55" fmla="*/ 21 h 39"/>
                  <a:gd name="T56" fmla="*/ 4 w 59"/>
                  <a:gd name="T57" fmla="*/ 22 h 39"/>
                  <a:gd name="T58" fmla="*/ 8 w 59"/>
                  <a:gd name="T59" fmla="*/ 24 h 39"/>
                  <a:gd name="T60" fmla="*/ 17 w 59"/>
                  <a:gd name="T61" fmla="*/ 24 h 39"/>
                  <a:gd name="T62" fmla="*/ 20 w 59"/>
                  <a:gd name="T63" fmla="*/ 25 h 39"/>
                  <a:gd name="T64" fmla="*/ 23 w 59"/>
                  <a:gd name="T65" fmla="*/ 34 h 39"/>
                  <a:gd name="T66" fmla="*/ 24 w 59"/>
                  <a:gd name="T67" fmla="*/ 34 h 39"/>
                  <a:gd name="T68" fmla="*/ 31 w 59"/>
                  <a:gd name="T69" fmla="*/ 36 h 39"/>
                  <a:gd name="T70" fmla="*/ 32 w 59"/>
                  <a:gd name="T71" fmla="*/ 39 h 39"/>
                  <a:gd name="T72" fmla="*/ 37 w 59"/>
                  <a:gd name="T73" fmla="*/ 36 h 39"/>
                  <a:gd name="T74" fmla="*/ 41 w 59"/>
                  <a:gd name="T75" fmla="*/ 36 h 3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9"/>
                  <a:gd name="T115" fmla="*/ 0 h 39"/>
                  <a:gd name="T116" fmla="*/ 59 w 59"/>
                  <a:gd name="T117" fmla="*/ 39 h 3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9" h="39">
                    <a:moveTo>
                      <a:pt x="41" y="36"/>
                    </a:moveTo>
                    <a:lnTo>
                      <a:pt x="42" y="36"/>
                    </a:lnTo>
                    <a:lnTo>
                      <a:pt x="42" y="34"/>
                    </a:lnTo>
                    <a:lnTo>
                      <a:pt x="47" y="32"/>
                    </a:lnTo>
                    <a:lnTo>
                      <a:pt x="49" y="31"/>
                    </a:lnTo>
                    <a:lnTo>
                      <a:pt x="52" y="31"/>
                    </a:lnTo>
                    <a:lnTo>
                      <a:pt x="51" y="28"/>
                    </a:lnTo>
                    <a:lnTo>
                      <a:pt x="51" y="24"/>
                    </a:lnTo>
                    <a:lnTo>
                      <a:pt x="51" y="19"/>
                    </a:lnTo>
                    <a:lnTo>
                      <a:pt x="54" y="18"/>
                    </a:lnTo>
                    <a:lnTo>
                      <a:pt x="55" y="15"/>
                    </a:lnTo>
                    <a:lnTo>
                      <a:pt x="58" y="15"/>
                    </a:lnTo>
                    <a:lnTo>
                      <a:pt x="59" y="12"/>
                    </a:lnTo>
                    <a:lnTo>
                      <a:pt x="56" y="12"/>
                    </a:lnTo>
                    <a:lnTo>
                      <a:pt x="56" y="8"/>
                    </a:lnTo>
                    <a:lnTo>
                      <a:pt x="52" y="7"/>
                    </a:lnTo>
                    <a:lnTo>
                      <a:pt x="48" y="5"/>
                    </a:lnTo>
                    <a:lnTo>
                      <a:pt x="44" y="3"/>
                    </a:lnTo>
                    <a:lnTo>
                      <a:pt x="38" y="3"/>
                    </a:lnTo>
                    <a:lnTo>
                      <a:pt x="37" y="0"/>
                    </a:lnTo>
                    <a:lnTo>
                      <a:pt x="30" y="4"/>
                    </a:lnTo>
                    <a:lnTo>
                      <a:pt x="24" y="3"/>
                    </a:lnTo>
                    <a:lnTo>
                      <a:pt x="18" y="4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4" y="21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7" y="24"/>
                    </a:lnTo>
                    <a:lnTo>
                      <a:pt x="20" y="25"/>
                    </a:lnTo>
                    <a:lnTo>
                      <a:pt x="23" y="34"/>
                    </a:lnTo>
                    <a:lnTo>
                      <a:pt x="24" y="34"/>
                    </a:lnTo>
                    <a:lnTo>
                      <a:pt x="31" y="36"/>
                    </a:lnTo>
                    <a:lnTo>
                      <a:pt x="32" y="39"/>
                    </a:lnTo>
                    <a:lnTo>
                      <a:pt x="37" y="36"/>
                    </a:lnTo>
                    <a:lnTo>
                      <a:pt x="41" y="3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03" name="Freeform 1056"/>
              <p:cNvSpPr>
                <a:spLocks noChangeAspect="1"/>
              </p:cNvSpPr>
              <p:nvPr/>
            </p:nvSpPr>
            <p:spPr bwMode="auto">
              <a:xfrm>
                <a:off x="3363" y="941"/>
                <a:ext cx="59" cy="39"/>
              </a:xfrm>
              <a:custGeom>
                <a:avLst/>
                <a:gdLst>
                  <a:gd name="T0" fmla="*/ 41 w 59"/>
                  <a:gd name="T1" fmla="*/ 36 h 39"/>
                  <a:gd name="T2" fmla="*/ 42 w 59"/>
                  <a:gd name="T3" fmla="*/ 36 h 39"/>
                  <a:gd name="T4" fmla="*/ 42 w 59"/>
                  <a:gd name="T5" fmla="*/ 34 h 39"/>
                  <a:gd name="T6" fmla="*/ 47 w 59"/>
                  <a:gd name="T7" fmla="*/ 32 h 39"/>
                  <a:gd name="T8" fmla="*/ 49 w 59"/>
                  <a:gd name="T9" fmla="*/ 31 h 39"/>
                  <a:gd name="T10" fmla="*/ 52 w 59"/>
                  <a:gd name="T11" fmla="*/ 31 h 39"/>
                  <a:gd name="T12" fmla="*/ 51 w 59"/>
                  <a:gd name="T13" fmla="*/ 28 h 39"/>
                  <a:gd name="T14" fmla="*/ 51 w 59"/>
                  <a:gd name="T15" fmla="*/ 24 h 39"/>
                  <a:gd name="T16" fmla="*/ 51 w 59"/>
                  <a:gd name="T17" fmla="*/ 19 h 39"/>
                  <a:gd name="T18" fmla="*/ 54 w 59"/>
                  <a:gd name="T19" fmla="*/ 18 h 39"/>
                  <a:gd name="T20" fmla="*/ 55 w 59"/>
                  <a:gd name="T21" fmla="*/ 15 h 39"/>
                  <a:gd name="T22" fmla="*/ 58 w 59"/>
                  <a:gd name="T23" fmla="*/ 15 h 39"/>
                  <a:gd name="T24" fmla="*/ 59 w 59"/>
                  <a:gd name="T25" fmla="*/ 12 h 39"/>
                  <a:gd name="T26" fmla="*/ 56 w 59"/>
                  <a:gd name="T27" fmla="*/ 12 h 39"/>
                  <a:gd name="T28" fmla="*/ 56 w 59"/>
                  <a:gd name="T29" fmla="*/ 8 h 39"/>
                  <a:gd name="T30" fmla="*/ 52 w 59"/>
                  <a:gd name="T31" fmla="*/ 7 h 39"/>
                  <a:gd name="T32" fmla="*/ 48 w 59"/>
                  <a:gd name="T33" fmla="*/ 5 h 39"/>
                  <a:gd name="T34" fmla="*/ 44 w 59"/>
                  <a:gd name="T35" fmla="*/ 3 h 39"/>
                  <a:gd name="T36" fmla="*/ 38 w 59"/>
                  <a:gd name="T37" fmla="*/ 3 h 39"/>
                  <a:gd name="T38" fmla="*/ 37 w 59"/>
                  <a:gd name="T39" fmla="*/ 0 h 39"/>
                  <a:gd name="T40" fmla="*/ 30 w 59"/>
                  <a:gd name="T41" fmla="*/ 4 h 39"/>
                  <a:gd name="T42" fmla="*/ 24 w 59"/>
                  <a:gd name="T43" fmla="*/ 3 h 39"/>
                  <a:gd name="T44" fmla="*/ 18 w 59"/>
                  <a:gd name="T45" fmla="*/ 4 h 39"/>
                  <a:gd name="T46" fmla="*/ 11 w 59"/>
                  <a:gd name="T47" fmla="*/ 4 h 39"/>
                  <a:gd name="T48" fmla="*/ 4 w 59"/>
                  <a:gd name="T49" fmla="*/ 8 h 39"/>
                  <a:gd name="T50" fmla="*/ 0 w 59"/>
                  <a:gd name="T51" fmla="*/ 11 h 39"/>
                  <a:gd name="T52" fmla="*/ 1 w 59"/>
                  <a:gd name="T53" fmla="*/ 12 h 39"/>
                  <a:gd name="T54" fmla="*/ 4 w 59"/>
                  <a:gd name="T55" fmla="*/ 21 h 39"/>
                  <a:gd name="T56" fmla="*/ 4 w 59"/>
                  <a:gd name="T57" fmla="*/ 22 h 39"/>
                  <a:gd name="T58" fmla="*/ 8 w 59"/>
                  <a:gd name="T59" fmla="*/ 24 h 39"/>
                  <a:gd name="T60" fmla="*/ 17 w 59"/>
                  <a:gd name="T61" fmla="*/ 24 h 39"/>
                  <a:gd name="T62" fmla="*/ 20 w 59"/>
                  <a:gd name="T63" fmla="*/ 25 h 39"/>
                  <a:gd name="T64" fmla="*/ 23 w 59"/>
                  <a:gd name="T65" fmla="*/ 34 h 39"/>
                  <a:gd name="T66" fmla="*/ 24 w 59"/>
                  <a:gd name="T67" fmla="*/ 34 h 39"/>
                  <a:gd name="T68" fmla="*/ 31 w 59"/>
                  <a:gd name="T69" fmla="*/ 36 h 39"/>
                  <a:gd name="T70" fmla="*/ 32 w 59"/>
                  <a:gd name="T71" fmla="*/ 39 h 39"/>
                  <a:gd name="T72" fmla="*/ 37 w 59"/>
                  <a:gd name="T73" fmla="*/ 36 h 39"/>
                  <a:gd name="T74" fmla="*/ 41 w 59"/>
                  <a:gd name="T75" fmla="*/ 36 h 3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9"/>
                  <a:gd name="T115" fmla="*/ 0 h 39"/>
                  <a:gd name="T116" fmla="*/ 59 w 59"/>
                  <a:gd name="T117" fmla="*/ 39 h 3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9" h="39">
                    <a:moveTo>
                      <a:pt x="41" y="36"/>
                    </a:moveTo>
                    <a:lnTo>
                      <a:pt x="42" y="36"/>
                    </a:lnTo>
                    <a:lnTo>
                      <a:pt x="42" y="34"/>
                    </a:lnTo>
                    <a:lnTo>
                      <a:pt x="47" y="32"/>
                    </a:lnTo>
                    <a:lnTo>
                      <a:pt x="49" y="31"/>
                    </a:lnTo>
                    <a:lnTo>
                      <a:pt x="52" y="31"/>
                    </a:lnTo>
                    <a:lnTo>
                      <a:pt x="51" y="28"/>
                    </a:lnTo>
                    <a:lnTo>
                      <a:pt x="51" y="24"/>
                    </a:lnTo>
                    <a:lnTo>
                      <a:pt x="51" y="19"/>
                    </a:lnTo>
                    <a:lnTo>
                      <a:pt x="54" y="18"/>
                    </a:lnTo>
                    <a:lnTo>
                      <a:pt x="55" y="15"/>
                    </a:lnTo>
                    <a:lnTo>
                      <a:pt x="58" y="15"/>
                    </a:lnTo>
                    <a:lnTo>
                      <a:pt x="59" y="12"/>
                    </a:lnTo>
                    <a:lnTo>
                      <a:pt x="56" y="12"/>
                    </a:lnTo>
                    <a:lnTo>
                      <a:pt x="56" y="8"/>
                    </a:lnTo>
                    <a:lnTo>
                      <a:pt x="52" y="7"/>
                    </a:lnTo>
                    <a:lnTo>
                      <a:pt x="48" y="5"/>
                    </a:lnTo>
                    <a:lnTo>
                      <a:pt x="44" y="3"/>
                    </a:lnTo>
                    <a:lnTo>
                      <a:pt x="38" y="3"/>
                    </a:lnTo>
                    <a:lnTo>
                      <a:pt x="37" y="0"/>
                    </a:lnTo>
                    <a:lnTo>
                      <a:pt x="30" y="4"/>
                    </a:lnTo>
                    <a:lnTo>
                      <a:pt x="24" y="3"/>
                    </a:lnTo>
                    <a:lnTo>
                      <a:pt x="18" y="4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4" y="21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7" y="24"/>
                    </a:lnTo>
                    <a:lnTo>
                      <a:pt x="20" y="25"/>
                    </a:lnTo>
                    <a:lnTo>
                      <a:pt x="23" y="34"/>
                    </a:lnTo>
                    <a:lnTo>
                      <a:pt x="24" y="34"/>
                    </a:lnTo>
                    <a:lnTo>
                      <a:pt x="31" y="36"/>
                    </a:lnTo>
                    <a:lnTo>
                      <a:pt x="32" y="39"/>
                    </a:lnTo>
                    <a:lnTo>
                      <a:pt x="37" y="36"/>
                    </a:lnTo>
                    <a:lnTo>
                      <a:pt x="41" y="36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04" name="Freeform 1057"/>
              <p:cNvSpPr>
                <a:spLocks noChangeAspect="1"/>
              </p:cNvSpPr>
              <p:nvPr/>
            </p:nvSpPr>
            <p:spPr bwMode="auto">
              <a:xfrm>
                <a:off x="3395" y="979"/>
                <a:ext cx="126" cy="113"/>
              </a:xfrm>
              <a:custGeom>
                <a:avLst/>
                <a:gdLst>
                  <a:gd name="T0" fmla="*/ 119 w 126"/>
                  <a:gd name="T1" fmla="*/ 11 h 113"/>
                  <a:gd name="T2" fmla="*/ 119 w 126"/>
                  <a:gd name="T3" fmla="*/ 4 h 113"/>
                  <a:gd name="T4" fmla="*/ 108 w 126"/>
                  <a:gd name="T5" fmla="*/ 0 h 113"/>
                  <a:gd name="T6" fmla="*/ 95 w 126"/>
                  <a:gd name="T7" fmla="*/ 3 h 113"/>
                  <a:gd name="T8" fmla="*/ 91 w 126"/>
                  <a:gd name="T9" fmla="*/ 8 h 113"/>
                  <a:gd name="T10" fmla="*/ 81 w 126"/>
                  <a:gd name="T11" fmla="*/ 18 h 113"/>
                  <a:gd name="T12" fmla="*/ 75 w 126"/>
                  <a:gd name="T13" fmla="*/ 21 h 113"/>
                  <a:gd name="T14" fmla="*/ 67 w 126"/>
                  <a:gd name="T15" fmla="*/ 21 h 113"/>
                  <a:gd name="T16" fmla="*/ 58 w 126"/>
                  <a:gd name="T17" fmla="*/ 24 h 113"/>
                  <a:gd name="T18" fmla="*/ 51 w 126"/>
                  <a:gd name="T19" fmla="*/ 27 h 113"/>
                  <a:gd name="T20" fmla="*/ 38 w 126"/>
                  <a:gd name="T21" fmla="*/ 24 h 113"/>
                  <a:gd name="T22" fmla="*/ 20 w 126"/>
                  <a:gd name="T23" fmla="*/ 27 h 113"/>
                  <a:gd name="T24" fmla="*/ 12 w 126"/>
                  <a:gd name="T25" fmla="*/ 32 h 113"/>
                  <a:gd name="T26" fmla="*/ 10 w 126"/>
                  <a:gd name="T27" fmla="*/ 37 h 113"/>
                  <a:gd name="T28" fmla="*/ 16 w 126"/>
                  <a:gd name="T29" fmla="*/ 49 h 113"/>
                  <a:gd name="T30" fmla="*/ 5 w 126"/>
                  <a:gd name="T31" fmla="*/ 62 h 113"/>
                  <a:gd name="T32" fmla="*/ 3 w 126"/>
                  <a:gd name="T33" fmla="*/ 72 h 113"/>
                  <a:gd name="T34" fmla="*/ 0 w 126"/>
                  <a:gd name="T35" fmla="*/ 82 h 113"/>
                  <a:gd name="T36" fmla="*/ 7 w 126"/>
                  <a:gd name="T37" fmla="*/ 85 h 113"/>
                  <a:gd name="T38" fmla="*/ 15 w 126"/>
                  <a:gd name="T39" fmla="*/ 85 h 113"/>
                  <a:gd name="T40" fmla="*/ 24 w 126"/>
                  <a:gd name="T41" fmla="*/ 85 h 113"/>
                  <a:gd name="T42" fmla="*/ 34 w 126"/>
                  <a:gd name="T43" fmla="*/ 86 h 113"/>
                  <a:gd name="T44" fmla="*/ 48 w 126"/>
                  <a:gd name="T45" fmla="*/ 80 h 113"/>
                  <a:gd name="T46" fmla="*/ 53 w 126"/>
                  <a:gd name="T47" fmla="*/ 75 h 113"/>
                  <a:gd name="T48" fmla="*/ 61 w 126"/>
                  <a:gd name="T49" fmla="*/ 72 h 113"/>
                  <a:gd name="T50" fmla="*/ 72 w 126"/>
                  <a:gd name="T51" fmla="*/ 72 h 113"/>
                  <a:gd name="T52" fmla="*/ 84 w 126"/>
                  <a:gd name="T53" fmla="*/ 78 h 113"/>
                  <a:gd name="T54" fmla="*/ 92 w 126"/>
                  <a:gd name="T55" fmla="*/ 85 h 113"/>
                  <a:gd name="T56" fmla="*/ 99 w 126"/>
                  <a:gd name="T57" fmla="*/ 92 h 113"/>
                  <a:gd name="T58" fmla="*/ 85 w 126"/>
                  <a:gd name="T59" fmla="*/ 97 h 113"/>
                  <a:gd name="T60" fmla="*/ 85 w 126"/>
                  <a:gd name="T61" fmla="*/ 107 h 113"/>
                  <a:gd name="T62" fmla="*/ 88 w 126"/>
                  <a:gd name="T63" fmla="*/ 113 h 113"/>
                  <a:gd name="T64" fmla="*/ 99 w 126"/>
                  <a:gd name="T65" fmla="*/ 109 h 113"/>
                  <a:gd name="T66" fmla="*/ 105 w 126"/>
                  <a:gd name="T67" fmla="*/ 93 h 113"/>
                  <a:gd name="T68" fmla="*/ 113 w 126"/>
                  <a:gd name="T69" fmla="*/ 85 h 113"/>
                  <a:gd name="T70" fmla="*/ 126 w 126"/>
                  <a:gd name="T71" fmla="*/ 83 h 113"/>
                  <a:gd name="T72" fmla="*/ 122 w 126"/>
                  <a:gd name="T73" fmla="*/ 11 h 11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6"/>
                  <a:gd name="T112" fmla="*/ 0 h 113"/>
                  <a:gd name="T113" fmla="*/ 126 w 126"/>
                  <a:gd name="T114" fmla="*/ 113 h 11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6" h="113">
                    <a:moveTo>
                      <a:pt x="122" y="11"/>
                    </a:moveTo>
                    <a:lnTo>
                      <a:pt x="119" y="11"/>
                    </a:lnTo>
                    <a:lnTo>
                      <a:pt x="116" y="5"/>
                    </a:lnTo>
                    <a:lnTo>
                      <a:pt x="119" y="4"/>
                    </a:lnTo>
                    <a:lnTo>
                      <a:pt x="113" y="1"/>
                    </a:lnTo>
                    <a:lnTo>
                      <a:pt x="108" y="0"/>
                    </a:lnTo>
                    <a:lnTo>
                      <a:pt x="99" y="3"/>
                    </a:lnTo>
                    <a:lnTo>
                      <a:pt x="95" y="3"/>
                    </a:lnTo>
                    <a:lnTo>
                      <a:pt x="95" y="8"/>
                    </a:lnTo>
                    <a:lnTo>
                      <a:pt x="91" y="8"/>
                    </a:lnTo>
                    <a:lnTo>
                      <a:pt x="82" y="11"/>
                    </a:lnTo>
                    <a:lnTo>
                      <a:pt x="81" y="18"/>
                    </a:lnTo>
                    <a:lnTo>
                      <a:pt x="81" y="22"/>
                    </a:lnTo>
                    <a:lnTo>
                      <a:pt x="75" y="21"/>
                    </a:lnTo>
                    <a:lnTo>
                      <a:pt x="70" y="24"/>
                    </a:lnTo>
                    <a:lnTo>
                      <a:pt x="67" y="21"/>
                    </a:lnTo>
                    <a:lnTo>
                      <a:pt x="62" y="25"/>
                    </a:lnTo>
                    <a:lnTo>
                      <a:pt x="58" y="24"/>
                    </a:lnTo>
                    <a:lnTo>
                      <a:pt x="54" y="24"/>
                    </a:lnTo>
                    <a:lnTo>
                      <a:pt x="51" y="27"/>
                    </a:lnTo>
                    <a:lnTo>
                      <a:pt x="47" y="24"/>
                    </a:lnTo>
                    <a:lnTo>
                      <a:pt x="38" y="24"/>
                    </a:lnTo>
                    <a:lnTo>
                      <a:pt x="27" y="25"/>
                    </a:lnTo>
                    <a:lnTo>
                      <a:pt x="20" y="27"/>
                    </a:lnTo>
                    <a:lnTo>
                      <a:pt x="15" y="29"/>
                    </a:lnTo>
                    <a:lnTo>
                      <a:pt x="12" y="32"/>
                    </a:lnTo>
                    <a:lnTo>
                      <a:pt x="7" y="32"/>
                    </a:lnTo>
                    <a:lnTo>
                      <a:pt x="10" y="37"/>
                    </a:lnTo>
                    <a:lnTo>
                      <a:pt x="15" y="44"/>
                    </a:lnTo>
                    <a:lnTo>
                      <a:pt x="16" y="49"/>
                    </a:lnTo>
                    <a:lnTo>
                      <a:pt x="12" y="49"/>
                    </a:lnTo>
                    <a:lnTo>
                      <a:pt x="5" y="62"/>
                    </a:lnTo>
                    <a:lnTo>
                      <a:pt x="7" y="70"/>
                    </a:lnTo>
                    <a:lnTo>
                      <a:pt x="3" y="72"/>
                    </a:lnTo>
                    <a:lnTo>
                      <a:pt x="2" y="76"/>
                    </a:lnTo>
                    <a:lnTo>
                      <a:pt x="0" y="82"/>
                    </a:lnTo>
                    <a:lnTo>
                      <a:pt x="3" y="80"/>
                    </a:lnTo>
                    <a:lnTo>
                      <a:pt x="7" y="85"/>
                    </a:lnTo>
                    <a:lnTo>
                      <a:pt x="10" y="87"/>
                    </a:lnTo>
                    <a:lnTo>
                      <a:pt x="15" y="85"/>
                    </a:lnTo>
                    <a:lnTo>
                      <a:pt x="20" y="85"/>
                    </a:lnTo>
                    <a:lnTo>
                      <a:pt x="24" y="85"/>
                    </a:lnTo>
                    <a:lnTo>
                      <a:pt x="30" y="85"/>
                    </a:lnTo>
                    <a:lnTo>
                      <a:pt x="34" y="86"/>
                    </a:lnTo>
                    <a:lnTo>
                      <a:pt x="38" y="83"/>
                    </a:lnTo>
                    <a:lnTo>
                      <a:pt x="48" y="80"/>
                    </a:lnTo>
                    <a:lnTo>
                      <a:pt x="53" y="75"/>
                    </a:lnTo>
                    <a:lnTo>
                      <a:pt x="54" y="73"/>
                    </a:lnTo>
                    <a:lnTo>
                      <a:pt x="61" y="72"/>
                    </a:lnTo>
                    <a:lnTo>
                      <a:pt x="64" y="69"/>
                    </a:lnTo>
                    <a:lnTo>
                      <a:pt x="72" y="72"/>
                    </a:lnTo>
                    <a:lnTo>
                      <a:pt x="81" y="72"/>
                    </a:lnTo>
                    <a:lnTo>
                      <a:pt x="84" y="78"/>
                    </a:lnTo>
                    <a:lnTo>
                      <a:pt x="91" y="80"/>
                    </a:lnTo>
                    <a:lnTo>
                      <a:pt x="92" y="85"/>
                    </a:lnTo>
                    <a:lnTo>
                      <a:pt x="96" y="87"/>
                    </a:lnTo>
                    <a:lnTo>
                      <a:pt x="99" y="92"/>
                    </a:lnTo>
                    <a:lnTo>
                      <a:pt x="89" y="93"/>
                    </a:lnTo>
                    <a:lnTo>
                      <a:pt x="85" y="97"/>
                    </a:lnTo>
                    <a:lnTo>
                      <a:pt x="88" y="100"/>
                    </a:lnTo>
                    <a:lnTo>
                      <a:pt x="85" y="107"/>
                    </a:lnTo>
                    <a:lnTo>
                      <a:pt x="84" y="110"/>
                    </a:lnTo>
                    <a:lnTo>
                      <a:pt x="88" y="113"/>
                    </a:lnTo>
                    <a:lnTo>
                      <a:pt x="95" y="109"/>
                    </a:lnTo>
                    <a:lnTo>
                      <a:pt x="99" y="109"/>
                    </a:lnTo>
                    <a:lnTo>
                      <a:pt x="99" y="106"/>
                    </a:lnTo>
                    <a:lnTo>
                      <a:pt x="105" y="93"/>
                    </a:lnTo>
                    <a:lnTo>
                      <a:pt x="109" y="89"/>
                    </a:lnTo>
                    <a:lnTo>
                      <a:pt x="113" y="85"/>
                    </a:lnTo>
                    <a:lnTo>
                      <a:pt x="119" y="82"/>
                    </a:lnTo>
                    <a:lnTo>
                      <a:pt x="126" y="83"/>
                    </a:lnTo>
                    <a:lnTo>
                      <a:pt x="126" y="11"/>
                    </a:lnTo>
                    <a:lnTo>
                      <a:pt x="122" y="11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05" name="Freeform 1058"/>
              <p:cNvSpPr>
                <a:spLocks noChangeAspect="1"/>
              </p:cNvSpPr>
              <p:nvPr/>
            </p:nvSpPr>
            <p:spPr bwMode="auto">
              <a:xfrm>
                <a:off x="3395" y="979"/>
                <a:ext cx="126" cy="113"/>
              </a:xfrm>
              <a:custGeom>
                <a:avLst/>
                <a:gdLst>
                  <a:gd name="T0" fmla="*/ 119 w 126"/>
                  <a:gd name="T1" fmla="*/ 11 h 113"/>
                  <a:gd name="T2" fmla="*/ 119 w 126"/>
                  <a:gd name="T3" fmla="*/ 4 h 113"/>
                  <a:gd name="T4" fmla="*/ 108 w 126"/>
                  <a:gd name="T5" fmla="*/ 0 h 113"/>
                  <a:gd name="T6" fmla="*/ 95 w 126"/>
                  <a:gd name="T7" fmla="*/ 3 h 113"/>
                  <a:gd name="T8" fmla="*/ 91 w 126"/>
                  <a:gd name="T9" fmla="*/ 8 h 113"/>
                  <a:gd name="T10" fmla="*/ 81 w 126"/>
                  <a:gd name="T11" fmla="*/ 18 h 113"/>
                  <a:gd name="T12" fmla="*/ 75 w 126"/>
                  <a:gd name="T13" fmla="*/ 21 h 113"/>
                  <a:gd name="T14" fmla="*/ 67 w 126"/>
                  <a:gd name="T15" fmla="*/ 21 h 113"/>
                  <a:gd name="T16" fmla="*/ 58 w 126"/>
                  <a:gd name="T17" fmla="*/ 24 h 113"/>
                  <a:gd name="T18" fmla="*/ 51 w 126"/>
                  <a:gd name="T19" fmla="*/ 27 h 113"/>
                  <a:gd name="T20" fmla="*/ 38 w 126"/>
                  <a:gd name="T21" fmla="*/ 24 h 113"/>
                  <a:gd name="T22" fmla="*/ 20 w 126"/>
                  <a:gd name="T23" fmla="*/ 27 h 113"/>
                  <a:gd name="T24" fmla="*/ 12 w 126"/>
                  <a:gd name="T25" fmla="*/ 32 h 113"/>
                  <a:gd name="T26" fmla="*/ 10 w 126"/>
                  <a:gd name="T27" fmla="*/ 37 h 113"/>
                  <a:gd name="T28" fmla="*/ 16 w 126"/>
                  <a:gd name="T29" fmla="*/ 49 h 113"/>
                  <a:gd name="T30" fmla="*/ 5 w 126"/>
                  <a:gd name="T31" fmla="*/ 62 h 113"/>
                  <a:gd name="T32" fmla="*/ 3 w 126"/>
                  <a:gd name="T33" fmla="*/ 72 h 113"/>
                  <a:gd name="T34" fmla="*/ 0 w 126"/>
                  <a:gd name="T35" fmla="*/ 82 h 113"/>
                  <a:gd name="T36" fmla="*/ 7 w 126"/>
                  <a:gd name="T37" fmla="*/ 85 h 113"/>
                  <a:gd name="T38" fmla="*/ 15 w 126"/>
                  <a:gd name="T39" fmla="*/ 85 h 113"/>
                  <a:gd name="T40" fmla="*/ 24 w 126"/>
                  <a:gd name="T41" fmla="*/ 85 h 113"/>
                  <a:gd name="T42" fmla="*/ 34 w 126"/>
                  <a:gd name="T43" fmla="*/ 86 h 113"/>
                  <a:gd name="T44" fmla="*/ 48 w 126"/>
                  <a:gd name="T45" fmla="*/ 80 h 113"/>
                  <a:gd name="T46" fmla="*/ 53 w 126"/>
                  <a:gd name="T47" fmla="*/ 75 h 113"/>
                  <a:gd name="T48" fmla="*/ 61 w 126"/>
                  <a:gd name="T49" fmla="*/ 72 h 113"/>
                  <a:gd name="T50" fmla="*/ 72 w 126"/>
                  <a:gd name="T51" fmla="*/ 72 h 113"/>
                  <a:gd name="T52" fmla="*/ 84 w 126"/>
                  <a:gd name="T53" fmla="*/ 78 h 113"/>
                  <a:gd name="T54" fmla="*/ 92 w 126"/>
                  <a:gd name="T55" fmla="*/ 85 h 113"/>
                  <a:gd name="T56" fmla="*/ 99 w 126"/>
                  <a:gd name="T57" fmla="*/ 92 h 113"/>
                  <a:gd name="T58" fmla="*/ 85 w 126"/>
                  <a:gd name="T59" fmla="*/ 97 h 113"/>
                  <a:gd name="T60" fmla="*/ 85 w 126"/>
                  <a:gd name="T61" fmla="*/ 107 h 113"/>
                  <a:gd name="T62" fmla="*/ 88 w 126"/>
                  <a:gd name="T63" fmla="*/ 113 h 113"/>
                  <a:gd name="T64" fmla="*/ 99 w 126"/>
                  <a:gd name="T65" fmla="*/ 109 h 113"/>
                  <a:gd name="T66" fmla="*/ 105 w 126"/>
                  <a:gd name="T67" fmla="*/ 93 h 113"/>
                  <a:gd name="T68" fmla="*/ 113 w 126"/>
                  <a:gd name="T69" fmla="*/ 85 h 113"/>
                  <a:gd name="T70" fmla="*/ 126 w 126"/>
                  <a:gd name="T71" fmla="*/ 83 h 113"/>
                  <a:gd name="T72" fmla="*/ 122 w 126"/>
                  <a:gd name="T73" fmla="*/ 11 h 11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6"/>
                  <a:gd name="T112" fmla="*/ 0 h 113"/>
                  <a:gd name="T113" fmla="*/ 126 w 126"/>
                  <a:gd name="T114" fmla="*/ 113 h 11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6" h="113">
                    <a:moveTo>
                      <a:pt x="122" y="11"/>
                    </a:moveTo>
                    <a:lnTo>
                      <a:pt x="119" y="11"/>
                    </a:lnTo>
                    <a:lnTo>
                      <a:pt x="116" y="5"/>
                    </a:lnTo>
                    <a:lnTo>
                      <a:pt x="119" y="4"/>
                    </a:lnTo>
                    <a:lnTo>
                      <a:pt x="113" y="1"/>
                    </a:lnTo>
                    <a:lnTo>
                      <a:pt x="108" y="0"/>
                    </a:lnTo>
                    <a:lnTo>
                      <a:pt x="99" y="3"/>
                    </a:lnTo>
                    <a:lnTo>
                      <a:pt x="95" y="3"/>
                    </a:lnTo>
                    <a:lnTo>
                      <a:pt x="95" y="8"/>
                    </a:lnTo>
                    <a:lnTo>
                      <a:pt x="91" y="8"/>
                    </a:lnTo>
                    <a:lnTo>
                      <a:pt x="82" y="11"/>
                    </a:lnTo>
                    <a:lnTo>
                      <a:pt x="81" y="18"/>
                    </a:lnTo>
                    <a:lnTo>
                      <a:pt x="81" y="22"/>
                    </a:lnTo>
                    <a:lnTo>
                      <a:pt x="75" y="21"/>
                    </a:lnTo>
                    <a:lnTo>
                      <a:pt x="70" y="24"/>
                    </a:lnTo>
                    <a:lnTo>
                      <a:pt x="67" y="21"/>
                    </a:lnTo>
                    <a:lnTo>
                      <a:pt x="62" y="25"/>
                    </a:lnTo>
                    <a:lnTo>
                      <a:pt x="58" y="24"/>
                    </a:lnTo>
                    <a:lnTo>
                      <a:pt x="54" y="24"/>
                    </a:lnTo>
                    <a:lnTo>
                      <a:pt x="51" y="27"/>
                    </a:lnTo>
                    <a:lnTo>
                      <a:pt x="47" y="24"/>
                    </a:lnTo>
                    <a:lnTo>
                      <a:pt x="38" y="24"/>
                    </a:lnTo>
                    <a:lnTo>
                      <a:pt x="27" y="25"/>
                    </a:lnTo>
                    <a:lnTo>
                      <a:pt x="20" y="27"/>
                    </a:lnTo>
                    <a:lnTo>
                      <a:pt x="15" y="29"/>
                    </a:lnTo>
                    <a:lnTo>
                      <a:pt x="12" y="32"/>
                    </a:lnTo>
                    <a:lnTo>
                      <a:pt x="7" y="32"/>
                    </a:lnTo>
                    <a:lnTo>
                      <a:pt x="10" y="37"/>
                    </a:lnTo>
                    <a:lnTo>
                      <a:pt x="15" y="44"/>
                    </a:lnTo>
                    <a:lnTo>
                      <a:pt x="16" y="49"/>
                    </a:lnTo>
                    <a:lnTo>
                      <a:pt x="12" y="49"/>
                    </a:lnTo>
                    <a:lnTo>
                      <a:pt x="5" y="62"/>
                    </a:lnTo>
                    <a:lnTo>
                      <a:pt x="7" y="70"/>
                    </a:lnTo>
                    <a:lnTo>
                      <a:pt x="3" y="72"/>
                    </a:lnTo>
                    <a:lnTo>
                      <a:pt x="2" y="76"/>
                    </a:lnTo>
                    <a:lnTo>
                      <a:pt x="0" y="82"/>
                    </a:lnTo>
                    <a:lnTo>
                      <a:pt x="3" y="80"/>
                    </a:lnTo>
                    <a:lnTo>
                      <a:pt x="7" y="85"/>
                    </a:lnTo>
                    <a:lnTo>
                      <a:pt x="10" y="87"/>
                    </a:lnTo>
                    <a:lnTo>
                      <a:pt x="15" y="85"/>
                    </a:lnTo>
                    <a:lnTo>
                      <a:pt x="20" y="85"/>
                    </a:lnTo>
                    <a:lnTo>
                      <a:pt x="24" y="85"/>
                    </a:lnTo>
                    <a:lnTo>
                      <a:pt x="30" y="85"/>
                    </a:lnTo>
                    <a:lnTo>
                      <a:pt x="34" y="86"/>
                    </a:lnTo>
                    <a:lnTo>
                      <a:pt x="38" y="83"/>
                    </a:lnTo>
                    <a:lnTo>
                      <a:pt x="48" y="80"/>
                    </a:lnTo>
                    <a:lnTo>
                      <a:pt x="53" y="75"/>
                    </a:lnTo>
                    <a:lnTo>
                      <a:pt x="54" y="73"/>
                    </a:lnTo>
                    <a:lnTo>
                      <a:pt x="61" y="72"/>
                    </a:lnTo>
                    <a:lnTo>
                      <a:pt x="64" y="69"/>
                    </a:lnTo>
                    <a:lnTo>
                      <a:pt x="72" y="72"/>
                    </a:lnTo>
                    <a:lnTo>
                      <a:pt x="81" y="72"/>
                    </a:lnTo>
                    <a:lnTo>
                      <a:pt x="84" y="78"/>
                    </a:lnTo>
                    <a:lnTo>
                      <a:pt x="91" y="80"/>
                    </a:lnTo>
                    <a:lnTo>
                      <a:pt x="92" y="85"/>
                    </a:lnTo>
                    <a:lnTo>
                      <a:pt x="96" y="87"/>
                    </a:lnTo>
                    <a:lnTo>
                      <a:pt x="99" y="92"/>
                    </a:lnTo>
                    <a:lnTo>
                      <a:pt x="89" y="93"/>
                    </a:lnTo>
                    <a:lnTo>
                      <a:pt x="85" y="97"/>
                    </a:lnTo>
                    <a:lnTo>
                      <a:pt x="88" y="100"/>
                    </a:lnTo>
                    <a:lnTo>
                      <a:pt x="85" y="107"/>
                    </a:lnTo>
                    <a:lnTo>
                      <a:pt x="84" y="110"/>
                    </a:lnTo>
                    <a:lnTo>
                      <a:pt x="88" y="113"/>
                    </a:lnTo>
                    <a:lnTo>
                      <a:pt x="95" y="109"/>
                    </a:lnTo>
                    <a:lnTo>
                      <a:pt x="99" y="109"/>
                    </a:lnTo>
                    <a:lnTo>
                      <a:pt x="99" y="106"/>
                    </a:lnTo>
                    <a:lnTo>
                      <a:pt x="105" y="93"/>
                    </a:lnTo>
                    <a:lnTo>
                      <a:pt x="109" y="89"/>
                    </a:lnTo>
                    <a:lnTo>
                      <a:pt x="113" y="85"/>
                    </a:lnTo>
                    <a:lnTo>
                      <a:pt x="119" y="82"/>
                    </a:lnTo>
                    <a:lnTo>
                      <a:pt x="126" y="83"/>
                    </a:lnTo>
                    <a:lnTo>
                      <a:pt x="126" y="11"/>
                    </a:lnTo>
                    <a:lnTo>
                      <a:pt x="122" y="11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06" name="Freeform 1059"/>
              <p:cNvSpPr>
                <a:spLocks noChangeAspect="1"/>
              </p:cNvSpPr>
              <p:nvPr/>
            </p:nvSpPr>
            <p:spPr bwMode="auto">
              <a:xfrm>
                <a:off x="3363" y="941"/>
                <a:ext cx="59" cy="38"/>
              </a:xfrm>
              <a:custGeom>
                <a:avLst/>
                <a:gdLst>
                  <a:gd name="T0" fmla="*/ 41 w 59"/>
                  <a:gd name="T1" fmla="*/ 36 h 38"/>
                  <a:gd name="T2" fmla="*/ 42 w 59"/>
                  <a:gd name="T3" fmla="*/ 35 h 38"/>
                  <a:gd name="T4" fmla="*/ 42 w 59"/>
                  <a:gd name="T5" fmla="*/ 32 h 38"/>
                  <a:gd name="T6" fmla="*/ 47 w 59"/>
                  <a:gd name="T7" fmla="*/ 31 h 38"/>
                  <a:gd name="T8" fmla="*/ 49 w 59"/>
                  <a:gd name="T9" fmla="*/ 29 h 38"/>
                  <a:gd name="T10" fmla="*/ 52 w 59"/>
                  <a:gd name="T11" fmla="*/ 31 h 38"/>
                  <a:gd name="T12" fmla="*/ 51 w 59"/>
                  <a:gd name="T13" fmla="*/ 27 h 38"/>
                  <a:gd name="T14" fmla="*/ 51 w 59"/>
                  <a:gd name="T15" fmla="*/ 22 h 38"/>
                  <a:gd name="T16" fmla="*/ 51 w 59"/>
                  <a:gd name="T17" fmla="*/ 18 h 38"/>
                  <a:gd name="T18" fmla="*/ 54 w 59"/>
                  <a:gd name="T19" fmla="*/ 18 h 38"/>
                  <a:gd name="T20" fmla="*/ 55 w 59"/>
                  <a:gd name="T21" fmla="*/ 15 h 38"/>
                  <a:gd name="T22" fmla="*/ 58 w 59"/>
                  <a:gd name="T23" fmla="*/ 14 h 38"/>
                  <a:gd name="T24" fmla="*/ 59 w 59"/>
                  <a:gd name="T25" fmla="*/ 12 h 38"/>
                  <a:gd name="T26" fmla="*/ 56 w 59"/>
                  <a:gd name="T27" fmla="*/ 11 h 38"/>
                  <a:gd name="T28" fmla="*/ 56 w 59"/>
                  <a:gd name="T29" fmla="*/ 7 h 38"/>
                  <a:gd name="T30" fmla="*/ 52 w 59"/>
                  <a:gd name="T31" fmla="*/ 5 h 38"/>
                  <a:gd name="T32" fmla="*/ 48 w 59"/>
                  <a:gd name="T33" fmla="*/ 4 h 38"/>
                  <a:gd name="T34" fmla="*/ 44 w 59"/>
                  <a:gd name="T35" fmla="*/ 3 h 38"/>
                  <a:gd name="T36" fmla="*/ 38 w 59"/>
                  <a:gd name="T37" fmla="*/ 1 h 38"/>
                  <a:gd name="T38" fmla="*/ 37 w 59"/>
                  <a:gd name="T39" fmla="*/ 0 h 38"/>
                  <a:gd name="T40" fmla="*/ 30 w 59"/>
                  <a:gd name="T41" fmla="*/ 3 h 38"/>
                  <a:gd name="T42" fmla="*/ 24 w 59"/>
                  <a:gd name="T43" fmla="*/ 3 h 38"/>
                  <a:gd name="T44" fmla="*/ 18 w 59"/>
                  <a:gd name="T45" fmla="*/ 3 h 38"/>
                  <a:gd name="T46" fmla="*/ 11 w 59"/>
                  <a:gd name="T47" fmla="*/ 3 h 38"/>
                  <a:gd name="T48" fmla="*/ 4 w 59"/>
                  <a:gd name="T49" fmla="*/ 7 h 38"/>
                  <a:gd name="T50" fmla="*/ 0 w 59"/>
                  <a:gd name="T51" fmla="*/ 10 h 38"/>
                  <a:gd name="T52" fmla="*/ 1 w 59"/>
                  <a:gd name="T53" fmla="*/ 12 h 38"/>
                  <a:gd name="T54" fmla="*/ 4 w 59"/>
                  <a:gd name="T55" fmla="*/ 19 h 38"/>
                  <a:gd name="T56" fmla="*/ 4 w 59"/>
                  <a:gd name="T57" fmla="*/ 21 h 38"/>
                  <a:gd name="T58" fmla="*/ 8 w 59"/>
                  <a:gd name="T59" fmla="*/ 22 h 38"/>
                  <a:gd name="T60" fmla="*/ 17 w 59"/>
                  <a:gd name="T61" fmla="*/ 22 h 38"/>
                  <a:gd name="T62" fmla="*/ 20 w 59"/>
                  <a:gd name="T63" fmla="*/ 24 h 38"/>
                  <a:gd name="T64" fmla="*/ 23 w 59"/>
                  <a:gd name="T65" fmla="*/ 32 h 38"/>
                  <a:gd name="T66" fmla="*/ 24 w 59"/>
                  <a:gd name="T67" fmla="*/ 32 h 38"/>
                  <a:gd name="T68" fmla="*/ 31 w 59"/>
                  <a:gd name="T69" fmla="*/ 35 h 38"/>
                  <a:gd name="T70" fmla="*/ 32 w 59"/>
                  <a:gd name="T71" fmla="*/ 38 h 38"/>
                  <a:gd name="T72" fmla="*/ 37 w 59"/>
                  <a:gd name="T73" fmla="*/ 35 h 38"/>
                  <a:gd name="T74" fmla="*/ 41 w 59"/>
                  <a:gd name="T75" fmla="*/ 36 h 3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9"/>
                  <a:gd name="T115" fmla="*/ 0 h 38"/>
                  <a:gd name="T116" fmla="*/ 59 w 59"/>
                  <a:gd name="T117" fmla="*/ 38 h 3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9" h="38">
                    <a:moveTo>
                      <a:pt x="41" y="36"/>
                    </a:moveTo>
                    <a:lnTo>
                      <a:pt x="42" y="35"/>
                    </a:lnTo>
                    <a:lnTo>
                      <a:pt x="42" y="32"/>
                    </a:lnTo>
                    <a:lnTo>
                      <a:pt x="47" y="31"/>
                    </a:lnTo>
                    <a:lnTo>
                      <a:pt x="49" y="29"/>
                    </a:lnTo>
                    <a:lnTo>
                      <a:pt x="52" y="31"/>
                    </a:lnTo>
                    <a:lnTo>
                      <a:pt x="51" y="27"/>
                    </a:lnTo>
                    <a:lnTo>
                      <a:pt x="51" y="22"/>
                    </a:lnTo>
                    <a:lnTo>
                      <a:pt x="51" y="18"/>
                    </a:lnTo>
                    <a:lnTo>
                      <a:pt x="54" y="18"/>
                    </a:lnTo>
                    <a:lnTo>
                      <a:pt x="55" y="15"/>
                    </a:lnTo>
                    <a:lnTo>
                      <a:pt x="58" y="14"/>
                    </a:lnTo>
                    <a:lnTo>
                      <a:pt x="59" y="12"/>
                    </a:lnTo>
                    <a:lnTo>
                      <a:pt x="56" y="11"/>
                    </a:lnTo>
                    <a:lnTo>
                      <a:pt x="56" y="7"/>
                    </a:lnTo>
                    <a:lnTo>
                      <a:pt x="52" y="5"/>
                    </a:lnTo>
                    <a:lnTo>
                      <a:pt x="48" y="4"/>
                    </a:lnTo>
                    <a:lnTo>
                      <a:pt x="44" y="3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0" y="3"/>
                    </a:lnTo>
                    <a:lnTo>
                      <a:pt x="24" y="3"/>
                    </a:lnTo>
                    <a:lnTo>
                      <a:pt x="18" y="3"/>
                    </a:lnTo>
                    <a:lnTo>
                      <a:pt x="11" y="3"/>
                    </a:lnTo>
                    <a:lnTo>
                      <a:pt x="4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4" y="19"/>
                    </a:lnTo>
                    <a:lnTo>
                      <a:pt x="4" y="21"/>
                    </a:lnTo>
                    <a:lnTo>
                      <a:pt x="8" y="22"/>
                    </a:lnTo>
                    <a:lnTo>
                      <a:pt x="17" y="22"/>
                    </a:lnTo>
                    <a:lnTo>
                      <a:pt x="20" y="24"/>
                    </a:lnTo>
                    <a:lnTo>
                      <a:pt x="23" y="32"/>
                    </a:lnTo>
                    <a:lnTo>
                      <a:pt x="24" y="32"/>
                    </a:lnTo>
                    <a:lnTo>
                      <a:pt x="31" y="35"/>
                    </a:lnTo>
                    <a:lnTo>
                      <a:pt x="32" y="38"/>
                    </a:lnTo>
                    <a:lnTo>
                      <a:pt x="37" y="35"/>
                    </a:lnTo>
                    <a:lnTo>
                      <a:pt x="41" y="3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07" name="Freeform 1060"/>
              <p:cNvSpPr>
                <a:spLocks noChangeAspect="1"/>
              </p:cNvSpPr>
              <p:nvPr/>
            </p:nvSpPr>
            <p:spPr bwMode="auto">
              <a:xfrm>
                <a:off x="3363" y="941"/>
                <a:ext cx="59" cy="38"/>
              </a:xfrm>
              <a:custGeom>
                <a:avLst/>
                <a:gdLst>
                  <a:gd name="T0" fmla="*/ 41 w 59"/>
                  <a:gd name="T1" fmla="*/ 36 h 38"/>
                  <a:gd name="T2" fmla="*/ 42 w 59"/>
                  <a:gd name="T3" fmla="*/ 35 h 38"/>
                  <a:gd name="T4" fmla="*/ 42 w 59"/>
                  <a:gd name="T5" fmla="*/ 32 h 38"/>
                  <a:gd name="T6" fmla="*/ 47 w 59"/>
                  <a:gd name="T7" fmla="*/ 31 h 38"/>
                  <a:gd name="T8" fmla="*/ 49 w 59"/>
                  <a:gd name="T9" fmla="*/ 29 h 38"/>
                  <a:gd name="T10" fmla="*/ 52 w 59"/>
                  <a:gd name="T11" fmla="*/ 31 h 38"/>
                  <a:gd name="T12" fmla="*/ 51 w 59"/>
                  <a:gd name="T13" fmla="*/ 27 h 38"/>
                  <a:gd name="T14" fmla="*/ 51 w 59"/>
                  <a:gd name="T15" fmla="*/ 22 h 38"/>
                  <a:gd name="T16" fmla="*/ 51 w 59"/>
                  <a:gd name="T17" fmla="*/ 18 h 38"/>
                  <a:gd name="T18" fmla="*/ 54 w 59"/>
                  <a:gd name="T19" fmla="*/ 18 h 38"/>
                  <a:gd name="T20" fmla="*/ 55 w 59"/>
                  <a:gd name="T21" fmla="*/ 15 h 38"/>
                  <a:gd name="T22" fmla="*/ 58 w 59"/>
                  <a:gd name="T23" fmla="*/ 14 h 38"/>
                  <a:gd name="T24" fmla="*/ 59 w 59"/>
                  <a:gd name="T25" fmla="*/ 12 h 38"/>
                  <a:gd name="T26" fmla="*/ 56 w 59"/>
                  <a:gd name="T27" fmla="*/ 11 h 38"/>
                  <a:gd name="T28" fmla="*/ 56 w 59"/>
                  <a:gd name="T29" fmla="*/ 7 h 38"/>
                  <a:gd name="T30" fmla="*/ 52 w 59"/>
                  <a:gd name="T31" fmla="*/ 5 h 38"/>
                  <a:gd name="T32" fmla="*/ 48 w 59"/>
                  <a:gd name="T33" fmla="*/ 4 h 38"/>
                  <a:gd name="T34" fmla="*/ 44 w 59"/>
                  <a:gd name="T35" fmla="*/ 3 h 38"/>
                  <a:gd name="T36" fmla="*/ 38 w 59"/>
                  <a:gd name="T37" fmla="*/ 1 h 38"/>
                  <a:gd name="T38" fmla="*/ 37 w 59"/>
                  <a:gd name="T39" fmla="*/ 0 h 38"/>
                  <a:gd name="T40" fmla="*/ 30 w 59"/>
                  <a:gd name="T41" fmla="*/ 3 h 38"/>
                  <a:gd name="T42" fmla="*/ 24 w 59"/>
                  <a:gd name="T43" fmla="*/ 3 h 38"/>
                  <a:gd name="T44" fmla="*/ 18 w 59"/>
                  <a:gd name="T45" fmla="*/ 3 h 38"/>
                  <a:gd name="T46" fmla="*/ 11 w 59"/>
                  <a:gd name="T47" fmla="*/ 3 h 38"/>
                  <a:gd name="T48" fmla="*/ 4 w 59"/>
                  <a:gd name="T49" fmla="*/ 7 h 38"/>
                  <a:gd name="T50" fmla="*/ 0 w 59"/>
                  <a:gd name="T51" fmla="*/ 10 h 38"/>
                  <a:gd name="T52" fmla="*/ 1 w 59"/>
                  <a:gd name="T53" fmla="*/ 12 h 38"/>
                  <a:gd name="T54" fmla="*/ 4 w 59"/>
                  <a:gd name="T55" fmla="*/ 19 h 38"/>
                  <a:gd name="T56" fmla="*/ 4 w 59"/>
                  <a:gd name="T57" fmla="*/ 21 h 38"/>
                  <a:gd name="T58" fmla="*/ 8 w 59"/>
                  <a:gd name="T59" fmla="*/ 22 h 38"/>
                  <a:gd name="T60" fmla="*/ 17 w 59"/>
                  <a:gd name="T61" fmla="*/ 22 h 38"/>
                  <a:gd name="T62" fmla="*/ 20 w 59"/>
                  <a:gd name="T63" fmla="*/ 24 h 38"/>
                  <a:gd name="T64" fmla="*/ 23 w 59"/>
                  <a:gd name="T65" fmla="*/ 32 h 38"/>
                  <a:gd name="T66" fmla="*/ 24 w 59"/>
                  <a:gd name="T67" fmla="*/ 32 h 38"/>
                  <a:gd name="T68" fmla="*/ 31 w 59"/>
                  <a:gd name="T69" fmla="*/ 35 h 38"/>
                  <a:gd name="T70" fmla="*/ 32 w 59"/>
                  <a:gd name="T71" fmla="*/ 38 h 38"/>
                  <a:gd name="T72" fmla="*/ 37 w 59"/>
                  <a:gd name="T73" fmla="*/ 35 h 38"/>
                  <a:gd name="T74" fmla="*/ 41 w 59"/>
                  <a:gd name="T75" fmla="*/ 36 h 3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9"/>
                  <a:gd name="T115" fmla="*/ 0 h 38"/>
                  <a:gd name="T116" fmla="*/ 59 w 59"/>
                  <a:gd name="T117" fmla="*/ 38 h 3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9" h="38">
                    <a:moveTo>
                      <a:pt x="41" y="36"/>
                    </a:moveTo>
                    <a:lnTo>
                      <a:pt x="42" y="35"/>
                    </a:lnTo>
                    <a:lnTo>
                      <a:pt x="42" y="32"/>
                    </a:lnTo>
                    <a:lnTo>
                      <a:pt x="47" y="31"/>
                    </a:lnTo>
                    <a:lnTo>
                      <a:pt x="49" y="29"/>
                    </a:lnTo>
                    <a:lnTo>
                      <a:pt x="52" y="31"/>
                    </a:lnTo>
                    <a:lnTo>
                      <a:pt x="51" y="27"/>
                    </a:lnTo>
                    <a:lnTo>
                      <a:pt x="51" y="22"/>
                    </a:lnTo>
                    <a:lnTo>
                      <a:pt x="51" y="18"/>
                    </a:lnTo>
                    <a:lnTo>
                      <a:pt x="54" y="18"/>
                    </a:lnTo>
                    <a:lnTo>
                      <a:pt x="55" y="15"/>
                    </a:lnTo>
                    <a:lnTo>
                      <a:pt x="58" y="14"/>
                    </a:lnTo>
                    <a:lnTo>
                      <a:pt x="59" y="12"/>
                    </a:lnTo>
                    <a:lnTo>
                      <a:pt x="56" y="11"/>
                    </a:lnTo>
                    <a:lnTo>
                      <a:pt x="56" y="7"/>
                    </a:lnTo>
                    <a:lnTo>
                      <a:pt x="52" y="5"/>
                    </a:lnTo>
                    <a:lnTo>
                      <a:pt x="48" y="4"/>
                    </a:lnTo>
                    <a:lnTo>
                      <a:pt x="44" y="3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0" y="3"/>
                    </a:lnTo>
                    <a:lnTo>
                      <a:pt x="24" y="3"/>
                    </a:lnTo>
                    <a:lnTo>
                      <a:pt x="18" y="3"/>
                    </a:lnTo>
                    <a:lnTo>
                      <a:pt x="11" y="3"/>
                    </a:lnTo>
                    <a:lnTo>
                      <a:pt x="4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4" y="19"/>
                    </a:lnTo>
                    <a:lnTo>
                      <a:pt x="4" y="21"/>
                    </a:lnTo>
                    <a:lnTo>
                      <a:pt x="8" y="22"/>
                    </a:lnTo>
                    <a:lnTo>
                      <a:pt x="17" y="22"/>
                    </a:lnTo>
                    <a:lnTo>
                      <a:pt x="20" y="24"/>
                    </a:lnTo>
                    <a:lnTo>
                      <a:pt x="23" y="32"/>
                    </a:lnTo>
                    <a:lnTo>
                      <a:pt x="24" y="32"/>
                    </a:lnTo>
                    <a:lnTo>
                      <a:pt x="31" y="35"/>
                    </a:lnTo>
                    <a:lnTo>
                      <a:pt x="32" y="38"/>
                    </a:lnTo>
                    <a:lnTo>
                      <a:pt x="37" y="35"/>
                    </a:lnTo>
                    <a:lnTo>
                      <a:pt x="41" y="36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08" name="Freeform 1061"/>
              <p:cNvSpPr>
                <a:spLocks noChangeAspect="1"/>
              </p:cNvSpPr>
              <p:nvPr/>
            </p:nvSpPr>
            <p:spPr bwMode="auto">
              <a:xfrm>
                <a:off x="3395" y="977"/>
                <a:ext cx="126" cy="113"/>
              </a:xfrm>
              <a:custGeom>
                <a:avLst/>
                <a:gdLst>
                  <a:gd name="T0" fmla="*/ 119 w 126"/>
                  <a:gd name="T1" fmla="*/ 12 h 113"/>
                  <a:gd name="T2" fmla="*/ 119 w 126"/>
                  <a:gd name="T3" fmla="*/ 5 h 113"/>
                  <a:gd name="T4" fmla="*/ 108 w 126"/>
                  <a:gd name="T5" fmla="*/ 0 h 113"/>
                  <a:gd name="T6" fmla="*/ 95 w 126"/>
                  <a:gd name="T7" fmla="*/ 5 h 113"/>
                  <a:gd name="T8" fmla="*/ 91 w 126"/>
                  <a:gd name="T9" fmla="*/ 9 h 113"/>
                  <a:gd name="T10" fmla="*/ 81 w 126"/>
                  <a:gd name="T11" fmla="*/ 20 h 113"/>
                  <a:gd name="T12" fmla="*/ 75 w 126"/>
                  <a:gd name="T13" fmla="*/ 22 h 113"/>
                  <a:gd name="T14" fmla="*/ 67 w 126"/>
                  <a:gd name="T15" fmla="*/ 23 h 113"/>
                  <a:gd name="T16" fmla="*/ 58 w 126"/>
                  <a:gd name="T17" fmla="*/ 24 h 113"/>
                  <a:gd name="T18" fmla="*/ 51 w 126"/>
                  <a:gd name="T19" fmla="*/ 27 h 113"/>
                  <a:gd name="T20" fmla="*/ 38 w 126"/>
                  <a:gd name="T21" fmla="*/ 26 h 113"/>
                  <a:gd name="T22" fmla="*/ 20 w 126"/>
                  <a:gd name="T23" fmla="*/ 27 h 113"/>
                  <a:gd name="T24" fmla="*/ 12 w 126"/>
                  <a:gd name="T25" fmla="*/ 33 h 113"/>
                  <a:gd name="T26" fmla="*/ 10 w 126"/>
                  <a:gd name="T27" fmla="*/ 37 h 113"/>
                  <a:gd name="T28" fmla="*/ 16 w 126"/>
                  <a:gd name="T29" fmla="*/ 50 h 113"/>
                  <a:gd name="T30" fmla="*/ 5 w 126"/>
                  <a:gd name="T31" fmla="*/ 63 h 113"/>
                  <a:gd name="T32" fmla="*/ 3 w 126"/>
                  <a:gd name="T33" fmla="*/ 72 h 113"/>
                  <a:gd name="T34" fmla="*/ 0 w 126"/>
                  <a:gd name="T35" fmla="*/ 84 h 113"/>
                  <a:gd name="T36" fmla="*/ 7 w 126"/>
                  <a:gd name="T37" fmla="*/ 85 h 113"/>
                  <a:gd name="T38" fmla="*/ 15 w 126"/>
                  <a:gd name="T39" fmla="*/ 85 h 113"/>
                  <a:gd name="T40" fmla="*/ 24 w 126"/>
                  <a:gd name="T41" fmla="*/ 87 h 113"/>
                  <a:gd name="T42" fmla="*/ 34 w 126"/>
                  <a:gd name="T43" fmla="*/ 87 h 113"/>
                  <a:gd name="T44" fmla="*/ 48 w 126"/>
                  <a:gd name="T45" fmla="*/ 81 h 113"/>
                  <a:gd name="T46" fmla="*/ 53 w 126"/>
                  <a:gd name="T47" fmla="*/ 75 h 113"/>
                  <a:gd name="T48" fmla="*/ 61 w 126"/>
                  <a:gd name="T49" fmla="*/ 74 h 113"/>
                  <a:gd name="T50" fmla="*/ 72 w 126"/>
                  <a:gd name="T51" fmla="*/ 74 h 113"/>
                  <a:gd name="T52" fmla="*/ 84 w 126"/>
                  <a:gd name="T53" fmla="*/ 80 h 113"/>
                  <a:gd name="T54" fmla="*/ 92 w 126"/>
                  <a:gd name="T55" fmla="*/ 85 h 113"/>
                  <a:gd name="T56" fmla="*/ 99 w 126"/>
                  <a:gd name="T57" fmla="*/ 92 h 113"/>
                  <a:gd name="T58" fmla="*/ 85 w 126"/>
                  <a:gd name="T59" fmla="*/ 98 h 113"/>
                  <a:gd name="T60" fmla="*/ 85 w 126"/>
                  <a:gd name="T61" fmla="*/ 109 h 113"/>
                  <a:gd name="T62" fmla="*/ 88 w 126"/>
                  <a:gd name="T63" fmla="*/ 113 h 113"/>
                  <a:gd name="T64" fmla="*/ 99 w 126"/>
                  <a:gd name="T65" fmla="*/ 111 h 113"/>
                  <a:gd name="T66" fmla="*/ 105 w 126"/>
                  <a:gd name="T67" fmla="*/ 94 h 113"/>
                  <a:gd name="T68" fmla="*/ 113 w 126"/>
                  <a:gd name="T69" fmla="*/ 87 h 113"/>
                  <a:gd name="T70" fmla="*/ 126 w 126"/>
                  <a:gd name="T71" fmla="*/ 84 h 113"/>
                  <a:gd name="T72" fmla="*/ 122 w 126"/>
                  <a:gd name="T73" fmla="*/ 13 h 11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6"/>
                  <a:gd name="T112" fmla="*/ 0 h 113"/>
                  <a:gd name="T113" fmla="*/ 126 w 126"/>
                  <a:gd name="T114" fmla="*/ 113 h 11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6" h="113">
                    <a:moveTo>
                      <a:pt x="122" y="13"/>
                    </a:moveTo>
                    <a:lnTo>
                      <a:pt x="119" y="12"/>
                    </a:lnTo>
                    <a:lnTo>
                      <a:pt x="116" y="7"/>
                    </a:lnTo>
                    <a:lnTo>
                      <a:pt x="119" y="5"/>
                    </a:lnTo>
                    <a:lnTo>
                      <a:pt x="113" y="2"/>
                    </a:lnTo>
                    <a:lnTo>
                      <a:pt x="108" y="0"/>
                    </a:lnTo>
                    <a:lnTo>
                      <a:pt x="99" y="5"/>
                    </a:lnTo>
                    <a:lnTo>
                      <a:pt x="95" y="5"/>
                    </a:lnTo>
                    <a:lnTo>
                      <a:pt x="95" y="9"/>
                    </a:lnTo>
                    <a:lnTo>
                      <a:pt x="91" y="9"/>
                    </a:lnTo>
                    <a:lnTo>
                      <a:pt x="82" y="12"/>
                    </a:lnTo>
                    <a:lnTo>
                      <a:pt x="81" y="20"/>
                    </a:lnTo>
                    <a:lnTo>
                      <a:pt x="81" y="23"/>
                    </a:lnTo>
                    <a:lnTo>
                      <a:pt x="75" y="22"/>
                    </a:lnTo>
                    <a:lnTo>
                      <a:pt x="70" y="24"/>
                    </a:lnTo>
                    <a:lnTo>
                      <a:pt x="67" y="23"/>
                    </a:lnTo>
                    <a:lnTo>
                      <a:pt x="62" y="26"/>
                    </a:lnTo>
                    <a:lnTo>
                      <a:pt x="58" y="24"/>
                    </a:lnTo>
                    <a:lnTo>
                      <a:pt x="54" y="24"/>
                    </a:lnTo>
                    <a:lnTo>
                      <a:pt x="51" y="27"/>
                    </a:lnTo>
                    <a:lnTo>
                      <a:pt x="47" y="24"/>
                    </a:lnTo>
                    <a:lnTo>
                      <a:pt x="38" y="26"/>
                    </a:lnTo>
                    <a:lnTo>
                      <a:pt x="27" y="26"/>
                    </a:lnTo>
                    <a:lnTo>
                      <a:pt x="20" y="27"/>
                    </a:lnTo>
                    <a:lnTo>
                      <a:pt x="15" y="30"/>
                    </a:lnTo>
                    <a:lnTo>
                      <a:pt x="12" y="33"/>
                    </a:lnTo>
                    <a:lnTo>
                      <a:pt x="7" y="33"/>
                    </a:lnTo>
                    <a:lnTo>
                      <a:pt x="10" y="37"/>
                    </a:lnTo>
                    <a:lnTo>
                      <a:pt x="15" y="46"/>
                    </a:lnTo>
                    <a:lnTo>
                      <a:pt x="16" y="50"/>
                    </a:lnTo>
                    <a:lnTo>
                      <a:pt x="12" y="51"/>
                    </a:lnTo>
                    <a:lnTo>
                      <a:pt x="5" y="63"/>
                    </a:lnTo>
                    <a:lnTo>
                      <a:pt x="7" y="71"/>
                    </a:lnTo>
                    <a:lnTo>
                      <a:pt x="3" y="72"/>
                    </a:lnTo>
                    <a:lnTo>
                      <a:pt x="2" y="77"/>
                    </a:lnTo>
                    <a:lnTo>
                      <a:pt x="0" y="84"/>
                    </a:lnTo>
                    <a:lnTo>
                      <a:pt x="3" y="82"/>
                    </a:lnTo>
                    <a:lnTo>
                      <a:pt x="7" y="85"/>
                    </a:lnTo>
                    <a:lnTo>
                      <a:pt x="10" y="88"/>
                    </a:lnTo>
                    <a:lnTo>
                      <a:pt x="15" y="85"/>
                    </a:lnTo>
                    <a:lnTo>
                      <a:pt x="20" y="87"/>
                    </a:lnTo>
                    <a:lnTo>
                      <a:pt x="24" y="87"/>
                    </a:lnTo>
                    <a:lnTo>
                      <a:pt x="30" y="85"/>
                    </a:lnTo>
                    <a:lnTo>
                      <a:pt x="34" y="87"/>
                    </a:lnTo>
                    <a:lnTo>
                      <a:pt x="38" y="84"/>
                    </a:lnTo>
                    <a:lnTo>
                      <a:pt x="48" y="81"/>
                    </a:lnTo>
                    <a:lnTo>
                      <a:pt x="53" y="75"/>
                    </a:lnTo>
                    <a:lnTo>
                      <a:pt x="54" y="74"/>
                    </a:lnTo>
                    <a:lnTo>
                      <a:pt x="61" y="74"/>
                    </a:lnTo>
                    <a:lnTo>
                      <a:pt x="64" y="71"/>
                    </a:lnTo>
                    <a:lnTo>
                      <a:pt x="72" y="74"/>
                    </a:lnTo>
                    <a:lnTo>
                      <a:pt x="81" y="74"/>
                    </a:lnTo>
                    <a:lnTo>
                      <a:pt x="84" y="80"/>
                    </a:lnTo>
                    <a:lnTo>
                      <a:pt x="91" y="81"/>
                    </a:lnTo>
                    <a:lnTo>
                      <a:pt x="92" y="85"/>
                    </a:lnTo>
                    <a:lnTo>
                      <a:pt x="96" y="89"/>
                    </a:lnTo>
                    <a:lnTo>
                      <a:pt x="99" y="92"/>
                    </a:lnTo>
                    <a:lnTo>
                      <a:pt x="89" y="95"/>
                    </a:lnTo>
                    <a:lnTo>
                      <a:pt x="85" y="98"/>
                    </a:lnTo>
                    <a:lnTo>
                      <a:pt x="88" y="101"/>
                    </a:lnTo>
                    <a:lnTo>
                      <a:pt x="85" y="109"/>
                    </a:lnTo>
                    <a:lnTo>
                      <a:pt x="84" y="112"/>
                    </a:lnTo>
                    <a:lnTo>
                      <a:pt x="88" y="113"/>
                    </a:lnTo>
                    <a:lnTo>
                      <a:pt x="95" y="111"/>
                    </a:lnTo>
                    <a:lnTo>
                      <a:pt x="99" y="111"/>
                    </a:lnTo>
                    <a:lnTo>
                      <a:pt x="99" y="106"/>
                    </a:lnTo>
                    <a:lnTo>
                      <a:pt x="105" y="94"/>
                    </a:lnTo>
                    <a:lnTo>
                      <a:pt x="109" y="89"/>
                    </a:lnTo>
                    <a:lnTo>
                      <a:pt x="113" y="87"/>
                    </a:lnTo>
                    <a:lnTo>
                      <a:pt x="119" y="84"/>
                    </a:lnTo>
                    <a:lnTo>
                      <a:pt x="126" y="84"/>
                    </a:lnTo>
                    <a:lnTo>
                      <a:pt x="126" y="13"/>
                    </a:lnTo>
                    <a:lnTo>
                      <a:pt x="122" y="1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09" name="Freeform 1062"/>
              <p:cNvSpPr>
                <a:spLocks noChangeAspect="1"/>
              </p:cNvSpPr>
              <p:nvPr/>
            </p:nvSpPr>
            <p:spPr bwMode="auto">
              <a:xfrm>
                <a:off x="3395" y="977"/>
                <a:ext cx="126" cy="113"/>
              </a:xfrm>
              <a:custGeom>
                <a:avLst/>
                <a:gdLst>
                  <a:gd name="T0" fmla="*/ 119 w 126"/>
                  <a:gd name="T1" fmla="*/ 12 h 113"/>
                  <a:gd name="T2" fmla="*/ 119 w 126"/>
                  <a:gd name="T3" fmla="*/ 5 h 113"/>
                  <a:gd name="T4" fmla="*/ 108 w 126"/>
                  <a:gd name="T5" fmla="*/ 0 h 113"/>
                  <a:gd name="T6" fmla="*/ 95 w 126"/>
                  <a:gd name="T7" fmla="*/ 5 h 113"/>
                  <a:gd name="T8" fmla="*/ 91 w 126"/>
                  <a:gd name="T9" fmla="*/ 9 h 113"/>
                  <a:gd name="T10" fmla="*/ 81 w 126"/>
                  <a:gd name="T11" fmla="*/ 20 h 113"/>
                  <a:gd name="T12" fmla="*/ 75 w 126"/>
                  <a:gd name="T13" fmla="*/ 22 h 113"/>
                  <a:gd name="T14" fmla="*/ 67 w 126"/>
                  <a:gd name="T15" fmla="*/ 23 h 113"/>
                  <a:gd name="T16" fmla="*/ 58 w 126"/>
                  <a:gd name="T17" fmla="*/ 24 h 113"/>
                  <a:gd name="T18" fmla="*/ 51 w 126"/>
                  <a:gd name="T19" fmla="*/ 27 h 113"/>
                  <a:gd name="T20" fmla="*/ 38 w 126"/>
                  <a:gd name="T21" fmla="*/ 26 h 113"/>
                  <a:gd name="T22" fmla="*/ 20 w 126"/>
                  <a:gd name="T23" fmla="*/ 27 h 113"/>
                  <a:gd name="T24" fmla="*/ 12 w 126"/>
                  <a:gd name="T25" fmla="*/ 33 h 113"/>
                  <a:gd name="T26" fmla="*/ 10 w 126"/>
                  <a:gd name="T27" fmla="*/ 37 h 113"/>
                  <a:gd name="T28" fmla="*/ 16 w 126"/>
                  <a:gd name="T29" fmla="*/ 50 h 113"/>
                  <a:gd name="T30" fmla="*/ 5 w 126"/>
                  <a:gd name="T31" fmla="*/ 63 h 113"/>
                  <a:gd name="T32" fmla="*/ 3 w 126"/>
                  <a:gd name="T33" fmla="*/ 72 h 113"/>
                  <a:gd name="T34" fmla="*/ 0 w 126"/>
                  <a:gd name="T35" fmla="*/ 84 h 113"/>
                  <a:gd name="T36" fmla="*/ 7 w 126"/>
                  <a:gd name="T37" fmla="*/ 85 h 113"/>
                  <a:gd name="T38" fmla="*/ 15 w 126"/>
                  <a:gd name="T39" fmla="*/ 85 h 113"/>
                  <a:gd name="T40" fmla="*/ 24 w 126"/>
                  <a:gd name="T41" fmla="*/ 87 h 113"/>
                  <a:gd name="T42" fmla="*/ 34 w 126"/>
                  <a:gd name="T43" fmla="*/ 87 h 113"/>
                  <a:gd name="T44" fmla="*/ 48 w 126"/>
                  <a:gd name="T45" fmla="*/ 81 h 113"/>
                  <a:gd name="T46" fmla="*/ 53 w 126"/>
                  <a:gd name="T47" fmla="*/ 75 h 113"/>
                  <a:gd name="T48" fmla="*/ 61 w 126"/>
                  <a:gd name="T49" fmla="*/ 74 h 113"/>
                  <a:gd name="T50" fmla="*/ 72 w 126"/>
                  <a:gd name="T51" fmla="*/ 74 h 113"/>
                  <a:gd name="T52" fmla="*/ 84 w 126"/>
                  <a:gd name="T53" fmla="*/ 80 h 113"/>
                  <a:gd name="T54" fmla="*/ 92 w 126"/>
                  <a:gd name="T55" fmla="*/ 85 h 113"/>
                  <a:gd name="T56" fmla="*/ 99 w 126"/>
                  <a:gd name="T57" fmla="*/ 92 h 113"/>
                  <a:gd name="T58" fmla="*/ 85 w 126"/>
                  <a:gd name="T59" fmla="*/ 98 h 113"/>
                  <a:gd name="T60" fmla="*/ 85 w 126"/>
                  <a:gd name="T61" fmla="*/ 109 h 113"/>
                  <a:gd name="T62" fmla="*/ 88 w 126"/>
                  <a:gd name="T63" fmla="*/ 113 h 113"/>
                  <a:gd name="T64" fmla="*/ 99 w 126"/>
                  <a:gd name="T65" fmla="*/ 111 h 113"/>
                  <a:gd name="T66" fmla="*/ 105 w 126"/>
                  <a:gd name="T67" fmla="*/ 94 h 113"/>
                  <a:gd name="T68" fmla="*/ 113 w 126"/>
                  <a:gd name="T69" fmla="*/ 87 h 113"/>
                  <a:gd name="T70" fmla="*/ 126 w 126"/>
                  <a:gd name="T71" fmla="*/ 84 h 113"/>
                  <a:gd name="T72" fmla="*/ 122 w 126"/>
                  <a:gd name="T73" fmla="*/ 13 h 11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6"/>
                  <a:gd name="T112" fmla="*/ 0 h 113"/>
                  <a:gd name="T113" fmla="*/ 126 w 126"/>
                  <a:gd name="T114" fmla="*/ 113 h 11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6" h="113">
                    <a:moveTo>
                      <a:pt x="122" y="13"/>
                    </a:moveTo>
                    <a:lnTo>
                      <a:pt x="119" y="12"/>
                    </a:lnTo>
                    <a:lnTo>
                      <a:pt x="116" y="7"/>
                    </a:lnTo>
                    <a:lnTo>
                      <a:pt x="119" y="5"/>
                    </a:lnTo>
                    <a:lnTo>
                      <a:pt x="113" y="2"/>
                    </a:lnTo>
                    <a:lnTo>
                      <a:pt x="108" y="0"/>
                    </a:lnTo>
                    <a:lnTo>
                      <a:pt x="99" y="5"/>
                    </a:lnTo>
                    <a:lnTo>
                      <a:pt x="95" y="5"/>
                    </a:lnTo>
                    <a:lnTo>
                      <a:pt x="95" y="9"/>
                    </a:lnTo>
                    <a:lnTo>
                      <a:pt x="91" y="9"/>
                    </a:lnTo>
                    <a:lnTo>
                      <a:pt x="82" y="12"/>
                    </a:lnTo>
                    <a:lnTo>
                      <a:pt x="81" y="20"/>
                    </a:lnTo>
                    <a:lnTo>
                      <a:pt x="81" y="23"/>
                    </a:lnTo>
                    <a:lnTo>
                      <a:pt x="75" y="22"/>
                    </a:lnTo>
                    <a:lnTo>
                      <a:pt x="70" y="24"/>
                    </a:lnTo>
                    <a:lnTo>
                      <a:pt x="67" y="23"/>
                    </a:lnTo>
                    <a:lnTo>
                      <a:pt x="62" y="26"/>
                    </a:lnTo>
                    <a:lnTo>
                      <a:pt x="58" y="24"/>
                    </a:lnTo>
                    <a:lnTo>
                      <a:pt x="54" y="24"/>
                    </a:lnTo>
                    <a:lnTo>
                      <a:pt x="51" y="27"/>
                    </a:lnTo>
                    <a:lnTo>
                      <a:pt x="47" y="24"/>
                    </a:lnTo>
                    <a:lnTo>
                      <a:pt x="38" y="26"/>
                    </a:lnTo>
                    <a:lnTo>
                      <a:pt x="27" y="26"/>
                    </a:lnTo>
                    <a:lnTo>
                      <a:pt x="20" y="27"/>
                    </a:lnTo>
                    <a:lnTo>
                      <a:pt x="15" y="30"/>
                    </a:lnTo>
                    <a:lnTo>
                      <a:pt x="12" y="33"/>
                    </a:lnTo>
                    <a:lnTo>
                      <a:pt x="7" y="33"/>
                    </a:lnTo>
                    <a:lnTo>
                      <a:pt x="10" y="37"/>
                    </a:lnTo>
                    <a:lnTo>
                      <a:pt x="15" y="46"/>
                    </a:lnTo>
                    <a:lnTo>
                      <a:pt x="16" y="50"/>
                    </a:lnTo>
                    <a:lnTo>
                      <a:pt x="12" y="51"/>
                    </a:lnTo>
                    <a:lnTo>
                      <a:pt x="5" y="63"/>
                    </a:lnTo>
                    <a:lnTo>
                      <a:pt x="7" y="71"/>
                    </a:lnTo>
                    <a:lnTo>
                      <a:pt x="3" y="72"/>
                    </a:lnTo>
                    <a:lnTo>
                      <a:pt x="2" y="77"/>
                    </a:lnTo>
                    <a:lnTo>
                      <a:pt x="0" y="84"/>
                    </a:lnTo>
                    <a:lnTo>
                      <a:pt x="3" y="82"/>
                    </a:lnTo>
                    <a:lnTo>
                      <a:pt x="7" y="85"/>
                    </a:lnTo>
                    <a:lnTo>
                      <a:pt x="10" y="88"/>
                    </a:lnTo>
                    <a:lnTo>
                      <a:pt x="15" y="85"/>
                    </a:lnTo>
                    <a:lnTo>
                      <a:pt x="20" y="87"/>
                    </a:lnTo>
                    <a:lnTo>
                      <a:pt x="24" y="87"/>
                    </a:lnTo>
                    <a:lnTo>
                      <a:pt x="30" y="85"/>
                    </a:lnTo>
                    <a:lnTo>
                      <a:pt x="34" y="87"/>
                    </a:lnTo>
                    <a:lnTo>
                      <a:pt x="38" y="84"/>
                    </a:lnTo>
                    <a:lnTo>
                      <a:pt x="48" y="81"/>
                    </a:lnTo>
                    <a:lnTo>
                      <a:pt x="53" y="75"/>
                    </a:lnTo>
                    <a:lnTo>
                      <a:pt x="54" y="74"/>
                    </a:lnTo>
                    <a:lnTo>
                      <a:pt x="61" y="74"/>
                    </a:lnTo>
                    <a:lnTo>
                      <a:pt x="64" y="71"/>
                    </a:lnTo>
                    <a:lnTo>
                      <a:pt x="72" y="74"/>
                    </a:lnTo>
                    <a:lnTo>
                      <a:pt x="81" y="74"/>
                    </a:lnTo>
                    <a:lnTo>
                      <a:pt x="84" y="80"/>
                    </a:lnTo>
                    <a:lnTo>
                      <a:pt x="91" y="81"/>
                    </a:lnTo>
                    <a:lnTo>
                      <a:pt x="92" y="85"/>
                    </a:lnTo>
                    <a:lnTo>
                      <a:pt x="96" y="89"/>
                    </a:lnTo>
                    <a:lnTo>
                      <a:pt x="99" y="92"/>
                    </a:lnTo>
                    <a:lnTo>
                      <a:pt x="89" y="95"/>
                    </a:lnTo>
                    <a:lnTo>
                      <a:pt x="85" y="98"/>
                    </a:lnTo>
                    <a:lnTo>
                      <a:pt x="88" y="101"/>
                    </a:lnTo>
                    <a:lnTo>
                      <a:pt x="85" y="109"/>
                    </a:lnTo>
                    <a:lnTo>
                      <a:pt x="84" y="112"/>
                    </a:lnTo>
                    <a:lnTo>
                      <a:pt x="88" y="113"/>
                    </a:lnTo>
                    <a:lnTo>
                      <a:pt x="95" y="111"/>
                    </a:lnTo>
                    <a:lnTo>
                      <a:pt x="99" y="111"/>
                    </a:lnTo>
                    <a:lnTo>
                      <a:pt x="99" y="106"/>
                    </a:lnTo>
                    <a:lnTo>
                      <a:pt x="105" y="94"/>
                    </a:lnTo>
                    <a:lnTo>
                      <a:pt x="109" y="89"/>
                    </a:lnTo>
                    <a:lnTo>
                      <a:pt x="113" y="87"/>
                    </a:lnTo>
                    <a:lnTo>
                      <a:pt x="119" y="84"/>
                    </a:lnTo>
                    <a:lnTo>
                      <a:pt x="126" y="84"/>
                    </a:lnTo>
                    <a:lnTo>
                      <a:pt x="126" y="13"/>
                    </a:lnTo>
                    <a:lnTo>
                      <a:pt x="122" y="13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10" name="Freeform 1063"/>
              <p:cNvSpPr>
                <a:spLocks noChangeAspect="1"/>
              </p:cNvSpPr>
              <p:nvPr/>
            </p:nvSpPr>
            <p:spPr bwMode="auto">
              <a:xfrm>
                <a:off x="3395" y="938"/>
                <a:ext cx="93" cy="73"/>
              </a:xfrm>
              <a:custGeom>
                <a:avLst/>
                <a:gdLst>
                  <a:gd name="T0" fmla="*/ 85 w 93"/>
                  <a:gd name="T1" fmla="*/ 39 h 73"/>
                  <a:gd name="T2" fmla="*/ 82 w 93"/>
                  <a:gd name="T3" fmla="*/ 34 h 73"/>
                  <a:gd name="T4" fmla="*/ 91 w 93"/>
                  <a:gd name="T5" fmla="*/ 31 h 73"/>
                  <a:gd name="T6" fmla="*/ 91 w 93"/>
                  <a:gd name="T7" fmla="*/ 25 h 73"/>
                  <a:gd name="T8" fmla="*/ 81 w 93"/>
                  <a:gd name="T9" fmla="*/ 21 h 73"/>
                  <a:gd name="T10" fmla="*/ 71 w 93"/>
                  <a:gd name="T11" fmla="*/ 17 h 73"/>
                  <a:gd name="T12" fmla="*/ 67 w 93"/>
                  <a:gd name="T13" fmla="*/ 13 h 73"/>
                  <a:gd name="T14" fmla="*/ 65 w 93"/>
                  <a:gd name="T15" fmla="*/ 6 h 73"/>
                  <a:gd name="T16" fmla="*/ 57 w 93"/>
                  <a:gd name="T17" fmla="*/ 1 h 73"/>
                  <a:gd name="T18" fmla="*/ 48 w 93"/>
                  <a:gd name="T19" fmla="*/ 3 h 73"/>
                  <a:gd name="T20" fmla="*/ 43 w 93"/>
                  <a:gd name="T21" fmla="*/ 3 h 73"/>
                  <a:gd name="T22" fmla="*/ 36 w 93"/>
                  <a:gd name="T23" fmla="*/ 0 h 73"/>
                  <a:gd name="T24" fmla="*/ 26 w 93"/>
                  <a:gd name="T25" fmla="*/ 8 h 73"/>
                  <a:gd name="T26" fmla="*/ 24 w 93"/>
                  <a:gd name="T27" fmla="*/ 11 h 73"/>
                  <a:gd name="T28" fmla="*/ 27 w 93"/>
                  <a:gd name="T29" fmla="*/ 15 h 73"/>
                  <a:gd name="T30" fmla="*/ 23 w 93"/>
                  <a:gd name="T31" fmla="*/ 18 h 73"/>
                  <a:gd name="T32" fmla="*/ 19 w 93"/>
                  <a:gd name="T33" fmla="*/ 22 h 73"/>
                  <a:gd name="T34" fmla="*/ 19 w 93"/>
                  <a:gd name="T35" fmla="*/ 31 h 73"/>
                  <a:gd name="T36" fmla="*/ 17 w 93"/>
                  <a:gd name="T37" fmla="*/ 34 h 73"/>
                  <a:gd name="T38" fmla="*/ 10 w 93"/>
                  <a:gd name="T39" fmla="*/ 37 h 73"/>
                  <a:gd name="T40" fmla="*/ 9 w 93"/>
                  <a:gd name="T41" fmla="*/ 39 h 73"/>
                  <a:gd name="T42" fmla="*/ 0 w 93"/>
                  <a:gd name="T43" fmla="*/ 42 h 73"/>
                  <a:gd name="T44" fmla="*/ 7 w 93"/>
                  <a:gd name="T45" fmla="*/ 56 h 73"/>
                  <a:gd name="T46" fmla="*/ 2 w 93"/>
                  <a:gd name="T47" fmla="*/ 65 h 73"/>
                  <a:gd name="T48" fmla="*/ 7 w 93"/>
                  <a:gd name="T49" fmla="*/ 73 h 73"/>
                  <a:gd name="T50" fmla="*/ 15 w 93"/>
                  <a:gd name="T51" fmla="*/ 70 h 73"/>
                  <a:gd name="T52" fmla="*/ 27 w 93"/>
                  <a:gd name="T53" fmla="*/ 66 h 73"/>
                  <a:gd name="T54" fmla="*/ 47 w 93"/>
                  <a:gd name="T55" fmla="*/ 65 h 73"/>
                  <a:gd name="T56" fmla="*/ 54 w 93"/>
                  <a:gd name="T57" fmla="*/ 65 h 73"/>
                  <a:gd name="T58" fmla="*/ 62 w 93"/>
                  <a:gd name="T59" fmla="*/ 66 h 73"/>
                  <a:gd name="T60" fmla="*/ 70 w 93"/>
                  <a:gd name="T61" fmla="*/ 65 h 73"/>
                  <a:gd name="T62" fmla="*/ 81 w 93"/>
                  <a:gd name="T63" fmla="*/ 63 h 73"/>
                  <a:gd name="T64" fmla="*/ 82 w 93"/>
                  <a:gd name="T65" fmla="*/ 52 h 73"/>
                  <a:gd name="T66" fmla="*/ 86 w 93"/>
                  <a:gd name="T67" fmla="*/ 45 h 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3"/>
                  <a:gd name="T103" fmla="*/ 0 h 73"/>
                  <a:gd name="T104" fmla="*/ 93 w 93"/>
                  <a:gd name="T105" fmla="*/ 73 h 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3" h="73">
                    <a:moveTo>
                      <a:pt x="85" y="42"/>
                    </a:moveTo>
                    <a:lnTo>
                      <a:pt x="85" y="39"/>
                    </a:lnTo>
                    <a:lnTo>
                      <a:pt x="81" y="37"/>
                    </a:lnTo>
                    <a:lnTo>
                      <a:pt x="82" y="34"/>
                    </a:lnTo>
                    <a:lnTo>
                      <a:pt x="89" y="34"/>
                    </a:lnTo>
                    <a:lnTo>
                      <a:pt x="91" y="31"/>
                    </a:lnTo>
                    <a:lnTo>
                      <a:pt x="93" y="28"/>
                    </a:lnTo>
                    <a:lnTo>
                      <a:pt x="91" y="25"/>
                    </a:lnTo>
                    <a:lnTo>
                      <a:pt x="81" y="24"/>
                    </a:lnTo>
                    <a:lnTo>
                      <a:pt x="81" y="21"/>
                    </a:lnTo>
                    <a:lnTo>
                      <a:pt x="75" y="20"/>
                    </a:lnTo>
                    <a:lnTo>
                      <a:pt x="71" y="17"/>
                    </a:lnTo>
                    <a:lnTo>
                      <a:pt x="71" y="14"/>
                    </a:lnTo>
                    <a:lnTo>
                      <a:pt x="67" y="13"/>
                    </a:lnTo>
                    <a:lnTo>
                      <a:pt x="67" y="8"/>
                    </a:lnTo>
                    <a:lnTo>
                      <a:pt x="65" y="6"/>
                    </a:lnTo>
                    <a:lnTo>
                      <a:pt x="61" y="3"/>
                    </a:lnTo>
                    <a:lnTo>
                      <a:pt x="57" y="1"/>
                    </a:lnTo>
                    <a:lnTo>
                      <a:pt x="51" y="4"/>
                    </a:lnTo>
                    <a:lnTo>
                      <a:pt x="48" y="3"/>
                    </a:lnTo>
                    <a:lnTo>
                      <a:pt x="44" y="1"/>
                    </a:lnTo>
                    <a:lnTo>
                      <a:pt x="43" y="3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1" y="8"/>
                    </a:lnTo>
                    <a:lnTo>
                      <a:pt x="26" y="8"/>
                    </a:lnTo>
                    <a:lnTo>
                      <a:pt x="23" y="10"/>
                    </a:lnTo>
                    <a:lnTo>
                      <a:pt x="24" y="11"/>
                    </a:lnTo>
                    <a:lnTo>
                      <a:pt x="24" y="14"/>
                    </a:lnTo>
                    <a:lnTo>
                      <a:pt x="27" y="15"/>
                    </a:lnTo>
                    <a:lnTo>
                      <a:pt x="26" y="18"/>
                    </a:lnTo>
                    <a:lnTo>
                      <a:pt x="23" y="18"/>
                    </a:lnTo>
                    <a:lnTo>
                      <a:pt x="22" y="21"/>
                    </a:lnTo>
                    <a:lnTo>
                      <a:pt x="19" y="22"/>
                    </a:lnTo>
                    <a:lnTo>
                      <a:pt x="19" y="27"/>
                    </a:lnTo>
                    <a:lnTo>
                      <a:pt x="19" y="31"/>
                    </a:lnTo>
                    <a:lnTo>
                      <a:pt x="20" y="34"/>
                    </a:lnTo>
                    <a:lnTo>
                      <a:pt x="17" y="34"/>
                    </a:lnTo>
                    <a:lnTo>
                      <a:pt x="15" y="35"/>
                    </a:lnTo>
                    <a:lnTo>
                      <a:pt x="10" y="37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5" y="39"/>
                    </a:lnTo>
                    <a:lnTo>
                      <a:pt x="0" y="42"/>
                    </a:lnTo>
                    <a:lnTo>
                      <a:pt x="2" y="46"/>
                    </a:lnTo>
                    <a:lnTo>
                      <a:pt x="7" y="56"/>
                    </a:lnTo>
                    <a:lnTo>
                      <a:pt x="2" y="62"/>
                    </a:lnTo>
                    <a:lnTo>
                      <a:pt x="2" y="65"/>
                    </a:lnTo>
                    <a:lnTo>
                      <a:pt x="6" y="66"/>
                    </a:lnTo>
                    <a:lnTo>
                      <a:pt x="7" y="73"/>
                    </a:lnTo>
                    <a:lnTo>
                      <a:pt x="12" y="73"/>
                    </a:lnTo>
                    <a:lnTo>
                      <a:pt x="15" y="70"/>
                    </a:lnTo>
                    <a:lnTo>
                      <a:pt x="20" y="68"/>
                    </a:lnTo>
                    <a:lnTo>
                      <a:pt x="27" y="66"/>
                    </a:lnTo>
                    <a:lnTo>
                      <a:pt x="38" y="65"/>
                    </a:lnTo>
                    <a:lnTo>
                      <a:pt x="47" y="65"/>
                    </a:lnTo>
                    <a:lnTo>
                      <a:pt x="51" y="68"/>
                    </a:lnTo>
                    <a:lnTo>
                      <a:pt x="54" y="65"/>
                    </a:lnTo>
                    <a:lnTo>
                      <a:pt x="58" y="65"/>
                    </a:lnTo>
                    <a:lnTo>
                      <a:pt x="62" y="66"/>
                    </a:lnTo>
                    <a:lnTo>
                      <a:pt x="67" y="62"/>
                    </a:lnTo>
                    <a:lnTo>
                      <a:pt x="70" y="65"/>
                    </a:lnTo>
                    <a:lnTo>
                      <a:pt x="75" y="62"/>
                    </a:lnTo>
                    <a:lnTo>
                      <a:pt x="81" y="63"/>
                    </a:lnTo>
                    <a:lnTo>
                      <a:pt x="81" y="59"/>
                    </a:lnTo>
                    <a:lnTo>
                      <a:pt x="82" y="52"/>
                    </a:lnTo>
                    <a:lnTo>
                      <a:pt x="91" y="49"/>
                    </a:lnTo>
                    <a:lnTo>
                      <a:pt x="86" y="45"/>
                    </a:lnTo>
                    <a:lnTo>
                      <a:pt x="85" y="4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11" name="Freeform 1064"/>
              <p:cNvSpPr>
                <a:spLocks noChangeAspect="1"/>
              </p:cNvSpPr>
              <p:nvPr/>
            </p:nvSpPr>
            <p:spPr bwMode="auto">
              <a:xfrm>
                <a:off x="3395" y="938"/>
                <a:ext cx="93" cy="73"/>
              </a:xfrm>
              <a:custGeom>
                <a:avLst/>
                <a:gdLst>
                  <a:gd name="T0" fmla="*/ 85 w 93"/>
                  <a:gd name="T1" fmla="*/ 39 h 73"/>
                  <a:gd name="T2" fmla="*/ 82 w 93"/>
                  <a:gd name="T3" fmla="*/ 34 h 73"/>
                  <a:gd name="T4" fmla="*/ 91 w 93"/>
                  <a:gd name="T5" fmla="*/ 31 h 73"/>
                  <a:gd name="T6" fmla="*/ 91 w 93"/>
                  <a:gd name="T7" fmla="*/ 25 h 73"/>
                  <a:gd name="T8" fmla="*/ 81 w 93"/>
                  <a:gd name="T9" fmla="*/ 21 h 73"/>
                  <a:gd name="T10" fmla="*/ 71 w 93"/>
                  <a:gd name="T11" fmla="*/ 17 h 73"/>
                  <a:gd name="T12" fmla="*/ 67 w 93"/>
                  <a:gd name="T13" fmla="*/ 13 h 73"/>
                  <a:gd name="T14" fmla="*/ 65 w 93"/>
                  <a:gd name="T15" fmla="*/ 6 h 73"/>
                  <a:gd name="T16" fmla="*/ 57 w 93"/>
                  <a:gd name="T17" fmla="*/ 1 h 73"/>
                  <a:gd name="T18" fmla="*/ 48 w 93"/>
                  <a:gd name="T19" fmla="*/ 3 h 73"/>
                  <a:gd name="T20" fmla="*/ 43 w 93"/>
                  <a:gd name="T21" fmla="*/ 3 h 73"/>
                  <a:gd name="T22" fmla="*/ 36 w 93"/>
                  <a:gd name="T23" fmla="*/ 0 h 73"/>
                  <a:gd name="T24" fmla="*/ 26 w 93"/>
                  <a:gd name="T25" fmla="*/ 8 h 73"/>
                  <a:gd name="T26" fmla="*/ 24 w 93"/>
                  <a:gd name="T27" fmla="*/ 11 h 73"/>
                  <a:gd name="T28" fmla="*/ 27 w 93"/>
                  <a:gd name="T29" fmla="*/ 15 h 73"/>
                  <a:gd name="T30" fmla="*/ 23 w 93"/>
                  <a:gd name="T31" fmla="*/ 18 h 73"/>
                  <a:gd name="T32" fmla="*/ 19 w 93"/>
                  <a:gd name="T33" fmla="*/ 22 h 73"/>
                  <a:gd name="T34" fmla="*/ 19 w 93"/>
                  <a:gd name="T35" fmla="*/ 31 h 73"/>
                  <a:gd name="T36" fmla="*/ 17 w 93"/>
                  <a:gd name="T37" fmla="*/ 34 h 73"/>
                  <a:gd name="T38" fmla="*/ 10 w 93"/>
                  <a:gd name="T39" fmla="*/ 37 h 73"/>
                  <a:gd name="T40" fmla="*/ 9 w 93"/>
                  <a:gd name="T41" fmla="*/ 39 h 73"/>
                  <a:gd name="T42" fmla="*/ 0 w 93"/>
                  <a:gd name="T43" fmla="*/ 42 h 73"/>
                  <a:gd name="T44" fmla="*/ 7 w 93"/>
                  <a:gd name="T45" fmla="*/ 56 h 73"/>
                  <a:gd name="T46" fmla="*/ 2 w 93"/>
                  <a:gd name="T47" fmla="*/ 65 h 73"/>
                  <a:gd name="T48" fmla="*/ 7 w 93"/>
                  <a:gd name="T49" fmla="*/ 73 h 73"/>
                  <a:gd name="T50" fmla="*/ 15 w 93"/>
                  <a:gd name="T51" fmla="*/ 70 h 73"/>
                  <a:gd name="T52" fmla="*/ 27 w 93"/>
                  <a:gd name="T53" fmla="*/ 66 h 73"/>
                  <a:gd name="T54" fmla="*/ 47 w 93"/>
                  <a:gd name="T55" fmla="*/ 65 h 73"/>
                  <a:gd name="T56" fmla="*/ 54 w 93"/>
                  <a:gd name="T57" fmla="*/ 65 h 73"/>
                  <a:gd name="T58" fmla="*/ 62 w 93"/>
                  <a:gd name="T59" fmla="*/ 66 h 73"/>
                  <a:gd name="T60" fmla="*/ 70 w 93"/>
                  <a:gd name="T61" fmla="*/ 65 h 73"/>
                  <a:gd name="T62" fmla="*/ 81 w 93"/>
                  <a:gd name="T63" fmla="*/ 63 h 73"/>
                  <a:gd name="T64" fmla="*/ 82 w 93"/>
                  <a:gd name="T65" fmla="*/ 52 h 73"/>
                  <a:gd name="T66" fmla="*/ 86 w 93"/>
                  <a:gd name="T67" fmla="*/ 45 h 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3"/>
                  <a:gd name="T103" fmla="*/ 0 h 73"/>
                  <a:gd name="T104" fmla="*/ 93 w 93"/>
                  <a:gd name="T105" fmla="*/ 73 h 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3" h="73">
                    <a:moveTo>
                      <a:pt x="85" y="42"/>
                    </a:moveTo>
                    <a:lnTo>
                      <a:pt x="85" y="39"/>
                    </a:lnTo>
                    <a:lnTo>
                      <a:pt x="81" y="37"/>
                    </a:lnTo>
                    <a:lnTo>
                      <a:pt x="82" y="34"/>
                    </a:lnTo>
                    <a:lnTo>
                      <a:pt x="89" y="34"/>
                    </a:lnTo>
                    <a:lnTo>
                      <a:pt x="91" y="31"/>
                    </a:lnTo>
                    <a:lnTo>
                      <a:pt x="93" y="28"/>
                    </a:lnTo>
                    <a:lnTo>
                      <a:pt x="91" y="25"/>
                    </a:lnTo>
                    <a:lnTo>
                      <a:pt x="81" y="24"/>
                    </a:lnTo>
                    <a:lnTo>
                      <a:pt x="81" y="21"/>
                    </a:lnTo>
                    <a:lnTo>
                      <a:pt x="75" y="20"/>
                    </a:lnTo>
                    <a:lnTo>
                      <a:pt x="71" y="17"/>
                    </a:lnTo>
                    <a:lnTo>
                      <a:pt x="71" y="14"/>
                    </a:lnTo>
                    <a:lnTo>
                      <a:pt x="67" y="13"/>
                    </a:lnTo>
                    <a:lnTo>
                      <a:pt x="67" y="8"/>
                    </a:lnTo>
                    <a:lnTo>
                      <a:pt x="65" y="6"/>
                    </a:lnTo>
                    <a:lnTo>
                      <a:pt x="61" y="3"/>
                    </a:lnTo>
                    <a:lnTo>
                      <a:pt x="57" y="1"/>
                    </a:lnTo>
                    <a:lnTo>
                      <a:pt x="51" y="4"/>
                    </a:lnTo>
                    <a:lnTo>
                      <a:pt x="48" y="3"/>
                    </a:lnTo>
                    <a:lnTo>
                      <a:pt x="44" y="1"/>
                    </a:lnTo>
                    <a:lnTo>
                      <a:pt x="43" y="3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1" y="8"/>
                    </a:lnTo>
                    <a:lnTo>
                      <a:pt x="26" y="8"/>
                    </a:lnTo>
                    <a:lnTo>
                      <a:pt x="23" y="10"/>
                    </a:lnTo>
                    <a:lnTo>
                      <a:pt x="24" y="11"/>
                    </a:lnTo>
                    <a:lnTo>
                      <a:pt x="24" y="14"/>
                    </a:lnTo>
                    <a:lnTo>
                      <a:pt x="27" y="15"/>
                    </a:lnTo>
                    <a:lnTo>
                      <a:pt x="26" y="18"/>
                    </a:lnTo>
                    <a:lnTo>
                      <a:pt x="23" y="18"/>
                    </a:lnTo>
                    <a:lnTo>
                      <a:pt x="22" y="21"/>
                    </a:lnTo>
                    <a:lnTo>
                      <a:pt x="19" y="22"/>
                    </a:lnTo>
                    <a:lnTo>
                      <a:pt x="19" y="27"/>
                    </a:lnTo>
                    <a:lnTo>
                      <a:pt x="19" y="31"/>
                    </a:lnTo>
                    <a:lnTo>
                      <a:pt x="20" y="34"/>
                    </a:lnTo>
                    <a:lnTo>
                      <a:pt x="17" y="34"/>
                    </a:lnTo>
                    <a:lnTo>
                      <a:pt x="15" y="35"/>
                    </a:lnTo>
                    <a:lnTo>
                      <a:pt x="10" y="37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5" y="39"/>
                    </a:lnTo>
                    <a:lnTo>
                      <a:pt x="0" y="42"/>
                    </a:lnTo>
                    <a:lnTo>
                      <a:pt x="2" y="46"/>
                    </a:lnTo>
                    <a:lnTo>
                      <a:pt x="7" y="56"/>
                    </a:lnTo>
                    <a:lnTo>
                      <a:pt x="2" y="62"/>
                    </a:lnTo>
                    <a:lnTo>
                      <a:pt x="2" y="65"/>
                    </a:lnTo>
                    <a:lnTo>
                      <a:pt x="6" y="66"/>
                    </a:lnTo>
                    <a:lnTo>
                      <a:pt x="7" y="73"/>
                    </a:lnTo>
                    <a:lnTo>
                      <a:pt x="12" y="73"/>
                    </a:lnTo>
                    <a:lnTo>
                      <a:pt x="15" y="70"/>
                    </a:lnTo>
                    <a:lnTo>
                      <a:pt x="20" y="68"/>
                    </a:lnTo>
                    <a:lnTo>
                      <a:pt x="27" y="66"/>
                    </a:lnTo>
                    <a:lnTo>
                      <a:pt x="38" y="65"/>
                    </a:lnTo>
                    <a:lnTo>
                      <a:pt x="47" y="65"/>
                    </a:lnTo>
                    <a:lnTo>
                      <a:pt x="51" y="68"/>
                    </a:lnTo>
                    <a:lnTo>
                      <a:pt x="54" y="65"/>
                    </a:lnTo>
                    <a:lnTo>
                      <a:pt x="58" y="65"/>
                    </a:lnTo>
                    <a:lnTo>
                      <a:pt x="62" y="66"/>
                    </a:lnTo>
                    <a:lnTo>
                      <a:pt x="67" y="62"/>
                    </a:lnTo>
                    <a:lnTo>
                      <a:pt x="70" y="65"/>
                    </a:lnTo>
                    <a:lnTo>
                      <a:pt x="75" y="62"/>
                    </a:lnTo>
                    <a:lnTo>
                      <a:pt x="81" y="63"/>
                    </a:lnTo>
                    <a:lnTo>
                      <a:pt x="81" y="59"/>
                    </a:lnTo>
                    <a:lnTo>
                      <a:pt x="82" y="52"/>
                    </a:lnTo>
                    <a:lnTo>
                      <a:pt x="91" y="49"/>
                    </a:lnTo>
                    <a:lnTo>
                      <a:pt x="86" y="45"/>
                    </a:lnTo>
                    <a:lnTo>
                      <a:pt x="85" y="42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12" name="Freeform 1065"/>
              <p:cNvSpPr>
                <a:spLocks noChangeAspect="1"/>
              </p:cNvSpPr>
              <p:nvPr/>
            </p:nvSpPr>
            <p:spPr bwMode="auto">
              <a:xfrm>
                <a:off x="3363" y="918"/>
                <a:ext cx="68" cy="34"/>
              </a:xfrm>
              <a:custGeom>
                <a:avLst/>
                <a:gdLst>
                  <a:gd name="T0" fmla="*/ 61 w 68"/>
                  <a:gd name="T1" fmla="*/ 10 h 34"/>
                  <a:gd name="T2" fmla="*/ 59 w 68"/>
                  <a:gd name="T3" fmla="*/ 4 h 34"/>
                  <a:gd name="T4" fmla="*/ 52 w 68"/>
                  <a:gd name="T5" fmla="*/ 3 h 34"/>
                  <a:gd name="T6" fmla="*/ 47 w 68"/>
                  <a:gd name="T7" fmla="*/ 4 h 34"/>
                  <a:gd name="T8" fmla="*/ 38 w 68"/>
                  <a:gd name="T9" fmla="*/ 0 h 34"/>
                  <a:gd name="T10" fmla="*/ 32 w 68"/>
                  <a:gd name="T11" fmla="*/ 0 h 34"/>
                  <a:gd name="T12" fmla="*/ 27 w 68"/>
                  <a:gd name="T13" fmla="*/ 3 h 34"/>
                  <a:gd name="T14" fmla="*/ 27 w 68"/>
                  <a:gd name="T15" fmla="*/ 4 h 34"/>
                  <a:gd name="T16" fmla="*/ 28 w 68"/>
                  <a:gd name="T17" fmla="*/ 9 h 34"/>
                  <a:gd name="T18" fmla="*/ 28 w 68"/>
                  <a:gd name="T19" fmla="*/ 13 h 34"/>
                  <a:gd name="T20" fmla="*/ 27 w 68"/>
                  <a:gd name="T21" fmla="*/ 16 h 34"/>
                  <a:gd name="T22" fmla="*/ 24 w 68"/>
                  <a:gd name="T23" fmla="*/ 16 h 34"/>
                  <a:gd name="T24" fmla="*/ 20 w 68"/>
                  <a:gd name="T25" fmla="*/ 16 h 34"/>
                  <a:gd name="T26" fmla="*/ 14 w 68"/>
                  <a:gd name="T27" fmla="*/ 10 h 34"/>
                  <a:gd name="T28" fmla="*/ 8 w 68"/>
                  <a:gd name="T29" fmla="*/ 7 h 34"/>
                  <a:gd name="T30" fmla="*/ 4 w 68"/>
                  <a:gd name="T31" fmla="*/ 10 h 34"/>
                  <a:gd name="T32" fmla="*/ 1 w 68"/>
                  <a:gd name="T33" fmla="*/ 18 h 34"/>
                  <a:gd name="T34" fmla="*/ 0 w 68"/>
                  <a:gd name="T35" fmla="*/ 23 h 34"/>
                  <a:gd name="T36" fmla="*/ 0 w 68"/>
                  <a:gd name="T37" fmla="*/ 27 h 34"/>
                  <a:gd name="T38" fmla="*/ 0 w 68"/>
                  <a:gd name="T39" fmla="*/ 34 h 34"/>
                  <a:gd name="T40" fmla="*/ 4 w 68"/>
                  <a:gd name="T41" fmla="*/ 31 h 34"/>
                  <a:gd name="T42" fmla="*/ 11 w 68"/>
                  <a:gd name="T43" fmla="*/ 27 h 34"/>
                  <a:gd name="T44" fmla="*/ 18 w 68"/>
                  <a:gd name="T45" fmla="*/ 27 h 34"/>
                  <a:gd name="T46" fmla="*/ 24 w 68"/>
                  <a:gd name="T47" fmla="*/ 26 h 34"/>
                  <a:gd name="T48" fmla="*/ 30 w 68"/>
                  <a:gd name="T49" fmla="*/ 27 h 34"/>
                  <a:gd name="T50" fmla="*/ 37 w 68"/>
                  <a:gd name="T51" fmla="*/ 23 h 34"/>
                  <a:gd name="T52" fmla="*/ 37 w 68"/>
                  <a:gd name="T53" fmla="*/ 26 h 34"/>
                  <a:gd name="T54" fmla="*/ 44 w 68"/>
                  <a:gd name="T55" fmla="*/ 26 h 34"/>
                  <a:gd name="T56" fmla="*/ 48 w 68"/>
                  <a:gd name="T57" fmla="*/ 28 h 34"/>
                  <a:gd name="T58" fmla="*/ 51 w 68"/>
                  <a:gd name="T59" fmla="*/ 30 h 34"/>
                  <a:gd name="T60" fmla="*/ 55 w 68"/>
                  <a:gd name="T61" fmla="*/ 30 h 34"/>
                  <a:gd name="T62" fmla="*/ 58 w 68"/>
                  <a:gd name="T63" fmla="*/ 28 h 34"/>
                  <a:gd name="T64" fmla="*/ 63 w 68"/>
                  <a:gd name="T65" fmla="*/ 28 h 34"/>
                  <a:gd name="T66" fmla="*/ 68 w 68"/>
                  <a:gd name="T67" fmla="*/ 21 h 34"/>
                  <a:gd name="T68" fmla="*/ 65 w 68"/>
                  <a:gd name="T69" fmla="*/ 13 h 34"/>
                  <a:gd name="T70" fmla="*/ 61 w 68"/>
                  <a:gd name="T71" fmla="*/ 10 h 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8"/>
                  <a:gd name="T109" fmla="*/ 0 h 34"/>
                  <a:gd name="T110" fmla="*/ 68 w 68"/>
                  <a:gd name="T111" fmla="*/ 34 h 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8" h="34">
                    <a:moveTo>
                      <a:pt x="61" y="10"/>
                    </a:moveTo>
                    <a:lnTo>
                      <a:pt x="59" y="4"/>
                    </a:lnTo>
                    <a:lnTo>
                      <a:pt x="52" y="3"/>
                    </a:lnTo>
                    <a:lnTo>
                      <a:pt x="47" y="4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7" y="3"/>
                    </a:lnTo>
                    <a:lnTo>
                      <a:pt x="27" y="4"/>
                    </a:lnTo>
                    <a:lnTo>
                      <a:pt x="28" y="9"/>
                    </a:lnTo>
                    <a:lnTo>
                      <a:pt x="28" y="13"/>
                    </a:lnTo>
                    <a:lnTo>
                      <a:pt x="27" y="16"/>
                    </a:lnTo>
                    <a:lnTo>
                      <a:pt x="24" y="16"/>
                    </a:lnTo>
                    <a:lnTo>
                      <a:pt x="20" y="16"/>
                    </a:lnTo>
                    <a:lnTo>
                      <a:pt x="14" y="10"/>
                    </a:lnTo>
                    <a:lnTo>
                      <a:pt x="8" y="7"/>
                    </a:lnTo>
                    <a:lnTo>
                      <a:pt x="4" y="10"/>
                    </a:lnTo>
                    <a:lnTo>
                      <a:pt x="1" y="18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31"/>
                    </a:lnTo>
                    <a:lnTo>
                      <a:pt x="11" y="27"/>
                    </a:lnTo>
                    <a:lnTo>
                      <a:pt x="18" y="27"/>
                    </a:lnTo>
                    <a:lnTo>
                      <a:pt x="24" y="26"/>
                    </a:lnTo>
                    <a:lnTo>
                      <a:pt x="30" y="27"/>
                    </a:lnTo>
                    <a:lnTo>
                      <a:pt x="37" y="23"/>
                    </a:lnTo>
                    <a:lnTo>
                      <a:pt x="37" y="26"/>
                    </a:lnTo>
                    <a:lnTo>
                      <a:pt x="44" y="26"/>
                    </a:lnTo>
                    <a:lnTo>
                      <a:pt x="48" y="28"/>
                    </a:lnTo>
                    <a:lnTo>
                      <a:pt x="51" y="30"/>
                    </a:lnTo>
                    <a:lnTo>
                      <a:pt x="55" y="30"/>
                    </a:lnTo>
                    <a:lnTo>
                      <a:pt x="58" y="28"/>
                    </a:lnTo>
                    <a:lnTo>
                      <a:pt x="63" y="28"/>
                    </a:lnTo>
                    <a:lnTo>
                      <a:pt x="68" y="21"/>
                    </a:lnTo>
                    <a:lnTo>
                      <a:pt x="65" y="13"/>
                    </a:lnTo>
                    <a:lnTo>
                      <a:pt x="61" y="1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13" name="Freeform 1066"/>
              <p:cNvSpPr>
                <a:spLocks noChangeAspect="1"/>
              </p:cNvSpPr>
              <p:nvPr/>
            </p:nvSpPr>
            <p:spPr bwMode="auto">
              <a:xfrm>
                <a:off x="3363" y="918"/>
                <a:ext cx="68" cy="34"/>
              </a:xfrm>
              <a:custGeom>
                <a:avLst/>
                <a:gdLst>
                  <a:gd name="T0" fmla="*/ 61 w 68"/>
                  <a:gd name="T1" fmla="*/ 10 h 34"/>
                  <a:gd name="T2" fmla="*/ 59 w 68"/>
                  <a:gd name="T3" fmla="*/ 4 h 34"/>
                  <a:gd name="T4" fmla="*/ 52 w 68"/>
                  <a:gd name="T5" fmla="*/ 3 h 34"/>
                  <a:gd name="T6" fmla="*/ 47 w 68"/>
                  <a:gd name="T7" fmla="*/ 4 h 34"/>
                  <a:gd name="T8" fmla="*/ 38 w 68"/>
                  <a:gd name="T9" fmla="*/ 0 h 34"/>
                  <a:gd name="T10" fmla="*/ 32 w 68"/>
                  <a:gd name="T11" fmla="*/ 0 h 34"/>
                  <a:gd name="T12" fmla="*/ 27 w 68"/>
                  <a:gd name="T13" fmla="*/ 3 h 34"/>
                  <a:gd name="T14" fmla="*/ 27 w 68"/>
                  <a:gd name="T15" fmla="*/ 4 h 34"/>
                  <a:gd name="T16" fmla="*/ 28 w 68"/>
                  <a:gd name="T17" fmla="*/ 9 h 34"/>
                  <a:gd name="T18" fmla="*/ 28 w 68"/>
                  <a:gd name="T19" fmla="*/ 13 h 34"/>
                  <a:gd name="T20" fmla="*/ 27 w 68"/>
                  <a:gd name="T21" fmla="*/ 16 h 34"/>
                  <a:gd name="T22" fmla="*/ 24 w 68"/>
                  <a:gd name="T23" fmla="*/ 16 h 34"/>
                  <a:gd name="T24" fmla="*/ 20 w 68"/>
                  <a:gd name="T25" fmla="*/ 16 h 34"/>
                  <a:gd name="T26" fmla="*/ 14 w 68"/>
                  <a:gd name="T27" fmla="*/ 10 h 34"/>
                  <a:gd name="T28" fmla="*/ 8 w 68"/>
                  <a:gd name="T29" fmla="*/ 7 h 34"/>
                  <a:gd name="T30" fmla="*/ 4 w 68"/>
                  <a:gd name="T31" fmla="*/ 10 h 34"/>
                  <a:gd name="T32" fmla="*/ 1 w 68"/>
                  <a:gd name="T33" fmla="*/ 18 h 34"/>
                  <a:gd name="T34" fmla="*/ 0 w 68"/>
                  <a:gd name="T35" fmla="*/ 23 h 34"/>
                  <a:gd name="T36" fmla="*/ 0 w 68"/>
                  <a:gd name="T37" fmla="*/ 27 h 34"/>
                  <a:gd name="T38" fmla="*/ 0 w 68"/>
                  <a:gd name="T39" fmla="*/ 34 h 34"/>
                  <a:gd name="T40" fmla="*/ 4 w 68"/>
                  <a:gd name="T41" fmla="*/ 31 h 34"/>
                  <a:gd name="T42" fmla="*/ 11 w 68"/>
                  <a:gd name="T43" fmla="*/ 27 h 34"/>
                  <a:gd name="T44" fmla="*/ 18 w 68"/>
                  <a:gd name="T45" fmla="*/ 27 h 34"/>
                  <a:gd name="T46" fmla="*/ 24 w 68"/>
                  <a:gd name="T47" fmla="*/ 26 h 34"/>
                  <a:gd name="T48" fmla="*/ 30 w 68"/>
                  <a:gd name="T49" fmla="*/ 27 h 34"/>
                  <a:gd name="T50" fmla="*/ 37 w 68"/>
                  <a:gd name="T51" fmla="*/ 23 h 34"/>
                  <a:gd name="T52" fmla="*/ 37 w 68"/>
                  <a:gd name="T53" fmla="*/ 26 h 34"/>
                  <a:gd name="T54" fmla="*/ 44 w 68"/>
                  <a:gd name="T55" fmla="*/ 26 h 34"/>
                  <a:gd name="T56" fmla="*/ 48 w 68"/>
                  <a:gd name="T57" fmla="*/ 28 h 34"/>
                  <a:gd name="T58" fmla="*/ 51 w 68"/>
                  <a:gd name="T59" fmla="*/ 30 h 34"/>
                  <a:gd name="T60" fmla="*/ 55 w 68"/>
                  <a:gd name="T61" fmla="*/ 30 h 34"/>
                  <a:gd name="T62" fmla="*/ 58 w 68"/>
                  <a:gd name="T63" fmla="*/ 28 h 34"/>
                  <a:gd name="T64" fmla="*/ 63 w 68"/>
                  <a:gd name="T65" fmla="*/ 28 h 34"/>
                  <a:gd name="T66" fmla="*/ 68 w 68"/>
                  <a:gd name="T67" fmla="*/ 21 h 34"/>
                  <a:gd name="T68" fmla="*/ 65 w 68"/>
                  <a:gd name="T69" fmla="*/ 13 h 34"/>
                  <a:gd name="T70" fmla="*/ 61 w 68"/>
                  <a:gd name="T71" fmla="*/ 10 h 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8"/>
                  <a:gd name="T109" fmla="*/ 0 h 34"/>
                  <a:gd name="T110" fmla="*/ 68 w 68"/>
                  <a:gd name="T111" fmla="*/ 34 h 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8" h="34">
                    <a:moveTo>
                      <a:pt x="61" y="10"/>
                    </a:moveTo>
                    <a:lnTo>
                      <a:pt x="59" y="4"/>
                    </a:lnTo>
                    <a:lnTo>
                      <a:pt x="52" y="3"/>
                    </a:lnTo>
                    <a:lnTo>
                      <a:pt x="47" y="4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7" y="3"/>
                    </a:lnTo>
                    <a:lnTo>
                      <a:pt x="27" y="4"/>
                    </a:lnTo>
                    <a:lnTo>
                      <a:pt x="28" y="9"/>
                    </a:lnTo>
                    <a:lnTo>
                      <a:pt x="28" y="13"/>
                    </a:lnTo>
                    <a:lnTo>
                      <a:pt x="27" y="16"/>
                    </a:lnTo>
                    <a:lnTo>
                      <a:pt x="24" y="16"/>
                    </a:lnTo>
                    <a:lnTo>
                      <a:pt x="20" y="16"/>
                    </a:lnTo>
                    <a:lnTo>
                      <a:pt x="14" y="10"/>
                    </a:lnTo>
                    <a:lnTo>
                      <a:pt x="8" y="7"/>
                    </a:lnTo>
                    <a:lnTo>
                      <a:pt x="4" y="10"/>
                    </a:lnTo>
                    <a:lnTo>
                      <a:pt x="1" y="18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31"/>
                    </a:lnTo>
                    <a:lnTo>
                      <a:pt x="11" y="27"/>
                    </a:lnTo>
                    <a:lnTo>
                      <a:pt x="18" y="27"/>
                    </a:lnTo>
                    <a:lnTo>
                      <a:pt x="24" y="26"/>
                    </a:lnTo>
                    <a:lnTo>
                      <a:pt x="30" y="27"/>
                    </a:lnTo>
                    <a:lnTo>
                      <a:pt x="37" y="23"/>
                    </a:lnTo>
                    <a:lnTo>
                      <a:pt x="37" y="26"/>
                    </a:lnTo>
                    <a:lnTo>
                      <a:pt x="44" y="26"/>
                    </a:lnTo>
                    <a:lnTo>
                      <a:pt x="48" y="28"/>
                    </a:lnTo>
                    <a:lnTo>
                      <a:pt x="51" y="30"/>
                    </a:lnTo>
                    <a:lnTo>
                      <a:pt x="55" y="30"/>
                    </a:lnTo>
                    <a:lnTo>
                      <a:pt x="58" y="28"/>
                    </a:lnTo>
                    <a:lnTo>
                      <a:pt x="63" y="28"/>
                    </a:lnTo>
                    <a:lnTo>
                      <a:pt x="68" y="21"/>
                    </a:lnTo>
                    <a:lnTo>
                      <a:pt x="65" y="13"/>
                    </a:lnTo>
                    <a:lnTo>
                      <a:pt x="61" y="10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14" name="Freeform 1067"/>
              <p:cNvSpPr>
                <a:spLocks noChangeAspect="1"/>
              </p:cNvSpPr>
              <p:nvPr/>
            </p:nvSpPr>
            <p:spPr bwMode="auto">
              <a:xfrm>
                <a:off x="3395" y="938"/>
                <a:ext cx="93" cy="72"/>
              </a:xfrm>
              <a:custGeom>
                <a:avLst/>
                <a:gdLst>
                  <a:gd name="T0" fmla="*/ 85 w 93"/>
                  <a:gd name="T1" fmla="*/ 38 h 72"/>
                  <a:gd name="T2" fmla="*/ 82 w 93"/>
                  <a:gd name="T3" fmla="*/ 34 h 72"/>
                  <a:gd name="T4" fmla="*/ 91 w 93"/>
                  <a:gd name="T5" fmla="*/ 31 h 72"/>
                  <a:gd name="T6" fmla="*/ 91 w 93"/>
                  <a:gd name="T7" fmla="*/ 25 h 72"/>
                  <a:gd name="T8" fmla="*/ 81 w 93"/>
                  <a:gd name="T9" fmla="*/ 20 h 72"/>
                  <a:gd name="T10" fmla="*/ 71 w 93"/>
                  <a:gd name="T11" fmla="*/ 15 h 72"/>
                  <a:gd name="T12" fmla="*/ 67 w 93"/>
                  <a:gd name="T13" fmla="*/ 13 h 72"/>
                  <a:gd name="T14" fmla="*/ 65 w 93"/>
                  <a:gd name="T15" fmla="*/ 4 h 72"/>
                  <a:gd name="T16" fmla="*/ 57 w 93"/>
                  <a:gd name="T17" fmla="*/ 0 h 72"/>
                  <a:gd name="T18" fmla="*/ 48 w 93"/>
                  <a:gd name="T19" fmla="*/ 1 h 72"/>
                  <a:gd name="T20" fmla="*/ 43 w 93"/>
                  <a:gd name="T21" fmla="*/ 1 h 72"/>
                  <a:gd name="T22" fmla="*/ 36 w 93"/>
                  <a:gd name="T23" fmla="*/ 0 h 72"/>
                  <a:gd name="T24" fmla="*/ 26 w 93"/>
                  <a:gd name="T25" fmla="*/ 7 h 72"/>
                  <a:gd name="T26" fmla="*/ 24 w 93"/>
                  <a:gd name="T27" fmla="*/ 10 h 72"/>
                  <a:gd name="T28" fmla="*/ 27 w 93"/>
                  <a:gd name="T29" fmla="*/ 15 h 72"/>
                  <a:gd name="T30" fmla="*/ 23 w 93"/>
                  <a:gd name="T31" fmla="*/ 18 h 72"/>
                  <a:gd name="T32" fmla="*/ 19 w 93"/>
                  <a:gd name="T33" fmla="*/ 21 h 72"/>
                  <a:gd name="T34" fmla="*/ 19 w 93"/>
                  <a:gd name="T35" fmla="*/ 30 h 72"/>
                  <a:gd name="T36" fmla="*/ 17 w 93"/>
                  <a:gd name="T37" fmla="*/ 32 h 72"/>
                  <a:gd name="T38" fmla="*/ 10 w 93"/>
                  <a:gd name="T39" fmla="*/ 35 h 72"/>
                  <a:gd name="T40" fmla="*/ 9 w 93"/>
                  <a:gd name="T41" fmla="*/ 39 h 72"/>
                  <a:gd name="T42" fmla="*/ 0 w 93"/>
                  <a:gd name="T43" fmla="*/ 41 h 72"/>
                  <a:gd name="T44" fmla="*/ 7 w 93"/>
                  <a:gd name="T45" fmla="*/ 56 h 72"/>
                  <a:gd name="T46" fmla="*/ 2 w 93"/>
                  <a:gd name="T47" fmla="*/ 65 h 72"/>
                  <a:gd name="T48" fmla="*/ 7 w 93"/>
                  <a:gd name="T49" fmla="*/ 72 h 72"/>
                  <a:gd name="T50" fmla="*/ 15 w 93"/>
                  <a:gd name="T51" fmla="*/ 69 h 72"/>
                  <a:gd name="T52" fmla="*/ 27 w 93"/>
                  <a:gd name="T53" fmla="*/ 65 h 72"/>
                  <a:gd name="T54" fmla="*/ 47 w 93"/>
                  <a:gd name="T55" fmla="*/ 63 h 72"/>
                  <a:gd name="T56" fmla="*/ 54 w 93"/>
                  <a:gd name="T57" fmla="*/ 63 h 72"/>
                  <a:gd name="T58" fmla="*/ 62 w 93"/>
                  <a:gd name="T59" fmla="*/ 65 h 72"/>
                  <a:gd name="T60" fmla="*/ 70 w 93"/>
                  <a:gd name="T61" fmla="*/ 63 h 72"/>
                  <a:gd name="T62" fmla="*/ 81 w 93"/>
                  <a:gd name="T63" fmla="*/ 62 h 72"/>
                  <a:gd name="T64" fmla="*/ 82 w 93"/>
                  <a:gd name="T65" fmla="*/ 51 h 72"/>
                  <a:gd name="T66" fmla="*/ 86 w 93"/>
                  <a:gd name="T67" fmla="*/ 44 h 7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3"/>
                  <a:gd name="T103" fmla="*/ 0 h 72"/>
                  <a:gd name="T104" fmla="*/ 93 w 93"/>
                  <a:gd name="T105" fmla="*/ 72 h 7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3" h="72">
                    <a:moveTo>
                      <a:pt x="85" y="41"/>
                    </a:moveTo>
                    <a:lnTo>
                      <a:pt x="85" y="38"/>
                    </a:lnTo>
                    <a:lnTo>
                      <a:pt x="81" y="37"/>
                    </a:lnTo>
                    <a:lnTo>
                      <a:pt x="82" y="34"/>
                    </a:lnTo>
                    <a:lnTo>
                      <a:pt x="89" y="32"/>
                    </a:lnTo>
                    <a:lnTo>
                      <a:pt x="91" y="31"/>
                    </a:lnTo>
                    <a:lnTo>
                      <a:pt x="93" y="28"/>
                    </a:lnTo>
                    <a:lnTo>
                      <a:pt x="91" y="25"/>
                    </a:lnTo>
                    <a:lnTo>
                      <a:pt x="81" y="22"/>
                    </a:lnTo>
                    <a:lnTo>
                      <a:pt x="81" y="20"/>
                    </a:lnTo>
                    <a:lnTo>
                      <a:pt x="75" y="18"/>
                    </a:lnTo>
                    <a:lnTo>
                      <a:pt x="71" y="15"/>
                    </a:lnTo>
                    <a:lnTo>
                      <a:pt x="71" y="14"/>
                    </a:lnTo>
                    <a:lnTo>
                      <a:pt x="67" y="13"/>
                    </a:lnTo>
                    <a:lnTo>
                      <a:pt x="67" y="8"/>
                    </a:lnTo>
                    <a:lnTo>
                      <a:pt x="65" y="4"/>
                    </a:lnTo>
                    <a:lnTo>
                      <a:pt x="61" y="1"/>
                    </a:lnTo>
                    <a:lnTo>
                      <a:pt x="57" y="0"/>
                    </a:lnTo>
                    <a:lnTo>
                      <a:pt x="51" y="3"/>
                    </a:lnTo>
                    <a:lnTo>
                      <a:pt x="48" y="1"/>
                    </a:lnTo>
                    <a:lnTo>
                      <a:pt x="44" y="0"/>
                    </a:lnTo>
                    <a:lnTo>
                      <a:pt x="43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1" y="7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4" y="10"/>
                    </a:lnTo>
                    <a:lnTo>
                      <a:pt x="24" y="14"/>
                    </a:lnTo>
                    <a:lnTo>
                      <a:pt x="27" y="15"/>
                    </a:lnTo>
                    <a:lnTo>
                      <a:pt x="26" y="17"/>
                    </a:lnTo>
                    <a:lnTo>
                      <a:pt x="23" y="18"/>
                    </a:lnTo>
                    <a:lnTo>
                      <a:pt x="22" y="21"/>
                    </a:lnTo>
                    <a:lnTo>
                      <a:pt x="19" y="21"/>
                    </a:lnTo>
                    <a:lnTo>
                      <a:pt x="19" y="25"/>
                    </a:lnTo>
                    <a:lnTo>
                      <a:pt x="19" y="30"/>
                    </a:lnTo>
                    <a:lnTo>
                      <a:pt x="20" y="34"/>
                    </a:lnTo>
                    <a:lnTo>
                      <a:pt x="17" y="32"/>
                    </a:lnTo>
                    <a:lnTo>
                      <a:pt x="15" y="34"/>
                    </a:lnTo>
                    <a:lnTo>
                      <a:pt x="10" y="35"/>
                    </a:lnTo>
                    <a:lnTo>
                      <a:pt x="10" y="38"/>
                    </a:lnTo>
                    <a:lnTo>
                      <a:pt x="9" y="39"/>
                    </a:lnTo>
                    <a:lnTo>
                      <a:pt x="5" y="38"/>
                    </a:lnTo>
                    <a:lnTo>
                      <a:pt x="0" y="41"/>
                    </a:lnTo>
                    <a:lnTo>
                      <a:pt x="2" y="46"/>
                    </a:lnTo>
                    <a:lnTo>
                      <a:pt x="7" y="56"/>
                    </a:lnTo>
                    <a:lnTo>
                      <a:pt x="2" y="62"/>
                    </a:lnTo>
                    <a:lnTo>
                      <a:pt x="2" y="65"/>
                    </a:lnTo>
                    <a:lnTo>
                      <a:pt x="6" y="65"/>
                    </a:lnTo>
                    <a:lnTo>
                      <a:pt x="7" y="72"/>
                    </a:lnTo>
                    <a:lnTo>
                      <a:pt x="12" y="72"/>
                    </a:lnTo>
                    <a:lnTo>
                      <a:pt x="15" y="69"/>
                    </a:lnTo>
                    <a:lnTo>
                      <a:pt x="20" y="66"/>
                    </a:lnTo>
                    <a:lnTo>
                      <a:pt x="27" y="65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1" y="66"/>
                    </a:lnTo>
                    <a:lnTo>
                      <a:pt x="54" y="63"/>
                    </a:lnTo>
                    <a:lnTo>
                      <a:pt x="58" y="63"/>
                    </a:lnTo>
                    <a:lnTo>
                      <a:pt x="62" y="65"/>
                    </a:lnTo>
                    <a:lnTo>
                      <a:pt x="67" y="62"/>
                    </a:lnTo>
                    <a:lnTo>
                      <a:pt x="70" y="63"/>
                    </a:lnTo>
                    <a:lnTo>
                      <a:pt x="75" y="61"/>
                    </a:lnTo>
                    <a:lnTo>
                      <a:pt x="81" y="62"/>
                    </a:lnTo>
                    <a:lnTo>
                      <a:pt x="81" y="59"/>
                    </a:lnTo>
                    <a:lnTo>
                      <a:pt x="82" y="51"/>
                    </a:lnTo>
                    <a:lnTo>
                      <a:pt x="91" y="48"/>
                    </a:lnTo>
                    <a:lnTo>
                      <a:pt x="86" y="44"/>
                    </a:lnTo>
                    <a:lnTo>
                      <a:pt x="85" y="41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15" name="Freeform 1068"/>
              <p:cNvSpPr>
                <a:spLocks noChangeAspect="1"/>
              </p:cNvSpPr>
              <p:nvPr/>
            </p:nvSpPr>
            <p:spPr bwMode="auto">
              <a:xfrm>
                <a:off x="3395" y="938"/>
                <a:ext cx="93" cy="72"/>
              </a:xfrm>
              <a:custGeom>
                <a:avLst/>
                <a:gdLst>
                  <a:gd name="T0" fmla="*/ 85 w 93"/>
                  <a:gd name="T1" fmla="*/ 38 h 72"/>
                  <a:gd name="T2" fmla="*/ 82 w 93"/>
                  <a:gd name="T3" fmla="*/ 34 h 72"/>
                  <a:gd name="T4" fmla="*/ 91 w 93"/>
                  <a:gd name="T5" fmla="*/ 31 h 72"/>
                  <a:gd name="T6" fmla="*/ 91 w 93"/>
                  <a:gd name="T7" fmla="*/ 25 h 72"/>
                  <a:gd name="T8" fmla="*/ 81 w 93"/>
                  <a:gd name="T9" fmla="*/ 20 h 72"/>
                  <a:gd name="T10" fmla="*/ 71 w 93"/>
                  <a:gd name="T11" fmla="*/ 15 h 72"/>
                  <a:gd name="T12" fmla="*/ 67 w 93"/>
                  <a:gd name="T13" fmla="*/ 13 h 72"/>
                  <a:gd name="T14" fmla="*/ 65 w 93"/>
                  <a:gd name="T15" fmla="*/ 4 h 72"/>
                  <a:gd name="T16" fmla="*/ 57 w 93"/>
                  <a:gd name="T17" fmla="*/ 0 h 72"/>
                  <a:gd name="T18" fmla="*/ 48 w 93"/>
                  <a:gd name="T19" fmla="*/ 1 h 72"/>
                  <a:gd name="T20" fmla="*/ 43 w 93"/>
                  <a:gd name="T21" fmla="*/ 1 h 72"/>
                  <a:gd name="T22" fmla="*/ 36 w 93"/>
                  <a:gd name="T23" fmla="*/ 0 h 72"/>
                  <a:gd name="T24" fmla="*/ 26 w 93"/>
                  <a:gd name="T25" fmla="*/ 7 h 72"/>
                  <a:gd name="T26" fmla="*/ 24 w 93"/>
                  <a:gd name="T27" fmla="*/ 10 h 72"/>
                  <a:gd name="T28" fmla="*/ 27 w 93"/>
                  <a:gd name="T29" fmla="*/ 15 h 72"/>
                  <a:gd name="T30" fmla="*/ 23 w 93"/>
                  <a:gd name="T31" fmla="*/ 18 h 72"/>
                  <a:gd name="T32" fmla="*/ 19 w 93"/>
                  <a:gd name="T33" fmla="*/ 21 h 72"/>
                  <a:gd name="T34" fmla="*/ 19 w 93"/>
                  <a:gd name="T35" fmla="*/ 30 h 72"/>
                  <a:gd name="T36" fmla="*/ 17 w 93"/>
                  <a:gd name="T37" fmla="*/ 32 h 72"/>
                  <a:gd name="T38" fmla="*/ 10 w 93"/>
                  <a:gd name="T39" fmla="*/ 35 h 72"/>
                  <a:gd name="T40" fmla="*/ 9 w 93"/>
                  <a:gd name="T41" fmla="*/ 39 h 72"/>
                  <a:gd name="T42" fmla="*/ 0 w 93"/>
                  <a:gd name="T43" fmla="*/ 41 h 72"/>
                  <a:gd name="T44" fmla="*/ 7 w 93"/>
                  <a:gd name="T45" fmla="*/ 56 h 72"/>
                  <a:gd name="T46" fmla="*/ 2 w 93"/>
                  <a:gd name="T47" fmla="*/ 65 h 72"/>
                  <a:gd name="T48" fmla="*/ 7 w 93"/>
                  <a:gd name="T49" fmla="*/ 72 h 72"/>
                  <a:gd name="T50" fmla="*/ 15 w 93"/>
                  <a:gd name="T51" fmla="*/ 69 h 72"/>
                  <a:gd name="T52" fmla="*/ 27 w 93"/>
                  <a:gd name="T53" fmla="*/ 65 h 72"/>
                  <a:gd name="T54" fmla="*/ 47 w 93"/>
                  <a:gd name="T55" fmla="*/ 63 h 72"/>
                  <a:gd name="T56" fmla="*/ 54 w 93"/>
                  <a:gd name="T57" fmla="*/ 63 h 72"/>
                  <a:gd name="T58" fmla="*/ 62 w 93"/>
                  <a:gd name="T59" fmla="*/ 65 h 72"/>
                  <a:gd name="T60" fmla="*/ 70 w 93"/>
                  <a:gd name="T61" fmla="*/ 63 h 72"/>
                  <a:gd name="T62" fmla="*/ 81 w 93"/>
                  <a:gd name="T63" fmla="*/ 62 h 72"/>
                  <a:gd name="T64" fmla="*/ 82 w 93"/>
                  <a:gd name="T65" fmla="*/ 51 h 72"/>
                  <a:gd name="T66" fmla="*/ 86 w 93"/>
                  <a:gd name="T67" fmla="*/ 44 h 7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3"/>
                  <a:gd name="T103" fmla="*/ 0 h 72"/>
                  <a:gd name="T104" fmla="*/ 93 w 93"/>
                  <a:gd name="T105" fmla="*/ 72 h 7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3" h="72">
                    <a:moveTo>
                      <a:pt x="85" y="41"/>
                    </a:moveTo>
                    <a:lnTo>
                      <a:pt x="85" y="38"/>
                    </a:lnTo>
                    <a:lnTo>
                      <a:pt x="81" y="37"/>
                    </a:lnTo>
                    <a:lnTo>
                      <a:pt x="82" y="34"/>
                    </a:lnTo>
                    <a:lnTo>
                      <a:pt x="89" y="32"/>
                    </a:lnTo>
                    <a:lnTo>
                      <a:pt x="91" y="31"/>
                    </a:lnTo>
                    <a:lnTo>
                      <a:pt x="93" y="28"/>
                    </a:lnTo>
                    <a:lnTo>
                      <a:pt x="91" y="25"/>
                    </a:lnTo>
                    <a:lnTo>
                      <a:pt x="81" y="22"/>
                    </a:lnTo>
                    <a:lnTo>
                      <a:pt x="81" y="20"/>
                    </a:lnTo>
                    <a:lnTo>
                      <a:pt x="75" y="18"/>
                    </a:lnTo>
                    <a:lnTo>
                      <a:pt x="71" y="15"/>
                    </a:lnTo>
                    <a:lnTo>
                      <a:pt x="71" y="14"/>
                    </a:lnTo>
                    <a:lnTo>
                      <a:pt x="67" y="13"/>
                    </a:lnTo>
                    <a:lnTo>
                      <a:pt x="67" y="8"/>
                    </a:lnTo>
                    <a:lnTo>
                      <a:pt x="65" y="4"/>
                    </a:lnTo>
                    <a:lnTo>
                      <a:pt x="61" y="1"/>
                    </a:lnTo>
                    <a:lnTo>
                      <a:pt x="57" y="0"/>
                    </a:lnTo>
                    <a:lnTo>
                      <a:pt x="51" y="3"/>
                    </a:lnTo>
                    <a:lnTo>
                      <a:pt x="48" y="1"/>
                    </a:lnTo>
                    <a:lnTo>
                      <a:pt x="44" y="0"/>
                    </a:lnTo>
                    <a:lnTo>
                      <a:pt x="43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1" y="7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4" y="10"/>
                    </a:lnTo>
                    <a:lnTo>
                      <a:pt x="24" y="14"/>
                    </a:lnTo>
                    <a:lnTo>
                      <a:pt x="27" y="15"/>
                    </a:lnTo>
                    <a:lnTo>
                      <a:pt x="26" y="17"/>
                    </a:lnTo>
                    <a:lnTo>
                      <a:pt x="23" y="18"/>
                    </a:lnTo>
                    <a:lnTo>
                      <a:pt x="22" y="21"/>
                    </a:lnTo>
                    <a:lnTo>
                      <a:pt x="19" y="21"/>
                    </a:lnTo>
                    <a:lnTo>
                      <a:pt x="19" y="25"/>
                    </a:lnTo>
                    <a:lnTo>
                      <a:pt x="19" y="30"/>
                    </a:lnTo>
                    <a:lnTo>
                      <a:pt x="20" y="34"/>
                    </a:lnTo>
                    <a:lnTo>
                      <a:pt x="17" y="32"/>
                    </a:lnTo>
                    <a:lnTo>
                      <a:pt x="15" y="34"/>
                    </a:lnTo>
                    <a:lnTo>
                      <a:pt x="10" y="35"/>
                    </a:lnTo>
                    <a:lnTo>
                      <a:pt x="10" y="38"/>
                    </a:lnTo>
                    <a:lnTo>
                      <a:pt x="9" y="39"/>
                    </a:lnTo>
                    <a:lnTo>
                      <a:pt x="5" y="38"/>
                    </a:lnTo>
                    <a:lnTo>
                      <a:pt x="0" y="41"/>
                    </a:lnTo>
                    <a:lnTo>
                      <a:pt x="2" y="46"/>
                    </a:lnTo>
                    <a:lnTo>
                      <a:pt x="7" y="56"/>
                    </a:lnTo>
                    <a:lnTo>
                      <a:pt x="2" y="62"/>
                    </a:lnTo>
                    <a:lnTo>
                      <a:pt x="2" y="65"/>
                    </a:lnTo>
                    <a:lnTo>
                      <a:pt x="6" y="65"/>
                    </a:lnTo>
                    <a:lnTo>
                      <a:pt x="7" y="72"/>
                    </a:lnTo>
                    <a:lnTo>
                      <a:pt x="12" y="72"/>
                    </a:lnTo>
                    <a:lnTo>
                      <a:pt x="15" y="69"/>
                    </a:lnTo>
                    <a:lnTo>
                      <a:pt x="20" y="66"/>
                    </a:lnTo>
                    <a:lnTo>
                      <a:pt x="27" y="65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1" y="66"/>
                    </a:lnTo>
                    <a:lnTo>
                      <a:pt x="54" y="63"/>
                    </a:lnTo>
                    <a:lnTo>
                      <a:pt x="58" y="63"/>
                    </a:lnTo>
                    <a:lnTo>
                      <a:pt x="62" y="65"/>
                    </a:lnTo>
                    <a:lnTo>
                      <a:pt x="67" y="62"/>
                    </a:lnTo>
                    <a:lnTo>
                      <a:pt x="70" y="63"/>
                    </a:lnTo>
                    <a:lnTo>
                      <a:pt x="75" y="61"/>
                    </a:lnTo>
                    <a:lnTo>
                      <a:pt x="81" y="62"/>
                    </a:lnTo>
                    <a:lnTo>
                      <a:pt x="81" y="59"/>
                    </a:lnTo>
                    <a:lnTo>
                      <a:pt x="82" y="51"/>
                    </a:lnTo>
                    <a:lnTo>
                      <a:pt x="91" y="48"/>
                    </a:lnTo>
                    <a:lnTo>
                      <a:pt x="86" y="44"/>
                    </a:lnTo>
                    <a:lnTo>
                      <a:pt x="85" y="41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16" name="Freeform 1069"/>
              <p:cNvSpPr>
                <a:spLocks noChangeAspect="1"/>
              </p:cNvSpPr>
              <p:nvPr/>
            </p:nvSpPr>
            <p:spPr bwMode="auto">
              <a:xfrm>
                <a:off x="3363" y="917"/>
                <a:ext cx="68" cy="34"/>
              </a:xfrm>
              <a:custGeom>
                <a:avLst/>
                <a:gdLst>
                  <a:gd name="T0" fmla="*/ 61 w 68"/>
                  <a:gd name="T1" fmla="*/ 10 h 34"/>
                  <a:gd name="T2" fmla="*/ 59 w 68"/>
                  <a:gd name="T3" fmla="*/ 5 h 34"/>
                  <a:gd name="T4" fmla="*/ 52 w 68"/>
                  <a:gd name="T5" fmla="*/ 4 h 34"/>
                  <a:gd name="T6" fmla="*/ 47 w 68"/>
                  <a:gd name="T7" fmla="*/ 5 h 34"/>
                  <a:gd name="T8" fmla="*/ 38 w 68"/>
                  <a:gd name="T9" fmla="*/ 0 h 34"/>
                  <a:gd name="T10" fmla="*/ 32 w 68"/>
                  <a:gd name="T11" fmla="*/ 0 h 34"/>
                  <a:gd name="T12" fmla="*/ 27 w 68"/>
                  <a:gd name="T13" fmla="*/ 4 h 34"/>
                  <a:gd name="T14" fmla="*/ 27 w 68"/>
                  <a:gd name="T15" fmla="*/ 5 h 34"/>
                  <a:gd name="T16" fmla="*/ 28 w 68"/>
                  <a:gd name="T17" fmla="*/ 8 h 34"/>
                  <a:gd name="T18" fmla="*/ 28 w 68"/>
                  <a:gd name="T19" fmla="*/ 12 h 34"/>
                  <a:gd name="T20" fmla="*/ 27 w 68"/>
                  <a:gd name="T21" fmla="*/ 15 h 34"/>
                  <a:gd name="T22" fmla="*/ 24 w 68"/>
                  <a:gd name="T23" fmla="*/ 15 h 34"/>
                  <a:gd name="T24" fmla="*/ 20 w 68"/>
                  <a:gd name="T25" fmla="*/ 15 h 34"/>
                  <a:gd name="T26" fmla="*/ 14 w 68"/>
                  <a:gd name="T27" fmla="*/ 10 h 34"/>
                  <a:gd name="T28" fmla="*/ 8 w 68"/>
                  <a:gd name="T29" fmla="*/ 8 h 34"/>
                  <a:gd name="T30" fmla="*/ 4 w 68"/>
                  <a:gd name="T31" fmla="*/ 11 h 34"/>
                  <a:gd name="T32" fmla="*/ 1 w 68"/>
                  <a:gd name="T33" fmla="*/ 19 h 34"/>
                  <a:gd name="T34" fmla="*/ 0 w 68"/>
                  <a:gd name="T35" fmla="*/ 24 h 34"/>
                  <a:gd name="T36" fmla="*/ 0 w 68"/>
                  <a:gd name="T37" fmla="*/ 27 h 34"/>
                  <a:gd name="T38" fmla="*/ 0 w 68"/>
                  <a:gd name="T39" fmla="*/ 34 h 34"/>
                  <a:gd name="T40" fmla="*/ 4 w 68"/>
                  <a:gd name="T41" fmla="*/ 31 h 34"/>
                  <a:gd name="T42" fmla="*/ 11 w 68"/>
                  <a:gd name="T43" fmla="*/ 27 h 34"/>
                  <a:gd name="T44" fmla="*/ 18 w 68"/>
                  <a:gd name="T45" fmla="*/ 27 h 34"/>
                  <a:gd name="T46" fmla="*/ 24 w 68"/>
                  <a:gd name="T47" fmla="*/ 27 h 34"/>
                  <a:gd name="T48" fmla="*/ 30 w 68"/>
                  <a:gd name="T49" fmla="*/ 27 h 34"/>
                  <a:gd name="T50" fmla="*/ 37 w 68"/>
                  <a:gd name="T51" fmla="*/ 24 h 34"/>
                  <a:gd name="T52" fmla="*/ 37 w 68"/>
                  <a:gd name="T53" fmla="*/ 25 h 34"/>
                  <a:gd name="T54" fmla="*/ 44 w 68"/>
                  <a:gd name="T55" fmla="*/ 27 h 34"/>
                  <a:gd name="T56" fmla="*/ 48 w 68"/>
                  <a:gd name="T57" fmla="*/ 28 h 34"/>
                  <a:gd name="T58" fmla="*/ 51 w 68"/>
                  <a:gd name="T59" fmla="*/ 29 h 34"/>
                  <a:gd name="T60" fmla="*/ 55 w 68"/>
                  <a:gd name="T61" fmla="*/ 29 h 34"/>
                  <a:gd name="T62" fmla="*/ 58 w 68"/>
                  <a:gd name="T63" fmla="*/ 28 h 34"/>
                  <a:gd name="T64" fmla="*/ 63 w 68"/>
                  <a:gd name="T65" fmla="*/ 28 h 34"/>
                  <a:gd name="T66" fmla="*/ 68 w 68"/>
                  <a:gd name="T67" fmla="*/ 21 h 34"/>
                  <a:gd name="T68" fmla="*/ 65 w 68"/>
                  <a:gd name="T69" fmla="*/ 14 h 34"/>
                  <a:gd name="T70" fmla="*/ 61 w 68"/>
                  <a:gd name="T71" fmla="*/ 10 h 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8"/>
                  <a:gd name="T109" fmla="*/ 0 h 34"/>
                  <a:gd name="T110" fmla="*/ 68 w 68"/>
                  <a:gd name="T111" fmla="*/ 34 h 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8" h="34">
                    <a:moveTo>
                      <a:pt x="61" y="10"/>
                    </a:moveTo>
                    <a:lnTo>
                      <a:pt x="59" y="5"/>
                    </a:lnTo>
                    <a:lnTo>
                      <a:pt x="52" y="4"/>
                    </a:lnTo>
                    <a:lnTo>
                      <a:pt x="47" y="5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7" y="4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7" y="15"/>
                    </a:lnTo>
                    <a:lnTo>
                      <a:pt x="24" y="15"/>
                    </a:lnTo>
                    <a:lnTo>
                      <a:pt x="20" y="15"/>
                    </a:lnTo>
                    <a:lnTo>
                      <a:pt x="14" y="10"/>
                    </a:lnTo>
                    <a:lnTo>
                      <a:pt x="8" y="8"/>
                    </a:lnTo>
                    <a:lnTo>
                      <a:pt x="4" y="11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31"/>
                    </a:lnTo>
                    <a:lnTo>
                      <a:pt x="11" y="27"/>
                    </a:lnTo>
                    <a:lnTo>
                      <a:pt x="18" y="27"/>
                    </a:lnTo>
                    <a:lnTo>
                      <a:pt x="24" y="27"/>
                    </a:lnTo>
                    <a:lnTo>
                      <a:pt x="30" y="27"/>
                    </a:lnTo>
                    <a:lnTo>
                      <a:pt x="37" y="24"/>
                    </a:lnTo>
                    <a:lnTo>
                      <a:pt x="37" y="25"/>
                    </a:lnTo>
                    <a:lnTo>
                      <a:pt x="44" y="27"/>
                    </a:lnTo>
                    <a:lnTo>
                      <a:pt x="48" y="28"/>
                    </a:lnTo>
                    <a:lnTo>
                      <a:pt x="51" y="29"/>
                    </a:lnTo>
                    <a:lnTo>
                      <a:pt x="55" y="29"/>
                    </a:lnTo>
                    <a:lnTo>
                      <a:pt x="58" y="28"/>
                    </a:lnTo>
                    <a:lnTo>
                      <a:pt x="63" y="28"/>
                    </a:lnTo>
                    <a:lnTo>
                      <a:pt x="68" y="21"/>
                    </a:lnTo>
                    <a:lnTo>
                      <a:pt x="65" y="14"/>
                    </a:lnTo>
                    <a:lnTo>
                      <a:pt x="61" y="1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17" name="Freeform 1070"/>
              <p:cNvSpPr>
                <a:spLocks noChangeAspect="1"/>
              </p:cNvSpPr>
              <p:nvPr/>
            </p:nvSpPr>
            <p:spPr bwMode="auto">
              <a:xfrm>
                <a:off x="3363" y="917"/>
                <a:ext cx="68" cy="34"/>
              </a:xfrm>
              <a:custGeom>
                <a:avLst/>
                <a:gdLst>
                  <a:gd name="T0" fmla="*/ 61 w 68"/>
                  <a:gd name="T1" fmla="*/ 10 h 34"/>
                  <a:gd name="T2" fmla="*/ 59 w 68"/>
                  <a:gd name="T3" fmla="*/ 5 h 34"/>
                  <a:gd name="T4" fmla="*/ 52 w 68"/>
                  <a:gd name="T5" fmla="*/ 4 h 34"/>
                  <a:gd name="T6" fmla="*/ 47 w 68"/>
                  <a:gd name="T7" fmla="*/ 5 h 34"/>
                  <a:gd name="T8" fmla="*/ 38 w 68"/>
                  <a:gd name="T9" fmla="*/ 0 h 34"/>
                  <a:gd name="T10" fmla="*/ 32 w 68"/>
                  <a:gd name="T11" fmla="*/ 0 h 34"/>
                  <a:gd name="T12" fmla="*/ 27 w 68"/>
                  <a:gd name="T13" fmla="*/ 4 h 34"/>
                  <a:gd name="T14" fmla="*/ 27 w 68"/>
                  <a:gd name="T15" fmla="*/ 5 h 34"/>
                  <a:gd name="T16" fmla="*/ 28 w 68"/>
                  <a:gd name="T17" fmla="*/ 8 h 34"/>
                  <a:gd name="T18" fmla="*/ 28 w 68"/>
                  <a:gd name="T19" fmla="*/ 12 h 34"/>
                  <a:gd name="T20" fmla="*/ 27 w 68"/>
                  <a:gd name="T21" fmla="*/ 15 h 34"/>
                  <a:gd name="T22" fmla="*/ 24 w 68"/>
                  <a:gd name="T23" fmla="*/ 15 h 34"/>
                  <a:gd name="T24" fmla="*/ 20 w 68"/>
                  <a:gd name="T25" fmla="*/ 15 h 34"/>
                  <a:gd name="T26" fmla="*/ 14 w 68"/>
                  <a:gd name="T27" fmla="*/ 10 h 34"/>
                  <a:gd name="T28" fmla="*/ 8 w 68"/>
                  <a:gd name="T29" fmla="*/ 8 h 34"/>
                  <a:gd name="T30" fmla="*/ 4 w 68"/>
                  <a:gd name="T31" fmla="*/ 11 h 34"/>
                  <a:gd name="T32" fmla="*/ 1 w 68"/>
                  <a:gd name="T33" fmla="*/ 19 h 34"/>
                  <a:gd name="T34" fmla="*/ 0 w 68"/>
                  <a:gd name="T35" fmla="*/ 24 h 34"/>
                  <a:gd name="T36" fmla="*/ 0 w 68"/>
                  <a:gd name="T37" fmla="*/ 27 h 34"/>
                  <a:gd name="T38" fmla="*/ 0 w 68"/>
                  <a:gd name="T39" fmla="*/ 34 h 34"/>
                  <a:gd name="T40" fmla="*/ 4 w 68"/>
                  <a:gd name="T41" fmla="*/ 31 h 34"/>
                  <a:gd name="T42" fmla="*/ 11 w 68"/>
                  <a:gd name="T43" fmla="*/ 27 h 34"/>
                  <a:gd name="T44" fmla="*/ 18 w 68"/>
                  <a:gd name="T45" fmla="*/ 27 h 34"/>
                  <a:gd name="T46" fmla="*/ 24 w 68"/>
                  <a:gd name="T47" fmla="*/ 27 h 34"/>
                  <a:gd name="T48" fmla="*/ 30 w 68"/>
                  <a:gd name="T49" fmla="*/ 27 h 34"/>
                  <a:gd name="T50" fmla="*/ 37 w 68"/>
                  <a:gd name="T51" fmla="*/ 24 h 34"/>
                  <a:gd name="T52" fmla="*/ 37 w 68"/>
                  <a:gd name="T53" fmla="*/ 25 h 34"/>
                  <a:gd name="T54" fmla="*/ 44 w 68"/>
                  <a:gd name="T55" fmla="*/ 27 h 34"/>
                  <a:gd name="T56" fmla="*/ 48 w 68"/>
                  <a:gd name="T57" fmla="*/ 28 h 34"/>
                  <a:gd name="T58" fmla="*/ 51 w 68"/>
                  <a:gd name="T59" fmla="*/ 29 h 34"/>
                  <a:gd name="T60" fmla="*/ 55 w 68"/>
                  <a:gd name="T61" fmla="*/ 29 h 34"/>
                  <a:gd name="T62" fmla="*/ 58 w 68"/>
                  <a:gd name="T63" fmla="*/ 28 h 34"/>
                  <a:gd name="T64" fmla="*/ 63 w 68"/>
                  <a:gd name="T65" fmla="*/ 28 h 34"/>
                  <a:gd name="T66" fmla="*/ 68 w 68"/>
                  <a:gd name="T67" fmla="*/ 21 h 34"/>
                  <a:gd name="T68" fmla="*/ 65 w 68"/>
                  <a:gd name="T69" fmla="*/ 14 h 34"/>
                  <a:gd name="T70" fmla="*/ 61 w 68"/>
                  <a:gd name="T71" fmla="*/ 10 h 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8"/>
                  <a:gd name="T109" fmla="*/ 0 h 34"/>
                  <a:gd name="T110" fmla="*/ 68 w 68"/>
                  <a:gd name="T111" fmla="*/ 34 h 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8" h="34">
                    <a:moveTo>
                      <a:pt x="61" y="10"/>
                    </a:moveTo>
                    <a:lnTo>
                      <a:pt x="59" y="5"/>
                    </a:lnTo>
                    <a:lnTo>
                      <a:pt x="52" y="4"/>
                    </a:lnTo>
                    <a:lnTo>
                      <a:pt x="47" y="5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7" y="4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7" y="15"/>
                    </a:lnTo>
                    <a:lnTo>
                      <a:pt x="24" y="15"/>
                    </a:lnTo>
                    <a:lnTo>
                      <a:pt x="20" y="15"/>
                    </a:lnTo>
                    <a:lnTo>
                      <a:pt x="14" y="10"/>
                    </a:lnTo>
                    <a:lnTo>
                      <a:pt x="8" y="8"/>
                    </a:lnTo>
                    <a:lnTo>
                      <a:pt x="4" y="11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31"/>
                    </a:lnTo>
                    <a:lnTo>
                      <a:pt x="11" y="27"/>
                    </a:lnTo>
                    <a:lnTo>
                      <a:pt x="18" y="27"/>
                    </a:lnTo>
                    <a:lnTo>
                      <a:pt x="24" y="27"/>
                    </a:lnTo>
                    <a:lnTo>
                      <a:pt x="30" y="27"/>
                    </a:lnTo>
                    <a:lnTo>
                      <a:pt x="37" y="24"/>
                    </a:lnTo>
                    <a:lnTo>
                      <a:pt x="37" y="25"/>
                    </a:lnTo>
                    <a:lnTo>
                      <a:pt x="44" y="27"/>
                    </a:lnTo>
                    <a:lnTo>
                      <a:pt x="48" y="28"/>
                    </a:lnTo>
                    <a:lnTo>
                      <a:pt x="51" y="29"/>
                    </a:lnTo>
                    <a:lnTo>
                      <a:pt x="55" y="29"/>
                    </a:lnTo>
                    <a:lnTo>
                      <a:pt x="58" y="28"/>
                    </a:lnTo>
                    <a:lnTo>
                      <a:pt x="63" y="28"/>
                    </a:lnTo>
                    <a:lnTo>
                      <a:pt x="68" y="21"/>
                    </a:lnTo>
                    <a:lnTo>
                      <a:pt x="65" y="14"/>
                    </a:lnTo>
                    <a:lnTo>
                      <a:pt x="61" y="10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18" name="Freeform 1071"/>
              <p:cNvSpPr>
                <a:spLocks noChangeAspect="1"/>
              </p:cNvSpPr>
              <p:nvPr/>
            </p:nvSpPr>
            <p:spPr bwMode="auto">
              <a:xfrm>
                <a:off x="3377" y="893"/>
                <a:ext cx="42" cy="29"/>
              </a:xfrm>
              <a:custGeom>
                <a:avLst/>
                <a:gdLst>
                  <a:gd name="T0" fmla="*/ 38 w 42"/>
                  <a:gd name="T1" fmla="*/ 15 h 29"/>
                  <a:gd name="T2" fmla="*/ 38 w 42"/>
                  <a:gd name="T3" fmla="*/ 7 h 29"/>
                  <a:gd name="T4" fmla="*/ 38 w 42"/>
                  <a:gd name="T5" fmla="*/ 1 h 29"/>
                  <a:gd name="T6" fmla="*/ 37 w 42"/>
                  <a:gd name="T7" fmla="*/ 0 h 29"/>
                  <a:gd name="T8" fmla="*/ 30 w 42"/>
                  <a:gd name="T9" fmla="*/ 0 h 29"/>
                  <a:gd name="T10" fmla="*/ 16 w 42"/>
                  <a:gd name="T11" fmla="*/ 1 h 29"/>
                  <a:gd name="T12" fmla="*/ 9 w 42"/>
                  <a:gd name="T13" fmla="*/ 4 h 29"/>
                  <a:gd name="T14" fmla="*/ 3 w 42"/>
                  <a:gd name="T15" fmla="*/ 7 h 29"/>
                  <a:gd name="T16" fmla="*/ 0 w 42"/>
                  <a:gd name="T17" fmla="*/ 10 h 29"/>
                  <a:gd name="T18" fmla="*/ 0 w 42"/>
                  <a:gd name="T19" fmla="*/ 12 h 29"/>
                  <a:gd name="T20" fmla="*/ 3 w 42"/>
                  <a:gd name="T21" fmla="*/ 15 h 29"/>
                  <a:gd name="T22" fmla="*/ 1 w 42"/>
                  <a:gd name="T23" fmla="*/ 18 h 29"/>
                  <a:gd name="T24" fmla="*/ 3 w 42"/>
                  <a:gd name="T25" fmla="*/ 21 h 29"/>
                  <a:gd name="T26" fmla="*/ 4 w 42"/>
                  <a:gd name="T27" fmla="*/ 22 h 29"/>
                  <a:gd name="T28" fmla="*/ 9 w 42"/>
                  <a:gd name="T29" fmla="*/ 22 h 29"/>
                  <a:gd name="T30" fmla="*/ 11 w 42"/>
                  <a:gd name="T31" fmla="*/ 21 h 29"/>
                  <a:gd name="T32" fmla="*/ 13 w 42"/>
                  <a:gd name="T33" fmla="*/ 28 h 29"/>
                  <a:gd name="T34" fmla="*/ 18 w 42"/>
                  <a:gd name="T35" fmla="*/ 25 h 29"/>
                  <a:gd name="T36" fmla="*/ 24 w 42"/>
                  <a:gd name="T37" fmla="*/ 25 h 29"/>
                  <a:gd name="T38" fmla="*/ 33 w 42"/>
                  <a:gd name="T39" fmla="*/ 29 h 29"/>
                  <a:gd name="T40" fmla="*/ 38 w 42"/>
                  <a:gd name="T41" fmla="*/ 28 h 29"/>
                  <a:gd name="T42" fmla="*/ 41 w 42"/>
                  <a:gd name="T43" fmla="*/ 28 h 29"/>
                  <a:gd name="T44" fmla="*/ 42 w 42"/>
                  <a:gd name="T45" fmla="*/ 21 h 29"/>
                  <a:gd name="T46" fmla="*/ 38 w 42"/>
                  <a:gd name="T47" fmla="*/ 15 h 2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2"/>
                  <a:gd name="T73" fmla="*/ 0 h 29"/>
                  <a:gd name="T74" fmla="*/ 42 w 42"/>
                  <a:gd name="T75" fmla="*/ 29 h 2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2" h="29">
                    <a:moveTo>
                      <a:pt x="38" y="15"/>
                    </a:moveTo>
                    <a:lnTo>
                      <a:pt x="38" y="7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16" y="1"/>
                    </a:lnTo>
                    <a:lnTo>
                      <a:pt x="9" y="4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3" y="15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4" y="22"/>
                    </a:lnTo>
                    <a:lnTo>
                      <a:pt x="9" y="22"/>
                    </a:lnTo>
                    <a:lnTo>
                      <a:pt x="11" y="21"/>
                    </a:lnTo>
                    <a:lnTo>
                      <a:pt x="13" y="28"/>
                    </a:lnTo>
                    <a:lnTo>
                      <a:pt x="18" y="25"/>
                    </a:lnTo>
                    <a:lnTo>
                      <a:pt x="24" y="25"/>
                    </a:lnTo>
                    <a:lnTo>
                      <a:pt x="33" y="29"/>
                    </a:lnTo>
                    <a:lnTo>
                      <a:pt x="38" y="28"/>
                    </a:lnTo>
                    <a:lnTo>
                      <a:pt x="41" y="28"/>
                    </a:lnTo>
                    <a:lnTo>
                      <a:pt x="42" y="21"/>
                    </a:lnTo>
                    <a:lnTo>
                      <a:pt x="38" y="1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19" name="Freeform 1072"/>
              <p:cNvSpPr>
                <a:spLocks noChangeAspect="1"/>
              </p:cNvSpPr>
              <p:nvPr/>
            </p:nvSpPr>
            <p:spPr bwMode="auto">
              <a:xfrm>
                <a:off x="3377" y="893"/>
                <a:ext cx="42" cy="29"/>
              </a:xfrm>
              <a:custGeom>
                <a:avLst/>
                <a:gdLst>
                  <a:gd name="T0" fmla="*/ 38 w 42"/>
                  <a:gd name="T1" fmla="*/ 15 h 29"/>
                  <a:gd name="T2" fmla="*/ 38 w 42"/>
                  <a:gd name="T3" fmla="*/ 7 h 29"/>
                  <a:gd name="T4" fmla="*/ 38 w 42"/>
                  <a:gd name="T5" fmla="*/ 1 h 29"/>
                  <a:gd name="T6" fmla="*/ 37 w 42"/>
                  <a:gd name="T7" fmla="*/ 0 h 29"/>
                  <a:gd name="T8" fmla="*/ 30 w 42"/>
                  <a:gd name="T9" fmla="*/ 0 h 29"/>
                  <a:gd name="T10" fmla="*/ 16 w 42"/>
                  <a:gd name="T11" fmla="*/ 1 h 29"/>
                  <a:gd name="T12" fmla="*/ 9 w 42"/>
                  <a:gd name="T13" fmla="*/ 4 h 29"/>
                  <a:gd name="T14" fmla="*/ 3 w 42"/>
                  <a:gd name="T15" fmla="*/ 7 h 29"/>
                  <a:gd name="T16" fmla="*/ 0 w 42"/>
                  <a:gd name="T17" fmla="*/ 10 h 29"/>
                  <a:gd name="T18" fmla="*/ 0 w 42"/>
                  <a:gd name="T19" fmla="*/ 12 h 29"/>
                  <a:gd name="T20" fmla="*/ 3 w 42"/>
                  <a:gd name="T21" fmla="*/ 15 h 29"/>
                  <a:gd name="T22" fmla="*/ 1 w 42"/>
                  <a:gd name="T23" fmla="*/ 18 h 29"/>
                  <a:gd name="T24" fmla="*/ 3 w 42"/>
                  <a:gd name="T25" fmla="*/ 21 h 29"/>
                  <a:gd name="T26" fmla="*/ 4 w 42"/>
                  <a:gd name="T27" fmla="*/ 22 h 29"/>
                  <a:gd name="T28" fmla="*/ 9 w 42"/>
                  <a:gd name="T29" fmla="*/ 22 h 29"/>
                  <a:gd name="T30" fmla="*/ 11 w 42"/>
                  <a:gd name="T31" fmla="*/ 21 h 29"/>
                  <a:gd name="T32" fmla="*/ 13 w 42"/>
                  <a:gd name="T33" fmla="*/ 28 h 29"/>
                  <a:gd name="T34" fmla="*/ 18 w 42"/>
                  <a:gd name="T35" fmla="*/ 25 h 29"/>
                  <a:gd name="T36" fmla="*/ 24 w 42"/>
                  <a:gd name="T37" fmla="*/ 25 h 29"/>
                  <a:gd name="T38" fmla="*/ 33 w 42"/>
                  <a:gd name="T39" fmla="*/ 29 h 29"/>
                  <a:gd name="T40" fmla="*/ 38 w 42"/>
                  <a:gd name="T41" fmla="*/ 28 h 29"/>
                  <a:gd name="T42" fmla="*/ 41 w 42"/>
                  <a:gd name="T43" fmla="*/ 28 h 29"/>
                  <a:gd name="T44" fmla="*/ 42 w 42"/>
                  <a:gd name="T45" fmla="*/ 21 h 29"/>
                  <a:gd name="T46" fmla="*/ 38 w 42"/>
                  <a:gd name="T47" fmla="*/ 15 h 2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2"/>
                  <a:gd name="T73" fmla="*/ 0 h 29"/>
                  <a:gd name="T74" fmla="*/ 42 w 42"/>
                  <a:gd name="T75" fmla="*/ 29 h 2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2" h="29">
                    <a:moveTo>
                      <a:pt x="38" y="15"/>
                    </a:moveTo>
                    <a:lnTo>
                      <a:pt x="38" y="7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16" y="1"/>
                    </a:lnTo>
                    <a:lnTo>
                      <a:pt x="9" y="4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3" y="15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4" y="22"/>
                    </a:lnTo>
                    <a:lnTo>
                      <a:pt x="9" y="22"/>
                    </a:lnTo>
                    <a:lnTo>
                      <a:pt x="11" y="21"/>
                    </a:lnTo>
                    <a:lnTo>
                      <a:pt x="13" y="28"/>
                    </a:lnTo>
                    <a:lnTo>
                      <a:pt x="18" y="25"/>
                    </a:lnTo>
                    <a:lnTo>
                      <a:pt x="24" y="25"/>
                    </a:lnTo>
                    <a:lnTo>
                      <a:pt x="33" y="29"/>
                    </a:lnTo>
                    <a:lnTo>
                      <a:pt x="38" y="28"/>
                    </a:lnTo>
                    <a:lnTo>
                      <a:pt x="41" y="28"/>
                    </a:lnTo>
                    <a:lnTo>
                      <a:pt x="42" y="21"/>
                    </a:lnTo>
                    <a:lnTo>
                      <a:pt x="38" y="15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20" name="Freeform 1073"/>
              <p:cNvSpPr>
                <a:spLocks noChangeAspect="1"/>
              </p:cNvSpPr>
              <p:nvPr/>
            </p:nvSpPr>
            <p:spPr bwMode="auto">
              <a:xfrm>
                <a:off x="3377" y="722"/>
                <a:ext cx="145" cy="268"/>
              </a:xfrm>
              <a:custGeom>
                <a:avLst/>
                <a:gdLst>
                  <a:gd name="T0" fmla="*/ 128 w 145"/>
                  <a:gd name="T1" fmla="*/ 7 h 268"/>
                  <a:gd name="T2" fmla="*/ 130 w 145"/>
                  <a:gd name="T3" fmla="*/ 19 h 268"/>
                  <a:gd name="T4" fmla="*/ 119 w 145"/>
                  <a:gd name="T5" fmla="*/ 19 h 268"/>
                  <a:gd name="T6" fmla="*/ 113 w 145"/>
                  <a:gd name="T7" fmla="*/ 19 h 268"/>
                  <a:gd name="T8" fmla="*/ 116 w 145"/>
                  <a:gd name="T9" fmla="*/ 11 h 268"/>
                  <a:gd name="T10" fmla="*/ 110 w 145"/>
                  <a:gd name="T11" fmla="*/ 1 h 268"/>
                  <a:gd name="T12" fmla="*/ 90 w 145"/>
                  <a:gd name="T13" fmla="*/ 5 h 268"/>
                  <a:gd name="T14" fmla="*/ 104 w 145"/>
                  <a:gd name="T15" fmla="*/ 21 h 268"/>
                  <a:gd name="T16" fmla="*/ 113 w 145"/>
                  <a:gd name="T17" fmla="*/ 27 h 268"/>
                  <a:gd name="T18" fmla="*/ 110 w 145"/>
                  <a:gd name="T19" fmla="*/ 36 h 268"/>
                  <a:gd name="T20" fmla="*/ 102 w 145"/>
                  <a:gd name="T21" fmla="*/ 39 h 268"/>
                  <a:gd name="T22" fmla="*/ 93 w 145"/>
                  <a:gd name="T23" fmla="*/ 55 h 268"/>
                  <a:gd name="T24" fmla="*/ 106 w 145"/>
                  <a:gd name="T25" fmla="*/ 68 h 268"/>
                  <a:gd name="T26" fmla="*/ 78 w 145"/>
                  <a:gd name="T27" fmla="*/ 69 h 268"/>
                  <a:gd name="T28" fmla="*/ 79 w 145"/>
                  <a:gd name="T29" fmla="*/ 77 h 268"/>
                  <a:gd name="T30" fmla="*/ 90 w 145"/>
                  <a:gd name="T31" fmla="*/ 80 h 268"/>
                  <a:gd name="T32" fmla="*/ 88 w 145"/>
                  <a:gd name="T33" fmla="*/ 86 h 268"/>
                  <a:gd name="T34" fmla="*/ 71 w 145"/>
                  <a:gd name="T35" fmla="*/ 83 h 268"/>
                  <a:gd name="T36" fmla="*/ 58 w 145"/>
                  <a:gd name="T37" fmla="*/ 72 h 268"/>
                  <a:gd name="T38" fmla="*/ 56 w 145"/>
                  <a:gd name="T39" fmla="*/ 62 h 268"/>
                  <a:gd name="T40" fmla="*/ 33 w 145"/>
                  <a:gd name="T41" fmla="*/ 52 h 268"/>
                  <a:gd name="T42" fmla="*/ 51 w 145"/>
                  <a:gd name="T43" fmla="*/ 53 h 268"/>
                  <a:gd name="T44" fmla="*/ 85 w 145"/>
                  <a:gd name="T45" fmla="*/ 51 h 268"/>
                  <a:gd name="T46" fmla="*/ 93 w 145"/>
                  <a:gd name="T47" fmla="*/ 35 h 268"/>
                  <a:gd name="T48" fmla="*/ 78 w 145"/>
                  <a:gd name="T49" fmla="*/ 24 h 268"/>
                  <a:gd name="T50" fmla="*/ 40 w 145"/>
                  <a:gd name="T51" fmla="*/ 15 h 268"/>
                  <a:gd name="T52" fmla="*/ 24 w 145"/>
                  <a:gd name="T53" fmla="*/ 11 h 268"/>
                  <a:gd name="T54" fmla="*/ 14 w 145"/>
                  <a:gd name="T55" fmla="*/ 14 h 268"/>
                  <a:gd name="T56" fmla="*/ 6 w 145"/>
                  <a:gd name="T57" fmla="*/ 21 h 268"/>
                  <a:gd name="T58" fmla="*/ 4 w 145"/>
                  <a:gd name="T59" fmla="*/ 41 h 268"/>
                  <a:gd name="T60" fmla="*/ 13 w 145"/>
                  <a:gd name="T61" fmla="*/ 55 h 268"/>
                  <a:gd name="T62" fmla="*/ 23 w 145"/>
                  <a:gd name="T63" fmla="*/ 80 h 268"/>
                  <a:gd name="T64" fmla="*/ 38 w 145"/>
                  <a:gd name="T65" fmla="*/ 99 h 268"/>
                  <a:gd name="T66" fmla="*/ 51 w 145"/>
                  <a:gd name="T67" fmla="*/ 114 h 268"/>
                  <a:gd name="T68" fmla="*/ 38 w 145"/>
                  <a:gd name="T69" fmla="*/ 140 h 268"/>
                  <a:gd name="T70" fmla="*/ 40 w 145"/>
                  <a:gd name="T71" fmla="*/ 154 h 268"/>
                  <a:gd name="T72" fmla="*/ 51 w 145"/>
                  <a:gd name="T73" fmla="*/ 158 h 268"/>
                  <a:gd name="T74" fmla="*/ 45 w 145"/>
                  <a:gd name="T75" fmla="*/ 159 h 268"/>
                  <a:gd name="T76" fmla="*/ 38 w 145"/>
                  <a:gd name="T77" fmla="*/ 166 h 268"/>
                  <a:gd name="T78" fmla="*/ 38 w 145"/>
                  <a:gd name="T79" fmla="*/ 171 h 268"/>
                  <a:gd name="T80" fmla="*/ 42 w 145"/>
                  <a:gd name="T81" fmla="*/ 190 h 268"/>
                  <a:gd name="T82" fmla="*/ 47 w 145"/>
                  <a:gd name="T83" fmla="*/ 205 h 268"/>
                  <a:gd name="T84" fmla="*/ 54 w 145"/>
                  <a:gd name="T85" fmla="*/ 216 h 268"/>
                  <a:gd name="T86" fmla="*/ 62 w 145"/>
                  <a:gd name="T87" fmla="*/ 216 h 268"/>
                  <a:gd name="T88" fmla="*/ 75 w 145"/>
                  <a:gd name="T89" fmla="*/ 216 h 268"/>
                  <a:gd name="T90" fmla="*/ 85 w 145"/>
                  <a:gd name="T91" fmla="*/ 224 h 268"/>
                  <a:gd name="T92" fmla="*/ 89 w 145"/>
                  <a:gd name="T93" fmla="*/ 231 h 268"/>
                  <a:gd name="T94" fmla="*/ 99 w 145"/>
                  <a:gd name="T95" fmla="*/ 238 h 268"/>
                  <a:gd name="T96" fmla="*/ 109 w 145"/>
                  <a:gd name="T97" fmla="*/ 247 h 268"/>
                  <a:gd name="T98" fmla="*/ 99 w 145"/>
                  <a:gd name="T99" fmla="*/ 253 h 268"/>
                  <a:gd name="T100" fmla="*/ 104 w 145"/>
                  <a:gd name="T101" fmla="*/ 260 h 268"/>
                  <a:gd name="T102" fmla="*/ 113 w 145"/>
                  <a:gd name="T103" fmla="*/ 260 h 268"/>
                  <a:gd name="T104" fmla="*/ 131 w 145"/>
                  <a:gd name="T105" fmla="*/ 257 h 268"/>
                  <a:gd name="T106" fmla="*/ 135 w 145"/>
                  <a:gd name="T107" fmla="*/ 267 h 268"/>
                  <a:gd name="T108" fmla="*/ 144 w 145"/>
                  <a:gd name="T109" fmla="*/ 165 h 268"/>
                  <a:gd name="T110" fmla="*/ 131 w 145"/>
                  <a:gd name="T111" fmla="*/ 1 h 26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5"/>
                  <a:gd name="T169" fmla="*/ 0 h 268"/>
                  <a:gd name="T170" fmla="*/ 145 w 145"/>
                  <a:gd name="T171" fmla="*/ 268 h 26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5" h="268">
                    <a:moveTo>
                      <a:pt x="131" y="1"/>
                    </a:moveTo>
                    <a:lnTo>
                      <a:pt x="131" y="0"/>
                    </a:lnTo>
                    <a:lnTo>
                      <a:pt x="128" y="7"/>
                    </a:lnTo>
                    <a:lnTo>
                      <a:pt x="131" y="14"/>
                    </a:lnTo>
                    <a:lnTo>
                      <a:pt x="131" y="17"/>
                    </a:lnTo>
                    <a:lnTo>
                      <a:pt x="130" y="19"/>
                    </a:lnTo>
                    <a:lnTo>
                      <a:pt x="124" y="22"/>
                    </a:lnTo>
                    <a:lnTo>
                      <a:pt x="121" y="22"/>
                    </a:lnTo>
                    <a:lnTo>
                      <a:pt x="119" y="19"/>
                    </a:lnTo>
                    <a:lnTo>
                      <a:pt x="117" y="19"/>
                    </a:lnTo>
                    <a:lnTo>
                      <a:pt x="116" y="19"/>
                    </a:lnTo>
                    <a:lnTo>
                      <a:pt x="113" y="19"/>
                    </a:lnTo>
                    <a:lnTo>
                      <a:pt x="113" y="17"/>
                    </a:lnTo>
                    <a:lnTo>
                      <a:pt x="113" y="14"/>
                    </a:lnTo>
                    <a:lnTo>
                      <a:pt x="116" y="11"/>
                    </a:lnTo>
                    <a:lnTo>
                      <a:pt x="117" y="7"/>
                    </a:lnTo>
                    <a:lnTo>
                      <a:pt x="116" y="5"/>
                    </a:lnTo>
                    <a:lnTo>
                      <a:pt x="110" y="1"/>
                    </a:lnTo>
                    <a:lnTo>
                      <a:pt x="103" y="3"/>
                    </a:lnTo>
                    <a:lnTo>
                      <a:pt x="97" y="4"/>
                    </a:lnTo>
                    <a:lnTo>
                      <a:pt x="90" y="5"/>
                    </a:lnTo>
                    <a:lnTo>
                      <a:pt x="96" y="7"/>
                    </a:lnTo>
                    <a:lnTo>
                      <a:pt x="102" y="11"/>
                    </a:lnTo>
                    <a:lnTo>
                      <a:pt x="104" y="21"/>
                    </a:lnTo>
                    <a:lnTo>
                      <a:pt x="106" y="24"/>
                    </a:lnTo>
                    <a:lnTo>
                      <a:pt x="109" y="24"/>
                    </a:lnTo>
                    <a:lnTo>
                      <a:pt x="113" y="27"/>
                    </a:lnTo>
                    <a:lnTo>
                      <a:pt x="117" y="32"/>
                    </a:lnTo>
                    <a:lnTo>
                      <a:pt x="117" y="38"/>
                    </a:lnTo>
                    <a:lnTo>
                      <a:pt x="110" y="36"/>
                    </a:lnTo>
                    <a:lnTo>
                      <a:pt x="103" y="38"/>
                    </a:lnTo>
                    <a:lnTo>
                      <a:pt x="102" y="39"/>
                    </a:lnTo>
                    <a:lnTo>
                      <a:pt x="100" y="44"/>
                    </a:lnTo>
                    <a:lnTo>
                      <a:pt x="97" y="49"/>
                    </a:lnTo>
                    <a:lnTo>
                      <a:pt x="93" y="55"/>
                    </a:lnTo>
                    <a:lnTo>
                      <a:pt x="93" y="58"/>
                    </a:lnTo>
                    <a:lnTo>
                      <a:pt x="95" y="60"/>
                    </a:lnTo>
                    <a:lnTo>
                      <a:pt x="106" y="68"/>
                    </a:lnTo>
                    <a:lnTo>
                      <a:pt x="97" y="70"/>
                    </a:lnTo>
                    <a:lnTo>
                      <a:pt x="86" y="70"/>
                    </a:lnTo>
                    <a:lnTo>
                      <a:pt x="78" y="69"/>
                    </a:lnTo>
                    <a:lnTo>
                      <a:pt x="75" y="70"/>
                    </a:lnTo>
                    <a:lnTo>
                      <a:pt x="75" y="73"/>
                    </a:lnTo>
                    <a:lnTo>
                      <a:pt x="79" y="77"/>
                    </a:lnTo>
                    <a:lnTo>
                      <a:pt x="85" y="79"/>
                    </a:lnTo>
                    <a:lnTo>
                      <a:pt x="89" y="79"/>
                    </a:lnTo>
                    <a:lnTo>
                      <a:pt x="90" y="80"/>
                    </a:lnTo>
                    <a:lnTo>
                      <a:pt x="90" y="83"/>
                    </a:lnTo>
                    <a:lnTo>
                      <a:pt x="89" y="86"/>
                    </a:lnTo>
                    <a:lnTo>
                      <a:pt x="88" y="86"/>
                    </a:lnTo>
                    <a:lnTo>
                      <a:pt x="85" y="86"/>
                    </a:lnTo>
                    <a:lnTo>
                      <a:pt x="78" y="84"/>
                    </a:lnTo>
                    <a:lnTo>
                      <a:pt x="71" y="83"/>
                    </a:lnTo>
                    <a:lnTo>
                      <a:pt x="68" y="83"/>
                    </a:lnTo>
                    <a:lnTo>
                      <a:pt x="65" y="80"/>
                    </a:lnTo>
                    <a:lnTo>
                      <a:pt x="58" y="72"/>
                    </a:lnTo>
                    <a:lnTo>
                      <a:pt x="56" y="68"/>
                    </a:lnTo>
                    <a:lnTo>
                      <a:pt x="56" y="65"/>
                    </a:lnTo>
                    <a:lnTo>
                      <a:pt x="56" y="62"/>
                    </a:lnTo>
                    <a:lnTo>
                      <a:pt x="49" y="60"/>
                    </a:lnTo>
                    <a:lnTo>
                      <a:pt x="44" y="58"/>
                    </a:lnTo>
                    <a:lnTo>
                      <a:pt x="33" y="52"/>
                    </a:lnTo>
                    <a:lnTo>
                      <a:pt x="38" y="52"/>
                    </a:lnTo>
                    <a:lnTo>
                      <a:pt x="42" y="53"/>
                    </a:lnTo>
                    <a:lnTo>
                      <a:pt x="51" y="53"/>
                    </a:lnTo>
                    <a:lnTo>
                      <a:pt x="73" y="55"/>
                    </a:lnTo>
                    <a:lnTo>
                      <a:pt x="80" y="52"/>
                    </a:lnTo>
                    <a:lnTo>
                      <a:pt x="85" y="51"/>
                    </a:lnTo>
                    <a:lnTo>
                      <a:pt x="89" y="46"/>
                    </a:lnTo>
                    <a:lnTo>
                      <a:pt x="92" y="39"/>
                    </a:lnTo>
                    <a:lnTo>
                      <a:pt x="93" y="35"/>
                    </a:lnTo>
                    <a:lnTo>
                      <a:pt x="92" y="31"/>
                    </a:lnTo>
                    <a:lnTo>
                      <a:pt x="86" y="25"/>
                    </a:lnTo>
                    <a:lnTo>
                      <a:pt x="78" y="24"/>
                    </a:lnTo>
                    <a:lnTo>
                      <a:pt x="58" y="18"/>
                    </a:lnTo>
                    <a:lnTo>
                      <a:pt x="48" y="15"/>
                    </a:lnTo>
                    <a:lnTo>
                      <a:pt x="40" y="15"/>
                    </a:lnTo>
                    <a:lnTo>
                      <a:pt x="20" y="15"/>
                    </a:lnTo>
                    <a:lnTo>
                      <a:pt x="23" y="12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17" y="10"/>
                    </a:lnTo>
                    <a:lnTo>
                      <a:pt x="14" y="14"/>
                    </a:lnTo>
                    <a:lnTo>
                      <a:pt x="10" y="14"/>
                    </a:lnTo>
                    <a:lnTo>
                      <a:pt x="10" y="17"/>
                    </a:lnTo>
                    <a:lnTo>
                      <a:pt x="6" y="21"/>
                    </a:lnTo>
                    <a:lnTo>
                      <a:pt x="1" y="27"/>
                    </a:lnTo>
                    <a:lnTo>
                      <a:pt x="0" y="32"/>
                    </a:lnTo>
                    <a:lnTo>
                      <a:pt x="4" y="41"/>
                    </a:lnTo>
                    <a:lnTo>
                      <a:pt x="10" y="42"/>
                    </a:lnTo>
                    <a:lnTo>
                      <a:pt x="14" y="48"/>
                    </a:lnTo>
                    <a:lnTo>
                      <a:pt x="13" y="55"/>
                    </a:lnTo>
                    <a:lnTo>
                      <a:pt x="18" y="66"/>
                    </a:lnTo>
                    <a:lnTo>
                      <a:pt x="28" y="73"/>
                    </a:lnTo>
                    <a:lnTo>
                      <a:pt x="23" y="80"/>
                    </a:lnTo>
                    <a:lnTo>
                      <a:pt x="23" y="86"/>
                    </a:lnTo>
                    <a:lnTo>
                      <a:pt x="33" y="92"/>
                    </a:lnTo>
                    <a:lnTo>
                      <a:pt x="38" y="99"/>
                    </a:lnTo>
                    <a:lnTo>
                      <a:pt x="35" y="104"/>
                    </a:lnTo>
                    <a:lnTo>
                      <a:pt x="44" y="108"/>
                    </a:lnTo>
                    <a:lnTo>
                      <a:pt x="51" y="114"/>
                    </a:lnTo>
                    <a:lnTo>
                      <a:pt x="49" y="123"/>
                    </a:lnTo>
                    <a:lnTo>
                      <a:pt x="44" y="131"/>
                    </a:lnTo>
                    <a:lnTo>
                      <a:pt x="38" y="140"/>
                    </a:lnTo>
                    <a:lnTo>
                      <a:pt x="34" y="152"/>
                    </a:lnTo>
                    <a:lnTo>
                      <a:pt x="37" y="149"/>
                    </a:lnTo>
                    <a:lnTo>
                      <a:pt x="40" y="154"/>
                    </a:lnTo>
                    <a:lnTo>
                      <a:pt x="45" y="155"/>
                    </a:lnTo>
                    <a:lnTo>
                      <a:pt x="51" y="157"/>
                    </a:lnTo>
                    <a:lnTo>
                      <a:pt x="51" y="158"/>
                    </a:lnTo>
                    <a:lnTo>
                      <a:pt x="47" y="159"/>
                    </a:lnTo>
                    <a:lnTo>
                      <a:pt x="45" y="159"/>
                    </a:lnTo>
                    <a:lnTo>
                      <a:pt x="44" y="162"/>
                    </a:lnTo>
                    <a:lnTo>
                      <a:pt x="38" y="164"/>
                    </a:lnTo>
                    <a:lnTo>
                      <a:pt x="38" y="166"/>
                    </a:lnTo>
                    <a:lnTo>
                      <a:pt x="38" y="169"/>
                    </a:lnTo>
                    <a:lnTo>
                      <a:pt x="37" y="169"/>
                    </a:lnTo>
                    <a:lnTo>
                      <a:pt x="38" y="171"/>
                    </a:lnTo>
                    <a:lnTo>
                      <a:pt x="38" y="178"/>
                    </a:lnTo>
                    <a:lnTo>
                      <a:pt x="38" y="185"/>
                    </a:lnTo>
                    <a:lnTo>
                      <a:pt x="42" y="190"/>
                    </a:lnTo>
                    <a:lnTo>
                      <a:pt x="41" y="199"/>
                    </a:lnTo>
                    <a:lnTo>
                      <a:pt x="45" y="200"/>
                    </a:lnTo>
                    <a:lnTo>
                      <a:pt x="47" y="205"/>
                    </a:lnTo>
                    <a:lnTo>
                      <a:pt x="51" y="209"/>
                    </a:lnTo>
                    <a:lnTo>
                      <a:pt x="54" y="216"/>
                    </a:lnTo>
                    <a:lnTo>
                      <a:pt x="56" y="216"/>
                    </a:lnTo>
                    <a:lnTo>
                      <a:pt x="61" y="217"/>
                    </a:lnTo>
                    <a:lnTo>
                      <a:pt x="62" y="216"/>
                    </a:lnTo>
                    <a:lnTo>
                      <a:pt x="66" y="217"/>
                    </a:lnTo>
                    <a:lnTo>
                      <a:pt x="69" y="219"/>
                    </a:lnTo>
                    <a:lnTo>
                      <a:pt x="75" y="216"/>
                    </a:lnTo>
                    <a:lnTo>
                      <a:pt x="79" y="217"/>
                    </a:lnTo>
                    <a:lnTo>
                      <a:pt x="83" y="220"/>
                    </a:lnTo>
                    <a:lnTo>
                      <a:pt x="85" y="224"/>
                    </a:lnTo>
                    <a:lnTo>
                      <a:pt x="85" y="229"/>
                    </a:lnTo>
                    <a:lnTo>
                      <a:pt x="89" y="230"/>
                    </a:lnTo>
                    <a:lnTo>
                      <a:pt x="89" y="231"/>
                    </a:lnTo>
                    <a:lnTo>
                      <a:pt x="93" y="234"/>
                    </a:lnTo>
                    <a:lnTo>
                      <a:pt x="99" y="236"/>
                    </a:lnTo>
                    <a:lnTo>
                      <a:pt x="99" y="238"/>
                    </a:lnTo>
                    <a:lnTo>
                      <a:pt x="109" y="240"/>
                    </a:lnTo>
                    <a:lnTo>
                      <a:pt x="111" y="244"/>
                    </a:lnTo>
                    <a:lnTo>
                      <a:pt x="109" y="247"/>
                    </a:lnTo>
                    <a:lnTo>
                      <a:pt x="107" y="248"/>
                    </a:lnTo>
                    <a:lnTo>
                      <a:pt x="100" y="250"/>
                    </a:lnTo>
                    <a:lnTo>
                      <a:pt x="99" y="253"/>
                    </a:lnTo>
                    <a:lnTo>
                      <a:pt x="103" y="254"/>
                    </a:lnTo>
                    <a:lnTo>
                      <a:pt x="103" y="257"/>
                    </a:lnTo>
                    <a:lnTo>
                      <a:pt x="104" y="260"/>
                    </a:lnTo>
                    <a:lnTo>
                      <a:pt x="109" y="264"/>
                    </a:lnTo>
                    <a:lnTo>
                      <a:pt x="113" y="264"/>
                    </a:lnTo>
                    <a:lnTo>
                      <a:pt x="113" y="260"/>
                    </a:lnTo>
                    <a:lnTo>
                      <a:pt x="117" y="260"/>
                    </a:lnTo>
                    <a:lnTo>
                      <a:pt x="126" y="255"/>
                    </a:lnTo>
                    <a:lnTo>
                      <a:pt x="131" y="257"/>
                    </a:lnTo>
                    <a:lnTo>
                      <a:pt x="135" y="260"/>
                    </a:lnTo>
                    <a:lnTo>
                      <a:pt x="134" y="262"/>
                    </a:lnTo>
                    <a:lnTo>
                      <a:pt x="135" y="267"/>
                    </a:lnTo>
                    <a:lnTo>
                      <a:pt x="140" y="268"/>
                    </a:lnTo>
                    <a:lnTo>
                      <a:pt x="144" y="268"/>
                    </a:lnTo>
                    <a:lnTo>
                      <a:pt x="144" y="165"/>
                    </a:lnTo>
                    <a:lnTo>
                      <a:pt x="145" y="0"/>
                    </a:lnTo>
                    <a:lnTo>
                      <a:pt x="144" y="1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21" name="Freeform 1074"/>
              <p:cNvSpPr>
                <a:spLocks noChangeAspect="1"/>
              </p:cNvSpPr>
              <p:nvPr/>
            </p:nvSpPr>
            <p:spPr bwMode="auto">
              <a:xfrm>
                <a:off x="3377" y="722"/>
                <a:ext cx="145" cy="268"/>
              </a:xfrm>
              <a:custGeom>
                <a:avLst/>
                <a:gdLst>
                  <a:gd name="T0" fmla="*/ 128 w 145"/>
                  <a:gd name="T1" fmla="*/ 7 h 268"/>
                  <a:gd name="T2" fmla="*/ 130 w 145"/>
                  <a:gd name="T3" fmla="*/ 19 h 268"/>
                  <a:gd name="T4" fmla="*/ 119 w 145"/>
                  <a:gd name="T5" fmla="*/ 19 h 268"/>
                  <a:gd name="T6" fmla="*/ 113 w 145"/>
                  <a:gd name="T7" fmla="*/ 19 h 268"/>
                  <a:gd name="T8" fmla="*/ 116 w 145"/>
                  <a:gd name="T9" fmla="*/ 11 h 268"/>
                  <a:gd name="T10" fmla="*/ 110 w 145"/>
                  <a:gd name="T11" fmla="*/ 1 h 268"/>
                  <a:gd name="T12" fmla="*/ 90 w 145"/>
                  <a:gd name="T13" fmla="*/ 5 h 268"/>
                  <a:gd name="T14" fmla="*/ 104 w 145"/>
                  <a:gd name="T15" fmla="*/ 21 h 268"/>
                  <a:gd name="T16" fmla="*/ 113 w 145"/>
                  <a:gd name="T17" fmla="*/ 27 h 268"/>
                  <a:gd name="T18" fmla="*/ 110 w 145"/>
                  <a:gd name="T19" fmla="*/ 36 h 268"/>
                  <a:gd name="T20" fmla="*/ 102 w 145"/>
                  <a:gd name="T21" fmla="*/ 39 h 268"/>
                  <a:gd name="T22" fmla="*/ 93 w 145"/>
                  <a:gd name="T23" fmla="*/ 55 h 268"/>
                  <a:gd name="T24" fmla="*/ 106 w 145"/>
                  <a:gd name="T25" fmla="*/ 68 h 268"/>
                  <a:gd name="T26" fmla="*/ 78 w 145"/>
                  <a:gd name="T27" fmla="*/ 69 h 268"/>
                  <a:gd name="T28" fmla="*/ 79 w 145"/>
                  <a:gd name="T29" fmla="*/ 77 h 268"/>
                  <a:gd name="T30" fmla="*/ 90 w 145"/>
                  <a:gd name="T31" fmla="*/ 80 h 268"/>
                  <a:gd name="T32" fmla="*/ 88 w 145"/>
                  <a:gd name="T33" fmla="*/ 86 h 268"/>
                  <a:gd name="T34" fmla="*/ 71 w 145"/>
                  <a:gd name="T35" fmla="*/ 83 h 268"/>
                  <a:gd name="T36" fmla="*/ 58 w 145"/>
                  <a:gd name="T37" fmla="*/ 72 h 268"/>
                  <a:gd name="T38" fmla="*/ 56 w 145"/>
                  <a:gd name="T39" fmla="*/ 62 h 268"/>
                  <a:gd name="T40" fmla="*/ 33 w 145"/>
                  <a:gd name="T41" fmla="*/ 52 h 268"/>
                  <a:gd name="T42" fmla="*/ 51 w 145"/>
                  <a:gd name="T43" fmla="*/ 53 h 268"/>
                  <a:gd name="T44" fmla="*/ 85 w 145"/>
                  <a:gd name="T45" fmla="*/ 51 h 268"/>
                  <a:gd name="T46" fmla="*/ 93 w 145"/>
                  <a:gd name="T47" fmla="*/ 35 h 268"/>
                  <a:gd name="T48" fmla="*/ 78 w 145"/>
                  <a:gd name="T49" fmla="*/ 24 h 268"/>
                  <a:gd name="T50" fmla="*/ 40 w 145"/>
                  <a:gd name="T51" fmla="*/ 15 h 268"/>
                  <a:gd name="T52" fmla="*/ 24 w 145"/>
                  <a:gd name="T53" fmla="*/ 11 h 268"/>
                  <a:gd name="T54" fmla="*/ 14 w 145"/>
                  <a:gd name="T55" fmla="*/ 14 h 268"/>
                  <a:gd name="T56" fmla="*/ 6 w 145"/>
                  <a:gd name="T57" fmla="*/ 21 h 268"/>
                  <a:gd name="T58" fmla="*/ 4 w 145"/>
                  <a:gd name="T59" fmla="*/ 41 h 268"/>
                  <a:gd name="T60" fmla="*/ 13 w 145"/>
                  <a:gd name="T61" fmla="*/ 55 h 268"/>
                  <a:gd name="T62" fmla="*/ 23 w 145"/>
                  <a:gd name="T63" fmla="*/ 80 h 268"/>
                  <a:gd name="T64" fmla="*/ 38 w 145"/>
                  <a:gd name="T65" fmla="*/ 99 h 268"/>
                  <a:gd name="T66" fmla="*/ 51 w 145"/>
                  <a:gd name="T67" fmla="*/ 114 h 268"/>
                  <a:gd name="T68" fmla="*/ 38 w 145"/>
                  <a:gd name="T69" fmla="*/ 140 h 268"/>
                  <a:gd name="T70" fmla="*/ 40 w 145"/>
                  <a:gd name="T71" fmla="*/ 154 h 268"/>
                  <a:gd name="T72" fmla="*/ 51 w 145"/>
                  <a:gd name="T73" fmla="*/ 158 h 268"/>
                  <a:gd name="T74" fmla="*/ 45 w 145"/>
                  <a:gd name="T75" fmla="*/ 159 h 268"/>
                  <a:gd name="T76" fmla="*/ 38 w 145"/>
                  <a:gd name="T77" fmla="*/ 166 h 268"/>
                  <a:gd name="T78" fmla="*/ 38 w 145"/>
                  <a:gd name="T79" fmla="*/ 171 h 268"/>
                  <a:gd name="T80" fmla="*/ 42 w 145"/>
                  <a:gd name="T81" fmla="*/ 190 h 268"/>
                  <a:gd name="T82" fmla="*/ 47 w 145"/>
                  <a:gd name="T83" fmla="*/ 205 h 268"/>
                  <a:gd name="T84" fmla="*/ 54 w 145"/>
                  <a:gd name="T85" fmla="*/ 216 h 268"/>
                  <a:gd name="T86" fmla="*/ 62 w 145"/>
                  <a:gd name="T87" fmla="*/ 216 h 268"/>
                  <a:gd name="T88" fmla="*/ 75 w 145"/>
                  <a:gd name="T89" fmla="*/ 216 h 268"/>
                  <a:gd name="T90" fmla="*/ 85 w 145"/>
                  <a:gd name="T91" fmla="*/ 224 h 268"/>
                  <a:gd name="T92" fmla="*/ 89 w 145"/>
                  <a:gd name="T93" fmla="*/ 231 h 268"/>
                  <a:gd name="T94" fmla="*/ 99 w 145"/>
                  <a:gd name="T95" fmla="*/ 238 h 268"/>
                  <a:gd name="T96" fmla="*/ 109 w 145"/>
                  <a:gd name="T97" fmla="*/ 247 h 268"/>
                  <a:gd name="T98" fmla="*/ 99 w 145"/>
                  <a:gd name="T99" fmla="*/ 253 h 268"/>
                  <a:gd name="T100" fmla="*/ 104 w 145"/>
                  <a:gd name="T101" fmla="*/ 260 h 268"/>
                  <a:gd name="T102" fmla="*/ 113 w 145"/>
                  <a:gd name="T103" fmla="*/ 260 h 268"/>
                  <a:gd name="T104" fmla="*/ 131 w 145"/>
                  <a:gd name="T105" fmla="*/ 257 h 268"/>
                  <a:gd name="T106" fmla="*/ 135 w 145"/>
                  <a:gd name="T107" fmla="*/ 267 h 268"/>
                  <a:gd name="T108" fmla="*/ 144 w 145"/>
                  <a:gd name="T109" fmla="*/ 165 h 268"/>
                  <a:gd name="T110" fmla="*/ 131 w 145"/>
                  <a:gd name="T111" fmla="*/ 1 h 26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5"/>
                  <a:gd name="T169" fmla="*/ 0 h 268"/>
                  <a:gd name="T170" fmla="*/ 145 w 145"/>
                  <a:gd name="T171" fmla="*/ 268 h 26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5" h="268">
                    <a:moveTo>
                      <a:pt x="131" y="1"/>
                    </a:moveTo>
                    <a:lnTo>
                      <a:pt x="131" y="0"/>
                    </a:lnTo>
                    <a:lnTo>
                      <a:pt x="128" y="7"/>
                    </a:lnTo>
                    <a:lnTo>
                      <a:pt x="131" y="14"/>
                    </a:lnTo>
                    <a:lnTo>
                      <a:pt x="131" y="17"/>
                    </a:lnTo>
                    <a:lnTo>
                      <a:pt x="130" y="19"/>
                    </a:lnTo>
                    <a:lnTo>
                      <a:pt x="124" y="22"/>
                    </a:lnTo>
                    <a:lnTo>
                      <a:pt x="121" y="22"/>
                    </a:lnTo>
                    <a:lnTo>
                      <a:pt x="119" y="19"/>
                    </a:lnTo>
                    <a:lnTo>
                      <a:pt x="117" y="19"/>
                    </a:lnTo>
                    <a:lnTo>
                      <a:pt x="116" y="19"/>
                    </a:lnTo>
                    <a:lnTo>
                      <a:pt x="113" y="19"/>
                    </a:lnTo>
                    <a:lnTo>
                      <a:pt x="113" y="17"/>
                    </a:lnTo>
                    <a:lnTo>
                      <a:pt x="113" y="14"/>
                    </a:lnTo>
                    <a:lnTo>
                      <a:pt x="116" y="11"/>
                    </a:lnTo>
                    <a:lnTo>
                      <a:pt x="117" y="7"/>
                    </a:lnTo>
                    <a:lnTo>
                      <a:pt x="116" y="5"/>
                    </a:lnTo>
                    <a:lnTo>
                      <a:pt x="110" y="1"/>
                    </a:lnTo>
                    <a:lnTo>
                      <a:pt x="103" y="3"/>
                    </a:lnTo>
                    <a:lnTo>
                      <a:pt x="97" y="4"/>
                    </a:lnTo>
                    <a:lnTo>
                      <a:pt x="90" y="5"/>
                    </a:lnTo>
                    <a:lnTo>
                      <a:pt x="96" y="7"/>
                    </a:lnTo>
                    <a:lnTo>
                      <a:pt x="102" y="11"/>
                    </a:lnTo>
                    <a:lnTo>
                      <a:pt x="104" y="21"/>
                    </a:lnTo>
                    <a:lnTo>
                      <a:pt x="106" y="24"/>
                    </a:lnTo>
                    <a:lnTo>
                      <a:pt x="109" y="24"/>
                    </a:lnTo>
                    <a:lnTo>
                      <a:pt x="113" y="27"/>
                    </a:lnTo>
                    <a:lnTo>
                      <a:pt x="117" y="32"/>
                    </a:lnTo>
                    <a:lnTo>
                      <a:pt x="117" y="38"/>
                    </a:lnTo>
                    <a:lnTo>
                      <a:pt x="110" y="36"/>
                    </a:lnTo>
                    <a:lnTo>
                      <a:pt x="103" y="38"/>
                    </a:lnTo>
                    <a:lnTo>
                      <a:pt x="102" y="39"/>
                    </a:lnTo>
                    <a:lnTo>
                      <a:pt x="100" y="44"/>
                    </a:lnTo>
                    <a:lnTo>
                      <a:pt x="97" y="49"/>
                    </a:lnTo>
                    <a:lnTo>
                      <a:pt x="93" y="55"/>
                    </a:lnTo>
                    <a:lnTo>
                      <a:pt x="93" y="58"/>
                    </a:lnTo>
                    <a:lnTo>
                      <a:pt x="95" y="60"/>
                    </a:lnTo>
                    <a:lnTo>
                      <a:pt x="106" y="68"/>
                    </a:lnTo>
                    <a:lnTo>
                      <a:pt x="97" y="70"/>
                    </a:lnTo>
                    <a:lnTo>
                      <a:pt x="86" y="70"/>
                    </a:lnTo>
                    <a:lnTo>
                      <a:pt x="78" y="69"/>
                    </a:lnTo>
                    <a:lnTo>
                      <a:pt x="75" y="70"/>
                    </a:lnTo>
                    <a:lnTo>
                      <a:pt x="75" y="73"/>
                    </a:lnTo>
                    <a:lnTo>
                      <a:pt x="79" y="77"/>
                    </a:lnTo>
                    <a:lnTo>
                      <a:pt x="85" y="79"/>
                    </a:lnTo>
                    <a:lnTo>
                      <a:pt x="89" y="79"/>
                    </a:lnTo>
                    <a:lnTo>
                      <a:pt x="90" y="80"/>
                    </a:lnTo>
                    <a:lnTo>
                      <a:pt x="90" y="83"/>
                    </a:lnTo>
                    <a:lnTo>
                      <a:pt x="89" y="86"/>
                    </a:lnTo>
                    <a:lnTo>
                      <a:pt x="88" y="86"/>
                    </a:lnTo>
                    <a:lnTo>
                      <a:pt x="85" y="86"/>
                    </a:lnTo>
                    <a:lnTo>
                      <a:pt x="78" y="84"/>
                    </a:lnTo>
                    <a:lnTo>
                      <a:pt x="71" y="83"/>
                    </a:lnTo>
                    <a:lnTo>
                      <a:pt x="68" y="83"/>
                    </a:lnTo>
                    <a:lnTo>
                      <a:pt x="65" y="80"/>
                    </a:lnTo>
                    <a:lnTo>
                      <a:pt x="58" y="72"/>
                    </a:lnTo>
                    <a:lnTo>
                      <a:pt x="56" y="68"/>
                    </a:lnTo>
                    <a:lnTo>
                      <a:pt x="56" y="65"/>
                    </a:lnTo>
                    <a:lnTo>
                      <a:pt x="56" y="62"/>
                    </a:lnTo>
                    <a:lnTo>
                      <a:pt x="49" y="60"/>
                    </a:lnTo>
                    <a:lnTo>
                      <a:pt x="44" y="58"/>
                    </a:lnTo>
                    <a:lnTo>
                      <a:pt x="33" y="52"/>
                    </a:lnTo>
                    <a:lnTo>
                      <a:pt x="38" y="52"/>
                    </a:lnTo>
                    <a:lnTo>
                      <a:pt x="42" y="53"/>
                    </a:lnTo>
                    <a:lnTo>
                      <a:pt x="51" y="53"/>
                    </a:lnTo>
                    <a:lnTo>
                      <a:pt x="73" y="55"/>
                    </a:lnTo>
                    <a:lnTo>
                      <a:pt x="80" y="52"/>
                    </a:lnTo>
                    <a:lnTo>
                      <a:pt x="85" y="51"/>
                    </a:lnTo>
                    <a:lnTo>
                      <a:pt x="89" y="46"/>
                    </a:lnTo>
                    <a:lnTo>
                      <a:pt x="92" y="39"/>
                    </a:lnTo>
                    <a:lnTo>
                      <a:pt x="93" y="35"/>
                    </a:lnTo>
                    <a:lnTo>
                      <a:pt x="92" y="31"/>
                    </a:lnTo>
                    <a:lnTo>
                      <a:pt x="86" y="25"/>
                    </a:lnTo>
                    <a:lnTo>
                      <a:pt x="78" y="24"/>
                    </a:lnTo>
                    <a:lnTo>
                      <a:pt x="58" y="18"/>
                    </a:lnTo>
                    <a:lnTo>
                      <a:pt x="48" y="15"/>
                    </a:lnTo>
                    <a:lnTo>
                      <a:pt x="40" y="15"/>
                    </a:lnTo>
                    <a:lnTo>
                      <a:pt x="20" y="15"/>
                    </a:lnTo>
                    <a:lnTo>
                      <a:pt x="23" y="12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17" y="10"/>
                    </a:lnTo>
                    <a:lnTo>
                      <a:pt x="14" y="14"/>
                    </a:lnTo>
                    <a:lnTo>
                      <a:pt x="10" y="14"/>
                    </a:lnTo>
                    <a:lnTo>
                      <a:pt x="10" y="17"/>
                    </a:lnTo>
                    <a:lnTo>
                      <a:pt x="6" y="21"/>
                    </a:lnTo>
                    <a:lnTo>
                      <a:pt x="1" y="27"/>
                    </a:lnTo>
                    <a:lnTo>
                      <a:pt x="0" y="32"/>
                    </a:lnTo>
                    <a:lnTo>
                      <a:pt x="4" y="41"/>
                    </a:lnTo>
                    <a:lnTo>
                      <a:pt x="10" y="42"/>
                    </a:lnTo>
                    <a:lnTo>
                      <a:pt x="14" y="48"/>
                    </a:lnTo>
                    <a:lnTo>
                      <a:pt x="13" y="55"/>
                    </a:lnTo>
                    <a:lnTo>
                      <a:pt x="18" y="66"/>
                    </a:lnTo>
                    <a:lnTo>
                      <a:pt x="28" y="73"/>
                    </a:lnTo>
                    <a:lnTo>
                      <a:pt x="23" y="80"/>
                    </a:lnTo>
                    <a:lnTo>
                      <a:pt x="23" y="86"/>
                    </a:lnTo>
                    <a:lnTo>
                      <a:pt x="33" y="92"/>
                    </a:lnTo>
                    <a:lnTo>
                      <a:pt x="38" y="99"/>
                    </a:lnTo>
                    <a:lnTo>
                      <a:pt x="35" y="104"/>
                    </a:lnTo>
                    <a:lnTo>
                      <a:pt x="44" y="108"/>
                    </a:lnTo>
                    <a:lnTo>
                      <a:pt x="51" y="114"/>
                    </a:lnTo>
                    <a:lnTo>
                      <a:pt x="49" y="123"/>
                    </a:lnTo>
                    <a:lnTo>
                      <a:pt x="44" y="131"/>
                    </a:lnTo>
                    <a:lnTo>
                      <a:pt x="38" y="140"/>
                    </a:lnTo>
                    <a:lnTo>
                      <a:pt x="34" y="152"/>
                    </a:lnTo>
                    <a:lnTo>
                      <a:pt x="37" y="149"/>
                    </a:lnTo>
                    <a:lnTo>
                      <a:pt x="40" y="154"/>
                    </a:lnTo>
                    <a:lnTo>
                      <a:pt x="45" y="155"/>
                    </a:lnTo>
                    <a:lnTo>
                      <a:pt x="51" y="157"/>
                    </a:lnTo>
                    <a:lnTo>
                      <a:pt x="51" y="158"/>
                    </a:lnTo>
                    <a:lnTo>
                      <a:pt x="47" y="159"/>
                    </a:lnTo>
                    <a:lnTo>
                      <a:pt x="45" y="159"/>
                    </a:lnTo>
                    <a:lnTo>
                      <a:pt x="44" y="162"/>
                    </a:lnTo>
                    <a:lnTo>
                      <a:pt x="38" y="164"/>
                    </a:lnTo>
                    <a:lnTo>
                      <a:pt x="38" y="166"/>
                    </a:lnTo>
                    <a:lnTo>
                      <a:pt x="38" y="169"/>
                    </a:lnTo>
                    <a:lnTo>
                      <a:pt x="37" y="169"/>
                    </a:lnTo>
                    <a:lnTo>
                      <a:pt x="38" y="171"/>
                    </a:lnTo>
                    <a:lnTo>
                      <a:pt x="38" y="178"/>
                    </a:lnTo>
                    <a:lnTo>
                      <a:pt x="38" y="185"/>
                    </a:lnTo>
                    <a:lnTo>
                      <a:pt x="42" y="190"/>
                    </a:lnTo>
                    <a:lnTo>
                      <a:pt x="41" y="199"/>
                    </a:lnTo>
                    <a:lnTo>
                      <a:pt x="45" y="200"/>
                    </a:lnTo>
                    <a:lnTo>
                      <a:pt x="47" y="205"/>
                    </a:lnTo>
                    <a:lnTo>
                      <a:pt x="51" y="209"/>
                    </a:lnTo>
                    <a:lnTo>
                      <a:pt x="54" y="216"/>
                    </a:lnTo>
                    <a:lnTo>
                      <a:pt x="56" y="216"/>
                    </a:lnTo>
                    <a:lnTo>
                      <a:pt x="61" y="217"/>
                    </a:lnTo>
                    <a:lnTo>
                      <a:pt x="62" y="216"/>
                    </a:lnTo>
                    <a:lnTo>
                      <a:pt x="66" y="217"/>
                    </a:lnTo>
                    <a:lnTo>
                      <a:pt x="69" y="219"/>
                    </a:lnTo>
                    <a:lnTo>
                      <a:pt x="75" y="216"/>
                    </a:lnTo>
                    <a:lnTo>
                      <a:pt x="79" y="217"/>
                    </a:lnTo>
                    <a:lnTo>
                      <a:pt x="83" y="220"/>
                    </a:lnTo>
                    <a:lnTo>
                      <a:pt x="85" y="224"/>
                    </a:lnTo>
                    <a:lnTo>
                      <a:pt x="85" y="229"/>
                    </a:lnTo>
                    <a:lnTo>
                      <a:pt x="89" y="230"/>
                    </a:lnTo>
                    <a:lnTo>
                      <a:pt x="89" y="231"/>
                    </a:lnTo>
                    <a:lnTo>
                      <a:pt x="93" y="234"/>
                    </a:lnTo>
                    <a:lnTo>
                      <a:pt x="99" y="236"/>
                    </a:lnTo>
                    <a:lnTo>
                      <a:pt x="99" y="238"/>
                    </a:lnTo>
                    <a:lnTo>
                      <a:pt x="109" y="240"/>
                    </a:lnTo>
                    <a:lnTo>
                      <a:pt x="111" y="244"/>
                    </a:lnTo>
                    <a:lnTo>
                      <a:pt x="109" y="247"/>
                    </a:lnTo>
                    <a:lnTo>
                      <a:pt x="107" y="248"/>
                    </a:lnTo>
                    <a:lnTo>
                      <a:pt x="100" y="250"/>
                    </a:lnTo>
                    <a:lnTo>
                      <a:pt x="99" y="253"/>
                    </a:lnTo>
                    <a:lnTo>
                      <a:pt x="103" y="254"/>
                    </a:lnTo>
                    <a:lnTo>
                      <a:pt x="103" y="257"/>
                    </a:lnTo>
                    <a:lnTo>
                      <a:pt x="104" y="260"/>
                    </a:lnTo>
                    <a:lnTo>
                      <a:pt x="109" y="264"/>
                    </a:lnTo>
                    <a:lnTo>
                      <a:pt x="113" y="264"/>
                    </a:lnTo>
                    <a:lnTo>
                      <a:pt x="113" y="260"/>
                    </a:lnTo>
                    <a:lnTo>
                      <a:pt x="117" y="260"/>
                    </a:lnTo>
                    <a:lnTo>
                      <a:pt x="126" y="255"/>
                    </a:lnTo>
                    <a:lnTo>
                      <a:pt x="131" y="257"/>
                    </a:lnTo>
                    <a:lnTo>
                      <a:pt x="135" y="260"/>
                    </a:lnTo>
                    <a:lnTo>
                      <a:pt x="134" y="262"/>
                    </a:lnTo>
                    <a:lnTo>
                      <a:pt x="135" y="267"/>
                    </a:lnTo>
                    <a:lnTo>
                      <a:pt x="140" y="268"/>
                    </a:lnTo>
                    <a:lnTo>
                      <a:pt x="144" y="268"/>
                    </a:lnTo>
                    <a:lnTo>
                      <a:pt x="144" y="165"/>
                    </a:lnTo>
                    <a:lnTo>
                      <a:pt x="145" y="0"/>
                    </a:lnTo>
                    <a:lnTo>
                      <a:pt x="144" y="1"/>
                    </a:lnTo>
                    <a:lnTo>
                      <a:pt x="131" y="1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22" name="Freeform 1075"/>
              <p:cNvSpPr>
                <a:spLocks noChangeAspect="1"/>
              </p:cNvSpPr>
              <p:nvPr/>
            </p:nvSpPr>
            <p:spPr bwMode="auto">
              <a:xfrm>
                <a:off x="3377" y="891"/>
                <a:ext cx="42" cy="30"/>
              </a:xfrm>
              <a:custGeom>
                <a:avLst/>
                <a:gdLst>
                  <a:gd name="T0" fmla="*/ 38 w 42"/>
                  <a:gd name="T1" fmla="*/ 16 h 30"/>
                  <a:gd name="T2" fmla="*/ 38 w 42"/>
                  <a:gd name="T3" fmla="*/ 9 h 30"/>
                  <a:gd name="T4" fmla="*/ 38 w 42"/>
                  <a:gd name="T5" fmla="*/ 2 h 30"/>
                  <a:gd name="T6" fmla="*/ 37 w 42"/>
                  <a:gd name="T7" fmla="*/ 0 h 30"/>
                  <a:gd name="T8" fmla="*/ 30 w 42"/>
                  <a:gd name="T9" fmla="*/ 2 h 30"/>
                  <a:gd name="T10" fmla="*/ 16 w 42"/>
                  <a:gd name="T11" fmla="*/ 2 h 30"/>
                  <a:gd name="T12" fmla="*/ 9 w 42"/>
                  <a:gd name="T13" fmla="*/ 4 h 30"/>
                  <a:gd name="T14" fmla="*/ 3 w 42"/>
                  <a:gd name="T15" fmla="*/ 9 h 30"/>
                  <a:gd name="T16" fmla="*/ 0 w 42"/>
                  <a:gd name="T17" fmla="*/ 12 h 30"/>
                  <a:gd name="T18" fmla="*/ 0 w 42"/>
                  <a:gd name="T19" fmla="*/ 14 h 30"/>
                  <a:gd name="T20" fmla="*/ 3 w 42"/>
                  <a:gd name="T21" fmla="*/ 16 h 30"/>
                  <a:gd name="T22" fmla="*/ 1 w 42"/>
                  <a:gd name="T23" fmla="*/ 19 h 30"/>
                  <a:gd name="T24" fmla="*/ 3 w 42"/>
                  <a:gd name="T25" fmla="*/ 21 h 30"/>
                  <a:gd name="T26" fmla="*/ 4 w 42"/>
                  <a:gd name="T27" fmla="*/ 23 h 30"/>
                  <a:gd name="T28" fmla="*/ 9 w 42"/>
                  <a:gd name="T29" fmla="*/ 23 h 30"/>
                  <a:gd name="T30" fmla="*/ 11 w 42"/>
                  <a:gd name="T31" fmla="*/ 21 h 30"/>
                  <a:gd name="T32" fmla="*/ 13 w 42"/>
                  <a:gd name="T33" fmla="*/ 30 h 30"/>
                  <a:gd name="T34" fmla="*/ 18 w 42"/>
                  <a:gd name="T35" fmla="*/ 26 h 30"/>
                  <a:gd name="T36" fmla="*/ 24 w 42"/>
                  <a:gd name="T37" fmla="*/ 26 h 30"/>
                  <a:gd name="T38" fmla="*/ 33 w 42"/>
                  <a:gd name="T39" fmla="*/ 30 h 30"/>
                  <a:gd name="T40" fmla="*/ 38 w 42"/>
                  <a:gd name="T41" fmla="*/ 30 h 30"/>
                  <a:gd name="T42" fmla="*/ 41 w 42"/>
                  <a:gd name="T43" fmla="*/ 30 h 30"/>
                  <a:gd name="T44" fmla="*/ 42 w 42"/>
                  <a:gd name="T45" fmla="*/ 21 h 30"/>
                  <a:gd name="T46" fmla="*/ 38 w 42"/>
                  <a:gd name="T47" fmla="*/ 16 h 3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2"/>
                  <a:gd name="T73" fmla="*/ 0 h 30"/>
                  <a:gd name="T74" fmla="*/ 42 w 42"/>
                  <a:gd name="T75" fmla="*/ 30 h 3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2" h="30">
                    <a:moveTo>
                      <a:pt x="38" y="16"/>
                    </a:moveTo>
                    <a:lnTo>
                      <a:pt x="38" y="9"/>
                    </a:lnTo>
                    <a:lnTo>
                      <a:pt x="38" y="2"/>
                    </a:lnTo>
                    <a:lnTo>
                      <a:pt x="37" y="0"/>
                    </a:lnTo>
                    <a:lnTo>
                      <a:pt x="30" y="2"/>
                    </a:lnTo>
                    <a:lnTo>
                      <a:pt x="16" y="2"/>
                    </a:lnTo>
                    <a:lnTo>
                      <a:pt x="9" y="4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3" y="16"/>
                    </a:lnTo>
                    <a:lnTo>
                      <a:pt x="1" y="19"/>
                    </a:lnTo>
                    <a:lnTo>
                      <a:pt x="3" y="21"/>
                    </a:lnTo>
                    <a:lnTo>
                      <a:pt x="4" y="23"/>
                    </a:lnTo>
                    <a:lnTo>
                      <a:pt x="9" y="23"/>
                    </a:lnTo>
                    <a:lnTo>
                      <a:pt x="11" y="21"/>
                    </a:lnTo>
                    <a:lnTo>
                      <a:pt x="13" y="30"/>
                    </a:lnTo>
                    <a:lnTo>
                      <a:pt x="18" y="26"/>
                    </a:lnTo>
                    <a:lnTo>
                      <a:pt x="24" y="26"/>
                    </a:lnTo>
                    <a:lnTo>
                      <a:pt x="33" y="30"/>
                    </a:lnTo>
                    <a:lnTo>
                      <a:pt x="38" y="30"/>
                    </a:lnTo>
                    <a:lnTo>
                      <a:pt x="41" y="30"/>
                    </a:lnTo>
                    <a:lnTo>
                      <a:pt x="42" y="21"/>
                    </a:lnTo>
                    <a:lnTo>
                      <a:pt x="38" y="1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23" name="Freeform 1076"/>
              <p:cNvSpPr>
                <a:spLocks noChangeAspect="1"/>
              </p:cNvSpPr>
              <p:nvPr/>
            </p:nvSpPr>
            <p:spPr bwMode="auto">
              <a:xfrm>
                <a:off x="3377" y="891"/>
                <a:ext cx="42" cy="30"/>
              </a:xfrm>
              <a:custGeom>
                <a:avLst/>
                <a:gdLst>
                  <a:gd name="T0" fmla="*/ 38 w 42"/>
                  <a:gd name="T1" fmla="*/ 16 h 30"/>
                  <a:gd name="T2" fmla="*/ 38 w 42"/>
                  <a:gd name="T3" fmla="*/ 9 h 30"/>
                  <a:gd name="T4" fmla="*/ 38 w 42"/>
                  <a:gd name="T5" fmla="*/ 2 h 30"/>
                  <a:gd name="T6" fmla="*/ 37 w 42"/>
                  <a:gd name="T7" fmla="*/ 0 h 30"/>
                  <a:gd name="T8" fmla="*/ 30 w 42"/>
                  <a:gd name="T9" fmla="*/ 2 h 30"/>
                  <a:gd name="T10" fmla="*/ 16 w 42"/>
                  <a:gd name="T11" fmla="*/ 2 h 30"/>
                  <a:gd name="T12" fmla="*/ 9 w 42"/>
                  <a:gd name="T13" fmla="*/ 4 h 30"/>
                  <a:gd name="T14" fmla="*/ 3 w 42"/>
                  <a:gd name="T15" fmla="*/ 9 h 30"/>
                  <a:gd name="T16" fmla="*/ 0 w 42"/>
                  <a:gd name="T17" fmla="*/ 12 h 30"/>
                  <a:gd name="T18" fmla="*/ 0 w 42"/>
                  <a:gd name="T19" fmla="*/ 14 h 30"/>
                  <a:gd name="T20" fmla="*/ 3 w 42"/>
                  <a:gd name="T21" fmla="*/ 16 h 30"/>
                  <a:gd name="T22" fmla="*/ 1 w 42"/>
                  <a:gd name="T23" fmla="*/ 19 h 30"/>
                  <a:gd name="T24" fmla="*/ 3 w 42"/>
                  <a:gd name="T25" fmla="*/ 21 h 30"/>
                  <a:gd name="T26" fmla="*/ 4 w 42"/>
                  <a:gd name="T27" fmla="*/ 23 h 30"/>
                  <a:gd name="T28" fmla="*/ 9 w 42"/>
                  <a:gd name="T29" fmla="*/ 23 h 30"/>
                  <a:gd name="T30" fmla="*/ 11 w 42"/>
                  <a:gd name="T31" fmla="*/ 21 h 30"/>
                  <a:gd name="T32" fmla="*/ 13 w 42"/>
                  <a:gd name="T33" fmla="*/ 30 h 30"/>
                  <a:gd name="T34" fmla="*/ 18 w 42"/>
                  <a:gd name="T35" fmla="*/ 26 h 30"/>
                  <a:gd name="T36" fmla="*/ 24 w 42"/>
                  <a:gd name="T37" fmla="*/ 26 h 30"/>
                  <a:gd name="T38" fmla="*/ 33 w 42"/>
                  <a:gd name="T39" fmla="*/ 30 h 30"/>
                  <a:gd name="T40" fmla="*/ 38 w 42"/>
                  <a:gd name="T41" fmla="*/ 30 h 30"/>
                  <a:gd name="T42" fmla="*/ 41 w 42"/>
                  <a:gd name="T43" fmla="*/ 30 h 30"/>
                  <a:gd name="T44" fmla="*/ 42 w 42"/>
                  <a:gd name="T45" fmla="*/ 21 h 30"/>
                  <a:gd name="T46" fmla="*/ 38 w 42"/>
                  <a:gd name="T47" fmla="*/ 16 h 3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2"/>
                  <a:gd name="T73" fmla="*/ 0 h 30"/>
                  <a:gd name="T74" fmla="*/ 42 w 42"/>
                  <a:gd name="T75" fmla="*/ 30 h 3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2" h="30">
                    <a:moveTo>
                      <a:pt x="38" y="16"/>
                    </a:moveTo>
                    <a:lnTo>
                      <a:pt x="38" y="9"/>
                    </a:lnTo>
                    <a:lnTo>
                      <a:pt x="38" y="2"/>
                    </a:lnTo>
                    <a:lnTo>
                      <a:pt x="37" y="0"/>
                    </a:lnTo>
                    <a:lnTo>
                      <a:pt x="30" y="2"/>
                    </a:lnTo>
                    <a:lnTo>
                      <a:pt x="16" y="2"/>
                    </a:lnTo>
                    <a:lnTo>
                      <a:pt x="9" y="4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3" y="16"/>
                    </a:lnTo>
                    <a:lnTo>
                      <a:pt x="1" y="19"/>
                    </a:lnTo>
                    <a:lnTo>
                      <a:pt x="3" y="21"/>
                    </a:lnTo>
                    <a:lnTo>
                      <a:pt x="4" y="23"/>
                    </a:lnTo>
                    <a:lnTo>
                      <a:pt x="9" y="23"/>
                    </a:lnTo>
                    <a:lnTo>
                      <a:pt x="11" y="21"/>
                    </a:lnTo>
                    <a:lnTo>
                      <a:pt x="13" y="30"/>
                    </a:lnTo>
                    <a:lnTo>
                      <a:pt x="18" y="26"/>
                    </a:lnTo>
                    <a:lnTo>
                      <a:pt x="24" y="26"/>
                    </a:lnTo>
                    <a:lnTo>
                      <a:pt x="33" y="30"/>
                    </a:lnTo>
                    <a:lnTo>
                      <a:pt x="38" y="30"/>
                    </a:lnTo>
                    <a:lnTo>
                      <a:pt x="41" y="30"/>
                    </a:lnTo>
                    <a:lnTo>
                      <a:pt x="42" y="21"/>
                    </a:lnTo>
                    <a:lnTo>
                      <a:pt x="38" y="16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24" name="Freeform 1077"/>
              <p:cNvSpPr>
                <a:spLocks noChangeAspect="1"/>
              </p:cNvSpPr>
              <p:nvPr/>
            </p:nvSpPr>
            <p:spPr bwMode="auto">
              <a:xfrm>
                <a:off x="3377" y="723"/>
                <a:ext cx="144" cy="267"/>
              </a:xfrm>
              <a:custGeom>
                <a:avLst/>
                <a:gdLst>
                  <a:gd name="T0" fmla="*/ 131 w 144"/>
                  <a:gd name="T1" fmla="*/ 13 h 267"/>
                  <a:gd name="T2" fmla="*/ 124 w 144"/>
                  <a:gd name="T3" fmla="*/ 21 h 267"/>
                  <a:gd name="T4" fmla="*/ 117 w 144"/>
                  <a:gd name="T5" fmla="*/ 18 h 267"/>
                  <a:gd name="T6" fmla="*/ 113 w 144"/>
                  <a:gd name="T7" fmla="*/ 16 h 267"/>
                  <a:gd name="T8" fmla="*/ 117 w 144"/>
                  <a:gd name="T9" fmla="*/ 6 h 267"/>
                  <a:gd name="T10" fmla="*/ 103 w 144"/>
                  <a:gd name="T11" fmla="*/ 2 h 267"/>
                  <a:gd name="T12" fmla="*/ 96 w 144"/>
                  <a:gd name="T13" fmla="*/ 6 h 267"/>
                  <a:gd name="T14" fmla="*/ 106 w 144"/>
                  <a:gd name="T15" fmla="*/ 23 h 267"/>
                  <a:gd name="T16" fmla="*/ 117 w 144"/>
                  <a:gd name="T17" fmla="*/ 31 h 267"/>
                  <a:gd name="T18" fmla="*/ 103 w 144"/>
                  <a:gd name="T19" fmla="*/ 37 h 267"/>
                  <a:gd name="T20" fmla="*/ 100 w 144"/>
                  <a:gd name="T21" fmla="*/ 43 h 267"/>
                  <a:gd name="T22" fmla="*/ 93 w 144"/>
                  <a:gd name="T23" fmla="*/ 57 h 267"/>
                  <a:gd name="T24" fmla="*/ 97 w 144"/>
                  <a:gd name="T25" fmla="*/ 69 h 267"/>
                  <a:gd name="T26" fmla="*/ 75 w 144"/>
                  <a:gd name="T27" fmla="*/ 69 h 267"/>
                  <a:gd name="T28" fmla="*/ 85 w 144"/>
                  <a:gd name="T29" fmla="*/ 78 h 267"/>
                  <a:gd name="T30" fmla="*/ 90 w 144"/>
                  <a:gd name="T31" fmla="*/ 82 h 267"/>
                  <a:gd name="T32" fmla="*/ 85 w 144"/>
                  <a:gd name="T33" fmla="*/ 85 h 267"/>
                  <a:gd name="T34" fmla="*/ 68 w 144"/>
                  <a:gd name="T35" fmla="*/ 82 h 267"/>
                  <a:gd name="T36" fmla="*/ 56 w 144"/>
                  <a:gd name="T37" fmla="*/ 67 h 267"/>
                  <a:gd name="T38" fmla="*/ 49 w 144"/>
                  <a:gd name="T39" fmla="*/ 59 h 267"/>
                  <a:gd name="T40" fmla="*/ 38 w 144"/>
                  <a:gd name="T41" fmla="*/ 50 h 267"/>
                  <a:gd name="T42" fmla="*/ 73 w 144"/>
                  <a:gd name="T43" fmla="*/ 54 h 267"/>
                  <a:gd name="T44" fmla="*/ 89 w 144"/>
                  <a:gd name="T45" fmla="*/ 45 h 267"/>
                  <a:gd name="T46" fmla="*/ 92 w 144"/>
                  <a:gd name="T47" fmla="*/ 30 h 267"/>
                  <a:gd name="T48" fmla="*/ 58 w 144"/>
                  <a:gd name="T49" fmla="*/ 17 h 267"/>
                  <a:gd name="T50" fmla="*/ 20 w 144"/>
                  <a:gd name="T51" fmla="*/ 14 h 267"/>
                  <a:gd name="T52" fmla="*/ 23 w 144"/>
                  <a:gd name="T53" fmla="*/ 9 h 267"/>
                  <a:gd name="T54" fmla="*/ 10 w 144"/>
                  <a:gd name="T55" fmla="*/ 13 h 267"/>
                  <a:gd name="T56" fmla="*/ 1 w 144"/>
                  <a:gd name="T57" fmla="*/ 26 h 267"/>
                  <a:gd name="T58" fmla="*/ 10 w 144"/>
                  <a:gd name="T59" fmla="*/ 41 h 267"/>
                  <a:gd name="T60" fmla="*/ 18 w 144"/>
                  <a:gd name="T61" fmla="*/ 65 h 267"/>
                  <a:gd name="T62" fmla="*/ 23 w 144"/>
                  <a:gd name="T63" fmla="*/ 85 h 267"/>
                  <a:gd name="T64" fmla="*/ 35 w 144"/>
                  <a:gd name="T65" fmla="*/ 103 h 267"/>
                  <a:gd name="T66" fmla="*/ 49 w 144"/>
                  <a:gd name="T67" fmla="*/ 122 h 267"/>
                  <a:gd name="T68" fmla="*/ 34 w 144"/>
                  <a:gd name="T69" fmla="*/ 151 h 267"/>
                  <a:gd name="T70" fmla="*/ 45 w 144"/>
                  <a:gd name="T71" fmla="*/ 154 h 267"/>
                  <a:gd name="T72" fmla="*/ 51 w 144"/>
                  <a:gd name="T73" fmla="*/ 157 h 267"/>
                  <a:gd name="T74" fmla="*/ 44 w 144"/>
                  <a:gd name="T75" fmla="*/ 161 h 267"/>
                  <a:gd name="T76" fmla="*/ 38 w 144"/>
                  <a:gd name="T77" fmla="*/ 168 h 267"/>
                  <a:gd name="T78" fmla="*/ 38 w 144"/>
                  <a:gd name="T79" fmla="*/ 177 h 267"/>
                  <a:gd name="T80" fmla="*/ 41 w 144"/>
                  <a:gd name="T81" fmla="*/ 198 h 267"/>
                  <a:gd name="T82" fmla="*/ 51 w 144"/>
                  <a:gd name="T83" fmla="*/ 208 h 267"/>
                  <a:gd name="T84" fmla="*/ 56 w 144"/>
                  <a:gd name="T85" fmla="*/ 215 h 267"/>
                  <a:gd name="T86" fmla="*/ 66 w 144"/>
                  <a:gd name="T87" fmla="*/ 216 h 267"/>
                  <a:gd name="T88" fmla="*/ 79 w 144"/>
                  <a:gd name="T89" fmla="*/ 216 h 267"/>
                  <a:gd name="T90" fmla="*/ 85 w 144"/>
                  <a:gd name="T91" fmla="*/ 228 h 267"/>
                  <a:gd name="T92" fmla="*/ 93 w 144"/>
                  <a:gd name="T93" fmla="*/ 233 h 267"/>
                  <a:gd name="T94" fmla="*/ 107 w 144"/>
                  <a:gd name="T95" fmla="*/ 239 h 267"/>
                  <a:gd name="T96" fmla="*/ 107 w 144"/>
                  <a:gd name="T97" fmla="*/ 247 h 267"/>
                  <a:gd name="T98" fmla="*/ 103 w 144"/>
                  <a:gd name="T99" fmla="*/ 253 h 267"/>
                  <a:gd name="T100" fmla="*/ 107 w 144"/>
                  <a:gd name="T101" fmla="*/ 263 h 267"/>
                  <a:gd name="T102" fmla="*/ 117 w 144"/>
                  <a:gd name="T103" fmla="*/ 259 h 267"/>
                  <a:gd name="T104" fmla="*/ 135 w 144"/>
                  <a:gd name="T105" fmla="*/ 259 h 267"/>
                  <a:gd name="T106" fmla="*/ 140 w 144"/>
                  <a:gd name="T107" fmla="*/ 267 h 267"/>
                  <a:gd name="T108" fmla="*/ 131 w 144"/>
                  <a:gd name="T109" fmla="*/ 0 h 26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44"/>
                  <a:gd name="T166" fmla="*/ 0 h 267"/>
                  <a:gd name="T167" fmla="*/ 144 w 144"/>
                  <a:gd name="T168" fmla="*/ 267 h 26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44" h="267">
                    <a:moveTo>
                      <a:pt x="131" y="0"/>
                    </a:moveTo>
                    <a:lnTo>
                      <a:pt x="128" y="6"/>
                    </a:lnTo>
                    <a:lnTo>
                      <a:pt x="131" y="13"/>
                    </a:lnTo>
                    <a:lnTo>
                      <a:pt x="131" y="16"/>
                    </a:lnTo>
                    <a:lnTo>
                      <a:pt x="130" y="18"/>
                    </a:lnTo>
                    <a:lnTo>
                      <a:pt x="124" y="21"/>
                    </a:lnTo>
                    <a:lnTo>
                      <a:pt x="121" y="21"/>
                    </a:lnTo>
                    <a:lnTo>
                      <a:pt x="119" y="18"/>
                    </a:lnTo>
                    <a:lnTo>
                      <a:pt x="117" y="18"/>
                    </a:lnTo>
                    <a:lnTo>
                      <a:pt x="116" y="18"/>
                    </a:lnTo>
                    <a:lnTo>
                      <a:pt x="113" y="18"/>
                    </a:lnTo>
                    <a:lnTo>
                      <a:pt x="113" y="16"/>
                    </a:lnTo>
                    <a:lnTo>
                      <a:pt x="113" y="13"/>
                    </a:lnTo>
                    <a:lnTo>
                      <a:pt x="116" y="9"/>
                    </a:lnTo>
                    <a:lnTo>
                      <a:pt x="117" y="6"/>
                    </a:lnTo>
                    <a:lnTo>
                      <a:pt x="116" y="4"/>
                    </a:lnTo>
                    <a:lnTo>
                      <a:pt x="110" y="0"/>
                    </a:lnTo>
                    <a:lnTo>
                      <a:pt x="103" y="2"/>
                    </a:lnTo>
                    <a:lnTo>
                      <a:pt x="97" y="3"/>
                    </a:lnTo>
                    <a:lnTo>
                      <a:pt x="90" y="4"/>
                    </a:lnTo>
                    <a:lnTo>
                      <a:pt x="96" y="6"/>
                    </a:lnTo>
                    <a:lnTo>
                      <a:pt x="102" y="9"/>
                    </a:lnTo>
                    <a:lnTo>
                      <a:pt x="104" y="20"/>
                    </a:lnTo>
                    <a:lnTo>
                      <a:pt x="106" y="23"/>
                    </a:lnTo>
                    <a:lnTo>
                      <a:pt x="109" y="23"/>
                    </a:lnTo>
                    <a:lnTo>
                      <a:pt x="113" y="26"/>
                    </a:lnTo>
                    <a:lnTo>
                      <a:pt x="117" y="31"/>
                    </a:lnTo>
                    <a:lnTo>
                      <a:pt x="117" y="37"/>
                    </a:lnTo>
                    <a:lnTo>
                      <a:pt x="110" y="35"/>
                    </a:lnTo>
                    <a:lnTo>
                      <a:pt x="103" y="37"/>
                    </a:lnTo>
                    <a:lnTo>
                      <a:pt x="102" y="38"/>
                    </a:lnTo>
                    <a:lnTo>
                      <a:pt x="100" y="43"/>
                    </a:lnTo>
                    <a:lnTo>
                      <a:pt x="97" y="47"/>
                    </a:lnTo>
                    <a:lnTo>
                      <a:pt x="93" y="54"/>
                    </a:lnTo>
                    <a:lnTo>
                      <a:pt x="93" y="57"/>
                    </a:lnTo>
                    <a:lnTo>
                      <a:pt x="95" y="59"/>
                    </a:lnTo>
                    <a:lnTo>
                      <a:pt x="106" y="67"/>
                    </a:lnTo>
                    <a:lnTo>
                      <a:pt x="97" y="69"/>
                    </a:lnTo>
                    <a:lnTo>
                      <a:pt x="86" y="69"/>
                    </a:lnTo>
                    <a:lnTo>
                      <a:pt x="78" y="68"/>
                    </a:lnTo>
                    <a:lnTo>
                      <a:pt x="75" y="69"/>
                    </a:lnTo>
                    <a:lnTo>
                      <a:pt x="75" y="72"/>
                    </a:lnTo>
                    <a:lnTo>
                      <a:pt x="79" y="76"/>
                    </a:lnTo>
                    <a:lnTo>
                      <a:pt x="85" y="78"/>
                    </a:lnTo>
                    <a:lnTo>
                      <a:pt x="89" y="78"/>
                    </a:lnTo>
                    <a:lnTo>
                      <a:pt x="90" y="79"/>
                    </a:lnTo>
                    <a:lnTo>
                      <a:pt x="90" y="82"/>
                    </a:lnTo>
                    <a:lnTo>
                      <a:pt x="89" y="85"/>
                    </a:lnTo>
                    <a:lnTo>
                      <a:pt x="88" y="85"/>
                    </a:lnTo>
                    <a:lnTo>
                      <a:pt x="85" y="85"/>
                    </a:lnTo>
                    <a:lnTo>
                      <a:pt x="78" y="83"/>
                    </a:lnTo>
                    <a:lnTo>
                      <a:pt x="71" y="82"/>
                    </a:lnTo>
                    <a:lnTo>
                      <a:pt x="68" y="82"/>
                    </a:lnTo>
                    <a:lnTo>
                      <a:pt x="65" y="79"/>
                    </a:lnTo>
                    <a:lnTo>
                      <a:pt x="58" y="71"/>
                    </a:lnTo>
                    <a:lnTo>
                      <a:pt x="56" y="67"/>
                    </a:lnTo>
                    <a:lnTo>
                      <a:pt x="56" y="64"/>
                    </a:lnTo>
                    <a:lnTo>
                      <a:pt x="56" y="61"/>
                    </a:lnTo>
                    <a:lnTo>
                      <a:pt x="49" y="59"/>
                    </a:lnTo>
                    <a:lnTo>
                      <a:pt x="44" y="57"/>
                    </a:lnTo>
                    <a:lnTo>
                      <a:pt x="33" y="50"/>
                    </a:lnTo>
                    <a:lnTo>
                      <a:pt x="38" y="50"/>
                    </a:lnTo>
                    <a:lnTo>
                      <a:pt x="42" y="52"/>
                    </a:lnTo>
                    <a:lnTo>
                      <a:pt x="51" y="52"/>
                    </a:lnTo>
                    <a:lnTo>
                      <a:pt x="73" y="54"/>
                    </a:lnTo>
                    <a:lnTo>
                      <a:pt x="80" y="51"/>
                    </a:lnTo>
                    <a:lnTo>
                      <a:pt x="85" y="50"/>
                    </a:lnTo>
                    <a:lnTo>
                      <a:pt x="89" y="45"/>
                    </a:lnTo>
                    <a:lnTo>
                      <a:pt x="92" y="38"/>
                    </a:lnTo>
                    <a:lnTo>
                      <a:pt x="93" y="34"/>
                    </a:lnTo>
                    <a:lnTo>
                      <a:pt x="92" y="30"/>
                    </a:lnTo>
                    <a:lnTo>
                      <a:pt x="86" y="24"/>
                    </a:lnTo>
                    <a:lnTo>
                      <a:pt x="78" y="21"/>
                    </a:lnTo>
                    <a:lnTo>
                      <a:pt x="58" y="17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20" y="14"/>
                    </a:lnTo>
                    <a:lnTo>
                      <a:pt x="23" y="11"/>
                    </a:lnTo>
                    <a:lnTo>
                      <a:pt x="24" y="10"/>
                    </a:lnTo>
                    <a:lnTo>
                      <a:pt x="23" y="9"/>
                    </a:lnTo>
                    <a:lnTo>
                      <a:pt x="17" y="9"/>
                    </a:lnTo>
                    <a:lnTo>
                      <a:pt x="14" y="13"/>
                    </a:lnTo>
                    <a:lnTo>
                      <a:pt x="10" y="13"/>
                    </a:lnTo>
                    <a:lnTo>
                      <a:pt x="10" y="16"/>
                    </a:lnTo>
                    <a:lnTo>
                      <a:pt x="6" y="20"/>
                    </a:lnTo>
                    <a:lnTo>
                      <a:pt x="1" y="26"/>
                    </a:lnTo>
                    <a:lnTo>
                      <a:pt x="0" y="31"/>
                    </a:lnTo>
                    <a:lnTo>
                      <a:pt x="4" y="40"/>
                    </a:lnTo>
                    <a:lnTo>
                      <a:pt x="10" y="41"/>
                    </a:lnTo>
                    <a:lnTo>
                      <a:pt x="14" y="47"/>
                    </a:lnTo>
                    <a:lnTo>
                      <a:pt x="13" y="54"/>
                    </a:lnTo>
                    <a:lnTo>
                      <a:pt x="18" y="65"/>
                    </a:lnTo>
                    <a:lnTo>
                      <a:pt x="28" y="72"/>
                    </a:lnTo>
                    <a:lnTo>
                      <a:pt x="23" y="79"/>
                    </a:lnTo>
                    <a:lnTo>
                      <a:pt x="23" y="85"/>
                    </a:lnTo>
                    <a:lnTo>
                      <a:pt x="33" y="91"/>
                    </a:lnTo>
                    <a:lnTo>
                      <a:pt x="38" y="98"/>
                    </a:lnTo>
                    <a:lnTo>
                      <a:pt x="35" y="103"/>
                    </a:lnTo>
                    <a:lnTo>
                      <a:pt x="44" y="107"/>
                    </a:lnTo>
                    <a:lnTo>
                      <a:pt x="51" y="113"/>
                    </a:lnTo>
                    <a:lnTo>
                      <a:pt x="49" y="122"/>
                    </a:lnTo>
                    <a:lnTo>
                      <a:pt x="44" y="130"/>
                    </a:lnTo>
                    <a:lnTo>
                      <a:pt x="38" y="139"/>
                    </a:lnTo>
                    <a:lnTo>
                      <a:pt x="34" y="151"/>
                    </a:lnTo>
                    <a:lnTo>
                      <a:pt x="37" y="148"/>
                    </a:lnTo>
                    <a:lnTo>
                      <a:pt x="40" y="153"/>
                    </a:lnTo>
                    <a:lnTo>
                      <a:pt x="45" y="154"/>
                    </a:lnTo>
                    <a:lnTo>
                      <a:pt x="51" y="156"/>
                    </a:lnTo>
                    <a:lnTo>
                      <a:pt x="51" y="157"/>
                    </a:lnTo>
                    <a:lnTo>
                      <a:pt x="47" y="158"/>
                    </a:lnTo>
                    <a:lnTo>
                      <a:pt x="45" y="158"/>
                    </a:lnTo>
                    <a:lnTo>
                      <a:pt x="44" y="161"/>
                    </a:lnTo>
                    <a:lnTo>
                      <a:pt x="38" y="163"/>
                    </a:lnTo>
                    <a:lnTo>
                      <a:pt x="38" y="165"/>
                    </a:lnTo>
                    <a:lnTo>
                      <a:pt x="38" y="168"/>
                    </a:lnTo>
                    <a:lnTo>
                      <a:pt x="37" y="168"/>
                    </a:lnTo>
                    <a:lnTo>
                      <a:pt x="38" y="170"/>
                    </a:lnTo>
                    <a:lnTo>
                      <a:pt x="38" y="177"/>
                    </a:lnTo>
                    <a:lnTo>
                      <a:pt x="38" y="184"/>
                    </a:lnTo>
                    <a:lnTo>
                      <a:pt x="42" y="189"/>
                    </a:lnTo>
                    <a:lnTo>
                      <a:pt x="41" y="198"/>
                    </a:lnTo>
                    <a:lnTo>
                      <a:pt x="45" y="198"/>
                    </a:lnTo>
                    <a:lnTo>
                      <a:pt x="47" y="204"/>
                    </a:lnTo>
                    <a:lnTo>
                      <a:pt x="51" y="208"/>
                    </a:lnTo>
                    <a:lnTo>
                      <a:pt x="54" y="215"/>
                    </a:lnTo>
                    <a:lnTo>
                      <a:pt x="56" y="215"/>
                    </a:lnTo>
                    <a:lnTo>
                      <a:pt x="61" y="216"/>
                    </a:lnTo>
                    <a:lnTo>
                      <a:pt x="62" y="215"/>
                    </a:lnTo>
                    <a:lnTo>
                      <a:pt x="66" y="216"/>
                    </a:lnTo>
                    <a:lnTo>
                      <a:pt x="69" y="218"/>
                    </a:lnTo>
                    <a:lnTo>
                      <a:pt x="75" y="215"/>
                    </a:lnTo>
                    <a:lnTo>
                      <a:pt x="79" y="216"/>
                    </a:lnTo>
                    <a:lnTo>
                      <a:pt x="83" y="219"/>
                    </a:lnTo>
                    <a:lnTo>
                      <a:pt x="85" y="223"/>
                    </a:lnTo>
                    <a:lnTo>
                      <a:pt x="85" y="228"/>
                    </a:lnTo>
                    <a:lnTo>
                      <a:pt x="89" y="229"/>
                    </a:lnTo>
                    <a:lnTo>
                      <a:pt x="89" y="230"/>
                    </a:lnTo>
                    <a:lnTo>
                      <a:pt x="93" y="233"/>
                    </a:lnTo>
                    <a:lnTo>
                      <a:pt x="99" y="235"/>
                    </a:lnTo>
                    <a:lnTo>
                      <a:pt x="99" y="237"/>
                    </a:lnTo>
                    <a:lnTo>
                      <a:pt x="107" y="239"/>
                    </a:lnTo>
                    <a:lnTo>
                      <a:pt x="111" y="243"/>
                    </a:lnTo>
                    <a:lnTo>
                      <a:pt x="109" y="246"/>
                    </a:lnTo>
                    <a:lnTo>
                      <a:pt x="107" y="247"/>
                    </a:lnTo>
                    <a:lnTo>
                      <a:pt x="100" y="249"/>
                    </a:lnTo>
                    <a:lnTo>
                      <a:pt x="99" y="252"/>
                    </a:lnTo>
                    <a:lnTo>
                      <a:pt x="103" y="253"/>
                    </a:lnTo>
                    <a:lnTo>
                      <a:pt x="103" y="256"/>
                    </a:lnTo>
                    <a:lnTo>
                      <a:pt x="104" y="259"/>
                    </a:lnTo>
                    <a:lnTo>
                      <a:pt x="107" y="263"/>
                    </a:lnTo>
                    <a:lnTo>
                      <a:pt x="111" y="263"/>
                    </a:lnTo>
                    <a:lnTo>
                      <a:pt x="113" y="259"/>
                    </a:lnTo>
                    <a:lnTo>
                      <a:pt x="117" y="259"/>
                    </a:lnTo>
                    <a:lnTo>
                      <a:pt x="126" y="254"/>
                    </a:lnTo>
                    <a:lnTo>
                      <a:pt x="131" y="256"/>
                    </a:lnTo>
                    <a:lnTo>
                      <a:pt x="135" y="259"/>
                    </a:lnTo>
                    <a:lnTo>
                      <a:pt x="134" y="261"/>
                    </a:lnTo>
                    <a:lnTo>
                      <a:pt x="135" y="266"/>
                    </a:lnTo>
                    <a:lnTo>
                      <a:pt x="140" y="267"/>
                    </a:lnTo>
                    <a:lnTo>
                      <a:pt x="144" y="267"/>
                    </a:lnTo>
                    <a:lnTo>
                      <a:pt x="144" y="0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25" name="Freeform 1078"/>
              <p:cNvSpPr>
                <a:spLocks noChangeAspect="1"/>
              </p:cNvSpPr>
              <p:nvPr/>
            </p:nvSpPr>
            <p:spPr bwMode="auto">
              <a:xfrm>
                <a:off x="3377" y="723"/>
                <a:ext cx="144" cy="267"/>
              </a:xfrm>
              <a:custGeom>
                <a:avLst/>
                <a:gdLst>
                  <a:gd name="T0" fmla="*/ 131 w 144"/>
                  <a:gd name="T1" fmla="*/ 13 h 267"/>
                  <a:gd name="T2" fmla="*/ 124 w 144"/>
                  <a:gd name="T3" fmla="*/ 21 h 267"/>
                  <a:gd name="T4" fmla="*/ 117 w 144"/>
                  <a:gd name="T5" fmla="*/ 18 h 267"/>
                  <a:gd name="T6" fmla="*/ 113 w 144"/>
                  <a:gd name="T7" fmla="*/ 16 h 267"/>
                  <a:gd name="T8" fmla="*/ 117 w 144"/>
                  <a:gd name="T9" fmla="*/ 6 h 267"/>
                  <a:gd name="T10" fmla="*/ 103 w 144"/>
                  <a:gd name="T11" fmla="*/ 2 h 267"/>
                  <a:gd name="T12" fmla="*/ 96 w 144"/>
                  <a:gd name="T13" fmla="*/ 6 h 267"/>
                  <a:gd name="T14" fmla="*/ 106 w 144"/>
                  <a:gd name="T15" fmla="*/ 23 h 267"/>
                  <a:gd name="T16" fmla="*/ 117 w 144"/>
                  <a:gd name="T17" fmla="*/ 31 h 267"/>
                  <a:gd name="T18" fmla="*/ 103 w 144"/>
                  <a:gd name="T19" fmla="*/ 37 h 267"/>
                  <a:gd name="T20" fmla="*/ 100 w 144"/>
                  <a:gd name="T21" fmla="*/ 43 h 267"/>
                  <a:gd name="T22" fmla="*/ 93 w 144"/>
                  <a:gd name="T23" fmla="*/ 57 h 267"/>
                  <a:gd name="T24" fmla="*/ 97 w 144"/>
                  <a:gd name="T25" fmla="*/ 69 h 267"/>
                  <a:gd name="T26" fmla="*/ 75 w 144"/>
                  <a:gd name="T27" fmla="*/ 69 h 267"/>
                  <a:gd name="T28" fmla="*/ 85 w 144"/>
                  <a:gd name="T29" fmla="*/ 78 h 267"/>
                  <a:gd name="T30" fmla="*/ 90 w 144"/>
                  <a:gd name="T31" fmla="*/ 82 h 267"/>
                  <a:gd name="T32" fmla="*/ 85 w 144"/>
                  <a:gd name="T33" fmla="*/ 85 h 267"/>
                  <a:gd name="T34" fmla="*/ 68 w 144"/>
                  <a:gd name="T35" fmla="*/ 82 h 267"/>
                  <a:gd name="T36" fmla="*/ 56 w 144"/>
                  <a:gd name="T37" fmla="*/ 67 h 267"/>
                  <a:gd name="T38" fmla="*/ 49 w 144"/>
                  <a:gd name="T39" fmla="*/ 59 h 267"/>
                  <a:gd name="T40" fmla="*/ 38 w 144"/>
                  <a:gd name="T41" fmla="*/ 50 h 267"/>
                  <a:gd name="T42" fmla="*/ 73 w 144"/>
                  <a:gd name="T43" fmla="*/ 54 h 267"/>
                  <a:gd name="T44" fmla="*/ 89 w 144"/>
                  <a:gd name="T45" fmla="*/ 45 h 267"/>
                  <a:gd name="T46" fmla="*/ 92 w 144"/>
                  <a:gd name="T47" fmla="*/ 30 h 267"/>
                  <a:gd name="T48" fmla="*/ 58 w 144"/>
                  <a:gd name="T49" fmla="*/ 17 h 267"/>
                  <a:gd name="T50" fmla="*/ 20 w 144"/>
                  <a:gd name="T51" fmla="*/ 14 h 267"/>
                  <a:gd name="T52" fmla="*/ 23 w 144"/>
                  <a:gd name="T53" fmla="*/ 9 h 267"/>
                  <a:gd name="T54" fmla="*/ 10 w 144"/>
                  <a:gd name="T55" fmla="*/ 13 h 267"/>
                  <a:gd name="T56" fmla="*/ 1 w 144"/>
                  <a:gd name="T57" fmla="*/ 26 h 267"/>
                  <a:gd name="T58" fmla="*/ 10 w 144"/>
                  <a:gd name="T59" fmla="*/ 41 h 267"/>
                  <a:gd name="T60" fmla="*/ 18 w 144"/>
                  <a:gd name="T61" fmla="*/ 65 h 267"/>
                  <a:gd name="T62" fmla="*/ 23 w 144"/>
                  <a:gd name="T63" fmla="*/ 85 h 267"/>
                  <a:gd name="T64" fmla="*/ 35 w 144"/>
                  <a:gd name="T65" fmla="*/ 103 h 267"/>
                  <a:gd name="T66" fmla="*/ 49 w 144"/>
                  <a:gd name="T67" fmla="*/ 122 h 267"/>
                  <a:gd name="T68" fmla="*/ 34 w 144"/>
                  <a:gd name="T69" fmla="*/ 151 h 267"/>
                  <a:gd name="T70" fmla="*/ 45 w 144"/>
                  <a:gd name="T71" fmla="*/ 154 h 267"/>
                  <a:gd name="T72" fmla="*/ 51 w 144"/>
                  <a:gd name="T73" fmla="*/ 157 h 267"/>
                  <a:gd name="T74" fmla="*/ 44 w 144"/>
                  <a:gd name="T75" fmla="*/ 161 h 267"/>
                  <a:gd name="T76" fmla="*/ 38 w 144"/>
                  <a:gd name="T77" fmla="*/ 168 h 267"/>
                  <a:gd name="T78" fmla="*/ 38 w 144"/>
                  <a:gd name="T79" fmla="*/ 177 h 267"/>
                  <a:gd name="T80" fmla="*/ 41 w 144"/>
                  <a:gd name="T81" fmla="*/ 198 h 267"/>
                  <a:gd name="T82" fmla="*/ 51 w 144"/>
                  <a:gd name="T83" fmla="*/ 208 h 267"/>
                  <a:gd name="T84" fmla="*/ 56 w 144"/>
                  <a:gd name="T85" fmla="*/ 215 h 267"/>
                  <a:gd name="T86" fmla="*/ 66 w 144"/>
                  <a:gd name="T87" fmla="*/ 216 h 267"/>
                  <a:gd name="T88" fmla="*/ 79 w 144"/>
                  <a:gd name="T89" fmla="*/ 216 h 267"/>
                  <a:gd name="T90" fmla="*/ 85 w 144"/>
                  <a:gd name="T91" fmla="*/ 228 h 267"/>
                  <a:gd name="T92" fmla="*/ 93 w 144"/>
                  <a:gd name="T93" fmla="*/ 233 h 267"/>
                  <a:gd name="T94" fmla="*/ 107 w 144"/>
                  <a:gd name="T95" fmla="*/ 239 h 267"/>
                  <a:gd name="T96" fmla="*/ 107 w 144"/>
                  <a:gd name="T97" fmla="*/ 247 h 267"/>
                  <a:gd name="T98" fmla="*/ 103 w 144"/>
                  <a:gd name="T99" fmla="*/ 253 h 267"/>
                  <a:gd name="T100" fmla="*/ 107 w 144"/>
                  <a:gd name="T101" fmla="*/ 263 h 267"/>
                  <a:gd name="T102" fmla="*/ 117 w 144"/>
                  <a:gd name="T103" fmla="*/ 259 h 267"/>
                  <a:gd name="T104" fmla="*/ 135 w 144"/>
                  <a:gd name="T105" fmla="*/ 259 h 267"/>
                  <a:gd name="T106" fmla="*/ 140 w 144"/>
                  <a:gd name="T107" fmla="*/ 267 h 267"/>
                  <a:gd name="T108" fmla="*/ 131 w 144"/>
                  <a:gd name="T109" fmla="*/ 0 h 26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44"/>
                  <a:gd name="T166" fmla="*/ 0 h 267"/>
                  <a:gd name="T167" fmla="*/ 144 w 144"/>
                  <a:gd name="T168" fmla="*/ 267 h 26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44" h="267">
                    <a:moveTo>
                      <a:pt x="131" y="0"/>
                    </a:moveTo>
                    <a:lnTo>
                      <a:pt x="128" y="6"/>
                    </a:lnTo>
                    <a:lnTo>
                      <a:pt x="131" y="13"/>
                    </a:lnTo>
                    <a:lnTo>
                      <a:pt x="131" y="16"/>
                    </a:lnTo>
                    <a:lnTo>
                      <a:pt x="130" y="18"/>
                    </a:lnTo>
                    <a:lnTo>
                      <a:pt x="124" y="21"/>
                    </a:lnTo>
                    <a:lnTo>
                      <a:pt x="121" y="21"/>
                    </a:lnTo>
                    <a:lnTo>
                      <a:pt x="119" y="18"/>
                    </a:lnTo>
                    <a:lnTo>
                      <a:pt x="117" y="18"/>
                    </a:lnTo>
                    <a:lnTo>
                      <a:pt x="116" y="18"/>
                    </a:lnTo>
                    <a:lnTo>
                      <a:pt x="113" y="18"/>
                    </a:lnTo>
                    <a:lnTo>
                      <a:pt x="113" y="16"/>
                    </a:lnTo>
                    <a:lnTo>
                      <a:pt x="113" y="13"/>
                    </a:lnTo>
                    <a:lnTo>
                      <a:pt x="116" y="9"/>
                    </a:lnTo>
                    <a:lnTo>
                      <a:pt x="117" y="6"/>
                    </a:lnTo>
                    <a:lnTo>
                      <a:pt x="116" y="4"/>
                    </a:lnTo>
                    <a:lnTo>
                      <a:pt x="110" y="0"/>
                    </a:lnTo>
                    <a:lnTo>
                      <a:pt x="103" y="2"/>
                    </a:lnTo>
                    <a:lnTo>
                      <a:pt x="97" y="3"/>
                    </a:lnTo>
                    <a:lnTo>
                      <a:pt x="90" y="4"/>
                    </a:lnTo>
                    <a:lnTo>
                      <a:pt x="96" y="6"/>
                    </a:lnTo>
                    <a:lnTo>
                      <a:pt x="102" y="9"/>
                    </a:lnTo>
                    <a:lnTo>
                      <a:pt x="104" y="20"/>
                    </a:lnTo>
                    <a:lnTo>
                      <a:pt x="106" y="23"/>
                    </a:lnTo>
                    <a:lnTo>
                      <a:pt x="109" y="23"/>
                    </a:lnTo>
                    <a:lnTo>
                      <a:pt x="113" y="26"/>
                    </a:lnTo>
                    <a:lnTo>
                      <a:pt x="117" y="31"/>
                    </a:lnTo>
                    <a:lnTo>
                      <a:pt x="117" y="37"/>
                    </a:lnTo>
                    <a:lnTo>
                      <a:pt x="110" y="35"/>
                    </a:lnTo>
                    <a:lnTo>
                      <a:pt x="103" y="37"/>
                    </a:lnTo>
                    <a:lnTo>
                      <a:pt x="102" y="38"/>
                    </a:lnTo>
                    <a:lnTo>
                      <a:pt x="100" y="43"/>
                    </a:lnTo>
                    <a:lnTo>
                      <a:pt x="97" y="47"/>
                    </a:lnTo>
                    <a:lnTo>
                      <a:pt x="93" y="54"/>
                    </a:lnTo>
                    <a:lnTo>
                      <a:pt x="93" y="57"/>
                    </a:lnTo>
                    <a:lnTo>
                      <a:pt x="95" y="59"/>
                    </a:lnTo>
                    <a:lnTo>
                      <a:pt x="106" y="67"/>
                    </a:lnTo>
                    <a:lnTo>
                      <a:pt x="97" y="69"/>
                    </a:lnTo>
                    <a:lnTo>
                      <a:pt x="86" y="69"/>
                    </a:lnTo>
                    <a:lnTo>
                      <a:pt x="78" y="68"/>
                    </a:lnTo>
                    <a:lnTo>
                      <a:pt x="75" y="69"/>
                    </a:lnTo>
                    <a:lnTo>
                      <a:pt x="75" y="72"/>
                    </a:lnTo>
                    <a:lnTo>
                      <a:pt x="79" y="76"/>
                    </a:lnTo>
                    <a:lnTo>
                      <a:pt x="85" y="78"/>
                    </a:lnTo>
                    <a:lnTo>
                      <a:pt x="89" y="78"/>
                    </a:lnTo>
                    <a:lnTo>
                      <a:pt x="90" y="79"/>
                    </a:lnTo>
                    <a:lnTo>
                      <a:pt x="90" y="82"/>
                    </a:lnTo>
                    <a:lnTo>
                      <a:pt x="89" y="85"/>
                    </a:lnTo>
                    <a:lnTo>
                      <a:pt x="88" y="85"/>
                    </a:lnTo>
                    <a:lnTo>
                      <a:pt x="85" y="85"/>
                    </a:lnTo>
                    <a:lnTo>
                      <a:pt x="78" y="83"/>
                    </a:lnTo>
                    <a:lnTo>
                      <a:pt x="71" y="82"/>
                    </a:lnTo>
                    <a:lnTo>
                      <a:pt x="68" y="82"/>
                    </a:lnTo>
                    <a:lnTo>
                      <a:pt x="65" y="79"/>
                    </a:lnTo>
                    <a:lnTo>
                      <a:pt x="58" y="71"/>
                    </a:lnTo>
                    <a:lnTo>
                      <a:pt x="56" y="67"/>
                    </a:lnTo>
                    <a:lnTo>
                      <a:pt x="56" y="64"/>
                    </a:lnTo>
                    <a:lnTo>
                      <a:pt x="56" y="61"/>
                    </a:lnTo>
                    <a:lnTo>
                      <a:pt x="49" y="59"/>
                    </a:lnTo>
                    <a:lnTo>
                      <a:pt x="44" y="57"/>
                    </a:lnTo>
                    <a:lnTo>
                      <a:pt x="33" y="50"/>
                    </a:lnTo>
                    <a:lnTo>
                      <a:pt x="38" y="50"/>
                    </a:lnTo>
                    <a:lnTo>
                      <a:pt x="42" y="52"/>
                    </a:lnTo>
                    <a:lnTo>
                      <a:pt x="51" y="52"/>
                    </a:lnTo>
                    <a:lnTo>
                      <a:pt x="73" y="54"/>
                    </a:lnTo>
                    <a:lnTo>
                      <a:pt x="80" y="51"/>
                    </a:lnTo>
                    <a:lnTo>
                      <a:pt x="85" y="50"/>
                    </a:lnTo>
                    <a:lnTo>
                      <a:pt x="89" y="45"/>
                    </a:lnTo>
                    <a:lnTo>
                      <a:pt x="92" y="38"/>
                    </a:lnTo>
                    <a:lnTo>
                      <a:pt x="93" y="34"/>
                    </a:lnTo>
                    <a:lnTo>
                      <a:pt x="92" y="30"/>
                    </a:lnTo>
                    <a:lnTo>
                      <a:pt x="86" y="24"/>
                    </a:lnTo>
                    <a:lnTo>
                      <a:pt x="78" y="21"/>
                    </a:lnTo>
                    <a:lnTo>
                      <a:pt x="58" y="17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20" y="14"/>
                    </a:lnTo>
                    <a:lnTo>
                      <a:pt x="23" y="11"/>
                    </a:lnTo>
                    <a:lnTo>
                      <a:pt x="24" y="10"/>
                    </a:lnTo>
                    <a:lnTo>
                      <a:pt x="23" y="9"/>
                    </a:lnTo>
                    <a:lnTo>
                      <a:pt x="17" y="9"/>
                    </a:lnTo>
                    <a:lnTo>
                      <a:pt x="14" y="13"/>
                    </a:lnTo>
                    <a:lnTo>
                      <a:pt x="10" y="13"/>
                    </a:lnTo>
                    <a:lnTo>
                      <a:pt x="10" y="16"/>
                    </a:lnTo>
                    <a:lnTo>
                      <a:pt x="6" y="20"/>
                    </a:lnTo>
                    <a:lnTo>
                      <a:pt x="1" y="26"/>
                    </a:lnTo>
                    <a:lnTo>
                      <a:pt x="0" y="31"/>
                    </a:lnTo>
                    <a:lnTo>
                      <a:pt x="4" y="40"/>
                    </a:lnTo>
                    <a:lnTo>
                      <a:pt x="10" y="41"/>
                    </a:lnTo>
                    <a:lnTo>
                      <a:pt x="14" y="47"/>
                    </a:lnTo>
                    <a:lnTo>
                      <a:pt x="13" y="54"/>
                    </a:lnTo>
                    <a:lnTo>
                      <a:pt x="18" y="65"/>
                    </a:lnTo>
                    <a:lnTo>
                      <a:pt x="28" y="72"/>
                    </a:lnTo>
                    <a:lnTo>
                      <a:pt x="23" y="79"/>
                    </a:lnTo>
                    <a:lnTo>
                      <a:pt x="23" y="85"/>
                    </a:lnTo>
                    <a:lnTo>
                      <a:pt x="33" y="91"/>
                    </a:lnTo>
                    <a:lnTo>
                      <a:pt x="38" y="98"/>
                    </a:lnTo>
                    <a:lnTo>
                      <a:pt x="35" y="103"/>
                    </a:lnTo>
                    <a:lnTo>
                      <a:pt x="44" y="107"/>
                    </a:lnTo>
                    <a:lnTo>
                      <a:pt x="51" y="113"/>
                    </a:lnTo>
                    <a:lnTo>
                      <a:pt x="49" y="122"/>
                    </a:lnTo>
                    <a:lnTo>
                      <a:pt x="44" y="130"/>
                    </a:lnTo>
                    <a:lnTo>
                      <a:pt x="38" y="139"/>
                    </a:lnTo>
                    <a:lnTo>
                      <a:pt x="34" y="151"/>
                    </a:lnTo>
                    <a:lnTo>
                      <a:pt x="37" y="148"/>
                    </a:lnTo>
                    <a:lnTo>
                      <a:pt x="40" y="153"/>
                    </a:lnTo>
                    <a:lnTo>
                      <a:pt x="45" y="154"/>
                    </a:lnTo>
                    <a:lnTo>
                      <a:pt x="51" y="156"/>
                    </a:lnTo>
                    <a:lnTo>
                      <a:pt x="51" y="157"/>
                    </a:lnTo>
                    <a:lnTo>
                      <a:pt x="47" y="158"/>
                    </a:lnTo>
                    <a:lnTo>
                      <a:pt x="45" y="158"/>
                    </a:lnTo>
                    <a:lnTo>
                      <a:pt x="44" y="161"/>
                    </a:lnTo>
                    <a:lnTo>
                      <a:pt x="38" y="163"/>
                    </a:lnTo>
                    <a:lnTo>
                      <a:pt x="38" y="165"/>
                    </a:lnTo>
                    <a:lnTo>
                      <a:pt x="38" y="168"/>
                    </a:lnTo>
                    <a:lnTo>
                      <a:pt x="37" y="168"/>
                    </a:lnTo>
                    <a:lnTo>
                      <a:pt x="38" y="170"/>
                    </a:lnTo>
                    <a:lnTo>
                      <a:pt x="38" y="177"/>
                    </a:lnTo>
                    <a:lnTo>
                      <a:pt x="38" y="184"/>
                    </a:lnTo>
                    <a:lnTo>
                      <a:pt x="42" y="189"/>
                    </a:lnTo>
                    <a:lnTo>
                      <a:pt x="41" y="198"/>
                    </a:lnTo>
                    <a:lnTo>
                      <a:pt x="45" y="198"/>
                    </a:lnTo>
                    <a:lnTo>
                      <a:pt x="47" y="204"/>
                    </a:lnTo>
                    <a:lnTo>
                      <a:pt x="51" y="208"/>
                    </a:lnTo>
                    <a:lnTo>
                      <a:pt x="54" y="215"/>
                    </a:lnTo>
                    <a:lnTo>
                      <a:pt x="56" y="215"/>
                    </a:lnTo>
                    <a:lnTo>
                      <a:pt x="61" y="216"/>
                    </a:lnTo>
                    <a:lnTo>
                      <a:pt x="62" y="215"/>
                    </a:lnTo>
                    <a:lnTo>
                      <a:pt x="66" y="216"/>
                    </a:lnTo>
                    <a:lnTo>
                      <a:pt x="69" y="218"/>
                    </a:lnTo>
                    <a:lnTo>
                      <a:pt x="75" y="215"/>
                    </a:lnTo>
                    <a:lnTo>
                      <a:pt x="79" y="216"/>
                    </a:lnTo>
                    <a:lnTo>
                      <a:pt x="83" y="219"/>
                    </a:lnTo>
                    <a:lnTo>
                      <a:pt x="85" y="223"/>
                    </a:lnTo>
                    <a:lnTo>
                      <a:pt x="85" y="228"/>
                    </a:lnTo>
                    <a:lnTo>
                      <a:pt x="89" y="229"/>
                    </a:lnTo>
                    <a:lnTo>
                      <a:pt x="89" y="230"/>
                    </a:lnTo>
                    <a:lnTo>
                      <a:pt x="93" y="233"/>
                    </a:lnTo>
                    <a:lnTo>
                      <a:pt x="99" y="235"/>
                    </a:lnTo>
                    <a:lnTo>
                      <a:pt x="99" y="237"/>
                    </a:lnTo>
                    <a:lnTo>
                      <a:pt x="107" y="239"/>
                    </a:lnTo>
                    <a:lnTo>
                      <a:pt x="111" y="243"/>
                    </a:lnTo>
                    <a:lnTo>
                      <a:pt x="109" y="246"/>
                    </a:lnTo>
                    <a:lnTo>
                      <a:pt x="107" y="247"/>
                    </a:lnTo>
                    <a:lnTo>
                      <a:pt x="100" y="249"/>
                    </a:lnTo>
                    <a:lnTo>
                      <a:pt x="99" y="252"/>
                    </a:lnTo>
                    <a:lnTo>
                      <a:pt x="103" y="253"/>
                    </a:lnTo>
                    <a:lnTo>
                      <a:pt x="103" y="256"/>
                    </a:lnTo>
                    <a:lnTo>
                      <a:pt x="104" y="259"/>
                    </a:lnTo>
                    <a:lnTo>
                      <a:pt x="107" y="263"/>
                    </a:lnTo>
                    <a:lnTo>
                      <a:pt x="111" y="263"/>
                    </a:lnTo>
                    <a:lnTo>
                      <a:pt x="113" y="259"/>
                    </a:lnTo>
                    <a:lnTo>
                      <a:pt x="117" y="259"/>
                    </a:lnTo>
                    <a:lnTo>
                      <a:pt x="126" y="254"/>
                    </a:lnTo>
                    <a:lnTo>
                      <a:pt x="131" y="256"/>
                    </a:lnTo>
                    <a:lnTo>
                      <a:pt x="135" y="259"/>
                    </a:lnTo>
                    <a:lnTo>
                      <a:pt x="134" y="261"/>
                    </a:lnTo>
                    <a:lnTo>
                      <a:pt x="135" y="266"/>
                    </a:lnTo>
                    <a:lnTo>
                      <a:pt x="140" y="267"/>
                    </a:lnTo>
                    <a:lnTo>
                      <a:pt x="144" y="267"/>
                    </a:lnTo>
                    <a:lnTo>
                      <a:pt x="144" y="0"/>
                    </a:lnTo>
                    <a:lnTo>
                      <a:pt x="131" y="0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26" name="Freeform 1079"/>
              <p:cNvSpPr>
                <a:spLocks noChangeAspect="1"/>
              </p:cNvSpPr>
              <p:nvPr/>
            </p:nvSpPr>
            <p:spPr bwMode="auto">
              <a:xfrm>
                <a:off x="3270" y="761"/>
                <a:ext cx="89" cy="207"/>
              </a:xfrm>
              <a:custGeom>
                <a:avLst/>
                <a:gdLst>
                  <a:gd name="T0" fmla="*/ 45 w 89"/>
                  <a:gd name="T1" fmla="*/ 9 h 207"/>
                  <a:gd name="T2" fmla="*/ 37 w 89"/>
                  <a:gd name="T3" fmla="*/ 16 h 207"/>
                  <a:gd name="T4" fmla="*/ 32 w 89"/>
                  <a:gd name="T5" fmla="*/ 26 h 207"/>
                  <a:gd name="T6" fmla="*/ 27 w 89"/>
                  <a:gd name="T7" fmla="*/ 38 h 207"/>
                  <a:gd name="T8" fmla="*/ 21 w 89"/>
                  <a:gd name="T9" fmla="*/ 48 h 207"/>
                  <a:gd name="T10" fmla="*/ 14 w 89"/>
                  <a:gd name="T11" fmla="*/ 69 h 207"/>
                  <a:gd name="T12" fmla="*/ 18 w 89"/>
                  <a:gd name="T13" fmla="*/ 79 h 207"/>
                  <a:gd name="T14" fmla="*/ 4 w 89"/>
                  <a:gd name="T15" fmla="*/ 89 h 207"/>
                  <a:gd name="T16" fmla="*/ 6 w 89"/>
                  <a:gd name="T17" fmla="*/ 113 h 207"/>
                  <a:gd name="T18" fmla="*/ 11 w 89"/>
                  <a:gd name="T19" fmla="*/ 123 h 207"/>
                  <a:gd name="T20" fmla="*/ 8 w 89"/>
                  <a:gd name="T21" fmla="*/ 139 h 207"/>
                  <a:gd name="T22" fmla="*/ 1 w 89"/>
                  <a:gd name="T23" fmla="*/ 154 h 207"/>
                  <a:gd name="T24" fmla="*/ 0 w 89"/>
                  <a:gd name="T25" fmla="*/ 161 h 207"/>
                  <a:gd name="T26" fmla="*/ 4 w 89"/>
                  <a:gd name="T27" fmla="*/ 167 h 207"/>
                  <a:gd name="T28" fmla="*/ 10 w 89"/>
                  <a:gd name="T29" fmla="*/ 183 h 207"/>
                  <a:gd name="T30" fmla="*/ 14 w 89"/>
                  <a:gd name="T31" fmla="*/ 191 h 207"/>
                  <a:gd name="T32" fmla="*/ 14 w 89"/>
                  <a:gd name="T33" fmla="*/ 197 h 207"/>
                  <a:gd name="T34" fmla="*/ 17 w 89"/>
                  <a:gd name="T35" fmla="*/ 202 h 207"/>
                  <a:gd name="T36" fmla="*/ 25 w 89"/>
                  <a:gd name="T37" fmla="*/ 207 h 207"/>
                  <a:gd name="T38" fmla="*/ 31 w 89"/>
                  <a:gd name="T39" fmla="*/ 201 h 207"/>
                  <a:gd name="T40" fmla="*/ 37 w 89"/>
                  <a:gd name="T41" fmla="*/ 195 h 207"/>
                  <a:gd name="T42" fmla="*/ 49 w 89"/>
                  <a:gd name="T43" fmla="*/ 180 h 207"/>
                  <a:gd name="T44" fmla="*/ 49 w 89"/>
                  <a:gd name="T45" fmla="*/ 171 h 207"/>
                  <a:gd name="T46" fmla="*/ 51 w 89"/>
                  <a:gd name="T47" fmla="*/ 163 h 207"/>
                  <a:gd name="T48" fmla="*/ 54 w 89"/>
                  <a:gd name="T49" fmla="*/ 154 h 207"/>
                  <a:gd name="T50" fmla="*/ 63 w 89"/>
                  <a:gd name="T51" fmla="*/ 149 h 207"/>
                  <a:gd name="T52" fmla="*/ 65 w 89"/>
                  <a:gd name="T53" fmla="*/ 142 h 207"/>
                  <a:gd name="T54" fmla="*/ 61 w 89"/>
                  <a:gd name="T55" fmla="*/ 133 h 207"/>
                  <a:gd name="T56" fmla="*/ 51 w 89"/>
                  <a:gd name="T57" fmla="*/ 126 h 207"/>
                  <a:gd name="T58" fmla="*/ 49 w 89"/>
                  <a:gd name="T59" fmla="*/ 120 h 207"/>
                  <a:gd name="T60" fmla="*/ 49 w 89"/>
                  <a:gd name="T61" fmla="*/ 101 h 207"/>
                  <a:gd name="T62" fmla="*/ 61 w 89"/>
                  <a:gd name="T63" fmla="*/ 85 h 207"/>
                  <a:gd name="T64" fmla="*/ 70 w 89"/>
                  <a:gd name="T65" fmla="*/ 75 h 207"/>
                  <a:gd name="T66" fmla="*/ 75 w 89"/>
                  <a:gd name="T67" fmla="*/ 68 h 207"/>
                  <a:gd name="T68" fmla="*/ 73 w 89"/>
                  <a:gd name="T69" fmla="*/ 60 h 207"/>
                  <a:gd name="T70" fmla="*/ 77 w 89"/>
                  <a:gd name="T71" fmla="*/ 51 h 207"/>
                  <a:gd name="T72" fmla="*/ 87 w 89"/>
                  <a:gd name="T73" fmla="*/ 45 h 207"/>
                  <a:gd name="T74" fmla="*/ 86 w 89"/>
                  <a:gd name="T75" fmla="*/ 40 h 207"/>
                  <a:gd name="T76" fmla="*/ 83 w 89"/>
                  <a:gd name="T77" fmla="*/ 29 h 207"/>
                  <a:gd name="T78" fmla="*/ 77 w 89"/>
                  <a:gd name="T79" fmla="*/ 19 h 207"/>
                  <a:gd name="T80" fmla="*/ 73 w 89"/>
                  <a:gd name="T81" fmla="*/ 9 h 207"/>
                  <a:gd name="T82" fmla="*/ 56 w 89"/>
                  <a:gd name="T83" fmla="*/ 0 h 207"/>
                  <a:gd name="T84" fmla="*/ 55 w 89"/>
                  <a:gd name="T85" fmla="*/ 10 h 20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9"/>
                  <a:gd name="T130" fmla="*/ 0 h 207"/>
                  <a:gd name="T131" fmla="*/ 89 w 89"/>
                  <a:gd name="T132" fmla="*/ 207 h 20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9" h="207">
                    <a:moveTo>
                      <a:pt x="55" y="10"/>
                    </a:moveTo>
                    <a:lnTo>
                      <a:pt x="45" y="9"/>
                    </a:lnTo>
                    <a:lnTo>
                      <a:pt x="42" y="16"/>
                    </a:lnTo>
                    <a:lnTo>
                      <a:pt x="37" y="16"/>
                    </a:lnTo>
                    <a:lnTo>
                      <a:pt x="32" y="20"/>
                    </a:lnTo>
                    <a:lnTo>
                      <a:pt x="32" y="26"/>
                    </a:lnTo>
                    <a:lnTo>
                      <a:pt x="34" y="31"/>
                    </a:lnTo>
                    <a:lnTo>
                      <a:pt x="27" y="38"/>
                    </a:lnTo>
                    <a:lnTo>
                      <a:pt x="27" y="45"/>
                    </a:lnTo>
                    <a:lnTo>
                      <a:pt x="21" y="48"/>
                    </a:lnTo>
                    <a:lnTo>
                      <a:pt x="21" y="60"/>
                    </a:lnTo>
                    <a:lnTo>
                      <a:pt x="14" y="69"/>
                    </a:lnTo>
                    <a:lnTo>
                      <a:pt x="20" y="72"/>
                    </a:lnTo>
                    <a:lnTo>
                      <a:pt x="18" y="79"/>
                    </a:lnTo>
                    <a:lnTo>
                      <a:pt x="8" y="81"/>
                    </a:lnTo>
                    <a:lnTo>
                      <a:pt x="4" y="89"/>
                    </a:lnTo>
                    <a:lnTo>
                      <a:pt x="6" y="103"/>
                    </a:lnTo>
                    <a:lnTo>
                      <a:pt x="6" y="113"/>
                    </a:lnTo>
                    <a:lnTo>
                      <a:pt x="11" y="119"/>
                    </a:lnTo>
                    <a:lnTo>
                      <a:pt x="11" y="123"/>
                    </a:lnTo>
                    <a:lnTo>
                      <a:pt x="8" y="129"/>
                    </a:lnTo>
                    <a:lnTo>
                      <a:pt x="8" y="139"/>
                    </a:lnTo>
                    <a:lnTo>
                      <a:pt x="4" y="143"/>
                    </a:lnTo>
                    <a:lnTo>
                      <a:pt x="1" y="154"/>
                    </a:lnTo>
                    <a:lnTo>
                      <a:pt x="0" y="156"/>
                    </a:lnTo>
                    <a:lnTo>
                      <a:pt x="0" y="161"/>
                    </a:lnTo>
                    <a:lnTo>
                      <a:pt x="4" y="164"/>
                    </a:lnTo>
                    <a:lnTo>
                      <a:pt x="4" y="167"/>
                    </a:lnTo>
                    <a:lnTo>
                      <a:pt x="4" y="175"/>
                    </a:lnTo>
                    <a:lnTo>
                      <a:pt x="10" y="183"/>
                    </a:lnTo>
                    <a:lnTo>
                      <a:pt x="14" y="187"/>
                    </a:lnTo>
                    <a:lnTo>
                      <a:pt x="14" y="191"/>
                    </a:lnTo>
                    <a:lnTo>
                      <a:pt x="14" y="194"/>
                    </a:lnTo>
                    <a:lnTo>
                      <a:pt x="14" y="197"/>
                    </a:lnTo>
                    <a:lnTo>
                      <a:pt x="15" y="198"/>
                    </a:lnTo>
                    <a:lnTo>
                      <a:pt x="17" y="202"/>
                    </a:lnTo>
                    <a:lnTo>
                      <a:pt x="17" y="207"/>
                    </a:lnTo>
                    <a:lnTo>
                      <a:pt x="25" y="207"/>
                    </a:lnTo>
                    <a:lnTo>
                      <a:pt x="30" y="205"/>
                    </a:lnTo>
                    <a:lnTo>
                      <a:pt x="31" y="201"/>
                    </a:lnTo>
                    <a:lnTo>
                      <a:pt x="32" y="197"/>
                    </a:lnTo>
                    <a:lnTo>
                      <a:pt x="37" y="195"/>
                    </a:lnTo>
                    <a:lnTo>
                      <a:pt x="45" y="195"/>
                    </a:lnTo>
                    <a:lnTo>
                      <a:pt x="49" y="180"/>
                    </a:lnTo>
                    <a:lnTo>
                      <a:pt x="51" y="175"/>
                    </a:lnTo>
                    <a:lnTo>
                      <a:pt x="49" y="171"/>
                    </a:lnTo>
                    <a:lnTo>
                      <a:pt x="49" y="167"/>
                    </a:lnTo>
                    <a:lnTo>
                      <a:pt x="51" y="163"/>
                    </a:lnTo>
                    <a:lnTo>
                      <a:pt x="51" y="157"/>
                    </a:lnTo>
                    <a:lnTo>
                      <a:pt x="54" y="154"/>
                    </a:lnTo>
                    <a:lnTo>
                      <a:pt x="61" y="151"/>
                    </a:lnTo>
                    <a:lnTo>
                      <a:pt x="63" y="149"/>
                    </a:lnTo>
                    <a:lnTo>
                      <a:pt x="63" y="144"/>
                    </a:lnTo>
                    <a:lnTo>
                      <a:pt x="65" y="142"/>
                    </a:lnTo>
                    <a:lnTo>
                      <a:pt x="66" y="139"/>
                    </a:lnTo>
                    <a:lnTo>
                      <a:pt x="61" y="133"/>
                    </a:lnTo>
                    <a:lnTo>
                      <a:pt x="52" y="127"/>
                    </a:lnTo>
                    <a:lnTo>
                      <a:pt x="51" y="126"/>
                    </a:lnTo>
                    <a:lnTo>
                      <a:pt x="49" y="125"/>
                    </a:lnTo>
                    <a:lnTo>
                      <a:pt x="49" y="120"/>
                    </a:lnTo>
                    <a:lnTo>
                      <a:pt x="48" y="110"/>
                    </a:lnTo>
                    <a:lnTo>
                      <a:pt x="49" y="101"/>
                    </a:lnTo>
                    <a:lnTo>
                      <a:pt x="55" y="92"/>
                    </a:lnTo>
                    <a:lnTo>
                      <a:pt x="61" y="85"/>
                    </a:lnTo>
                    <a:lnTo>
                      <a:pt x="69" y="79"/>
                    </a:lnTo>
                    <a:lnTo>
                      <a:pt x="70" y="75"/>
                    </a:lnTo>
                    <a:lnTo>
                      <a:pt x="72" y="71"/>
                    </a:lnTo>
                    <a:lnTo>
                      <a:pt x="75" y="68"/>
                    </a:lnTo>
                    <a:lnTo>
                      <a:pt x="75" y="65"/>
                    </a:lnTo>
                    <a:lnTo>
                      <a:pt x="73" y="60"/>
                    </a:lnTo>
                    <a:lnTo>
                      <a:pt x="75" y="57"/>
                    </a:lnTo>
                    <a:lnTo>
                      <a:pt x="77" y="51"/>
                    </a:lnTo>
                    <a:lnTo>
                      <a:pt x="79" y="47"/>
                    </a:lnTo>
                    <a:lnTo>
                      <a:pt x="87" y="45"/>
                    </a:lnTo>
                    <a:lnTo>
                      <a:pt x="89" y="45"/>
                    </a:lnTo>
                    <a:lnTo>
                      <a:pt x="86" y="40"/>
                    </a:lnTo>
                    <a:lnTo>
                      <a:pt x="85" y="34"/>
                    </a:lnTo>
                    <a:lnTo>
                      <a:pt x="83" y="29"/>
                    </a:lnTo>
                    <a:lnTo>
                      <a:pt x="83" y="23"/>
                    </a:lnTo>
                    <a:lnTo>
                      <a:pt x="77" y="19"/>
                    </a:lnTo>
                    <a:lnTo>
                      <a:pt x="77" y="14"/>
                    </a:lnTo>
                    <a:lnTo>
                      <a:pt x="73" y="9"/>
                    </a:lnTo>
                    <a:lnTo>
                      <a:pt x="61" y="5"/>
                    </a:lnTo>
                    <a:lnTo>
                      <a:pt x="56" y="0"/>
                    </a:lnTo>
                    <a:lnTo>
                      <a:pt x="55" y="0"/>
                    </a:lnTo>
                    <a:lnTo>
                      <a:pt x="55" y="1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27" name="Freeform 1080"/>
              <p:cNvSpPr>
                <a:spLocks noChangeAspect="1"/>
              </p:cNvSpPr>
              <p:nvPr/>
            </p:nvSpPr>
            <p:spPr bwMode="auto">
              <a:xfrm>
                <a:off x="3270" y="761"/>
                <a:ext cx="89" cy="207"/>
              </a:xfrm>
              <a:custGeom>
                <a:avLst/>
                <a:gdLst>
                  <a:gd name="T0" fmla="*/ 45 w 89"/>
                  <a:gd name="T1" fmla="*/ 9 h 207"/>
                  <a:gd name="T2" fmla="*/ 37 w 89"/>
                  <a:gd name="T3" fmla="*/ 16 h 207"/>
                  <a:gd name="T4" fmla="*/ 32 w 89"/>
                  <a:gd name="T5" fmla="*/ 26 h 207"/>
                  <a:gd name="T6" fmla="*/ 27 w 89"/>
                  <a:gd name="T7" fmla="*/ 38 h 207"/>
                  <a:gd name="T8" fmla="*/ 21 w 89"/>
                  <a:gd name="T9" fmla="*/ 48 h 207"/>
                  <a:gd name="T10" fmla="*/ 14 w 89"/>
                  <a:gd name="T11" fmla="*/ 69 h 207"/>
                  <a:gd name="T12" fmla="*/ 18 w 89"/>
                  <a:gd name="T13" fmla="*/ 79 h 207"/>
                  <a:gd name="T14" fmla="*/ 4 w 89"/>
                  <a:gd name="T15" fmla="*/ 89 h 207"/>
                  <a:gd name="T16" fmla="*/ 6 w 89"/>
                  <a:gd name="T17" fmla="*/ 113 h 207"/>
                  <a:gd name="T18" fmla="*/ 11 w 89"/>
                  <a:gd name="T19" fmla="*/ 123 h 207"/>
                  <a:gd name="T20" fmla="*/ 8 w 89"/>
                  <a:gd name="T21" fmla="*/ 139 h 207"/>
                  <a:gd name="T22" fmla="*/ 1 w 89"/>
                  <a:gd name="T23" fmla="*/ 154 h 207"/>
                  <a:gd name="T24" fmla="*/ 0 w 89"/>
                  <a:gd name="T25" fmla="*/ 161 h 207"/>
                  <a:gd name="T26" fmla="*/ 4 w 89"/>
                  <a:gd name="T27" fmla="*/ 167 h 207"/>
                  <a:gd name="T28" fmla="*/ 10 w 89"/>
                  <a:gd name="T29" fmla="*/ 183 h 207"/>
                  <a:gd name="T30" fmla="*/ 14 w 89"/>
                  <a:gd name="T31" fmla="*/ 191 h 207"/>
                  <a:gd name="T32" fmla="*/ 14 w 89"/>
                  <a:gd name="T33" fmla="*/ 197 h 207"/>
                  <a:gd name="T34" fmla="*/ 17 w 89"/>
                  <a:gd name="T35" fmla="*/ 202 h 207"/>
                  <a:gd name="T36" fmla="*/ 25 w 89"/>
                  <a:gd name="T37" fmla="*/ 207 h 207"/>
                  <a:gd name="T38" fmla="*/ 31 w 89"/>
                  <a:gd name="T39" fmla="*/ 201 h 207"/>
                  <a:gd name="T40" fmla="*/ 37 w 89"/>
                  <a:gd name="T41" fmla="*/ 195 h 207"/>
                  <a:gd name="T42" fmla="*/ 49 w 89"/>
                  <a:gd name="T43" fmla="*/ 180 h 207"/>
                  <a:gd name="T44" fmla="*/ 49 w 89"/>
                  <a:gd name="T45" fmla="*/ 171 h 207"/>
                  <a:gd name="T46" fmla="*/ 51 w 89"/>
                  <a:gd name="T47" fmla="*/ 163 h 207"/>
                  <a:gd name="T48" fmla="*/ 54 w 89"/>
                  <a:gd name="T49" fmla="*/ 154 h 207"/>
                  <a:gd name="T50" fmla="*/ 63 w 89"/>
                  <a:gd name="T51" fmla="*/ 149 h 207"/>
                  <a:gd name="T52" fmla="*/ 65 w 89"/>
                  <a:gd name="T53" fmla="*/ 142 h 207"/>
                  <a:gd name="T54" fmla="*/ 61 w 89"/>
                  <a:gd name="T55" fmla="*/ 133 h 207"/>
                  <a:gd name="T56" fmla="*/ 51 w 89"/>
                  <a:gd name="T57" fmla="*/ 126 h 207"/>
                  <a:gd name="T58" fmla="*/ 49 w 89"/>
                  <a:gd name="T59" fmla="*/ 120 h 207"/>
                  <a:gd name="T60" fmla="*/ 49 w 89"/>
                  <a:gd name="T61" fmla="*/ 101 h 207"/>
                  <a:gd name="T62" fmla="*/ 61 w 89"/>
                  <a:gd name="T63" fmla="*/ 85 h 207"/>
                  <a:gd name="T64" fmla="*/ 70 w 89"/>
                  <a:gd name="T65" fmla="*/ 75 h 207"/>
                  <a:gd name="T66" fmla="*/ 75 w 89"/>
                  <a:gd name="T67" fmla="*/ 68 h 207"/>
                  <a:gd name="T68" fmla="*/ 73 w 89"/>
                  <a:gd name="T69" fmla="*/ 60 h 207"/>
                  <a:gd name="T70" fmla="*/ 77 w 89"/>
                  <a:gd name="T71" fmla="*/ 51 h 207"/>
                  <a:gd name="T72" fmla="*/ 87 w 89"/>
                  <a:gd name="T73" fmla="*/ 45 h 207"/>
                  <a:gd name="T74" fmla="*/ 86 w 89"/>
                  <a:gd name="T75" fmla="*/ 40 h 207"/>
                  <a:gd name="T76" fmla="*/ 83 w 89"/>
                  <a:gd name="T77" fmla="*/ 29 h 207"/>
                  <a:gd name="T78" fmla="*/ 77 w 89"/>
                  <a:gd name="T79" fmla="*/ 19 h 207"/>
                  <a:gd name="T80" fmla="*/ 73 w 89"/>
                  <a:gd name="T81" fmla="*/ 9 h 207"/>
                  <a:gd name="T82" fmla="*/ 56 w 89"/>
                  <a:gd name="T83" fmla="*/ 0 h 207"/>
                  <a:gd name="T84" fmla="*/ 55 w 89"/>
                  <a:gd name="T85" fmla="*/ 10 h 20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9"/>
                  <a:gd name="T130" fmla="*/ 0 h 207"/>
                  <a:gd name="T131" fmla="*/ 89 w 89"/>
                  <a:gd name="T132" fmla="*/ 207 h 20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9" h="207">
                    <a:moveTo>
                      <a:pt x="55" y="10"/>
                    </a:moveTo>
                    <a:lnTo>
                      <a:pt x="45" y="9"/>
                    </a:lnTo>
                    <a:lnTo>
                      <a:pt x="42" y="16"/>
                    </a:lnTo>
                    <a:lnTo>
                      <a:pt x="37" y="16"/>
                    </a:lnTo>
                    <a:lnTo>
                      <a:pt x="32" y="20"/>
                    </a:lnTo>
                    <a:lnTo>
                      <a:pt x="32" y="26"/>
                    </a:lnTo>
                    <a:lnTo>
                      <a:pt x="34" y="31"/>
                    </a:lnTo>
                    <a:lnTo>
                      <a:pt x="27" y="38"/>
                    </a:lnTo>
                    <a:lnTo>
                      <a:pt x="27" y="45"/>
                    </a:lnTo>
                    <a:lnTo>
                      <a:pt x="21" y="48"/>
                    </a:lnTo>
                    <a:lnTo>
                      <a:pt x="21" y="60"/>
                    </a:lnTo>
                    <a:lnTo>
                      <a:pt x="14" y="69"/>
                    </a:lnTo>
                    <a:lnTo>
                      <a:pt x="20" y="72"/>
                    </a:lnTo>
                    <a:lnTo>
                      <a:pt x="18" y="79"/>
                    </a:lnTo>
                    <a:lnTo>
                      <a:pt x="8" y="81"/>
                    </a:lnTo>
                    <a:lnTo>
                      <a:pt x="4" y="89"/>
                    </a:lnTo>
                    <a:lnTo>
                      <a:pt x="6" y="103"/>
                    </a:lnTo>
                    <a:lnTo>
                      <a:pt x="6" y="113"/>
                    </a:lnTo>
                    <a:lnTo>
                      <a:pt x="11" y="119"/>
                    </a:lnTo>
                    <a:lnTo>
                      <a:pt x="11" y="123"/>
                    </a:lnTo>
                    <a:lnTo>
                      <a:pt x="8" y="129"/>
                    </a:lnTo>
                    <a:lnTo>
                      <a:pt x="8" y="139"/>
                    </a:lnTo>
                    <a:lnTo>
                      <a:pt x="4" y="143"/>
                    </a:lnTo>
                    <a:lnTo>
                      <a:pt x="1" y="154"/>
                    </a:lnTo>
                    <a:lnTo>
                      <a:pt x="0" y="156"/>
                    </a:lnTo>
                    <a:lnTo>
                      <a:pt x="0" y="161"/>
                    </a:lnTo>
                    <a:lnTo>
                      <a:pt x="4" y="164"/>
                    </a:lnTo>
                    <a:lnTo>
                      <a:pt x="4" y="167"/>
                    </a:lnTo>
                    <a:lnTo>
                      <a:pt x="4" y="175"/>
                    </a:lnTo>
                    <a:lnTo>
                      <a:pt x="10" y="183"/>
                    </a:lnTo>
                    <a:lnTo>
                      <a:pt x="14" y="187"/>
                    </a:lnTo>
                    <a:lnTo>
                      <a:pt x="14" y="191"/>
                    </a:lnTo>
                    <a:lnTo>
                      <a:pt x="14" y="194"/>
                    </a:lnTo>
                    <a:lnTo>
                      <a:pt x="14" y="197"/>
                    </a:lnTo>
                    <a:lnTo>
                      <a:pt x="15" y="198"/>
                    </a:lnTo>
                    <a:lnTo>
                      <a:pt x="17" y="202"/>
                    </a:lnTo>
                    <a:lnTo>
                      <a:pt x="17" y="207"/>
                    </a:lnTo>
                    <a:lnTo>
                      <a:pt x="25" y="207"/>
                    </a:lnTo>
                    <a:lnTo>
                      <a:pt x="30" y="205"/>
                    </a:lnTo>
                    <a:lnTo>
                      <a:pt x="31" y="201"/>
                    </a:lnTo>
                    <a:lnTo>
                      <a:pt x="32" y="197"/>
                    </a:lnTo>
                    <a:lnTo>
                      <a:pt x="37" y="195"/>
                    </a:lnTo>
                    <a:lnTo>
                      <a:pt x="45" y="195"/>
                    </a:lnTo>
                    <a:lnTo>
                      <a:pt x="49" y="180"/>
                    </a:lnTo>
                    <a:lnTo>
                      <a:pt x="51" y="175"/>
                    </a:lnTo>
                    <a:lnTo>
                      <a:pt x="49" y="171"/>
                    </a:lnTo>
                    <a:lnTo>
                      <a:pt x="49" y="167"/>
                    </a:lnTo>
                    <a:lnTo>
                      <a:pt x="51" y="163"/>
                    </a:lnTo>
                    <a:lnTo>
                      <a:pt x="51" y="157"/>
                    </a:lnTo>
                    <a:lnTo>
                      <a:pt x="54" y="154"/>
                    </a:lnTo>
                    <a:lnTo>
                      <a:pt x="61" y="151"/>
                    </a:lnTo>
                    <a:lnTo>
                      <a:pt x="63" y="149"/>
                    </a:lnTo>
                    <a:lnTo>
                      <a:pt x="63" y="144"/>
                    </a:lnTo>
                    <a:lnTo>
                      <a:pt x="65" y="142"/>
                    </a:lnTo>
                    <a:lnTo>
                      <a:pt x="66" y="139"/>
                    </a:lnTo>
                    <a:lnTo>
                      <a:pt x="61" y="133"/>
                    </a:lnTo>
                    <a:lnTo>
                      <a:pt x="52" y="127"/>
                    </a:lnTo>
                    <a:lnTo>
                      <a:pt x="51" y="126"/>
                    </a:lnTo>
                    <a:lnTo>
                      <a:pt x="49" y="125"/>
                    </a:lnTo>
                    <a:lnTo>
                      <a:pt x="49" y="120"/>
                    </a:lnTo>
                    <a:lnTo>
                      <a:pt x="48" y="110"/>
                    </a:lnTo>
                    <a:lnTo>
                      <a:pt x="49" y="101"/>
                    </a:lnTo>
                    <a:lnTo>
                      <a:pt x="55" y="92"/>
                    </a:lnTo>
                    <a:lnTo>
                      <a:pt x="61" y="85"/>
                    </a:lnTo>
                    <a:lnTo>
                      <a:pt x="69" y="79"/>
                    </a:lnTo>
                    <a:lnTo>
                      <a:pt x="70" y="75"/>
                    </a:lnTo>
                    <a:lnTo>
                      <a:pt x="72" y="71"/>
                    </a:lnTo>
                    <a:lnTo>
                      <a:pt x="75" y="68"/>
                    </a:lnTo>
                    <a:lnTo>
                      <a:pt x="75" y="65"/>
                    </a:lnTo>
                    <a:lnTo>
                      <a:pt x="73" y="60"/>
                    </a:lnTo>
                    <a:lnTo>
                      <a:pt x="75" y="57"/>
                    </a:lnTo>
                    <a:lnTo>
                      <a:pt x="77" y="51"/>
                    </a:lnTo>
                    <a:lnTo>
                      <a:pt x="79" y="47"/>
                    </a:lnTo>
                    <a:lnTo>
                      <a:pt x="87" y="45"/>
                    </a:lnTo>
                    <a:lnTo>
                      <a:pt x="89" y="45"/>
                    </a:lnTo>
                    <a:lnTo>
                      <a:pt x="86" y="40"/>
                    </a:lnTo>
                    <a:lnTo>
                      <a:pt x="85" y="34"/>
                    </a:lnTo>
                    <a:lnTo>
                      <a:pt x="83" y="29"/>
                    </a:lnTo>
                    <a:lnTo>
                      <a:pt x="83" y="23"/>
                    </a:lnTo>
                    <a:lnTo>
                      <a:pt x="77" y="19"/>
                    </a:lnTo>
                    <a:lnTo>
                      <a:pt x="77" y="14"/>
                    </a:lnTo>
                    <a:lnTo>
                      <a:pt x="73" y="9"/>
                    </a:lnTo>
                    <a:lnTo>
                      <a:pt x="61" y="5"/>
                    </a:lnTo>
                    <a:lnTo>
                      <a:pt x="56" y="0"/>
                    </a:lnTo>
                    <a:lnTo>
                      <a:pt x="55" y="0"/>
                    </a:lnTo>
                    <a:lnTo>
                      <a:pt x="55" y="10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28" name="Freeform 1081"/>
              <p:cNvSpPr>
                <a:spLocks noChangeAspect="1"/>
              </p:cNvSpPr>
              <p:nvPr/>
            </p:nvSpPr>
            <p:spPr bwMode="auto">
              <a:xfrm>
                <a:off x="3270" y="760"/>
                <a:ext cx="89" cy="206"/>
              </a:xfrm>
              <a:custGeom>
                <a:avLst/>
                <a:gdLst>
                  <a:gd name="T0" fmla="*/ 45 w 89"/>
                  <a:gd name="T1" fmla="*/ 8 h 206"/>
                  <a:gd name="T2" fmla="*/ 37 w 89"/>
                  <a:gd name="T3" fmla="*/ 15 h 206"/>
                  <a:gd name="T4" fmla="*/ 32 w 89"/>
                  <a:gd name="T5" fmla="*/ 27 h 206"/>
                  <a:gd name="T6" fmla="*/ 27 w 89"/>
                  <a:gd name="T7" fmla="*/ 38 h 206"/>
                  <a:gd name="T8" fmla="*/ 21 w 89"/>
                  <a:gd name="T9" fmla="*/ 48 h 206"/>
                  <a:gd name="T10" fmla="*/ 14 w 89"/>
                  <a:gd name="T11" fmla="*/ 70 h 206"/>
                  <a:gd name="T12" fmla="*/ 18 w 89"/>
                  <a:gd name="T13" fmla="*/ 80 h 206"/>
                  <a:gd name="T14" fmla="*/ 4 w 89"/>
                  <a:gd name="T15" fmla="*/ 89 h 206"/>
                  <a:gd name="T16" fmla="*/ 6 w 89"/>
                  <a:gd name="T17" fmla="*/ 114 h 206"/>
                  <a:gd name="T18" fmla="*/ 11 w 89"/>
                  <a:gd name="T19" fmla="*/ 124 h 206"/>
                  <a:gd name="T20" fmla="*/ 8 w 89"/>
                  <a:gd name="T21" fmla="*/ 140 h 206"/>
                  <a:gd name="T22" fmla="*/ 1 w 89"/>
                  <a:gd name="T23" fmla="*/ 155 h 206"/>
                  <a:gd name="T24" fmla="*/ 0 w 89"/>
                  <a:gd name="T25" fmla="*/ 162 h 206"/>
                  <a:gd name="T26" fmla="*/ 4 w 89"/>
                  <a:gd name="T27" fmla="*/ 168 h 206"/>
                  <a:gd name="T28" fmla="*/ 10 w 89"/>
                  <a:gd name="T29" fmla="*/ 184 h 206"/>
                  <a:gd name="T30" fmla="*/ 14 w 89"/>
                  <a:gd name="T31" fmla="*/ 191 h 206"/>
                  <a:gd name="T32" fmla="*/ 14 w 89"/>
                  <a:gd name="T33" fmla="*/ 196 h 206"/>
                  <a:gd name="T34" fmla="*/ 17 w 89"/>
                  <a:gd name="T35" fmla="*/ 202 h 206"/>
                  <a:gd name="T36" fmla="*/ 25 w 89"/>
                  <a:gd name="T37" fmla="*/ 206 h 206"/>
                  <a:gd name="T38" fmla="*/ 31 w 89"/>
                  <a:gd name="T39" fmla="*/ 200 h 206"/>
                  <a:gd name="T40" fmla="*/ 37 w 89"/>
                  <a:gd name="T41" fmla="*/ 195 h 206"/>
                  <a:gd name="T42" fmla="*/ 49 w 89"/>
                  <a:gd name="T43" fmla="*/ 179 h 206"/>
                  <a:gd name="T44" fmla="*/ 49 w 89"/>
                  <a:gd name="T45" fmla="*/ 171 h 206"/>
                  <a:gd name="T46" fmla="*/ 51 w 89"/>
                  <a:gd name="T47" fmla="*/ 162 h 206"/>
                  <a:gd name="T48" fmla="*/ 54 w 89"/>
                  <a:gd name="T49" fmla="*/ 155 h 206"/>
                  <a:gd name="T50" fmla="*/ 63 w 89"/>
                  <a:gd name="T51" fmla="*/ 150 h 206"/>
                  <a:gd name="T52" fmla="*/ 65 w 89"/>
                  <a:gd name="T53" fmla="*/ 143 h 206"/>
                  <a:gd name="T54" fmla="*/ 61 w 89"/>
                  <a:gd name="T55" fmla="*/ 133 h 206"/>
                  <a:gd name="T56" fmla="*/ 51 w 89"/>
                  <a:gd name="T57" fmla="*/ 127 h 206"/>
                  <a:gd name="T58" fmla="*/ 49 w 89"/>
                  <a:gd name="T59" fmla="*/ 120 h 206"/>
                  <a:gd name="T60" fmla="*/ 49 w 89"/>
                  <a:gd name="T61" fmla="*/ 102 h 206"/>
                  <a:gd name="T62" fmla="*/ 61 w 89"/>
                  <a:gd name="T63" fmla="*/ 86 h 206"/>
                  <a:gd name="T64" fmla="*/ 70 w 89"/>
                  <a:gd name="T65" fmla="*/ 76 h 206"/>
                  <a:gd name="T66" fmla="*/ 75 w 89"/>
                  <a:gd name="T67" fmla="*/ 68 h 206"/>
                  <a:gd name="T68" fmla="*/ 73 w 89"/>
                  <a:gd name="T69" fmla="*/ 61 h 206"/>
                  <a:gd name="T70" fmla="*/ 77 w 89"/>
                  <a:gd name="T71" fmla="*/ 52 h 206"/>
                  <a:gd name="T72" fmla="*/ 87 w 89"/>
                  <a:gd name="T73" fmla="*/ 45 h 206"/>
                  <a:gd name="T74" fmla="*/ 86 w 89"/>
                  <a:gd name="T75" fmla="*/ 39 h 206"/>
                  <a:gd name="T76" fmla="*/ 83 w 89"/>
                  <a:gd name="T77" fmla="*/ 30 h 206"/>
                  <a:gd name="T78" fmla="*/ 77 w 89"/>
                  <a:gd name="T79" fmla="*/ 20 h 206"/>
                  <a:gd name="T80" fmla="*/ 73 w 89"/>
                  <a:gd name="T81" fmla="*/ 10 h 206"/>
                  <a:gd name="T82" fmla="*/ 56 w 89"/>
                  <a:gd name="T83" fmla="*/ 0 h 206"/>
                  <a:gd name="T84" fmla="*/ 55 w 89"/>
                  <a:gd name="T85" fmla="*/ 11 h 20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9"/>
                  <a:gd name="T130" fmla="*/ 0 h 206"/>
                  <a:gd name="T131" fmla="*/ 89 w 89"/>
                  <a:gd name="T132" fmla="*/ 206 h 20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9" h="206">
                    <a:moveTo>
                      <a:pt x="55" y="11"/>
                    </a:moveTo>
                    <a:lnTo>
                      <a:pt x="45" y="8"/>
                    </a:lnTo>
                    <a:lnTo>
                      <a:pt x="42" y="15"/>
                    </a:lnTo>
                    <a:lnTo>
                      <a:pt x="37" y="15"/>
                    </a:lnTo>
                    <a:lnTo>
                      <a:pt x="32" y="20"/>
                    </a:lnTo>
                    <a:lnTo>
                      <a:pt x="32" y="27"/>
                    </a:lnTo>
                    <a:lnTo>
                      <a:pt x="34" y="31"/>
                    </a:lnTo>
                    <a:lnTo>
                      <a:pt x="27" y="38"/>
                    </a:lnTo>
                    <a:lnTo>
                      <a:pt x="27" y="45"/>
                    </a:lnTo>
                    <a:lnTo>
                      <a:pt x="21" y="48"/>
                    </a:lnTo>
                    <a:lnTo>
                      <a:pt x="21" y="61"/>
                    </a:lnTo>
                    <a:lnTo>
                      <a:pt x="14" y="70"/>
                    </a:lnTo>
                    <a:lnTo>
                      <a:pt x="20" y="73"/>
                    </a:lnTo>
                    <a:lnTo>
                      <a:pt x="18" y="80"/>
                    </a:lnTo>
                    <a:lnTo>
                      <a:pt x="8" y="80"/>
                    </a:lnTo>
                    <a:lnTo>
                      <a:pt x="4" y="89"/>
                    </a:lnTo>
                    <a:lnTo>
                      <a:pt x="6" y="104"/>
                    </a:lnTo>
                    <a:lnTo>
                      <a:pt x="6" y="114"/>
                    </a:lnTo>
                    <a:lnTo>
                      <a:pt x="11" y="119"/>
                    </a:lnTo>
                    <a:lnTo>
                      <a:pt x="11" y="124"/>
                    </a:lnTo>
                    <a:lnTo>
                      <a:pt x="8" y="128"/>
                    </a:lnTo>
                    <a:lnTo>
                      <a:pt x="8" y="140"/>
                    </a:lnTo>
                    <a:lnTo>
                      <a:pt x="4" y="143"/>
                    </a:lnTo>
                    <a:lnTo>
                      <a:pt x="1" y="155"/>
                    </a:lnTo>
                    <a:lnTo>
                      <a:pt x="0" y="155"/>
                    </a:lnTo>
                    <a:lnTo>
                      <a:pt x="0" y="162"/>
                    </a:lnTo>
                    <a:lnTo>
                      <a:pt x="4" y="165"/>
                    </a:lnTo>
                    <a:lnTo>
                      <a:pt x="4" y="168"/>
                    </a:lnTo>
                    <a:lnTo>
                      <a:pt x="4" y="175"/>
                    </a:lnTo>
                    <a:lnTo>
                      <a:pt x="10" y="184"/>
                    </a:lnTo>
                    <a:lnTo>
                      <a:pt x="14" y="186"/>
                    </a:lnTo>
                    <a:lnTo>
                      <a:pt x="14" y="191"/>
                    </a:lnTo>
                    <a:lnTo>
                      <a:pt x="14" y="193"/>
                    </a:lnTo>
                    <a:lnTo>
                      <a:pt x="14" y="196"/>
                    </a:lnTo>
                    <a:lnTo>
                      <a:pt x="15" y="199"/>
                    </a:lnTo>
                    <a:lnTo>
                      <a:pt x="17" y="202"/>
                    </a:lnTo>
                    <a:lnTo>
                      <a:pt x="17" y="206"/>
                    </a:lnTo>
                    <a:lnTo>
                      <a:pt x="25" y="206"/>
                    </a:lnTo>
                    <a:lnTo>
                      <a:pt x="30" y="205"/>
                    </a:lnTo>
                    <a:lnTo>
                      <a:pt x="31" y="200"/>
                    </a:lnTo>
                    <a:lnTo>
                      <a:pt x="32" y="196"/>
                    </a:lnTo>
                    <a:lnTo>
                      <a:pt x="37" y="195"/>
                    </a:lnTo>
                    <a:lnTo>
                      <a:pt x="45" y="196"/>
                    </a:lnTo>
                    <a:lnTo>
                      <a:pt x="49" y="179"/>
                    </a:lnTo>
                    <a:lnTo>
                      <a:pt x="51" y="175"/>
                    </a:lnTo>
                    <a:lnTo>
                      <a:pt x="49" y="171"/>
                    </a:lnTo>
                    <a:lnTo>
                      <a:pt x="49" y="167"/>
                    </a:lnTo>
                    <a:lnTo>
                      <a:pt x="51" y="162"/>
                    </a:lnTo>
                    <a:lnTo>
                      <a:pt x="51" y="158"/>
                    </a:lnTo>
                    <a:lnTo>
                      <a:pt x="54" y="155"/>
                    </a:lnTo>
                    <a:lnTo>
                      <a:pt x="61" y="151"/>
                    </a:lnTo>
                    <a:lnTo>
                      <a:pt x="63" y="150"/>
                    </a:lnTo>
                    <a:lnTo>
                      <a:pt x="63" y="145"/>
                    </a:lnTo>
                    <a:lnTo>
                      <a:pt x="65" y="143"/>
                    </a:lnTo>
                    <a:lnTo>
                      <a:pt x="66" y="140"/>
                    </a:lnTo>
                    <a:lnTo>
                      <a:pt x="61" y="133"/>
                    </a:lnTo>
                    <a:lnTo>
                      <a:pt x="52" y="127"/>
                    </a:lnTo>
                    <a:lnTo>
                      <a:pt x="51" y="127"/>
                    </a:lnTo>
                    <a:lnTo>
                      <a:pt x="49" y="124"/>
                    </a:lnTo>
                    <a:lnTo>
                      <a:pt x="49" y="120"/>
                    </a:lnTo>
                    <a:lnTo>
                      <a:pt x="48" y="110"/>
                    </a:lnTo>
                    <a:lnTo>
                      <a:pt x="49" y="102"/>
                    </a:lnTo>
                    <a:lnTo>
                      <a:pt x="55" y="93"/>
                    </a:lnTo>
                    <a:lnTo>
                      <a:pt x="61" y="86"/>
                    </a:lnTo>
                    <a:lnTo>
                      <a:pt x="69" y="79"/>
                    </a:lnTo>
                    <a:lnTo>
                      <a:pt x="70" y="76"/>
                    </a:lnTo>
                    <a:lnTo>
                      <a:pt x="72" y="70"/>
                    </a:lnTo>
                    <a:lnTo>
                      <a:pt x="75" y="68"/>
                    </a:lnTo>
                    <a:lnTo>
                      <a:pt x="75" y="65"/>
                    </a:lnTo>
                    <a:lnTo>
                      <a:pt x="73" y="61"/>
                    </a:lnTo>
                    <a:lnTo>
                      <a:pt x="75" y="56"/>
                    </a:lnTo>
                    <a:lnTo>
                      <a:pt x="77" y="52"/>
                    </a:lnTo>
                    <a:lnTo>
                      <a:pt x="79" y="46"/>
                    </a:lnTo>
                    <a:lnTo>
                      <a:pt x="87" y="45"/>
                    </a:lnTo>
                    <a:lnTo>
                      <a:pt x="89" y="45"/>
                    </a:lnTo>
                    <a:lnTo>
                      <a:pt x="86" y="39"/>
                    </a:lnTo>
                    <a:lnTo>
                      <a:pt x="85" y="35"/>
                    </a:lnTo>
                    <a:lnTo>
                      <a:pt x="83" y="30"/>
                    </a:lnTo>
                    <a:lnTo>
                      <a:pt x="83" y="24"/>
                    </a:lnTo>
                    <a:lnTo>
                      <a:pt x="77" y="20"/>
                    </a:lnTo>
                    <a:lnTo>
                      <a:pt x="77" y="14"/>
                    </a:lnTo>
                    <a:lnTo>
                      <a:pt x="73" y="10"/>
                    </a:lnTo>
                    <a:lnTo>
                      <a:pt x="61" y="4"/>
                    </a:lnTo>
                    <a:lnTo>
                      <a:pt x="56" y="0"/>
                    </a:lnTo>
                    <a:lnTo>
                      <a:pt x="55" y="1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29" name="Freeform 1082"/>
              <p:cNvSpPr>
                <a:spLocks noChangeAspect="1"/>
              </p:cNvSpPr>
              <p:nvPr/>
            </p:nvSpPr>
            <p:spPr bwMode="auto">
              <a:xfrm>
                <a:off x="3270" y="760"/>
                <a:ext cx="89" cy="206"/>
              </a:xfrm>
              <a:custGeom>
                <a:avLst/>
                <a:gdLst>
                  <a:gd name="T0" fmla="*/ 45 w 89"/>
                  <a:gd name="T1" fmla="*/ 8 h 206"/>
                  <a:gd name="T2" fmla="*/ 37 w 89"/>
                  <a:gd name="T3" fmla="*/ 15 h 206"/>
                  <a:gd name="T4" fmla="*/ 32 w 89"/>
                  <a:gd name="T5" fmla="*/ 27 h 206"/>
                  <a:gd name="T6" fmla="*/ 27 w 89"/>
                  <a:gd name="T7" fmla="*/ 38 h 206"/>
                  <a:gd name="T8" fmla="*/ 21 w 89"/>
                  <a:gd name="T9" fmla="*/ 48 h 206"/>
                  <a:gd name="T10" fmla="*/ 14 w 89"/>
                  <a:gd name="T11" fmla="*/ 70 h 206"/>
                  <a:gd name="T12" fmla="*/ 18 w 89"/>
                  <a:gd name="T13" fmla="*/ 80 h 206"/>
                  <a:gd name="T14" fmla="*/ 4 w 89"/>
                  <a:gd name="T15" fmla="*/ 89 h 206"/>
                  <a:gd name="T16" fmla="*/ 6 w 89"/>
                  <a:gd name="T17" fmla="*/ 114 h 206"/>
                  <a:gd name="T18" fmla="*/ 11 w 89"/>
                  <a:gd name="T19" fmla="*/ 124 h 206"/>
                  <a:gd name="T20" fmla="*/ 8 w 89"/>
                  <a:gd name="T21" fmla="*/ 140 h 206"/>
                  <a:gd name="T22" fmla="*/ 1 w 89"/>
                  <a:gd name="T23" fmla="*/ 155 h 206"/>
                  <a:gd name="T24" fmla="*/ 0 w 89"/>
                  <a:gd name="T25" fmla="*/ 162 h 206"/>
                  <a:gd name="T26" fmla="*/ 4 w 89"/>
                  <a:gd name="T27" fmla="*/ 168 h 206"/>
                  <a:gd name="T28" fmla="*/ 10 w 89"/>
                  <a:gd name="T29" fmla="*/ 184 h 206"/>
                  <a:gd name="T30" fmla="*/ 14 w 89"/>
                  <a:gd name="T31" fmla="*/ 191 h 206"/>
                  <a:gd name="T32" fmla="*/ 14 w 89"/>
                  <a:gd name="T33" fmla="*/ 196 h 206"/>
                  <a:gd name="T34" fmla="*/ 17 w 89"/>
                  <a:gd name="T35" fmla="*/ 202 h 206"/>
                  <a:gd name="T36" fmla="*/ 25 w 89"/>
                  <a:gd name="T37" fmla="*/ 206 h 206"/>
                  <a:gd name="T38" fmla="*/ 31 w 89"/>
                  <a:gd name="T39" fmla="*/ 200 h 206"/>
                  <a:gd name="T40" fmla="*/ 37 w 89"/>
                  <a:gd name="T41" fmla="*/ 195 h 206"/>
                  <a:gd name="T42" fmla="*/ 49 w 89"/>
                  <a:gd name="T43" fmla="*/ 179 h 206"/>
                  <a:gd name="T44" fmla="*/ 49 w 89"/>
                  <a:gd name="T45" fmla="*/ 171 h 206"/>
                  <a:gd name="T46" fmla="*/ 51 w 89"/>
                  <a:gd name="T47" fmla="*/ 162 h 206"/>
                  <a:gd name="T48" fmla="*/ 54 w 89"/>
                  <a:gd name="T49" fmla="*/ 155 h 206"/>
                  <a:gd name="T50" fmla="*/ 63 w 89"/>
                  <a:gd name="T51" fmla="*/ 150 h 206"/>
                  <a:gd name="T52" fmla="*/ 65 w 89"/>
                  <a:gd name="T53" fmla="*/ 143 h 206"/>
                  <a:gd name="T54" fmla="*/ 61 w 89"/>
                  <a:gd name="T55" fmla="*/ 133 h 206"/>
                  <a:gd name="T56" fmla="*/ 51 w 89"/>
                  <a:gd name="T57" fmla="*/ 127 h 206"/>
                  <a:gd name="T58" fmla="*/ 49 w 89"/>
                  <a:gd name="T59" fmla="*/ 120 h 206"/>
                  <a:gd name="T60" fmla="*/ 49 w 89"/>
                  <a:gd name="T61" fmla="*/ 102 h 206"/>
                  <a:gd name="T62" fmla="*/ 61 w 89"/>
                  <a:gd name="T63" fmla="*/ 86 h 206"/>
                  <a:gd name="T64" fmla="*/ 70 w 89"/>
                  <a:gd name="T65" fmla="*/ 76 h 206"/>
                  <a:gd name="T66" fmla="*/ 75 w 89"/>
                  <a:gd name="T67" fmla="*/ 68 h 206"/>
                  <a:gd name="T68" fmla="*/ 73 w 89"/>
                  <a:gd name="T69" fmla="*/ 61 h 206"/>
                  <a:gd name="T70" fmla="*/ 77 w 89"/>
                  <a:gd name="T71" fmla="*/ 52 h 206"/>
                  <a:gd name="T72" fmla="*/ 87 w 89"/>
                  <a:gd name="T73" fmla="*/ 45 h 206"/>
                  <a:gd name="T74" fmla="*/ 86 w 89"/>
                  <a:gd name="T75" fmla="*/ 39 h 206"/>
                  <a:gd name="T76" fmla="*/ 83 w 89"/>
                  <a:gd name="T77" fmla="*/ 30 h 206"/>
                  <a:gd name="T78" fmla="*/ 77 w 89"/>
                  <a:gd name="T79" fmla="*/ 20 h 206"/>
                  <a:gd name="T80" fmla="*/ 73 w 89"/>
                  <a:gd name="T81" fmla="*/ 10 h 206"/>
                  <a:gd name="T82" fmla="*/ 56 w 89"/>
                  <a:gd name="T83" fmla="*/ 0 h 206"/>
                  <a:gd name="T84" fmla="*/ 55 w 89"/>
                  <a:gd name="T85" fmla="*/ 11 h 20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9"/>
                  <a:gd name="T130" fmla="*/ 0 h 206"/>
                  <a:gd name="T131" fmla="*/ 89 w 89"/>
                  <a:gd name="T132" fmla="*/ 206 h 20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9" h="206">
                    <a:moveTo>
                      <a:pt x="55" y="11"/>
                    </a:moveTo>
                    <a:lnTo>
                      <a:pt x="45" y="8"/>
                    </a:lnTo>
                    <a:lnTo>
                      <a:pt x="42" y="15"/>
                    </a:lnTo>
                    <a:lnTo>
                      <a:pt x="37" y="15"/>
                    </a:lnTo>
                    <a:lnTo>
                      <a:pt x="32" y="20"/>
                    </a:lnTo>
                    <a:lnTo>
                      <a:pt x="32" y="27"/>
                    </a:lnTo>
                    <a:lnTo>
                      <a:pt x="34" y="31"/>
                    </a:lnTo>
                    <a:lnTo>
                      <a:pt x="27" y="38"/>
                    </a:lnTo>
                    <a:lnTo>
                      <a:pt x="27" y="45"/>
                    </a:lnTo>
                    <a:lnTo>
                      <a:pt x="21" y="48"/>
                    </a:lnTo>
                    <a:lnTo>
                      <a:pt x="21" y="61"/>
                    </a:lnTo>
                    <a:lnTo>
                      <a:pt x="14" y="70"/>
                    </a:lnTo>
                    <a:lnTo>
                      <a:pt x="20" y="73"/>
                    </a:lnTo>
                    <a:lnTo>
                      <a:pt x="18" y="80"/>
                    </a:lnTo>
                    <a:lnTo>
                      <a:pt x="8" y="80"/>
                    </a:lnTo>
                    <a:lnTo>
                      <a:pt x="4" y="89"/>
                    </a:lnTo>
                    <a:lnTo>
                      <a:pt x="6" y="104"/>
                    </a:lnTo>
                    <a:lnTo>
                      <a:pt x="6" y="114"/>
                    </a:lnTo>
                    <a:lnTo>
                      <a:pt x="11" y="119"/>
                    </a:lnTo>
                    <a:lnTo>
                      <a:pt x="11" y="124"/>
                    </a:lnTo>
                    <a:lnTo>
                      <a:pt x="8" y="128"/>
                    </a:lnTo>
                    <a:lnTo>
                      <a:pt x="8" y="140"/>
                    </a:lnTo>
                    <a:lnTo>
                      <a:pt x="4" y="143"/>
                    </a:lnTo>
                    <a:lnTo>
                      <a:pt x="1" y="155"/>
                    </a:lnTo>
                    <a:lnTo>
                      <a:pt x="0" y="155"/>
                    </a:lnTo>
                    <a:lnTo>
                      <a:pt x="0" y="162"/>
                    </a:lnTo>
                    <a:lnTo>
                      <a:pt x="4" y="165"/>
                    </a:lnTo>
                    <a:lnTo>
                      <a:pt x="4" y="168"/>
                    </a:lnTo>
                    <a:lnTo>
                      <a:pt x="4" y="175"/>
                    </a:lnTo>
                    <a:lnTo>
                      <a:pt x="10" y="184"/>
                    </a:lnTo>
                    <a:lnTo>
                      <a:pt x="14" y="186"/>
                    </a:lnTo>
                    <a:lnTo>
                      <a:pt x="14" y="191"/>
                    </a:lnTo>
                    <a:lnTo>
                      <a:pt x="14" y="193"/>
                    </a:lnTo>
                    <a:lnTo>
                      <a:pt x="14" y="196"/>
                    </a:lnTo>
                    <a:lnTo>
                      <a:pt x="15" y="199"/>
                    </a:lnTo>
                    <a:lnTo>
                      <a:pt x="17" y="202"/>
                    </a:lnTo>
                    <a:lnTo>
                      <a:pt x="17" y="206"/>
                    </a:lnTo>
                    <a:lnTo>
                      <a:pt x="25" y="206"/>
                    </a:lnTo>
                    <a:lnTo>
                      <a:pt x="30" y="205"/>
                    </a:lnTo>
                    <a:lnTo>
                      <a:pt x="31" y="200"/>
                    </a:lnTo>
                    <a:lnTo>
                      <a:pt x="32" y="196"/>
                    </a:lnTo>
                    <a:lnTo>
                      <a:pt x="37" y="195"/>
                    </a:lnTo>
                    <a:lnTo>
                      <a:pt x="45" y="196"/>
                    </a:lnTo>
                    <a:lnTo>
                      <a:pt x="49" y="179"/>
                    </a:lnTo>
                    <a:lnTo>
                      <a:pt x="51" y="175"/>
                    </a:lnTo>
                    <a:lnTo>
                      <a:pt x="49" y="171"/>
                    </a:lnTo>
                    <a:lnTo>
                      <a:pt x="49" y="167"/>
                    </a:lnTo>
                    <a:lnTo>
                      <a:pt x="51" y="162"/>
                    </a:lnTo>
                    <a:lnTo>
                      <a:pt x="51" y="158"/>
                    </a:lnTo>
                    <a:lnTo>
                      <a:pt x="54" y="155"/>
                    </a:lnTo>
                    <a:lnTo>
                      <a:pt x="61" y="151"/>
                    </a:lnTo>
                    <a:lnTo>
                      <a:pt x="63" y="150"/>
                    </a:lnTo>
                    <a:lnTo>
                      <a:pt x="63" y="145"/>
                    </a:lnTo>
                    <a:lnTo>
                      <a:pt x="65" y="143"/>
                    </a:lnTo>
                    <a:lnTo>
                      <a:pt x="66" y="140"/>
                    </a:lnTo>
                    <a:lnTo>
                      <a:pt x="61" y="133"/>
                    </a:lnTo>
                    <a:lnTo>
                      <a:pt x="52" y="127"/>
                    </a:lnTo>
                    <a:lnTo>
                      <a:pt x="51" y="127"/>
                    </a:lnTo>
                    <a:lnTo>
                      <a:pt x="49" y="124"/>
                    </a:lnTo>
                    <a:lnTo>
                      <a:pt x="49" y="120"/>
                    </a:lnTo>
                    <a:lnTo>
                      <a:pt x="48" y="110"/>
                    </a:lnTo>
                    <a:lnTo>
                      <a:pt x="49" y="102"/>
                    </a:lnTo>
                    <a:lnTo>
                      <a:pt x="55" y="93"/>
                    </a:lnTo>
                    <a:lnTo>
                      <a:pt x="61" y="86"/>
                    </a:lnTo>
                    <a:lnTo>
                      <a:pt x="69" y="79"/>
                    </a:lnTo>
                    <a:lnTo>
                      <a:pt x="70" y="76"/>
                    </a:lnTo>
                    <a:lnTo>
                      <a:pt x="72" y="70"/>
                    </a:lnTo>
                    <a:lnTo>
                      <a:pt x="75" y="68"/>
                    </a:lnTo>
                    <a:lnTo>
                      <a:pt x="75" y="65"/>
                    </a:lnTo>
                    <a:lnTo>
                      <a:pt x="73" y="61"/>
                    </a:lnTo>
                    <a:lnTo>
                      <a:pt x="75" y="56"/>
                    </a:lnTo>
                    <a:lnTo>
                      <a:pt x="77" y="52"/>
                    </a:lnTo>
                    <a:lnTo>
                      <a:pt x="79" y="46"/>
                    </a:lnTo>
                    <a:lnTo>
                      <a:pt x="87" y="45"/>
                    </a:lnTo>
                    <a:lnTo>
                      <a:pt x="89" y="45"/>
                    </a:lnTo>
                    <a:lnTo>
                      <a:pt x="86" y="39"/>
                    </a:lnTo>
                    <a:lnTo>
                      <a:pt x="85" y="35"/>
                    </a:lnTo>
                    <a:lnTo>
                      <a:pt x="83" y="30"/>
                    </a:lnTo>
                    <a:lnTo>
                      <a:pt x="83" y="24"/>
                    </a:lnTo>
                    <a:lnTo>
                      <a:pt x="77" y="20"/>
                    </a:lnTo>
                    <a:lnTo>
                      <a:pt x="77" y="14"/>
                    </a:lnTo>
                    <a:lnTo>
                      <a:pt x="73" y="10"/>
                    </a:lnTo>
                    <a:lnTo>
                      <a:pt x="61" y="4"/>
                    </a:lnTo>
                    <a:lnTo>
                      <a:pt x="56" y="0"/>
                    </a:lnTo>
                    <a:lnTo>
                      <a:pt x="55" y="1"/>
                    </a:lnTo>
                    <a:lnTo>
                      <a:pt x="55" y="11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30" name="Freeform 1083"/>
              <p:cNvSpPr>
                <a:spLocks noChangeAspect="1"/>
              </p:cNvSpPr>
              <p:nvPr/>
            </p:nvSpPr>
            <p:spPr bwMode="auto">
              <a:xfrm>
                <a:off x="3215" y="723"/>
                <a:ext cx="172" cy="205"/>
              </a:xfrm>
              <a:custGeom>
                <a:avLst/>
                <a:gdLst>
                  <a:gd name="T0" fmla="*/ 171 w 172"/>
                  <a:gd name="T1" fmla="*/ 4 h 205"/>
                  <a:gd name="T2" fmla="*/ 155 w 172"/>
                  <a:gd name="T3" fmla="*/ 3 h 205"/>
                  <a:gd name="T4" fmla="*/ 151 w 172"/>
                  <a:gd name="T5" fmla="*/ 0 h 205"/>
                  <a:gd name="T6" fmla="*/ 145 w 172"/>
                  <a:gd name="T7" fmla="*/ 3 h 205"/>
                  <a:gd name="T8" fmla="*/ 138 w 172"/>
                  <a:gd name="T9" fmla="*/ 14 h 205"/>
                  <a:gd name="T10" fmla="*/ 130 w 172"/>
                  <a:gd name="T11" fmla="*/ 4 h 205"/>
                  <a:gd name="T12" fmla="*/ 124 w 172"/>
                  <a:gd name="T13" fmla="*/ 16 h 205"/>
                  <a:gd name="T14" fmla="*/ 113 w 172"/>
                  <a:gd name="T15" fmla="*/ 21 h 205"/>
                  <a:gd name="T16" fmla="*/ 104 w 172"/>
                  <a:gd name="T17" fmla="*/ 21 h 205"/>
                  <a:gd name="T18" fmla="*/ 92 w 172"/>
                  <a:gd name="T19" fmla="*/ 30 h 205"/>
                  <a:gd name="T20" fmla="*/ 90 w 172"/>
                  <a:gd name="T21" fmla="*/ 40 h 205"/>
                  <a:gd name="T22" fmla="*/ 83 w 172"/>
                  <a:gd name="T23" fmla="*/ 51 h 205"/>
                  <a:gd name="T24" fmla="*/ 76 w 172"/>
                  <a:gd name="T25" fmla="*/ 61 h 205"/>
                  <a:gd name="T26" fmla="*/ 73 w 172"/>
                  <a:gd name="T27" fmla="*/ 68 h 205"/>
                  <a:gd name="T28" fmla="*/ 61 w 172"/>
                  <a:gd name="T29" fmla="*/ 91 h 205"/>
                  <a:gd name="T30" fmla="*/ 51 w 172"/>
                  <a:gd name="T31" fmla="*/ 103 h 205"/>
                  <a:gd name="T32" fmla="*/ 51 w 172"/>
                  <a:gd name="T33" fmla="*/ 109 h 205"/>
                  <a:gd name="T34" fmla="*/ 39 w 172"/>
                  <a:gd name="T35" fmla="*/ 124 h 205"/>
                  <a:gd name="T36" fmla="*/ 31 w 172"/>
                  <a:gd name="T37" fmla="*/ 126 h 205"/>
                  <a:gd name="T38" fmla="*/ 24 w 172"/>
                  <a:gd name="T39" fmla="*/ 133 h 205"/>
                  <a:gd name="T40" fmla="*/ 11 w 172"/>
                  <a:gd name="T41" fmla="*/ 139 h 205"/>
                  <a:gd name="T42" fmla="*/ 3 w 172"/>
                  <a:gd name="T43" fmla="*/ 146 h 205"/>
                  <a:gd name="T44" fmla="*/ 1 w 172"/>
                  <a:gd name="T45" fmla="*/ 154 h 205"/>
                  <a:gd name="T46" fmla="*/ 1 w 172"/>
                  <a:gd name="T47" fmla="*/ 158 h 205"/>
                  <a:gd name="T48" fmla="*/ 0 w 172"/>
                  <a:gd name="T49" fmla="*/ 164 h 205"/>
                  <a:gd name="T50" fmla="*/ 1 w 172"/>
                  <a:gd name="T51" fmla="*/ 174 h 205"/>
                  <a:gd name="T52" fmla="*/ 7 w 172"/>
                  <a:gd name="T53" fmla="*/ 178 h 205"/>
                  <a:gd name="T54" fmla="*/ 3 w 172"/>
                  <a:gd name="T55" fmla="*/ 184 h 205"/>
                  <a:gd name="T56" fmla="*/ 7 w 172"/>
                  <a:gd name="T57" fmla="*/ 189 h 205"/>
                  <a:gd name="T58" fmla="*/ 3 w 172"/>
                  <a:gd name="T59" fmla="*/ 192 h 205"/>
                  <a:gd name="T60" fmla="*/ 7 w 172"/>
                  <a:gd name="T61" fmla="*/ 199 h 205"/>
                  <a:gd name="T62" fmla="*/ 13 w 172"/>
                  <a:gd name="T63" fmla="*/ 205 h 205"/>
                  <a:gd name="T64" fmla="*/ 35 w 172"/>
                  <a:gd name="T65" fmla="*/ 198 h 205"/>
                  <a:gd name="T66" fmla="*/ 45 w 172"/>
                  <a:gd name="T67" fmla="*/ 192 h 205"/>
                  <a:gd name="T68" fmla="*/ 49 w 172"/>
                  <a:gd name="T69" fmla="*/ 184 h 205"/>
                  <a:gd name="T70" fmla="*/ 54 w 172"/>
                  <a:gd name="T71" fmla="*/ 194 h 205"/>
                  <a:gd name="T72" fmla="*/ 63 w 172"/>
                  <a:gd name="T73" fmla="*/ 177 h 205"/>
                  <a:gd name="T74" fmla="*/ 66 w 172"/>
                  <a:gd name="T75" fmla="*/ 157 h 205"/>
                  <a:gd name="T76" fmla="*/ 59 w 172"/>
                  <a:gd name="T77" fmla="*/ 127 h 205"/>
                  <a:gd name="T78" fmla="*/ 75 w 172"/>
                  <a:gd name="T79" fmla="*/ 110 h 205"/>
                  <a:gd name="T80" fmla="*/ 76 w 172"/>
                  <a:gd name="T81" fmla="*/ 86 h 205"/>
                  <a:gd name="T82" fmla="*/ 89 w 172"/>
                  <a:gd name="T83" fmla="*/ 69 h 205"/>
                  <a:gd name="T84" fmla="*/ 92 w 172"/>
                  <a:gd name="T85" fmla="*/ 54 h 205"/>
                  <a:gd name="T86" fmla="*/ 110 w 172"/>
                  <a:gd name="T87" fmla="*/ 48 h 205"/>
                  <a:gd name="T88" fmla="*/ 110 w 172"/>
                  <a:gd name="T89" fmla="*/ 35 h 205"/>
                  <a:gd name="T90" fmla="*/ 134 w 172"/>
                  <a:gd name="T91" fmla="*/ 37 h 205"/>
                  <a:gd name="T92" fmla="*/ 144 w 172"/>
                  <a:gd name="T93" fmla="*/ 21 h 205"/>
                  <a:gd name="T94" fmla="*/ 162 w 172"/>
                  <a:gd name="T95" fmla="*/ 20 h 205"/>
                  <a:gd name="T96" fmla="*/ 172 w 172"/>
                  <a:gd name="T97" fmla="*/ 17 h 20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72"/>
                  <a:gd name="T148" fmla="*/ 0 h 205"/>
                  <a:gd name="T149" fmla="*/ 172 w 172"/>
                  <a:gd name="T150" fmla="*/ 205 h 20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72" h="205">
                    <a:moveTo>
                      <a:pt x="159" y="13"/>
                    </a:moveTo>
                    <a:lnTo>
                      <a:pt x="165" y="9"/>
                    </a:lnTo>
                    <a:lnTo>
                      <a:pt x="171" y="4"/>
                    </a:lnTo>
                    <a:lnTo>
                      <a:pt x="159" y="2"/>
                    </a:lnTo>
                    <a:lnTo>
                      <a:pt x="156" y="0"/>
                    </a:lnTo>
                    <a:lnTo>
                      <a:pt x="155" y="3"/>
                    </a:lnTo>
                    <a:lnTo>
                      <a:pt x="152" y="6"/>
                    </a:lnTo>
                    <a:lnTo>
                      <a:pt x="151" y="2"/>
                    </a:lnTo>
                    <a:lnTo>
                      <a:pt x="151" y="0"/>
                    </a:lnTo>
                    <a:lnTo>
                      <a:pt x="148" y="0"/>
                    </a:lnTo>
                    <a:lnTo>
                      <a:pt x="145" y="0"/>
                    </a:lnTo>
                    <a:lnTo>
                      <a:pt x="145" y="3"/>
                    </a:lnTo>
                    <a:lnTo>
                      <a:pt x="145" y="7"/>
                    </a:lnTo>
                    <a:lnTo>
                      <a:pt x="142" y="3"/>
                    </a:lnTo>
                    <a:lnTo>
                      <a:pt x="138" y="14"/>
                    </a:lnTo>
                    <a:lnTo>
                      <a:pt x="137" y="6"/>
                    </a:lnTo>
                    <a:lnTo>
                      <a:pt x="134" y="3"/>
                    </a:lnTo>
                    <a:lnTo>
                      <a:pt x="130" y="4"/>
                    </a:lnTo>
                    <a:lnTo>
                      <a:pt x="124" y="9"/>
                    </a:lnTo>
                    <a:lnTo>
                      <a:pt x="123" y="13"/>
                    </a:lnTo>
                    <a:lnTo>
                      <a:pt x="124" y="16"/>
                    </a:lnTo>
                    <a:lnTo>
                      <a:pt x="116" y="17"/>
                    </a:lnTo>
                    <a:lnTo>
                      <a:pt x="114" y="18"/>
                    </a:lnTo>
                    <a:lnTo>
                      <a:pt x="113" y="21"/>
                    </a:lnTo>
                    <a:lnTo>
                      <a:pt x="110" y="23"/>
                    </a:lnTo>
                    <a:lnTo>
                      <a:pt x="106" y="23"/>
                    </a:lnTo>
                    <a:lnTo>
                      <a:pt x="104" y="21"/>
                    </a:lnTo>
                    <a:lnTo>
                      <a:pt x="101" y="21"/>
                    </a:lnTo>
                    <a:lnTo>
                      <a:pt x="96" y="26"/>
                    </a:lnTo>
                    <a:lnTo>
                      <a:pt x="92" y="30"/>
                    </a:lnTo>
                    <a:lnTo>
                      <a:pt x="87" y="35"/>
                    </a:lnTo>
                    <a:lnTo>
                      <a:pt x="87" y="38"/>
                    </a:lnTo>
                    <a:lnTo>
                      <a:pt x="90" y="40"/>
                    </a:lnTo>
                    <a:lnTo>
                      <a:pt x="85" y="45"/>
                    </a:lnTo>
                    <a:lnTo>
                      <a:pt x="82" y="44"/>
                    </a:lnTo>
                    <a:lnTo>
                      <a:pt x="83" y="51"/>
                    </a:lnTo>
                    <a:lnTo>
                      <a:pt x="79" y="55"/>
                    </a:lnTo>
                    <a:lnTo>
                      <a:pt x="77" y="58"/>
                    </a:lnTo>
                    <a:lnTo>
                      <a:pt x="76" y="61"/>
                    </a:lnTo>
                    <a:lnTo>
                      <a:pt x="77" y="64"/>
                    </a:lnTo>
                    <a:lnTo>
                      <a:pt x="73" y="65"/>
                    </a:lnTo>
                    <a:lnTo>
                      <a:pt x="73" y="68"/>
                    </a:lnTo>
                    <a:lnTo>
                      <a:pt x="69" y="69"/>
                    </a:lnTo>
                    <a:lnTo>
                      <a:pt x="68" y="75"/>
                    </a:lnTo>
                    <a:lnTo>
                      <a:pt x="61" y="91"/>
                    </a:lnTo>
                    <a:lnTo>
                      <a:pt x="59" y="99"/>
                    </a:lnTo>
                    <a:lnTo>
                      <a:pt x="56" y="102"/>
                    </a:lnTo>
                    <a:lnTo>
                      <a:pt x="51" y="103"/>
                    </a:lnTo>
                    <a:lnTo>
                      <a:pt x="52" y="106"/>
                    </a:lnTo>
                    <a:lnTo>
                      <a:pt x="54" y="107"/>
                    </a:lnTo>
                    <a:lnTo>
                      <a:pt x="51" y="109"/>
                    </a:lnTo>
                    <a:lnTo>
                      <a:pt x="45" y="116"/>
                    </a:lnTo>
                    <a:lnTo>
                      <a:pt x="41" y="123"/>
                    </a:lnTo>
                    <a:lnTo>
                      <a:pt x="39" y="124"/>
                    </a:lnTo>
                    <a:lnTo>
                      <a:pt x="38" y="126"/>
                    </a:lnTo>
                    <a:lnTo>
                      <a:pt x="34" y="124"/>
                    </a:lnTo>
                    <a:lnTo>
                      <a:pt x="31" y="126"/>
                    </a:lnTo>
                    <a:lnTo>
                      <a:pt x="30" y="126"/>
                    </a:lnTo>
                    <a:lnTo>
                      <a:pt x="28" y="129"/>
                    </a:lnTo>
                    <a:lnTo>
                      <a:pt x="24" y="133"/>
                    </a:lnTo>
                    <a:lnTo>
                      <a:pt x="20" y="134"/>
                    </a:lnTo>
                    <a:lnTo>
                      <a:pt x="17" y="137"/>
                    </a:lnTo>
                    <a:lnTo>
                      <a:pt x="11" y="139"/>
                    </a:lnTo>
                    <a:lnTo>
                      <a:pt x="8" y="141"/>
                    </a:lnTo>
                    <a:lnTo>
                      <a:pt x="7" y="146"/>
                    </a:lnTo>
                    <a:lnTo>
                      <a:pt x="3" y="146"/>
                    </a:lnTo>
                    <a:lnTo>
                      <a:pt x="3" y="147"/>
                    </a:lnTo>
                    <a:lnTo>
                      <a:pt x="3" y="151"/>
                    </a:lnTo>
                    <a:lnTo>
                      <a:pt x="1" y="154"/>
                    </a:lnTo>
                    <a:lnTo>
                      <a:pt x="3" y="154"/>
                    </a:lnTo>
                    <a:lnTo>
                      <a:pt x="3" y="157"/>
                    </a:lnTo>
                    <a:lnTo>
                      <a:pt x="1" y="158"/>
                    </a:lnTo>
                    <a:lnTo>
                      <a:pt x="3" y="160"/>
                    </a:lnTo>
                    <a:lnTo>
                      <a:pt x="3" y="161"/>
                    </a:lnTo>
                    <a:lnTo>
                      <a:pt x="0" y="164"/>
                    </a:lnTo>
                    <a:lnTo>
                      <a:pt x="3" y="168"/>
                    </a:lnTo>
                    <a:lnTo>
                      <a:pt x="6" y="171"/>
                    </a:lnTo>
                    <a:lnTo>
                      <a:pt x="1" y="174"/>
                    </a:lnTo>
                    <a:lnTo>
                      <a:pt x="4" y="174"/>
                    </a:lnTo>
                    <a:lnTo>
                      <a:pt x="1" y="180"/>
                    </a:lnTo>
                    <a:lnTo>
                      <a:pt x="7" y="178"/>
                    </a:lnTo>
                    <a:lnTo>
                      <a:pt x="7" y="180"/>
                    </a:lnTo>
                    <a:lnTo>
                      <a:pt x="6" y="181"/>
                    </a:lnTo>
                    <a:lnTo>
                      <a:pt x="3" y="184"/>
                    </a:lnTo>
                    <a:lnTo>
                      <a:pt x="3" y="188"/>
                    </a:lnTo>
                    <a:lnTo>
                      <a:pt x="6" y="188"/>
                    </a:lnTo>
                    <a:lnTo>
                      <a:pt x="7" y="189"/>
                    </a:lnTo>
                    <a:lnTo>
                      <a:pt x="7" y="191"/>
                    </a:lnTo>
                    <a:lnTo>
                      <a:pt x="4" y="192"/>
                    </a:lnTo>
                    <a:lnTo>
                      <a:pt x="3" y="192"/>
                    </a:lnTo>
                    <a:lnTo>
                      <a:pt x="1" y="194"/>
                    </a:lnTo>
                    <a:lnTo>
                      <a:pt x="3" y="196"/>
                    </a:lnTo>
                    <a:lnTo>
                      <a:pt x="7" y="199"/>
                    </a:lnTo>
                    <a:lnTo>
                      <a:pt x="10" y="202"/>
                    </a:lnTo>
                    <a:lnTo>
                      <a:pt x="15" y="202"/>
                    </a:lnTo>
                    <a:lnTo>
                      <a:pt x="13" y="205"/>
                    </a:lnTo>
                    <a:lnTo>
                      <a:pt x="22" y="205"/>
                    </a:lnTo>
                    <a:lnTo>
                      <a:pt x="31" y="202"/>
                    </a:lnTo>
                    <a:lnTo>
                      <a:pt x="35" y="198"/>
                    </a:lnTo>
                    <a:lnTo>
                      <a:pt x="39" y="192"/>
                    </a:lnTo>
                    <a:lnTo>
                      <a:pt x="42" y="192"/>
                    </a:lnTo>
                    <a:lnTo>
                      <a:pt x="45" y="192"/>
                    </a:lnTo>
                    <a:lnTo>
                      <a:pt x="46" y="188"/>
                    </a:lnTo>
                    <a:lnTo>
                      <a:pt x="46" y="184"/>
                    </a:lnTo>
                    <a:lnTo>
                      <a:pt x="49" y="184"/>
                    </a:lnTo>
                    <a:lnTo>
                      <a:pt x="51" y="187"/>
                    </a:lnTo>
                    <a:lnTo>
                      <a:pt x="52" y="189"/>
                    </a:lnTo>
                    <a:lnTo>
                      <a:pt x="54" y="194"/>
                    </a:lnTo>
                    <a:lnTo>
                      <a:pt x="56" y="192"/>
                    </a:lnTo>
                    <a:lnTo>
                      <a:pt x="59" y="181"/>
                    </a:lnTo>
                    <a:lnTo>
                      <a:pt x="63" y="177"/>
                    </a:lnTo>
                    <a:lnTo>
                      <a:pt x="63" y="167"/>
                    </a:lnTo>
                    <a:lnTo>
                      <a:pt x="66" y="161"/>
                    </a:lnTo>
                    <a:lnTo>
                      <a:pt x="66" y="157"/>
                    </a:lnTo>
                    <a:lnTo>
                      <a:pt x="61" y="151"/>
                    </a:lnTo>
                    <a:lnTo>
                      <a:pt x="61" y="141"/>
                    </a:lnTo>
                    <a:lnTo>
                      <a:pt x="59" y="127"/>
                    </a:lnTo>
                    <a:lnTo>
                      <a:pt x="63" y="119"/>
                    </a:lnTo>
                    <a:lnTo>
                      <a:pt x="73" y="117"/>
                    </a:lnTo>
                    <a:lnTo>
                      <a:pt x="75" y="110"/>
                    </a:lnTo>
                    <a:lnTo>
                      <a:pt x="69" y="107"/>
                    </a:lnTo>
                    <a:lnTo>
                      <a:pt x="76" y="98"/>
                    </a:lnTo>
                    <a:lnTo>
                      <a:pt x="76" y="86"/>
                    </a:lnTo>
                    <a:lnTo>
                      <a:pt x="82" y="83"/>
                    </a:lnTo>
                    <a:lnTo>
                      <a:pt x="82" y="75"/>
                    </a:lnTo>
                    <a:lnTo>
                      <a:pt x="89" y="69"/>
                    </a:lnTo>
                    <a:lnTo>
                      <a:pt x="87" y="64"/>
                    </a:lnTo>
                    <a:lnTo>
                      <a:pt x="87" y="58"/>
                    </a:lnTo>
                    <a:lnTo>
                      <a:pt x="92" y="54"/>
                    </a:lnTo>
                    <a:lnTo>
                      <a:pt x="97" y="54"/>
                    </a:lnTo>
                    <a:lnTo>
                      <a:pt x="100" y="47"/>
                    </a:lnTo>
                    <a:lnTo>
                      <a:pt x="110" y="48"/>
                    </a:lnTo>
                    <a:lnTo>
                      <a:pt x="110" y="38"/>
                    </a:lnTo>
                    <a:lnTo>
                      <a:pt x="111" y="38"/>
                    </a:lnTo>
                    <a:lnTo>
                      <a:pt x="110" y="35"/>
                    </a:lnTo>
                    <a:lnTo>
                      <a:pt x="116" y="33"/>
                    </a:lnTo>
                    <a:lnTo>
                      <a:pt x="128" y="38"/>
                    </a:lnTo>
                    <a:lnTo>
                      <a:pt x="134" y="37"/>
                    </a:lnTo>
                    <a:lnTo>
                      <a:pt x="141" y="38"/>
                    </a:lnTo>
                    <a:lnTo>
                      <a:pt x="144" y="30"/>
                    </a:lnTo>
                    <a:lnTo>
                      <a:pt x="144" y="21"/>
                    </a:lnTo>
                    <a:lnTo>
                      <a:pt x="148" y="16"/>
                    </a:lnTo>
                    <a:lnTo>
                      <a:pt x="154" y="16"/>
                    </a:lnTo>
                    <a:lnTo>
                      <a:pt x="162" y="20"/>
                    </a:lnTo>
                    <a:lnTo>
                      <a:pt x="165" y="26"/>
                    </a:lnTo>
                    <a:lnTo>
                      <a:pt x="168" y="21"/>
                    </a:lnTo>
                    <a:lnTo>
                      <a:pt x="172" y="17"/>
                    </a:lnTo>
                    <a:lnTo>
                      <a:pt x="172" y="14"/>
                    </a:lnTo>
                    <a:lnTo>
                      <a:pt x="159" y="1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31" name="Freeform 1084"/>
              <p:cNvSpPr>
                <a:spLocks noChangeAspect="1"/>
              </p:cNvSpPr>
              <p:nvPr/>
            </p:nvSpPr>
            <p:spPr bwMode="auto">
              <a:xfrm>
                <a:off x="3215" y="723"/>
                <a:ext cx="172" cy="205"/>
              </a:xfrm>
              <a:custGeom>
                <a:avLst/>
                <a:gdLst>
                  <a:gd name="T0" fmla="*/ 171 w 172"/>
                  <a:gd name="T1" fmla="*/ 4 h 205"/>
                  <a:gd name="T2" fmla="*/ 155 w 172"/>
                  <a:gd name="T3" fmla="*/ 3 h 205"/>
                  <a:gd name="T4" fmla="*/ 151 w 172"/>
                  <a:gd name="T5" fmla="*/ 0 h 205"/>
                  <a:gd name="T6" fmla="*/ 145 w 172"/>
                  <a:gd name="T7" fmla="*/ 3 h 205"/>
                  <a:gd name="T8" fmla="*/ 138 w 172"/>
                  <a:gd name="T9" fmla="*/ 14 h 205"/>
                  <a:gd name="T10" fmla="*/ 130 w 172"/>
                  <a:gd name="T11" fmla="*/ 4 h 205"/>
                  <a:gd name="T12" fmla="*/ 124 w 172"/>
                  <a:gd name="T13" fmla="*/ 16 h 205"/>
                  <a:gd name="T14" fmla="*/ 113 w 172"/>
                  <a:gd name="T15" fmla="*/ 21 h 205"/>
                  <a:gd name="T16" fmla="*/ 104 w 172"/>
                  <a:gd name="T17" fmla="*/ 21 h 205"/>
                  <a:gd name="T18" fmla="*/ 92 w 172"/>
                  <a:gd name="T19" fmla="*/ 30 h 205"/>
                  <a:gd name="T20" fmla="*/ 90 w 172"/>
                  <a:gd name="T21" fmla="*/ 40 h 205"/>
                  <a:gd name="T22" fmla="*/ 83 w 172"/>
                  <a:gd name="T23" fmla="*/ 51 h 205"/>
                  <a:gd name="T24" fmla="*/ 76 w 172"/>
                  <a:gd name="T25" fmla="*/ 61 h 205"/>
                  <a:gd name="T26" fmla="*/ 73 w 172"/>
                  <a:gd name="T27" fmla="*/ 68 h 205"/>
                  <a:gd name="T28" fmla="*/ 61 w 172"/>
                  <a:gd name="T29" fmla="*/ 91 h 205"/>
                  <a:gd name="T30" fmla="*/ 51 w 172"/>
                  <a:gd name="T31" fmla="*/ 103 h 205"/>
                  <a:gd name="T32" fmla="*/ 51 w 172"/>
                  <a:gd name="T33" fmla="*/ 109 h 205"/>
                  <a:gd name="T34" fmla="*/ 39 w 172"/>
                  <a:gd name="T35" fmla="*/ 124 h 205"/>
                  <a:gd name="T36" fmla="*/ 31 w 172"/>
                  <a:gd name="T37" fmla="*/ 126 h 205"/>
                  <a:gd name="T38" fmla="*/ 24 w 172"/>
                  <a:gd name="T39" fmla="*/ 133 h 205"/>
                  <a:gd name="T40" fmla="*/ 11 w 172"/>
                  <a:gd name="T41" fmla="*/ 139 h 205"/>
                  <a:gd name="T42" fmla="*/ 3 w 172"/>
                  <a:gd name="T43" fmla="*/ 146 h 205"/>
                  <a:gd name="T44" fmla="*/ 1 w 172"/>
                  <a:gd name="T45" fmla="*/ 154 h 205"/>
                  <a:gd name="T46" fmla="*/ 1 w 172"/>
                  <a:gd name="T47" fmla="*/ 158 h 205"/>
                  <a:gd name="T48" fmla="*/ 0 w 172"/>
                  <a:gd name="T49" fmla="*/ 164 h 205"/>
                  <a:gd name="T50" fmla="*/ 1 w 172"/>
                  <a:gd name="T51" fmla="*/ 174 h 205"/>
                  <a:gd name="T52" fmla="*/ 7 w 172"/>
                  <a:gd name="T53" fmla="*/ 178 h 205"/>
                  <a:gd name="T54" fmla="*/ 3 w 172"/>
                  <a:gd name="T55" fmla="*/ 184 h 205"/>
                  <a:gd name="T56" fmla="*/ 7 w 172"/>
                  <a:gd name="T57" fmla="*/ 189 h 205"/>
                  <a:gd name="T58" fmla="*/ 3 w 172"/>
                  <a:gd name="T59" fmla="*/ 192 h 205"/>
                  <a:gd name="T60" fmla="*/ 7 w 172"/>
                  <a:gd name="T61" fmla="*/ 199 h 205"/>
                  <a:gd name="T62" fmla="*/ 13 w 172"/>
                  <a:gd name="T63" fmla="*/ 205 h 205"/>
                  <a:gd name="T64" fmla="*/ 35 w 172"/>
                  <a:gd name="T65" fmla="*/ 198 h 205"/>
                  <a:gd name="T66" fmla="*/ 45 w 172"/>
                  <a:gd name="T67" fmla="*/ 192 h 205"/>
                  <a:gd name="T68" fmla="*/ 49 w 172"/>
                  <a:gd name="T69" fmla="*/ 184 h 205"/>
                  <a:gd name="T70" fmla="*/ 54 w 172"/>
                  <a:gd name="T71" fmla="*/ 194 h 205"/>
                  <a:gd name="T72" fmla="*/ 63 w 172"/>
                  <a:gd name="T73" fmla="*/ 177 h 205"/>
                  <a:gd name="T74" fmla="*/ 66 w 172"/>
                  <a:gd name="T75" fmla="*/ 157 h 205"/>
                  <a:gd name="T76" fmla="*/ 59 w 172"/>
                  <a:gd name="T77" fmla="*/ 127 h 205"/>
                  <a:gd name="T78" fmla="*/ 75 w 172"/>
                  <a:gd name="T79" fmla="*/ 110 h 205"/>
                  <a:gd name="T80" fmla="*/ 76 w 172"/>
                  <a:gd name="T81" fmla="*/ 86 h 205"/>
                  <a:gd name="T82" fmla="*/ 89 w 172"/>
                  <a:gd name="T83" fmla="*/ 69 h 205"/>
                  <a:gd name="T84" fmla="*/ 92 w 172"/>
                  <a:gd name="T85" fmla="*/ 54 h 205"/>
                  <a:gd name="T86" fmla="*/ 110 w 172"/>
                  <a:gd name="T87" fmla="*/ 48 h 205"/>
                  <a:gd name="T88" fmla="*/ 110 w 172"/>
                  <a:gd name="T89" fmla="*/ 35 h 205"/>
                  <a:gd name="T90" fmla="*/ 134 w 172"/>
                  <a:gd name="T91" fmla="*/ 37 h 205"/>
                  <a:gd name="T92" fmla="*/ 144 w 172"/>
                  <a:gd name="T93" fmla="*/ 21 h 205"/>
                  <a:gd name="T94" fmla="*/ 162 w 172"/>
                  <a:gd name="T95" fmla="*/ 20 h 205"/>
                  <a:gd name="T96" fmla="*/ 172 w 172"/>
                  <a:gd name="T97" fmla="*/ 17 h 20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72"/>
                  <a:gd name="T148" fmla="*/ 0 h 205"/>
                  <a:gd name="T149" fmla="*/ 172 w 172"/>
                  <a:gd name="T150" fmla="*/ 205 h 20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72" h="205">
                    <a:moveTo>
                      <a:pt x="159" y="13"/>
                    </a:moveTo>
                    <a:lnTo>
                      <a:pt x="165" y="9"/>
                    </a:lnTo>
                    <a:lnTo>
                      <a:pt x="171" y="4"/>
                    </a:lnTo>
                    <a:lnTo>
                      <a:pt x="159" y="2"/>
                    </a:lnTo>
                    <a:lnTo>
                      <a:pt x="156" y="0"/>
                    </a:lnTo>
                    <a:lnTo>
                      <a:pt x="155" y="3"/>
                    </a:lnTo>
                    <a:lnTo>
                      <a:pt x="152" y="6"/>
                    </a:lnTo>
                    <a:lnTo>
                      <a:pt x="151" y="2"/>
                    </a:lnTo>
                    <a:lnTo>
                      <a:pt x="151" y="0"/>
                    </a:lnTo>
                    <a:lnTo>
                      <a:pt x="148" y="0"/>
                    </a:lnTo>
                    <a:lnTo>
                      <a:pt x="145" y="0"/>
                    </a:lnTo>
                    <a:lnTo>
                      <a:pt x="145" y="3"/>
                    </a:lnTo>
                    <a:lnTo>
                      <a:pt x="145" y="7"/>
                    </a:lnTo>
                    <a:lnTo>
                      <a:pt x="142" y="3"/>
                    </a:lnTo>
                    <a:lnTo>
                      <a:pt x="138" y="14"/>
                    </a:lnTo>
                    <a:lnTo>
                      <a:pt x="137" y="6"/>
                    </a:lnTo>
                    <a:lnTo>
                      <a:pt x="134" y="3"/>
                    </a:lnTo>
                    <a:lnTo>
                      <a:pt x="130" y="4"/>
                    </a:lnTo>
                    <a:lnTo>
                      <a:pt x="124" y="9"/>
                    </a:lnTo>
                    <a:lnTo>
                      <a:pt x="123" y="13"/>
                    </a:lnTo>
                    <a:lnTo>
                      <a:pt x="124" y="16"/>
                    </a:lnTo>
                    <a:lnTo>
                      <a:pt x="116" y="17"/>
                    </a:lnTo>
                    <a:lnTo>
                      <a:pt x="114" y="18"/>
                    </a:lnTo>
                    <a:lnTo>
                      <a:pt x="113" y="21"/>
                    </a:lnTo>
                    <a:lnTo>
                      <a:pt x="110" y="23"/>
                    </a:lnTo>
                    <a:lnTo>
                      <a:pt x="106" y="23"/>
                    </a:lnTo>
                    <a:lnTo>
                      <a:pt x="104" y="21"/>
                    </a:lnTo>
                    <a:lnTo>
                      <a:pt x="101" y="21"/>
                    </a:lnTo>
                    <a:lnTo>
                      <a:pt x="96" y="26"/>
                    </a:lnTo>
                    <a:lnTo>
                      <a:pt x="92" y="30"/>
                    </a:lnTo>
                    <a:lnTo>
                      <a:pt x="87" y="35"/>
                    </a:lnTo>
                    <a:lnTo>
                      <a:pt x="87" y="38"/>
                    </a:lnTo>
                    <a:lnTo>
                      <a:pt x="90" y="40"/>
                    </a:lnTo>
                    <a:lnTo>
                      <a:pt x="85" y="45"/>
                    </a:lnTo>
                    <a:lnTo>
                      <a:pt x="82" y="44"/>
                    </a:lnTo>
                    <a:lnTo>
                      <a:pt x="83" y="51"/>
                    </a:lnTo>
                    <a:lnTo>
                      <a:pt x="79" y="55"/>
                    </a:lnTo>
                    <a:lnTo>
                      <a:pt x="77" y="58"/>
                    </a:lnTo>
                    <a:lnTo>
                      <a:pt x="76" y="61"/>
                    </a:lnTo>
                    <a:lnTo>
                      <a:pt x="77" y="64"/>
                    </a:lnTo>
                    <a:lnTo>
                      <a:pt x="73" y="65"/>
                    </a:lnTo>
                    <a:lnTo>
                      <a:pt x="73" y="68"/>
                    </a:lnTo>
                    <a:lnTo>
                      <a:pt x="69" y="69"/>
                    </a:lnTo>
                    <a:lnTo>
                      <a:pt x="68" y="75"/>
                    </a:lnTo>
                    <a:lnTo>
                      <a:pt x="61" y="91"/>
                    </a:lnTo>
                    <a:lnTo>
                      <a:pt x="59" y="99"/>
                    </a:lnTo>
                    <a:lnTo>
                      <a:pt x="56" y="102"/>
                    </a:lnTo>
                    <a:lnTo>
                      <a:pt x="51" y="103"/>
                    </a:lnTo>
                    <a:lnTo>
                      <a:pt x="52" y="106"/>
                    </a:lnTo>
                    <a:lnTo>
                      <a:pt x="54" y="107"/>
                    </a:lnTo>
                    <a:lnTo>
                      <a:pt x="51" y="109"/>
                    </a:lnTo>
                    <a:lnTo>
                      <a:pt x="45" y="116"/>
                    </a:lnTo>
                    <a:lnTo>
                      <a:pt x="41" y="123"/>
                    </a:lnTo>
                    <a:lnTo>
                      <a:pt x="39" y="124"/>
                    </a:lnTo>
                    <a:lnTo>
                      <a:pt x="38" y="126"/>
                    </a:lnTo>
                    <a:lnTo>
                      <a:pt x="34" y="124"/>
                    </a:lnTo>
                    <a:lnTo>
                      <a:pt x="31" y="126"/>
                    </a:lnTo>
                    <a:lnTo>
                      <a:pt x="30" y="126"/>
                    </a:lnTo>
                    <a:lnTo>
                      <a:pt x="28" y="129"/>
                    </a:lnTo>
                    <a:lnTo>
                      <a:pt x="24" y="133"/>
                    </a:lnTo>
                    <a:lnTo>
                      <a:pt x="20" y="134"/>
                    </a:lnTo>
                    <a:lnTo>
                      <a:pt x="17" y="137"/>
                    </a:lnTo>
                    <a:lnTo>
                      <a:pt x="11" y="139"/>
                    </a:lnTo>
                    <a:lnTo>
                      <a:pt x="8" y="141"/>
                    </a:lnTo>
                    <a:lnTo>
                      <a:pt x="7" y="146"/>
                    </a:lnTo>
                    <a:lnTo>
                      <a:pt x="3" y="146"/>
                    </a:lnTo>
                    <a:lnTo>
                      <a:pt x="3" y="147"/>
                    </a:lnTo>
                    <a:lnTo>
                      <a:pt x="3" y="151"/>
                    </a:lnTo>
                    <a:lnTo>
                      <a:pt x="1" y="154"/>
                    </a:lnTo>
                    <a:lnTo>
                      <a:pt x="3" y="154"/>
                    </a:lnTo>
                    <a:lnTo>
                      <a:pt x="3" y="157"/>
                    </a:lnTo>
                    <a:lnTo>
                      <a:pt x="1" y="158"/>
                    </a:lnTo>
                    <a:lnTo>
                      <a:pt x="3" y="160"/>
                    </a:lnTo>
                    <a:lnTo>
                      <a:pt x="3" y="161"/>
                    </a:lnTo>
                    <a:lnTo>
                      <a:pt x="0" y="164"/>
                    </a:lnTo>
                    <a:lnTo>
                      <a:pt x="3" y="168"/>
                    </a:lnTo>
                    <a:lnTo>
                      <a:pt x="6" y="171"/>
                    </a:lnTo>
                    <a:lnTo>
                      <a:pt x="1" y="174"/>
                    </a:lnTo>
                    <a:lnTo>
                      <a:pt x="4" y="174"/>
                    </a:lnTo>
                    <a:lnTo>
                      <a:pt x="1" y="180"/>
                    </a:lnTo>
                    <a:lnTo>
                      <a:pt x="7" y="178"/>
                    </a:lnTo>
                    <a:lnTo>
                      <a:pt x="7" y="180"/>
                    </a:lnTo>
                    <a:lnTo>
                      <a:pt x="6" y="181"/>
                    </a:lnTo>
                    <a:lnTo>
                      <a:pt x="3" y="184"/>
                    </a:lnTo>
                    <a:lnTo>
                      <a:pt x="3" y="188"/>
                    </a:lnTo>
                    <a:lnTo>
                      <a:pt x="6" y="188"/>
                    </a:lnTo>
                    <a:lnTo>
                      <a:pt x="7" y="189"/>
                    </a:lnTo>
                    <a:lnTo>
                      <a:pt x="7" y="191"/>
                    </a:lnTo>
                    <a:lnTo>
                      <a:pt x="4" y="192"/>
                    </a:lnTo>
                    <a:lnTo>
                      <a:pt x="3" y="192"/>
                    </a:lnTo>
                    <a:lnTo>
                      <a:pt x="1" y="194"/>
                    </a:lnTo>
                    <a:lnTo>
                      <a:pt x="3" y="196"/>
                    </a:lnTo>
                    <a:lnTo>
                      <a:pt x="7" y="199"/>
                    </a:lnTo>
                    <a:lnTo>
                      <a:pt x="10" y="202"/>
                    </a:lnTo>
                    <a:lnTo>
                      <a:pt x="15" y="202"/>
                    </a:lnTo>
                    <a:lnTo>
                      <a:pt x="13" y="205"/>
                    </a:lnTo>
                    <a:lnTo>
                      <a:pt x="22" y="205"/>
                    </a:lnTo>
                    <a:lnTo>
                      <a:pt x="31" y="202"/>
                    </a:lnTo>
                    <a:lnTo>
                      <a:pt x="35" y="198"/>
                    </a:lnTo>
                    <a:lnTo>
                      <a:pt x="39" y="192"/>
                    </a:lnTo>
                    <a:lnTo>
                      <a:pt x="42" y="192"/>
                    </a:lnTo>
                    <a:lnTo>
                      <a:pt x="45" y="192"/>
                    </a:lnTo>
                    <a:lnTo>
                      <a:pt x="46" y="188"/>
                    </a:lnTo>
                    <a:lnTo>
                      <a:pt x="46" y="184"/>
                    </a:lnTo>
                    <a:lnTo>
                      <a:pt x="49" y="184"/>
                    </a:lnTo>
                    <a:lnTo>
                      <a:pt x="51" y="187"/>
                    </a:lnTo>
                    <a:lnTo>
                      <a:pt x="52" y="189"/>
                    </a:lnTo>
                    <a:lnTo>
                      <a:pt x="54" y="194"/>
                    </a:lnTo>
                    <a:lnTo>
                      <a:pt x="56" y="192"/>
                    </a:lnTo>
                    <a:lnTo>
                      <a:pt x="59" y="181"/>
                    </a:lnTo>
                    <a:lnTo>
                      <a:pt x="63" y="177"/>
                    </a:lnTo>
                    <a:lnTo>
                      <a:pt x="63" y="167"/>
                    </a:lnTo>
                    <a:lnTo>
                      <a:pt x="66" y="161"/>
                    </a:lnTo>
                    <a:lnTo>
                      <a:pt x="66" y="157"/>
                    </a:lnTo>
                    <a:lnTo>
                      <a:pt x="61" y="151"/>
                    </a:lnTo>
                    <a:lnTo>
                      <a:pt x="61" y="141"/>
                    </a:lnTo>
                    <a:lnTo>
                      <a:pt x="59" y="127"/>
                    </a:lnTo>
                    <a:lnTo>
                      <a:pt x="63" y="119"/>
                    </a:lnTo>
                    <a:lnTo>
                      <a:pt x="73" y="117"/>
                    </a:lnTo>
                    <a:lnTo>
                      <a:pt x="75" y="110"/>
                    </a:lnTo>
                    <a:lnTo>
                      <a:pt x="69" y="107"/>
                    </a:lnTo>
                    <a:lnTo>
                      <a:pt x="76" y="98"/>
                    </a:lnTo>
                    <a:lnTo>
                      <a:pt x="76" y="86"/>
                    </a:lnTo>
                    <a:lnTo>
                      <a:pt x="82" y="83"/>
                    </a:lnTo>
                    <a:lnTo>
                      <a:pt x="82" y="75"/>
                    </a:lnTo>
                    <a:lnTo>
                      <a:pt x="89" y="69"/>
                    </a:lnTo>
                    <a:lnTo>
                      <a:pt x="87" y="64"/>
                    </a:lnTo>
                    <a:lnTo>
                      <a:pt x="87" y="58"/>
                    </a:lnTo>
                    <a:lnTo>
                      <a:pt x="92" y="54"/>
                    </a:lnTo>
                    <a:lnTo>
                      <a:pt x="97" y="54"/>
                    </a:lnTo>
                    <a:lnTo>
                      <a:pt x="100" y="47"/>
                    </a:lnTo>
                    <a:lnTo>
                      <a:pt x="110" y="48"/>
                    </a:lnTo>
                    <a:lnTo>
                      <a:pt x="110" y="38"/>
                    </a:lnTo>
                    <a:lnTo>
                      <a:pt x="111" y="38"/>
                    </a:lnTo>
                    <a:lnTo>
                      <a:pt x="110" y="35"/>
                    </a:lnTo>
                    <a:lnTo>
                      <a:pt x="116" y="33"/>
                    </a:lnTo>
                    <a:lnTo>
                      <a:pt x="128" y="38"/>
                    </a:lnTo>
                    <a:lnTo>
                      <a:pt x="134" y="37"/>
                    </a:lnTo>
                    <a:lnTo>
                      <a:pt x="141" y="38"/>
                    </a:lnTo>
                    <a:lnTo>
                      <a:pt x="144" y="30"/>
                    </a:lnTo>
                    <a:lnTo>
                      <a:pt x="144" y="21"/>
                    </a:lnTo>
                    <a:lnTo>
                      <a:pt x="148" y="16"/>
                    </a:lnTo>
                    <a:lnTo>
                      <a:pt x="154" y="16"/>
                    </a:lnTo>
                    <a:lnTo>
                      <a:pt x="162" y="20"/>
                    </a:lnTo>
                    <a:lnTo>
                      <a:pt x="165" y="26"/>
                    </a:lnTo>
                    <a:lnTo>
                      <a:pt x="168" y="21"/>
                    </a:lnTo>
                    <a:lnTo>
                      <a:pt x="172" y="17"/>
                    </a:lnTo>
                    <a:lnTo>
                      <a:pt x="172" y="14"/>
                    </a:lnTo>
                    <a:lnTo>
                      <a:pt x="159" y="13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32" name="Freeform 1085"/>
              <p:cNvSpPr>
                <a:spLocks noChangeAspect="1"/>
              </p:cNvSpPr>
              <p:nvPr/>
            </p:nvSpPr>
            <p:spPr bwMode="auto">
              <a:xfrm>
                <a:off x="3215" y="722"/>
                <a:ext cx="172" cy="206"/>
              </a:xfrm>
              <a:custGeom>
                <a:avLst/>
                <a:gdLst>
                  <a:gd name="T0" fmla="*/ 171 w 172"/>
                  <a:gd name="T1" fmla="*/ 4 h 206"/>
                  <a:gd name="T2" fmla="*/ 155 w 172"/>
                  <a:gd name="T3" fmla="*/ 3 h 206"/>
                  <a:gd name="T4" fmla="*/ 151 w 172"/>
                  <a:gd name="T5" fmla="*/ 0 h 206"/>
                  <a:gd name="T6" fmla="*/ 145 w 172"/>
                  <a:gd name="T7" fmla="*/ 3 h 206"/>
                  <a:gd name="T8" fmla="*/ 138 w 172"/>
                  <a:gd name="T9" fmla="*/ 14 h 206"/>
                  <a:gd name="T10" fmla="*/ 130 w 172"/>
                  <a:gd name="T11" fmla="*/ 4 h 206"/>
                  <a:gd name="T12" fmla="*/ 124 w 172"/>
                  <a:gd name="T13" fmla="*/ 17 h 206"/>
                  <a:gd name="T14" fmla="*/ 113 w 172"/>
                  <a:gd name="T15" fmla="*/ 22 h 206"/>
                  <a:gd name="T16" fmla="*/ 104 w 172"/>
                  <a:gd name="T17" fmla="*/ 21 h 206"/>
                  <a:gd name="T18" fmla="*/ 92 w 172"/>
                  <a:gd name="T19" fmla="*/ 29 h 206"/>
                  <a:gd name="T20" fmla="*/ 90 w 172"/>
                  <a:gd name="T21" fmla="*/ 39 h 206"/>
                  <a:gd name="T22" fmla="*/ 83 w 172"/>
                  <a:gd name="T23" fmla="*/ 51 h 206"/>
                  <a:gd name="T24" fmla="*/ 76 w 172"/>
                  <a:gd name="T25" fmla="*/ 60 h 206"/>
                  <a:gd name="T26" fmla="*/ 73 w 172"/>
                  <a:gd name="T27" fmla="*/ 68 h 206"/>
                  <a:gd name="T28" fmla="*/ 61 w 172"/>
                  <a:gd name="T29" fmla="*/ 90 h 206"/>
                  <a:gd name="T30" fmla="*/ 51 w 172"/>
                  <a:gd name="T31" fmla="*/ 103 h 206"/>
                  <a:gd name="T32" fmla="*/ 51 w 172"/>
                  <a:gd name="T33" fmla="*/ 108 h 206"/>
                  <a:gd name="T34" fmla="*/ 39 w 172"/>
                  <a:gd name="T35" fmla="*/ 124 h 206"/>
                  <a:gd name="T36" fmla="*/ 31 w 172"/>
                  <a:gd name="T37" fmla="*/ 125 h 206"/>
                  <a:gd name="T38" fmla="*/ 24 w 172"/>
                  <a:gd name="T39" fmla="*/ 133 h 206"/>
                  <a:gd name="T40" fmla="*/ 11 w 172"/>
                  <a:gd name="T41" fmla="*/ 140 h 206"/>
                  <a:gd name="T42" fmla="*/ 3 w 172"/>
                  <a:gd name="T43" fmla="*/ 147 h 206"/>
                  <a:gd name="T44" fmla="*/ 1 w 172"/>
                  <a:gd name="T45" fmla="*/ 154 h 206"/>
                  <a:gd name="T46" fmla="*/ 1 w 172"/>
                  <a:gd name="T47" fmla="*/ 158 h 206"/>
                  <a:gd name="T48" fmla="*/ 0 w 172"/>
                  <a:gd name="T49" fmla="*/ 165 h 206"/>
                  <a:gd name="T50" fmla="*/ 1 w 172"/>
                  <a:gd name="T51" fmla="*/ 173 h 206"/>
                  <a:gd name="T52" fmla="*/ 7 w 172"/>
                  <a:gd name="T53" fmla="*/ 178 h 206"/>
                  <a:gd name="T54" fmla="*/ 3 w 172"/>
                  <a:gd name="T55" fmla="*/ 183 h 206"/>
                  <a:gd name="T56" fmla="*/ 7 w 172"/>
                  <a:gd name="T57" fmla="*/ 189 h 206"/>
                  <a:gd name="T58" fmla="*/ 3 w 172"/>
                  <a:gd name="T59" fmla="*/ 193 h 206"/>
                  <a:gd name="T60" fmla="*/ 7 w 172"/>
                  <a:gd name="T61" fmla="*/ 199 h 206"/>
                  <a:gd name="T62" fmla="*/ 13 w 172"/>
                  <a:gd name="T63" fmla="*/ 206 h 206"/>
                  <a:gd name="T64" fmla="*/ 35 w 172"/>
                  <a:gd name="T65" fmla="*/ 197 h 206"/>
                  <a:gd name="T66" fmla="*/ 45 w 172"/>
                  <a:gd name="T67" fmla="*/ 192 h 206"/>
                  <a:gd name="T68" fmla="*/ 49 w 172"/>
                  <a:gd name="T69" fmla="*/ 183 h 206"/>
                  <a:gd name="T70" fmla="*/ 54 w 172"/>
                  <a:gd name="T71" fmla="*/ 193 h 206"/>
                  <a:gd name="T72" fmla="*/ 63 w 172"/>
                  <a:gd name="T73" fmla="*/ 178 h 206"/>
                  <a:gd name="T74" fmla="*/ 66 w 172"/>
                  <a:gd name="T75" fmla="*/ 157 h 206"/>
                  <a:gd name="T76" fmla="*/ 59 w 172"/>
                  <a:gd name="T77" fmla="*/ 127 h 206"/>
                  <a:gd name="T78" fmla="*/ 75 w 172"/>
                  <a:gd name="T79" fmla="*/ 111 h 206"/>
                  <a:gd name="T80" fmla="*/ 76 w 172"/>
                  <a:gd name="T81" fmla="*/ 86 h 206"/>
                  <a:gd name="T82" fmla="*/ 89 w 172"/>
                  <a:gd name="T83" fmla="*/ 69 h 206"/>
                  <a:gd name="T84" fmla="*/ 92 w 172"/>
                  <a:gd name="T85" fmla="*/ 53 h 206"/>
                  <a:gd name="T86" fmla="*/ 110 w 172"/>
                  <a:gd name="T87" fmla="*/ 49 h 206"/>
                  <a:gd name="T88" fmla="*/ 110 w 172"/>
                  <a:gd name="T89" fmla="*/ 36 h 206"/>
                  <a:gd name="T90" fmla="*/ 134 w 172"/>
                  <a:gd name="T91" fmla="*/ 36 h 206"/>
                  <a:gd name="T92" fmla="*/ 144 w 172"/>
                  <a:gd name="T93" fmla="*/ 21 h 206"/>
                  <a:gd name="T94" fmla="*/ 162 w 172"/>
                  <a:gd name="T95" fmla="*/ 19 h 206"/>
                  <a:gd name="T96" fmla="*/ 172 w 172"/>
                  <a:gd name="T97" fmla="*/ 17 h 20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72"/>
                  <a:gd name="T148" fmla="*/ 0 h 206"/>
                  <a:gd name="T149" fmla="*/ 172 w 172"/>
                  <a:gd name="T150" fmla="*/ 206 h 20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72" h="206">
                    <a:moveTo>
                      <a:pt x="159" y="12"/>
                    </a:moveTo>
                    <a:lnTo>
                      <a:pt x="165" y="10"/>
                    </a:lnTo>
                    <a:lnTo>
                      <a:pt x="171" y="4"/>
                    </a:lnTo>
                    <a:lnTo>
                      <a:pt x="159" y="1"/>
                    </a:lnTo>
                    <a:lnTo>
                      <a:pt x="156" y="1"/>
                    </a:lnTo>
                    <a:lnTo>
                      <a:pt x="155" y="3"/>
                    </a:lnTo>
                    <a:lnTo>
                      <a:pt x="152" y="7"/>
                    </a:lnTo>
                    <a:lnTo>
                      <a:pt x="151" y="1"/>
                    </a:lnTo>
                    <a:lnTo>
                      <a:pt x="151" y="0"/>
                    </a:lnTo>
                    <a:lnTo>
                      <a:pt x="148" y="0"/>
                    </a:lnTo>
                    <a:lnTo>
                      <a:pt x="145" y="0"/>
                    </a:lnTo>
                    <a:lnTo>
                      <a:pt x="145" y="3"/>
                    </a:lnTo>
                    <a:lnTo>
                      <a:pt x="145" y="7"/>
                    </a:lnTo>
                    <a:lnTo>
                      <a:pt x="142" y="3"/>
                    </a:lnTo>
                    <a:lnTo>
                      <a:pt x="138" y="14"/>
                    </a:lnTo>
                    <a:lnTo>
                      <a:pt x="137" y="5"/>
                    </a:lnTo>
                    <a:lnTo>
                      <a:pt x="134" y="3"/>
                    </a:lnTo>
                    <a:lnTo>
                      <a:pt x="130" y="4"/>
                    </a:lnTo>
                    <a:lnTo>
                      <a:pt x="124" y="10"/>
                    </a:lnTo>
                    <a:lnTo>
                      <a:pt x="123" y="14"/>
                    </a:lnTo>
                    <a:lnTo>
                      <a:pt x="124" y="17"/>
                    </a:lnTo>
                    <a:lnTo>
                      <a:pt x="116" y="17"/>
                    </a:lnTo>
                    <a:lnTo>
                      <a:pt x="114" y="19"/>
                    </a:lnTo>
                    <a:lnTo>
                      <a:pt x="113" y="22"/>
                    </a:lnTo>
                    <a:lnTo>
                      <a:pt x="110" y="24"/>
                    </a:lnTo>
                    <a:lnTo>
                      <a:pt x="106" y="24"/>
                    </a:lnTo>
                    <a:lnTo>
                      <a:pt x="104" y="21"/>
                    </a:lnTo>
                    <a:lnTo>
                      <a:pt x="101" y="21"/>
                    </a:lnTo>
                    <a:lnTo>
                      <a:pt x="96" y="25"/>
                    </a:lnTo>
                    <a:lnTo>
                      <a:pt x="92" y="29"/>
                    </a:lnTo>
                    <a:lnTo>
                      <a:pt x="87" y="36"/>
                    </a:lnTo>
                    <a:lnTo>
                      <a:pt x="87" y="39"/>
                    </a:lnTo>
                    <a:lnTo>
                      <a:pt x="90" y="39"/>
                    </a:lnTo>
                    <a:lnTo>
                      <a:pt x="85" y="45"/>
                    </a:lnTo>
                    <a:lnTo>
                      <a:pt x="82" y="45"/>
                    </a:lnTo>
                    <a:lnTo>
                      <a:pt x="83" y="51"/>
                    </a:lnTo>
                    <a:lnTo>
                      <a:pt x="79" y="55"/>
                    </a:lnTo>
                    <a:lnTo>
                      <a:pt x="77" y="58"/>
                    </a:lnTo>
                    <a:lnTo>
                      <a:pt x="76" y="60"/>
                    </a:lnTo>
                    <a:lnTo>
                      <a:pt x="77" y="63"/>
                    </a:lnTo>
                    <a:lnTo>
                      <a:pt x="73" y="65"/>
                    </a:lnTo>
                    <a:lnTo>
                      <a:pt x="73" y="68"/>
                    </a:lnTo>
                    <a:lnTo>
                      <a:pt x="69" y="70"/>
                    </a:lnTo>
                    <a:lnTo>
                      <a:pt x="68" y="76"/>
                    </a:lnTo>
                    <a:lnTo>
                      <a:pt x="61" y="90"/>
                    </a:lnTo>
                    <a:lnTo>
                      <a:pt x="59" y="99"/>
                    </a:lnTo>
                    <a:lnTo>
                      <a:pt x="56" y="101"/>
                    </a:lnTo>
                    <a:lnTo>
                      <a:pt x="51" y="103"/>
                    </a:lnTo>
                    <a:lnTo>
                      <a:pt x="52" y="106"/>
                    </a:lnTo>
                    <a:lnTo>
                      <a:pt x="54" y="108"/>
                    </a:lnTo>
                    <a:lnTo>
                      <a:pt x="51" y="108"/>
                    </a:lnTo>
                    <a:lnTo>
                      <a:pt x="45" y="116"/>
                    </a:lnTo>
                    <a:lnTo>
                      <a:pt x="41" y="123"/>
                    </a:lnTo>
                    <a:lnTo>
                      <a:pt x="39" y="124"/>
                    </a:lnTo>
                    <a:lnTo>
                      <a:pt x="38" y="125"/>
                    </a:lnTo>
                    <a:lnTo>
                      <a:pt x="34" y="124"/>
                    </a:lnTo>
                    <a:lnTo>
                      <a:pt x="31" y="125"/>
                    </a:lnTo>
                    <a:lnTo>
                      <a:pt x="30" y="127"/>
                    </a:lnTo>
                    <a:lnTo>
                      <a:pt x="28" y="130"/>
                    </a:lnTo>
                    <a:lnTo>
                      <a:pt x="24" y="133"/>
                    </a:lnTo>
                    <a:lnTo>
                      <a:pt x="20" y="134"/>
                    </a:lnTo>
                    <a:lnTo>
                      <a:pt x="17" y="137"/>
                    </a:lnTo>
                    <a:lnTo>
                      <a:pt x="11" y="140"/>
                    </a:lnTo>
                    <a:lnTo>
                      <a:pt x="8" y="142"/>
                    </a:lnTo>
                    <a:lnTo>
                      <a:pt x="7" y="145"/>
                    </a:lnTo>
                    <a:lnTo>
                      <a:pt x="3" y="147"/>
                    </a:lnTo>
                    <a:lnTo>
                      <a:pt x="3" y="152"/>
                    </a:lnTo>
                    <a:lnTo>
                      <a:pt x="1" y="154"/>
                    </a:lnTo>
                    <a:lnTo>
                      <a:pt x="3" y="155"/>
                    </a:lnTo>
                    <a:lnTo>
                      <a:pt x="3" y="157"/>
                    </a:lnTo>
                    <a:lnTo>
                      <a:pt x="1" y="158"/>
                    </a:lnTo>
                    <a:lnTo>
                      <a:pt x="3" y="159"/>
                    </a:lnTo>
                    <a:lnTo>
                      <a:pt x="3" y="162"/>
                    </a:lnTo>
                    <a:lnTo>
                      <a:pt x="0" y="165"/>
                    </a:lnTo>
                    <a:lnTo>
                      <a:pt x="3" y="168"/>
                    </a:lnTo>
                    <a:lnTo>
                      <a:pt x="6" y="171"/>
                    </a:lnTo>
                    <a:lnTo>
                      <a:pt x="1" y="173"/>
                    </a:lnTo>
                    <a:lnTo>
                      <a:pt x="4" y="175"/>
                    </a:lnTo>
                    <a:lnTo>
                      <a:pt x="1" y="181"/>
                    </a:lnTo>
                    <a:lnTo>
                      <a:pt x="7" y="178"/>
                    </a:lnTo>
                    <a:lnTo>
                      <a:pt x="7" y="181"/>
                    </a:lnTo>
                    <a:lnTo>
                      <a:pt x="6" y="181"/>
                    </a:lnTo>
                    <a:lnTo>
                      <a:pt x="3" y="183"/>
                    </a:lnTo>
                    <a:lnTo>
                      <a:pt x="3" y="188"/>
                    </a:lnTo>
                    <a:lnTo>
                      <a:pt x="6" y="188"/>
                    </a:lnTo>
                    <a:lnTo>
                      <a:pt x="7" y="189"/>
                    </a:lnTo>
                    <a:lnTo>
                      <a:pt x="7" y="190"/>
                    </a:lnTo>
                    <a:lnTo>
                      <a:pt x="4" y="193"/>
                    </a:lnTo>
                    <a:lnTo>
                      <a:pt x="3" y="193"/>
                    </a:lnTo>
                    <a:lnTo>
                      <a:pt x="1" y="193"/>
                    </a:lnTo>
                    <a:lnTo>
                      <a:pt x="3" y="196"/>
                    </a:lnTo>
                    <a:lnTo>
                      <a:pt x="7" y="199"/>
                    </a:lnTo>
                    <a:lnTo>
                      <a:pt x="10" y="202"/>
                    </a:lnTo>
                    <a:lnTo>
                      <a:pt x="15" y="203"/>
                    </a:lnTo>
                    <a:lnTo>
                      <a:pt x="13" y="206"/>
                    </a:lnTo>
                    <a:lnTo>
                      <a:pt x="22" y="206"/>
                    </a:lnTo>
                    <a:lnTo>
                      <a:pt x="31" y="203"/>
                    </a:lnTo>
                    <a:lnTo>
                      <a:pt x="35" y="197"/>
                    </a:lnTo>
                    <a:lnTo>
                      <a:pt x="39" y="192"/>
                    </a:lnTo>
                    <a:lnTo>
                      <a:pt x="42" y="193"/>
                    </a:lnTo>
                    <a:lnTo>
                      <a:pt x="45" y="192"/>
                    </a:lnTo>
                    <a:lnTo>
                      <a:pt x="46" y="188"/>
                    </a:lnTo>
                    <a:lnTo>
                      <a:pt x="46" y="183"/>
                    </a:lnTo>
                    <a:lnTo>
                      <a:pt x="49" y="183"/>
                    </a:lnTo>
                    <a:lnTo>
                      <a:pt x="51" y="186"/>
                    </a:lnTo>
                    <a:lnTo>
                      <a:pt x="52" y="190"/>
                    </a:lnTo>
                    <a:lnTo>
                      <a:pt x="54" y="193"/>
                    </a:lnTo>
                    <a:lnTo>
                      <a:pt x="56" y="193"/>
                    </a:lnTo>
                    <a:lnTo>
                      <a:pt x="59" y="181"/>
                    </a:lnTo>
                    <a:lnTo>
                      <a:pt x="63" y="178"/>
                    </a:lnTo>
                    <a:lnTo>
                      <a:pt x="63" y="166"/>
                    </a:lnTo>
                    <a:lnTo>
                      <a:pt x="66" y="162"/>
                    </a:lnTo>
                    <a:lnTo>
                      <a:pt x="66" y="157"/>
                    </a:lnTo>
                    <a:lnTo>
                      <a:pt x="61" y="152"/>
                    </a:lnTo>
                    <a:lnTo>
                      <a:pt x="61" y="142"/>
                    </a:lnTo>
                    <a:lnTo>
                      <a:pt x="59" y="127"/>
                    </a:lnTo>
                    <a:lnTo>
                      <a:pt x="63" y="118"/>
                    </a:lnTo>
                    <a:lnTo>
                      <a:pt x="73" y="118"/>
                    </a:lnTo>
                    <a:lnTo>
                      <a:pt x="75" y="111"/>
                    </a:lnTo>
                    <a:lnTo>
                      <a:pt x="69" y="108"/>
                    </a:lnTo>
                    <a:lnTo>
                      <a:pt x="76" y="99"/>
                    </a:lnTo>
                    <a:lnTo>
                      <a:pt x="76" y="86"/>
                    </a:lnTo>
                    <a:lnTo>
                      <a:pt x="82" y="83"/>
                    </a:lnTo>
                    <a:lnTo>
                      <a:pt x="82" y="76"/>
                    </a:lnTo>
                    <a:lnTo>
                      <a:pt x="89" y="69"/>
                    </a:lnTo>
                    <a:lnTo>
                      <a:pt x="87" y="65"/>
                    </a:lnTo>
                    <a:lnTo>
                      <a:pt x="87" y="58"/>
                    </a:lnTo>
                    <a:lnTo>
                      <a:pt x="92" y="53"/>
                    </a:lnTo>
                    <a:lnTo>
                      <a:pt x="97" y="53"/>
                    </a:lnTo>
                    <a:lnTo>
                      <a:pt x="100" y="46"/>
                    </a:lnTo>
                    <a:lnTo>
                      <a:pt x="110" y="49"/>
                    </a:lnTo>
                    <a:lnTo>
                      <a:pt x="110" y="39"/>
                    </a:lnTo>
                    <a:lnTo>
                      <a:pt x="111" y="38"/>
                    </a:lnTo>
                    <a:lnTo>
                      <a:pt x="110" y="36"/>
                    </a:lnTo>
                    <a:lnTo>
                      <a:pt x="116" y="32"/>
                    </a:lnTo>
                    <a:lnTo>
                      <a:pt x="128" y="39"/>
                    </a:lnTo>
                    <a:lnTo>
                      <a:pt x="134" y="36"/>
                    </a:lnTo>
                    <a:lnTo>
                      <a:pt x="141" y="39"/>
                    </a:lnTo>
                    <a:lnTo>
                      <a:pt x="144" y="29"/>
                    </a:lnTo>
                    <a:lnTo>
                      <a:pt x="144" y="21"/>
                    </a:lnTo>
                    <a:lnTo>
                      <a:pt x="148" y="17"/>
                    </a:lnTo>
                    <a:lnTo>
                      <a:pt x="154" y="17"/>
                    </a:lnTo>
                    <a:lnTo>
                      <a:pt x="162" y="19"/>
                    </a:lnTo>
                    <a:lnTo>
                      <a:pt x="165" y="25"/>
                    </a:lnTo>
                    <a:lnTo>
                      <a:pt x="168" y="21"/>
                    </a:lnTo>
                    <a:lnTo>
                      <a:pt x="172" y="17"/>
                    </a:lnTo>
                    <a:lnTo>
                      <a:pt x="172" y="14"/>
                    </a:lnTo>
                    <a:lnTo>
                      <a:pt x="159" y="1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33" name="Freeform 1086"/>
              <p:cNvSpPr>
                <a:spLocks noChangeAspect="1"/>
              </p:cNvSpPr>
              <p:nvPr/>
            </p:nvSpPr>
            <p:spPr bwMode="auto">
              <a:xfrm>
                <a:off x="3215" y="722"/>
                <a:ext cx="172" cy="206"/>
              </a:xfrm>
              <a:custGeom>
                <a:avLst/>
                <a:gdLst>
                  <a:gd name="T0" fmla="*/ 171 w 172"/>
                  <a:gd name="T1" fmla="*/ 4 h 206"/>
                  <a:gd name="T2" fmla="*/ 155 w 172"/>
                  <a:gd name="T3" fmla="*/ 3 h 206"/>
                  <a:gd name="T4" fmla="*/ 151 w 172"/>
                  <a:gd name="T5" fmla="*/ 0 h 206"/>
                  <a:gd name="T6" fmla="*/ 145 w 172"/>
                  <a:gd name="T7" fmla="*/ 3 h 206"/>
                  <a:gd name="T8" fmla="*/ 138 w 172"/>
                  <a:gd name="T9" fmla="*/ 14 h 206"/>
                  <a:gd name="T10" fmla="*/ 130 w 172"/>
                  <a:gd name="T11" fmla="*/ 4 h 206"/>
                  <a:gd name="T12" fmla="*/ 124 w 172"/>
                  <a:gd name="T13" fmla="*/ 17 h 206"/>
                  <a:gd name="T14" fmla="*/ 113 w 172"/>
                  <a:gd name="T15" fmla="*/ 22 h 206"/>
                  <a:gd name="T16" fmla="*/ 104 w 172"/>
                  <a:gd name="T17" fmla="*/ 21 h 206"/>
                  <a:gd name="T18" fmla="*/ 92 w 172"/>
                  <a:gd name="T19" fmla="*/ 29 h 206"/>
                  <a:gd name="T20" fmla="*/ 90 w 172"/>
                  <a:gd name="T21" fmla="*/ 39 h 206"/>
                  <a:gd name="T22" fmla="*/ 83 w 172"/>
                  <a:gd name="T23" fmla="*/ 51 h 206"/>
                  <a:gd name="T24" fmla="*/ 76 w 172"/>
                  <a:gd name="T25" fmla="*/ 60 h 206"/>
                  <a:gd name="T26" fmla="*/ 73 w 172"/>
                  <a:gd name="T27" fmla="*/ 68 h 206"/>
                  <a:gd name="T28" fmla="*/ 61 w 172"/>
                  <a:gd name="T29" fmla="*/ 90 h 206"/>
                  <a:gd name="T30" fmla="*/ 51 w 172"/>
                  <a:gd name="T31" fmla="*/ 103 h 206"/>
                  <a:gd name="T32" fmla="*/ 51 w 172"/>
                  <a:gd name="T33" fmla="*/ 108 h 206"/>
                  <a:gd name="T34" fmla="*/ 39 w 172"/>
                  <a:gd name="T35" fmla="*/ 124 h 206"/>
                  <a:gd name="T36" fmla="*/ 31 w 172"/>
                  <a:gd name="T37" fmla="*/ 125 h 206"/>
                  <a:gd name="T38" fmla="*/ 24 w 172"/>
                  <a:gd name="T39" fmla="*/ 133 h 206"/>
                  <a:gd name="T40" fmla="*/ 11 w 172"/>
                  <a:gd name="T41" fmla="*/ 140 h 206"/>
                  <a:gd name="T42" fmla="*/ 3 w 172"/>
                  <a:gd name="T43" fmla="*/ 147 h 206"/>
                  <a:gd name="T44" fmla="*/ 1 w 172"/>
                  <a:gd name="T45" fmla="*/ 154 h 206"/>
                  <a:gd name="T46" fmla="*/ 1 w 172"/>
                  <a:gd name="T47" fmla="*/ 158 h 206"/>
                  <a:gd name="T48" fmla="*/ 0 w 172"/>
                  <a:gd name="T49" fmla="*/ 165 h 206"/>
                  <a:gd name="T50" fmla="*/ 1 w 172"/>
                  <a:gd name="T51" fmla="*/ 173 h 206"/>
                  <a:gd name="T52" fmla="*/ 7 w 172"/>
                  <a:gd name="T53" fmla="*/ 178 h 206"/>
                  <a:gd name="T54" fmla="*/ 3 w 172"/>
                  <a:gd name="T55" fmla="*/ 183 h 206"/>
                  <a:gd name="T56" fmla="*/ 7 w 172"/>
                  <a:gd name="T57" fmla="*/ 189 h 206"/>
                  <a:gd name="T58" fmla="*/ 3 w 172"/>
                  <a:gd name="T59" fmla="*/ 193 h 206"/>
                  <a:gd name="T60" fmla="*/ 7 w 172"/>
                  <a:gd name="T61" fmla="*/ 199 h 206"/>
                  <a:gd name="T62" fmla="*/ 13 w 172"/>
                  <a:gd name="T63" fmla="*/ 206 h 206"/>
                  <a:gd name="T64" fmla="*/ 35 w 172"/>
                  <a:gd name="T65" fmla="*/ 197 h 206"/>
                  <a:gd name="T66" fmla="*/ 45 w 172"/>
                  <a:gd name="T67" fmla="*/ 192 h 206"/>
                  <a:gd name="T68" fmla="*/ 49 w 172"/>
                  <a:gd name="T69" fmla="*/ 183 h 206"/>
                  <a:gd name="T70" fmla="*/ 54 w 172"/>
                  <a:gd name="T71" fmla="*/ 193 h 206"/>
                  <a:gd name="T72" fmla="*/ 63 w 172"/>
                  <a:gd name="T73" fmla="*/ 178 h 206"/>
                  <a:gd name="T74" fmla="*/ 66 w 172"/>
                  <a:gd name="T75" fmla="*/ 157 h 206"/>
                  <a:gd name="T76" fmla="*/ 59 w 172"/>
                  <a:gd name="T77" fmla="*/ 127 h 206"/>
                  <a:gd name="T78" fmla="*/ 75 w 172"/>
                  <a:gd name="T79" fmla="*/ 111 h 206"/>
                  <a:gd name="T80" fmla="*/ 76 w 172"/>
                  <a:gd name="T81" fmla="*/ 86 h 206"/>
                  <a:gd name="T82" fmla="*/ 89 w 172"/>
                  <a:gd name="T83" fmla="*/ 69 h 206"/>
                  <a:gd name="T84" fmla="*/ 92 w 172"/>
                  <a:gd name="T85" fmla="*/ 53 h 206"/>
                  <a:gd name="T86" fmla="*/ 110 w 172"/>
                  <a:gd name="T87" fmla="*/ 49 h 206"/>
                  <a:gd name="T88" fmla="*/ 110 w 172"/>
                  <a:gd name="T89" fmla="*/ 36 h 206"/>
                  <a:gd name="T90" fmla="*/ 134 w 172"/>
                  <a:gd name="T91" fmla="*/ 36 h 206"/>
                  <a:gd name="T92" fmla="*/ 144 w 172"/>
                  <a:gd name="T93" fmla="*/ 21 h 206"/>
                  <a:gd name="T94" fmla="*/ 162 w 172"/>
                  <a:gd name="T95" fmla="*/ 19 h 206"/>
                  <a:gd name="T96" fmla="*/ 172 w 172"/>
                  <a:gd name="T97" fmla="*/ 17 h 20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72"/>
                  <a:gd name="T148" fmla="*/ 0 h 206"/>
                  <a:gd name="T149" fmla="*/ 172 w 172"/>
                  <a:gd name="T150" fmla="*/ 206 h 20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72" h="206">
                    <a:moveTo>
                      <a:pt x="159" y="12"/>
                    </a:moveTo>
                    <a:lnTo>
                      <a:pt x="165" y="10"/>
                    </a:lnTo>
                    <a:lnTo>
                      <a:pt x="171" y="4"/>
                    </a:lnTo>
                    <a:lnTo>
                      <a:pt x="159" y="1"/>
                    </a:lnTo>
                    <a:lnTo>
                      <a:pt x="156" y="1"/>
                    </a:lnTo>
                    <a:lnTo>
                      <a:pt x="155" y="3"/>
                    </a:lnTo>
                    <a:lnTo>
                      <a:pt x="152" y="7"/>
                    </a:lnTo>
                    <a:lnTo>
                      <a:pt x="151" y="1"/>
                    </a:lnTo>
                    <a:lnTo>
                      <a:pt x="151" y="0"/>
                    </a:lnTo>
                    <a:lnTo>
                      <a:pt x="148" y="0"/>
                    </a:lnTo>
                    <a:lnTo>
                      <a:pt x="145" y="0"/>
                    </a:lnTo>
                    <a:lnTo>
                      <a:pt x="145" y="3"/>
                    </a:lnTo>
                    <a:lnTo>
                      <a:pt x="145" y="7"/>
                    </a:lnTo>
                    <a:lnTo>
                      <a:pt x="142" y="3"/>
                    </a:lnTo>
                    <a:lnTo>
                      <a:pt x="138" y="14"/>
                    </a:lnTo>
                    <a:lnTo>
                      <a:pt x="137" y="5"/>
                    </a:lnTo>
                    <a:lnTo>
                      <a:pt x="134" y="3"/>
                    </a:lnTo>
                    <a:lnTo>
                      <a:pt x="130" y="4"/>
                    </a:lnTo>
                    <a:lnTo>
                      <a:pt x="124" y="10"/>
                    </a:lnTo>
                    <a:lnTo>
                      <a:pt x="123" y="14"/>
                    </a:lnTo>
                    <a:lnTo>
                      <a:pt x="124" y="17"/>
                    </a:lnTo>
                    <a:lnTo>
                      <a:pt x="116" y="17"/>
                    </a:lnTo>
                    <a:lnTo>
                      <a:pt x="114" y="19"/>
                    </a:lnTo>
                    <a:lnTo>
                      <a:pt x="113" y="22"/>
                    </a:lnTo>
                    <a:lnTo>
                      <a:pt x="110" y="24"/>
                    </a:lnTo>
                    <a:lnTo>
                      <a:pt x="106" y="24"/>
                    </a:lnTo>
                    <a:lnTo>
                      <a:pt x="104" y="21"/>
                    </a:lnTo>
                    <a:lnTo>
                      <a:pt x="101" y="21"/>
                    </a:lnTo>
                    <a:lnTo>
                      <a:pt x="96" y="25"/>
                    </a:lnTo>
                    <a:lnTo>
                      <a:pt x="92" y="29"/>
                    </a:lnTo>
                    <a:lnTo>
                      <a:pt x="87" y="36"/>
                    </a:lnTo>
                    <a:lnTo>
                      <a:pt x="87" y="39"/>
                    </a:lnTo>
                    <a:lnTo>
                      <a:pt x="90" y="39"/>
                    </a:lnTo>
                    <a:lnTo>
                      <a:pt x="85" y="45"/>
                    </a:lnTo>
                    <a:lnTo>
                      <a:pt x="82" y="45"/>
                    </a:lnTo>
                    <a:lnTo>
                      <a:pt x="83" y="51"/>
                    </a:lnTo>
                    <a:lnTo>
                      <a:pt x="79" y="55"/>
                    </a:lnTo>
                    <a:lnTo>
                      <a:pt x="77" y="58"/>
                    </a:lnTo>
                    <a:lnTo>
                      <a:pt x="76" y="60"/>
                    </a:lnTo>
                    <a:lnTo>
                      <a:pt x="77" y="63"/>
                    </a:lnTo>
                    <a:lnTo>
                      <a:pt x="73" y="65"/>
                    </a:lnTo>
                    <a:lnTo>
                      <a:pt x="73" y="68"/>
                    </a:lnTo>
                    <a:lnTo>
                      <a:pt x="69" y="70"/>
                    </a:lnTo>
                    <a:lnTo>
                      <a:pt x="68" y="76"/>
                    </a:lnTo>
                    <a:lnTo>
                      <a:pt x="61" y="90"/>
                    </a:lnTo>
                    <a:lnTo>
                      <a:pt x="59" y="99"/>
                    </a:lnTo>
                    <a:lnTo>
                      <a:pt x="56" y="101"/>
                    </a:lnTo>
                    <a:lnTo>
                      <a:pt x="51" y="103"/>
                    </a:lnTo>
                    <a:lnTo>
                      <a:pt x="52" y="106"/>
                    </a:lnTo>
                    <a:lnTo>
                      <a:pt x="54" y="108"/>
                    </a:lnTo>
                    <a:lnTo>
                      <a:pt x="51" y="108"/>
                    </a:lnTo>
                    <a:lnTo>
                      <a:pt x="45" y="116"/>
                    </a:lnTo>
                    <a:lnTo>
                      <a:pt x="41" y="123"/>
                    </a:lnTo>
                    <a:lnTo>
                      <a:pt x="39" y="124"/>
                    </a:lnTo>
                    <a:lnTo>
                      <a:pt x="38" y="125"/>
                    </a:lnTo>
                    <a:lnTo>
                      <a:pt x="34" y="124"/>
                    </a:lnTo>
                    <a:lnTo>
                      <a:pt x="31" y="125"/>
                    </a:lnTo>
                    <a:lnTo>
                      <a:pt x="30" y="127"/>
                    </a:lnTo>
                    <a:lnTo>
                      <a:pt x="28" y="130"/>
                    </a:lnTo>
                    <a:lnTo>
                      <a:pt x="24" y="133"/>
                    </a:lnTo>
                    <a:lnTo>
                      <a:pt x="20" y="134"/>
                    </a:lnTo>
                    <a:lnTo>
                      <a:pt x="17" y="137"/>
                    </a:lnTo>
                    <a:lnTo>
                      <a:pt x="11" y="140"/>
                    </a:lnTo>
                    <a:lnTo>
                      <a:pt x="8" y="142"/>
                    </a:lnTo>
                    <a:lnTo>
                      <a:pt x="7" y="145"/>
                    </a:lnTo>
                    <a:lnTo>
                      <a:pt x="3" y="147"/>
                    </a:lnTo>
                    <a:lnTo>
                      <a:pt x="3" y="152"/>
                    </a:lnTo>
                    <a:lnTo>
                      <a:pt x="1" y="154"/>
                    </a:lnTo>
                    <a:lnTo>
                      <a:pt x="3" y="155"/>
                    </a:lnTo>
                    <a:lnTo>
                      <a:pt x="3" y="157"/>
                    </a:lnTo>
                    <a:lnTo>
                      <a:pt x="1" y="158"/>
                    </a:lnTo>
                    <a:lnTo>
                      <a:pt x="3" y="159"/>
                    </a:lnTo>
                    <a:lnTo>
                      <a:pt x="3" y="162"/>
                    </a:lnTo>
                    <a:lnTo>
                      <a:pt x="0" y="165"/>
                    </a:lnTo>
                    <a:lnTo>
                      <a:pt x="3" y="168"/>
                    </a:lnTo>
                    <a:lnTo>
                      <a:pt x="6" y="171"/>
                    </a:lnTo>
                    <a:lnTo>
                      <a:pt x="1" y="173"/>
                    </a:lnTo>
                    <a:lnTo>
                      <a:pt x="4" y="175"/>
                    </a:lnTo>
                    <a:lnTo>
                      <a:pt x="1" y="181"/>
                    </a:lnTo>
                    <a:lnTo>
                      <a:pt x="7" y="178"/>
                    </a:lnTo>
                    <a:lnTo>
                      <a:pt x="7" y="181"/>
                    </a:lnTo>
                    <a:lnTo>
                      <a:pt x="6" y="181"/>
                    </a:lnTo>
                    <a:lnTo>
                      <a:pt x="3" y="183"/>
                    </a:lnTo>
                    <a:lnTo>
                      <a:pt x="3" y="188"/>
                    </a:lnTo>
                    <a:lnTo>
                      <a:pt x="6" y="188"/>
                    </a:lnTo>
                    <a:lnTo>
                      <a:pt x="7" y="189"/>
                    </a:lnTo>
                    <a:lnTo>
                      <a:pt x="7" y="190"/>
                    </a:lnTo>
                    <a:lnTo>
                      <a:pt x="4" y="193"/>
                    </a:lnTo>
                    <a:lnTo>
                      <a:pt x="3" y="193"/>
                    </a:lnTo>
                    <a:lnTo>
                      <a:pt x="1" y="193"/>
                    </a:lnTo>
                    <a:lnTo>
                      <a:pt x="3" y="196"/>
                    </a:lnTo>
                    <a:lnTo>
                      <a:pt x="7" y="199"/>
                    </a:lnTo>
                    <a:lnTo>
                      <a:pt x="10" y="202"/>
                    </a:lnTo>
                    <a:lnTo>
                      <a:pt x="15" y="203"/>
                    </a:lnTo>
                    <a:lnTo>
                      <a:pt x="13" y="206"/>
                    </a:lnTo>
                    <a:lnTo>
                      <a:pt x="22" y="206"/>
                    </a:lnTo>
                    <a:lnTo>
                      <a:pt x="31" y="203"/>
                    </a:lnTo>
                    <a:lnTo>
                      <a:pt x="35" y="197"/>
                    </a:lnTo>
                    <a:lnTo>
                      <a:pt x="39" y="192"/>
                    </a:lnTo>
                    <a:lnTo>
                      <a:pt x="42" y="193"/>
                    </a:lnTo>
                    <a:lnTo>
                      <a:pt x="45" y="192"/>
                    </a:lnTo>
                    <a:lnTo>
                      <a:pt x="46" y="188"/>
                    </a:lnTo>
                    <a:lnTo>
                      <a:pt x="46" y="183"/>
                    </a:lnTo>
                    <a:lnTo>
                      <a:pt x="49" y="183"/>
                    </a:lnTo>
                    <a:lnTo>
                      <a:pt x="51" y="186"/>
                    </a:lnTo>
                    <a:lnTo>
                      <a:pt x="52" y="190"/>
                    </a:lnTo>
                    <a:lnTo>
                      <a:pt x="54" y="193"/>
                    </a:lnTo>
                    <a:lnTo>
                      <a:pt x="56" y="193"/>
                    </a:lnTo>
                    <a:lnTo>
                      <a:pt x="59" y="181"/>
                    </a:lnTo>
                    <a:lnTo>
                      <a:pt x="63" y="178"/>
                    </a:lnTo>
                    <a:lnTo>
                      <a:pt x="63" y="166"/>
                    </a:lnTo>
                    <a:lnTo>
                      <a:pt x="66" y="162"/>
                    </a:lnTo>
                    <a:lnTo>
                      <a:pt x="66" y="157"/>
                    </a:lnTo>
                    <a:lnTo>
                      <a:pt x="61" y="152"/>
                    </a:lnTo>
                    <a:lnTo>
                      <a:pt x="61" y="142"/>
                    </a:lnTo>
                    <a:lnTo>
                      <a:pt x="59" y="127"/>
                    </a:lnTo>
                    <a:lnTo>
                      <a:pt x="63" y="118"/>
                    </a:lnTo>
                    <a:lnTo>
                      <a:pt x="73" y="118"/>
                    </a:lnTo>
                    <a:lnTo>
                      <a:pt x="75" y="111"/>
                    </a:lnTo>
                    <a:lnTo>
                      <a:pt x="69" y="108"/>
                    </a:lnTo>
                    <a:lnTo>
                      <a:pt x="76" y="99"/>
                    </a:lnTo>
                    <a:lnTo>
                      <a:pt x="76" y="86"/>
                    </a:lnTo>
                    <a:lnTo>
                      <a:pt x="82" y="83"/>
                    </a:lnTo>
                    <a:lnTo>
                      <a:pt x="82" y="76"/>
                    </a:lnTo>
                    <a:lnTo>
                      <a:pt x="89" y="69"/>
                    </a:lnTo>
                    <a:lnTo>
                      <a:pt x="87" y="65"/>
                    </a:lnTo>
                    <a:lnTo>
                      <a:pt x="87" y="58"/>
                    </a:lnTo>
                    <a:lnTo>
                      <a:pt x="92" y="53"/>
                    </a:lnTo>
                    <a:lnTo>
                      <a:pt x="97" y="53"/>
                    </a:lnTo>
                    <a:lnTo>
                      <a:pt x="100" y="46"/>
                    </a:lnTo>
                    <a:lnTo>
                      <a:pt x="110" y="49"/>
                    </a:lnTo>
                    <a:lnTo>
                      <a:pt x="110" y="39"/>
                    </a:lnTo>
                    <a:lnTo>
                      <a:pt x="111" y="38"/>
                    </a:lnTo>
                    <a:lnTo>
                      <a:pt x="110" y="36"/>
                    </a:lnTo>
                    <a:lnTo>
                      <a:pt x="116" y="32"/>
                    </a:lnTo>
                    <a:lnTo>
                      <a:pt x="128" y="39"/>
                    </a:lnTo>
                    <a:lnTo>
                      <a:pt x="134" y="36"/>
                    </a:lnTo>
                    <a:lnTo>
                      <a:pt x="141" y="39"/>
                    </a:lnTo>
                    <a:lnTo>
                      <a:pt x="144" y="29"/>
                    </a:lnTo>
                    <a:lnTo>
                      <a:pt x="144" y="21"/>
                    </a:lnTo>
                    <a:lnTo>
                      <a:pt x="148" y="17"/>
                    </a:lnTo>
                    <a:lnTo>
                      <a:pt x="154" y="17"/>
                    </a:lnTo>
                    <a:lnTo>
                      <a:pt x="162" y="19"/>
                    </a:lnTo>
                    <a:lnTo>
                      <a:pt x="165" y="25"/>
                    </a:lnTo>
                    <a:lnTo>
                      <a:pt x="168" y="21"/>
                    </a:lnTo>
                    <a:lnTo>
                      <a:pt x="172" y="17"/>
                    </a:lnTo>
                    <a:lnTo>
                      <a:pt x="172" y="14"/>
                    </a:lnTo>
                    <a:lnTo>
                      <a:pt x="159" y="12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34" name="Freeform 1087"/>
              <p:cNvSpPr>
                <a:spLocks noChangeAspect="1"/>
              </p:cNvSpPr>
              <p:nvPr/>
            </p:nvSpPr>
            <p:spPr bwMode="auto">
              <a:xfrm>
                <a:off x="3294" y="1216"/>
                <a:ext cx="42" cy="26"/>
              </a:xfrm>
              <a:custGeom>
                <a:avLst/>
                <a:gdLst>
                  <a:gd name="T0" fmla="*/ 0 w 42"/>
                  <a:gd name="T1" fmla="*/ 10 h 26"/>
                  <a:gd name="T2" fmla="*/ 0 w 42"/>
                  <a:gd name="T3" fmla="*/ 7 h 26"/>
                  <a:gd name="T4" fmla="*/ 4 w 42"/>
                  <a:gd name="T5" fmla="*/ 4 h 26"/>
                  <a:gd name="T6" fmla="*/ 7 w 42"/>
                  <a:gd name="T7" fmla="*/ 6 h 26"/>
                  <a:gd name="T8" fmla="*/ 8 w 42"/>
                  <a:gd name="T9" fmla="*/ 4 h 26"/>
                  <a:gd name="T10" fmla="*/ 13 w 42"/>
                  <a:gd name="T11" fmla="*/ 3 h 26"/>
                  <a:gd name="T12" fmla="*/ 14 w 42"/>
                  <a:gd name="T13" fmla="*/ 4 h 26"/>
                  <a:gd name="T14" fmla="*/ 15 w 42"/>
                  <a:gd name="T15" fmla="*/ 4 h 26"/>
                  <a:gd name="T16" fmla="*/ 18 w 42"/>
                  <a:gd name="T17" fmla="*/ 6 h 26"/>
                  <a:gd name="T18" fmla="*/ 21 w 42"/>
                  <a:gd name="T19" fmla="*/ 4 h 26"/>
                  <a:gd name="T20" fmla="*/ 27 w 42"/>
                  <a:gd name="T21" fmla="*/ 4 h 26"/>
                  <a:gd name="T22" fmla="*/ 31 w 42"/>
                  <a:gd name="T23" fmla="*/ 4 h 26"/>
                  <a:gd name="T24" fmla="*/ 32 w 42"/>
                  <a:gd name="T25" fmla="*/ 2 h 26"/>
                  <a:gd name="T26" fmla="*/ 34 w 42"/>
                  <a:gd name="T27" fmla="*/ 2 h 26"/>
                  <a:gd name="T28" fmla="*/ 37 w 42"/>
                  <a:gd name="T29" fmla="*/ 3 h 26"/>
                  <a:gd name="T30" fmla="*/ 38 w 42"/>
                  <a:gd name="T31" fmla="*/ 2 h 26"/>
                  <a:gd name="T32" fmla="*/ 41 w 42"/>
                  <a:gd name="T33" fmla="*/ 0 h 26"/>
                  <a:gd name="T34" fmla="*/ 42 w 42"/>
                  <a:gd name="T35" fmla="*/ 2 h 26"/>
                  <a:gd name="T36" fmla="*/ 41 w 42"/>
                  <a:gd name="T37" fmla="*/ 7 h 26"/>
                  <a:gd name="T38" fmla="*/ 39 w 42"/>
                  <a:gd name="T39" fmla="*/ 10 h 26"/>
                  <a:gd name="T40" fmla="*/ 37 w 42"/>
                  <a:gd name="T41" fmla="*/ 13 h 26"/>
                  <a:gd name="T42" fmla="*/ 37 w 42"/>
                  <a:gd name="T43" fmla="*/ 14 h 26"/>
                  <a:gd name="T44" fmla="*/ 39 w 42"/>
                  <a:gd name="T45" fmla="*/ 16 h 26"/>
                  <a:gd name="T46" fmla="*/ 41 w 42"/>
                  <a:gd name="T47" fmla="*/ 20 h 26"/>
                  <a:gd name="T48" fmla="*/ 39 w 42"/>
                  <a:gd name="T49" fmla="*/ 21 h 26"/>
                  <a:gd name="T50" fmla="*/ 39 w 42"/>
                  <a:gd name="T51" fmla="*/ 26 h 26"/>
                  <a:gd name="T52" fmla="*/ 35 w 42"/>
                  <a:gd name="T53" fmla="*/ 24 h 26"/>
                  <a:gd name="T54" fmla="*/ 30 w 42"/>
                  <a:gd name="T55" fmla="*/ 23 h 26"/>
                  <a:gd name="T56" fmla="*/ 27 w 42"/>
                  <a:gd name="T57" fmla="*/ 19 h 26"/>
                  <a:gd name="T58" fmla="*/ 22 w 42"/>
                  <a:gd name="T59" fmla="*/ 20 h 26"/>
                  <a:gd name="T60" fmla="*/ 18 w 42"/>
                  <a:gd name="T61" fmla="*/ 17 h 26"/>
                  <a:gd name="T62" fmla="*/ 17 w 42"/>
                  <a:gd name="T63" fmla="*/ 16 h 26"/>
                  <a:gd name="T64" fmla="*/ 14 w 42"/>
                  <a:gd name="T65" fmla="*/ 16 h 26"/>
                  <a:gd name="T66" fmla="*/ 11 w 42"/>
                  <a:gd name="T67" fmla="*/ 14 h 26"/>
                  <a:gd name="T68" fmla="*/ 8 w 42"/>
                  <a:gd name="T69" fmla="*/ 14 h 26"/>
                  <a:gd name="T70" fmla="*/ 7 w 42"/>
                  <a:gd name="T71" fmla="*/ 11 h 26"/>
                  <a:gd name="T72" fmla="*/ 4 w 42"/>
                  <a:gd name="T73" fmla="*/ 13 h 26"/>
                  <a:gd name="T74" fmla="*/ 0 w 42"/>
                  <a:gd name="T75" fmla="*/ 10 h 2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2"/>
                  <a:gd name="T115" fmla="*/ 0 h 26"/>
                  <a:gd name="T116" fmla="*/ 42 w 42"/>
                  <a:gd name="T117" fmla="*/ 26 h 2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2" h="26">
                    <a:moveTo>
                      <a:pt x="0" y="10"/>
                    </a:moveTo>
                    <a:lnTo>
                      <a:pt x="0" y="7"/>
                    </a:lnTo>
                    <a:lnTo>
                      <a:pt x="4" y="4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13" y="3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8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1" y="4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7" y="3"/>
                    </a:lnTo>
                    <a:lnTo>
                      <a:pt x="38" y="2"/>
                    </a:lnTo>
                    <a:lnTo>
                      <a:pt x="41" y="0"/>
                    </a:lnTo>
                    <a:lnTo>
                      <a:pt x="42" y="2"/>
                    </a:lnTo>
                    <a:lnTo>
                      <a:pt x="41" y="7"/>
                    </a:lnTo>
                    <a:lnTo>
                      <a:pt x="39" y="10"/>
                    </a:lnTo>
                    <a:lnTo>
                      <a:pt x="37" y="13"/>
                    </a:lnTo>
                    <a:lnTo>
                      <a:pt x="37" y="14"/>
                    </a:lnTo>
                    <a:lnTo>
                      <a:pt x="39" y="16"/>
                    </a:lnTo>
                    <a:lnTo>
                      <a:pt x="41" y="20"/>
                    </a:lnTo>
                    <a:lnTo>
                      <a:pt x="39" y="21"/>
                    </a:lnTo>
                    <a:lnTo>
                      <a:pt x="39" y="26"/>
                    </a:lnTo>
                    <a:lnTo>
                      <a:pt x="35" y="24"/>
                    </a:lnTo>
                    <a:lnTo>
                      <a:pt x="30" y="23"/>
                    </a:lnTo>
                    <a:lnTo>
                      <a:pt x="27" y="19"/>
                    </a:lnTo>
                    <a:lnTo>
                      <a:pt x="22" y="20"/>
                    </a:lnTo>
                    <a:lnTo>
                      <a:pt x="18" y="17"/>
                    </a:lnTo>
                    <a:lnTo>
                      <a:pt x="17" y="16"/>
                    </a:lnTo>
                    <a:lnTo>
                      <a:pt x="14" y="16"/>
                    </a:lnTo>
                    <a:lnTo>
                      <a:pt x="11" y="14"/>
                    </a:lnTo>
                    <a:lnTo>
                      <a:pt x="8" y="14"/>
                    </a:lnTo>
                    <a:lnTo>
                      <a:pt x="7" y="11"/>
                    </a:lnTo>
                    <a:lnTo>
                      <a:pt x="4" y="13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35" name="Freeform 1088"/>
              <p:cNvSpPr>
                <a:spLocks noChangeAspect="1"/>
              </p:cNvSpPr>
              <p:nvPr/>
            </p:nvSpPr>
            <p:spPr bwMode="auto">
              <a:xfrm>
                <a:off x="3294" y="1216"/>
                <a:ext cx="42" cy="26"/>
              </a:xfrm>
              <a:custGeom>
                <a:avLst/>
                <a:gdLst>
                  <a:gd name="T0" fmla="*/ 0 w 42"/>
                  <a:gd name="T1" fmla="*/ 10 h 26"/>
                  <a:gd name="T2" fmla="*/ 0 w 42"/>
                  <a:gd name="T3" fmla="*/ 7 h 26"/>
                  <a:gd name="T4" fmla="*/ 4 w 42"/>
                  <a:gd name="T5" fmla="*/ 4 h 26"/>
                  <a:gd name="T6" fmla="*/ 7 w 42"/>
                  <a:gd name="T7" fmla="*/ 6 h 26"/>
                  <a:gd name="T8" fmla="*/ 8 w 42"/>
                  <a:gd name="T9" fmla="*/ 4 h 26"/>
                  <a:gd name="T10" fmla="*/ 13 w 42"/>
                  <a:gd name="T11" fmla="*/ 3 h 26"/>
                  <a:gd name="T12" fmla="*/ 14 w 42"/>
                  <a:gd name="T13" fmla="*/ 4 h 26"/>
                  <a:gd name="T14" fmla="*/ 15 w 42"/>
                  <a:gd name="T15" fmla="*/ 4 h 26"/>
                  <a:gd name="T16" fmla="*/ 18 w 42"/>
                  <a:gd name="T17" fmla="*/ 6 h 26"/>
                  <a:gd name="T18" fmla="*/ 21 w 42"/>
                  <a:gd name="T19" fmla="*/ 4 h 26"/>
                  <a:gd name="T20" fmla="*/ 27 w 42"/>
                  <a:gd name="T21" fmla="*/ 4 h 26"/>
                  <a:gd name="T22" fmla="*/ 31 w 42"/>
                  <a:gd name="T23" fmla="*/ 4 h 26"/>
                  <a:gd name="T24" fmla="*/ 32 w 42"/>
                  <a:gd name="T25" fmla="*/ 2 h 26"/>
                  <a:gd name="T26" fmla="*/ 34 w 42"/>
                  <a:gd name="T27" fmla="*/ 2 h 26"/>
                  <a:gd name="T28" fmla="*/ 37 w 42"/>
                  <a:gd name="T29" fmla="*/ 3 h 26"/>
                  <a:gd name="T30" fmla="*/ 38 w 42"/>
                  <a:gd name="T31" fmla="*/ 2 h 26"/>
                  <a:gd name="T32" fmla="*/ 41 w 42"/>
                  <a:gd name="T33" fmla="*/ 0 h 26"/>
                  <a:gd name="T34" fmla="*/ 42 w 42"/>
                  <a:gd name="T35" fmla="*/ 2 h 26"/>
                  <a:gd name="T36" fmla="*/ 41 w 42"/>
                  <a:gd name="T37" fmla="*/ 7 h 26"/>
                  <a:gd name="T38" fmla="*/ 39 w 42"/>
                  <a:gd name="T39" fmla="*/ 10 h 26"/>
                  <a:gd name="T40" fmla="*/ 37 w 42"/>
                  <a:gd name="T41" fmla="*/ 13 h 26"/>
                  <a:gd name="T42" fmla="*/ 37 w 42"/>
                  <a:gd name="T43" fmla="*/ 14 h 26"/>
                  <a:gd name="T44" fmla="*/ 39 w 42"/>
                  <a:gd name="T45" fmla="*/ 16 h 26"/>
                  <a:gd name="T46" fmla="*/ 41 w 42"/>
                  <a:gd name="T47" fmla="*/ 20 h 26"/>
                  <a:gd name="T48" fmla="*/ 39 w 42"/>
                  <a:gd name="T49" fmla="*/ 21 h 26"/>
                  <a:gd name="T50" fmla="*/ 39 w 42"/>
                  <a:gd name="T51" fmla="*/ 26 h 26"/>
                  <a:gd name="T52" fmla="*/ 35 w 42"/>
                  <a:gd name="T53" fmla="*/ 24 h 26"/>
                  <a:gd name="T54" fmla="*/ 30 w 42"/>
                  <a:gd name="T55" fmla="*/ 23 h 26"/>
                  <a:gd name="T56" fmla="*/ 27 w 42"/>
                  <a:gd name="T57" fmla="*/ 19 h 26"/>
                  <a:gd name="T58" fmla="*/ 22 w 42"/>
                  <a:gd name="T59" fmla="*/ 20 h 26"/>
                  <a:gd name="T60" fmla="*/ 18 w 42"/>
                  <a:gd name="T61" fmla="*/ 17 h 26"/>
                  <a:gd name="T62" fmla="*/ 17 w 42"/>
                  <a:gd name="T63" fmla="*/ 16 h 26"/>
                  <a:gd name="T64" fmla="*/ 14 w 42"/>
                  <a:gd name="T65" fmla="*/ 16 h 26"/>
                  <a:gd name="T66" fmla="*/ 11 w 42"/>
                  <a:gd name="T67" fmla="*/ 14 h 26"/>
                  <a:gd name="T68" fmla="*/ 8 w 42"/>
                  <a:gd name="T69" fmla="*/ 14 h 26"/>
                  <a:gd name="T70" fmla="*/ 7 w 42"/>
                  <a:gd name="T71" fmla="*/ 11 h 26"/>
                  <a:gd name="T72" fmla="*/ 4 w 42"/>
                  <a:gd name="T73" fmla="*/ 13 h 26"/>
                  <a:gd name="T74" fmla="*/ 0 w 42"/>
                  <a:gd name="T75" fmla="*/ 10 h 2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2"/>
                  <a:gd name="T115" fmla="*/ 0 h 26"/>
                  <a:gd name="T116" fmla="*/ 42 w 42"/>
                  <a:gd name="T117" fmla="*/ 26 h 2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2" h="26">
                    <a:moveTo>
                      <a:pt x="0" y="10"/>
                    </a:moveTo>
                    <a:lnTo>
                      <a:pt x="0" y="7"/>
                    </a:lnTo>
                    <a:lnTo>
                      <a:pt x="4" y="4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13" y="3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8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1" y="4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7" y="3"/>
                    </a:lnTo>
                    <a:lnTo>
                      <a:pt x="38" y="2"/>
                    </a:lnTo>
                    <a:lnTo>
                      <a:pt x="41" y="0"/>
                    </a:lnTo>
                    <a:lnTo>
                      <a:pt x="42" y="2"/>
                    </a:lnTo>
                    <a:lnTo>
                      <a:pt x="41" y="7"/>
                    </a:lnTo>
                    <a:lnTo>
                      <a:pt x="39" y="10"/>
                    </a:lnTo>
                    <a:lnTo>
                      <a:pt x="37" y="13"/>
                    </a:lnTo>
                    <a:lnTo>
                      <a:pt x="37" y="14"/>
                    </a:lnTo>
                    <a:lnTo>
                      <a:pt x="39" y="16"/>
                    </a:lnTo>
                    <a:lnTo>
                      <a:pt x="41" y="20"/>
                    </a:lnTo>
                    <a:lnTo>
                      <a:pt x="39" y="21"/>
                    </a:lnTo>
                    <a:lnTo>
                      <a:pt x="39" y="26"/>
                    </a:lnTo>
                    <a:lnTo>
                      <a:pt x="35" y="24"/>
                    </a:lnTo>
                    <a:lnTo>
                      <a:pt x="30" y="23"/>
                    </a:lnTo>
                    <a:lnTo>
                      <a:pt x="27" y="19"/>
                    </a:lnTo>
                    <a:lnTo>
                      <a:pt x="22" y="20"/>
                    </a:lnTo>
                    <a:lnTo>
                      <a:pt x="18" y="17"/>
                    </a:lnTo>
                    <a:lnTo>
                      <a:pt x="17" y="16"/>
                    </a:lnTo>
                    <a:lnTo>
                      <a:pt x="14" y="16"/>
                    </a:lnTo>
                    <a:lnTo>
                      <a:pt x="11" y="14"/>
                    </a:lnTo>
                    <a:lnTo>
                      <a:pt x="8" y="14"/>
                    </a:lnTo>
                    <a:lnTo>
                      <a:pt x="7" y="11"/>
                    </a:lnTo>
                    <a:lnTo>
                      <a:pt x="4" y="13"/>
                    </a:lnTo>
                    <a:lnTo>
                      <a:pt x="0" y="10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36" name="Freeform 1089"/>
              <p:cNvSpPr>
                <a:spLocks noChangeAspect="1"/>
              </p:cNvSpPr>
              <p:nvPr/>
            </p:nvSpPr>
            <p:spPr bwMode="auto">
              <a:xfrm>
                <a:off x="3236" y="1175"/>
                <a:ext cx="21" cy="35"/>
              </a:xfrm>
              <a:custGeom>
                <a:avLst/>
                <a:gdLst>
                  <a:gd name="T0" fmla="*/ 0 w 21"/>
                  <a:gd name="T1" fmla="*/ 4 h 35"/>
                  <a:gd name="T2" fmla="*/ 4 w 21"/>
                  <a:gd name="T3" fmla="*/ 6 h 35"/>
                  <a:gd name="T4" fmla="*/ 7 w 21"/>
                  <a:gd name="T5" fmla="*/ 4 h 35"/>
                  <a:gd name="T6" fmla="*/ 13 w 21"/>
                  <a:gd name="T7" fmla="*/ 2 h 35"/>
                  <a:gd name="T8" fmla="*/ 14 w 21"/>
                  <a:gd name="T9" fmla="*/ 0 h 35"/>
                  <a:gd name="T10" fmla="*/ 18 w 21"/>
                  <a:gd name="T11" fmla="*/ 2 h 35"/>
                  <a:gd name="T12" fmla="*/ 18 w 21"/>
                  <a:gd name="T13" fmla="*/ 4 h 35"/>
                  <a:gd name="T14" fmla="*/ 21 w 21"/>
                  <a:gd name="T15" fmla="*/ 11 h 35"/>
                  <a:gd name="T16" fmla="*/ 20 w 21"/>
                  <a:gd name="T17" fmla="*/ 14 h 35"/>
                  <a:gd name="T18" fmla="*/ 21 w 21"/>
                  <a:gd name="T19" fmla="*/ 19 h 35"/>
                  <a:gd name="T20" fmla="*/ 18 w 21"/>
                  <a:gd name="T21" fmla="*/ 31 h 35"/>
                  <a:gd name="T22" fmla="*/ 14 w 21"/>
                  <a:gd name="T23" fmla="*/ 30 h 35"/>
                  <a:gd name="T24" fmla="*/ 11 w 21"/>
                  <a:gd name="T25" fmla="*/ 30 h 35"/>
                  <a:gd name="T26" fmla="*/ 10 w 21"/>
                  <a:gd name="T27" fmla="*/ 33 h 35"/>
                  <a:gd name="T28" fmla="*/ 9 w 21"/>
                  <a:gd name="T29" fmla="*/ 34 h 35"/>
                  <a:gd name="T30" fmla="*/ 6 w 21"/>
                  <a:gd name="T31" fmla="*/ 35 h 35"/>
                  <a:gd name="T32" fmla="*/ 3 w 21"/>
                  <a:gd name="T33" fmla="*/ 30 h 35"/>
                  <a:gd name="T34" fmla="*/ 3 w 21"/>
                  <a:gd name="T35" fmla="*/ 24 h 35"/>
                  <a:gd name="T36" fmla="*/ 4 w 21"/>
                  <a:gd name="T37" fmla="*/ 21 h 35"/>
                  <a:gd name="T38" fmla="*/ 3 w 21"/>
                  <a:gd name="T39" fmla="*/ 20 h 35"/>
                  <a:gd name="T40" fmla="*/ 4 w 21"/>
                  <a:gd name="T41" fmla="*/ 17 h 35"/>
                  <a:gd name="T42" fmla="*/ 4 w 21"/>
                  <a:gd name="T43" fmla="*/ 14 h 35"/>
                  <a:gd name="T44" fmla="*/ 3 w 21"/>
                  <a:gd name="T45" fmla="*/ 10 h 35"/>
                  <a:gd name="T46" fmla="*/ 0 w 21"/>
                  <a:gd name="T47" fmla="*/ 9 h 35"/>
                  <a:gd name="T48" fmla="*/ 0 w 21"/>
                  <a:gd name="T49" fmla="*/ 4 h 3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"/>
                  <a:gd name="T76" fmla="*/ 0 h 35"/>
                  <a:gd name="T77" fmla="*/ 21 w 21"/>
                  <a:gd name="T78" fmla="*/ 35 h 3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" h="35">
                    <a:moveTo>
                      <a:pt x="0" y="4"/>
                    </a:moveTo>
                    <a:lnTo>
                      <a:pt x="4" y="6"/>
                    </a:lnTo>
                    <a:lnTo>
                      <a:pt x="7" y="4"/>
                    </a:lnTo>
                    <a:lnTo>
                      <a:pt x="13" y="2"/>
                    </a:lnTo>
                    <a:lnTo>
                      <a:pt x="14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21" y="11"/>
                    </a:lnTo>
                    <a:lnTo>
                      <a:pt x="20" y="14"/>
                    </a:lnTo>
                    <a:lnTo>
                      <a:pt x="21" y="19"/>
                    </a:lnTo>
                    <a:lnTo>
                      <a:pt x="18" y="31"/>
                    </a:lnTo>
                    <a:lnTo>
                      <a:pt x="14" y="30"/>
                    </a:lnTo>
                    <a:lnTo>
                      <a:pt x="11" y="30"/>
                    </a:lnTo>
                    <a:lnTo>
                      <a:pt x="10" y="33"/>
                    </a:lnTo>
                    <a:lnTo>
                      <a:pt x="9" y="34"/>
                    </a:lnTo>
                    <a:lnTo>
                      <a:pt x="6" y="35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4" y="21"/>
                    </a:lnTo>
                    <a:lnTo>
                      <a:pt x="3" y="20"/>
                    </a:lnTo>
                    <a:lnTo>
                      <a:pt x="4" y="17"/>
                    </a:lnTo>
                    <a:lnTo>
                      <a:pt x="4" y="14"/>
                    </a:lnTo>
                    <a:lnTo>
                      <a:pt x="3" y="10"/>
                    </a:lnTo>
                    <a:lnTo>
                      <a:pt x="0" y="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37" name="Freeform 1090"/>
              <p:cNvSpPr>
                <a:spLocks noChangeAspect="1"/>
              </p:cNvSpPr>
              <p:nvPr/>
            </p:nvSpPr>
            <p:spPr bwMode="auto">
              <a:xfrm>
                <a:off x="3236" y="1175"/>
                <a:ext cx="21" cy="35"/>
              </a:xfrm>
              <a:custGeom>
                <a:avLst/>
                <a:gdLst>
                  <a:gd name="T0" fmla="*/ 0 w 21"/>
                  <a:gd name="T1" fmla="*/ 4 h 35"/>
                  <a:gd name="T2" fmla="*/ 4 w 21"/>
                  <a:gd name="T3" fmla="*/ 6 h 35"/>
                  <a:gd name="T4" fmla="*/ 7 w 21"/>
                  <a:gd name="T5" fmla="*/ 4 h 35"/>
                  <a:gd name="T6" fmla="*/ 13 w 21"/>
                  <a:gd name="T7" fmla="*/ 2 h 35"/>
                  <a:gd name="T8" fmla="*/ 14 w 21"/>
                  <a:gd name="T9" fmla="*/ 0 h 35"/>
                  <a:gd name="T10" fmla="*/ 18 w 21"/>
                  <a:gd name="T11" fmla="*/ 2 h 35"/>
                  <a:gd name="T12" fmla="*/ 18 w 21"/>
                  <a:gd name="T13" fmla="*/ 4 h 35"/>
                  <a:gd name="T14" fmla="*/ 21 w 21"/>
                  <a:gd name="T15" fmla="*/ 11 h 35"/>
                  <a:gd name="T16" fmla="*/ 20 w 21"/>
                  <a:gd name="T17" fmla="*/ 14 h 35"/>
                  <a:gd name="T18" fmla="*/ 21 w 21"/>
                  <a:gd name="T19" fmla="*/ 19 h 35"/>
                  <a:gd name="T20" fmla="*/ 18 w 21"/>
                  <a:gd name="T21" fmla="*/ 31 h 35"/>
                  <a:gd name="T22" fmla="*/ 14 w 21"/>
                  <a:gd name="T23" fmla="*/ 30 h 35"/>
                  <a:gd name="T24" fmla="*/ 11 w 21"/>
                  <a:gd name="T25" fmla="*/ 30 h 35"/>
                  <a:gd name="T26" fmla="*/ 10 w 21"/>
                  <a:gd name="T27" fmla="*/ 33 h 35"/>
                  <a:gd name="T28" fmla="*/ 9 w 21"/>
                  <a:gd name="T29" fmla="*/ 34 h 35"/>
                  <a:gd name="T30" fmla="*/ 6 w 21"/>
                  <a:gd name="T31" fmla="*/ 35 h 35"/>
                  <a:gd name="T32" fmla="*/ 3 w 21"/>
                  <a:gd name="T33" fmla="*/ 30 h 35"/>
                  <a:gd name="T34" fmla="*/ 3 w 21"/>
                  <a:gd name="T35" fmla="*/ 24 h 35"/>
                  <a:gd name="T36" fmla="*/ 4 w 21"/>
                  <a:gd name="T37" fmla="*/ 21 h 35"/>
                  <a:gd name="T38" fmla="*/ 3 w 21"/>
                  <a:gd name="T39" fmla="*/ 20 h 35"/>
                  <a:gd name="T40" fmla="*/ 4 w 21"/>
                  <a:gd name="T41" fmla="*/ 17 h 35"/>
                  <a:gd name="T42" fmla="*/ 4 w 21"/>
                  <a:gd name="T43" fmla="*/ 14 h 35"/>
                  <a:gd name="T44" fmla="*/ 3 w 21"/>
                  <a:gd name="T45" fmla="*/ 10 h 35"/>
                  <a:gd name="T46" fmla="*/ 0 w 21"/>
                  <a:gd name="T47" fmla="*/ 9 h 35"/>
                  <a:gd name="T48" fmla="*/ 0 w 21"/>
                  <a:gd name="T49" fmla="*/ 4 h 3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"/>
                  <a:gd name="T76" fmla="*/ 0 h 35"/>
                  <a:gd name="T77" fmla="*/ 21 w 21"/>
                  <a:gd name="T78" fmla="*/ 35 h 3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" h="35">
                    <a:moveTo>
                      <a:pt x="0" y="4"/>
                    </a:moveTo>
                    <a:lnTo>
                      <a:pt x="4" y="6"/>
                    </a:lnTo>
                    <a:lnTo>
                      <a:pt x="7" y="4"/>
                    </a:lnTo>
                    <a:lnTo>
                      <a:pt x="13" y="2"/>
                    </a:lnTo>
                    <a:lnTo>
                      <a:pt x="14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21" y="11"/>
                    </a:lnTo>
                    <a:lnTo>
                      <a:pt x="20" y="14"/>
                    </a:lnTo>
                    <a:lnTo>
                      <a:pt x="21" y="19"/>
                    </a:lnTo>
                    <a:lnTo>
                      <a:pt x="18" y="31"/>
                    </a:lnTo>
                    <a:lnTo>
                      <a:pt x="14" y="30"/>
                    </a:lnTo>
                    <a:lnTo>
                      <a:pt x="11" y="30"/>
                    </a:lnTo>
                    <a:lnTo>
                      <a:pt x="10" y="33"/>
                    </a:lnTo>
                    <a:lnTo>
                      <a:pt x="9" y="34"/>
                    </a:lnTo>
                    <a:lnTo>
                      <a:pt x="6" y="35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4" y="21"/>
                    </a:lnTo>
                    <a:lnTo>
                      <a:pt x="3" y="20"/>
                    </a:lnTo>
                    <a:lnTo>
                      <a:pt x="4" y="17"/>
                    </a:lnTo>
                    <a:lnTo>
                      <a:pt x="4" y="14"/>
                    </a:lnTo>
                    <a:lnTo>
                      <a:pt x="3" y="10"/>
                    </a:lnTo>
                    <a:lnTo>
                      <a:pt x="0" y="9"/>
                    </a:lnTo>
                    <a:lnTo>
                      <a:pt x="0" y="4"/>
                    </a:lnTo>
                    <a:close/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38" name="Freeform 1091"/>
              <p:cNvSpPr>
                <a:spLocks noChangeAspect="1"/>
              </p:cNvSpPr>
              <p:nvPr/>
            </p:nvSpPr>
            <p:spPr bwMode="auto">
              <a:xfrm>
                <a:off x="3240" y="1148"/>
                <a:ext cx="14" cy="24"/>
              </a:xfrm>
              <a:custGeom>
                <a:avLst/>
                <a:gdLst>
                  <a:gd name="T0" fmla="*/ 10 w 14"/>
                  <a:gd name="T1" fmla="*/ 5 h 24"/>
                  <a:gd name="T2" fmla="*/ 10 w 14"/>
                  <a:gd name="T3" fmla="*/ 0 h 24"/>
                  <a:gd name="T4" fmla="*/ 13 w 14"/>
                  <a:gd name="T5" fmla="*/ 0 h 24"/>
                  <a:gd name="T6" fmla="*/ 13 w 14"/>
                  <a:gd name="T7" fmla="*/ 6 h 24"/>
                  <a:gd name="T8" fmla="*/ 14 w 14"/>
                  <a:gd name="T9" fmla="*/ 7 h 24"/>
                  <a:gd name="T10" fmla="*/ 14 w 14"/>
                  <a:gd name="T11" fmla="*/ 13 h 24"/>
                  <a:gd name="T12" fmla="*/ 13 w 14"/>
                  <a:gd name="T13" fmla="*/ 16 h 24"/>
                  <a:gd name="T14" fmla="*/ 13 w 14"/>
                  <a:gd name="T15" fmla="*/ 19 h 24"/>
                  <a:gd name="T16" fmla="*/ 10 w 14"/>
                  <a:gd name="T17" fmla="*/ 24 h 24"/>
                  <a:gd name="T18" fmla="*/ 7 w 14"/>
                  <a:gd name="T19" fmla="*/ 24 h 24"/>
                  <a:gd name="T20" fmla="*/ 5 w 14"/>
                  <a:gd name="T21" fmla="*/ 22 h 24"/>
                  <a:gd name="T22" fmla="*/ 6 w 14"/>
                  <a:gd name="T23" fmla="*/ 20 h 24"/>
                  <a:gd name="T24" fmla="*/ 3 w 14"/>
                  <a:gd name="T25" fmla="*/ 19 h 24"/>
                  <a:gd name="T26" fmla="*/ 6 w 14"/>
                  <a:gd name="T27" fmla="*/ 17 h 24"/>
                  <a:gd name="T28" fmla="*/ 2 w 14"/>
                  <a:gd name="T29" fmla="*/ 16 h 24"/>
                  <a:gd name="T30" fmla="*/ 5 w 14"/>
                  <a:gd name="T31" fmla="*/ 14 h 24"/>
                  <a:gd name="T32" fmla="*/ 2 w 14"/>
                  <a:gd name="T33" fmla="*/ 13 h 24"/>
                  <a:gd name="T34" fmla="*/ 0 w 14"/>
                  <a:gd name="T35" fmla="*/ 9 h 24"/>
                  <a:gd name="T36" fmla="*/ 3 w 14"/>
                  <a:gd name="T37" fmla="*/ 9 h 24"/>
                  <a:gd name="T38" fmla="*/ 3 w 14"/>
                  <a:gd name="T39" fmla="*/ 6 h 24"/>
                  <a:gd name="T40" fmla="*/ 6 w 14"/>
                  <a:gd name="T41" fmla="*/ 6 h 24"/>
                  <a:gd name="T42" fmla="*/ 10 w 14"/>
                  <a:gd name="T43" fmla="*/ 5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"/>
                  <a:gd name="T67" fmla="*/ 0 h 24"/>
                  <a:gd name="T68" fmla="*/ 14 w 14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" h="24">
                    <a:moveTo>
                      <a:pt x="10" y="5"/>
                    </a:moveTo>
                    <a:lnTo>
                      <a:pt x="10" y="0"/>
                    </a:lnTo>
                    <a:lnTo>
                      <a:pt x="13" y="0"/>
                    </a:lnTo>
                    <a:lnTo>
                      <a:pt x="13" y="6"/>
                    </a:lnTo>
                    <a:lnTo>
                      <a:pt x="14" y="7"/>
                    </a:lnTo>
                    <a:lnTo>
                      <a:pt x="14" y="13"/>
                    </a:lnTo>
                    <a:lnTo>
                      <a:pt x="13" y="16"/>
                    </a:lnTo>
                    <a:lnTo>
                      <a:pt x="13" y="19"/>
                    </a:lnTo>
                    <a:lnTo>
                      <a:pt x="10" y="24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6" y="20"/>
                    </a:lnTo>
                    <a:lnTo>
                      <a:pt x="3" y="19"/>
                    </a:lnTo>
                    <a:lnTo>
                      <a:pt x="6" y="17"/>
                    </a:lnTo>
                    <a:lnTo>
                      <a:pt x="2" y="16"/>
                    </a:lnTo>
                    <a:lnTo>
                      <a:pt x="5" y="14"/>
                    </a:lnTo>
                    <a:lnTo>
                      <a:pt x="2" y="13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39" name="Freeform 1092"/>
              <p:cNvSpPr>
                <a:spLocks noChangeAspect="1"/>
              </p:cNvSpPr>
              <p:nvPr/>
            </p:nvSpPr>
            <p:spPr bwMode="auto">
              <a:xfrm>
                <a:off x="3240" y="1148"/>
                <a:ext cx="14" cy="24"/>
              </a:xfrm>
              <a:custGeom>
                <a:avLst/>
                <a:gdLst>
                  <a:gd name="T0" fmla="*/ 10 w 14"/>
                  <a:gd name="T1" fmla="*/ 5 h 24"/>
                  <a:gd name="T2" fmla="*/ 10 w 14"/>
                  <a:gd name="T3" fmla="*/ 0 h 24"/>
                  <a:gd name="T4" fmla="*/ 13 w 14"/>
                  <a:gd name="T5" fmla="*/ 0 h 24"/>
                  <a:gd name="T6" fmla="*/ 13 w 14"/>
                  <a:gd name="T7" fmla="*/ 6 h 24"/>
                  <a:gd name="T8" fmla="*/ 14 w 14"/>
                  <a:gd name="T9" fmla="*/ 7 h 24"/>
                  <a:gd name="T10" fmla="*/ 14 w 14"/>
                  <a:gd name="T11" fmla="*/ 13 h 24"/>
                  <a:gd name="T12" fmla="*/ 13 w 14"/>
                  <a:gd name="T13" fmla="*/ 16 h 24"/>
                  <a:gd name="T14" fmla="*/ 13 w 14"/>
                  <a:gd name="T15" fmla="*/ 19 h 24"/>
                  <a:gd name="T16" fmla="*/ 10 w 14"/>
                  <a:gd name="T17" fmla="*/ 24 h 24"/>
                  <a:gd name="T18" fmla="*/ 7 w 14"/>
                  <a:gd name="T19" fmla="*/ 24 h 24"/>
                  <a:gd name="T20" fmla="*/ 5 w 14"/>
                  <a:gd name="T21" fmla="*/ 22 h 24"/>
                  <a:gd name="T22" fmla="*/ 6 w 14"/>
                  <a:gd name="T23" fmla="*/ 20 h 24"/>
                  <a:gd name="T24" fmla="*/ 3 w 14"/>
                  <a:gd name="T25" fmla="*/ 19 h 24"/>
                  <a:gd name="T26" fmla="*/ 6 w 14"/>
                  <a:gd name="T27" fmla="*/ 17 h 24"/>
                  <a:gd name="T28" fmla="*/ 2 w 14"/>
                  <a:gd name="T29" fmla="*/ 16 h 24"/>
                  <a:gd name="T30" fmla="*/ 5 w 14"/>
                  <a:gd name="T31" fmla="*/ 14 h 24"/>
                  <a:gd name="T32" fmla="*/ 2 w 14"/>
                  <a:gd name="T33" fmla="*/ 13 h 24"/>
                  <a:gd name="T34" fmla="*/ 0 w 14"/>
                  <a:gd name="T35" fmla="*/ 9 h 24"/>
                  <a:gd name="T36" fmla="*/ 3 w 14"/>
                  <a:gd name="T37" fmla="*/ 9 h 24"/>
                  <a:gd name="T38" fmla="*/ 3 w 14"/>
                  <a:gd name="T39" fmla="*/ 6 h 24"/>
                  <a:gd name="T40" fmla="*/ 6 w 14"/>
                  <a:gd name="T41" fmla="*/ 6 h 24"/>
                  <a:gd name="T42" fmla="*/ 10 w 14"/>
                  <a:gd name="T43" fmla="*/ 5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"/>
                  <a:gd name="T67" fmla="*/ 0 h 24"/>
                  <a:gd name="T68" fmla="*/ 14 w 14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" h="24">
                    <a:moveTo>
                      <a:pt x="10" y="5"/>
                    </a:moveTo>
                    <a:lnTo>
                      <a:pt x="10" y="0"/>
                    </a:lnTo>
                    <a:lnTo>
                      <a:pt x="13" y="0"/>
                    </a:lnTo>
                    <a:lnTo>
                      <a:pt x="13" y="6"/>
                    </a:lnTo>
                    <a:lnTo>
                      <a:pt x="14" y="7"/>
                    </a:lnTo>
                    <a:lnTo>
                      <a:pt x="14" y="13"/>
                    </a:lnTo>
                    <a:lnTo>
                      <a:pt x="13" y="16"/>
                    </a:lnTo>
                    <a:lnTo>
                      <a:pt x="13" y="19"/>
                    </a:lnTo>
                    <a:lnTo>
                      <a:pt x="10" y="24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6" y="20"/>
                    </a:lnTo>
                    <a:lnTo>
                      <a:pt x="3" y="19"/>
                    </a:lnTo>
                    <a:lnTo>
                      <a:pt x="6" y="17"/>
                    </a:lnTo>
                    <a:lnTo>
                      <a:pt x="2" y="16"/>
                    </a:lnTo>
                    <a:lnTo>
                      <a:pt x="5" y="14"/>
                    </a:lnTo>
                    <a:lnTo>
                      <a:pt x="2" y="13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10" y="5"/>
                    </a:lnTo>
                    <a:close/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40" name="Freeform 1093"/>
              <p:cNvSpPr>
                <a:spLocks noChangeAspect="1"/>
              </p:cNvSpPr>
              <p:nvPr/>
            </p:nvSpPr>
            <p:spPr bwMode="auto">
              <a:xfrm>
                <a:off x="3092" y="1027"/>
                <a:ext cx="147" cy="133"/>
              </a:xfrm>
              <a:custGeom>
                <a:avLst/>
                <a:gdLst>
                  <a:gd name="T0" fmla="*/ 124 w 147"/>
                  <a:gd name="T1" fmla="*/ 73 h 133"/>
                  <a:gd name="T2" fmla="*/ 122 w 147"/>
                  <a:gd name="T3" fmla="*/ 70 h 133"/>
                  <a:gd name="T4" fmla="*/ 127 w 147"/>
                  <a:gd name="T5" fmla="*/ 63 h 133"/>
                  <a:gd name="T6" fmla="*/ 131 w 147"/>
                  <a:gd name="T7" fmla="*/ 58 h 133"/>
                  <a:gd name="T8" fmla="*/ 140 w 147"/>
                  <a:gd name="T9" fmla="*/ 55 h 133"/>
                  <a:gd name="T10" fmla="*/ 143 w 147"/>
                  <a:gd name="T11" fmla="*/ 39 h 133"/>
                  <a:gd name="T12" fmla="*/ 140 w 147"/>
                  <a:gd name="T13" fmla="*/ 32 h 133"/>
                  <a:gd name="T14" fmla="*/ 130 w 147"/>
                  <a:gd name="T15" fmla="*/ 30 h 133"/>
                  <a:gd name="T16" fmla="*/ 119 w 147"/>
                  <a:gd name="T17" fmla="*/ 25 h 133"/>
                  <a:gd name="T18" fmla="*/ 109 w 147"/>
                  <a:gd name="T19" fmla="*/ 17 h 133"/>
                  <a:gd name="T20" fmla="*/ 103 w 147"/>
                  <a:gd name="T21" fmla="*/ 14 h 133"/>
                  <a:gd name="T22" fmla="*/ 99 w 147"/>
                  <a:gd name="T23" fmla="*/ 11 h 133"/>
                  <a:gd name="T24" fmla="*/ 91 w 147"/>
                  <a:gd name="T25" fmla="*/ 5 h 133"/>
                  <a:gd name="T26" fmla="*/ 85 w 147"/>
                  <a:gd name="T27" fmla="*/ 0 h 133"/>
                  <a:gd name="T28" fmla="*/ 76 w 147"/>
                  <a:gd name="T29" fmla="*/ 3 h 133"/>
                  <a:gd name="T30" fmla="*/ 72 w 147"/>
                  <a:gd name="T31" fmla="*/ 13 h 133"/>
                  <a:gd name="T32" fmla="*/ 62 w 147"/>
                  <a:gd name="T33" fmla="*/ 17 h 133"/>
                  <a:gd name="T34" fmla="*/ 58 w 147"/>
                  <a:gd name="T35" fmla="*/ 21 h 133"/>
                  <a:gd name="T36" fmla="*/ 52 w 147"/>
                  <a:gd name="T37" fmla="*/ 22 h 133"/>
                  <a:gd name="T38" fmla="*/ 44 w 147"/>
                  <a:gd name="T39" fmla="*/ 20 h 133"/>
                  <a:gd name="T40" fmla="*/ 34 w 147"/>
                  <a:gd name="T41" fmla="*/ 17 h 133"/>
                  <a:gd name="T42" fmla="*/ 38 w 147"/>
                  <a:gd name="T43" fmla="*/ 31 h 133"/>
                  <a:gd name="T44" fmla="*/ 27 w 147"/>
                  <a:gd name="T45" fmla="*/ 30 h 133"/>
                  <a:gd name="T46" fmla="*/ 23 w 147"/>
                  <a:gd name="T47" fmla="*/ 28 h 133"/>
                  <a:gd name="T48" fmla="*/ 16 w 147"/>
                  <a:gd name="T49" fmla="*/ 25 h 133"/>
                  <a:gd name="T50" fmla="*/ 10 w 147"/>
                  <a:gd name="T51" fmla="*/ 27 h 133"/>
                  <a:gd name="T52" fmla="*/ 0 w 147"/>
                  <a:gd name="T53" fmla="*/ 28 h 133"/>
                  <a:gd name="T54" fmla="*/ 0 w 147"/>
                  <a:gd name="T55" fmla="*/ 30 h 133"/>
                  <a:gd name="T56" fmla="*/ 3 w 147"/>
                  <a:gd name="T57" fmla="*/ 32 h 133"/>
                  <a:gd name="T58" fmla="*/ 2 w 147"/>
                  <a:gd name="T59" fmla="*/ 35 h 133"/>
                  <a:gd name="T60" fmla="*/ 4 w 147"/>
                  <a:gd name="T61" fmla="*/ 38 h 133"/>
                  <a:gd name="T62" fmla="*/ 14 w 147"/>
                  <a:gd name="T63" fmla="*/ 39 h 133"/>
                  <a:gd name="T64" fmla="*/ 20 w 147"/>
                  <a:gd name="T65" fmla="*/ 45 h 133"/>
                  <a:gd name="T66" fmla="*/ 24 w 147"/>
                  <a:gd name="T67" fmla="*/ 49 h 133"/>
                  <a:gd name="T68" fmla="*/ 27 w 147"/>
                  <a:gd name="T69" fmla="*/ 55 h 133"/>
                  <a:gd name="T70" fmla="*/ 34 w 147"/>
                  <a:gd name="T71" fmla="*/ 65 h 133"/>
                  <a:gd name="T72" fmla="*/ 36 w 147"/>
                  <a:gd name="T73" fmla="*/ 70 h 133"/>
                  <a:gd name="T74" fmla="*/ 38 w 147"/>
                  <a:gd name="T75" fmla="*/ 78 h 133"/>
                  <a:gd name="T76" fmla="*/ 30 w 147"/>
                  <a:gd name="T77" fmla="*/ 94 h 133"/>
                  <a:gd name="T78" fmla="*/ 23 w 147"/>
                  <a:gd name="T79" fmla="*/ 106 h 133"/>
                  <a:gd name="T80" fmla="*/ 20 w 147"/>
                  <a:gd name="T81" fmla="*/ 109 h 133"/>
                  <a:gd name="T82" fmla="*/ 31 w 147"/>
                  <a:gd name="T83" fmla="*/ 117 h 133"/>
                  <a:gd name="T84" fmla="*/ 41 w 147"/>
                  <a:gd name="T85" fmla="*/ 121 h 133"/>
                  <a:gd name="T86" fmla="*/ 51 w 147"/>
                  <a:gd name="T87" fmla="*/ 124 h 133"/>
                  <a:gd name="T88" fmla="*/ 67 w 147"/>
                  <a:gd name="T89" fmla="*/ 128 h 133"/>
                  <a:gd name="T90" fmla="*/ 78 w 147"/>
                  <a:gd name="T91" fmla="*/ 133 h 133"/>
                  <a:gd name="T92" fmla="*/ 82 w 147"/>
                  <a:gd name="T93" fmla="*/ 130 h 133"/>
                  <a:gd name="T94" fmla="*/ 81 w 147"/>
                  <a:gd name="T95" fmla="*/ 121 h 133"/>
                  <a:gd name="T96" fmla="*/ 88 w 147"/>
                  <a:gd name="T97" fmla="*/ 114 h 133"/>
                  <a:gd name="T98" fmla="*/ 96 w 147"/>
                  <a:gd name="T99" fmla="*/ 113 h 133"/>
                  <a:gd name="T100" fmla="*/ 113 w 147"/>
                  <a:gd name="T101" fmla="*/ 117 h 133"/>
                  <a:gd name="T102" fmla="*/ 122 w 147"/>
                  <a:gd name="T103" fmla="*/ 120 h 133"/>
                  <a:gd name="T104" fmla="*/ 124 w 147"/>
                  <a:gd name="T105" fmla="*/ 117 h 133"/>
                  <a:gd name="T106" fmla="*/ 131 w 147"/>
                  <a:gd name="T107" fmla="*/ 113 h 133"/>
                  <a:gd name="T108" fmla="*/ 140 w 147"/>
                  <a:gd name="T109" fmla="*/ 104 h 133"/>
                  <a:gd name="T110" fmla="*/ 131 w 147"/>
                  <a:gd name="T111" fmla="*/ 96 h 133"/>
                  <a:gd name="T112" fmla="*/ 133 w 147"/>
                  <a:gd name="T113" fmla="*/ 87 h 133"/>
                  <a:gd name="T114" fmla="*/ 133 w 147"/>
                  <a:gd name="T115" fmla="*/ 80 h 133"/>
                  <a:gd name="T116" fmla="*/ 130 w 147"/>
                  <a:gd name="T117" fmla="*/ 75 h 13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7"/>
                  <a:gd name="T178" fmla="*/ 0 h 133"/>
                  <a:gd name="T179" fmla="*/ 147 w 147"/>
                  <a:gd name="T180" fmla="*/ 133 h 13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7" h="133">
                    <a:moveTo>
                      <a:pt x="130" y="75"/>
                    </a:moveTo>
                    <a:lnTo>
                      <a:pt x="124" y="73"/>
                    </a:lnTo>
                    <a:lnTo>
                      <a:pt x="120" y="75"/>
                    </a:lnTo>
                    <a:lnTo>
                      <a:pt x="122" y="70"/>
                    </a:lnTo>
                    <a:lnTo>
                      <a:pt x="126" y="66"/>
                    </a:lnTo>
                    <a:lnTo>
                      <a:pt x="127" y="63"/>
                    </a:lnTo>
                    <a:lnTo>
                      <a:pt x="130" y="61"/>
                    </a:lnTo>
                    <a:lnTo>
                      <a:pt x="131" y="58"/>
                    </a:lnTo>
                    <a:lnTo>
                      <a:pt x="136" y="56"/>
                    </a:lnTo>
                    <a:lnTo>
                      <a:pt x="140" y="55"/>
                    </a:lnTo>
                    <a:lnTo>
                      <a:pt x="141" y="44"/>
                    </a:lnTo>
                    <a:lnTo>
                      <a:pt x="143" y="39"/>
                    </a:lnTo>
                    <a:lnTo>
                      <a:pt x="147" y="35"/>
                    </a:lnTo>
                    <a:lnTo>
                      <a:pt x="140" y="32"/>
                    </a:lnTo>
                    <a:lnTo>
                      <a:pt x="133" y="31"/>
                    </a:lnTo>
                    <a:lnTo>
                      <a:pt x="130" y="30"/>
                    </a:lnTo>
                    <a:lnTo>
                      <a:pt x="127" y="27"/>
                    </a:lnTo>
                    <a:lnTo>
                      <a:pt x="119" y="25"/>
                    </a:lnTo>
                    <a:lnTo>
                      <a:pt x="112" y="21"/>
                    </a:lnTo>
                    <a:lnTo>
                      <a:pt x="109" y="17"/>
                    </a:lnTo>
                    <a:lnTo>
                      <a:pt x="103" y="17"/>
                    </a:lnTo>
                    <a:lnTo>
                      <a:pt x="103" y="14"/>
                    </a:lnTo>
                    <a:lnTo>
                      <a:pt x="99" y="11"/>
                    </a:lnTo>
                    <a:lnTo>
                      <a:pt x="93" y="8"/>
                    </a:lnTo>
                    <a:lnTo>
                      <a:pt x="91" y="5"/>
                    </a:lnTo>
                    <a:lnTo>
                      <a:pt x="88" y="1"/>
                    </a:lnTo>
                    <a:lnTo>
                      <a:pt x="85" y="0"/>
                    </a:lnTo>
                    <a:lnTo>
                      <a:pt x="79" y="1"/>
                    </a:lnTo>
                    <a:lnTo>
                      <a:pt x="76" y="3"/>
                    </a:lnTo>
                    <a:lnTo>
                      <a:pt x="75" y="11"/>
                    </a:lnTo>
                    <a:lnTo>
                      <a:pt x="72" y="13"/>
                    </a:lnTo>
                    <a:lnTo>
                      <a:pt x="69" y="14"/>
                    </a:lnTo>
                    <a:lnTo>
                      <a:pt x="62" y="17"/>
                    </a:lnTo>
                    <a:lnTo>
                      <a:pt x="59" y="17"/>
                    </a:lnTo>
                    <a:lnTo>
                      <a:pt x="58" y="21"/>
                    </a:lnTo>
                    <a:lnTo>
                      <a:pt x="57" y="22"/>
                    </a:lnTo>
                    <a:lnTo>
                      <a:pt x="52" y="22"/>
                    </a:lnTo>
                    <a:lnTo>
                      <a:pt x="47" y="21"/>
                    </a:lnTo>
                    <a:lnTo>
                      <a:pt x="44" y="20"/>
                    </a:lnTo>
                    <a:lnTo>
                      <a:pt x="43" y="17"/>
                    </a:lnTo>
                    <a:lnTo>
                      <a:pt x="34" y="17"/>
                    </a:lnTo>
                    <a:lnTo>
                      <a:pt x="38" y="24"/>
                    </a:lnTo>
                    <a:lnTo>
                      <a:pt x="38" y="31"/>
                    </a:lnTo>
                    <a:lnTo>
                      <a:pt x="33" y="30"/>
                    </a:lnTo>
                    <a:lnTo>
                      <a:pt x="27" y="30"/>
                    </a:lnTo>
                    <a:lnTo>
                      <a:pt x="24" y="30"/>
                    </a:lnTo>
                    <a:lnTo>
                      <a:pt x="23" y="28"/>
                    </a:lnTo>
                    <a:lnTo>
                      <a:pt x="19" y="25"/>
                    </a:lnTo>
                    <a:lnTo>
                      <a:pt x="16" y="25"/>
                    </a:lnTo>
                    <a:lnTo>
                      <a:pt x="14" y="27"/>
                    </a:lnTo>
                    <a:lnTo>
                      <a:pt x="10" y="27"/>
                    </a:lnTo>
                    <a:lnTo>
                      <a:pt x="4" y="27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6" y="32"/>
                    </a:lnTo>
                    <a:lnTo>
                      <a:pt x="3" y="32"/>
                    </a:lnTo>
                    <a:lnTo>
                      <a:pt x="2" y="34"/>
                    </a:lnTo>
                    <a:lnTo>
                      <a:pt x="2" y="35"/>
                    </a:lnTo>
                    <a:lnTo>
                      <a:pt x="3" y="37"/>
                    </a:lnTo>
                    <a:lnTo>
                      <a:pt x="4" y="38"/>
                    </a:lnTo>
                    <a:lnTo>
                      <a:pt x="10" y="39"/>
                    </a:lnTo>
                    <a:lnTo>
                      <a:pt x="14" y="39"/>
                    </a:lnTo>
                    <a:lnTo>
                      <a:pt x="17" y="42"/>
                    </a:lnTo>
                    <a:lnTo>
                      <a:pt x="20" y="45"/>
                    </a:lnTo>
                    <a:lnTo>
                      <a:pt x="23" y="45"/>
                    </a:lnTo>
                    <a:lnTo>
                      <a:pt x="24" y="49"/>
                    </a:lnTo>
                    <a:lnTo>
                      <a:pt x="28" y="52"/>
                    </a:lnTo>
                    <a:lnTo>
                      <a:pt x="27" y="55"/>
                    </a:lnTo>
                    <a:lnTo>
                      <a:pt x="31" y="62"/>
                    </a:lnTo>
                    <a:lnTo>
                      <a:pt x="34" y="65"/>
                    </a:lnTo>
                    <a:lnTo>
                      <a:pt x="37" y="68"/>
                    </a:lnTo>
                    <a:lnTo>
                      <a:pt x="36" y="70"/>
                    </a:lnTo>
                    <a:lnTo>
                      <a:pt x="33" y="72"/>
                    </a:lnTo>
                    <a:lnTo>
                      <a:pt x="38" y="78"/>
                    </a:lnTo>
                    <a:lnTo>
                      <a:pt x="34" y="78"/>
                    </a:lnTo>
                    <a:lnTo>
                      <a:pt x="30" y="94"/>
                    </a:lnTo>
                    <a:lnTo>
                      <a:pt x="26" y="103"/>
                    </a:lnTo>
                    <a:lnTo>
                      <a:pt x="23" y="106"/>
                    </a:lnTo>
                    <a:lnTo>
                      <a:pt x="19" y="107"/>
                    </a:lnTo>
                    <a:lnTo>
                      <a:pt x="20" y="109"/>
                    </a:lnTo>
                    <a:lnTo>
                      <a:pt x="27" y="113"/>
                    </a:lnTo>
                    <a:lnTo>
                      <a:pt x="31" y="117"/>
                    </a:lnTo>
                    <a:lnTo>
                      <a:pt x="36" y="117"/>
                    </a:lnTo>
                    <a:lnTo>
                      <a:pt x="41" y="121"/>
                    </a:lnTo>
                    <a:lnTo>
                      <a:pt x="43" y="124"/>
                    </a:lnTo>
                    <a:lnTo>
                      <a:pt x="51" y="124"/>
                    </a:lnTo>
                    <a:lnTo>
                      <a:pt x="59" y="126"/>
                    </a:lnTo>
                    <a:lnTo>
                      <a:pt x="67" y="128"/>
                    </a:lnTo>
                    <a:lnTo>
                      <a:pt x="75" y="130"/>
                    </a:lnTo>
                    <a:lnTo>
                      <a:pt x="78" y="133"/>
                    </a:lnTo>
                    <a:lnTo>
                      <a:pt x="81" y="131"/>
                    </a:lnTo>
                    <a:lnTo>
                      <a:pt x="82" y="130"/>
                    </a:lnTo>
                    <a:lnTo>
                      <a:pt x="79" y="126"/>
                    </a:lnTo>
                    <a:lnTo>
                      <a:pt x="81" y="121"/>
                    </a:lnTo>
                    <a:lnTo>
                      <a:pt x="83" y="117"/>
                    </a:lnTo>
                    <a:lnTo>
                      <a:pt x="88" y="114"/>
                    </a:lnTo>
                    <a:lnTo>
                      <a:pt x="92" y="113"/>
                    </a:lnTo>
                    <a:lnTo>
                      <a:pt x="96" y="113"/>
                    </a:lnTo>
                    <a:lnTo>
                      <a:pt x="107" y="116"/>
                    </a:lnTo>
                    <a:lnTo>
                      <a:pt x="113" y="117"/>
                    </a:lnTo>
                    <a:lnTo>
                      <a:pt x="117" y="120"/>
                    </a:lnTo>
                    <a:lnTo>
                      <a:pt x="122" y="120"/>
                    </a:lnTo>
                    <a:lnTo>
                      <a:pt x="123" y="119"/>
                    </a:lnTo>
                    <a:lnTo>
                      <a:pt x="124" y="117"/>
                    </a:lnTo>
                    <a:lnTo>
                      <a:pt x="126" y="117"/>
                    </a:lnTo>
                    <a:lnTo>
                      <a:pt x="131" y="113"/>
                    </a:lnTo>
                    <a:lnTo>
                      <a:pt x="137" y="110"/>
                    </a:lnTo>
                    <a:lnTo>
                      <a:pt x="140" y="104"/>
                    </a:lnTo>
                    <a:lnTo>
                      <a:pt x="130" y="102"/>
                    </a:lnTo>
                    <a:lnTo>
                      <a:pt x="131" y="96"/>
                    </a:lnTo>
                    <a:lnTo>
                      <a:pt x="127" y="90"/>
                    </a:lnTo>
                    <a:lnTo>
                      <a:pt x="133" y="87"/>
                    </a:lnTo>
                    <a:lnTo>
                      <a:pt x="131" y="80"/>
                    </a:lnTo>
                    <a:lnTo>
                      <a:pt x="133" y="80"/>
                    </a:lnTo>
                    <a:lnTo>
                      <a:pt x="131" y="78"/>
                    </a:lnTo>
                    <a:lnTo>
                      <a:pt x="130" y="75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41" name="Freeform 1094"/>
              <p:cNvSpPr>
                <a:spLocks noChangeAspect="1"/>
              </p:cNvSpPr>
              <p:nvPr/>
            </p:nvSpPr>
            <p:spPr bwMode="auto">
              <a:xfrm>
                <a:off x="3092" y="1027"/>
                <a:ext cx="147" cy="133"/>
              </a:xfrm>
              <a:custGeom>
                <a:avLst/>
                <a:gdLst>
                  <a:gd name="T0" fmla="*/ 124 w 147"/>
                  <a:gd name="T1" fmla="*/ 73 h 133"/>
                  <a:gd name="T2" fmla="*/ 122 w 147"/>
                  <a:gd name="T3" fmla="*/ 70 h 133"/>
                  <a:gd name="T4" fmla="*/ 127 w 147"/>
                  <a:gd name="T5" fmla="*/ 63 h 133"/>
                  <a:gd name="T6" fmla="*/ 131 w 147"/>
                  <a:gd name="T7" fmla="*/ 58 h 133"/>
                  <a:gd name="T8" fmla="*/ 140 w 147"/>
                  <a:gd name="T9" fmla="*/ 55 h 133"/>
                  <a:gd name="T10" fmla="*/ 143 w 147"/>
                  <a:gd name="T11" fmla="*/ 39 h 133"/>
                  <a:gd name="T12" fmla="*/ 140 w 147"/>
                  <a:gd name="T13" fmla="*/ 32 h 133"/>
                  <a:gd name="T14" fmla="*/ 130 w 147"/>
                  <a:gd name="T15" fmla="*/ 30 h 133"/>
                  <a:gd name="T16" fmla="*/ 119 w 147"/>
                  <a:gd name="T17" fmla="*/ 25 h 133"/>
                  <a:gd name="T18" fmla="*/ 109 w 147"/>
                  <a:gd name="T19" fmla="*/ 17 h 133"/>
                  <a:gd name="T20" fmla="*/ 103 w 147"/>
                  <a:gd name="T21" fmla="*/ 14 h 133"/>
                  <a:gd name="T22" fmla="*/ 99 w 147"/>
                  <a:gd name="T23" fmla="*/ 11 h 133"/>
                  <a:gd name="T24" fmla="*/ 91 w 147"/>
                  <a:gd name="T25" fmla="*/ 5 h 133"/>
                  <a:gd name="T26" fmla="*/ 85 w 147"/>
                  <a:gd name="T27" fmla="*/ 0 h 133"/>
                  <a:gd name="T28" fmla="*/ 76 w 147"/>
                  <a:gd name="T29" fmla="*/ 3 h 133"/>
                  <a:gd name="T30" fmla="*/ 72 w 147"/>
                  <a:gd name="T31" fmla="*/ 13 h 133"/>
                  <a:gd name="T32" fmla="*/ 62 w 147"/>
                  <a:gd name="T33" fmla="*/ 17 h 133"/>
                  <a:gd name="T34" fmla="*/ 58 w 147"/>
                  <a:gd name="T35" fmla="*/ 21 h 133"/>
                  <a:gd name="T36" fmla="*/ 52 w 147"/>
                  <a:gd name="T37" fmla="*/ 22 h 133"/>
                  <a:gd name="T38" fmla="*/ 44 w 147"/>
                  <a:gd name="T39" fmla="*/ 20 h 133"/>
                  <a:gd name="T40" fmla="*/ 34 w 147"/>
                  <a:gd name="T41" fmla="*/ 17 h 133"/>
                  <a:gd name="T42" fmla="*/ 38 w 147"/>
                  <a:gd name="T43" fmla="*/ 31 h 133"/>
                  <a:gd name="T44" fmla="*/ 27 w 147"/>
                  <a:gd name="T45" fmla="*/ 30 h 133"/>
                  <a:gd name="T46" fmla="*/ 23 w 147"/>
                  <a:gd name="T47" fmla="*/ 28 h 133"/>
                  <a:gd name="T48" fmla="*/ 16 w 147"/>
                  <a:gd name="T49" fmla="*/ 25 h 133"/>
                  <a:gd name="T50" fmla="*/ 10 w 147"/>
                  <a:gd name="T51" fmla="*/ 27 h 133"/>
                  <a:gd name="T52" fmla="*/ 0 w 147"/>
                  <a:gd name="T53" fmla="*/ 28 h 133"/>
                  <a:gd name="T54" fmla="*/ 0 w 147"/>
                  <a:gd name="T55" fmla="*/ 30 h 133"/>
                  <a:gd name="T56" fmla="*/ 3 w 147"/>
                  <a:gd name="T57" fmla="*/ 32 h 133"/>
                  <a:gd name="T58" fmla="*/ 2 w 147"/>
                  <a:gd name="T59" fmla="*/ 35 h 133"/>
                  <a:gd name="T60" fmla="*/ 4 w 147"/>
                  <a:gd name="T61" fmla="*/ 38 h 133"/>
                  <a:gd name="T62" fmla="*/ 14 w 147"/>
                  <a:gd name="T63" fmla="*/ 39 h 133"/>
                  <a:gd name="T64" fmla="*/ 20 w 147"/>
                  <a:gd name="T65" fmla="*/ 45 h 133"/>
                  <a:gd name="T66" fmla="*/ 24 w 147"/>
                  <a:gd name="T67" fmla="*/ 49 h 133"/>
                  <a:gd name="T68" fmla="*/ 27 w 147"/>
                  <a:gd name="T69" fmla="*/ 55 h 133"/>
                  <a:gd name="T70" fmla="*/ 34 w 147"/>
                  <a:gd name="T71" fmla="*/ 65 h 133"/>
                  <a:gd name="T72" fmla="*/ 36 w 147"/>
                  <a:gd name="T73" fmla="*/ 70 h 133"/>
                  <a:gd name="T74" fmla="*/ 38 w 147"/>
                  <a:gd name="T75" fmla="*/ 78 h 133"/>
                  <a:gd name="T76" fmla="*/ 30 w 147"/>
                  <a:gd name="T77" fmla="*/ 94 h 133"/>
                  <a:gd name="T78" fmla="*/ 23 w 147"/>
                  <a:gd name="T79" fmla="*/ 106 h 133"/>
                  <a:gd name="T80" fmla="*/ 20 w 147"/>
                  <a:gd name="T81" fmla="*/ 109 h 133"/>
                  <a:gd name="T82" fmla="*/ 31 w 147"/>
                  <a:gd name="T83" fmla="*/ 117 h 133"/>
                  <a:gd name="T84" fmla="*/ 41 w 147"/>
                  <a:gd name="T85" fmla="*/ 121 h 133"/>
                  <a:gd name="T86" fmla="*/ 51 w 147"/>
                  <a:gd name="T87" fmla="*/ 124 h 133"/>
                  <a:gd name="T88" fmla="*/ 67 w 147"/>
                  <a:gd name="T89" fmla="*/ 128 h 133"/>
                  <a:gd name="T90" fmla="*/ 78 w 147"/>
                  <a:gd name="T91" fmla="*/ 133 h 133"/>
                  <a:gd name="T92" fmla="*/ 82 w 147"/>
                  <a:gd name="T93" fmla="*/ 130 h 133"/>
                  <a:gd name="T94" fmla="*/ 81 w 147"/>
                  <a:gd name="T95" fmla="*/ 121 h 133"/>
                  <a:gd name="T96" fmla="*/ 88 w 147"/>
                  <a:gd name="T97" fmla="*/ 114 h 133"/>
                  <a:gd name="T98" fmla="*/ 96 w 147"/>
                  <a:gd name="T99" fmla="*/ 113 h 133"/>
                  <a:gd name="T100" fmla="*/ 113 w 147"/>
                  <a:gd name="T101" fmla="*/ 117 h 133"/>
                  <a:gd name="T102" fmla="*/ 122 w 147"/>
                  <a:gd name="T103" fmla="*/ 120 h 133"/>
                  <a:gd name="T104" fmla="*/ 124 w 147"/>
                  <a:gd name="T105" fmla="*/ 117 h 133"/>
                  <a:gd name="T106" fmla="*/ 131 w 147"/>
                  <a:gd name="T107" fmla="*/ 113 h 133"/>
                  <a:gd name="T108" fmla="*/ 140 w 147"/>
                  <a:gd name="T109" fmla="*/ 104 h 133"/>
                  <a:gd name="T110" fmla="*/ 131 w 147"/>
                  <a:gd name="T111" fmla="*/ 96 h 133"/>
                  <a:gd name="T112" fmla="*/ 133 w 147"/>
                  <a:gd name="T113" fmla="*/ 87 h 133"/>
                  <a:gd name="T114" fmla="*/ 133 w 147"/>
                  <a:gd name="T115" fmla="*/ 80 h 133"/>
                  <a:gd name="T116" fmla="*/ 130 w 147"/>
                  <a:gd name="T117" fmla="*/ 75 h 13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7"/>
                  <a:gd name="T178" fmla="*/ 0 h 133"/>
                  <a:gd name="T179" fmla="*/ 147 w 147"/>
                  <a:gd name="T180" fmla="*/ 133 h 13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7" h="133">
                    <a:moveTo>
                      <a:pt x="130" y="75"/>
                    </a:moveTo>
                    <a:lnTo>
                      <a:pt x="124" y="73"/>
                    </a:lnTo>
                    <a:lnTo>
                      <a:pt x="120" y="75"/>
                    </a:lnTo>
                    <a:lnTo>
                      <a:pt x="122" y="70"/>
                    </a:lnTo>
                    <a:lnTo>
                      <a:pt x="126" y="66"/>
                    </a:lnTo>
                    <a:lnTo>
                      <a:pt x="127" y="63"/>
                    </a:lnTo>
                    <a:lnTo>
                      <a:pt x="130" y="61"/>
                    </a:lnTo>
                    <a:lnTo>
                      <a:pt x="131" y="58"/>
                    </a:lnTo>
                    <a:lnTo>
                      <a:pt x="136" y="56"/>
                    </a:lnTo>
                    <a:lnTo>
                      <a:pt x="140" y="55"/>
                    </a:lnTo>
                    <a:lnTo>
                      <a:pt x="141" y="44"/>
                    </a:lnTo>
                    <a:lnTo>
                      <a:pt x="143" y="39"/>
                    </a:lnTo>
                    <a:lnTo>
                      <a:pt x="147" y="35"/>
                    </a:lnTo>
                    <a:lnTo>
                      <a:pt x="140" y="32"/>
                    </a:lnTo>
                    <a:lnTo>
                      <a:pt x="133" y="31"/>
                    </a:lnTo>
                    <a:lnTo>
                      <a:pt x="130" y="30"/>
                    </a:lnTo>
                    <a:lnTo>
                      <a:pt x="127" y="27"/>
                    </a:lnTo>
                    <a:lnTo>
                      <a:pt x="119" y="25"/>
                    </a:lnTo>
                    <a:lnTo>
                      <a:pt x="112" y="21"/>
                    </a:lnTo>
                    <a:lnTo>
                      <a:pt x="109" y="17"/>
                    </a:lnTo>
                    <a:lnTo>
                      <a:pt x="103" y="17"/>
                    </a:lnTo>
                    <a:lnTo>
                      <a:pt x="103" y="14"/>
                    </a:lnTo>
                    <a:lnTo>
                      <a:pt x="99" y="11"/>
                    </a:lnTo>
                    <a:lnTo>
                      <a:pt x="93" y="8"/>
                    </a:lnTo>
                    <a:lnTo>
                      <a:pt x="91" y="5"/>
                    </a:lnTo>
                    <a:lnTo>
                      <a:pt x="88" y="1"/>
                    </a:lnTo>
                    <a:lnTo>
                      <a:pt x="85" y="0"/>
                    </a:lnTo>
                    <a:lnTo>
                      <a:pt x="79" y="1"/>
                    </a:lnTo>
                    <a:lnTo>
                      <a:pt x="76" y="3"/>
                    </a:lnTo>
                    <a:lnTo>
                      <a:pt x="75" y="11"/>
                    </a:lnTo>
                    <a:lnTo>
                      <a:pt x="72" y="13"/>
                    </a:lnTo>
                    <a:lnTo>
                      <a:pt x="69" y="14"/>
                    </a:lnTo>
                    <a:lnTo>
                      <a:pt x="62" y="17"/>
                    </a:lnTo>
                    <a:lnTo>
                      <a:pt x="59" y="17"/>
                    </a:lnTo>
                    <a:lnTo>
                      <a:pt x="58" y="21"/>
                    </a:lnTo>
                    <a:lnTo>
                      <a:pt x="57" y="22"/>
                    </a:lnTo>
                    <a:lnTo>
                      <a:pt x="52" y="22"/>
                    </a:lnTo>
                    <a:lnTo>
                      <a:pt x="47" y="21"/>
                    </a:lnTo>
                    <a:lnTo>
                      <a:pt x="44" y="20"/>
                    </a:lnTo>
                    <a:lnTo>
                      <a:pt x="43" y="17"/>
                    </a:lnTo>
                    <a:lnTo>
                      <a:pt x="34" y="17"/>
                    </a:lnTo>
                    <a:lnTo>
                      <a:pt x="38" y="24"/>
                    </a:lnTo>
                    <a:lnTo>
                      <a:pt x="38" y="31"/>
                    </a:lnTo>
                    <a:lnTo>
                      <a:pt x="33" y="30"/>
                    </a:lnTo>
                    <a:lnTo>
                      <a:pt x="27" y="30"/>
                    </a:lnTo>
                    <a:lnTo>
                      <a:pt x="24" y="30"/>
                    </a:lnTo>
                    <a:lnTo>
                      <a:pt x="23" y="28"/>
                    </a:lnTo>
                    <a:lnTo>
                      <a:pt x="19" y="25"/>
                    </a:lnTo>
                    <a:lnTo>
                      <a:pt x="16" y="25"/>
                    </a:lnTo>
                    <a:lnTo>
                      <a:pt x="14" y="27"/>
                    </a:lnTo>
                    <a:lnTo>
                      <a:pt x="10" y="27"/>
                    </a:lnTo>
                    <a:lnTo>
                      <a:pt x="4" y="27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6" y="32"/>
                    </a:lnTo>
                    <a:lnTo>
                      <a:pt x="3" y="32"/>
                    </a:lnTo>
                    <a:lnTo>
                      <a:pt x="2" y="34"/>
                    </a:lnTo>
                    <a:lnTo>
                      <a:pt x="2" y="35"/>
                    </a:lnTo>
                    <a:lnTo>
                      <a:pt x="3" y="37"/>
                    </a:lnTo>
                    <a:lnTo>
                      <a:pt x="4" y="38"/>
                    </a:lnTo>
                    <a:lnTo>
                      <a:pt x="10" y="39"/>
                    </a:lnTo>
                    <a:lnTo>
                      <a:pt x="14" y="39"/>
                    </a:lnTo>
                    <a:lnTo>
                      <a:pt x="17" y="42"/>
                    </a:lnTo>
                    <a:lnTo>
                      <a:pt x="20" y="45"/>
                    </a:lnTo>
                    <a:lnTo>
                      <a:pt x="23" y="45"/>
                    </a:lnTo>
                    <a:lnTo>
                      <a:pt x="24" y="49"/>
                    </a:lnTo>
                    <a:lnTo>
                      <a:pt x="28" y="52"/>
                    </a:lnTo>
                    <a:lnTo>
                      <a:pt x="27" y="55"/>
                    </a:lnTo>
                    <a:lnTo>
                      <a:pt x="31" y="62"/>
                    </a:lnTo>
                    <a:lnTo>
                      <a:pt x="34" y="65"/>
                    </a:lnTo>
                    <a:lnTo>
                      <a:pt x="37" y="68"/>
                    </a:lnTo>
                    <a:lnTo>
                      <a:pt x="36" y="70"/>
                    </a:lnTo>
                    <a:lnTo>
                      <a:pt x="33" y="72"/>
                    </a:lnTo>
                    <a:lnTo>
                      <a:pt x="38" y="78"/>
                    </a:lnTo>
                    <a:lnTo>
                      <a:pt x="34" y="78"/>
                    </a:lnTo>
                    <a:lnTo>
                      <a:pt x="30" y="94"/>
                    </a:lnTo>
                    <a:lnTo>
                      <a:pt x="26" y="103"/>
                    </a:lnTo>
                    <a:lnTo>
                      <a:pt x="23" y="106"/>
                    </a:lnTo>
                    <a:lnTo>
                      <a:pt x="19" y="107"/>
                    </a:lnTo>
                    <a:lnTo>
                      <a:pt x="20" y="109"/>
                    </a:lnTo>
                    <a:lnTo>
                      <a:pt x="27" y="113"/>
                    </a:lnTo>
                    <a:lnTo>
                      <a:pt x="31" y="117"/>
                    </a:lnTo>
                    <a:lnTo>
                      <a:pt x="36" y="117"/>
                    </a:lnTo>
                    <a:lnTo>
                      <a:pt x="41" y="121"/>
                    </a:lnTo>
                    <a:lnTo>
                      <a:pt x="43" y="124"/>
                    </a:lnTo>
                    <a:lnTo>
                      <a:pt x="51" y="124"/>
                    </a:lnTo>
                    <a:lnTo>
                      <a:pt x="59" y="126"/>
                    </a:lnTo>
                    <a:lnTo>
                      <a:pt x="67" y="128"/>
                    </a:lnTo>
                    <a:lnTo>
                      <a:pt x="75" y="130"/>
                    </a:lnTo>
                    <a:lnTo>
                      <a:pt x="78" y="133"/>
                    </a:lnTo>
                    <a:lnTo>
                      <a:pt x="81" y="131"/>
                    </a:lnTo>
                    <a:lnTo>
                      <a:pt x="82" y="130"/>
                    </a:lnTo>
                    <a:lnTo>
                      <a:pt x="79" y="126"/>
                    </a:lnTo>
                    <a:lnTo>
                      <a:pt x="81" y="121"/>
                    </a:lnTo>
                    <a:lnTo>
                      <a:pt x="83" y="117"/>
                    </a:lnTo>
                    <a:lnTo>
                      <a:pt x="88" y="114"/>
                    </a:lnTo>
                    <a:lnTo>
                      <a:pt x="92" y="113"/>
                    </a:lnTo>
                    <a:lnTo>
                      <a:pt x="96" y="113"/>
                    </a:lnTo>
                    <a:lnTo>
                      <a:pt x="107" y="116"/>
                    </a:lnTo>
                    <a:lnTo>
                      <a:pt x="113" y="117"/>
                    </a:lnTo>
                    <a:lnTo>
                      <a:pt x="117" y="120"/>
                    </a:lnTo>
                    <a:lnTo>
                      <a:pt x="122" y="120"/>
                    </a:lnTo>
                    <a:lnTo>
                      <a:pt x="123" y="119"/>
                    </a:lnTo>
                    <a:lnTo>
                      <a:pt x="124" y="117"/>
                    </a:lnTo>
                    <a:lnTo>
                      <a:pt x="126" y="117"/>
                    </a:lnTo>
                    <a:lnTo>
                      <a:pt x="131" y="113"/>
                    </a:lnTo>
                    <a:lnTo>
                      <a:pt x="137" y="110"/>
                    </a:lnTo>
                    <a:lnTo>
                      <a:pt x="140" y="104"/>
                    </a:lnTo>
                    <a:lnTo>
                      <a:pt x="130" y="102"/>
                    </a:lnTo>
                    <a:lnTo>
                      <a:pt x="131" y="96"/>
                    </a:lnTo>
                    <a:lnTo>
                      <a:pt x="127" y="90"/>
                    </a:lnTo>
                    <a:lnTo>
                      <a:pt x="133" y="87"/>
                    </a:lnTo>
                    <a:lnTo>
                      <a:pt x="131" y="80"/>
                    </a:lnTo>
                    <a:lnTo>
                      <a:pt x="133" y="80"/>
                    </a:lnTo>
                    <a:lnTo>
                      <a:pt x="131" y="78"/>
                    </a:lnTo>
                    <a:lnTo>
                      <a:pt x="130" y="75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42" name="Freeform 1095"/>
              <p:cNvSpPr>
                <a:spLocks noChangeAspect="1"/>
              </p:cNvSpPr>
              <p:nvPr/>
            </p:nvSpPr>
            <p:spPr bwMode="auto">
              <a:xfrm>
                <a:off x="3219" y="1089"/>
                <a:ext cx="152" cy="131"/>
              </a:xfrm>
              <a:custGeom>
                <a:avLst/>
                <a:gdLst>
                  <a:gd name="T0" fmla="*/ 144 w 152"/>
                  <a:gd name="T1" fmla="*/ 89 h 131"/>
                  <a:gd name="T2" fmla="*/ 130 w 152"/>
                  <a:gd name="T3" fmla="*/ 82 h 131"/>
                  <a:gd name="T4" fmla="*/ 120 w 152"/>
                  <a:gd name="T5" fmla="*/ 75 h 131"/>
                  <a:gd name="T6" fmla="*/ 116 w 152"/>
                  <a:gd name="T7" fmla="*/ 72 h 131"/>
                  <a:gd name="T8" fmla="*/ 106 w 152"/>
                  <a:gd name="T9" fmla="*/ 72 h 131"/>
                  <a:gd name="T10" fmla="*/ 95 w 152"/>
                  <a:gd name="T11" fmla="*/ 65 h 131"/>
                  <a:gd name="T12" fmla="*/ 88 w 152"/>
                  <a:gd name="T13" fmla="*/ 55 h 131"/>
                  <a:gd name="T14" fmla="*/ 72 w 152"/>
                  <a:gd name="T15" fmla="*/ 42 h 131"/>
                  <a:gd name="T16" fmla="*/ 68 w 152"/>
                  <a:gd name="T17" fmla="*/ 34 h 131"/>
                  <a:gd name="T18" fmla="*/ 71 w 152"/>
                  <a:gd name="T19" fmla="*/ 30 h 131"/>
                  <a:gd name="T20" fmla="*/ 69 w 152"/>
                  <a:gd name="T21" fmla="*/ 27 h 131"/>
                  <a:gd name="T22" fmla="*/ 72 w 152"/>
                  <a:gd name="T23" fmla="*/ 23 h 131"/>
                  <a:gd name="T24" fmla="*/ 83 w 152"/>
                  <a:gd name="T25" fmla="*/ 18 h 131"/>
                  <a:gd name="T26" fmla="*/ 83 w 152"/>
                  <a:gd name="T27" fmla="*/ 7 h 131"/>
                  <a:gd name="T28" fmla="*/ 66 w 152"/>
                  <a:gd name="T29" fmla="*/ 0 h 131"/>
                  <a:gd name="T30" fmla="*/ 52 w 152"/>
                  <a:gd name="T31" fmla="*/ 6 h 131"/>
                  <a:gd name="T32" fmla="*/ 45 w 152"/>
                  <a:gd name="T33" fmla="*/ 8 h 131"/>
                  <a:gd name="T34" fmla="*/ 38 w 152"/>
                  <a:gd name="T35" fmla="*/ 10 h 131"/>
                  <a:gd name="T36" fmla="*/ 30 w 152"/>
                  <a:gd name="T37" fmla="*/ 18 h 131"/>
                  <a:gd name="T38" fmla="*/ 16 w 152"/>
                  <a:gd name="T39" fmla="*/ 17 h 131"/>
                  <a:gd name="T40" fmla="*/ 6 w 152"/>
                  <a:gd name="T41" fmla="*/ 25 h 131"/>
                  <a:gd name="T42" fmla="*/ 3 w 152"/>
                  <a:gd name="T43" fmla="*/ 34 h 131"/>
                  <a:gd name="T44" fmla="*/ 13 w 152"/>
                  <a:gd name="T45" fmla="*/ 44 h 131"/>
                  <a:gd name="T46" fmla="*/ 13 w 152"/>
                  <a:gd name="T47" fmla="*/ 48 h 131"/>
                  <a:gd name="T48" fmla="*/ 21 w 152"/>
                  <a:gd name="T49" fmla="*/ 42 h 131"/>
                  <a:gd name="T50" fmla="*/ 27 w 152"/>
                  <a:gd name="T51" fmla="*/ 40 h 131"/>
                  <a:gd name="T52" fmla="*/ 34 w 152"/>
                  <a:gd name="T53" fmla="*/ 44 h 131"/>
                  <a:gd name="T54" fmla="*/ 41 w 152"/>
                  <a:gd name="T55" fmla="*/ 45 h 131"/>
                  <a:gd name="T56" fmla="*/ 44 w 152"/>
                  <a:gd name="T57" fmla="*/ 52 h 131"/>
                  <a:gd name="T58" fmla="*/ 48 w 152"/>
                  <a:gd name="T59" fmla="*/ 61 h 131"/>
                  <a:gd name="T60" fmla="*/ 55 w 152"/>
                  <a:gd name="T61" fmla="*/ 68 h 131"/>
                  <a:gd name="T62" fmla="*/ 64 w 152"/>
                  <a:gd name="T63" fmla="*/ 72 h 131"/>
                  <a:gd name="T64" fmla="*/ 78 w 152"/>
                  <a:gd name="T65" fmla="*/ 83 h 131"/>
                  <a:gd name="T66" fmla="*/ 83 w 152"/>
                  <a:gd name="T67" fmla="*/ 85 h 131"/>
                  <a:gd name="T68" fmla="*/ 96 w 152"/>
                  <a:gd name="T69" fmla="*/ 90 h 131"/>
                  <a:gd name="T70" fmla="*/ 100 w 152"/>
                  <a:gd name="T71" fmla="*/ 92 h 131"/>
                  <a:gd name="T72" fmla="*/ 105 w 152"/>
                  <a:gd name="T73" fmla="*/ 93 h 131"/>
                  <a:gd name="T74" fmla="*/ 110 w 152"/>
                  <a:gd name="T75" fmla="*/ 100 h 131"/>
                  <a:gd name="T76" fmla="*/ 120 w 152"/>
                  <a:gd name="T77" fmla="*/ 105 h 131"/>
                  <a:gd name="T78" fmla="*/ 126 w 152"/>
                  <a:gd name="T79" fmla="*/ 120 h 131"/>
                  <a:gd name="T80" fmla="*/ 120 w 152"/>
                  <a:gd name="T81" fmla="*/ 121 h 131"/>
                  <a:gd name="T82" fmla="*/ 120 w 152"/>
                  <a:gd name="T83" fmla="*/ 127 h 131"/>
                  <a:gd name="T84" fmla="*/ 120 w 152"/>
                  <a:gd name="T85" fmla="*/ 131 h 131"/>
                  <a:gd name="T86" fmla="*/ 126 w 152"/>
                  <a:gd name="T87" fmla="*/ 131 h 131"/>
                  <a:gd name="T88" fmla="*/ 130 w 152"/>
                  <a:gd name="T89" fmla="*/ 121 h 131"/>
                  <a:gd name="T90" fmla="*/ 138 w 152"/>
                  <a:gd name="T91" fmla="*/ 116 h 131"/>
                  <a:gd name="T92" fmla="*/ 136 w 152"/>
                  <a:gd name="T93" fmla="*/ 109 h 131"/>
                  <a:gd name="T94" fmla="*/ 130 w 152"/>
                  <a:gd name="T95" fmla="*/ 106 h 131"/>
                  <a:gd name="T96" fmla="*/ 130 w 152"/>
                  <a:gd name="T97" fmla="*/ 97 h 131"/>
                  <a:gd name="T98" fmla="*/ 134 w 152"/>
                  <a:gd name="T99" fmla="*/ 93 h 131"/>
                  <a:gd name="T100" fmla="*/ 148 w 152"/>
                  <a:gd name="T101" fmla="*/ 97 h 131"/>
                  <a:gd name="T102" fmla="*/ 152 w 152"/>
                  <a:gd name="T103" fmla="*/ 96 h 13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52"/>
                  <a:gd name="T157" fmla="*/ 0 h 131"/>
                  <a:gd name="T158" fmla="*/ 152 w 152"/>
                  <a:gd name="T159" fmla="*/ 131 h 13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52" h="131">
                    <a:moveTo>
                      <a:pt x="148" y="92"/>
                    </a:moveTo>
                    <a:lnTo>
                      <a:pt x="144" y="89"/>
                    </a:lnTo>
                    <a:lnTo>
                      <a:pt x="140" y="88"/>
                    </a:lnTo>
                    <a:lnTo>
                      <a:pt x="130" y="82"/>
                    </a:lnTo>
                    <a:lnTo>
                      <a:pt x="119" y="78"/>
                    </a:lnTo>
                    <a:lnTo>
                      <a:pt x="120" y="75"/>
                    </a:lnTo>
                    <a:lnTo>
                      <a:pt x="120" y="73"/>
                    </a:lnTo>
                    <a:lnTo>
                      <a:pt x="116" y="72"/>
                    </a:lnTo>
                    <a:lnTo>
                      <a:pt x="112" y="72"/>
                    </a:lnTo>
                    <a:lnTo>
                      <a:pt x="106" y="72"/>
                    </a:lnTo>
                    <a:lnTo>
                      <a:pt x="100" y="69"/>
                    </a:lnTo>
                    <a:lnTo>
                      <a:pt x="95" y="65"/>
                    </a:lnTo>
                    <a:lnTo>
                      <a:pt x="92" y="59"/>
                    </a:lnTo>
                    <a:lnTo>
                      <a:pt x="88" y="55"/>
                    </a:lnTo>
                    <a:lnTo>
                      <a:pt x="83" y="49"/>
                    </a:lnTo>
                    <a:lnTo>
                      <a:pt x="72" y="42"/>
                    </a:lnTo>
                    <a:lnTo>
                      <a:pt x="68" y="37"/>
                    </a:lnTo>
                    <a:lnTo>
                      <a:pt x="68" y="34"/>
                    </a:lnTo>
                    <a:lnTo>
                      <a:pt x="69" y="31"/>
                    </a:lnTo>
                    <a:lnTo>
                      <a:pt x="71" y="30"/>
                    </a:lnTo>
                    <a:lnTo>
                      <a:pt x="69" y="28"/>
                    </a:lnTo>
                    <a:lnTo>
                      <a:pt x="69" y="27"/>
                    </a:lnTo>
                    <a:lnTo>
                      <a:pt x="69" y="24"/>
                    </a:lnTo>
                    <a:lnTo>
                      <a:pt x="72" y="23"/>
                    </a:lnTo>
                    <a:lnTo>
                      <a:pt x="83" y="18"/>
                    </a:lnTo>
                    <a:lnTo>
                      <a:pt x="83" y="11"/>
                    </a:lnTo>
                    <a:lnTo>
                      <a:pt x="83" y="7"/>
                    </a:lnTo>
                    <a:lnTo>
                      <a:pt x="69" y="3"/>
                    </a:lnTo>
                    <a:lnTo>
                      <a:pt x="66" y="0"/>
                    </a:lnTo>
                    <a:lnTo>
                      <a:pt x="57" y="1"/>
                    </a:lnTo>
                    <a:lnTo>
                      <a:pt x="52" y="6"/>
                    </a:lnTo>
                    <a:lnTo>
                      <a:pt x="48" y="4"/>
                    </a:lnTo>
                    <a:lnTo>
                      <a:pt x="45" y="8"/>
                    </a:lnTo>
                    <a:lnTo>
                      <a:pt x="41" y="8"/>
                    </a:lnTo>
                    <a:lnTo>
                      <a:pt x="38" y="10"/>
                    </a:lnTo>
                    <a:lnTo>
                      <a:pt x="33" y="8"/>
                    </a:lnTo>
                    <a:lnTo>
                      <a:pt x="30" y="18"/>
                    </a:lnTo>
                    <a:lnTo>
                      <a:pt x="21" y="8"/>
                    </a:lnTo>
                    <a:lnTo>
                      <a:pt x="16" y="17"/>
                    </a:lnTo>
                    <a:lnTo>
                      <a:pt x="3" y="18"/>
                    </a:lnTo>
                    <a:lnTo>
                      <a:pt x="6" y="25"/>
                    </a:lnTo>
                    <a:lnTo>
                      <a:pt x="0" y="28"/>
                    </a:lnTo>
                    <a:lnTo>
                      <a:pt x="3" y="34"/>
                    </a:lnTo>
                    <a:lnTo>
                      <a:pt x="3" y="40"/>
                    </a:lnTo>
                    <a:lnTo>
                      <a:pt x="13" y="44"/>
                    </a:lnTo>
                    <a:lnTo>
                      <a:pt x="10" y="48"/>
                    </a:lnTo>
                    <a:lnTo>
                      <a:pt x="13" y="48"/>
                    </a:lnTo>
                    <a:lnTo>
                      <a:pt x="17" y="47"/>
                    </a:lnTo>
                    <a:lnTo>
                      <a:pt x="21" y="42"/>
                    </a:lnTo>
                    <a:lnTo>
                      <a:pt x="23" y="41"/>
                    </a:lnTo>
                    <a:lnTo>
                      <a:pt x="27" y="40"/>
                    </a:lnTo>
                    <a:lnTo>
                      <a:pt x="31" y="41"/>
                    </a:lnTo>
                    <a:lnTo>
                      <a:pt x="34" y="44"/>
                    </a:lnTo>
                    <a:lnTo>
                      <a:pt x="35" y="45"/>
                    </a:lnTo>
                    <a:lnTo>
                      <a:pt x="41" y="45"/>
                    </a:lnTo>
                    <a:lnTo>
                      <a:pt x="42" y="47"/>
                    </a:lnTo>
                    <a:lnTo>
                      <a:pt x="44" y="52"/>
                    </a:lnTo>
                    <a:lnTo>
                      <a:pt x="47" y="58"/>
                    </a:lnTo>
                    <a:lnTo>
                      <a:pt x="48" y="61"/>
                    </a:lnTo>
                    <a:lnTo>
                      <a:pt x="51" y="62"/>
                    </a:lnTo>
                    <a:lnTo>
                      <a:pt x="55" y="68"/>
                    </a:lnTo>
                    <a:lnTo>
                      <a:pt x="61" y="71"/>
                    </a:lnTo>
                    <a:lnTo>
                      <a:pt x="64" y="72"/>
                    </a:lnTo>
                    <a:lnTo>
                      <a:pt x="66" y="75"/>
                    </a:lnTo>
                    <a:lnTo>
                      <a:pt x="78" y="83"/>
                    </a:lnTo>
                    <a:lnTo>
                      <a:pt x="81" y="85"/>
                    </a:lnTo>
                    <a:lnTo>
                      <a:pt x="83" y="85"/>
                    </a:lnTo>
                    <a:lnTo>
                      <a:pt x="92" y="88"/>
                    </a:lnTo>
                    <a:lnTo>
                      <a:pt x="96" y="90"/>
                    </a:lnTo>
                    <a:lnTo>
                      <a:pt x="99" y="90"/>
                    </a:lnTo>
                    <a:lnTo>
                      <a:pt x="100" y="92"/>
                    </a:lnTo>
                    <a:lnTo>
                      <a:pt x="100" y="93"/>
                    </a:lnTo>
                    <a:lnTo>
                      <a:pt x="105" y="93"/>
                    </a:lnTo>
                    <a:lnTo>
                      <a:pt x="106" y="97"/>
                    </a:lnTo>
                    <a:lnTo>
                      <a:pt x="110" y="100"/>
                    </a:lnTo>
                    <a:lnTo>
                      <a:pt x="116" y="103"/>
                    </a:lnTo>
                    <a:lnTo>
                      <a:pt x="120" y="105"/>
                    </a:lnTo>
                    <a:lnTo>
                      <a:pt x="121" y="110"/>
                    </a:lnTo>
                    <a:lnTo>
                      <a:pt x="126" y="120"/>
                    </a:lnTo>
                    <a:lnTo>
                      <a:pt x="123" y="120"/>
                    </a:lnTo>
                    <a:lnTo>
                      <a:pt x="120" y="121"/>
                    </a:lnTo>
                    <a:lnTo>
                      <a:pt x="120" y="124"/>
                    </a:lnTo>
                    <a:lnTo>
                      <a:pt x="120" y="127"/>
                    </a:lnTo>
                    <a:lnTo>
                      <a:pt x="119" y="129"/>
                    </a:lnTo>
                    <a:lnTo>
                      <a:pt x="120" y="131"/>
                    </a:lnTo>
                    <a:lnTo>
                      <a:pt x="123" y="131"/>
                    </a:lnTo>
                    <a:lnTo>
                      <a:pt x="126" y="131"/>
                    </a:lnTo>
                    <a:lnTo>
                      <a:pt x="128" y="127"/>
                    </a:lnTo>
                    <a:lnTo>
                      <a:pt x="130" y="121"/>
                    </a:lnTo>
                    <a:lnTo>
                      <a:pt x="133" y="117"/>
                    </a:lnTo>
                    <a:lnTo>
                      <a:pt x="138" y="116"/>
                    </a:lnTo>
                    <a:lnTo>
                      <a:pt x="138" y="110"/>
                    </a:lnTo>
                    <a:lnTo>
                      <a:pt x="136" y="109"/>
                    </a:lnTo>
                    <a:lnTo>
                      <a:pt x="133" y="107"/>
                    </a:lnTo>
                    <a:lnTo>
                      <a:pt x="130" y="106"/>
                    </a:lnTo>
                    <a:lnTo>
                      <a:pt x="128" y="103"/>
                    </a:lnTo>
                    <a:lnTo>
                      <a:pt x="130" y="97"/>
                    </a:lnTo>
                    <a:lnTo>
                      <a:pt x="133" y="95"/>
                    </a:lnTo>
                    <a:lnTo>
                      <a:pt x="134" y="93"/>
                    </a:lnTo>
                    <a:lnTo>
                      <a:pt x="143" y="95"/>
                    </a:lnTo>
                    <a:lnTo>
                      <a:pt x="148" y="97"/>
                    </a:lnTo>
                    <a:lnTo>
                      <a:pt x="152" y="100"/>
                    </a:lnTo>
                    <a:lnTo>
                      <a:pt x="152" y="96"/>
                    </a:lnTo>
                    <a:lnTo>
                      <a:pt x="148" y="92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43" name="Freeform 1096"/>
              <p:cNvSpPr>
                <a:spLocks noChangeAspect="1"/>
              </p:cNvSpPr>
              <p:nvPr/>
            </p:nvSpPr>
            <p:spPr bwMode="auto">
              <a:xfrm>
                <a:off x="3219" y="1089"/>
                <a:ext cx="152" cy="131"/>
              </a:xfrm>
              <a:custGeom>
                <a:avLst/>
                <a:gdLst>
                  <a:gd name="T0" fmla="*/ 144 w 152"/>
                  <a:gd name="T1" fmla="*/ 89 h 131"/>
                  <a:gd name="T2" fmla="*/ 130 w 152"/>
                  <a:gd name="T3" fmla="*/ 82 h 131"/>
                  <a:gd name="T4" fmla="*/ 120 w 152"/>
                  <a:gd name="T5" fmla="*/ 75 h 131"/>
                  <a:gd name="T6" fmla="*/ 116 w 152"/>
                  <a:gd name="T7" fmla="*/ 72 h 131"/>
                  <a:gd name="T8" fmla="*/ 106 w 152"/>
                  <a:gd name="T9" fmla="*/ 72 h 131"/>
                  <a:gd name="T10" fmla="*/ 95 w 152"/>
                  <a:gd name="T11" fmla="*/ 65 h 131"/>
                  <a:gd name="T12" fmla="*/ 88 w 152"/>
                  <a:gd name="T13" fmla="*/ 55 h 131"/>
                  <a:gd name="T14" fmla="*/ 72 w 152"/>
                  <a:gd name="T15" fmla="*/ 42 h 131"/>
                  <a:gd name="T16" fmla="*/ 68 w 152"/>
                  <a:gd name="T17" fmla="*/ 34 h 131"/>
                  <a:gd name="T18" fmla="*/ 71 w 152"/>
                  <a:gd name="T19" fmla="*/ 30 h 131"/>
                  <a:gd name="T20" fmla="*/ 69 w 152"/>
                  <a:gd name="T21" fmla="*/ 27 h 131"/>
                  <a:gd name="T22" fmla="*/ 72 w 152"/>
                  <a:gd name="T23" fmla="*/ 23 h 131"/>
                  <a:gd name="T24" fmla="*/ 83 w 152"/>
                  <a:gd name="T25" fmla="*/ 18 h 131"/>
                  <a:gd name="T26" fmla="*/ 83 w 152"/>
                  <a:gd name="T27" fmla="*/ 7 h 131"/>
                  <a:gd name="T28" fmla="*/ 66 w 152"/>
                  <a:gd name="T29" fmla="*/ 0 h 131"/>
                  <a:gd name="T30" fmla="*/ 52 w 152"/>
                  <a:gd name="T31" fmla="*/ 6 h 131"/>
                  <a:gd name="T32" fmla="*/ 45 w 152"/>
                  <a:gd name="T33" fmla="*/ 8 h 131"/>
                  <a:gd name="T34" fmla="*/ 38 w 152"/>
                  <a:gd name="T35" fmla="*/ 10 h 131"/>
                  <a:gd name="T36" fmla="*/ 30 w 152"/>
                  <a:gd name="T37" fmla="*/ 18 h 131"/>
                  <a:gd name="T38" fmla="*/ 16 w 152"/>
                  <a:gd name="T39" fmla="*/ 17 h 131"/>
                  <a:gd name="T40" fmla="*/ 6 w 152"/>
                  <a:gd name="T41" fmla="*/ 25 h 131"/>
                  <a:gd name="T42" fmla="*/ 3 w 152"/>
                  <a:gd name="T43" fmla="*/ 34 h 131"/>
                  <a:gd name="T44" fmla="*/ 13 w 152"/>
                  <a:gd name="T45" fmla="*/ 44 h 131"/>
                  <a:gd name="T46" fmla="*/ 13 w 152"/>
                  <a:gd name="T47" fmla="*/ 48 h 131"/>
                  <a:gd name="T48" fmla="*/ 21 w 152"/>
                  <a:gd name="T49" fmla="*/ 42 h 131"/>
                  <a:gd name="T50" fmla="*/ 27 w 152"/>
                  <a:gd name="T51" fmla="*/ 40 h 131"/>
                  <a:gd name="T52" fmla="*/ 34 w 152"/>
                  <a:gd name="T53" fmla="*/ 44 h 131"/>
                  <a:gd name="T54" fmla="*/ 41 w 152"/>
                  <a:gd name="T55" fmla="*/ 45 h 131"/>
                  <a:gd name="T56" fmla="*/ 44 w 152"/>
                  <a:gd name="T57" fmla="*/ 52 h 131"/>
                  <a:gd name="T58" fmla="*/ 48 w 152"/>
                  <a:gd name="T59" fmla="*/ 61 h 131"/>
                  <a:gd name="T60" fmla="*/ 55 w 152"/>
                  <a:gd name="T61" fmla="*/ 68 h 131"/>
                  <a:gd name="T62" fmla="*/ 64 w 152"/>
                  <a:gd name="T63" fmla="*/ 72 h 131"/>
                  <a:gd name="T64" fmla="*/ 78 w 152"/>
                  <a:gd name="T65" fmla="*/ 83 h 131"/>
                  <a:gd name="T66" fmla="*/ 83 w 152"/>
                  <a:gd name="T67" fmla="*/ 85 h 131"/>
                  <a:gd name="T68" fmla="*/ 96 w 152"/>
                  <a:gd name="T69" fmla="*/ 90 h 131"/>
                  <a:gd name="T70" fmla="*/ 100 w 152"/>
                  <a:gd name="T71" fmla="*/ 92 h 131"/>
                  <a:gd name="T72" fmla="*/ 105 w 152"/>
                  <a:gd name="T73" fmla="*/ 93 h 131"/>
                  <a:gd name="T74" fmla="*/ 110 w 152"/>
                  <a:gd name="T75" fmla="*/ 100 h 131"/>
                  <a:gd name="T76" fmla="*/ 120 w 152"/>
                  <a:gd name="T77" fmla="*/ 105 h 131"/>
                  <a:gd name="T78" fmla="*/ 126 w 152"/>
                  <a:gd name="T79" fmla="*/ 120 h 131"/>
                  <a:gd name="T80" fmla="*/ 120 w 152"/>
                  <a:gd name="T81" fmla="*/ 121 h 131"/>
                  <a:gd name="T82" fmla="*/ 120 w 152"/>
                  <a:gd name="T83" fmla="*/ 127 h 131"/>
                  <a:gd name="T84" fmla="*/ 120 w 152"/>
                  <a:gd name="T85" fmla="*/ 131 h 131"/>
                  <a:gd name="T86" fmla="*/ 126 w 152"/>
                  <a:gd name="T87" fmla="*/ 131 h 131"/>
                  <a:gd name="T88" fmla="*/ 130 w 152"/>
                  <a:gd name="T89" fmla="*/ 121 h 131"/>
                  <a:gd name="T90" fmla="*/ 138 w 152"/>
                  <a:gd name="T91" fmla="*/ 116 h 131"/>
                  <a:gd name="T92" fmla="*/ 136 w 152"/>
                  <a:gd name="T93" fmla="*/ 109 h 131"/>
                  <a:gd name="T94" fmla="*/ 130 w 152"/>
                  <a:gd name="T95" fmla="*/ 106 h 131"/>
                  <a:gd name="T96" fmla="*/ 130 w 152"/>
                  <a:gd name="T97" fmla="*/ 97 h 131"/>
                  <a:gd name="T98" fmla="*/ 134 w 152"/>
                  <a:gd name="T99" fmla="*/ 93 h 131"/>
                  <a:gd name="T100" fmla="*/ 148 w 152"/>
                  <a:gd name="T101" fmla="*/ 97 h 131"/>
                  <a:gd name="T102" fmla="*/ 152 w 152"/>
                  <a:gd name="T103" fmla="*/ 96 h 13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52"/>
                  <a:gd name="T157" fmla="*/ 0 h 131"/>
                  <a:gd name="T158" fmla="*/ 152 w 152"/>
                  <a:gd name="T159" fmla="*/ 131 h 13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52" h="131">
                    <a:moveTo>
                      <a:pt x="148" y="92"/>
                    </a:moveTo>
                    <a:lnTo>
                      <a:pt x="144" y="89"/>
                    </a:lnTo>
                    <a:lnTo>
                      <a:pt x="140" y="88"/>
                    </a:lnTo>
                    <a:lnTo>
                      <a:pt x="130" y="82"/>
                    </a:lnTo>
                    <a:lnTo>
                      <a:pt x="119" y="78"/>
                    </a:lnTo>
                    <a:lnTo>
                      <a:pt x="120" y="75"/>
                    </a:lnTo>
                    <a:lnTo>
                      <a:pt x="120" y="73"/>
                    </a:lnTo>
                    <a:lnTo>
                      <a:pt x="116" y="72"/>
                    </a:lnTo>
                    <a:lnTo>
                      <a:pt x="112" y="72"/>
                    </a:lnTo>
                    <a:lnTo>
                      <a:pt x="106" y="72"/>
                    </a:lnTo>
                    <a:lnTo>
                      <a:pt x="100" y="69"/>
                    </a:lnTo>
                    <a:lnTo>
                      <a:pt x="95" y="65"/>
                    </a:lnTo>
                    <a:lnTo>
                      <a:pt x="92" y="59"/>
                    </a:lnTo>
                    <a:lnTo>
                      <a:pt x="88" y="55"/>
                    </a:lnTo>
                    <a:lnTo>
                      <a:pt x="83" y="49"/>
                    </a:lnTo>
                    <a:lnTo>
                      <a:pt x="72" y="42"/>
                    </a:lnTo>
                    <a:lnTo>
                      <a:pt x="68" y="37"/>
                    </a:lnTo>
                    <a:lnTo>
                      <a:pt x="68" y="34"/>
                    </a:lnTo>
                    <a:lnTo>
                      <a:pt x="69" y="31"/>
                    </a:lnTo>
                    <a:lnTo>
                      <a:pt x="71" y="30"/>
                    </a:lnTo>
                    <a:lnTo>
                      <a:pt x="69" y="28"/>
                    </a:lnTo>
                    <a:lnTo>
                      <a:pt x="69" y="27"/>
                    </a:lnTo>
                    <a:lnTo>
                      <a:pt x="69" y="24"/>
                    </a:lnTo>
                    <a:lnTo>
                      <a:pt x="72" y="23"/>
                    </a:lnTo>
                    <a:lnTo>
                      <a:pt x="83" y="18"/>
                    </a:lnTo>
                    <a:lnTo>
                      <a:pt x="83" y="11"/>
                    </a:lnTo>
                    <a:lnTo>
                      <a:pt x="83" y="7"/>
                    </a:lnTo>
                    <a:lnTo>
                      <a:pt x="69" y="3"/>
                    </a:lnTo>
                    <a:lnTo>
                      <a:pt x="66" y="0"/>
                    </a:lnTo>
                    <a:lnTo>
                      <a:pt x="57" y="1"/>
                    </a:lnTo>
                    <a:lnTo>
                      <a:pt x="52" y="6"/>
                    </a:lnTo>
                    <a:lnTo>
                      <a:pt x="48" y="4"/>
                    </a:lnTo>
                    <a:lnTo>
                      <a:pt x="45" y="8"/>
                    </a:lnTo>
                    <a:lnTo>
                      <a:pt x="41" y="8"/>
                    </a:lnTo>
                    <a:lnTo>
                      <a:pt x="38" y="10"/>
                    </a:lnTo>
                    <a:lnTo>
                      <a:pt x="33" y="8"/>
                    </a:lnTo>
                    <a:lnTo>
                      <a:pt x="30" y="18"/>
                    </a:lnTo>
                    <a:lnTo>
                      <a:pt x="21" y="8"/>
                    </a:lnTo>
                    <a:lnTo>
                      <a:pt x="16" y="17"/>
                    </a:lnTo>
                    <a:lnTo>
                      <a:pt x="3" y="18"/>
                    </a:lnTo>
                    <a:lnTo>
                      <a:pt x="6" y="25"/>
                    </a:lnTo>
                    <a:lnTo>
                      <a:pt x="0" y="28"/>
                    </a:lnTo>
                    <a:lnTo>
                      <a:pt x="3" y="34"/>
                    </a:lnTo>
                    <a:lnTo>
                      <a:pt x="3" y="40"/>
                    </a:lnTo>
                    <a:lnTo>
                      <a:pt x="13" y="44"/>
                    </a:lnTo>
                    <a:lnTo>
                      <a:pt x="10" y="48"/>
                    </a:lnTo>
                    <a:lnTo>
                      <a:pt x="13" y="48"/>
                    </a:lnTo>
                    <a:lnTo>
                      <a:pt x="17" y="47"/>
                    </a:lnTo>
                    <a:lnTo>
                      <a:pt x="21" y="42"/>
                    </a:lnTo>
                    <a:lnTo>
                      <a:pt x="23" y="41"/>
                    </a:lnTo>
                    <a:lnTo>
                      <a:pt x="27" y="40"/>
                    </a:lnTo>
                    <a:lnTo>
                      <a:pt x="31" y="41"/>
                    </a:lnTo>
                    <a:lnTo>
                      <a:pt x="34" y="44"/>
                    </a:lnTo>
                    <a:lnTo>
                      <a:pt x="35" y="45"/>
                    </a:lnTo>
                    <a:lnTo>
                      <a:pt x="41" y="45"/>
                    </a:lnTo>
                    <a:lnTo>
                      <a:pt x="42" y="47"/>
                    </a:lnTo>
                    <a:lnTo>
                      <a:pt x="44" y="52"/>
                    </a:lnTo>
                    <a:lnTo>
                      <a:pt x="47" y="58"/>
                    </a:lnTo>
                    <a:lnTo>
                      <a:pt x="48" y="61"/>
                    </a:lnTo>
                    <a:lnTo>
                      <a:pt x="51" y="62"/>
                    </a:lnTo>
                    <a:lnTo>
                      <a:pt x="55" y="68"/>
                    </a:lnTo>
                    <a:lnTo>
                      <a:pt x="61" y="71"/>
                    </a:lnTo>
                    <a:lnTo>
                      <a:pt x="64" y="72"/>
                    </a:lnTo>
                    <a:lnTo>
                      <a:pt x="66" y="75"/>
                    </a:lnTo>
                    <a:lnTo>
                      <a:pt x="78" y="83"/>
                    </a:lnTo>
                    <a:lnTo>
                      <a:pt x="81" y="85"/>
                    </a:lnTo>
                    <a:lnTo>
                      <a:pt x="83" y="85"/>
                    </a:lnTo>
                    <a:lnTo>
                      <a:pt x="92" y="88"/>
                    </a:lnTo>
                    <a:lnTo>
                      <a:pt x="96" y="90"/>
                    </a:lnTo>
                    <a:lnTo>
                      <a:pt x="99" y="90"/>
                    </a:lnTo>
                    <a:lnTo>
                      <a:pt x="100" y="92"/>
                    </a:lnTo>
                    <a:lnTo>
                      <a:pt x="100" y="93"/>
                    </a:lnTo>
                    <a:lnTo>
                      <a:pt x="105" y="93"/>
                    </a:lnTo>
                    <a:lnTo>
                      <a:pt x="106" y="97"/>
                    </a:lnTo>
                    <a:lnTo>
                      <a:pt x="110" y="100"/>
                    </a:lnTo>
                    <a:lnTo>
                      <a:pt x="116" y="103"/>
                    </a:lnTo>
                    <a:lnTo>
                      <a:pt x="120" y="105"/>
                    </a:lnTo>
                    <a:lnTo>
                      <a:pt x="121" y="110"/>
                    </a:lnTo>
                    <a:lnTo>
                      <a:pt x="126" y="120"/>
                    </a:lnTo>
                    <a:lnTo>
                      <a:pt x="123" y="120"/>
                    </a:lnTo>
                    <a:lnTo>
                      <a:pt x="120" y="121"/>
                    </a:lnTo>
                    <a:lnTo>
                      <a:pt x="120" y="124"/>
                    </a:lnTo>
                    <a:lnTo>
                      <a:pt x="120" y="127"/>
                    </a:lnTo>
                    <a:lnTo>
                      <a:pt x="119" y="129"/>
                    </a:lnTo>
                    <a:lnTo>
                      <a:pt x="120" y="131"/>
                    </a:lnTo>
                    <a:lnTo>
                      <a:pt x="123" y="131"/>
                    </a:lnTo>
                    <a:lnTo>
                      <a:pt x="126" y="131"/>
                    </a:lnTo>
                    <a:lnTo>
                      <a:pt x="128" y="127"/>
                    </a:lnTo>
                    <a:lnTo>
                      <a:pt x="130" y="121"/>
                    </a:lnTo>
                    <a:lnTo>
                      <a:pt x="133" y="117"/>
                    </a:lnTo>
                    <a:lnTo>
                      <a:pt x="138" y="116"/>
                    </a:lnTo>
                    <a:lnTo>
                      <a:pt x="138" y="110"/>
                    </a:lnTo>
                    <a:lnTo>
                      <a:pt x="136" y="109"/>
                    </a:lnTo>
                    <a:lnTo>
                      <a:pt x="133" y="107"/>
                    </a:lnTo>
                    <a:lnTo>
                      <a:pt x="130" y="106"/>
                    </a:lnTo>
                    <a:lnTo>
                      <a:pt x="128" y="103"/>
                    </a:lnTo>
                    <a:lnTo>
                      <a:pt x="130" y="97"/>
                    </a:lnTo>
                    <a:lnTo>
                      <a:pt x="133" y="95"/>
                    </a:lnTo>
                    <a:lnTo>
                      <a:pt x="134" y="93"/>
                    </a:lnTo>
                    <a:lnTo>
                      <a:pt x="143" y="95"/>
                    </a:lnTo>
                    <a:lnTo>
                      <a:pt x="148" y="97"/>
                    </a:lnTo>
                    <a:lnTo>
                      <a:pt x="152" y="100"/>
                    </a:lnTo>
                    <a:lnTo>
                      <a:pt x="152" y="96"/>
                    </a:lnTo>
                    <a:lnTo>
                      <a:pt x="148" y="92"/>
                    </a:lnTo>
                    <a:close/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44" name="Freeform 1097"/>
              <p:cNvSpPr>
                <a:spLocks noChangeAspect="1"/>
              </p:cNvSpPr>
              <p:nvPr/>
            </p:nvSpPr>
            <p:spPr bwMode="auto">
              <a:xfrm>
                <a:off x="3177" y="1024"/>
                <a:ext cx="42" cy="28"/>
              </a:xfrm>
              <a:custGeom>
                <a:avLst/>
                <a:gdLst>
                  <a:gd name="T0" fmla="*/ 37 w 42"/>
                  <a:gd name="T1" fmla="*/ 23 h 28"/>
                  <a:gd name="T2" fmla="*/ 37 w 42"/>
                  <a:gd name="T3" fmla="*/ 20 h 28"/>
                  <a:gd name="T4" fmla="*/ 41 w 42"/>
                  <a:gd name="T5" fmla="*/ 20 h 28"/>
                  <a:gd name="T6" fmla="*/ 42 w 42"/>
                  <a:gd name="T7" fmla="*/ 17 h 28"/>
                  <a:gd name="T8" fmla="*/ 42 w 42"/>
                  <a:gd name="T9" fmla="*/ 14 h 28"/>
                  <a:gd name="T10" fmla="*/ 39 w 42"/>
                  <a:gd name="T11" fmla="*/ 11 h 28"/>
                  <a:gd name="T12" fmla="*/ 35 w 42"/>
                  <a:gd name="T13" fmla="*/ 8 h 28"/>
                  <a:gd name="T14" fmla="*/ 37 w 42"/>
                  <a:gd name="T15" fmla="*/ 6 h 28"/>
                  <a:gd name="T16" fmla="*/ 34 w 42"/>
                  <a:gd name="T17" fmla="*/ 3 h 28"/>
                  <a:gd name="T18" fmla="*/ 28 w 42"/>
                  <a:gd name="T19" fmla="*/ 1 h 28"/>
                  <a:gd name="T20" fmla="*/ 22 w 42"/>
                  <a:gd name="T21" fmla="*/ 1 h 28"/>
                  <a:gd name="T22" fmla="*/ 17 w 42"/>
                  <a:gd name="T23" fmla="*/ 3 h 28"/>
                  <a:gd name="T24" fmla="*/ 14 w 42"/>
                  <a:gd name="T25" fmla="*/ 1 h 28"/>
                  <a:gd name="T26" fmla="*/ 10 w 42"/>
                  <a:gd name="T27" fmla="*/ 0 h 28"/>
                  <a:gd name="T28" fmla="*/ 6 w 42"/>
                  <a:gd name="T29" fmla="*/ 1 h 28"/>
                  <a:gd name="T30" fmla="*/ 0 w 42"/>
                  <a:gd name="T31" fmla="*/ 3 h 28"/>
                  <a:gd name="T32" fmla="*/ 3 w 42"/>
                  <a:gd name="T33" fmla="*/ 4 h 28"/>
                  <a:gd name="T34" fmla="*/ 6 w 42"/>
                  <a:gd name="T35" fmla="*/ 8 h 28"/>
                  <a:gd name="T36" fmla="*/ 8 w 42"/>
                  <a:gd name="T37" fmla="*/ 11 h 28"/>
                  <a:gd name="T38" fmla="*/ 14 w 42"/>
                  <a:gd name="T39" fmla="*/ 14 h 28"/>
                  <a:gd name="T40" fmla="*/ 14 w 42"/>
                  <a:gd name="T41" fmla="*/ 14 h 28"/>
                  <a:gd name="T42" fmla="*/ 18 w 42"/>
                  <a:gd name="T43" fmla="*/ 17 h 28"/>
                  <a:gd name="T44" fmla="*/ 18 w 42"/>
                  <a:gd name="T45" fmla="*/ 20 h 28"/>
                  <a:gd name="T46" fmla="*/ 24 w 42"/>
                  <a:gd name="T47" fmla="*/ 20 h 28"/>
                  <a:gd name="T48" fmla="*/ 27 w 42"/>
                  <a:gd name="T49" fmla="*/ 24 h 28"/>
                  <a:gd name="T50" fmla="*/ 34 w 42"/>
                  <a:gd name="T51" fmla="*/ 28 h 28"/>
                  <a:gd name="T52" fmla="*/ 37 w 42"/>
                  <a:gd name="T53" fmla="*/ 28 h 28"/>
                  <a:gd name="T54" fmla="*/ 37 w 42"/>
                  <a:gd name="T55" fmla="*/ 25 h 28"/>
                  <a:gd name="T56" fmla="*/ 37 w 42"/>
                  <a:gd name="T57" fmla="*/ 23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2"/>
                  <a:gd name="T88" fmla="*/ 0 h 28"/>
                  <a:gd name="T89" fmla="*/ 42 w 42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2" h="28">
                    <a:moveTo>
                      <a:pt x="37" y="23"/>
                    </a:moveTo>
                    <a:lnTo>
                      <a:pt x="37" y="20"/>
                    </a:lnTo>
                    <a:lnTo>
                      <a:pt x="41" y="20"/>
                    </a:lnTo>
                    <a:lnTo>
                      <a:pt x="42" y="17"/>
                    </a:lnTo>
                    <a:lnTo>
                      <a:pt x="42" y="14"/>
                    </a:lnTo>
                    <a:lnTo>
                      <a:pt x="39" y="11"/>
                    </a:lnTo>
                    <a:lnTo>
                      <a:pt x="35" y="8"/>
                    </a:lnTo>
                    <a:lnTo>
                      <a:pt x="37" y="6"/>
                    </a:lnTo>
                    <a:lnTo>
                      <a:pt x="34" y="3"/>
                    </a:lnTo>
                    <a:lnTo>
                      <a:pt x="28" y="1"/>
                    </a:lnTo>
                    <a:lnTo>
                      <a:pt x="22" y="1"/>
                    </a:lnTo>
                    <a:lnTo>
                      <a:pt x="17" y="3"/>
                    </a:lnTo>
                    <a:lnTo>
                      <a:pt x="14" y="1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0" y="3"/>
                    </a:lnTo>
                    <a:lnTo>
                      <a:pt x="3" y="4"/>
                    </a:lnTo>
                    <a:lnTo>
                      <a:pt x="6" y="8"/>
                    </a:lnTo>
                    <a:lnTo>
                      <a:pt x="8" y="11"/>
                    </a:lnTo>
                    <a:lnTo>
                      <a:pt x="14" y="14"/>
                    </a:lnTo>
                    <a:lnTo>
                      <a:pt x="18" y="17"/>
                    </a:lnTo>
                    <a:lnTo>
                      <a:pt x="18" y="20"/>
                    </a:lnTo>
                    <a:lnTo>
                      <a:pt x="24" y="20"/>
                    </a:lnTo>
                    <a:lnTo>
                      <a:pt x="27" y="24"/>
                    </a:lnTo>
                    <a:lnTo>
                      <a:pt x="34" y="28"/>
                    </a:lnTo>
                    <a:lnTo>
                      <a:pt x="37" y="28"/>
                    </a:lnTo>
                    <a:lnTo>
                      <a:pt x="37" y="25"/>
                    </a:lnTo>
                    <a:lnTo>
                      <a:pt x="37" y="23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45" name="Freeform 1098"/>
              <p:cNvSpPr>
                <a:spLocks noChangeAspect="1"/>
              </p:cNvSpPr>
              <p:nvPr/>
            </p:nvSpPr>
            <p:spPr bwMode="auto">
              <a:xfrm>
                <a:off x="3177" y="1024"/>
                <a:ext cx="42" cy="28"/>
              </a:xfrm>
              <a:custGeom>
                <a:avLst/>
                <a:gdLst>
                  <a:gd name="T0" fmla="*/ 37 w 42"/>
                  <a:gd name="T1" fmla="*/ 23 h 28"/>
                  <a:gd name="T2" fmla="*/ 37 w 42"/>
                  <a:gd name="T3" fmla="*/ 20 h 28"/>
                  <a:gd name="T4" fmla="*/ 41 w 42"/>
                  <a:gd name="T5" fmla="*/ 20 h 28"/>
                  <a:gd name="T6" fmla="*/ 42 w 42"/>
                  <a:gd name="T7" fmla="*/ 17 h 28"/>
                  <a:gd name="T8" fmla="*/ 42 w 42"/>
                  <a:gd name="T9" fmla="*/ 14 h 28"/>
                  <a:gd name="T10" fmla="*/ 39 w 42"/>
                  <a:gd name="T11" fmla="*/ 11 h 28"/>
                  <a:gd name="T12" fmla="*/ 35 w 42"/>
                  <a:gd name="T13" fmla="*/ 8 h 28"/>
                  <a:gd name="T14" fmla="*/ 37 w 42"/>
                  <a:gd name="T15" fmla="*/ 6 h 28"/>
                  <a:gd name="T16" fmla="*/ 34 w 42"/>
                  <a:gd name="T17" fmla="*/ 3 h 28"/>
                  <a:gd name="T18" fmla="*/ 28 w 42"/>
                  <a:gd name="T19" fmla="*/ 1 h 28"/>
                  <a:gd name="T20" fmla="*/ 22 w 42"/>
                  <a:gd name="T21" fmla="*/ 1 h 28"/>
                  <a:gd name="T22" fmla="*/ 17 w 42"/>
                  <a:gd name="T23" fmla="*/ 3 h 28"/>
                  <a:gd name="T24" fmla="*/ 14 w 42"/>
                  <a:gd name="T25" fmla="*/ 1 h 28"/>
                  <a:gd name="T26" fmla="*/ 10 w 42"/>
                  <a:gd name="T27" fmla="*/ 0 h 28"/>
                  <a:gd name="T28" fmla="*/ 6 w 42"/>
                  <a:gd name="T29" fmla="*/ 1 h 28"/>
                  <a:gd name="T30" fmla="*/ 0 w 42"/>
                  <a:gd name="T31" fmla="*/ 3 h 28"/>
                  <a:gd name="T32" fmla="*/ 3 w 42"/>
                  <a:gd name="T33" fmla="*/ 4 h 28"/>
                  <a:gd name="T34" fmla="*/ 6 w 42"/>
                  <a:gd name="T35" fmla="*/ 8 h 28"/>
                  <a:gd name="T36" fmla="*/ 8 w 42"/>
                  <a:gd name="T37" fmla="*/ 11 h 28"/>
                  <a:gd name="T38" fmla="*/ 14 w 42"/>
                  <a:gd name="T39" fmla="*/ 14 h 28"/>
                  <a:gd name="T40" fmla="*/ 14 w 42"/>
                  <a:gd name="T41" fmla="*/ 14 h 28"/>
                  <a:gd name="T42" fmla="*/ 18 w 42"/>
                  <a:gd name="T43" fmla="*/ 17 h 28"/>
                  <a:gd name="T44" fmla="*/ 18 w 42"/>
                  <a:gd name="T45" fmla="*/ 20 h 28"/>
                  <a:gd name="T46" fmla="*/ 24 w 42"/>
                  <a:gd name="T47" fmla="*/ 20 h 28"/>
                  <a:gd name="T48" fmla="*/ 27 w 42"/>
                  <a:gd name="T49" fmla="*/ 24 h 28"/>
                  <a:gd name="T50" fmla="*/ 34 w 42"/>
                  <a:gd name="T51" fmla="*/ 28 h 28"/>
                  <a:gd name="T52" fmla="*/ 37 w 42"/>
                  <a:gd name="T53" fmla="*/ 28 h 28"/>
                  <a:gd name="T54" fmla="*/ 37 w 42"/>
                  <a:gd name="T55" fmla="*/ 25 h 28"/>
                  <a:gd name="T56" fmla="*/ 37 w 42"/>
                  <a:gd name="T57" fmla="*/ 23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2"/>
                  <a:gd name="T88" fmla="*/ 0 h 28"/>
                  <a:gd name="T89" fmla="*/ 42 w 42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2" h="28">
                    <a:moveTo>
                      <a:pt x="37" y="23"/>
                    </a:moveTo>
                    <a:lnTo>
                      <a:pt x="37" y="20"/>
                    </a:lnTo>
                    <a:lnTo>
                      <a:pt x="41" y="20"/>
                    </a:lnTo>
                    <a:lnTo>
                      <a:pt x="42" y="17"/>
                    </a:lnTo>
                    <a:lnTo>
                      <a:pt x="42" y="14"/>
                    </a:lnTo>
                    <a:lnTo>
                      <a:pt x="39" y="11"/>
                    </a:lnTo>
                    <a:lnTo>
                      <a:pt x="35" y="8"/>
                    </a:lnTo>
                    <a:lnTo>
                      <a:pt x="37" y="6"/>
                    </a:lnTo>
                    <a:lnTo>
                      <a:pt x="34" y="3"/>
                    </a:lnTo>
                    <a:lnTo>
                      <a:pt x="28" y="1"/>
                    </a:lnTo>
                    <a:lnTo>
                      <a:pt x="22" y="1"/>
                    </a:lnTo>
                    <a:lnTo>
                      <a:pt x="17" y="3"/>
                    </a:lnTo>
                    <a:lnTo>
                      <a:pt x="14" y="1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0" y="3"/>
                    </a:lnTo>
                    <a:lnTo>
                      <a:pt x="3" y="4"/>
                    </a:lnTo>
                    <a:lnTo>
                      <a:pt x="6" y="8"/>
                    </a:lnTo>
                    <a:lnTo>
                      <a:pt x="8" y="11"/>
                    </a:lnTo>
                    <a:lnTo>
                      <a:pt x="14" y="14"/>
                    </a:lnTo>
                    <a:lnTo>
                      <a:pt x="18" y="17"/>
                    </a:lnTo>
                    <a:lnTo>
                      <a:pt x="18" y="20"/>
                    </a:lnTo>
                    <a:lnTo>
                      <a:pt x="24" y="20"/>
                    </a:lnTo>
                    <a:lnTo>
                      <a:pt x="27" y="24"/>
                    </a:lnTo>
                    <a:lnTo>
                      <a:pt x="34" y="28"/>
                    </a:lnTo>
                    <a:lnTo>
                      <a:pt x="37" y="28"/>
                    </a:lnTo>
                    <a:lnTo>
                      <a:pt x="37" y="25"/>
                    </a:lnTo>
                    <a:lnTo>
                      <a:pt x="37" y="23"/>
                    </a:lnTo>
                    <a:close/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46" name="Freeform 1099"/>
              <p:cNvSpPr>
                <a:spLocks noChangeAspect="1"/>
              </p:cNvSpPr>
              <p:nvPr/>
            </p:nvSpPr>
            <p:spPr bwMode="auto">
              <a:xfrm>
                <a:off x="3187" y="994"/>
                <a:ext cx="43" cy="40"/>
              </a:xfrm>
              <a:custGeom>
                <a:avLst/>
                <a:gdLst>
                  <a:gd name="T0" fmla="*/ 31 w 43"/>
                  <a:gd name="T1" fmla="*/ 34 h 40"/>
                  <a:gd name="T2" fmla="*/ 31 w 43"/>
                  <a:gd name="T3" fmla="*/ 29 h 40"/>
                  <a:gd name="T4" fmla="*/ 31 w 43"/>
                  <a:gd name="T5" fmla="*/ 26 h 40"/>
                  <a:gd name="T6" fmla="*/ 36 w 43"/>
                  <a:gd name="T7" fmla="*/ 24 h 40"/>
                  <a:gd name="T8" fmla="*/ 36 w 43"/>
                  <a:gd name="T9" fmla="*/ 22 h 40"/>
                  <a:gd name="T10" fmla="*/ 41 w 43"/>
                  <a:gd name="T11" fmla="*/ 20 h 40"/>
                  <a:gd name="T12" fmla="*/ 42 w 43"/>
                  <a:gd name="T13" fmla="*/ 16 h 40"/>
                  <a:gd name="T14" fmla="*/ 38 w 43"/>
                  <a:gd name="T15" fmla="*/ 13 h 40"/>
                  <a:gd name="T16" fmla="*/ 42 w 43"/>
                  <a:gd name="T17" fmla="*/ 13 h 40"/>
                  <a:gd name="T18" fmla="*/ 43 w 43"/>
                  <a:gd name="T19" fmla="*/ 7 h 40"/>
                  <a:gd name="T20" fmla="*/ 42 w 43"/>
                  <a:gd name="T21" fmla="*/ 3 h 40"/>
                  <a:gd name="T22" fmla="*/ 42 w 43"/>
                  <a:gd name="T23" fmla="*/ 3 h 40"/>
                  <a:gd name="T24" fmla="*/ 39 w 43"/>
                  <a:gd name="T25" fmla="*/ 0 h 40"/>
                  <a:gd name="T26" fmla="*/ 36 w 43"/>
                  <a:gd name="T27" fmla="*/ 0 h 40"/>
                  <a:gd name="T28" fmla="*/ 28 w 43"/>
                  <a:gd name="T29" fmla="*/ 3 h 40"/>
                  <a:gd name="T30" fmla="*/ 27 w 43"/>
                  <a:gd name="T31" fmla="*/ 3 h 40"/>
                  <a:gd name="T32" fmla="*/ 25 w 43"/>
                  <a:gd name="T33" fmla="*/ 6 h 40"/>
                  <a:gd name="T34" fmla="*/ 27 w 43"/>
                  <a:gd name="T35" fmla="*/ 9 h 40"/>
                  <a:gd name="T36" fmla="*/ 28 w 43"/>
                  <a:gd name="T37" fmla="*/ 13 h 40"/>
                  <a:gd name="T38" fmla="*/ 29 w 43"/>
                  <a:gd name="T39" fmla="*/ 14 h 40"/>
                  <a:gd name="T40" fmla="*/ 27 w 43"/>
                  <a:gd name="T41" fmla="*/ 16 h 40"/>
                  <a:gd name="T42" fmla="*/ 24 w 43"/>
                  <a:gd name="T43" fmla="*/ 17 h 40"/>
                  <a:gd name="T44" fmla="*/ 21 w 43"/>
                  <a:gd name="T45" fmla="*/ 16 h 40"/>
                  <a:gd name="T46" fmla="*/ 22 w 43"/>
                  <a:gd name="T47" fmla="*/ 9 h 40"/>
                  <a:gd name="T48" fmla="*/ 21 w 43"/>
                  <a:gd name="T49" fmla="*/ 7 h 40"/>
                  <a:gd name="T50" fmla="*/ 19 w 43"/>
                  <a:gd name="T51" fmla="*/ 5 h 40"/>
                  <a:gd name="T52" fmla="*/ 14 w 43"/>
                  <a:gd name="T53" fmla="*/ 16 h 40"/>
                  <a:gd name="T54" fmla="*/ 10 w 43"/>
                  <a:gd name="T55" fmla="*/ 22 h 40"/>
                  <a:gd name="T56" fmla="*/ 8 w 43"/>
                  <a:gd name="T57" fmla="*/ 27 h 40"/>
                  <a:gd name="T58" fmla="*/ 5 w 43"/>
                  <a:gd name="T59" fmla="*/ 27 h 40"/>
                  <a:gd name="T60" fmla="*/ 4 w 43"/>
                  <a:gd name="T61" fmla="*/ 27 h 40"/>
                  <a:gd name="T62" fmla="*/ 3 w 43"/>
                  <a:gd name="T63" fmla="*/ 29 h 40"/>
                  <a:gd name="T64" fmla="*/ 0 w 43"/>
                  <a:gd name="T65" fmla="*/ 30 h 40"/>
                  <a:gd name="T66" fmla="*/ 3 w 43"/>
                  <a:gd name="T67" fmla="*/ 31 h 40"/>
                  <a:gd name="T68" fmla="*/ 8 w 43"/>
                  <a:gd name="T69" fmla="*/ 33 h 40"/>
                  <a:gd name="T70" fmla="*/ 12 w 43"/>
                  <a:gd name="T71" fmla="*/ 31 h 40"/>
                  <a:gd name="T72" fmla="*/ 18 w 43"/>
                  <a:gd name="T73" fmla="*/ 31 h 40"/>
                  <a:gd name="T74" fmla="*/ 24 w 43"/>
                  <a:gd name="T75" fmla="*/ 33 h 40"/>
                  <a:gd name="T76" fmla="*/ 27 w 43"/>
                  <a:gd name="T77" fmla="*/ 36 h 40"/>
                  <a:gd name="T78" fmla="*/ 25 w 43"/>
                  <a:gd name="T79" fmla="*/ 38 h 40"/>
                  <a:gd name="T80" fmla="*/ 28 w 43"/>
                  <a:gd name="T81" fmla="*/ 40 h 40"/>
                  <a:gd name="T82" fmla="*/ 28 w 43"/>
                  <a:gd name="T83" fmla="*/ 37 h 40"/>
                  <a:gd name="T84" fmla="*/ 31 w 43"/>
                  <a:gd name="T85" fmla="*/ 34 h 4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3"/>
                  <a:gd name="T130" fmla="*/ 0 h 40"/>
                  <a:gd name="T131" fmla="*/ 43 w 43"/>
                  <a:gd name="T132" fmla="*/ 40 h 4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3" h="40">
                    <a:moveTo>
                      <a:pt x="31" y="34"/>
                    </a:moveTo>
                    <a:lnTo>
                      <a:pt x="31" y="29"/>
                    </a:lnTo>
                    <a:lnTo>
                      <a:pt x="31" y="26"/>
                    </a:lnTo>
                    <a:lnTo>
                      <a:pt x="36" y="24"/>
                    </a:lnTo>
                    <a:lnTo>
                      <a:pt x="36" y="22"/>
                    </a:lnTo>
                    <a:lnTo>
                      <a:pt x="41" y="20"/>
                    </a:lnTo>
                    <a:lnTo>
                      <a:pt x="42" y="16"/>
                    </a:lnTo>
                    <a:lnTo>
                      <a:pt x="38" y="13"/>
                    </a:lnTo>
                    <a:lnTo>
                      <a:pt x="42" y="13"/>
                    </a:lnTo>
                    <a:lnTo>
                      <a:pt x="43" y="7"/>
                    </a:lnTo>
                    <a:lnTo>
                      <a:pt x="42" y="3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28" y="3"/>
                    </a:lnTo>
                    <a:lnTo>
                      <a:pt x="27" y="3"/>
                    </a:lnTo>
                    <a:lnTo>
                      <a:pt x="25" y="6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9" y="14"/>
                    </a:lnTo>
                    <a:lnTo>
                      <a:pt x="27" y="16"/>
                    </a:lnTo>
                    <a:lnTo>
                      <a:pt x="24" y="17"/>
                    </a:lnTo>
                    <a:lnTo>
                      <a:pt x="21" y="16"/>
                    </a:lnTo>
                    <a:lnTo>
                      <a:pt x="22" y="9"/>
                    </a:lnTo>
                    <a:lnTo>
                      <a:pt x="21" y="7"/>
                    </a:lnTo>
                    <a:lnTo>
                      <a:pt x="19" y="5"/>
                    </a:lnTo>
                    <a:lnTo>
                      <a:pt x="14" y="16"/>
                    </a:lnTo>
                    <a:lnTo>
                      <a:pt x="10" y="22"/>
                    </a:lnTo>
                    <a:lnTo>
                      <a:pt x="8" y="27"/>
                    </a:lnTo>
                    <a:lnTo>
                      <a:pt x="5" y="27"/>
                    </a:lnTo>
                    <a:lnTo>
                      <a:pt x="4" y="27"/>
                    </a:lnTo>
                    <a:lnTo>
                      <a:pt x="3" y="29"/>
                    </a:lnTo>
                    <a:lnTo>
                      <a:pt x="0" y="30"/>
                    </a:lnTo>
                    <a:lnTo>
                      <a:pt x="3" y="31"/>
                    </a:lnTo>
                    <a:lnTo>
                      <a:pt x="8" y="33"/>
                    </a:lnTo>
                    <a:lnTo>
                      <a:pt x="12" y="31"/>
                    </a:lnTo>
                    <a:lnTo>
                      <a:pt x="18" y="31"/>
                    </a:lnTo>
                    <a:lnTo>
                      <a:pt x="24" y="33"/>
                    </a:lnTo>
                    <a:lnTo>
                      <a:pt x="27" y="36"/>
                    </a:lnTo>
                    <a:lnTo>
                      <a:pt x="25" y="38"/>
                    </a:lnTo>
                    <a:lnTo>
                      <a:pt x="28" y="40"/>
                    </a:lnTo>
                    <a:lnTo>
                      <a:pt x="28" y="37"/>
                    </a:lnTo>
                    <a:lnTo>
                      <a:pt x="31" y="34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47" name="Freeform 1100"/>
              <p:cNvSpPr>
                <a:spLocks noChangeAspect="1"/>
              </p:cNvSpPr>
              <p:nvPr/>
            </p:nvSpPr>
            <p:spPr bwMode="auto">
              <a:xfrm>
                <a:off x="3187" y="994"/>
                <a:ext cx="43" cy="40"/>
              </a:xfrm>
              <a:custGeom>
                <a:avLst/>
                <a:gdLst>
                  <a:gd name="T0" fmla="*/ 31 w 43"/>
                  <a:gd name="T1" fmla="*/ 34 h 40"/>
                  <a:gd name="T2" fmla="*/ 31 w 43"/>
                  <a:gd name="T3" fmla="*/ 29 h 40"/>
                  <a:gd name="T4" fmla="*/ 31 w 43"/>
                  <a:gd name="T5" fmla="*/ 26 h 40"/>
                  <a:gd name="T6" fmla="*/ 36 w 43"/>
                  <a:gd name="T7" fmla="*/ 24 h 40"/>
                  <a:gd name="T8" fmla="*/ 36 w 43"/>
                  <a:gd name="T9" fmla="*/ 22 h 40"/>
                  <a:gd name="T10" fmla="*/ 41 w 43"/>
                  <a:gd name="T11" fmla="*/ 20 h 40"/>
                  <a:gd name="T12" fmla="*/ 42 w 43"/>
                  <a:gd name="T13" fmla="*/ 16 h 40"/>
                  <a:gd name="T14" fmla="*/ 38 w 43"/>
                  <a:gd name="T15" fmla="*/ 13 h 40"/>
                  <a:gd name="T16" fmla="*/ 42 w 43"/>
                  <a:gd name="T17" fmla="*/ 13 h 40"/>
                  <a:gd name="T18" fmla="*/ 43 w 43"/>
                  <a:gd name="T19" fmla="*/ 7 h 40"/>
                  <a:gd name="T20" fmla="*/ 42 w 43"/>
                  <a:gd name="T21" fmla="*/ 3 h 40"/>
                  <a:gd name="T22" fmla="*/ 42 w 43"/>
                  <a:gd name="T23" fmla="*/ 3 h 40"/>
                  <a:gd name="T24" fmla="*/ 39 w 43"/>
                  <a:gd name="T25" fmla="*/ 0 h 40"/>
                  <a:gd name="T26" fmla="*/ 36 w 43"/>
                  <a:gd name="T27" fmla="*/ 0 h 40"/>
                  <a:gd name="T28" fmla="*/ 28 w 43"/>
                  <a:gd name="T29" fmla="*/ 3 h 40"/>
                  <a:gd name="T30" fmla="*/ 27 w 43"/>
                  <a:gd name="T31" fmla="*/ 3 h 40"/>
                  <a:gd name="T32" fmla="*/ 25 w 43"/>
                  <a:gd name="T33" fmla="*/ 6 h 40"/>
                  <a:gd name="T34" fmla="*/ 27 w 43"/>
                  <a:gd name="T35" fmla="*/ 9 h 40"/>
                  <a:gd name="T36" fmla="*/ 28 w 43"/>
                  <a:gd name="T37" fmla="*/ 13 h 40"/>
                  <a:gd name="T38" fmla="*/ 29 w 43"/>
                  <a:gd name="T39" fmla="*/ 14 h 40"/>
                  <a:gd name="T40" fmla="*/ 27 w 43"/>
                  <a:gd name="T41" fmla="*/ 16 h 40"/>
                  <a:gd name="T42" fmla="*/ 24 w 43"/>
                  <a:gd name="T43" fmla="*/ 17 h 40"/>
                  <a:gd name="T44" fmla="*/ 21 w 43"/>
                  <a:gd name="T45" fmla="*/ 16 h 40"/>
                  <a:gd name="T46" fmla="*/ 22 w 43"/>
                  <a:gd name="T47" fmla="*/ 9 h 40"/>
                  <a:gd name="T48" fmla="*/ 21 w 43"/>
                  <a:gd name="T49" fmla="*/ 7 h 40"/>
                  <a:gd name="T50" fmla="*/ 19 w 43"/>
                  <a:gd name="T51" fmla="*/ 5 h 40"/>
                  <a:gd name="T52" fmla="*/ 14 w 43"/>
                  <a:gd name="T53" fmla="*/ 16 h 40"/>
                  <a:gd name="T54" fmla="*/ 10 w 43"/>
                  <a:gd name="T55" fmla="*/ 22 h 40"/>
                  <a:gd name="T56" fmla="*/ 8 w 43"/>
                  <a:gd name="T57" fmla="*/ 27 h 40"/>
                  <a:gd name="T58" fmla="*/ 5 w 43"/>
                  <a:gd name="T59" fmla="*/ 27 h 40"/>
                  <a:gd name="T60" fmla="*/ 4 w 43"/>
                  <a:gd name="T61" fmla="*/ 27 h 40"/>
                  <a:gd name="T62" fmla="*/ 3 w 43"/>
                  <a:gd name="T63" fmla="*/ 29 h 40"/>
                  <a:gd name="T64" fmla="*/ 0 w 43"/>
                  <a:gd name="T65" fmla="*/ 30 h 40"/>
                  <a:gd name="T66" fmla="*/ 3 w 43"/>
                  <a:gd name="T67" fmla="*/ 31 h 40"/>
                  <a:gd name="T68" fmla="*/ 8 w 43"/>
                  <a:gd name="T69" fmla="*/ 33 h 40"/>
                  <a:gd name="T70" fmla="*/ 12 w 43"/>
                  <a:gd name="T71" fmla="*/ 31 h 40"/>
                  <a:gd name="T72" fmla="*/ 18 w 43"/>
                  <a:gd name="T73" fmla="*/ 31 h 40"/>
                  <a:gd name="T74" fmla="*/ 24 w 43"/>
                  <a:gd name="T75" fmla="*/ 33 h 40"/>
                  <a:gd name="T76" fmla="*/ 27 w 43"/>
                  <a:gd name="T77" fmla="*/ 36 h 40"/>
                  <a:gd name="T78" fmla="*/ 25 w 43"/>
                  <a:gd name="T79" fmla="*/ 38 h 40"/>
                  <a:gd name="T80" fmla="*/ 28 w 43"/>
                  <a:gd name="T81" fmla="*/ 40 h 40"/>
                  <a:gd name="T82" fmla="*/ 28 w 43"/>
                  <a:gd name="T83" fmla="*/ 37 h 40"/>
                  <a:gd name="T84" fmla="*/ 31 w 43"/>
                  <a:gd name="T85" fmla="*/ 34 h 4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3"/>
                  <a:gd name="T130" fmla="*/ 0 h 40"/>
                  <a:gd name="T131" fmla="*/ 43 w 43"/>
                  <a:gd name="T132" fmla="*/ 40 h 4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3" h="40">
                    <a:moveTo>
                      <a:pt x="31" y="34"/>
                    </a:moveTo>
                    <a:lnTo>
                      <a:pt x="31" y="29"/>
                    </a:lnTo>
                    <a:lnTo>
                      <a:pt x="31" y="26"/>
                    </a:lnTo>
                    <a:lnTo>
                      <a:pt x="36" y="24"/>
                    </a:lnTo>
                    <a:lnTo>
                      <a:pt x="36" y="22"/>
                    </a:lnTo>
                    <a:lnTo>
                      <a:pt x="41" y="20"/>
                    </a:lnTo>
                    <a:lnTo>
                      <a:pt x="42" y="16"/>
                    </a:lnTo>
                    <a:lnTo>
                      <a:pt x="38" y="13"/>
                    </a:lnTo>
                    <a:lnTo>
                      <a:pt x="42" y="13"/>
                    </a:lnTo>
                    <a:lnTo>
                      <a:pt x="43" y="7"/>
                    </a:lnTo>
                    <a:lnTo>
                      <a:pt x="42" y="3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28" y="3"/>
                    </a:lnTo>
                    <a:lnTo>
                      <a:pt x="27" y="3"/>
                    </a:lnTo>
                    <a:lnTo>
                      <a:pt x="25" y="6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9" y="14"/>
                    </a:lnTo>
                    <a:lnTo>
                      <a:pt x="27" y="16"/>
                    </a:lnTo>
                    <a:lnTo>
                      <a:pt x="24" y="17"/>
                    </a:lnTo>
                    <a:lnTo>
                      <a:pt x="21" y="16"/>
                    </a:lnTo>
                    <a:lnTo>
                      <a:pt x="22" y="9"/>
                    </a:lnTo>
                    <a:lnTo>
                      <a:pt x="21" y="7"/>
                    </a:lnTo>
                    <a:lnTo>
                      <a:pt x="19" y="5"/>
                    </a:lnTo>
                    <a:lnTo>
                      <a:pt x="14" y="16"/>
                    </a:lnTo>
                    <a:lnTo>
                      <a:pt x="10" y="22"/>
                    </a:lnTo>
                    <a:lnTo>
                      <a:pt x="8" y="27"/>
                    </a:lnTo>
                    <a:lnTo>
                      <a:pt x="5" y="27"/>
                    </a:lnTo>
                    <a:lnTo>
                      <a:pt x="4" y="27"/>
                    </a:lnTo>
                    <a:lnTo>
                      <a:pt x="3" y="29"/>
                    </a:lnTo>
                    <a:lnTo>
                      <a:pt x="0" y="30"/>
                    </a:lnTo>
                    <a:lnTo>
                      <a:pt x="3" y="31"/>
                    </a:lnTo>
                    <a:lnTo>
                      <a:pt x="8" y="33"/>
                    </a:lnTo>
                    <a:lnTo>
                      <a:pt x="12" y="31"/>
                    </a:lnTo>
                    <a:lnTo>
                      <a:pt x="18" y="31"/>
                    </a:lnTo>
                    <a:lnTo>
                      <a:pt x="24" y="33"/>
                    </a:lnTo>
                    <a:lnTo>
                      <a:pt x="27" y="36"/>
                    </a:lnTo>
                    <a:lnTo>
                      <a:pt x="25" y="38"/>
                    </a:lnTo>
                    <a:lnTo>
                      <a:pt x="28" y="40"/>
                    </a:lnTo>
                    <a:lnTo>
                      <a:pt x="28" y="37"/>
                    </a:lnTo>
                    <a:lnTo>
                      <a:pt x="31" y="34"/>
                    </a:lnTo>
                    <a:close/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48" name="Freeform 1101"/>
              <p:cNvSpPr>
                <a:spLocks noChangeAspect="1"/>
              </p:cNvSpPr>
              <p:nvPr/>
            </p:nvSpPr>
            <p:spPr bwMode="auto">
              <a:xfrm>
                <a:off x="3215" y="976"/>
                <a:ext cx="96" cy="109"/>
              </a:xfrm>
              <a:custGeom>
                <a:avLst/>
                <a:gdLst>
                  <a:gd name="T0" fmla="*/ 30 w 96"/>
                  <a:gd name="T1" fmla="*/ 103 h 109"/>
                  <a:gd name="T2" fmla="*/ 45 w 96"/>
                  <a:gd name="T3" fmla="*/ 109 h 109"/>
                  <a:gd name="T4" fmla="*/ 58 w 96"/>
                  <a:gd name="T5" fmla="*/ 107 h 109"/>
                  <a:gd name="T6" fmla="*/ 72 w 96"/>
                  <a:gd name="T7" fmla="*/ 103 h 109"/>
                  <a:gd name="T8" fmla="*/ 79 w 96"/>
                  <a:gd name="T9" fmla="*/ 102 h 109"/>
                  <a:gd name="T10" fmla="*/ 82 w 96"/>
                  <a:gd name="T11" fmla="*/ 95 h 109"/>
                  <a:gd name="T12" fmla="*/ 87 w 96"/>
                  <a:gd name="T13" fmla="*/ 90 h 109"/>
                  <a:gd name="T14" fmla="*/ 77 w 96"/>
                  <a:gd name="T15" fmla="*/ 81 h 109"/>
                  <a:gd name="T16" fmla="*/ 72 w 96"/>
                  <a:gd name="T17" fmla="*/ 71 h 109"/>
                  <a:gd name="T18" fmla="*/ 72 w 96"/>
                  <a:gd name="T19" fmla="*/ 64 h 109"/>
                  <a:gd name="T20" fmla="*/ 83 w 96"/>
                  <a:gd name="T21" fmla="*/ 59 h 109"/>
                  <a:gd name="T22" fmla="*/ 89 w 96"/>
                  <a:gd name="T23" fmla="*/ 54 h 109"/>
                  <a:gd name="T24" fmla="*/ 96 w 96"/>
                  <a:gd name="T25" fmla="*/ 55 h 109"/>
                  <a:gd name="T26" fmla="*/ 93 w 96"/>
                  <a:gd name="T27" fmla="*/ 44 h 109"/>
                  <a:gd name="T28" fmla="*/ 92 w 96"/>
                  <a:gd name="T29" fmla="*/ 34 h 109"/>
                  <a:gd name="T30" fmla="*/ 86 w 96"/>
                  <a:gd name="T31" fmla="*/ 27 h 109"/>
                  <a:gd name="T32" fmla="*/ 87 w 96"/>
                  <a:gd name="T33" fmla="*/ 17 h 109"/>
                  <a:gd name="T34" fmla="*/ 83 w 96"/>
                  <a:gd name="T35" fmla="*/ 10 h 109"/>
                  <a:gd name="T36" fmla="*/ 79 w 96"/>
                  <a:gd name="T37" fmla="*/ 4 h 109"/>
                  <a:gd name="T38" fmla="*/ 75 w 96"/>
                  <a:gd name="T39" fmla="*/ 4 h 109"/>
                  <a:gd name="T40" fmla="*/ 72 w 96"/>
                  <a:gd name="T41" fmla="*/ 4 h 109"/>
                  <a:gd name="T42" fmla="*/ 69 w 96"/>
                  <a:gd name="T43" fmla="*/ 4 h 109"/>
                  <a:gd name="T44" fmla="*/ 62 w 96"/>
                  <a:gd name="T45" fmla="*/ 8 h 109"/>
                  <a:gd name="T46" fmla="*/ 56 w 96"/>
                  <a:gd name="T47" fmla="*/ 11 h 109"/>
                  <a:gd name="T48" fmla="*/ 55 w 96"/>
                  <a:gd name="T49" fmla="*/ 8 h 109"/>
                  <a:gd name="T50" fmla="*/ 51 w 96"/>
                  <a:gd name="T51" fmla="*/ 7 h 109"/>
                  <a:gd name="T52" fmla="*/ 45 w 96"/>
                  <a:gd name="T53" fmla="*/ 1 h 109"/>
                  <a:gd name="T54" fmla="*/ 32 w 96"/>
                  <a:gd name="T55" fmla="*/ 0 h 109"/>
                  <a:gd name="T56" fmla="*/ 31 w 96"/>
                  <a:gd name="T57" fmla="*/ 4 h 109"/>
                  <a:gd name="T58" fmla="*/ 35 w 96"/>
                  <a:gd name="T59" fmla="*/ 14 h 109"/>
                  <a:gd name="T60" fmla="*/ 31 w 96"/>
                  <a:gd name="T61" fmla="*/ 14 h 109"/>
                  <a:gd name="T62" fmla="*/ 28 w 96"/>
                  <a:gd name="T63" fmla="*/ 17 h 109"/>
                  <a:gd name="T64" fmla="*/ 24 w 96"/>
                  <a:gd name="T65" fmla="*/ 16 h 109"/>
                  <a:gd name="T66" fmla="*/ 14 w 96"/>
                  <a:gd name="T67" fmla="*/ 17 h 109"/>
                  <a:gd name="T68" fmla="*/ 15 w 96"/>
                  <a:gd name="T69" fmla="*/ 25 h 109"/>
                  <a:gd name="T70" fmla="*/ 10 w 96"/>
                  <a:gd name="T71" fmla="*/ 31 h 109"/>
                  <a:gd name="T72" fmla="*/ 11 w 96"/>
                  <a:gd name="T73" fmla="*/ 38 h 109"/>
                  <a:gd name="T74" fmla="*/ 8 w 96"/>
                  <a:gd name="T75" fmla="*/ 42 h 109"/>
                  <a:gd name="T76" fmla="*/ 3 w 96"/>
                  <a:gd name="T77" fmla="*/ 47 h 109"/>
                  <a:gd name="T78" fmla="*/ 0 w 96"/>
                  <a:gd name="T79" fmla="*/ 55 h 109"/>
                  <a:gd name="T80" fmla="*/ 1 w 96"/>
                  <a:gd name="T81" fmla="*/ 58 h 109"/>
                  <a:gd name="T82" fmla="*/ 4 w 96"/>
                  <a:gd name="T83" fmla="*/ 65 h 109"/>
                  <a:gd name="T84" fmla="*/ 1 w 96"/>
                  <a:gd name="T85" fmla="*/ 68 h 109"/>
                  <a:gd name="T86" fmla="*/ 6 w 96"/>
                  <a:gd name="T87" fmla="*/ 73 h 109"/>
                  <a:gd name="T88" fmla="*/ 7 w 96"/>
                  <a:gd name="T89" fmla="*/ 81 h 109"/>
                  <a:gd name="T90" fmla="*/ 17 w 96"/>
                  <a:gd name="T91" fmla="*/ 83 h 109"/>
                  <a:gd name="T92" fmla="*/ 20 w 96"/>
                  <a:gd name="T93" fmla="*/ 90 h 109"/>
                  <a:gd name="T94" fmla="*/ 17 w 96"/>
                  <a:gd name="T95" fmla="*/ 106 h 109"/>
                  <a:gd name="T96" fmla="*/ 18 w 96"/>
                  <a:gd name="T97" fmla="*/ 106 h 10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6"/>
                  <a:gd name="T148" fmla="*/ 0 h 109"/>
                  <a:gd name="T149" fmla="*/ 96 w 96"/>
                  <a:gd name="T150" fmla="*/ 109 h 10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6" h="109">
                    <a:moveTo>
                      <a:pt x="25" y="106"/>
                    </a:moveTo>
                    <a:lnTo>
                      <a:pt x="30" y="103"/>
                    </a:lnTo>
                    <a:lnTo>
                      <a:pt x="39" y="106"/>
                    </a:lnTo>
                    <a:lnTo>
                      <a:pt x="45" y="109"/>
                    </a:lnTo>
                    <a:lnTo>
                      <a:pt x="49" y="106"/>
                    </a:lnTo>
                    <a:lnTo>
                      <a:pt x="58" y="107"/>
                    </a:lnTo>
                    <a:lnTo>
                      <a:pt x="63" y="106"/>
                    </a:lnTo>
                    <a:lnTo>
                      <a:pt x="72" y="103"/>
                    </a:lnTo>
                    <a:lnTo>
                      <a:pt x="79" y="106"/>
                    </a:lnTo>
                    <a:lnTo>
                      <a:pt x="79" y="102"/>
                    </a:lnTo>
                    <a:lnTo>
                      <a:pt x="77" y="97"/>
                    </a:lnTo>
                    <a:lnTo>
                      <a:pt x="82" y="95"/>
                    </a:lnTo>
                    <a:lnTo>
                      <a:pt x="83" y="90"/>
                    </a:lnTo>
                    <a:lnTo>
                      <a:pt x="87" y="90"/>
                    </a:lnTo>
                    <a:lnTo>
                      <a:pt x="87" y="88"/>
                    </a:lnTo>
                    <a:lnTo>
                      <a:pt x="77" y="81"/>
                    </a:lnTo>
                    <a:lnTo>
                      <a:pt x="70" y="75"/>
                    </a:lnTo>
                    <a:lnTo>
                      <a:pt x="72" y="71"/>
                    </a:lnTo>
                    <a:lnTo>
                      <a:pt x="68" y="66"/>
                    </a:lnTo>
                    <a:lnTo>
                      <a:pt x="72" y="64"/>
                    </a:lnTo>
                    <a:lnTo>
                      <a:pt x="77" y="62"/>
                    </a:lnTo>
                    <a:lnTo>
                      <a:pt x="83" y="59"/>
                    </a:lnTo>
                    <a:lnTo>
                      <a:pt x="87" y="58"/>
                    </a:lnTo>
                    <a:lnTo>
                      <a:pt x="89" y="54"/>
                    </a:lnTo>
                    <a:lnTo>
                      <a:pt x="93" y="54"/>
                    </a:lnTo>
                    <a:lnTo>
                      <a:pt x="96" y="55"/>
                    </a:lnTo>
                    <a:lnTo>
                      <a:pt x="96" y="48"/>
                    </a:lnTo>
                    <a:lnTo>
                      <a:pt x="93" y="44"/>
                    </a:lnTo>
                    <a:lnTo>
                      <a:pt x="96" y="40"/>
                    </a:lnTo>
                    <a:lnTo>
                      <a:pt x="92" y="34"/>
                    </a:lnTo>
                    <a:lnTo>
                      <a:pt x="92" y="30"/>
                    </a:lnTo>
                    <a:lnTo>
                      <a:pt x="86" y="27"/>
                    </a:lnTo>
                    <a:lnTo>
                      <a:pt x="89" y="20"/>
                    </a:lnTo>
                    <a:lnTo>
                      <a:pt x="87" y="17"/>
                    </a:lnTo>
                    <a:lnTo>
                      <a:pt x="87" y="11"/>
                    </a:lnTo>
                    <a:lnTo>
                      <a:pt x="83" y="10"/>
                    </a:lnTo>
                    <a:lnTo>
                      <a:pt x="77" y="8"/>
                    </a:lnTo>
                    <a:lnTo>
                      <a:pt x="79" y="4"/>
                    </a:lnTo>
                    <a:lnTo>
                      <a:pt x="76" y="1"/>
                    </a:lnTo>
                    <a:lnTo>
                      <a:pt x="75" y="4"/>
                    </a:lnTo>
                    <a:lnTo>
                      <a:pt x="73" y="6"/>
                    </a:lnTo>
                    <a:lnTo>
                      <a:pt x="72" y="4"/>
                    </a:lnTo>
                    <a:lnTo>
                      <a:pt x="70" y="4"/>
                    </a:lnTo>
                    <a:lnTo>
                      <a:pt x="69" y="4"/>
                    </a:lnTo>
                    <a:lnTo>
                      <a:pt x="66" y="8"/>
                    </a:lnTo>
                    <a:lnTo>
                      <a:pt x="62" y="8"/>
                    </a:lnTo>
                    <a:lnTo>
                      <a:pt x="59" y="11"/>
                    </a:lnTo>
                    <a:lnTo>
                      <a:pt x="56" y="11"/>
                    </a:lnTo>
                    <a:lnTo>
                      <a:pt x="54" y="11"/>
                    </a:lnTo>
                    <a:lnTo>
                      <a:pt x="55" y="8"/>
                    </a:lnTo>
                    <a:lnTo>
                      <a:pt x="55" y="4"/>
                    </a:lnTo>
                    <a:lnTo>
                      <a:pt x="51" y="7"/>
                    </a:lnTo>
                    <a:lnTo>
                      <a:pt x="45" y="4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32" y="0"/>
                    </a:lnTo>
                    <a:lnTo>
                      <a:pt x="35" y="3"/>
                    </a:lnTo>
                    <a:lnTo>
                      <a:pt x="31" y="4"/>
                    </a:lnTo>
                    <a:lnTo>
                      <a:pt x="31" y="8"/>
                    </a:lnTo>
                    <a:lnTo>
                      <a:pt x="35" y="14"/>
                    </a:lnTo>
                    <a:lnTo>
                      <a:pt x="32" y="14"/>
                    </a:lnTo>
                    <a:lnTo>
                      <a:pt x="31" y="14"/>
                    </a:lnTo>
                    <a:lnTo>
                      <a:pt x="30" y="16"/>
                    </a:lnTo>
                    <a:lnTo>
                      <a:pt x="28" y="17"/>
                    </a:lnTo>
                    <a:lnTo>
                      <a:pt x="27" y="17"/>
                    </a:lnTo>
                    <a:lnTo>
                      <a:pt x="24" y="16"/>
                    </a:lnTo>
                    <a:lnTo>
                      <a:pt x="17" y="16"/>
                    </a:lnTo>
                    <a:lnTo>
                      <a:pt x="14" y="17"/>
                    </a:lnTo>
                    <a:lnTo>
                      <a:pt x="14" y="20"/>
                    </a:lnTo>
                    <a:lnTo>
                      <a:pt x="15" y="25"/>
                    </a:lnTo>
                    <a:lnTo>
                      <a:pt x="13" y="30"/>
                    </a:lnTo>
                    <a:lnTo>
                      <a:pt x="10" y="31"/>
                    </a:lnTo>
                    <a:lnTo>
                      <a:pt x="13" y="34"/>
                    </a:lnTo>
                    <a:lnTo>
                      <a:pt x="11" y="38"/>
                    </a:lnTo>
                    <a:lnTo>
                      <a:pt x="8" y="40"/>
                    </a:lnTo>
                    <a:lnTo>
                      <a:pt x="8" y="42"/>
                    </a:lnTo>
                    <a:lnTo>
                      <a:pt x="3" y="42"/>
                    </a:lnTo>
                    <a:lnTo>
                      <a:pt x="3" y="47"/>
                    </a:lnTo>
                    <a:lnTo>
                      <a:pt x="3" y="52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1" y="58"/>
                    </a:lnTo>
                    <a:lnTo>
                      <a:pt x="4" y="62"/>
                    </a:lnTo>
                    <a:lnTo>
                      <a:pt x="4" y="65"/>
                    </a:lnTo>
                    <a:lnTo>
                      <a:pt x="3" y="68"/>
                    </a:lnTo>
                    <a:lnTo>
                      <a:pt x="1" y="68"/>
                    </a:lnTo>
                    <a:lnTo>
                      <a:pt x="1" y="71"/>
                    </a:lnTo>
                    <a:lnTo>
                      <a:pt x="6" y="73"/>
                    </a:lnTo>
                    <a:lnTo>
                      <a:pt x="3" y="78"/>
                    </a:lnTo>
                    <a:lnTo>
                      <a:pt x="7" y="81"/>
                    </a:lnTo>
                    <a:lnTo>
                      <a:pt x="10" y="82"/>
                    </a:lnTo>
                    <a:lnTo>
                      <a:pt x="17" y="83"/>
                    </a:lnTo>
                    <a:lnTo>
                      <a:pt x="24" y="86"/>
                    </a:lnTo>
                    <a:lnTo>
                      <a:pt x="20" y="90"/>
                    </a:lnTo>
                    <a:lnTo>
                      <a:pt x="18" y="95"/>
                    </a:lnTo>
                    <a:lnTo>
                      <a:pt x="17" y="106"/>
                    </a:lnTo>
                    <a:lnTo>
                      <a:pt x="15" y="106"/>
                    </a:lnTo>
                    <a:lnTo>
                      <a:pt x="18" y="106"/>
                    </a:lnTo>
                    <a:lnTo>
                      <a:pt x="25" y="106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49" name="Freeform 1102"/>
              <p:cNvSpPr>
                <a:spLocks noChangeAspect="1"/>
              </p:cNvSpPr>
              <p:nvPr/>
            </p:nvSpPr>
            <p:spPr bwMode="auto">
              <a:xfrm>
                <a:off x="3215" y="976"/>
                <a:ext cx="96" cy="109"/>
              </a:xfrm>
              <a:custGeom>
                <a:avLst/>
                <a:gdLst>
                  <a:gd name="T0" fmla="*/ 30 w 96"/>
                  <a:gd name="T1" fmla="*/ 103 h 109"/>
                  <a:gd name="T2" fmla="*/ 45 w 96"/>
                  <a:gd name="T3" fmla="*/ 109 h 109"/>
                  <a:gd name="T4" fmla="*/ 58 w 96"/>
                  <a:gd name="T5" fmla="*/ 107 h 109"/>
                  <a:gd name="T6" fmla="*/ 72 w 96"/>
                  <a:gd name="T7" fmla="*/ 103 h 109"/>
                  <a:gd name="T8" fmla="*/ 79 w 96"/>
                  <a:gd name="T9" fmla="*/ 102 h 109"/>
                  <a:gd name="T10" fmla="*/ 82 w 96"/>
                  <a:gd name="T11" fmla="*/ 95 h 109"/>
                  <a:gd name="T12" fmla="*/ 87 w 96"/>
                  <a:gd name="T13" fmla="*/ 90 h 109"/>
                  <a:gd name="T14" fmla="*/ 77 w 96"/>
                  <a:gd name="T15" fmla="*/ 81 h 109"/>
                  <a:gd name="T16" fmla="*/ 72 w 96"/>
                  <a:gd name="T17" fmla="*/ 71 h 109"/>
                  <a:gd name="T18" fmla="*/ 72 w 96"/>
                  <a:gd name="T19" fmla="*/ 64 h 109"/>
                  <a:gd name="T20" fmla="*/ 83 w 96"/>
                  <a:gd name="T21" fmla="*/ 59 h 109"/>
                  <a:gd name="T22" fmla="*/ 89 w 96"/>
                  <a:gd name="T23" fmla="*/ 54 h 109"/>
                  <a:gd name="T24" fmla="*/ 96 w 96"/>
                  <a:gd name="T25" fmla="*/ 55 h 109"/>
                  <a:gd name="T26" fmla="*/ 93 w 96"/>
                  <a:gd name="T27" fmla="*/ 44 h 109"/>
                  <a:gd name="T28" fmla="*/ 92 w 96"/>
                  <a:gd name="T29" fmla="*/ 34 h 109"/>
                  <a:gd name="T30" fmla="*/ 86 w 96"/>
                  <a:gd name="T31" fmla="*/ 27 h 109"/>
                  <a:gd name="T32" fmla="*/ 87 w 96"/>
                  <a:gd name="T33" fmla="*/ 17 h 109"/>
                  <a:gd name="T34" fmla="*/ 83 w 96"/>
                  <a:gd name="T35" fmla="*/ 10 h 109"/>
                  <a:gd name="T36" fmla="*/ 79 w 96"/>
                  <a:gd name="T37" fmla="*/ 4 h 109"/>
                  <a:gd name="T38" fmla="*/ 75 w 96"/>
                  <a:gd name="T39" fmla="*/ 4 h 109"/>
                  <a:gd name="T40" fmla="*/ 72 w 96"/>
                  <a:gd name="T41" fmla="*/ 4 h 109"/>
                  <a:gd name="T42" fmla="*/ 69 w 96"/>
                  <a:gd name="T43" fmla="*/ 4 h 109"/>
                  <a:gd name="T44" fmla="*/ 62 w 96"/>
                  <a:gd name="T45" fmla="*/ 8 h 109"/>
                  <a:gd name="T46" fmla="*/ 56 w 96"/>
                  <a:gd name="T47" fmla="*/ 11 h 109"/>
                  <a:gd name="T48" fmla="*/ 55 w 96"/>
                  <a:gd name="T49" fmla="*/ 8 h 109"/>
                  <a:gd name="T50" fmla="*/ 51 w 96"/>
                  <a:gd name="T51" fmla="*/ 7 h 109"/>
                  <a:gd name="T52" fmla="*/ 45 w 96"/>
                  <a:gd name="T53" fmla="*/ 1 h 109"/>
                  <a:gd name="T54" fmla="*/ 32 w 96"/>
                  <a:gd name="T55" fmla="*/ 0 h 109"/>
                  <a:gd name="T56" fmla="*/ 31 w 96"/>
                  <a:gd name="T57" fmla="*/ 4 h 109"/>
                  <a:gd name="T58" fmla="*/ 35 w 96"/>
                  <a:gd name="T59" fmla="*/ 14 h 109"/>
                  <a:gd name="T60" fmla="*/ 31 w 96"/>
                  <a:gd name="T61" fmla="*/ 14 h 109"/>
                  <a:gd name="T62" fmla="*/ 28 w 96"/>
                  <a:gd name="T63" fmla="*/ 17 h 109"/>
                  <a:gd name="T64" fmla="*/ 24 w 96"/>
                  <a:gd name="T65" fmla="*/ 16 h 109"/>
                  <a:gd name="T66" fmla="*/ 14 w 96"/>
                  <a:gd name="T67" fmla="*/ 17 h 109"/>
                  <a:gd name="T68" fmla="*/ 15 w 96"/>
                  <a:gd name="T69" fmla="*/ 25 h 109"/>
                  <a:gd name="T70" fmla="*/ 10 w 96"/>
                  <a:gd name="T71" fmla="*/ 31 h 109"/>
                  <a:gd name="T72" fmla="*/ 11 w 96"/>
                  <a:gd name="T73" fmla="*/ 38 h 109"/>
                  <a:gd name="T74" fmla="*/ 8 w 96"/>
                  <a:gd name="T75" fmla="*/ 42 h 109"/>
                  <a:gd name="T76" fmla="*/ 3 w 96"/>
                  <a:gd name="T77" fmla="*/ 47 h 109"/>
                  <a:gd name="T78" fmla="*/ 0 w 96"/>
                  <a:gd name="T79" fmla="*/ 55 h 109"/>
                  <a:gd name="T80" fmla="*/ 1 w 96"/>
                  <a:gd name="T81" fmla="*/ 58 h 109"/>
                  <a:gd name="T82" fmla="*/ 4 w 96"/>
                  <a:gd name="T83" fmla="*/ 65 h 109"/>
                  <a:gd name="T84" fmla="*/ 1 w 96"/>
                  <a:gd name="T85" fmla="*/ 68 h 109"/>
                  <a:gd name="T86" fmla="*/ 6 w 96"/>
                  <a:gd name="T87" fmla="*/ 73 h 109"/>
                  <a:gd name="T88" fmla="*/ 7 w 96"/>
                  <a:gd name="T89" fmla="*/ 81 h 109"/>
                  <a:gd name="T90" fmla="*/ 17 w 96"/>
                  <a:gd name="T91" fmla="*/ 83 h 109"/>
                  <a:gd name="T92" fmla="*/ 20 w 96"/>
                  <a:gd name="T93" fmla="*/ 90 h 109"/>
                  <a:gd name="T94" fmla="*/ 17 w 96"/>
                  <a:gd name="T95" fmla="*/ 106 h 109"/>
                  <a:gd name="T96" fmla="*/ 18 w 96"/>
                  <a:gd name="T97" fmla="*/ 106 h 10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6"/>
                  <a:gd name="T148" fmla="*/ 0 h 109"/>
                  <a:gd name="T149" fmla="*/ 96 w 96"/>
                  <a:gd name="T150" fmla="*/ 109 h 10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6" h="109">
                    <a:moveTo>
                      <a:pt x="25" y="106"/>
                    </a:moveTo>
                    <a:lnTo>
                      <a:pt x="30" y="103"/>
                    </a:lnTo>
                    <a:lnTo>
                      <a:pt x="39" y="106"/>
                    </a:lnTo>
                    <a:lnTo>
                      <a:pt x="45" y="109"/>
                    </a:lnTo>
                    <a:lnTo>
                      <a:pt x="49" y="106"/>
                    </a:lnTo>
                    <a:lnTo>
                      <a:pt x="58" y="107"/>
                    </a:lnTo>
                    <a:lnTo>
                      <a:pt x="63" y="106"/>
                    </a:lnTo>
                    <a:lnTo>
                      <a:pt x="72" y="103"/>
                    </a:lnTo>
                    <a:lnTo>
                      <a:pt x="79" y="106"/>
                    </a:lnTo>
                    <a:lnTo>
                      <a:pt x="79" y="102"/>
                    </a:lnTo>
                    <a:lnTo>
                      <a:pt x="77" y="97"/>
                    </a:lnTo>
                    <a:lnTo>
                      <a:pt x="82" y="95"/>
                    </a:lnTo>
                    <a:lnTo>
                      <a:pt x="83" y="90"/>
                    </a:lnTo>
                    <a:lnTo>
                      <a:pt x="87" y="90"/>
                    </a:lnTo>
                    <a:lnTo>
                      <a:pt x="87" y="88"/>
                    </a:lnTo>
                    <a:lnTo>
                      <a:pt x="77" y="81"/>
                    </a:lnTo>
                    <a:lnTo>
                      <a:pt x="70" y="75"/>
                    </a:lnTo>
                    <a:lnTo>
                      <a:pt x="72" y="71"/>
                    </a:lnTo>
                    <a:lnTo>
                      <a:pt x="68" y="66"/>
                    </a:lnTo>
                    <a:lnTo>
                      <a:pt x="72" y="64"/>
                    </a:lnTo>
                    <a:lnTo>
                      <a:pt x="77" y="62"/>
                    </a:lnTo>
                    <a:lnTo>
                      <a:pt x="83" y="59"/>
                    </a:lnTo>
                    <a:lnTo>
                      <a:pt x="87" y="58"/>
                    </a:lnTo>
                    <a:lnTo>
                      <a:pt x="89" y="54"/>
                    </a:lnTo>
                    <a:lnTo>
                      <a:pt x="93" y="54"/>
                    </a:lnTo>
                    <a:lnTo>
                      <a:pt x="96" y="55"/>
                    </a:lnTo>
                    <a:lnTo>
                      <a:pt x="96" y="48"/>
                    </a:lnTo>
                    <a:lnTo>
                      <a:pt x="93" y="44"/>
                    </a:lnTo>
                    <a:lnTo>
                      <a:pt x="96" y="40"/>
                    </a:lnTo>
                    <a:lnTo>
                      <a:pt x="92" y="34"/>
                    </a:lnTo>
                    <a:lnTo>
                      <a:pt x="92" y="30"/>
                    </a:lnTo>
                    <a:lnTo>
                      <a:pt x="86" y="27"/>
                    </a:lnTo>
                    <a:lnTo>
                      <a:pt x="89" y="20"/>
                    </a:lnTo>
                    <a:lnTo>
                      <a:pt x="87" y="17"/>
                    </a:lnTo>
                    <a:lnTo>
                      <a:pt x="87" y="11"/>
                    </a:lnTo>
                    <a:lnTo>
                      <a:pt x="83" y="10"/>
                    </a:lnTo>
                    <a:lnTo>
                      <a:pt x="77" y="8"/>
                    </a:lnTo>
                    <a:lnTo>
                      <a:pt x="79" y="4"/>
                    </a:lnTo>
                    <a:lnTo>
                      <a:pt x="76" y="1"/>
                    </a:lnTo>
                    <a:lnTo>
                      <a:pt x="75" y="4"/>
                    </a:lnTo>
                    <a:lnTo>
                      <a:pt x="73" y="6"/>
                    </a:lnTo>
                    <a:lnTo>
                      <a:pt x="72" y="4"/>
                    </a:lnTo>
                    <a:lnTo>
                      <a:pt x="70" y="4"/>
                    </a:lnTo>
                    <a:lnTo>
                      <a:pt x="69" y="4"/>
                    </a:lnTo>
                    <a:lnTo>
                      <a:pt x="66" y="8"/>
                    </a:lnTo>
                    <a:lnTo>
                      <a:pt x="62" y="8"/>
                    </a:lnTo>
                    <a:lnTo>
                      <a:pt x="59" y="11"/>
                    </a:lnTo>
                    <a:lnTo>
                      <a:pt x="56" y="11"/>
                    </a:lnTo>
                    <a:lnTo>
                      <a:pt x="54" y="11"/>
                    </a:lnTo>
                    <a:lnTo>
                      <a:pt x="55" y="8"/>
                    </a:lnTo>
                    <a:lnTo>
                      <a:pt x="55" y="4"/>
                    </a:lnTo>
                    <a:lnTo>
                      <a:pt x="51" y="7"/>
                    </a:lnTo>
                    <a:lnTo>
                      <a:pt x="45" y="4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32" y="0"/>
                    </a:lnTo>
                    <a:lnTo>
                      <a:pt x="35" y="3"/>
                    </a:lnTo>
                    <a:lnTo>
                      <a:pt x="31" y="4"/>
                    </a:lnTo>
                    <a:lnTo>
                      <a:pt x="31" y="8"/>
                    </a:lnTo>
                    <a:lnTo>
                      <a:pt x="35" y="14"/>
                    </a:lnTo>
                    <a:lnTo>
                      <a:pt x="32" y="14"/>
                    </a:lnTo>
                    <a:lnTo>
                      <a:pt x="31" y="14"/>
                    </a:lnTo>
                    <a:lnTo>
                      <a:pt x="30" y="16"/>
                    </a:lnTo>
                    <a:lnTo>
                      <a:pt x="28" y="17"/>
                    </a:lnTo>
                    <a:lnTo>
                      <a:pt x="27" y="17"/>
                    </a:lnTo>
                    <a:lnTo>
                      <a:pt x="24" y="16"/>
                    </a:lnTo>
                    <a:lnTo>
                      <a:pt x="17" y="16"/>
                    </a:lnTo>
                    <a:lnTo>
                      <a:pt x="14" y="17"/>
                    </a:lnTo>
                    <a:lnTo>
                      <a:pt x="14" y="20"/>
                    </a:lnTo>
                    <a:lnTo>
                      <a:pt x="15" y="25"/>
                    </a:lnTo>
                    <a:lnTo>
                      <a:pt x="13" y="30"/>
                    </a:lnTo>
                    <a:lnTo>
                      <a:pt x="10" y="31"/>
                    </a:lnTo>
                    <a:lnTo>
                      <a:pt x="13" y="34"/>
                    </a:lnTo>
                    <a:lnTo>
                      <a:pt x="11" y="38"/>
                    </a:lnTo>
                    <a:lnTo>
                      <a:pt x="8" y="40"/>
                    </a:lnTo>
                    <a:lnTo>
                      <a:pt x="8" y="42"/>
                    </a:lnTo>
                    <a:lnTo>
                      <a:pt x="3" y="42"/>
                    </a:lnTo>
                    <a:lnTo>
                      <a:pt x="3" y="47"/>
                    </a:lnTo>
                    <a:lnTo>
                      <a:pt x="3" y="52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1" y="58"/>
                    </a:lnTo>
                    <a:lnTo>
                      <a:pt x="4" y="62"/>
                    </a:lnTo>
                    <a:lnTo>
                      <a:pt x="4" y="65"/>
                    </a:lnTo>
                    <a:lnTo>
                      <a:pt x="3" y="68"/>
                    </a:lnTo>
                    <a:lnTo>
                      <a:pt x="1" y="68"/>
                    </a:lnTo>
                    <a:lnTo>
                      <a:pt x="1" y="71"/>
                    </a:lnTo>
                    <a:lnTo>
                      <a:pt x="6" y="73"/>
                    </a:lnTo>
                    <a:lnTo>
                      <a:pt x="3" y="78"/>
                    </a:lnTo>
                    <a:lnTo>
                      <a:pt x="7" y="81"/>
                    </a:lnTo>
                    <a:lnTo>
                      <a:pt x="10" y="82"/>
                    </a:lnTo>
                    <a:lnTo>
                      <a:pt x="17" y="83"/>
                    </a:lnTo>
                    <a:lnTo>
                      <a:pt x="24" y="86"/>
                    </a:lnTo>
                    <a:lnTo>
                      <a:pt x="20" y="90"/>
                    </a:lnTo>
                    <a:lnTo>
                      <a:pt x="18" y="95"/>
                    </a:lnTo>
                    <a:lnTo>
                      <a:pt x="17" y="106"/>
                    </a:lnTo>
                    <a:lnTo>
                      <a:pt x="15" y="106"/>
                    </a:lnTo>
                    <a:lnTo>
                      <a:pt x="18" y="106"/>
                    </a:lnTo>
                    <a:lnTo>
                      <a:pt x="25" y="106"/>
                    </a:lnTo>
                    <a:close/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50" name="Freeform 1103"/>
              <p:cNvSpPr>
                <a:spLocks noChangeAspect="1"/>
              </p:cNvSpPr>
              <p:nvPr/>
            </p:nvSpPr>
            <p:spPr bwMode="auto">
              <a:xfrm>
                <a:off x="3325" y="739"/>
                <a:ext cx="103" cy="155"/>
              </a:xfrm>
              <a:custGeom>
                <a:avLst/>
                <a:gdLst>
                  <a:gd name="T0" fmla="*/ 87 w 103"/>
                  <a:gd name="T1" fmla="*/ 87 h 155"/>
                  <a:gd name="T2" fmla="*/ 85 w 103"/>
                  <a:gd name="T3" fmla="*/ 75 h 155"/>
                  <a:gd name="T4" fmla="*/ 75 w 103"/>
                  <a:gd name="T5" fmla="*/ 63 h 155"/>
                  <a:gd name="T6" fmla="*/ 72 w 103"/>
                  <a:gd name="T7" fmla="*/ 51 h 155"/>
                  <a:gd name="T8" fmla="*/ 66 w 103"/>
                  <a:gd name="T9" fmla="*/ 31 h 155"/>
                  <a:gd name="T10" fmla="*/ 56 w 103"/>
                  <a:gd name="T11" fmla="*/ 25 h 155"/>
                  <a:gd name="T12" fmla="*/ 53 w 103"/>
                  <a:gd name="T13" fmla="*/ 11 h 155"/>
                  <a:gd name="T14" fmla="*/ 52 w 103"/>
                  <a:gd name="T15" fmla="*/ 4 h 155"/>
                  <a:gd name="T16" fmla="*/ 38 w 103"/>
                  <a:gd name="T17" fmla="*/ 0 h 155"/>
                  <a:gd name="T18" fmla="*/ 34 w 103"/>
                  <a:gd name="T19" fmla="*/ 14 h 155"/>
                  <a:gd name="T20" fmla="*/ 24 w 103"/>
                  <a:gd name="T21" fmla="*/ 21 h 155"/>
                  <a:gd name="T22" fmla="*/ 6 w 103"/>
                  <a:gd name="T23" fmla="*/ 17 h 155"/>
                  <a:gd name="T24" fmla="*/ 6 w 103"/>
                  <a:gd name="T25" fmla="*/ 27 h 155"/>
                  <a:gd name="T26" fmla="*/ 22 w 103"/>
                  <a:gd name="T27" fmla="*/ 36 h 155"/>
                  <a:gd name="T28" fmla="*/ 28 w 103"/>
                  <a:gd name="T29" fmla="*/ 45 h 155"/>
                  <a:gd name="T30" fmla="*/ 30 w 103"/>
                  <a:gd name="T31" fmla="*/ 56 h 155"/>
                  <a:gd name="T32" fmla="*/ 34 w 103"/>
                  <a:gd name="T33" fmla="*/ 67 h 155"/>
                  <a:gd name="T34" fmla="*/ 42 w 103"/>
                  <a:gd name="T35" fmla="*/ 70 h 155"/>
                  <a:gd name="T36" fmla="*/ 45 w 103"/>
                  <a:gd name="T37" fmla="*/ 73 h 155"/>
                  <a:gd name="T38" fmla="*/ 45 w 103"/>
                  <a:gd name="T39" fmla="*/ 77 h 155"/>
                  <a:gd name="T40" fmla="*/ 30 w 103"/>
                  <a:gd name="T41" fmla="*/ 101 h 155"/>
                  <a:gd name="T42" fmla="*/ 22 w 103"/>
                  <a:gd name="T43" fmla="*/ 110 h 155"/>
                  <a:gd name="T44" fmla="*/ 24 w 103"/>
                  <a:gd name="T45" fmla="*/ 120 h 155"/>
                  <a:gd name="T46" fmla="*/ 30 w 103"/>
                  <a:gd name="T47" fmla="*/ 132 h 155"/>
                  <a:gd name="T48" fmla="*/ 30 w 103"/>
                  <a:gd name="T49" fmla="*/ 141 h 155"/>
                  <a:gd name="T50" fmla="*/ 37 w 103"/>
                  <a:gd name="T51" fmla="*/ 148 h 155"/>
                  <a:gd name="T52" fmla="*/ 39 w 103"/>
                  <a:gd name="T53" fmla="*/ 155 h 155"/>
                  <a:gd name="T54" fmla="*/ 48 w 103"/>
                  <a:gd name="T55" fmla="*/ 154 h 155"/>
                  <a:gd name="T56" fmla="*/ 65 w 103"/>
                  <a:gd name="T57" fmla="*/ 145 h 155"/>
                  <a:gd name="T58" fmla="*/ 86 w 103"/>
                  <a:gd name="T59" fmla="*/ 135 h 155"/>
                  <a:gd name="T60" fmla="*/ 96 w 103"/>
                  <a:gd name="T61" fmla="*/ 116 h 155"/>
                  <a:gd name="T62" fmla="*/ 103 w 103"/>
                  <a:gd name="T63" fmla="*/ 99 h 15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3"/>
                  <a:gd name="T97" fmla="*/ 0 h 155"/>
                  <a:gd name="T98" fmla="*/ 103 w 103"/>
                  <a:gd name="T99" fmla="*/ 155 h 15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3" h="155">
                    <a:moveTo>
                      <a:pt x="96" y="93"/>
                    </a:moveTo>
                    <a:lnTo>
                      <a:pt x="87" y="87"/>
                    </a:lnTo>
                    <a:lnTo>
                      <a:pt x="90" y="82"/>
                    </a:lnTo>
                    <a:lnTo>
                      <a:pt x="85" y="75"/>
                    </a:lnTo>
                    <a:lnTo>
                      <a:pt x="76" y="70"/>
                    </a:lnTo>
                    <a:lnTo>
                      <a:pt x="75" y="63"/>
                    </a:lnTo>
                    <a:lnTo>
                      <a:pt x="80" y="58"/>
                    </a:lnTo>
                    <a:lnTo>
                      <a:pt x="72" y="51"/>
                    </a:lnTo>
                    <a:lnTo>
                      <a:pt x="65" y="38"/>
                    </a:lnTo>
                    <a:lnTo>
                      <a:pt x="66" y="31"/>
                    </a:lnTo>
                    <a:lnTo>
                      <a:pt x="62" y="27"/>
                    </a:lnTo>
                    <a:lnTo>
                      <a:pt x="56" y="25"/>
                    </a:lnTo>
                    <a:lnTo>
                      <a:pt x="52" y="17"/>
                    </a:lnTo>
                    <a:lnTo>
                      <a:pt x="53" y="11"/>
                    </a:lnTo>
                    <a:lnTo>
                      <a:pt x="55" y="10"/>
                    </a:lnTo>
                    <a:lnTo>
                      <a:pt x="52" y="4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4" y="5"/>
                    </a:lnTo>
                    <a:lnTo>
                      <a:pt x="34" y="14"/>
                    </a:lnTo>
                    <a:lnTo>
                      <a:pt x="31" y="22"/>
                    </a:lnTo>
                    <a:lnTo>
                      <a:pt x="24" y="21"/>
                    </a:lnTo>
                    <a:lnTo>
                      <a:pt x="18" y="22"/>
                    </a:lnTo>
                    <a:lnTo>
                      <a:pt x="6" y="17"/>
                    </a:lnTo>
                    <a:lnTo>
                      <a:pt x="0" y="19"/>
                    </a:lnTo>
                    <a:lnTo>
                      <a:pt x="6" y="27"/>
                    </a:lnTo>
                    <a:lnTo>
                      <a:pt x="18" y="31"/>
                    </a:lnTo>
                    <a:lnTo>
                      <a:pt x="22" y="36"/>
                    </a:lnTo>
                    <a:lnTo>
                      <a:pt x="22" y="41"/>
                    </a:lnTo>
                    <a:lnTo>
                      <a:pt x="28" y="45"/>
                    </a:lnTo>
                    <a:lnTo>
                      <a:pt x="28" y="51"/>
                    </a:lnTo>
                    <a:lnTo>
                      <a:pt x="30" y="56"/>
                    </a:lnTo>
                    <a:lnTo>
                      <a:pt x="31" y="62"/>
                    </a:lnTo>
                    <a:lnTo>
                      <a:pt x="34" y="67"/>
                    </a:lnTo>
                    <a:lnTo>
                      <a:pt x="38" y="69"/>
                    </a:lnTo>
                    <a:lnTo>
                      <a:pt x="42" y="70"/>
                    </a:lnTo>
                    <a:lnTo>
                      <a:pt x="45" y="72"/>
                    </a:lnTo>
                    <a:lnTo>
                      <a:pt x="45" y="73"/>
                    </a:lnTo>
                    <a:lnTo>
                      <a:pt x="46" y="75"/>
                    </a:lnTo>
                    <a:lnTo>
                      <a:pt x="45" y="77"/>
                    </a:lnTo>
                    <a:lnTo>
                      <a:pt x="41" y="84"/>
                    </a:lnTo>
                    <a:lnTo>
                      <a:pt x="30" y="101"/>
                    </a:lnTo>
                    <a:lnTo>
                      <a:pt x="25" y="106"/>
                    </a:lnTo>
                    <a:lnTo>
                      <a:pt x="22" y="110"/>
                    </a:lnTo>
                    <a:lnTo>
                      <a:pt x="22" y="114"/>
                    </a:lnTo>
                    <a:lnTo>
                      <a:pt x="24" y="120"/>
                    </a:lnTo>
                    <a:lnTo>
                      <a:pt x="27" y="128"/>
                    </a:lnTo>
                    <a:lnTo>
                      <a:pt x="30" y="132"/>
                    </a:lnTo>
                    <a:lnTo>
                      <a:pt x="30" y="137"/>
                    </a:lnTo>
                    <a:lnTo>
                      <a:pt x="30" y="141"/>
                    </a:lnTo>
                    <a:lnTo>
                      <a:pt x="32" y="145"/>
                    </a:lnTo>
                    <a:lnTo>
                      <a:pt x="37" y="148"/>
                    </a:lnTo>
                    <a:lnTo>
                      <a:pt x="41" y="149"/>
                    </a:lnTo>
                    <a:lnTo>
                      <a:pt x="39" y="155"/>
                    </a:lnTo>
                    <a:lnTo>
                      <a:pt x="46" y="155"/>
                    </a:lnTo>
                    <a:lnTo>
                      <a:pt x="48" y="154"/>
                    </a:lnTo>
                    <a:lnTo>
                      <a:pt x="52" y="152"/>
                    </a:lnTo>
                    <a:lnTo>
                      <a:pt x="65" y="145"/>
                    </a:lnTo>
                    <a:lnTo>
                      <a:pt x="76" y="141"/>
                    </a:lnTo>
                    <a:lnTo>
                      <a:pt x="86" y="135"/>
                    </a:lnTo>
                    <a:lnTo>
                      <a:pt x="90" y="124"/>
                    </a:lnTo>
                    <a:lnTo>
                      <a:pt x="96" y="116"/>
                    </a:lnTo>
                    <a:lnTo>
                      <a:pt x="101" y="107"/>
                    </a:lnTo>
                    <a:lnTo>
                      <a:pt x="103" y="99"/>
                    </a:lnTo>
                    <a:lnTo>
                      <a:pt x="96" y="93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51" name="Freeform 1104"/>
              <p:cNvSpPr>
                <a:spLocks noChangeAspect="1"/>
              </p:cNvSpPr>
              <p:nvPr/>
            </p:nvSpPr>
            <p:spPr bwMode="auto">
              <a:xfrm>
                <a:off x="3325" y="739"/>
                <a:ext cx="103" cy="155"/>
              </a:xfrm>
              <a:custGeom>
                <a:avLst/>
                <a:gdLst>
                  <a:gd name="T0" fmla="*/ 87 w 103"/>
                  <a:gd name="T1" fmla="*/ 87 h 155"/>
                  <a:gd name="T2" fmla="*/ 85 w 103"/>
                  <a:gd name="T3" fmla="*/ 75 h 155"/>
                  <a:gd name="T4" fmla="*/ 75 w 103"/>
                  <a:gd name="T5" fmla="*/ 63 h 155"/>
                  <a:gd name="T6" fmla="*/ 72 w 103"/>
                  <a:gd name="T7" fmla="*/ 51 h 155"/>
                  <a:gd name="T8" fmla="*/ 66 w 103"/>
                  <a:gd name="T9" fmla="*/ 31 h 155"/>
                  <a:gd name="T10" fmla="*/ 56 w 103"/>
                  <a:gd name="T11" fmla="*/ 25 h 155"/>
                  <a:gd name="T12" fmla="*/ 53 w 103"/>
                  <a:gd name="T13" fmla="*/ 11 h 155"/>
                  <a:gd name="T14" fmla="*/ 52 w 103"/>
                  <a:gd name="T15" fmla="*/ 4 h 155"/>
                  <a:gd name="T16" fmla="*/ 38 w 103"/>
                  <a:gd name="T17" fmla="*/ 0 h 155"/>
                  <a:gd name="T18" fmla="*/ 34 w 103"/>
                  <a:gd name="T19" fmla="*/ 14 h 155"/>
                  <a:gd name="T20" fmla="*/ 24 w 103"/>
                  <a:gd name="T21" fmla="*/ 21 h 155"/>
                  <a:gd name="T22" fmla="*/ 6 w 103"/>
                  <a:gd name="T23" fmla="*/ 17 h 155"/>
                  <a:gd name="T24" fmla="*/ 6 w 103"/>
                  <a:gd name="T25" fmla="*/ 27 h 155"/>
                  <a:gd name="T26" fmla="*/ 22 w 103"/>
                  <a:gd name="T27" fmla="*/ 36 h 155"/>
                  <a:gd name="T28" fmla="*/ 28 w 103"/>
                  <a:gd name="T29" fmla="*/ 45 h 155"/>
                  <a:gd name="T30" fmla="*/ 30 w 103"/>
                  <a:gd name="T31" fmla="*/ 56 h 155"/>
                  <a:gd name="T32" fmla="*/ 34 w 103"/>
                  <a:gd name="T33" fmla="*/ 67 h 155"/>
                  <a:gd name="T34" fmla="*/ 42 w 103"/>
                  <a:gd name="T35" fmla="*/ 70 h 155"/>
                  <a:gd name="T36" fmla="*/ 45 w 103"/>
                  <a:gd name="T37" fmla="*/ 73 h 155"/>
                  <a:gd name="T38" fmla="*/ 45 w 103"/>
                  <a:gd name="T39" fmla="*/ 77 h 155"/>
                  <a:gd name="T40" fmla="*/ 30 w 103"/>
                  <a:gd name="T41" fmla="*/ 101 h 155"/>
                  <a:gd name="T42" fmla="*/ 22 w 103"/>
                  <a:gd name="T43" fmla="*/ 110 h 155"/>
                  <a:gd name="T44" fmla="*/ 24 w 103"/>
                  <a:gd name="T45" fmla="*/ 120 h 155"/>
                  <a:gd name="T46" fmla="*/ 30 w 103"/>
                  <a:gd name="T47" fmla="*/ 132 h 155"/>
                  <a:gd name="T48" fmla="*/ 30 w 103"/>
                  <a:gd name="T49" fmla="*/ 141 h 155"/>
                  <a:gd name="T50" fmla="*/ 37 w 103"/>
                  <a:gd name="T51" fmla="*/ 148 h 155"/>
                  <a:gd name="T52" fmla="*/ 39 w 103"/>
                  <a:gd name="T53" fmla="*/ 155 h 155"/>
                  <a:gd name="T54" fmla="*/ 48 w 103"/>
                  <a:gd name="T55" fmla="*/ 154 h 155"/>
                  <a:gd name="T56" fmla="*/ 65 w 103"/>
                  <a:gd name="T57" fmla="*/ 145 h 155"/>
                  <a:gd name="T58" fmla="*/ 86 w 103"/>
                  <a:gd name="T59" fmla="*/ 135 h 155"/>
                  <a:gd name="T60" fmla="*/ 96 w 103"/>
                  <a:gd name="T61" fmla="*/ 116 h 155"/>
                  <a:gd name="T62" fmla="*/ 103 w 103"/>
                  <a:gd name="T63" fmla="*/ 99 h 15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3"/>
                  <a:gd name="T97" fmla="*/ 0 h 155"/>
                  <a:gd name="T98" fmla="*/ 103 w 103"/>
                  <a:gd name="T99" fmla="*/ 155 h 15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3" h="155">
                    <a:moveTo>
                      <a:pt x="96" y="93"/>
                    </a:moveTo>
                    <a:lnTo>
                      <a:pt x="87" y="87"/>
                    </a:lnTo>
                    <a:lnTo>
                      <a:pt x="90" y="82"/>
                    </a:lnTo>
                    <a:lnTo>
                      <a:pt x="85" y="75"/>
                    </a:lnTo>
                    <a:lnTo>
                      <a:pt x="76" y="70"/>
                    </a:lnTo>
                    <a:lnTo>
                      <a:pt x="75" y="63"/>
                    </a:lnTo>
                    <a:lnTo>
                      <a:pt x="80" y="58"/>
                    </a:lnTo>
                    <a:lnTo>
                      <a:pt x="72" y="51"/>
                    </a:lnTo>
                    <a:lnTo>
                      <a:pt x="65" y="38"/>
                    </a:lnTo>
                    <a:lnTo>
                      <a:pt x="66" y="31"/>
                    </a:lnTo>
                    <a:lnTo>
                      <a:pt x="62" y="27"/>
                    </a:lnTo>
                    <a:lnTo>
                      <a:pt x="56" y="25"/>
                    </a:lnTo>
                    <a:lnTo>
                      <a:pt x="52" y="17"/>
                    </a:lnTo>
                    <a:lnTo>
                      <a:pt x="53" y="11"/>
                    </a:lnTo>
                    <a:lnTo>
                      <a:pt x="55" y="10"/>
                    </a:lnTo>
                    <a:lnTo>
                      <a:pt x="52" y="4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4" y="5"/>
                    </a:lnTo>
                    <a:lnTo>
                      <a:pt x="34" y="14"/>
                    </a:lnTo>
                    <a:lnTo>
                      <a:pt x="31" y="22"/>
                    </a:lnTo>
                    <a:lnTo>
                      <a:pt x="24" y="21"/>
                    </a:lnTo>
                    <a:lnTo>
                      <a:pt x="18" y="22"/>
                    </a:lnTo>
                    <a:lnTo>
                      <a:pt x="6" y="17"/>
                    </a:lnTo>
                    <a:lnTo>
                      <a:pt x="0" y="19"/>
                    </a:lnTo>
                    <a:lnTo>
                      <a:pt x="6" y="27"/>
                    </a:lnTo>
                    <a:lnTo>
                      <a:pt x="18" y="31"/>
                    </a:lnTo>
                    <a:lnTo>
                      <a:pt x="22" y="36"/>
                    </a:lnTo>
                    <a:lnTo>
                      <a:pt x="22" y="41"/>
                    </a:lnTo>
                    <a:lnTo>
                      <a:pt x="28" y="45"/>
                    </a:lnTo>
                    <a:lnTo>
                      <a:pt x="28" y="51"/>
                    </a:lnTo>
                    <a:lnTo>
                      <a:pt x="30" y="56"/>
                    </a:lnTo>
                    <a:lnTo>
                      <a:pt x="31" y="62"/>
                    </a:lnTo>
                    <a:lnTo>
                      <a:pt x="34" y="67"/>
                    </a:lnTo>
                    <a:lnTo>
                      <a:pt x="38" y="69"/>
                    </a:lnTo>
                    <a:lnTo>
                      <a:pt x="42" y="70"/>
                    </a:lnTo>
                    <a:lnTo>
                      <a:pt x="45" y="72"/>
                    </a:lnTo>
                    <a:lnTo>
                      <a:pt x="45" y="73"/>
                    </a:lnTo>
                    <a:lnTo>
                      <a:pt x="46" y="75"/>
                    </a:lnTo>
                    <a:lnTo>
                      <a:pt x="45" y="77"/>
                    </a:lnTo>
                    <a:lnTo>
                      <a:pt x="41" y="84"/>
                    </a:lnTo>
                    <a:lnTo>
                      <a:pt x="30" y="101"/>
                    </a:lnTo>
                    <a:lnTo>
                      <a:pt x="25" y="106"/>
                    </a:lnTo>
                    <a:lnTo>
                      <a:pt x="22" y="110"/>
                    </a:lnTo>
                    <a:lnTo>
                      <a:pt x="22" y="114"/>
                    </a:lnTo>
                    <a:lnTo>
                      <a:pt x="24" y="120"/>
                    </a:lnTo>
                    <a:lnTo>
                      <a:pt x="27" y="128"/>
                    </a:lnTo>
                    <a:lnTo>
                      <a:pt x="30" y="132"/>
                    </a:lnTo>
                    <a:lnTo>
                      <a:pt x="30" y="137"/>
                    </a:lnTo>
                    <a:lnTo>
                      <a:pt x="30" y="141"/>
                    </a:lnTo>
                    <a:lnTo>
                      <a:pt x="32" y="145"/>
                    </a:lnTo>
                    <a:lnTo>
                      <a:pt x="37" y="148"/>
                    </a:lnTo>
                    <a:lnTo>
                      <a:pt x="41" y="149"/>
                    </a:lnTo>
                    <a:lnTo>
                      <a:pt x="39" y="155"/>
                    </a:lnTo>
                    <a:lnTo>
                      <a:pt x="46" y="155"/>
                    </a:lnTo>
                    <a:lnTo>
                      <a:pt x="48" y="154"/>
                    </a:lnTo>
                    <a:lnTo>
                      <a:pt x="52" y="152"/>
                    </a:lnTo>
                    <a:lnTo>
                      <a:pt x="65" y="145"/>
                    </a:lnTo>
                    <a:lnTo>
                      <a:pt x="76" y="141"/>
                    </a:lnTo>
                    <a:lnTo>
                      <a:pt x="86" y="135"/>
                    </a:lnTo>
                    <a:lnTo>
                      <a:pt x="90" y="124"/>
                    </a:lnTo>
                    <a:lnTo>
                      <a:pt x="96" y="116"/>
                    </a:lnTo>
                    <a:lnTo>
                      <a:pt x="101" y="107"/>
                    </a:lnTo>
                    <a:lnTo>
                      <a:pt x="103" y="99"/>
                    </a:lnTo>
                    <a:lnTo>
                      <a:pt x="96" y="93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52" name="Rectangle 1105"/>
              <p:cNvSpPr>
                <a:spLocks noChangeAspect="1" noChangeArrowheads="1"/>
              </p:cNvSpPr>
              <p:nvPr/>
            </p:nvSpPr>
            <p:spPr bwMode="auto">
              <a:xfrm>
                <a:off x="3402" y="830"/>
                <a:ext cx="23" cy="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i-FI" sz="400">
                    <a:solidFill>
                      <a:srgbClr val="000000"/>
                    </a:solidFill>
                    <a:latin typeface="Calibri" pitchFamily="34" charset="0"/>
                    <a:ea typeface="ヒラギノ角ゴ Pro W3"/>
                    <a:cs typeface="ヒラギノ角ゴ Pro W3"/>
                  </a:rPr>
                  <a:t>Finland</a:t>
                </a:r>
                <a:endParaRPr lang="fi-FI">
                  <a:solidFill>
                    <a:srgbClr val="000000"/>
                  </a:solidFill>
                  <a:latin typeface="Calibri" pitchFamily="34" charset="0"/>
                  <a:ea typeface="ヒラギノ角ゴ Pro W3"/>
                  <a:cs typeface="ヒラギノ角ゴ Pro W3"/>
                </a:endParaRPr>
              </a:p>
            </p:txBody>
          </p:sp>
          <p:sp>
            <p:nvSpPr>
              <p:cNvPr id="18853" name="Rectangle 1106"/>
              <p:cNvSpPr>
                <a:spLocks noChangeAspect="1" noChangeArrowheads="1"/>
              </p:cNvSpPr>
              <p:nvPr/>
            </p:nvSpPr>
            <p:spPr bwMode="auto">
              <a:xfrm>
                <a:off x="3247" y="1025"/>
                <a:ext cx="29" cy="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i-FI" sz="400">
                    <a:solidFill>
                      <a:srgbClr val="000000"/>
                    </a:solidFill>
                    <a:latin typeface="Calibri" pitchFamily="34" charset="0"/>
                    <a:ea typeface="ヒラギノ角ゴ Pro W3"/>
                    <a:cs typeface="ヒラギノ角ゴ Pro W3"/>
                  </a:rPr>
                  <a:t>Germany</a:t>
                </a:r>
                <a:endParaRPr lang="fi-FI">
                  <a:solidFill>
                    <a:srgbClr val="000000"/>
                  </a:solidFill>
                  <a:latin typeface="Calibri" pitchFamily="34" charset="0"/>
                  <a:ea typeface="ヒラギノ角ゴ Pro W3"/>
                  <a:cs typeface="ヒラギノ角ゴ Pro W3"/>
                </a:endParaRPr>
              </a:p>
            </p:txBody>
          </p:sp>
          <p:sp>
            <p:nvSpPr>
              <p:cNvPr id="18854" name="Rectangle 1107"/>
              <p:cNvSpPr>
                <a:spLocks noChangeAspect="1" noChangeArrowheads="1"/>
              </p:cNvSpPr>
              <p:nvPr/>
            </p:nvSpPr>
            <p:spPr bwMode="auto">
              <a:xfrm>
                <a:off x="3088" y="986"/>
                <a:ext cx="38" cy="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i-FI" sz="400">
                    <a:solidFill>
                      <a:srgbClr val="000000"/>
                    </a:solidFill>
                    <a:latin typeface="Calibri" pitchFamily="34" charset="0"/>
                    <a:ea typeface="ヒラギノ角ゴ Pro W3"/>
                    <a:cs typeface="ヒラギノ角ゴ Pro W3"/>
                  </a:rPr>
                  <a:t>Netherlands</a:t>
                </a:r>
                <a:endParaRPr lang="fi-FI">
                  <a:solidFill>
                    <a:srgbClr val="000000"/>
                  </a:solidFill>
                  <a:latin typeface="Calibri" pitchFamily="34" charset="0"/>
                  <a:ea typeface="ヒラギノ角ゴ Pro W3"/>
                  <a:cs typeface="ヒラギノ角ゴ Pro W3"/>
                </a:endParaRPr>
              </a:p>
            </p:txBody>
          </p:sp>
          <p:sp>
            <p:nvSpPr>
              <p:cNvPr id="18855" name="Rectangle 1108"/>
              <p:cNvSpPr>
                <a:spLocks noChangeAspect="1" noChangeArrowheads="1"/>
              </p:cNvSpPr>
              <p:nvPr/>
            </p:nvSpPr>
            <p:spPr bwMode="auto">
              <a:xfrm>
                <a:off x="3108" y="1022"/>
                <a:ext cx="25" cy="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i-FI" sz="400">
                    <a:solidFill>
                      <a:srgbClr val="000000"/>
                    </a:solidFill>
                    <a:latin typeface="Calibri" pitchFamily="34" charset="0"/>
                    <a:ea typeface="ヒラギノ角ゴ Pro W3"/>
                    <a:cs typeface="ヒラギノ角ゴ Pro W3"/>
                  </a:rPr>
                  <a:t>Belgium</a:t>
                </a:r>
                <a:endParaRPr lang="fi-FI">
                  <a:solidFill>
                    <a:srgbClr val="000000"/>
                  </a:solidFill>
                  <a:latin typeface="Calibri" pitchFamily="34" charset="0"/>
                  <a:ea typeface="ヒラギノ角ゴ Pro W3"/>
                  <a:cs typeface="ヒラギノ角ゴ Pro W3"/>
                </a:endParaRPr>
              </a:p>
            </p:txBody>
          </p:sp>
          <p:sp>
            <p:nvSpPr>
              <p:cNvPr id="18856" name="Rectangle 1109"/>
              <p:cNvSpPr>
                <a:spLocks noChangeAspect="1" noChangeArrowheads="1"/>
              </p:cNvSpPr>
              <p:nvPr/>
            </p:nvSpPr>
            <p:spPr bwMode="auto">
              <a:xfrm>
                <a:off x="3102" y="1089"/>
                <a:ext cx="22" cy="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i-FI" sz="400">
                    <a:solidFill>
                      <a:srgbClr val="000000"/>
                    </a:solidFill>
                    <a:latin typeface="Calibri" pitchFamily="34" charset="0"/>
                    <a:ea typeface="ヒラギノ角ゴ Pro W3"/>
                    <a:cs typeface="ヒラギノ角ゴ Pro W3"/>
                  </a:rPr>
                  <a:t>France</a:t>
                </a:r>
                <a:endParaRPr lang="fi-FI">
                  <a:solidFill>
                    <a:srgbClr val="000000"/>
                  </a:solidFill>
                  <a:latin typeface="Calibri" pitchFamily="34" charset="0"/>
                  <a:ea typeface="ヒラギノ角ゴ Pro W3"/>
                  <a:cs typeface="ヒラギノ角ゴ Pro W3"/>
                </a:endParaRPr>
              </a:p>
            </p:txBody>
          </p:sp>
          <p:sp>
            <p:nvSpPr>
              <p:cNvPr id="18857" name="Rectangle 1110"/>
              <p:cNvSpPr>
                <a:spLocks noChangeAspect="1" noChangeArrowheads="1"/>
              </p:cNvSpPr>
              <p:nvPr/>
            </p:nvSpPr>
            <p:spPr bwMode="auto">
              <a:xfrm>
                <a:off x="3270" y="1115"/>
                <a:ext cx="13" cy="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i-FI" sz="400">
                    <a:solidFill>
                      <a:srgbClr val="000000"/>
                    </a:solidFill>
                    <a:latin typeface="Calibri" pitchFamily="34" charset="0"/>
                    <a:ea typeface="ヒラギノ角ゴ Pro W3"/>
                    <a:cs typeface="ヒラギノ角ゴ Pro W3"/>
                  </a:rPr>
                  <a:t>Italy</a:t>
                </a:r>
                <a:endParaRPr lang="fi-FI">
                  <a:solidFill>
                    <a:srgbClr val="000000"/>
                  </a:solidFill>
                  <a:latin typeface="Calibri" pitchFamily="34" charset="0"/>
                  <a:ea typeface="ヒラギノ角ゴ Pro W3"/>
                  <a:cs typeface="ヒラギノ角ゴ Pro W3"/>
                </a:endParaRPr>
              </a:p>
            </p:txBody>
          </p:sp>
          <p:sp>
            <p:nvSpPr>
              <p:cNvPr id="18858" name="Rectangle 1111"/>
              <p:cNvSpPr>
                <a:spLocks noChangeAspect="1" noChangeArrowheads="1"/>
              </p:cNvSpPr>
              <p:nvPr/>
            </p:nvSpPr>
            <p:spPr bwMode="auto">
              <a:xfrm>
                <a:off x="2971" y="709"/>
                <a:ext cx="554" cy="557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i-FI" sz="1000">
                  <a:solidFill>
                    <a:srgbClr val="000000"/>
                  </a:solidFill>
                  <a:latin typeface="Calibri" pitchFamily="34" charset="0"/>
                  <a:ea typeface="ヒラギノ角ゴ Pro W3"/>
                  <a:cs typeface="ヒラギノ角ゴ Pro W3"/>
                </a:endParaRPr>
              </a:p>
            </p:txBody>
          </p:sp>
          <p:sp>
            <p:nvSpPr>
              <p:cNvPr id="18859" name="Freeform 1112"/>
              <p:cNvSpPr>
                <a:spLocks noChangeAspect="1"/>
              </p:cNvSpPr>
              <p:nvPr/>
            </p:nvSpPr>
            <p:spPr bwMode="auto">
              <a:xfrm>
                <a:off x="3018" y="1117"/>
                <a:ext cx="155" cy="116"/>
              </a:xfrm>
              <a:custGeom>
                <a:avLst/>
                <a:gdLst>
                  <a:gd name="T0" fmla="*/ 149 w 155"/>
                  <a:gd name="T1" fmla="*/ 41 h 116"/>
                  <a:gd name="T2" fmla="*/ 133 w 155"/>
                  <a:gd name="T3" fmla="*/ 36 h 116"/>
                  <a:gd name="T4" fmla="*/ 117 w 155"/>
                  <a:gd name="T5" fmla="*/ 34 h 116"/>
                  <a:gd name="T6" fmla="*/ 111 w 155"/>
                  <a:gd name="T7" fmla="*/ 29 h 116"/>
                  <a:gd name="T8" fmla="*/ 101 w 155"/>
                  <a:gd name="T9" fmla="*/ 23 h 116"/>
                  <a:gd name="T10" fmla="*/ 93 w 155"/>
                  <a:gd name="T11" fmla="*/ 17 h 116"/>
                  <a:gd name="T12" fmla="*/ 86 w 155"/>
                  <a:gd name="T13" fmla="*/ 16 h 116"/>
                  <a:gd name="T14" fmla="*/ 77 w 155"/>
                  <a:gd name="T15" fmla="*/ 16 h 116"/>
                  <a:gd name="T16" fmla="*/ 67 w 155"/>
                  <a:gd name="T17" fmla="*/ 13 h 116"/>
                  <a:gd name="T18" fmla="*/ 50 w 155"/>
                  <a:gd name="T19" fmla="*/ 7 h 116"/>
                  <a:gd name="T20" fmla="*/ 42 w 155"/>
                  <a:gd name="T21" fmla="*/ 6 h 116"/>
                  <a:gd name="T22" fmla="*/ 26 w 155"/>
                  <a:gd name="T23" fmla="*/ 2 h 116"/>
                  <a:gd name="T24" fmla="*/ 22 w 155"/>
                  <a:gd name="T25" fmla="*/ 0 h 116"/>
                  <a:gd name="T26" fmla="*/ 18 w 155"/>
                  <a:gd name="T27" fmla="*/ 0 h 116"/>
                  <a:gd name="T28" fmla="*/ 14 w 155"/>
                  <a:gd name="T29" fmla="*/ 3 h 116"/>
                  <a:gd name="T30" fmla="*/ 2 w 155"/>
                  <a:gd name="T31" fmla="*/ 6 h 116"/>
                  <a:gd name="T32" fmla="*/ 4 w 155"/>
                  <a:gd name="T33" fmla="*/ 10 h 116"/>
                  <a:gd name="T34" fmla="*/ 4 w 155"/>
                  <a:gd name="T35" fmla="*/ 16 h 116"/>
                  <a:gd name="T36" fmla="*/ 8 w 155"/>
                  <a:gd name="T37" fmla="*/ 21 h 116"/>
                  <a:gd name="T38" fmla="*/ 11 w 155"/>
                  <a:gd name="T39" fmla="*/ 24 h 116"/>
                  <a:gd name="T40" fmla="*/ 12 w 155"/>
                  <a:gd name="T41" fmla="*/ 26 h 116"/>
                  <a:gd name="T42" fmla="*/ 18 w 155"/>
                  <a:gd name="T43" fmla="*/ 29 h 116"/>
                  <a:gd name="T44" fmla="*/ 25 w 155"/>
                  <a:gd name="T45" fmla="*/ 27 h 116"/>
                  <a:gd name="T46" fmla="*/ 31 w 155"/>
                  <a:gd name="T47" fmla="*/ 31 h 116"/>
                  <a:gd name="T48" fmla="*/ 32 w 155"/>
                  <a:gd name="T49" fmla="*/ 33 h 116"/>
                  <a:gd name="T50" fmla="*/ 33 w 155"/>
                  <a:gd name="T51" fmla="*/ 36 h 116"/>
                  <a:gd name="T52" fmla="*/ 26 w 155"/>
                  <a:gd name="T53" fmla="*/ 40 h 116"/>
                  <a:gd name="T54" fmla="*/ 22 w 155"/>
                  <a:gd name="T55" fmla="*/ 44 h 116"/>
                  <a:gd name="T56" fmla="*/ 21 w 155"/>
                  <a:gd name="T57" fmla="*/ 51 h 116"/>
                  <a:gd name="T58" fmla="*/ 18 w 155"/>
                  <a:gd name="T59" fmla="*/ 53 h 116"/>
                  <a:gd name="T60" fmla="*/ 16 w 155"/>
                  <a:gd name="T61" fmla="*/ 58 h 116"/>
                  <a:gd name="T62" fmla="*/ 9 w 155"/>
                  <a:gd name="T63" fmla="*/ 60 h 116"/>
                  <a:gd name="T64" fmla="*/ 14 w 155"/>
                  <a:gd name="T65" fmla="*/ 69 h 116"/>
                  <a:gd name="T66" fmla="*/ 14 w 155"/>
                  <a:gd name="T67" fmla="*/ 71 h 116"/>
                  <a:gd name="T68" fmla="*/ 8 w 155"/>
                  <a:gd name="T69" fmla="*/ 74 h 116"/>
                  <a:gd name="T70" fmla="*/ 8 w 155"/>
                  <a:gd name="T71" fmla="*/ 79 h 116"/>
                  <a:gd name="T72" fmla="*/ 11 w 155"/>
                  <a:gd name="T73" fmla="*/ 82 h 116"/>
                  <a:gd name="T74" fmla="*/ 2 w 155"/>
                  <a:gd name="T75" fmla="*/ 88 h 116"/>
                  <a:gd name="T76" fmla="*/ 0 w 155"/>
                  <a:gd name="T77" fmla="*/ 95 h 116"/>
                  <a:gd name="T78" fmla="*/ 8 w 155"/>
                  <a:gd name="T79" fmla="*/ 96 h 116"/>
                  <a:gd name="T80" fmla="*/ 14 w 155"/>
                  <a:gd name="T81" fmla="*/ 102 h 116"/>
                  <a:gd name="T82" fmla="*/ 15 w 155"/>
                  <a:gd name="T83" fmla="*/ 112 h 116"/>
                  <a:gd name="T84" fmla="*/ 28 w 155"/>
                  <a:gd name="T85" fmla="*/ 113 h 116"/>
                  <a:gd name="T86" fmla="*/ 38 w 155"/>
                  <a:gd name="T87" fmla="*/ 110 h 116"/>
                  <a:gd name="T88" fmla="*/ 49 w 155"/>
                  <a:gd name="T89" fmla="*/ 110 h 116"/>
                  <a:gd name="T90" fmla="*/ 70 w 155"/>
                  <a:gd name="T91" fmla="*/ 113 h 116"/>
                  <a:gd name="T92" fmla="*/ 77 w 155"/>
                  <a:gd name="T93" fmla="*/ 110 h 116"/>
                  <a:gd name="T94" fmla="*/ 84 w 155"/>
                  <a:gd name="T95" fmla="*/ 103 h 116"/>
                  <a:gd name="T96" fmla="*/ 93 w 155"/>
                  <a:gd name="T97" fmla="*/ 101 h 116"/>
                  <a:gd name="T98" fmla="*/ 101 w 155"/>
                  <a:gd name="T99" fmla="*/ 91 h 116"/>
                  <a:gd name="T100" fmla="*/ 104 w 155"/>
                  <a:gd name="T101" fmla="*/ 81 h 116"/>
                  <a:gd name="T102" fmla="*/ 108 w 155"/>
                  <a:gd name="T103" fmla="*/ 72 h 116"/>
                  <a:gd name="T104" fmla="*/ 119 w 155"/>
                  <a:gd name="T105" fmla="*/ 61 h 116"/>
                  <a:gd name="T106" fmla="*/ 121 w 155"/>
                  <a:gd name="T107" fmla="*/ 57 h 116"/>
                  <a:gd name="T108" fmla="*/ 131 w 155"/>
                  <a:gd name="T109" fmla="*/ 54 h 116"/>
                  <a:gd name="T110" fmla="*/ 153 w 155"/>
                  <a:gd name="T111" fmla="*/ 45 h 116"/>
                  <a:gd name="T112" fmla="*/ 155 w 155"/>
                  <a:gd name="T113" fmla="*/ 44 h 116"/>
                  <a:gd name="T114" fmla="*/ 152 w 155"/>
                  <a:gd name="T115" fmla="*/ 43 h 11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5"/>
                  <a:gd name="T175" fmla="*/ 0 h 116"/>
                  <a:gd name="T176" fmla="*/ 155 w 155"/>
                  <a:gd name="T177" fmla="*/ 116 h 11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5" h="116">
                    <a:moveTo>
                      <a:pt x="152" y="43"/>
                    </a:moveTo>
                    <a:lnTo>
                      <a:pt x="149" y="41"/>
                    </a:lnTo>
                    <a:lnTo>
                      <a:pt x="141" y="38"/>
                    </a:lnTo>
                    <a:lnTo>
                      <a:pt x="133" y="36"/>
                    </a:lnTo>
                    <a:lnTo>
                      <a:pt x="125" y="34"/>
                    </a:lnTo>
                    <a:lnTo>
                      <a:pt x="117" y="34"/>
                    </a:lnTo>
                    <a:lnTo>
                      <a:pt x="115" y="31"/>
                    </a:lnTo>
                    <a:lnTo>
                      <a:pt x="111" y="29"/>
                    </a:lnTo>
                    <a:lnTo>
                      <a:pt x="105" y="27"/>
                    </a:lnTo>
                    <a:lnTo>
                      <a:pt x="101" y="23"/>
                    </a:lnTo>
                    <a:lnTo>
                      <a:pt x="94" y="19"/>
                    </a:lnTo>
                    <a:lnTo>
                      <a:pt x="93" y="17"/>
                    </a:lnTo>
                    <a:lnTo>
                      <a:pt x="90" y="17"/>
                    </a:lnTo>
                    <a:lnTo>
                      <a:pt x="86" y="16"/>
                    </a:lnTo>
                    <a:lnTo>
                      <a:pt x="81" y="14"/>
                    </a:lnTo>
                    <a:lnTo>
                      <a:pt x="77" y="16"/>
                    </a:lnTo>
                    <a:lnTo>
                      <a:pt x="71" y="13"/>
                    </a:lnTo>
                    <a:lnTo>
                      <a:pt x="67" y="13"/>
                    </a:lnTo>
                    <a:lnTo>
                      <a:pt x="62" y="12"/>
                    </a:lnTo>
                    <a:lnTo>
                      <a:pt x="50" y="7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29" y="3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8" y="3"/>
                    </a:lnTo>
                    <a:lnTo>
                      <a:pt x="2" y="6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2" y="21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12" y="26"/>
                    </a:lnTo>
                    <a:lnTo>
                      <a:pt x="16" y="26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5" y="27"/>
                    </a:lnTo>
                    <a:lnTo>
                      <a:pt x="29" y="29"/>
                    </a:lnTo>
                    <a:lnTo>
                      <a:pt x="31" y="31"/>
                    </a:lnTo>
                    <a:lnTo>
                      <a:pt x="32" y="33"/>
                    </a:lnTo>
                    <a:lnTo>
                      <a:pt x="33" y="34"/>
                    </a:lnTo>
                    <a:lnTo>
                      <a:pt x="33" y="36"/>
                    </a:lnTo>
                    <a:lnTo>
                      <a:pt x="29" y="37"/>
                    </a:lnTo>
                    <a:lnTo>
                      <a:pt x="26" y="40"/>
                    </a:lnTo>
                    <a:lnTo>
                      <a:pt x="22" y="41"/>
                    </a:lnTo>
                    <a:lnTo>
                      <a:pt x="22" y="44"/>
                    </a:lnTo>
                    <a:lnTo>
                      <a:pt x="21" y="48"/>
                    </a:lnTo>
                    <a:lnTo>
                      <a:pt x="21" y="51"/>
                    </a:lnTo>
                    <a:lnTo>
                      <a:pt x="19" y="53"/>
                    </a:lnTo>
                    <a:lnTo>
                      <a:pt x="18" y="53"/>
                    </a:lnTo>
                    <a:lnTo>
                      <a:pt x="18" y="57"/>
                    </a:lnTo>
                    <a:lnTo>
                      <a:pt x="16" y="58"/>
                    </a:lnTo>
                    <a:lnTo>
                      <a:pt x="14" y="60"/>
                    </a:lnTo>
                    <a:lnTo>
                      <a:pt x="9" y="60"/>
                    </a:lnTo>
                    <a:lnTo>
                      <a:pt x="12" y="67"/>
                    </a:lnTo>
                    <a:lnTo>
                      <a:pt x="14" y="69"/>
                    </a:lnTo>
                    <a:lnTo>
                      <a:pt x="14" y="71"/>
                    </a:lnTo>
                    <a:lnTo>
                      <a:pt x="9" y="72"/>
                    </a:lnTo>
                    <a:lnTo>
                      <a:pt x="8" y="74"/>
                    </a:lnTo>
                    <a:lnTo>
                      <a:pt x="8" y="77"/>
                    </a:lnTo>
                    <a:lnTo>
                      <a:pt x="8" y="79"/>
                    </a:lnTo>
                    <a:lnTo>
                      <a:pt x="9" y="82"/>
                    </a:lnTo>
                    <a:lnTo>
                      <a:pt x="11" y="82"/>
                    </a:lnTo>
                    <a:lnTo>
                      <a:pt x="8" y="85"/>
                    </a:lnTo>
                    <a:lnTo>
                      <a:pt x="2" y="88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2" y="95"/>
                    </a:lnTo>
                    <a:lnTo>
                      <a:pt x="8" y="96"/>
                    </a:lnTo>
                    <a:lnTo>
                      <a:pt x="12" y="99"/>
                    </a:lnTo>
                    <a:lnTo>
                      <a:pt x="14" y="102"/>
                    </a:lnTo>
                    <a:lnTo>
                      <a:pt x="14" y="106"/>
                    </a:lnTo>
                    <a:lnTo>
                      <a:pt x="15" y="112"/>
                    </a:lnTo>
                    <a:lnTo>
                      <a:pt x="19" y="116"/>
                    </a:lnTo>
                    <a:lnTo>
                      <a:pt x="28" y="113"/>
                    </a:lnTo>
                    <a:lnTo>
                      <a:pt x="32" y="112"/>
                    </a:lnTo>
                    <a:lnTo>
                      <a:pt x="38" y="110"/>
                    </a:lnTo>
                    <a:lnTo>
                      <a:pt x="43" y="109"/>
                    </a:lnTo>
                    <a:lnTo>
                      <a:pt x="49" y="110"/>
                    </a:lnTo>
                    <a:lnTo>
                      <a:pt x="60" y="112"/>
                    </a:lnTo>
                    <a:lnTo>
                      <a:pt x="70" y="113"/>
                    </a:lnTo>
                    <a:lnTo>
                      <a:pt x="74" y="113"/>
                    </a:lnTo>
                    <a:lnTo>
                      <a:pt x="77" y="110"/>
                    </a:lnTo>
                    <a:lnTo>
                      <a:pt x="78" y="106"/>
                    </a:lnTo>
                    <a:lnTo>
                      <a:pt x="84" y="103"/>
                    </a:lnTo>
                    <a:lnTo>
                      <a:pt x="94" y="103"/>
                    </a:lnTo>
                    <a:lnTo>
                      <a:pt x="93" y="101"/>
                    </a:lnTo>
                    <a:lnTo>
                      <a:pt x="94" y="98"/>
                    </a:lnTo>
                    <a:lnTo>
                      <a:pt x="101" y="91"/>
                    </a:lnTo>
                    <a:lnTo>
                      <a:pt x="108" y="88"/>
                    </a:lnTo>
                    <a:lnTo>
                      <a:pt x="104" y="81"/>
                    </a:lnTo>
                    <a:lnTo>
                      <a:pt x="104" y="75"/>
                    </a:lnTo>
                    <a:lnTo>
                      <a:pt x="108" y="72"/>
                    </a:lnTo>
                    <a:lnTo>
                      <a:pt x="114" y="65"/>
                    </a:lnTo>
                    <a:lnTo>
                      <a:pt x="119" y="61"/>
                    </a:lnTo>
                    <a:lnTo>
                      <a:pt x="121" y="61"/>
                    </a:lnTo>
                    <a:lnTo>
                      <a:pt x="121" y="57"/>
                    </a:lnTo>
                    <a:lnTo>
                      <a:pt x="125" y="54"/>
                    </a:lnTo>
                    <a:lnTo>
                      <a:pt x="131" y="54"/>
                    </a:lnTo>
                    <a:lnTo>
                      <a:pt x="141" y="53"/>
                    </a:lnTo>
                    <a:lnTo>
                      <a:pt x="153" y="45"/>
                    </a:lnTo>
                    <a:lnTo>
                      <a:pt x="155" y="45"/>
                    </a:lnTo>
                    <a:lnTo>
                      <a:pt x="155" y="44"/>
                    </a:lnTo>
                    <a:lnTo>
                      <a:pt x="155" y="41"/>
                    </a:lnTo>
                    <a:lnTo>
                      <a:pt x="152" y="4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60" name="Freeform 1113"/>
              <p:cNvSpPr>
                <a:spLocks noChangeAspect="1"/>
              </p:cNvSpPr>
              <p:nvPr/>
            </p:nvSpPr>
            <p:spPr bwMode="auto">
              <a:xfrm>
                <a:off x="3018" y="1117"/>
                <a:ext cx="155" cy="116"/>
              </a:xfrm>
              <a:custGeom>
                <a:avLst/>
                <a:gdLst>
                  <a:gd name="T0" fmla="*/ 149 w 155"/>
                  <a:gd name="T1" fmla="*/ 41 h 116"/>
                  <a:gd name="T2" fmla="*/ 133 w 155"/>
                  <a:gd name="T3" fmla="*/ 36 h 116"/>
                  <a:gd name="T4" fmla="*/ 117 w 155"/>
                  <a:gd name="T5" fmla="*/ 34 h 116"/>
                  <a:gd name="T6" fmla="*/ 111 w 155"/>
                  <a:gd name="T7" fmla="*/ 29 h 116"/>
                  <a:gd name="T8" fmla="*/ 101 w 155"/>
                  <a:gd name="T9" fmla="*/ 23 h 116"/>
                  <a:gd name="T10" fmla="*/ 93 w 155"/>
                  <a:gd name="T11" fmla="*/ 17 h 116"/>
                  <a:gd name="T12" fmla="*/ 86 w 155"/>
                  <a:gd name="T13" fmla="*/ 16 h 116"/>
                  <a:gd name="T14" fmla="*/ 77 w 155"/>
                  <a:gd name="T15" fmla="*/ 16 h 116"/>
                  <a:gd name="T16" fmla="*/ 67 w 155"/>
                  <a:gd name="T17" fmla="*/ 13 h 116"/>
                  <a:gd name="T18" fmla="*/ 50 w 155"/>
                  <a:gd name="T19" fmla="*/ 7 h 116"/>
                  <a:gd name="T20" fmla="*/ 42 w 155"/>
                  <a:gd name="T21" fmla="*/ 6 h 116"/>
                  <a:gd name="T22" fmla="*/ 26 w 155"/>
                  <a:gd name="T23" fmla="*/ 2 h 116"/>
                  <a:gd name="T24" fmla="*/ 22 w 155"/>
                  <a:gd name="T25" fmla="*/ 0 h 116"/>
                  <a:gd name="T26" fmla="*/ 18 w 155"/>
                  <a:gd name="T27" fmla="*/ 0 h 116"/>
                  <a:gd name="T28" fmla="*/ 14 w 155"/>
                  <a:gd name="T29" fmla="*/ 3 h 116"/>
                  <a:gd name="T30" fmla="*/ 2 w 155"/>
                  <a:gd name="T31" fmla="*/ 6 h 116"/>
                  <a:gd name="T32" fmla="*/ 4 w 155"/>
                  <a:gd name="T33" fmla="*/ 10 h 116"/>
                  <a:gd name="T34" fmla="*/ 4 w 155"/>
                  <a:gd name="T35" fmla="*/ 16 h 116"/>
                  <a:gd name="T36" fmla="*/ 8 w 155"/>
                  <a:gd name="T37" fmla="*/ 21 h 116"/>
                  <a:gd name="T38" fmla="*/ 11 w 155"/>
                  <a:gd name="T39" fmla="*/ 24 h 116"/>
                  <a:gd name="T40" fmla="*/ 12 w 155"/>
                  <a:gd name="T41" fmla="*/ 26 h 116"/>
                  <a:gd name="T42" fmla="*/ 18 w 155"/>
                  <a:gd name="T43" fmla="*/ 29 h 116"/>
                  <a:gd name="T44" fmla="*/ 25 w 155"/>
                  <a:gd name="T45" fmla="*/ 27 h 116"/>
                  <a:gd name="T46" fmla="*/ 31 w 155"/>
                  <a:gd name="T47" fmla="*/ 31 h 116"/>
                  <a:gd name="T48" fmla="*/ 32 w 155"/>
                  <a:gd name="T49" fmla="*/ 33 h 116"/>
                  <a:gd name="T50" fmla="*/ 33 w 155"/>
                  <a:gd name="T51" fmla="*/ 36 h 116"/>
                  <a:gd name="T52" fmla="*/ 26 w 155"/>
                  <a:gd name="T53" fmla="*/ 40 h 116"/>
                  <a:gd name="T54" fmla="*/ 22 w 155"/>
                  <a:gd name="T55" fmla="*/ 44 h 116"/>
                  <a:gd name="T56" fmla="*/ 21 w 155"/>
                  <a:gd name="T57" fmla="*/ 51 h 116"/>
                  <a:gd name="T58" fmla="*/ 18 w 155"/>
                  <a:gd name="T59" fmla="*/ 53 h 116"/>
                  <a:gd name="T60" fmla="*/ 16 w 155"/>
                  <a:gd name="T61" fmla="*/ 58 h 116"/>
                  <a:gd name="T62" fmla="*/ 9 w 155"/>
                  <a:gd name="T63" fmla="*/ 60 h 116"/>
                  <a:gd name="T64" fmla="*/ 14 w 155"/>
                  <a:gd name="T65" fmla="*/ 69 h 116"/>
                  <a:gd name="T66" fmla="*/ 14 w 155"/>
                  <a:gd name="T67" fmla="*/ 71 h 116"/>
                  <a:gd name="T68" fmla="*/ 8 w 155"/>
                  <a:gd name="T69" fmla="*/ 74 h 116"/>
                  <a:gd name="T70" fmla="*/ 8 w 155"/>
                  <a:gd name="T71" fmla="*/ 79 h 116"/>
                  <a:gd name="T72" fmla="*/ 11 w 155"/>
                  <a:gd name="T73" fmla="*/ 82 h 116"/>
                  <a:gd name="T74" fmla="*/ 2 w 155"/>
                  <a:gd name="T75" fmla="*/ 88 h 116"/>
                  <a:gd name="T76" fmla="*/ 0 w 155"/>
                  <a:gd name="T77" fmla="*/ 95 h 116"/>
                  <a:gd name="T78" fmla="*/ 8 w 155"/>
                  <a:gd name="T79" fmla="*/ 96 h 116"/>
                  <a:gd name="T80" fmla="*/ 14 w 155"/>
                  <a:gd name="T81" fmla="*/ 102 h 116"/>
                  <a:gd name="T82" fmla="*/ 15 w 155"/>
                  <a:gd name="T83" fmla="*/ 112 h 116"/>
                  <a:gd name="T84" fmla="*/ 28 w 155"/>
                  <a:gd name="T85" fmla="*/ 113 h 116"/>
                  <a:gd name="T86" fmla="*/ 38 w 155"/>
                  <a:gd name="T87" fmla="*/ 110 h 116"/>
                  <a:gd name="T88" fmla="*/ 49 w 155"/>
                  <a:gd name="T89" fmla="*/ 110 h 116"/>
                  <a:gd name="T90" fmla="*/ 70 w 155"/>
                  <a:gd name="T91" fmla="*/ 113 h 116"/>
                  <a:gd name="T92" fmla="*/ 77 w 155"/>
                  <a:gd name="T93" fmla="*/ 110 h 116"/>
                  <a:gd name="T94" fmla="*/ 84 w 155"/>
                  <a:gd name="T95" fmla="*/ 103 h 116"/>
                  <a:gd name="T96" fmla="*/ 93 w 155"/>
                  <a:gd name="T97" fmla="*/ 101 h 116"/>
                  <a:gd name="T98" fmla="*/ 101 w 155"/>
                  <a:gd name="T99" fmla="*/ 91 h 116"/>
                  <a:gd name="T100" fmla="*/ 104 w 155"/>
                  <a:gd name="T101" fmla="*/ 81 h 116"/>
                  <a:gd name="T102" fmla="*/ 108 w 155"/>
                  <a:gd name="T103" fmla="*/ 72 h 116"/>
                  <a:gd name="T104" fmla="*/ 119 w 155"/>
                  <a:gd name="T105" fmla="*/ 61 h 116"/>
                  <a:gd name="T106" fmla="*/ 121 w 155"/>
                  <a:gd name="T107" fmla="*/ 57 h 116"/>
                  <a:gd name="T108" fmla="*/ 131 w 155"/>
                  <a:gd name="T109" fmla="*/ 54 h 116"/>
                  <a:gd name="T110" fmla="*/ 153 w 155"/>
                  <a:gd name="T111" fmla="*/ 45 h 116"/>
                  <a:gd name="T112" fmla="*/ 155 w 155"/>
                  <a:gd name="T113" fmla="*/ 44 h 116"/>
                  <a:gd name="T114" fmla="*/ 152 w 155"/>
                  <a:gd name="T115" fmla="*/ 43 h 11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5"/>
                  <a:gd name="T175" fmla="*/ 0 h 116"/>
                  <a:gd name="T176" fmla="*/ 155 w 155"/>
                  <a:gd name="T177" fmla="*/ 116 h 11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5" h="116">
                    <a:moveTo>
                      <a:pt x="152" y="43"/>
                    </a:moveTo>
                    <a:lnTo>
                      <a:pt x="149" y="41"/>
                    </a:lnTo>
                    <a:lnTo>
                      <a:pt x="141" y="38"/>
                    </a:lnTo>
                    <a:lnTo>
                      <a:pt x="133" y="36"/>
                    </a:lnTo>
                    <a:lnTo>
                      <a:pt x="125" y="34"/>
                    </a:lnTo>
                    <a:lnTo>
                      <a:pt x="117" y="34"/>
                    </a:lnTo>
                    <a:lnTo>
                      <a:pt x="115" y="31"/>
                    </a:lnTo>
                    <a:lnTo>
                      <a:pt x="111" y="29"/>
                    </a:lnTo>
                    <a:lnTo>
                      <a:pt x="105" y="27"/>
                    </a:lnTo>
                    <a:lnTo>
                      <a:pt x="101" y="23"/>
                    </a:lnTo>
                    <a:lnTo>
                      <a:pt x="94" y="19"/>
                    </a:lnTo>
                    <a:lnTo>
                      <a:pt x="93" y="17"/>
                    </a:lnTo>
                    <a:lnTo>
                      <a:pt x="90" y="17"/>
                    </a:lnTo>
                    <a:lnTo>
                      <a:pt x="86" y="16"/>
                    </a:lnTo>
                    <a:lnTo>
                      <a:pt x="81" y="14"/>
                    </a:lnTo>
                    <a:lnTo>
                      <a:pt x="77" y="16"/>
                    </a:lnTo>
                    <a:lnTo>
                      <a:pt x="71" y="13"/>
                    </a:lnTo>
                    <a:lnTo>
                      <a:pt x="67" y="13"/>
                    </a:lnTo>
                    <a:lnTo>
                      <a:pt x="62" y="12"/>
                    </a:lnTo>
                    <a:lnTo>
                      <a:pt x="50" y="7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29" y="3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8" y="3"/>
                    </a:lnTo>
                    <a:lnTo>
                      <a:pt x="2" y="6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2" y="21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12" y="26"/>
                    </a:lnTo>
                    <a:lnTo>
                      <a:pt x="16" y="26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5" y="27"/>
                    </a:lnTo>
                    <a:lnTo>
                      <a:pt x="29" y="29"/>
                    </a:lnTo>
                    <a:lnTo>
                      <a:pt x="31" y="31"/>
                    </a:lnTo>
                    <a:lnTo>
                      <a:pt x="32" y="33"/>
                    </a:lnTo>
                    <a:lnTo>
                      <a:pt x="33" y="34"/>
                    </a:lnTo>
                    <a:lnTo>
                      <a:pt x="33" y="36"/>
                    </a:lnTo>
                    <a:lnTo>
                      <a:pt x="29" y="37"/>
                    </a:lnTo>
                    <a:lnTo>
                      <a:pt x="26" y="40"/>
                    </a:lnTo>
                    <a:lnTo>
                      <a:pt x="22" y="41"/>
                    </a:lnTo>
                    <a:lnTo>
                      <a:pt x="22" y="44"/>
                    </a:lnTo>
                    <a:lnTo>
                      <a:pt x="21" y="48"/>
                    </a:lnTo>
                    <a:lnTo>
                      <a:pt x="21" y="51"/>
                    </a:lnTo>
                    <a:lnTo>
                      <a:pt x="19" y="53"/>
                    </a:lnTo>
                    <a:lnTo>
                      <a:pt x="18" y="53"/>
                    </a:lnTo>
                    <a:lnTo>
                      <a:pt x="18" y="57"/>
                    </a:lnTo>
                    <a:lnTo>
                      <a:pt x="16" y="58"/>
                    </a:lnTo>
                    <a:lnTo>
                      <a:pt x="14" y="60"/>
                    </a:lnTo>
                    <a:lnTo>
                      <a:pt x="9" y="60"/>
                    </a:lnTo>
                    <a:lnTo>
                      <a:pt x="12" y="67"/>
                    </a:lnTo>
                    <a:lnTo>
                      <a:pt x="14" y="69"/>
                    </a:lnTo>
                    <a:lnTo>
                      <a:pt x="14" y="71"/>
                    </a:lnTo>
                    <a:lnTo>
                      <a:pt x="9" y="72"/>
                    </a:lnTo>
                    <a:lnTo>
                      <a:pt x="8" y="74"/>
                    </a:lnTo>
                    <a:lnTo>
                      <a:pt x="8" y="77"/>
                    </a:lnTo>
                    <a:lnTo>
                      <a:pt x="8" y="79"/>
                    </a:lnTo>
                    <a:lnTo>
                      <a:pt x="9" y="82"/>
                    </a:lnTo>
                    <a:lnTo>
                      <a:pt x="11" y="82"/>
                    </a:lnTo>
                    <a:lnTo>
                      <a:pt x="8" y="85"/>
                    </a:lnTo>
                    <a:lnTo>
                      <a:pt x="2" y="88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2" y="95"/>
                    </a:lnTo>
                    <a:lnTo>
                      <a:pt x="8" y="96"/>
                    </a:lnTo>
                    <a:lnTo>
                      <a:pt x="12" y="99"/>
                    </a:lnTo>
                    <a:lnTo>
                      <a:pt x="14" y="102"/>
                    </a:lnTo>
                    <a:lnTo>
                      <a:pt x="14" y="106"/>
                    </a:lnTo>
                    <a:lnTo>
                      <a:pt x="15" y="112"/>
                    </a:lnTo>
                    <a:lnTo>
                      <a:pt x="19" y="116"/>
                    </a:lnTo>
                    <a:lnTo>
                      <a:pt x="28" y="113"/>
                    </a:lnTo>
                    <a:lnTo>
                      <a:pt x="32" y="112"/>
                    </a:lnTo>
                    <a:lnTo>
                      <a:pt x="38" y="110"/>
                    </a:lnTo>
                    <a:lnTo>
                      <a:pt x="43" y="109"/>
                    </a:lnTo>
                    <a:lnTo>
                      <a:pt x="49" y="110"/>
                    </a:lnTo>
                    <a:lnTo>
                      <a:pt x="60" y="112"/>
                    </a:lnTo>
                    <a:lnTo>
                      <a:pt x="70" y="113"/>
                    </a:lnTo>
                    <a:lnTo>
                      <a:pt x="74" y="113"/>
                    </a:lnTo>
                    <a:lnTo>
                      <a:pt x="77" y="110"/>
                    </a:lnTo>
                    <a:lnTo>
                      <a:pt x="78" y="106"/>
                    </a:lnTo>
                    <a:lnTo>
                      <a:pt x="84" y="103"/>
                    </a:lnTo>
                    <a:lnTo>
                      <a:pt x="94" y="103"/>
                    </a:lnTo>
                    <a:lnTo>
                      <a:pt x="93" y="101"/>
                    </a:lnTo>
                    <a:lnTo>
                      <a:pt x="94" y="98"/>
                    </a:lnTo>
                    <a:lnTo>
                      <a:pt x="101" y="91"/>
                    </a:lnTo>
                    <a:lnTo>
                      <a:pt x="108" y="88"/>
                    </a:lnTo>
                    <a:lnTo>
                      <a:pt x="104" y="81"/>
                    </a:lnTo>
                    <a:lnTo>
                      <a:pt x="104" y="75"/>
                    </a:lnTo>
                    <a:lnTo>
                      <a:pt x="108" y="72"/>
                    </a:lnTo>
                    <a:lnTo>
                      <a:pt x="114" y="65"/>
                    </a:lnTo>
                    <a:lnTo>
                      <a:pt x="119" y="61"/>
                    </a:lnTo>
                    <a:lnTo>
                      <a:pt x="121" y="61"/>
                    </a:lnTo>
                    <a:lnTo>
                      <a:pt x="121" y="57"/>
                    </a:lnTo>
                    <a:lnTo>
                      <a:pt x="125" y="54"/>
                    </a:lnTo>
                    <a:lnTo>
                      <a:pt x="131" y="54"/>
                    </a:lnTo>
                    <a:lnTo>
                      <a:pt x="141" y="53"/>
                    </a:lnTo>
                    <a:lnTo>
                      <a:pt x="153" y="45"/>
                    </a:lnTo>
                    <a:lnTo>
                      <a:pt x="155" y="45"/>
                    </a:lnTo>
                    <a:lnTo>
                      <a:pt x="155" y="44"/>
                    </a:lnTo>
                    <a:lnTo>
                      <a:pt x="155" y="41"/>
                    </a:lnTo>
                    <a:lnTo>
                      <a:pt x="152" y="43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61" name="Freeform 1114"/>
              <p:cNvSpPr>
                <a:spLocks noChangeAspect="1"/>
              </p:cNvSpPr>
              <p:nvPr/>
            </p:nvSpPr>
            <p:spPr bwMode="auto">
              <a:xfrm>
                <a:off x="2998" y="1138"/>
                <a:ext cx="53" cy="75"/>
              </a:xfrm>
              <a:custGeom>
                <a:avLst/>
                <a:gdLst>
                  <a:gd name="T0" fmla="*/ 51 w 53"/>
                  <a:gd name="T1" fmla="*/ 10 h 75"/>
                  <a:gd name="T2" fmla="*/ 49 w 53"/>
                  <a:gd name="T3" fmla="*/ 8 h 75"/>
                  <a:gd name="T4" fmla="*/ 42 w 53"/>
                  <a:gd name="T5" fmla="*/ 6 h 75"/>
                  <a:gd name="T6" fmla="*/ 36 w 53"/>
                  <a:gd name="T7" fmla="*/ 5 h 75"/>
                  <a:gd name="T8" fmla="*/ 29 w 53"/>
                  <a:gd name="T9" fmla="*/ 3 h 75"/>
                  <a:gd name="T10" fmla="*/ 31 w 53"/>
                  <a:gd name="T11" fmla="*/ 0 h 75"/>
                  <a:gd name="T12" fmla="*/ 22 w 53"/>
                  <a:gd name="T13" fmla="*/ 0 h 75"/>
                  <a:gd name="T14" fmla="*/ 20 w 53"/>
                  <a:gd name="T15" fmla="*/ 13 h 75"/>
                  <a:gd name="T16" fmla="*/ 15 w 53"/>
                  <a:gd name="T17" fmla="*/ 26 h 75"/>
                  <a:gd name="T18" fmla="*/ 4 w 53"/>
                  <a:gd name="T19" fmla="*/ 37 h 75"/>
                  <a:gd name="T20" fmla="*/ 0 w 53"/>
                  <a:gd name="T21" fmla="*/ 44 h 75"/>
                  <a:gd name="T22" fmla="*/ 4 w 53"/>
                  <a:gd name="T23" fmla="*/ 47 h 75"/>
                  <a:gd name="T24" fmla="*/ 3 w 53"/>
                  <a:gd name="T25" fmla="*/ 50 h 75"/>
                  <a:gd name="T26" fmla="*/ 8 w 53"/>
                  <a:gd name="T27" fmla="*/ 51 h 75"/>
                  <a:gd name="T28" fmla="*/ 4 w 53"/>
                  <a:gd name="T29" fmla="*/ 63 h 75"/>
                  <a:gd name="T30" fmla="*/ 0 w 53"/>
                  <a:gd name="T31" fmla="*/ 70 h 75"/>
                  <a:gd name="T32" fmla="*/ 0 w 53"/>
                  <a:gd name="T33" fmla="*/ 72 h 75"/>
                  <a:gd name="T34" fmla="*/ 10 w 53"/>
                  <a:gd name="T35" fmla="*/ 72 h 75"/>
                  <a:gd name="T36" fmla="*/ 20 w 53"/>
                  <a:gd name="T37" fmla="*/ 74 h 75"/>
                  <a:gd name="T38" fmla="*/ 22 w 53"/>
                  <a:gd name="T39" fmla="*/ 67 h 75"/>
                  <a:gd name="T40" fmla="*/ 31 w 53"/>
                  <a:gd name="T41" fmla="*/ 60 h 75"/>
                  <a:gd name="T42" fmla="*/ 28 w 53"/>
                  <a:gd name="T43" fmla="*/ 58 h 75"/>
                  <a:gd name="T44" fmla="*/ 28 w 53"/>
                  <a:gd name="T45" fmla="*/ 53 h 75"/>
                  <a:gd name="T46" fmla="*/ 32 w 53"/>
                  <a:gd name="T47" fmla="*/ 50 h 75"/>
                  <a:gd name="T48" fmla="*/ 34 w 53"/>
                  <a:gd name="T49" fmla="*/ 47 h 75"/>
                  <a:gd name="T50" fmla="*/ 29 w 53"/>
                  <a:gd name="T51" fmla="*/ 39 h 75"/>
                  <a:gd name="T52" fmla="*/ 36 w 53"/>
                  <a:gd name="T53" fmla="*/ 37 h 75"/>
                  <a:gd name="T54" fmla="*/ 38 w 53"/>
                  <a:gd name="T55" fmla="*/ 32 h 75"/>
                  <a:gd name="T56" fmla="*/ 41 w 53"/>
                  <a:gd name="T57" fmla="*/ 30 h 75"/>
                  <a:gd name="T58" fmla="*/ 42 w 53"/>
                  <a:gd name="T59" fmla="*/ 23 h 75"/>
                  <a:gd name="T60" fmla="*/ 46 w 53"/>
                  <a:gd name="T61" fmla="*/ 19 h 75"/>
                  <a:gd name="T62" fmla="*/ 53 w 53"/>
                  <a:gd name="T63" fmla="*/ 15 h 75"/>
                  <a:gd name="T64" fmla="*/ 52 w 53"/>
                  <a:gd name="T65" fmla="*/ 12 h 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75"/>
                  <a:gd name="T101" fmla="*/ 53 w 53"/>
                  <a:gd name="T102" fmla="*/ 75 h 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75">
                    <a:moveTo>
                      <a:pt x="52" y="12"/>
                    </a:moveTo>
                    <a:lnTo>
                      <a:pt x="51" y="10"/>
                    </a:lnTo>
                    <a:lnTo>
                      <a:pt x="51" y="9"/>
                    </a:lnTo>
                    <a:lnTo>
                      <a:pt x="49" y="8"/>
                    </a:lnTo>
                    <a:lnTo>
                      <a:pt x="45" y="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6" y="5"/>
                    </a:lnTo>
                    <a:lnTo>
                      <a:pt x="32" y="5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2" y="5"/>
                    </a:lnTo>
                    <a:lnTo>
                      <a:pt x="20" y="13"/>
                    </a:lnTo>
                    <a:lnTo>
                      <a:pt x="18" y="17"/>
                    </a:lnTo>
                    <a:lnTo>
                      <a:pt x="15" y="26"/>
                    </a:lnTo>
                    <a:lnTo>
                      <a:pt x="11" y="32"/>
                    </a:lnTo>
                    <a:lnTo>
                      <a:pt x="4" y="37"/>
                    </a:lnTo>
                    <a:lnTo>
                      <a:pt x="1" y="43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4" y="47"/>
                    </a:lnTo>
                    <a:lnTo>
                      <a:pt x="3" y="48"/>
                    </a:lnTo>
                    <a:lnTo>
                      <a:pt x="3" y="50"/>
                    </a:lnTo>
                    <a:lnTo>
                      <a:pt x="4" y="51"/>
                    </a:lnTo>
                    <a:lnTo>
                      <a:pt x="8" y="51"/>
                    </a:lnTo>
                    <a:lnTo>
                      <a:pt x="4" y="58"/>
                    </a:lnTo>
                    <a:lnTo>
                      <a:pt x="4" y="63"/>
                    </a:lnTo>
                    <a:lnTo>
                      <a:pt x="3" y="67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5" y="72"/>
                    </a:lnTo>
                    <a:lnTo>
                      <a:pt x="10" y="72"/>
                    </a:lnTo>
                    <a:lnTo>
                      <a:pt x="15" y="75"/>
                    </a:lnTo>
                    <a:lnTo>
                      <a:pt x="20" y="74"/>
                    </a:lnTo>
                    <a:lnTo>
                      <a:pt x="21" y="70"/>
                    </a:lnTo>
                    <a:lnTo>
                      <a:pt x="22" y="67"/>
                    </a:lnTo>
                    <a:lnTo>
                      <a:pt x="28" y="63"/>
                    </a:lnTo>
                    <a:lnTo>
                      <a:pt x="31" y="60"/>
                    </a:lnTo>
                    <a:lnTo>
                      <a:pt x="29" y="60"/>
                    </a:lnTo>
                    <a:lnTo>
                      <a:pt x="28" y="58"/>
                    </a:lnTo>
                    <a:lnTo>
                      <a:pt x="28" y="56"/>
                    </a:lnTo>
                    <a:lnTo>
                      <a:pt x="28" y="53"/>
                    </a:lnTo>
                    <a:lnTo>
                      <a:pt x="29" y="51"/>
                    </a:lnTo>
                    <a:lnTo>
                      <a:pt x="32" y="50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2" y="46"/>
                    </a:lnTo>
                    <a:lnTo>
                      <a:pt x="29" y="39"/>
                    </a:lnTo>
                    <a:lnTo>
                      <a:pt x="32" y="39"/>
                    </a:lnTo>
                    <a:lnTo>
                      <a:pt x="36" y="37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41" y="30"/>
                    </a:lnTo>
                    <a:lnTo>
                      <a:pt x="41" y="27"/>
                    </a:lnTo>
                    <a:lnTo>
                      <a:pt x="42" y="23"/>
                    </a:lnTo>
                    <a:lnTo>
                      <a:pt x="42" y="20"/>
                    </a:lnTo>
                    <a:lnTo>
                      <a:pt x="46" y="19"/>
                    </a:lnTo>
                    <a:lnTo>
                      <a:pt x="49" y="16"/>
                    </a:lnTo>
                    <a:lnTo>
                      <a:pt x="53" y="15"/>
                    </a:lnTo>
                    <a:lnTo>
                      <a:pt x="53" y="13"/>
                    </a:lnTo>
                    <a:lnTo>
                      <a:pt x="52" y="1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62" name="Freeform 1115"/>
              <p:cNvSpPr>
                <a:spLocks noChangeAspect="1"/>
              </p:cNvSpPr>
              <p:nvPr/>
            </p:nvSpPr>
            <p:spPr bwMode="auto">
              <a:xfrm>
                <a:off x="2998" y="1138"/>
                <a:ext cx="53" cy="75"/>
              </a:xfrm>
              <a:custGeom>
                <a:avLst/>
                <a:gdLst>
                  <a:gd name="T0" fmla="*/ 51 w 53"/>
                  <a:gd name="T1" fmla="*/ 10 h 75"/>
                  <a:gd name="T2" fmla="*/ 49 w 53"/>
                  <a:gd name="T3" fmla="*/ 8 h 75"/>
                  <a:gd name="T4" fmla="*/ 42 w 53"/>
                  <a:gd name="T5" fmla="*/ 6 h 75"/>
                  <a:gd name="T6" fmla="*/ 36 w 53"/>
                  <a:gd name="T7" fmla="*/ 5 h 75"/>
                  <a:gd name="T8" fmla="*/ 29 w 53"/>
                  <a:gd name="T9" fmla="*/ 3 h 75"/>
                  <a:gd name="T10" fmla="*/ 31 w 53"/>
                  <a:gd name="T11" fmla="*/ 0 h 75"/>
                  <a:gd name="T12" fmla="*/ 22 w 53"/>
                  <a:gd name="T13" fmla="*/ 0 h 75"/>
                  <a:gd name="T14" fmla="*/ 20 w 53"/>
                  <a:gd name="T15" fmla="*/ 13 h 75"/>
                  <a:gd name="T16" fmla="*/ 15 w 53"/>
                  <a:gd name="T17" fmla="*/ 26 h 75"/>
                  <a:gd name="T18" fmla="*/ 4 w 53"/>
                  <a:gd name="T19" fmla="*/ 37 h 75"/>
                  <a:gd name="T20" fmla="*/ 0 w 53"/>
                  <a:gd name="T21" fmla="*/ 44 h 75"/>
                  <a:gd name="T22" fmla="*/ 4 w 53"/>
                  <a:gd name="T23" fmla="*/ 47 h 75"/>
                  <a:gd name="T24" fmla="*/ 3 w 53"/>
                  <a:gd name="T25" fmla="*/ 50 h 75"/>
                  <a:gd name="T26" fmla="*/ 8 w 53"/>
                  <a:gd name="T27" fmla="*/ 51 h 75"/>
                  <a:gd name="T28" fmla="*/ 4 w 53"/>
                  <a:gd name="T29" fmla="*/ 63 h 75"/>
                  <a:gd name="T30" fmla="*/ 0 w 53"/>
                  <a:gd name="T31" fmla="*/ 70 h 75"/>
                  <a:gd name="T32" fmla="*/ 0 w 53"/>
                  <a:gd name="T33" fmla="*/ 72 h 75"/>
                  <a:gd name="T34" fmla="*/ 10 w 53"/>
                  <a:gd name="T35" fmla="*/ 72 h 75"/>
                  <a:gd name="T36" fmla="*/ 20 w 53"/>
                  <a:gd name="T37" fmla="*/ 74 h 75"/>
                  <a:gd name="T38" fmla="*/ 22 w 53"/>
                  <a:gd name="T39" fmla="*/ 67 h 75"/>
                  <a:gd name="T40" fmla="*/ 31 w 53"/>
                  <a:gd name="T41" fmla="*/ 60 h 75"/>
                  <a:gd name="T42" fmla="*/ 28 w 53"/>
                  <a:gd name="T43" fmla="*/ 58 h 75"/>
                  <a:gd name="T44" fmla="*/ 28 w 53"/>
                  <a:gd name="T45" fmla="*/ 53 h 75"/>
                  <a:gd name="T46" fmla="*/ 32 w 53"/>
                  <a:gd name="T47" fmla="*/ 50 h 75"/>
                  <a:gd name="T48" fmla="*/ 34 w 53"/>
                  <a:gd name="T49" fmla="*/ 47 h 75"/>
                  <a:gd name="T50" fmla="*/ 29 w 53"/>
                  <a:gd name="T51" fmla="*/ 39 h 75"/>
                  <a:gd name="T52" fmla="*/ 36 w 53"/>
                  <a:gd name="T53" fmla="*/ 37 h 75"/>
                  <a:gd name="T54" fmla="*/ 38 w 53"/>
                  <a:gd name="T55" fmla="*/ 32 h 75"/>
                  <a:gd name="T56" fmla="*/ 41 w 53"/>
                  <a:gd name="T57" fmla="*/ 30 h 75"/>
                  <a:gd name="T58" fmla="*/ 42 w 53"/>
                  <a:gd name="T59" fmla="*/ 23 h 75"/>
                  <a:gd name="T60" fmla="*/ 46 w 53"/>
                  <a:gd name="T61" fmla="*/ 19 h 75"/>
                  <a:gd name="T62" fmla="*/ 53 w 53"/>
                  <a:gd name="T63" fmla="*/ 15 h 75"/>
                  <a:gd name="T64" fmla="*/ 52 w 53"/>
                  <a:gd name="T65" fmla="*/ 12 h 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75"/>
                  <a:gd name="T101" fmla="*/ 53 w 53"/>
                  <a:gd name="T102" fmla="*/ 75 h 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75">
                    <a:moveTo>
                      <a:pt x="52" y="12"/>
                    </a:moveTo>
                    <a:lnTo>
                      <a:pt x="51" y="10"/>
                    </a:lnTo>
                    <a:lnTo>
                      <a:pt x="51" y="9"/>
                    </a:lnTo>
                    <a:lnTo>
                      <a:pt x="49" y="8"/>
                    </a:lnTo>
                    <a:lnTo>
                      <a:pt x="45" y="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6" y="5"/>
                    </a:lnTo>
                    <a:lnTo>
                      <a:pt x="32" y="5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2" y="5"/>
                    </a:lnTo>
                    <a:lnTo>
                      <a:pt x="20" y="13"/>
                    </a:lnTo>
                    <a:lnTo>
                      <a:pt x="18" y="17"/>
                    </a:lnTo>
                    <a:lnTo>
                      <a:pt x="15" y="26"/>
                    </a:lnTo>
                    <a:lnTo>
                      <a:pt x="11" y="32"/>
                    </a:lnTo>
                    <a:lnTo>
                      <a:pt x="4" y="37"/>
                    </a:lnTo>
                    <a:lnTo>
                      <a:pt x="1" y="43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4" y="47"/>
                    </a:lnTo>
                    <a:lnTo>
                      <a:pt x="3" y="48"/>
                    </a:lnTo>
                    <a:lnTo>
                      <a:pt x="3" y="50"/>
                    </a:lnTo>
                    <a:lnTo>
                      <a:pt x="4" y="51"/>
                    </a:lnTo>
                    <a:lnTo>
                      <a:pt x="8" y="51"/>
                    </a:lnTo>
                    <a:lnTo>
                      <a:pt x="4" y="58"/>
                    </a:lnTo>
                    <a:lnTo>
                      <a:pt x="4" y="63"/>
                    </a:lnTo>
                    <a:lnTo>
                      <a:pt x="3" y="67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5" y="72"/>
                    </a:lnTo>
                    <a:lnTo>
                      <a:pt x="10" y="72"/>
                    </a:lnTo>
                    <a:lnTo>
                      <a:pt x="15" y="75"/>
                    </a:lnTo>
                    <a:lnTo>
                      <a:pt x="20" y="74"/>
                    </a:lnTo>
                    <a:lnTo>
                      <a:pt x="21" y="70"/>
                    </a:lnTo>
                    <a:lnTo>
                      <a:pt x="22" y="67"/>
                    </a:lnTo>
                    <a:lnTo>
                      <a:pt x="28" y="63"/>
                    </a:lnTo>
                    <a:lnTo>
                      <a:pt x="31" y="60"/>
                    </a:lnTo>
                    <a:lnTo>
                      <a:pt x="29" y="60"/>
                    </a:lnTo>
                    <a:lnTo>
                      <a:pt x="28" y="58"/>
                    </a:lnTo>
                    <a:lnTo>
                      <a:pt x="28" y="56"/>
                    </a:lnTo>
                    <a:lnTo>
                      <a:pt x="28" y="53"/>
                    </a:lnTo>
                    <a:lnTo>
                      <a:pt x="29" y="51"/>
                    </a:lnTo>
                    <a:lnTo>
                      <a:pt x="32" y="50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2" y="46"/>
                    </a:lnTo>
                    <a:lnTo>
                      <a:pt x="29" y="39"/>
                    </a:lnTo>
                    <a:lnTo>
                      <a:pt x="32" y="39"/>
                    </a:lnTo>
                    <a:lnTo>
                      <a:pt x="36" y="37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41" y="30"/>
                    </a:lnTo>
                    <a:lnTo>
                      <a:pt x="41" y="27"/>
                    </a:lnTo>
                    <a:lnTo>
                      <a:pt x="42" y="23"/>
                    </a:lnTo>
                    <a:lnTo>
                      <a:pt x="42" y="20"/>
                    </a:lnTo>
                    <a:lnTo>
                      <a:pt x="46" y="19"/>
                    </a:lnTo>
                    <a:lnTo>
                      <a:pt x="49" y="16"/>
                    </a:lnTo>
                    <a:lnTo>
                      <a:pt x="53" y="15"/>
                    </a:lnTo>
                    <a:lnTo>
                      <a:pt x="53" y="13"/>
                    </a:lnTo>
                    <a:lnTo>
                      <a:pt x="52" y="12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63" name="Freeform 1116"/>
              <p:cNvSpPr>
                <a:spLocks noChangeAspect="1"/>
              </p:cNvSpPr>
              <p:nvPr/>
            </p:nvSpPr>
            <p:spPr bwMode="auto">
              <a:xfrm>
                <a:off x="3018" y="1117"/>
                <a:ext cx="155" cy="116"/>
              </a:xfrm>
              <a:custGeom>
                <a:avLst/>
                <a:gdLst>
                  <a:gd name="T0" fmla="*/ 149 w 155"/>
                  <a:gd name="T1" fmla="*/ 41 h 116"/>
                  <a:gd name="T2" fmla="*/ 133 w 155"/>
                  <a:gd name="T3" fmla="*/ 36 h 116"/>
                  <a:gd name="T4" fmla="*/ 117 w 155"/>
                  <a:gd name="T5" fmla="*/ 34 h 116"/>
                  <a:gd name="T6" fmla="*/ 111 w 155"/>
                  <a:gd name="T7" fmla="*/ 29 h 116"/>
                  <a:gd name="T8" fmla="*/ 101 w 155"/>
                  <a:gd name="T9" fmla="*/ 23 h 116"/>
                  <a:gd name="T10" fmla="*/ 93 w 155"/>
                  <a:gd name="T11" fmla="*/ 17 h 116"/>
                  <a:gd name="T12" fmla="*/ 86 w 155"/>
                  <a:gd name="T13" fmla="*/ 16 h 116"/>
                  <a:gd name="T14" fmla="*/ 77 w 155"/>
                  <a:gd name="T15" fmla="*/ 16 h 116"/>
                  <a:gd name="T16" fmla="*/ 67 w 155"/>
                  <a:gd name="T17" fmla="*/ 13 h 116"/>
                  <a:gd name="T18" fmla="*/ 50 w 155"/>
                  <a:gd name="T19" fmla="*/ 7 h 116"/>
                  <a:gd name="T20" fmla="*/ 42 w 155"/>
                  <a:gd name="T21" fmla="*/ 6 h 116"/>
                  <a:gd name="T22" fmla="*/ 26 w 155"/>
                  <a:gd name="T23" fmla="*/ 2 h 116"/>
                  <a:gd name="T24" fmla="*/ 22 w 155"/>
                  <a:gd name="T25" fmla="*/ 0 h 116"/>
                  <a:gd name="T26" fmla="*/ 18 w 155"/>
                  <a:gd name="T27" fmla="*/ 0 h 116"/>
                  <a:gd name="T28" fmla="*/ 14 w 155"/>
                  <a:gd name="T29" fmla="*/ 3 h 116"/>
                  <a:gd name="T30" fmla="*/ 2 w 155"/>
                  <a:gd name="T31" fmla="*/ 6 h 116"/>
                  <a:gd name="T32" fmla="*/ 4 w 155"/>
                  <a:gd name="T33" fmla="*/ 10 h 116"/>
                  <a:gd name="T34" fmla="*/ 4 w 155"/>
                  <a:gd name="T35" fmla="*/ 16 h 116"/>
                  <a:gd name="T36" fmla="*/ 8 w 155"/>
                  <a:gd name="T37" fmla="*/ 21 h 116"/>
                  <a:gd name="T38" fmla="*/ 11 w 155"/>
                  <a:gd name="T39" fmla="*/ 24 h 116"/>
                  <a:gd name="T40" fmla="*/ 12 w 155"/>
                  <a:gd name="T41" fmla="*/ 26 h 116"/>
                  <a:gd name="T42" fmla="*/ 18 w 155"/>
                  <a:gd name="T43" fmla="*/ 29 h 116"/>
                  <a:gd name="T44" fmla="*/ 25 w 155"/>
                  <a:gd name="T45" fmla="*/ 27 h 116"/>
                  <a:gd name="T46" fmla="*/ 31 w 155"/>
                  <a:gd name="T47" fmla="*/ 31 h 116"/>
                  <a:gd name="T48" fmla="*/ 32 w 155"/>
                  <a:gd name="T49" fmla="*/ 33 h 116"/>
                  <a:gd name="T50" fmla="*/ 33 w 155"/>
                  <a:gd name="T51" fmla="*/ 36 h 116"/>
                  <a:gd name="T52" fmla="*/ 26 w 155"/>
                  <a:gd name="T53" fmla="*/ 40 h 116"/>
                  <a:gd name="T54" fmla="*/ 22 w 155"/>
                  <a:gd name="T55" fmla="*/ 44 h 116"/>
                  <a:gd name="T56" fmla="*/ 21 w 155"/>
                  <a:gd name="T57" fmla="*/ 51 h 116"/>
                  <a:gd name="T58" fmla="*/ 18 w 155"/>
                  <a:gd name="T59" fmla="*/ 53 h 116"/>
                  <a:gd name="T60" fmla="*/ 16 w 155"/>
                  <a:gd name="T61" fmla="*/ 58 h 116"/>
                  <a:gd name="T62" fmla="*/ 9 w 155"/>
                  <a:gd name="T63" fmla="*/ 60 h 116"/>
                  <a:gd name="T64" fmla="*/ 14 w 155"/>
                  <a:gd name="T65" fmla="*/ 69 h 116"/>
                  <a:gd name="T66" fmla="*/ 14 w 155"/>
                  <a:gd name="T67" fmla="*/ 71 h 116"/>
                  <a:gd name="T68" fmla="*/ 8 w 155"/>
                  <a:gd name="T69" fmla="*/ 74 h 116"/>
                  <a:gd name="T70" fmla="*/ 8 w 155"/>
                  <a:gd name="T71" fmla="*/ 79 h 116"/>
                  <a:gd name="T72" fmla="*/ 11 w 155"/>
                  <a:gd name="T73" fmla="*/ 82 h 116"/>
                  <a:gd name="T74" fmla="*/ 2 w 155"/>
                  <a:gd name="T75" fmla="*/ 88 h 116"/>
                  <a:gd name="T76" fmla="*/ 0 w 155"/>
                  <a:gd name="T77" fmla="*/ 95 h 116"/>
                  <a:gd name="T78" fmla="*/ 8 w 155"/>
                  <a:gd name="T79" fmla="*/ 96 h 116"/>
                  <a:gd name="T80" fmla="*/ 14 w 155"/>
                  <a:gd name="T81" fmla="*/ 102 h 116"/>
                  <a:gd name="T82" fmla="*/ 15 w 155"/>
                  <a:gd name="T83" fmla="*/ 112 h 116"/>
                  <a:gd name="T84" fmla="*/ 28 w 155"/>
                  <a:gd name="T85" fmla="*/ 113 h 116"/>
                  <a:gd name="T86" fmla="*/ 38 w 155"/>
                  <a:gd name="T87" fmla="*/ 110 h 116"/>
                  <a:gd name="T88" fmla="*/ 49 w 155"/>
                  <a:gd name="T89" fmla="*/ 110 h 116"/>
                  <a:gd name="T90" fmla="*/ 70 w 155"/>
                  <a:gd name="T91" fmla="*/ 113 h 116"/>
                  <a:gd name="T92" fmla="*/ 77 w 155"/>
                  <a:gd name="T93" fmla="*/ 110 h 116"/>
                  <a:gd name="T94" fmla="*/ 84 w 155"/>
                  <a:gd name="T95" fmla="*/ 103 h 116"/>
                  <a:gd name="T96" fmla="*/ 93 w 155"/>
                  <a:gd name="T97" fmla="*/ 101 h 116"/>
                  <a:gd name="T98" fmla="*/ 101 w 155"/>
                  <a:gd name="T99" fmla="*/ 91 h 116"/>
                  <a:gd name="T100" fmla="*/ 104 w 155"/>
                  <a:gd name="T101" fmla="*/ 81 h 116"/>
                  <a:gd name="T102" fmla="*/ 108 w 155"/>
                  <a:gd name="T103" fmla="*/ 72 h 116"/>
                  <a:gd name="T104" fmla="*/ 119 w 155"/>
                  <a:gd name="T105" fmla="*/ 61 h 116"/>
                  <a:gd name="T106" fmla="*/ 121 w 155"/>
                  <a:gd name="T107" fmla="*/ 57 h 116"/>
                  <a:gd name="T108" fmla="*/ 131 w 155"/>
                  <a:gd name="T109" fmla="*/ 54 h 116"/>
                  <a:gd name="T110" fmla="*/ 153 w 155"/>
                  <a:gd name="T111" fmla="*/ 45 h 116"/>
                  <a:gd name="T112" fmla="*/ 155 w 155"/>
                  <a:gd name="T113" fmla="*/ 44 h 116"/>
                  <a:gd name="T114" fmla="*/ 152 w 155"/>
                  <a:gd name="T115" fmla="*/ 43 h 11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5"/>
                  <a:gd name="T175" fmla="*/ 0 h 116"/>
                  <a:gd name="T176" fmla="*/ 155 w 155"/>
                  <a:gd name="T177" fmla="*/ 116 h 11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5" h="116">
                    <a:moveTo>
                      <a:pt x="152" y="43"/>
                    </a:moveTo>
                    <a:lnTo>
                      <a:pt x="149" y="41"/>
                    </a:lnTo>
                    <a:lnTo>
                      <a:pt x="141" y="38"/>
                    </a:lnTo>
                    <a:lnTo>
                      <a:pt x="133" y="36"/>
                    </a:lnTo>
                    <a:lnTo>
                      <a:pt x="125" y="34"/>
                    </a:lnTo>
                    <a:lnTo>
                      <a:pt x="117" y="34"/>
                    </a:lnTo>
                    <a:lnTo>
                      <a:pt x="115" y="31"/>
                    </a:lnTo>
                    <a:lnTo>
                      <a:pt x="111" y="29"/>
                    </a:lnTo>
                    <a:lnTo>
                      <a:pt x="105" y="27"/>
                    </a:lnTo>
                    <a:lnTo>
                      <a:pt x="101" y="23"/>
                    </a:lnTo>
                    <a:lnTo>
                      <a:pt x="94" y="19"/>
                    </a:lnTo>
                    <a:lnTo>
                      <a:pt x="93" y="17"/>
                    </a:lnTo>
                    <a:lnTo>
                      <a:pt x="90" y="17"/>
                    </a:lnTo>
                    <a:lnTo>
                      <a:pt x="86" y="16"/>
                    </a:lnTo>
                    <a:lnTo>
                      <a:pt x="81" y="14"/>
                    </a:lnTo>
                    <a:lnTo>
                      <a:pt x="77" y="16"/>
                    </a:lnTo>
                    <a:lnTo>
                      <a:pt x="71" y="13"/>
                    </a:lnTo>
                    <a:lnTo>
                      <a:pt x="67" y="13"/>
                    </a:lnTo>
                    <a:lnTo>
                      <a:pt x="62" y="12"/>
                    </a:lnTo>
                    <a:lnTo>
                      <a:pt x="50" y="7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29" y="3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8" y="3"/>
                    </a:lnTo>
                    <a:lnTo>
                      <a:pt x="2" y="6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2" y="21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12" y="26"/>
                    </a:lnTo>
                    <a:lnTo>
                      <a:pt x="16" y="26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5" y="27"/>
                    </a:lnTo>
                    <a:lnTo>
                      <a:pt x="29" y="29"/>
                    </a:lnTo>
                    <a:lnTo>
                      <a:pt x="31" y="31"/>
                    </a:lnTo>
                    <a:lnTo>
                      <a:pt x="32" y="33"/>
                    </a:lnTo>
                    <a:lnTo>
                      <a:pt x="33" y="34"/>
                    </a:lnTo>
                    <a:lnTo>
                      <a:pt x="33" y="36"/>
                    </a:lnTo>
                    <a:lnTo>
                      <a:pt x="29" y="37"/>
                    </a:lnTo>
                    <a:lnTo>
                      <a:pt x="26" y="40"/>
                    </a:lnTo>
                    <a:lnTo>
                      <a:pt x="22" y="41"/>
                    </a:lnTo>
                    <a:lnTo>
                      <a:pt x="22" y="44"/>
                    </a:lnTo>
                    <a:lnTo>
                      <a:pt x="21" y="48"/>
                    </a:lnTo>
                    <a:lnTo>
                      <a:pt x="21" y="51"/>
                    </a:lnTo>
                    <a:lnTo>
                      <a:pt x="19" y="53"/>
                    </a:lnTo>
                    <a:lnTo>
                      <a:pt x="18" y="53"/>
                    </a:lnTo>
                    <a:lnTo>
                      <a:pt x="18" y="57"/>
                    </a:lnTo>
                    <a:lnTo>
                      <a:pt x="16" y="58"/>
                    </a:lnTo>
                    <a:lnTo>
                      <a:pt x="14" y="60"/>
                    </a:lnTo>
                    <a:lnTo>
                      <a:pt x="9" y="60"/>
                    </a:lnTo>
                    <a:lnTo>
                      <a:pt x="12" y="67"/>
                    </a:lnTo>
                    <a:lnTo>
                      <a:pt x="14" y="69"/>
                    </a:lnTo>
                    <a:lnTo>
                      <a:pt x="14" y="71"/>
                    </a:lnTo>
                    <a:lnTo>
                      <a:pt x="9" y="72"/>
                    </a:lnTo>
                    <a:lnTo>
                      <a:pt x="8" y="74"/>
                    </a:lnTo>
                    <a:lnTo>
                      <a:pt x="8" y="77"/>
                    </a:lnTo>
                    <a:lnTo>
                      <a:pt x="8" y="79"/>
                    </a:lnTo>
                    <a:lnTo>
                      <a:pt x="9" y="82"/>
                    </a:lnTo>
                    <a:lnTo>
                      <a:pt x="11" y="82"/>
                    </a:lnTo>
                    <a:lnTo>
                      <a:pt x="8" y="85"/>
                    </a:lnTo>
                    <a:lnTo>
                      <a:pt x="2" y="88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2" y="95"/>
                    </a:lnTo>
                    <a:lnTo>
                      <a:pt x="8" y="96"/>
                    </a:lnTo>
                    <a:lnTo>
                      <a:pt x="12" y="99"/>
                    </a:lnTo>
                    <a:lnTo>
                      <a:pt x="14" y="102"/>
                    </a:lnTo>
                    <a:lnTo>
                      <a:pt x="14" y="106"/>
                    </a:lnTo>
                    <a:lnTo>
                      <a:pt x="15" y="112"/>
                    </a:lnTo>
                    <a:lnTo>
                      <a:pt x="19" y="116"/>
                    </a:lnTo>
                    <a:lnTo>
                      <a:pt x="28" y="113"/>
                    </a:lnTo>
                    <a:lnTo>
                      <a:pt x="32" y="112"/>
                    </a:lnTo>
                    <a:lnTo>
                      <a:pt x="38" y="110"/>
                    </a:lnTo>
                    <a:lnTo>
                      <a:pt x="43" y="109"/>
                    </a:lnTo>
                    <a:lnTo>
                      <a:pt x="49" y="110"/>
                    </a:lnTo>
                    <a:lnTo>
                      <a:pt x="60" y="112"/>
                    </a:lnTo>
                    <a:lnTo>
                      <a:pt x="70" y="113"/>
                    </a:lnTo>
                    <a:lnTo>
                      <a:pt x="74" y="113"/>
                    </a:lnTo>
                    <a:lnTo>
                      <a:pt x="77" y="110"/>
                    </a:lnTo>
                    <a:lnTo>
                      <a:pt x="78" y="106"/>
                    </a:lnTo>
                    <a:lnTo>
                      <a:pt x="84" y="103"/>
                    </a:lnTo>
                    <a:lnTo>
                      <a:pt x="94" y="103"/>
                    </a:lnTo>
                    <a:lnTo>
                      <a:pt x="93" y="101"/>
                    </a:lnTo>
                    <a:lnTo>
                      <a:pt x="94" y="98"/>
                    </a:lnTo>
                    <a:lnTo>
                      <a:pt x="101" y="91"/>
                    </a:lnTo>
                    <a:lnTo>
                      <a:pt x="108" y="88"/>
                    </a:lnTo>
                    <a:lnTo>
                      <a:pt x="104" y="81"/>
                    </a:lnTo>
                    <a:lnTo>
                      <a:pt x="104" y="75"/>
                    </a:lnTo>
                    <a:lnTo>
                      <a:pt x="108" y="72"/>
                    </a:lnTo>
                    <a:lnTo>
                      <a:pt x="114" y="65"/>
                    </a:lnTo>
                    <a:lnTo>
                      <a:pt x="119" y="61"/>
                    </a:lnTo>
                    <a:lnTo>
                      <a:pt x="121" y="61"/>
                    </a:lnTo>
                    <a:lnTo>
                      <a:pt x="121" y="57"/>
                    </a:lnTo>
                    <a:lnTo>
                      <a:pt x="125" y="54"/>
                    </a:lnTo>
                    <a:lnTo>
                      <a:pt x="131" y="54"/>
                    </a:lnTo>
                    <a:lnTo>
                      <a:pt x="141" y="53"/>
                    </a:lnTo>
                    <a:lnTo>
                      <a:pt x="153" y="45"/>
                    </a:lnTo>
                    <a:lnTo>
                      <a:pt x="155" y="45"/>
                    </a:lnTo>
                    <a:lnTo>
                      <a:pt x="155" y="44"/>
                    </a:lnTo>
                    <a:lnTo>
                      <a:pt x="155" y="41"/>
                    </a:lnTo>
                    <a:lnTo>
                      <a:pt x="152" y="4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64" name="Freeform 1117"/>
              <p:cNvSpPr>
                <a:spLocks noChangeAspect="1"/>
              </p:cNvSpPr>
              <p:nvPr/>
            </p:nvSpPr>
            <p:spPr bwMode="auto">
              <a:xfrm>
                <a:off x="3018" y="1117"/>
                <a:ext cx="155" cy="116"/>
              </a:xfrm>
              <a:custGeom>
                <a:avLst/>
                <a:gdLst>
                  <a:gd name="T0" fmla="*/ 149 w 155"/>
                  <a:gd name="T1" fmla="*/ 41 h 116"/>
                  <a:gd name="T2" fmla="*/ 133 w 155"/>
                  <a:gd name="T3" fmla="*/ 36 h 116"/>
                  <a:gd name="T4" fmla="*/ 117 w 155"/>
                  <a:gd name="T5" fmla="*/ 34 h 116"/>
                  <a:gd name="T6" fmla="*/ 111 w 155"/>
                  <a:gd name="T7" fmla="*/ 29 h 116"/>
                  <a:gd name="T8" fmla="*/ 101 w 155"/>
                  <a:gd name="T9" fmla="*/ 23 h 116"/>
                  <a:gd name="T10" fmla="*/ 93 w 155"/>
                  <a:gd name="T11" fmla="*/ 17 h 116"/>
                  <a:gd name="T12" fmla="*/ 86 w 155"/>
                  <a:gd name="T13" fmla="*/ 16 h 116"/>
                  <a:gd name="T14" fmla="*/ 77 w 155"/>
                  <a:gd name="T15" fmla="*/ 16 h 116"/>
                  <a:gd name="T16" fmla="*/ 67 w 155"/>
                  <a:gd name="T17" fmla="*/ 13 h 116"/>
                  <a:gd name="T18" fmla="*/ 50 w 155"/>
                  <a:gd name="T19" fmla="*/ 7 h 116"/>
                  <a:gd name="T20" fmla="*/ 42 w 155"/>
                  <a:gd name="T21" fmla="*/ 6 h 116"/>
                  <a:gd name="T22" fmla="*/ 26 w 155"/>
                  <a:gd name="T23" fmla="*/ 2 h 116"/>
                  <a:gd name="T24" fmla="*/ 22 w 155"/>
                  <a:gd name="T25" fmla="*/ 0 h 116"/>
                  <a:gd name="T26" fmla="*/ 18 w 155"/>
                  <a:gd name="T27" fmla="*/ 0 h 116"/>
                  <a:gd name="T28" fmla="*/ 14 w 155"/>
                  <a:gd name="T29" fmla="*/ 3 h 116"/>
                  <a:gd name="T30" fmla="*/ 2 w 155"/>
                  <a:gd name="T31" fmla="*/ 6 h 116"/>
                  <a:gd name="T32" fmla="*/ 4 w 155"/>
                  <a:gd name="T33" fmla="*/ 10 h 116"/>
                  <a:gd name="T34" fmla="*/ 4 w 155"/>
                  <a:gd name="T35" fmla="*/ 16 h 116"/>
                  <a:gd name="T36" fmla="*/ 8 w 155"/>
                  <a:gd name="T37" fmla="*/ 21 h 116"/>
                  <a:gd name="T38" fmla="*/ 11 w 155"/>
                  <a:gd name="T39" fmla="*/ 24 h 116"/>
                  <a:gd name="T40" fmla="*/ 12 w 155"/>
                  <a:gd name="T41" fmla="*/ 26 h 116"/>
                  <a:gd name="T42" fmla="*/ 18 w 155"/>
                  <a:gd name="T43" fmla="*/ 29 h 116"/>
                  <a:gd name="T44" fmla="*/ 25 w 155"/>
                  <a:gd name="T45" fmla="*/ 27 h 116"/>
                  <a:gd name="T46" fmla="*/ 31 w 155"/>
                  <a:gd name="T47" fmla="*/ 31 h 116"/>
                  <a:gd name="T48" fmla="*/ 32 w 155"/>
                  <a:gd name="T49" fmla="*/ 33 h 116"/>
                  <a:gd name="T50" fmla="*/ 33 w 155"/>
                  <a:gd name="T51" fmla="*/ 36 h 116"/>
                  <a:gd name="T52" fmla="*/ 26 w 155"/>
                  <a:gd name="T53" fmla="*/ 40 h 116"/>
                  <a:gd name="T54" fmla="*/ 22 w 155"/>
                  <a:gd name="T55" fmla="*/ 44 h 116"/>
                  <a:gd name="T56" fmla="*/ 21 w 155"/>
                  <a:gd name="T57" fmla="*/ 51 h 116"/>
                  <a:gd name="T58" fmla="*/ 18 w 155"/>
                  <a:gd name="T59" fmla="*/ 53 h 116"/>
                  <a:gd name="T60" fmla="*/ 16 w 155"/>
                  <a:gd name="T61" fmla="*/ 58 h 116"/>
                  <a:gd name="T62" fmla="*/ 9 w 155"/>
                  <a:gd name="T63" fmla="*/ 60 h 116"/>
                  <a:gd name="T64" fmla="*/ 14 w 155"/>
                  <a:gd name="T65" fmla="*/ 69 h 116"/>
                  <a:gd name="T66" fmla="*/ 14 w 155"/>
                  <a:gd name="T67" fmla="*/ 71 h 116"/>
                  <a:gd name="T68" fmla="*/ 8 w 155"/>
                  <a:gd name="T69" fmla="*/ 74 h 116"/>
                  <a:gd name="T70" fmla="*/ 8 w 155"/>
                  <a:gd name="T71" fmla="*/ 79 h 116"/>
                  <a:gd name="T72" fmla="*/ 11 w 155"/>
                  <a:gd name="T73" fmla="*/ 82 h 116"/>
                  <a:gd name="T74" fmla="*/ 2 w 155"/>
                  <a:gd name="T75" fmla="*/ 88 h 116"/>
                  <a:gd name="T76" fmla="*/ 0 w 155"/>
                  <a:gd name="T77" fmla="*/ 95 h 116"/>
                  <a:gd name="T78" fmla="*/ 8 w 155"/>
                  <a:gd name="T79" fmla="*/ 96 h 116"/>
                  <a:gd name="T80" fmla="*/ 14 w 155"/>
                  <a:gd name="T81" fmla="*/ 102 h 116"/>
                  <a:gd name="T82" fmla="*/ 15 w 155"/>
                  <a:gd name="T83" fmla="*/ 112 h 116"/>
                  <a:gd name="T84" fmla="*/ 28 w 155"/>
                  <a:gd name="T85" fmla="*/ 113 h 116"/>
                  <a:gd name="T86" fmla="*/ 38 w 155"/>
                  <a:gd name="T87" fmla="*/ 110 h 116"/>
                  <a:gd name="T88" fmla="*/ 49 w 155"/>
                  <a:gd name="T89" fmla="*/ 110 h 116"/>
                  <a:gd name="T90" fmla="*/ 70 w 155"/>
                  <a:gd name="T91" fmla="*/ 113 h 116"/>
                  <a:gd name="T92" fmla="*/ 77 w 155"/>
                  <a:gd name="T93" fmla="*/ 110 h 116"/>
                  <a:gd name="T94" fmla="*/ 84 w 155"/>
                  <a:gd name="T95" fmla="*/ 103 h 116"/>
                  <a:gd name="T96" fmla="*/ 93 w 155"/>
                  <a:gd name="T97" fmla="*/ 101 h 116"/>
                  <a:gd name="T98" fmla="*/ 101 w 155"/>
                  <a:gd name="T99" fmla="*/ 91 h 116"/>
                  <a:gd name="T100" fmla="*/ 104 w 155"/>
                  <a:gd name="T101" fmla="*/ 81 h 116"/>
                  <a:gd name="T102" fmla="*/ 108 w 155"/>
                  <a:gd name="T103" fmla="*/ 72 h 116"/>
                  <a:gd name="T104" fmla="*/ 119 w 155"/>
                  <a:gd name="T105" fmla="*/ 61 h 116"/>
                  <a:gd name="T106" fmla="*/ 121 w 155"/>
                  <a:gd name="T107" fmla="*/ 57 h 116"/>
                  <a:gd name="T108" fmla="*/ 131 w 155"/>
                  <a:gd name="T109" fmla="*/ 54 h 116"/>
                  <a:gd name="T110" fmla="*/ 153 w 155"/>
                  <a:gd name="T111" fmla="*/ 45 h 116"/>
                  <a:gd name="T112" fmla="*/ 155 w 155"/>
                  <a:gd name="T113" fmla="*/ 44 h 116"/>
                  <a:gd name="T114" fmla="*/ 152 w 155"/>
                  <a:gd name="T115" fmla="*/ 43 h 11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5"/>
                  <a:gd name="T175" fmla="*/ 0 h 116"/>
                  <a:gd name="T176" fmla="*/ 155 w 155"/>
                  <a:gd name="T177" fmla="*/ 116 h 11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5" h="116">
                    <a:moveTo>
                      <a:pt x="152" y="43"/>
                    </a:moveTo>
                    <a:lnTo>
                      <a:pt x="149" y="41"/>
                    </a:lnTo>
                    <a:lnTo>
                      <a:pt x="141" y="38"/>
                    </a:lnTo>
                    <a:lnTo>
                      <a:pt x="133" y="36"/>
                    </a:lnTo>
                    <a:lnTo>
                      <a:pt x="125" y="34"/>
                    </a:lnTo>
                    <a:lnTo>
                      <a:pt x="117" y="34"/>
                    </a:lnTo>
                    <a:lnTo>
                      <a:pt x="115" y="31"/>
                    </a:lnTo>
                    <a:lnTo>
                      <a:pt x="111" y="29"/>
                    </a:lnTo>
                    <a:lnTo>
                      <a:pt x="105" y="27"/>
                    </a:lnTo>
                    <a:lnTo>
                      <a:pt x="101" y="23"/>
                    </a:lnTo>
                    <a:lnTo>
                      <a:pt x="94" y="19"/>
                    </a:lnTo>
                    <a:lnTo>
                      <a:pt x="93" y="17"/>
                    </a:lnTo>
                    <a:lnTo>
                      <a:pt x="90" y="17"/>
                    </a:lnTo>
                    <a:lnTo>
                      <a:pt x="86" y="16"/>
                    </a:lnTo>
                    <a:lnTo>
                      <a:pt x="81" y="14"/>
                    </a:lnTo>
                    <a:lnTo>
                      <a:pt x="77" y="16"/>
                    </a:lnTo>
                    <a:lnTo>
                      <a:pt x="71" y="13"/>
                    </a:lnTo>
                    <a:lnTo>
                      <a:pt x="67" y="13"/>
                    </a:lnTo>
                    <a:lnTo>
                      <a:pt x="62" y="12"/>
                    </a:lnTo>
                    <a:lnTo>
                      <a:pt x="50" y="7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29" y="3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8" y="3"/>
                    </a:lnTo>
                    <a:lnTo>
                      <a:pt x="2" y="6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2" y="21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12" y="26"/>
                    </a:lnTo>
                    <a:lnTo>
                      <a:pt x="16" y="26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5" y="27"/>
                    </a:lnTo>
                    <a:lnTo>
                      <a:pt x="29" y="29"/>
                    </a:lnTo>
                    <a:lnTo>
                      <a:pt x="31" y="31"/>
                    </a:lnTo>
                    <a:lnTo>
                      <a:pt x="32" y="33"/>
                    </a:lnTo>
                    <a:lnTo>
                      <a:pt x="33" y="34"/>
                    </a:lnTo>
                    <a:lnTo>
                      <a:pt x="33" y="36"/>
                    </a:lnTo>
                    <a:lnTo>
                      <a:pt x="29" y="37"/>
                    </a:lnTo>
                    <a:lnTo>
                      <a:pt x="26" y="40"/>
                    </a:lnTo>
                    <a:lnTo>
                      <a:pt x="22" y="41"/>
                    </a:lnTo>
                    <a:lnTo>
                      <a:pt x="22" y="44"/>
                    </a:lnTo>
                    <a:lnTo>
                      <a:pt x="21" y="48"/>
                    </a:lnTo>
                    <a:lnTo>
                      <a:pt x="21" y="51"/>
                    </a:lnTo>
                    <a:lnTo>
                      <a:pt x="19" y="53"/>
                    </a:lnTo>
                    <a:lnTo>
                      <a:pt x="18" y="53"/>
                    </a:lnTo>
                    <a:lnTo>
                      <a:pt x="18" y="57"/>
                    </a:lnTo>
                    <a:lnTo>
                      <a:pt x="16" y="58"/>
                    </a:lnTo>
                    <a:lnTo>
                      <a:pt x="14" y="60"/>
                    </a:lnTo>
                    <a:lnTo>
                      <a:pt x="9" y="60"/>
                    </a:lnTo>
                    <a:lnTo>
                      <a:pt x="12" y="67"/>
                    </a:lnTo>
                    <a:lnTo>
                      <a:pt x="14" y="69"/>
                    </a:lnTo>
                    <a:lnTo>
                      <a:pt x="14" y="71"/>
                    </a:lnTo>
                    <a:lnTo>
                      <a:pt x="9" y="72"/>
                    </a:lnTo>
                    <a:lnTo>
                      <a:pt x="8" y="74"/>
                    </a:lnTo>
                    <a:lnTo>
                      <a:pt x="8" y="77"/>
                    </a:lnTo>
                    <a:lnTo>
                      <a:pt x="8" y="79"/>
                    </a:lnTo>
                    <a:lnTo>
                      <a:pt x="9" y="82"/>
                    </a:lnTo>
                    <a:lnTo>
                      <a:pt x="11" y="82"/>
                    </a:lnTo>
                    <a:lnTo>
                      <a:pt x="8" y="85"/>
                    </a:lnTo>
                    <a:lnTo>
                      <a:pt x="2" y="88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2" y="95"/>
                    </a:lnTo>
                    <a:lnTo>
                      <a:pt x="8" y="96"/>
                    </a:lnTo>
                    <a:lnTo>
                      <a:pt x="12" y="99"/>
                    </a:lnTo>
                    <a:lnTo>
                      <a:pt x="14" y="102"/>
                    </a:lnTo>
                    <a:lnTo>
                      <a:pt x="14" y="106"/>
                    </a:lnTo>
                    <a:lnTo>
                      <a:pt x="15" y="112"/>
                    </a:lnTo>
                    <a:lnTo>
                      <a:pt x="19" y="116"/>
                    </a:lnTo>
                    <a:lnTo>
                      <a:pt x="28" y="113"/>
                    </a:lnTo>
                    <a:lnTo>
                      <a:pt x="32" y="112"/>
                    </a:lnTo>
                    <a:lnTo>
                      <a:pt x="38" y="110"/>
                    </a:lnTo>
                    <a:lnTo>
                      <a:pt x="43" y="109"/>
                    </a:lnTo>
                    <a:lnTo>
                      <a:pt x="49" y="110"/>
                    </a:lnTo>
                    <a:lnTo>
                      <a:pt x="60" y="112"/>
                    </a:lnTo>
                    <a:lnTo>
                      <a:pt x="70" y="113"/>
                    </a:lnTo>
                    <a:lnTo>
                      <a:pt x="74" y="113"/>
                    </a:lnTo>
                    <a:lnTo>
                      <a:pt x="77" y="110"/>
                    </a:lnTo>
                    <a:lnTo>
                      <a:pt x="78" y="106"/>
                    </a:lnTo>
                    <a:lnTo>
                      <a:pt x="84" y="103"/>
                    </a:lnTo>
                    <a:lnTo>
                      <a:pt x="94" y="103"/>
                    </a:lnTo>
                    <a:lnTo>
                      <a:pt x="93" y="101"/>
                    </a:lnTo>
                    <a:lnTo>
                      <a:pt x="94" y="98"/>
                    </a:lnTo>
                    <a:lnTo>
                      <a:pt x="101" y="91"/>
                    </a:lnTo>
                    <a:lnTo>
                      <a:pt x="108" y="88"/>
                    </a:lnTo>
                    <a:lnTo>
                      <a:pt x="104" y="81"/>
                    </a:lnTo>
                    <a:lnTo>
                      <a:pt x="104" y="75"/>
                    </a:lnTo>
                    <a:lnTo>
                      <a:pt x="108" y="72"/>
                    </a:lnTo>
                    <a:lnTo>
                      <a:pt x="114" y="65"/>
                    </a:lnTo>
                    <a:lnTo>
                      <a:pt x="119" y="61"/>
                    </a:lnTo>
                    <a:lnTo>
                      <a:pt x="121" y="61"/>
                    </a:lnTo>
                    <a:lnTo>
                      <a:pt x="121" y="57"/>
                    </a:lnTo>
                    <a:lnTo>
                      <a:pt x="125" y="54"/>
                    </a:lnTo>
                    <a:lnTo>
                      <a:pt x="131" y="54"/>
                    </a:lnTo>
                    <a:lnTo>
                      <a:pt x="141" y="53"/>
                    </a:lnTo>
                    <a:lnTo>
                      <a:pt x="153" y="45"/>
                    </a:lnTo>
                    <a:lnTo>
                      <a:pt x="155" y="45"/>
                    </a:lnTo>
                    <a:lnTo>
                      <a:pt x="155" y="44"/>
                    </a:lnTo>
                    <a:lnTo>
                      <a:pt x="155" y="41"/>
                    </a:lnTo>
                    <a:lnTo>
                      <a:pt x="152" y="43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65" name="Freeform 1118"/>
              <p:cNvSpPr>
                <a:spLocks noChangeAspect="1"/>
              </p:cNvSpPr>
              <p:nvPr/>
            </p:nvSpPr>
            <p:spPr bwMode="auto">
              <a:xfrm>
                <a:off x="2998" y="1138"/>
                <a:ext cx="53" cy="75"/>
              </a:xfrm>
              <a:custGeom>
                <a:avLst/>
                <a:gdLst>
                  <a:gd name="T0" fmla="*/ 51 w 53"/>
                  <a:gd name="T1" fmla="*/ 10 h 75"/>
                  <a:gd name="T2" fmla="*/ 49 w 53"/>
                  <a:gd name="T3" fmla="*/ 8 h 75"/>
                  <a:gd name="T4" fmla="*/ 42 w 53"/>
                  <a:gd name="T5" fmla="*/ 6 h 75"/>
                  <a:gd name="T6" fmla="*/ 36 w 53"/>
                  <a:gd name="T7" fmla="*/ 5 h 75"/>
                  <a:gd name="T8" fmla="*/ 29 w 53"/>
                  <a:gd name="T9" fmla="*/ 3 h 75"/>
                  <a:gd name="T10" fmla="*/ 31 w 53"/>
                  <a:gd name="T11" fmla="*/ 0 h 75"/>
                  <a:gd name="T12" fmla="*/ 22 w 53"/>
                  <a:gd name="T13" fmla="*/ 0 h 75"/>
                  <a:gd name="T14" fmla="*/ 20 w 53"/>
                  <a:gd name="T15" fmla="*/ 13 h 75"/>
                  <a:gd name="T16" fmla="*/ 15 w 53"/>
                  <a:gd name="T17" fmla="*/ 26 h 75"/>
                  <a:gd name="T18" fmla="*/ 4 w 53"/>
                  <a:gd name="T19" fmla="*/ 37 h 75"/>
                  <a:gd name="T20" fmla="*/ 0 w 53"/>
                  <a:gd name="T21" fmla="*/ 44 h 75"/>
                  <a:gd name="T22" fmla="*/ 4 w 53"/>
                  <a:gd name="T23" fmla="*/ 47 h 75"/>
                  <a:gd name="T24" fmla="*/ 3 w 53"/>
                  <a:gd name="T25" fmla="*/ 50 h 75"/>
                  <a:gd name="T26" fmla="*/ 8 w 53"/>
                  <a:gd name="T27" fmla="*/ 51 h 75"/>
                  <a:gd name="T28" fmla="*/ 4 w 53"/>
                  <a:gd name="T29" fmla="*/ 63 h 75"/>
                  <a:gd name="T30" fmla="*/ 0 w 53"/>
                  <a:gd name="T31" fmla="*/ 70 h 75"/>
                  <a:gd name="T32" fmla="*/ 0 w 53"/>
                  <a:gd name="T33" fmla="*/ 72 h 75"/>
                  <a:gd name="T34" fmla="*/ 10 w 53"/>
                  <a:gd name="T35" fmla="*/ 72 h 75"/>
                  <a:gd name="T36" fmla="*/ 20 w 53"/>
                  <a:gd name="T37" fmla="*/ 74 h 75"/>
                  <a:gd name="T38" fmla="*/ 22 w 53"/>
                  <a:gd name="T39" fmla="*/ 67 h 75"/>
                  <a:gd name="T40" fmla="*/ 31 w 53"/>
                  <a:gd name="T41" fmla="*/ 60 h 75"/>
                  <a:gd name="T42" fmla="*/ 28 w 53"/>
                  <a:gd name="T43" fmla="*/ 58 h 75"/>
                  <a:gd name="T44" fmla="*/ 28 w 53"/>
                  <a:gd name="T45" fmla="*/ 53 h 75"/>
                  <a:gd name="T46" fmla="*/ 32 w 53"/>
                  <a:gd name="T47" fmla="*/ 50 h 75"/>
                  <a:gd name="T48" fmla="*/ 34 w 53"/>
                  <a:gd name="T49" fmla="*/ 47 h 75"/>
                  <a:gd name="T50" fmla="*/ 29 w 53"/>
                  <a:gd name="T51" fmla="*/ 39 h 75"/>
                  <a:gd name="T52" fmla="*/ 36 w 53"/>
                  <a:gd name="T53" fmla="*/ 37 h 75"/>
                  <a:gd name="T54" fmla="*/ 38 w 53"/>
                  <a:gd name="T55" fmla="*/ 32 h 75"/>
                  <a:gd name="T56" fmla="*/ 41 w 53"/>
                  <a:gd name="T57" fmla="*/ 30 h 75"/>
                  <a:gd name="T58" fmla="*/ 42 w 53"/>
                  <a:gd name="T59" fmla="*/ 23 h 75"/>
                  <a:gd name="T60" fmla="*/ 46 w 53"/>
                  <a:gd name="T61" fmla="*/ 19 h 75"/>
                  <a:gd name="T62" fmla="*/ 53 w 53"/>
                  <a:gd name="T63" fmla="*/ 15 h 75"/>
                  <a:gd name="T64" fmla="*/ 52 w 53"/>
                  <a:gd name="T65" fmla="*/ 12 h 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75"/>
                  <a:gd name="T101" fmla="*/ 53 w 53"/>
                  <a:gd name="T102" fmla="*/ 75 h 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75">
                    <a:moveTo>
                      <a:pt x="52" y="12"/>
                    </a:moveTo>
                    <a:lnTo>
                      <a:pt x="51" y="10"/>
                    </a:lnTo>
                    <a:lnTo>
                      <a:pt x="51" y="9"/>
                    </a:lnTo>
                    <a:lnTo>
                      <a:pt x="49" y="8"/>
                    </a:lnTo>
                    <a:lnTo>
                      <a:pt x="45" y="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6" y="5"/>
                    </a:lnTo>
                    <a:lnTo>
                      <a:pt x="32" y="5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2" y="5"/>
                    </a:lnTo>
                    <a:lnTo>
                      <a:pt x="20" y="13"/>
                    </a:lnTo>
                    <a:lnTo>
                      <a:pt x="18" y="17"/>
                    </a:lnTo>
                    <a:lnTo>
                      <a:pt x="15" y="26"/>
                    </a:lnTo>
                    <a:lnTo>
                      <a:pt x="11" y="32"/>
                    </a:lnTo>
                    <a:lnTo>
                      <a:pt x="4" y="37"/>
                    </a:lnTo>
                    <a:lnTo>
                      <a:pt x="1" y="43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4" y="47"/>
                    </a:lnTo>
                    <a:lnTo>
                      <a:pt x="3" y="48"/>
                    </a:lnTo>
                    <a:lnTo>
                      <a:pt x="3" y="50"/>
                    </a:lnTo>
                    <a:lnTo>
                      <a:pt x="4" y="51"/>
                    </a:lnTo>
                    <a:lnTo>
                      <a:pt x="8" y="51"/>
                    </a:lnTo>
                    <a:lnTo>
                      <a:pt x="4" y="58"/>
                    </a:lnTo>
                    <a:lnTo>
                      <a:pt x="4" y="63"/>
                    </a:lnTo>
                    <a:lnTo>
                      <a:pt x="3" y="67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5" y="72"/>
                    </a:lnTo>
                    <a:lnTo>
                      <a:pt x="10" y="72"/>
                    </a:lnTo>
                    <a:lnTo>
                      <a:pt x="15" y="75"/>
                    </a:lnTo>
                    <a:lnTo>
                      <a:pt x="20" y="74"/>
                    </a:lnTo>
                    <a:lnTo>
                      <a:pt x="21" y="70"/>
                    </a:lnTo>
                    <a:lnTo>
                      <a:pt x="22" y="67"/>
                    </a:lnTo>
                    <a:lnTo>
                      <a:pt x="28" y="63"/>
                    </a:lnTo>
                    <a:lnTo>
                      <a:pt x="31" y="60"/>
                    </a:lnTo>
                    <a:lnTo>
                      <a:pt x="29" y="60"/>
                    </a:lnTo>
                    <a:lnTo>
                      <a:pt x="28" y="58"/>
                    </a:lnTo>
                    <a:lnTo>
                      <a:pt x="28" y="56"/>
                    </a:lnTo>
                    <a:lnTo>
                      <a:pt x="28" y="53"/>
                    </a:lnTo>
                    <a:lnTo>
                      <a:pt x="29" y="51"/>
                    </a:lnTo>
                    <a:lnTo>
                      <a:pt x="32" y="50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2" y="46"/>
                    </a:lnTo>
                    <a:lnTo>
                      <a:pt x="29" y="39"/>
                    </a:lnTo>
                    <a:lnTo>
                      <a:pt x="32" y="39"/>
                    </a:lnTo>
                    <a:lnTo>
                      <a:pt x="36" y="37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41" y="30"/>
                    </a:lnTo>
                    <a:lnTo>
                      <a:pt x="41" y="27"/>
                    </a:lnTo>
                    <a:lnTo>
                      <a:pt x="42" y="23"/>
                    </a:lnTo>
                    <a:lnTo>
                      <a:pt x="42" y="20"/>
                    </a:lnTo>
                    <a:lnTo>
                      <a:pt x="46" y="19"/>
                    </a:lnTo>
                    <a:lnTo>
                      <a:pt x="49" y="16"/>
                    </a:lnTo>
                    <a:lnTo>
                      <a:pt x="53" y="15"/>
                    </a:lnTo>
                    <a:lnTo>
                      <a:pt x="53" y="13"/>
                    </a:lnTo>
                    <a:lnTo>
                      <a:pt x="52" y="1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66" name="Freeform 1119"/>
              <p:cNvSpPr>
                <a:spLocks noChangeAspect="1"/>
              </p:cNvSpPr>
              <p:nvPr/>
            </p:nvSpPr>
            <p:spPr bwMode="auto">
              <a:xfrm>
                <a:off x="2998" y="1138"/>
                <a:ext cx="53" cy="75"/>
              </a:xfrm>
              <a:custGeom>
                <a:avLst/>
                <a:gdLst>
                  <a:gd name="T0" fmla="*/ 51 w 53"/>
                  <a:gd name="T1" fmla="*/ 10 h 75"/>
                  <a:gd name="T2" fmla="*/ 49 w 53"/>
                  <a:gd name="T3" fmla="*/ 8 h 75"/>
                  <a:gd name="T4" fmla="*/ 42 w 53"/>
                  <a:gd name="T5" fmla="*/ 6 h 75"/>
                  <a:gd name="T6" fmla="*/ 36 w 53"/>
                  <a:gd name="T7" fmla="*/ 5 h 75"/>
                  <a:gd name="T8" fmla="*/ 29 w 53"/>
                  <a:gd name="T9" fmla="*/ 3 h 75"/>
                  <a:gd name="T10" fmla="*/ 31 w 53"/>
                  <a:gd name="T11" fmla="*/ 0 h 75"/>
                  <a:gd name="T12" fmla="*/ 22 w 53"/>
                  <a:gd name="T13" fmla="*/ 0 h 75"/>
                  <a:gd name="T14" fmla="*/ 20 w 53"/>
                  <a:gd name="T15" fmla="*/ 13 h 75"/>
                  <a:gd name="T16" fmla="*/ 15 w 53"/>
                  <a:gd name="T17" fmla="*/ 26 h 75"/>
                  <a:gd name="T18" fmla="*/ 4 w 53"/>
                  <a:gd name="T19" fmla="*/ 37 h 75"/>
                  <a:gd name="T20" fmla="*/ 0 w 53"/>
                  <a:gd name="T21" fmla="*/ 44 h 75"/>
                  <a:gd name="T22" fmla="*/ 4 w 53"/>
                  <a:gd name="T23" fmla="*/ 47 h 75"/>
                  <a:gd name="T24" fmla="*/ 3 w 53"/>
                  <a:gd name="T25" fmla="*/ 50 h 75"/>
                  <a:gd name="T26" fmla="*/ 8 w 53"/>
                  <a:gd name="T27" fmla="*/ 51 h 75"/>
                  <a:gd name="T28" fmla="*/ 4 w 53"/>
                  <a:gd name="T29" fmla="*/ 63 h 75"/>
                  <a:gd name="T30" fmla="*/ 0 w 53"/>
                  <a:gd name="T31" fmla="*/ 70 h 75"/>
                  <a:gd name="T32" fmla="*/ 0 w 53"/>
                  <a:gd name="T33" fmla="*/ 72 h 75"/>
                  <a:gd name="T34" fmla="*/ 10 w 53"/>
                  <a:gd name="T35" fmla="*/ 72 h 75"/>
                  <a:gd name="T36" fmla="*/ 20 w 53"/>
                  <a:gd name="T37" fmla="*/ 74 h 75"/>
                  <a:gd name="T38" fmla="*/ 22 w 53"/>
                  <a:gd name="T39" fmla="*/ 67 h 75"/>
                  <a:gd name="T40" fmla="*/ 31 w 53"/>
                  <a:gd name="T41" fmla="*/ 60 h 75"/>
                  <a:gd name="T42" fmla="*/ 28 w 53"/>
                  <a:gd name="T43" fmla="*/ 58 h 75"/>
                  <a:gd name="T44" fmla="*/ 28 w 53"/>
                  <a:gd name="T45" fmla="*/ 53 h 75"/>
                  <a:gd name="T46" fmla="*/ 32 w 53"/>
                  <a:gd name="T47" fmla="*/ 50 h 75"/>
                  <a:gd name="T48" fmla="*/ 34 w 53"/>
                  <a:gd name="T49" fmla="*/ 47 h 75"/>
                  <a:gd name="T50" fmla="*/ 29 w 53"/>
                  <a:gd name="T51" fmla="*/ 39 h 75"/>
                  <a:gd name="T52" fmla="*/ 36 w 53"/>
                  <a:gd name="T53" fmla="*/ 37 h 75"/>
                  <a:gd name="T54" fmla="*/ 38 w 53"/>
                  <a:gd name="T55" fmla="*/ 32 h 75"/>
                  <a:gd name="T56" fmla="*/ 41 w 53"/>
                  <a:gd name="T57" fmla="*/ 30 h 75"/>
                  <a:gd name="T58" fmla="*/ 42 w 53"/>
                  <a:gd name="T59" fmla="*/ 23 h 75"/>
                  <a:gd name="T60" fmla="*/ 46 w 53"/>
                  <a:gd name="T61" fmla="*/ 19 h 75"/>
                  <a:gd name="T62" fmla="*/ 53 w 53"/>
                  <a:gd name="T63" fmla="*/ 15 h 75"/>
                  <a:gd name="T64" fmla="*/ 52 w 53"/>
                  <a:gd name="T65" fmla="*/ 12 h 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75"/>
                  <a:gd name="T101" fmla="*/ 53 w 53"/>
                  <a:gd name="T102" fmla="*/ 75 h 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75">
                    <a:moveTo>
                      <a:pt x="52" y="12"/>
                    </a:moveTo>
                    <a:lnTo>
                      <a:pt x="51" y="10"/>
                    </a:lnTo>
                    <a:lnTo>
                      <a:pt x="51" y="9"/>
                    </a:lnTo>
                    <a:lnTo>
                      <a:pt x="49" y="8"/>
                    </a:lnTo>
                    <a:lnTo>
                      <a:pt x="45" y="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6" y="5"/>
                    </a:lnTo>
                    <a:lnTo>
                      <a:pt x="32" y="5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2" y="5"/>
                    </a:lnTo>
                    <a:lnTo>
                      <a:pt x="20" y="13"/>
                    </a:lnTo>
                    <a:lnTo>
                      <a:pt x="18" y="17"/>
                    </a:lnTo>
                    <a:lnTo>
                      <a:pt x="15" y="26"/>
                    </a:lnTo>
                    <a:lnTo>
                      <a:pt x="11" y="32"/>
                    </a:lnTo>
                    <a:lnTo>
                      <a:pt x="4" y="37"/>
                    </a:lnTo>
                    <a:lnTo>
                      <a:pt x="1" y="43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4" y="47"/>
                    </a:lnTo>
                    <a:lnTo>
                      <a:pt x="3" y="48"/>
                    </a:lnTo>
                    <a:lnTo>
                      <a:pt x="3" y="50"/>
                    </a:lnTo>
                    <a:lnTo>
                      <a:pt x="4" y="51"/>
                    </a:lnTo>
                    <a:lnTo>
                      <a:pt x="8" y="51"/>
                    </a:lnTo>
                    <a:lnTo>
                      <a:pt x="4" y="58"/>
                    </a:lnTo>
                    <a:lnTo>
                      <a:pt x="4" y="63"/>
                    </a:lnTo>
                    <a:lnTo>
                      <a:pt x="3" y="67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5" y="72"/>
                    </a:lnTo>
                    <a:lnTo>
                      <a:pt x="10" y="72"/>
                    </a:lnTo>
                    <a:lnTo>
                      <a:pt x="15" y="75"/>
                    </a:lnTo>
                    <a:lnTo>
                      <a:pt x="20" y="74"/>
                    </a:lnTo>
                    <a:lnTo>
                      <a:pt x="21" y="70"/>
                    </a:lnTo>
                    <a:lnTo>
                      <a:pt x="22" y="67"/>
                    </a:lnTo>
                    <a:lnTo>
                      <a:pt x="28" y="63"/>
                    </a:lnTo>
                    <a:lnTo>
                      <a:pt x="31" y="60"/>
                    </a:lnTo>
                    <a:lnTo>
                      <a:pt x="29" y="60"/>
                    </a:lnTo>
                    <a:lnTo>
                      <a:pt x="28" y="58"/>
                    </a:lnTo>
                    <a:lnTo>
                      <a:pt x="28" y="56"/>
                    </a:lnTo>
                    <a:lnTo>
                      <a:pt x="28" y="53"/>
                    </a:lnTo>
                    <a:lnTo>
                      <a:pt x="29" y="51"/>
                    </a:lnTo>
                    <a:lnTo>
                      <a:pt x="32" y="50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2" y="46"/>
                    </a:lnTo>
                    <a:lnTo>
                      <a:pt x="29" y="39"/>
                    </a:lnTo>
                    <a:lnTo>
                      <a:pt x="32" y="39"/>
                    </a:lnTo>
                    <a:lnTo>
                      <a:pt x="36" y="37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41" y="30"/>
                    </a:lnTo>
                    <a:lnTo>
                      <a:pt x="41" y="27"/>
                    </a:lnTo>
                    <a:lnTo>
                      <a:pt x="42" y="23"/>
                    </a:lnTo>
                    <a:lnTo>
                      <a:pt x="42" y="20"/>
                    </a:lnTo>
                    <a:lnTo>
                      <a:pt x="46" y="19"/>
                    </a:lnTo>
                    <a:lnTo>
                      <a:pt x="49" y="16"/>
                    </a:lnTo>
                    <a:lnTo>
                      <a:pt x="53" y="15"/>
                    </a:lnTo>
                    <a:lnTo>
                      <a:pt x="53" y="13"/>
                    </a:lnTo>
                    <a:lnTo>
                      <a:pt x="52" y="12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67" name="Freeform 1120"/>
              <p:cNvSpPr>
                <a:spLocks noChangeAspect="1"/>
              </p:cNvSpPr>
              <p:nvPr/>
            </p:nvSpPr>
            <p:spPr bwMode="auto">
              <a:xfrm>
                <a:off x="3047" y="953"/>
                <a:ext cx="51" cy="50"/>
              </a:xfrm>
              <a:custGeom>
                <a:avLst/>
                <a:gdLst>
                  <a:gd name="T0" fmla="*/ 47 w 51"/>
                  <a:gd name="T1" fmla="*/ 19 h 50"/>
                  <a:gd name="T2" fmla="*/ 45 w 51"/>
                  <a:gd name="T3" fmla="*/ 16 h 50"/>
                  <a:gd name="T4" fmla="*/ 42 w 51"/>
                  <a:gd name="T5" fmla="*/ 15 h 50"/>
                  <a:gd name="T6" fmla="*/ 38 w 51"/>
                  <a:gd name="T7" fmla="*/ 17 h 50"/>
                  <a:gd name="T8" fmla="*/ 34 w 51"/>
                  <a:gd name="T9" fmla="*/ 12 h 50"/>
                  <a:gd name="T10" fmla="*/ 35 w 51"/>
                  <a:gd name="T11" fmla="*/ 9 h 50"/>
                  <a:gd name="T12" fmla="*/ 35 w 51"/>
                  <a:gd name="T13" fmla="*/ 7 h 50"/>
                  <a:gd name="T14" fmla="*/ 40 w 51"/>
                  <a:gd name="T15" fmla="*/ 7 h 50"/>
                  <a:gd name="T16" fmla="*/ 41 w 51"/>
                  <a:gd name="T17" fmla="*/ 6 h 50"/>
                  <a:gd name="T18" fmla="*/ 42 w 51"/>
                  <a:gd name="T19" fmla="*/ 3 h 50"/>
                  <a:gd name="T20" fmla="*/ 44 w 51"/>
                  <a:gd name="T21" fmla="*/ 3 h 50"/>
                  <a:gd name="T22" fmla="*/ 45 w 51"/>
                  <a:gd name="T23" fmla="*/ 0 h 50"/>
                  <a:gd name="T24" fmla="*/ 42 w 51"/>
                  <a:gd name="T25" fmla="*/ 0 h 50"/>
                  <a:gd name="T26" fmla="*/ 40 w 51"/>
                  <a:gd name="T27" fmla="*/ 0 h 50"/>
                  <a:gd name="T28" fmla="*/ 34 w 51"/>
                  <a:gd name="T29" fmla="*/ 0 h 50"/>
                  <a:gd name="T30" fmla="*/ 33 w 51"/>
                  <a:gd name="T31" fmla="*/ 3 h 50"/>
                  <a:gd name="T32" fmla="*/ 28 w 51"/>
                  <a:gd name="T33" fmla="*/ 6 h 50"/>
                  <a:gd name="T34" fmla="*/ 28 w 51"/>
                  <a:gd name="T35" fmla="*/ 9 h 50"/>
                  <a:gd name="T36" fmla="*/ 24 w 51"/>
                  <a:gd name="T37" fmla="*/ 12 h 50"/>
                  <a:gd name="T38" fmla="*/ 17 w 51"/>
                  <a:gd name="T39" fmla="*/ 9 h 50"/>
                  <a:gd name="T40" fmla="*/ 11 w 51"/>
                  <a:gd name="T41" fmla="*/ 13 h 50"/>
                  <a:gd name="T42" fmla="*/ 14 w 51"/>
                  <a:gd name="T43" fmla="*/ 16 h 50"/>
                  <a:gd name="T44" fmla="*/ 10 w 51"/>
                  <a:gd name="T45" fmla="*/ 19 h 50"/>
                  <a:gd name="T46" fmla="*/ 14 w 51"/>
                  <a:gd name="T47" fmla="*/ 23 h 50"/>
                  <a:gd name="T48" fmla="*/ 20 w 51"/>
                  <a:gd name="T49" fmla="*/ 24 h 50"/>
                  <a:gd name="T50" fmla="*/ 18 w 51"/>
                  <a:gd name="T51" fmla="*/ 27 h 50"/>
                  <a:gd name="T52" fmla="*/ 16 w 51"/>
                  <a:gd name="T53" fmla="*/ 27 h 50"/>
                  <a:gd name="T54" fmla="*/ 13 w 51"/>
                  <a:gd name="T55" fmla="*/ 31 h 50"/>
                  <a:gd name="T56" fmla="*/ 7 w 51"/>
                  <a:gd name="T57" fmla="*/ 33 h 50"/>
                  <a:gd name="T58" fmla="*/ 7 w 51"/>
                  <a:gd name="T59" fmla="*/ 37 h 50"/>
                  <a:gd name="T60" fmla="*/ 2 w 51"/>
                  <a:gd name="T61" fmla="*/ 37 h 50"/>
                  <a:gd name="T62" fmla="*/ 3 w 51"/>
                  <a:gd name="T63" fmla="*/ 40 h 50"/>
                  <a:gd name="T64" fmla="*/ 0 w 51"/>
                  <a:gd name="T65" fmla="*/ 44 h 50"/>
                  <a:gd name="T66" fmla="*/ 3 w 51"/>
                  <a:gd name="T67" fmla="*/ 46 h 50"/>
                  <a:gd name="T68" fmla="*/ 3 w 51"/>
                  <a:gd name="T69" fmla="*/ 48 h 50"/>
                  <a:gd name="T70" fmla="*/ 7 w 51"/>
                  <a:gd name="T71" fmla="*/ 50 h 50"/>
                  <a:gd name="T72" fmla="*/ 21 w 51"/>
                  <a:gd name="T73" fmla="*/ 50 h 50"/>
                  <a:gd name="T74" fmla="*/ 30 w 51"/>
                  <a:gd name="T75" fmla="*/ 46 h 50"/>
                  <a:gd name="T76" fmla="*/ 37 w 51"/>
                  <a:gd name="T77" fmla="*/ 46 h 50"/>
                  <a:gd name="T78" fmla="*/ 42 w 51"/>
                  <a:gd name="T79" fmla="*/ 47 h 50"/>
                  <a:gd name="T80" fmla="*/ 42 w 51"/>
                  <a:gd name="T81" fmla="*/ 44 h 50"/>
                  <a:gd name="T82" fmla="*/ 45 w 51"/>
                  <a:gd name="T83" fmla="*/ 40 h 50"/>
                  <a:gd name="T84" fmla="*/ 48 w 51"/>
                  <a:gd name="T85" fmla="*/ 37 h 50"/>
                  <a:gd name="T86" fmla="*/ 49 w 51"/>
                  <a:gd name="T87" fmla="*/ 29 h 50"/>
                  <a:gd name="T88" fmla="*/ 49 w 51"/>
                  <a:gd name="T89" fmla="*/ 24 h 50"/>
                  <a:gd name="T90" fmla="*/ 48 w 51"/>
                  <a:gd name="T91" fmla="*/ 22 h 50"/>
                  <a:gd name="T92" fmla="*/ 51 w 51"/>
                  <a:gd name="T93" fmla="*/ 20 h 50"/>
                  <a:gd name="T94" fmla="*/ 49 w 51"/>
                  <a:gd name="T95" fmla="*/ 19 h 50"/>
                  <a:gd name="T96" fmla="*/ 47 w 51"/>
                  <a:gd name="T97" fmla="*/ 19 h 5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1"/>
                  <a:gd name="T148" fmla="*/ 0 h 50"/>
                  <a:gd name="T149" fmla="*/ 51 w 51"/>
                  <a:gd name="T150" fmla="*/ 50 h 5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1" h="50">
                    <a:moveTo>
                      <a:pt x="47" y="19"/>
                    </a:moveTo>
                    <a:lnTo>
                      <a:pt x="45" y="16"/>
                    </a:lnTo>
                    <a:lnTo>
                      <a:pt x="42" y="15"/>
                    </a:lnTo>
                    <a:lnTo>
                      <a:pt x="38" y="17"/>
                    </a:lnTo>
                    <a:lnTo>
                      <a:pt x="34" y="12"/>
                    </a:lnTo>
                    <a:lnTo>
                      <a:pt x="35" y="9"/>
                    </a:lnTo>
                    <a:lnTo>
                      <a:pt x="35" y="7"/>
                    </a:lnTo>
                    <a:lnTo>
                      <a:pt x="40" y="7"/>
                    </a:lnTo>
                    <a:lnTo>
                      <a:pt x="41" y="6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33" y="3"/>
                    </a:lnTo>
                    <a:lnTo>
                      <a:pt x="28" y="6"/>
                    </a:lnTo>
                    <a:lnTo>
                      <a:pt x="28" y="9"/>
                    </a:lnTo>
                    <a:lnTo>
                      <a:pt x="24" y="12"/>
                    </a:lnTo>
                    <a:lnTo>
                      <a:pt x="17" y="9"/>
                    </a:lnTo>
                    <a:lnTo>
                      <a:pt x="11" y="13"/>
                    </a:lnTo>
                    <a:lnTo>
                      <a:pt x="14" y="16"/>
                    </a:lnTo>
                    <a:lnTo>
                      <a:pt x="10" y="19"/>
                    </a:lnTo>
                    <a:lnTo>
                      <a:pt x="14" y="23"/>
                    </a:lnTo>
                    <a:lnTo>
                      <a:pt x="20" y="24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3" y="31"/>
                    </a:lnTo>
                    <a:lnTo>
                      <a:pt x="7" y="33"/>
                    </a:lnTo>
                    <a:lnTo>
                      <a:pt x="7" y="37"/>
                    </a:lnTo>
                    <a:lnTo>
                      <a:pt x="2" y="37"/>
                    </a:lnTo>
                    <a:lnTo>
                      <a:pt x="3" y="40"/>
                    </a:lnTo>
                    <a:lnTo>
                      <a:pt x="0" y="44"/>
                    </a:lnTo>
                    <a:lnTo>
                      <a:pt x="3" y="46"/>
                    </a:lnTo>
                    <a:lnTo>
                      <a:pt x="3" y="48"/>
                    </a:lnTo>
                    <a:lnTo>
                      <a:pt x="7" y="50"/>
                    </a:lnTo>
                    <a:lnTo>
                      <a:pt x="21" y="50"/>
                    </a:lnTo>
                    <a:lnTo>
                      <a:pt x="30" y="46"/>
                    </a:lnTo>
                    <a:lnTo>
                      <a:pt x="37" y="46"/>
                    </a:lnTo>
                    <a:lnTo>
                      <a:pt x="42" y="47"/>
                    </a:lnTo>
                    <a:lnTo>
                      <a:pt x="42" y="44"/>
                    </a:lnTo>
                    <a:lnTo>
                      <a:pt x="45" y="40"/>
                    </a:lnTo>
                    <a:lnTo>
                      <a:pt x="48" y="37"/>
                    </a:lnTo>
                    <a:lnTo>
                      <a:pt x="49" y="29"/>
                    </a:lnTo>
                    <a:lnTo>
                      <a:pt x="49" y="24"/>
                    </a:lnTo>
                    <a:lnTo>
                      <a:pt x="48" y="22"/>
                    </a:lnTo>
                    <a:lnTo>
                      <a:pt x="51" y="20"/>
                    </a:lnTo>
                    <a:lnTo>
                      <a:pt x="49" y="19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68" name="Freeform 1121"/>
              <p:cNvSpPr>
                <a:spLocks noChangeAspect="1"/>
              </p:cNvSpPr>
              <p:nvPr/>
            </p:nvSpPr>
            <p:spPr bwMode="auto">
              <a:xfrm>
                <a:off x="3047" y="953"/>
                <a:ext cx="51" cy="50"/>
              </a:xfrm>
              <a:custGeom>
                <a:avLst/>
                <a:gdLst>
                  <a:gd name="T0" fmla="*/ 47 w 51"/>
                  <a:gd name="T1" fmla="*/ 19 h 50"/>
                  <a:gd name="T2" fmla="*/ 45 w 51"/>
                  <a:gd name="T3" fmla="*/ 16 h 50"/>
                  <a:gd name="T4" fmla="*/ 42 w 51"/>
                  <a:gd name="T5" fmla="*/ 15 h 50"/>
                  <a:gd name="T6" fmla="*/ 38 w 51"/>
                  <a:gd name="T7" fmla="*/ 17 h 50"/>
                  <a:gd name="T8" fmla="*/ 34 w 51"/>
                  <a:gd name="T9" fmla="*/ 12 h 50"/>
                  <a:gd name="T10" fmla="*/ 35 w 51"/>
                  <a:gd name="T11" fmla="*/ 9 h 50"/>
                  <a:gd name="T12" fmla="*/ 35 w 51"/>
                  <a:gd name="T13" fmla="*/ 7 h 50"/>
                  <a:gd name="T14" fmla="*/ 40 w 51"/>
                  <a:gd name="T15" fmla="*/ 7 h 50"/>
                  <a:gd name="T16" fmla="*/ 41 w 51"/>
                  <a:gd name="T17" fmla="*/ 6 h 50"/>
                  <a:gd name="T18" fmla="*/ 42 w 51"/>
                  <a:gd name="T19" fmla="*/ 3 h 50"/>
                  <a:gd name="T20" fmla="*/ 44 w 51"/>
                  <a:gd name="T21" fmla="*/ 3 h 50"/>
                  <a:gd name="T22" fmla="*/ 45 w 51"/>
                  <a:gd name="T23" fmla="*/ 0 h 50"/>
                  <a:gd name="T24" fmla="*/ 42 w 51"/>
                  <a:gd name="T25" fmla="*/ 0 h 50"/>
                  <a:gd name="T26" fmla="*/ 40 w 51"/>
                  <a:gd name="T27" fmla="*/ 0 h 50"/>
                  <a:gd name="T28" fmla="*/ 34 w 51"/>
                  <a:gd name="T29" fmla="*/ 0 h 50"/>
                  <a:gd name="T30" fmla="*/ 33 w 51"/>
                  <a:gd name="T31" fmla="*/ 3 h 50"/>
                  <a:gd name="T32" fmla="*/ 28 w 51"/>
                  <a:gd name="T33" fmla="*/ 6 h 50"/>
                  <a:gd name="T34" fmla="*/ 28 w 51"/>
                  <a:gd name="T35" fmla="*/ 9 h 50"/>
                  <a:gd name="T36" fmla="*/ 24 w 51"/>
                  <a:gd name="T37" fmla="*/ 12 h 50"/>
                  <a:gd name="T38" fmla="*/ 17 w 51"/>
                  <a:gd name="T39" fmla="*/ 9 h 50"/>
                  <a:gd name="T40" fmla="*/ 11 w 51"/>
                  <a:gd name="T41" fmla="*/ 13 h 50"/>
                  <a:gd name="T42" fmla="*/ 14 w 51"/>
                  <a:gd name="T43" fmla="*/ 16 h 50"/>
                  <a:gd name="T44" fmla="*/ 10 w 51"/>
                  <a:gd name="T45" fmla="*/ 19 h 50"/>
                  <a:gd name="T46" fmla="*/ 14 w 51"/>
                  <a:gd name="T47" fmla="*/ 23 h 50"/>
                  <a:gd name="T48" fmla="*/ 20 w 51"/>
                  <a:gd name="T49" fmla="*/ 24 h 50"/>
                  <a:gd name="T50" fmla="*/ 18 w 51"/>
                  <a:gd name="T51" fmla="*/ 27 h 50"/>
                  <a:gd name="T52" fmla="*/ 16 w 51"/>
                  <a:gd name="T53" fmla="*/ 27 h 50"/>
                  <a:gd name="T54" fmla="*/ 13 w 51"/>
                  <a:gd name="T55" fmla="*/ 31 h 50"/>
                  <a:gd name="T56" fmla="*/ 7 w 51"/>
                  <a:gd name="T57" fmla="*/ 33 h 50"/>
                  <a:gd name="T58" fmla="*/ 7 w 51"/>
                  <a:gd name="T59" fmla="*/ 37 h 50"/>
                  <a:gd name="T60" fmla="*/ 2 w 51"/>
                  <a:gd name="T61" fmla="*/ 37 h 50"/>
                  <a:gd name="T62" fmla="*/ 3 w 51"/>
                  <a:gd name="T63" fmla="*/ 40 h 50"/>
                  <a:gd name="T64" fmla="*/ 0 w 51"/>
                  <a:gd name="T65" fmla="*/ 44 h 50"/>
                  <a:gd name="T66" fmla="*/ 3 w 51"/>
                  <a:gd name="T67" fmla="*/ 46 h 50"/>
                  <a:gd name="T68" fmla="*/ 3 w 51"/>
                  <a:gd name="T69" fmla="*/ 48 h 50"/>
                  <a:gd name="T70" fmla="*/ 7 w 51"/>
                  <a:gd name="T71" fmla="*/ 50 h 50"/>
                  <a:gd name="T72" fmla="*/ 21 w 51"/>
                  <a:gd name="T73" fmla="*/ 50 h 50"/>
                  <a:gd name="T74" fmla="*/ 30 w 51"/>
                  <a:gd name="T75" fmla="*/ 46 h 50"/>
                  <a:gd name="T76" fmla="*/ 37 w 51"/>
                  <a:gd name="T77" fmla="*/ 46 h 50"/>
                  <a:gd name="T78" fmla="*/ 42 w 51"/>
                  <a:gd name="T79" fmla="*/ 47 h 50"/>
                  <a:gd name="T80" fmla="*/ 42 w 51"/>
                  <a:gd name="T81" fmla="*/ 44 h 50"/>
                  <a:gd name="T82" fmla="*/ 45 w 51"/>
                  <a:gd name="T83" fmla="*/ 40 h 50"/>
                  <a:gd name="T84" fmla="*/ 48 w 51"/>
                  <a:gd name="T85" fmla="*/ 37 h 50"/>
                  <a:gd name="T86" fmla="*/ 49 w 51"/>
                  <a:gd name="T87" fmla="*/ 29 h 50"/>
                  <a:gd name="T88" fmla="*/ 49 w 51"/>
                  <a:gd name="T89" fmla="*/ 24 h 50"/>
                  <a:gd name="T90" fmla="*/ 48 w 51"/>
                  <a:gd name="T91" fmla="*/ 22 h 50"/>
                  <a:gd name="T92" fmla="*/ 51 w 51"/>
                  <a:gd name="T93" fmla="*/ 20 h 50"/>
                  <a:gd name="T94" fmla="*/ 49 w 51"/>
                  <a:gd name="T95" fmla="*/ 19 h 50"/>
                  <a:gd name="T96" fmla="*/ 47 w 51"/>
                  <a:gd name="T97" fmla="*/ 19 h 5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1"/>
                  <a:gd name="T148" fmla="*/ 0 h 50"/>
                  <a:gd name="T149" fmla="*/ 51 w 51"/>
                  <a:gd name="T150" fmla="*/ 50 h 5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1" h="50">
                    <a:moveTo>
                      <a:pt x="47" y="19"/>
                    </a:moveTo>
                    <a:lnTo>
                      <a:pt x="45" y="16"/>
                    </a:lnTo>
                    <a:lnTo>
                      <a:pt x="42" y="15"/>
                    </a:lnTo>
                    <a:lnTo>
                      <a:pt x="38" y="17"/>
                    </a:lnTo>
                    <a:lnTo>
                      <a:pt x="34" y="12"/>
                    </a:lnTo>
                    <a:lnTo>
                      <a:pt x="35" y="9"/>
                    </a:lnTo>
                    <a:lnTo>
                      <a:pt x="35" y="7"/>
                    </a:lnTo>
                    <a:lnTo>
                      <a:pt x="40" y="7"/>
                    </a:lnTo>
                    <a:lnTo>
                      <a:pt x="41" y="6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33" y="3"/>
                    </a:lnTo>
                    <a:lnTo>
                      <a:pt x="28" y="6"/>
                    </a:lnTo>
                    <a:lnTo>
                      <a:pt x="28" y="9"/>
                    </a:lnTo>
                    <a:lnTo>
                      <a:pt x="24" y="12"/>
                    </a:lnTo>
                    <a:lnTo>
                      <a:pt x="17" y="9"/>
                    </a:lnTo>
                    <a:lnTo>
                      <a:pt x="11" y="13"/>
                    </a:lnTo>
                    <a:lnTo>
                      <a:pt x="14" y="16"/>
                    </a:lnTo>
                    <a:lnTo>
                      <a:pt x="10" y="19"/>
                    </a:lnTo>
                    <a:lnTo>
                      <a:pt x="14" y="23"/>
                    </a:lnTo>
                    <a:lnTo>
                      <a:pt x="20" y="24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3" y="31"/>
                    </a:lnTo>
                    <a:lnTo>
                      <a:pt x="7" y="33"/>
                    </a:lnTo>
                    <a:lnTo>
                      <a:pt x="7" y="37"/>
                    </a:lnTo>
                    <a:lnTo>
                      <a:pt x="2" y="37"/>
                    </a:lnTo>
                    <a:lnTo>
                      <a:pt x="3" y="40"/>
                    </a:lnTo>
                    <a:lnTo>
                      <a:pt x="0" y="44"/>
                    </a:lnTo>
                    <a:lnTo>
                      <a:pt x="3" y="46"/>
                    </a:lnTo>
                    <a:lnTo>
                      <a:pt x="3" y="48"/>
                    </a:lnTo>
                    <a:lnTo>
                      <a:pt x="7" y="50"/>
                    </a:lnTo>
                    <a:lnTo>
                      <a:pt x="21" y="50"/>
                    </a:lnTo>
                    <a:lnTo>
                      <a:pt x="30" y="46"/>
                    </a:lnTo>
                    <a:lnTo>
                      <a:pt x="37" y="46"/>
                    </a:lnTo>
                    <a:lnTo>
                      <a:pt x="42" y="47"/>
                    </a:lnTo>
                    <a:lnTo>
                      <a:pt x="42" y="44"/>
                    </a:lnTo>
                    <a:lnTo>
                      <a:pt x="45" y="40"/>
                    </a:lnTo>
                    <a:lnTo>
                      <a:pt x="48" y="37"/>
                    </a:lnTo>
                    <a:lnTo>
                      <a:pt x="49" y="29"/>
                    </a:lnTo>
                    <a:lnTo>
                      <a:pt x="49" y="24"/>
                    </a:lnTo>
                    <a:lnTo>
                      <a:pt x="48" y="22"/>
                    </a:lnTo>
                    <a:lnTo>
                      <a:pt x="51" y="20"/>
                    </a:lnTo>
                    <a:lnTo>
                      <a:pt x="49" y="19"/>
                    </a:lnTo>
                    <a:lnTo>
                      <a:pt x="47" y="19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69" name="Freeform 1122"/>
              <p:cNvSpPr>
                <a:spLocks noChangeAspect="1"/>
              </p:cNvSpPr>
              <p:nvPr/>
            </p:nvSpPr>
            <p:spPr bwMode="auto">
              <a:xfrm>
                <a:off x="3081" y="955"/>
                <a:ext cx="25" cy="18"/>
              </a:xfrm>
              <a:custGeom>
                <a:avLst/>
                <a:gdLst>
                  <a:gd name="T0" fmla="*/ 24 w 25"/>
                  <a:gd name="T1" fmla="*/ 10 h 18"/>
                  <a:gd name="T2" fmla="*/ 23 w 25"/>
                  <a:gd name="T3" fmla="*/ 7 h 18"/>
                  <a:gd name="T4" fmla="*/ 23 w 25"/>
                  <a:gd name="T5" fmla="*/ 3 h 18"/>
                  <a:gd name="T6" fmla="*/ 20 w 25"/>
                  <a:gd name="T7" fmla="*/ 0 h 18"/>
                  <a:gd name="T8" fmla="*/ 15 w 25"/>
                  <a:gd name="T9" fmla="*/ 0 h 18"/>
                  <a:gd name="T10" fmla="*/ 14 w 25"/>
                  <a:gd name="T11" fmla="*/ 0 h 18"/>
                  <a:gd name="T12" fmla="*/ 10 w 25"/>
                  <a:gd name="T13" fmla="*/ 0 h 18"/>
                  <a:gd name="T14" fmla="*/ 10 w 25"/>
                  <a:gd name="T15" fmla="*/ 1 h 18"/>
                  <a:gd name="T16" fmla="*/ 10 w 25"/>
                  <a:gd name="T17" fmla="*/ 0 h 18"/>
                  <a:gd name="T18" fmla="*/ 8 w 25"/>
                  <a:gd name="T19" fmla="*/ 1 h 18"/>
                  <a:gd name="T20" fmla="*/ 7 w 25"/>
                  <a:gd name="T21" fmla="*/ 4 h 18"/>
                  <a:gd name="T22" fmla="*/ 6 w 25"/>
                  <a:gd name="T23" fmla="*/ 5 h 18"/>
                  <a:gd name="T24" fmla="*/ 1 w 25"/>
                  <a:gd name="T25" fmla="*/ 5 h 18"/>
                  <a:gd name="T26" fmla="*/ 1 w 25"/>
                  <a:gd name="T27" fmla="*/ 7 h 18"/>
                  <a:gd name="T28" fmla="*/ 0 w 25"/>
                  <a:gd name="T29" fmla="*/ 10 h 18"/>
                  <a:gd name="T30" fmla="*/ 4 w 25"/>
                  <a:gd name="T31" fmla="*/ 15 h 18"/>
                  <a:gd name="T32" fmla="*/ 8 w 25"/>
                  <a:gd name="T33" fmla="*/ 13 h 18"/>
                  <a:gd name="T34" fmla="*/ 11 w 25"/>
                  <a:gd name="T35" fmla="*/ 14 h 18"/>
                  <a:gd name="T36" fmla="*/ 13 w 25"/>
                  <a:gd name="T37" fmla="*/ 17 h 18"/>
                  <a:gd name="T38" fmla="*/ 15 w 25"/>
                  <a:gd name="T39" fmla="*/ 17 h 18"/>
                  <a:gd name="T40" fmla="*/ 17 w 25"/>
                  <a:gd name="T41" fmla="*/ 18 h 18"/>
                  <a:gd name="T42" fmla="*/ 18 w 25"/>
                  <a:gd name="T43" fmla="*/ 18 h 18"/>
                  <a:gd name="T44" fmla="*/ 21 w 25"/>
                  <a:gd name="T45" fmla="*/ 17 h 18"/>
                  <a:gd name="T46" fmla="*/ 24 w 25"/>
                  <a:gd name="T47" fmla="*/ 15 h 18"/>
                  <a:gd name="T48" fmla="*/ 25 w 25"/>
                  <a:gd name="T49" fmla="*/ 11 h 18"/>
                  <a:gd name="T50" fmla="*/ 24 w 25"/>
                  <a:gd name="T51" fmla="*/ 10 h 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"/>
                  <a:gd name="T79" fmla="*/ 0 h 18"/>
                  <a:gd name="T80" fmla="*/ 25 w 25"/>
                  <a:gd name="T81" fmla="*/ 18 h 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" h="18">
                    <a:moveTo>
                      <a:pt x="24" y="10"/>
                    </a:moveTo>
                    <a:lnTo>
                      <a:pt x="23" y="7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4" y="15"/>
                    </a:lnTo>
                    <a:lnTo>
                      <a:pt x="8" y="13"/>
                    </a:lnTo>
                    <a:lnTo>
                      <a:pt x="11" y="14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21" y="17"/>
                    </a:lnTo>
                    <a:lnTo>
                      <a:pt x="24" y="15"/>
                    </a:lnTo>
                    <a:lnTo>
                      <a:pt x="25" y="11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70" name="Freeform 1123"/>
              <p:cNvSpPr>
                <a:spLocks noChangeAspect="1"/>
              </p:cNvSpPr>
              <p:nvPr/>
            </p:nvSpPr>
            <p:spPr bwMode="auto">
              <a:xfrm>
                <a:off x="3081" y="955"/>
                <a:ext cx="25" cy="18"/>
              </a:xfrm>
              <a:custGeom>
                <a:avLst/>
                <a:gdLst>
                  <a:gd name="T0" fmla="*/ 24 w 25"/>
                  <a:gd name="T1" fmla="*/ 10 h 18"/>
                  <a:gd name="T2" fmla="*/ 23 w 25"/>
                  <a:gd name="T3" fmla="*/ 7 h 18"/>
                  <a:gd name="T4" fmla="*/ 23 w 25"/>
                  <a:gd name="T5" fmla="*/ 3 h 18"/>
                  <a:gd name="T6" fmla="*/ 20 w 25"/>
                  <a:gd name="T7" fmla="*/ 0 h 18"/>
                  <a:gd name="T8" fmla="*/ 15 w 25"/>
                  <a:gd name="T9" fmla="*/ 0 h 18"/>
                  <a:gd name="T10" fmla="*/ 14 w 25"/>
                  <a:gd name="T11" fmla="*/ 0 h 18"/>
                  <a:gd name="T12" fmla="*/ 10 w 25"/>
                  <a:gd name="T13" fmla="*/ 0 h 18"/>
                  <a:gd name="T14" fmla="*/ 10 w 25"/>
                  <a:gd name="T15" fmla="*/ 1 h 18"/>
                  <a:gd name="T16" fmla="*/ 10 w 25"/>
                  <a:gd name="T17" fmla="*/ 0 h 18"/>
                  <a:gd name="T18" fmla="*/ 8 w 25"/>
                  <a:gd name="T19" fmla="*/ 1 h 18"/>
                  <a:gd name="T20" fmla="*/ 7 w 25"/>
                  <a:gd name="T21" fmla="*/ 4 h 18"/>
                  <a:gd name="T22" fmla="*/ 6 w 25"/>
                  <a:gd name="T23" fmla="*/ 5 h 18"/>
                  <a:gd name="T24" fmla="*/ 1 w 25"/>
                  <a:gd name="T25" fmla="*/ 5 h 18"/>
                  <a:gd name="T26" fmla="*/ 1 w 25"/>
                  <a:gd name="T27" fmla="*/ 7 h 18"/>
                  <a:gd name="T28" fmla="*/ 0 w 25"/>
                  <a:gd name="T29" fmla="*/ 10 h 18"/>
                  <a:gd name="T30" fmla="*/ 4 w 25"/>
                  <a:gd name="T31" fmla="*/ 15 h 18"/>
                  <a:gd name="T32" fmla="*/ 8 w 25"/>
                  <a:gd name="T33" fmla="*/ 13 h 18"/>
                  <a:gd name="T34" fmla="*/ 11 w 25"/>
                  <a:gd name="T35" fmla="*/ 14 h 18"/>
                  <a:gd name="T36" fmla="*/ 13 w 25"/>
                  <a:gd name="T37" fmla="*/ 17 h 18"/>
                  <a:gd name="T38" fmla="*/ 15 w 25"/>
                  <a:gd name="T39" fmla="*/ 17 h 18"/>
                  <a:gd name="T40" fmla="*/ 17 w 25"/>
                  <a:gd name="T41" fmla="*/ 18 h 18"/>
                  <a:gd name="T42" fmla="*/ 18 w 25"/>
                  <a:gd name="T43" fmla="*/ 18 h 18"/>
                  <a:gd name="T44" fmla="*/ 21 w 25"/>
                  <a:gd name="T45" fmla="*/ 17 h 18"/>
                  <a:gd name="T46" fmla="*/ 24 w 25"/>
                  <a:gd name="T47" fmla="*/ 15 h 18"/>
                  <a:gd name="T48" fmla="*/ 25 w 25"/>
                  <a:gd name="T49" fmla="*/ 11 h 18"/>
                  <a:gd name="T50" fmla="*/ 24 w 25"/>
                  <a:gd name="T51" fmla="*/ 10 h 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"/>
                  <a:gd name="T79" fmla="*/ 0 h 18"/>
                  <a:gd name="T80" fmla="*/ 25 w 25"/>
                  <a:gd name="T81" fmla="*/ 18 h 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" h="18">
                    <a:moveTo>
                      <a:pt x="24" y="10"/>
                    </a:moveTo>
                    <a:lnTo>
                      <a:pt x="23" y="7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4" y="15"/>
                    </a:lnTo>
                    <a:lnTo>
                      <a:pt x="8" y="13"/>
                    </a:lnTo>
                    <a:lnTo>
                      <a:pt x="11" y="14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21" y="17"/>
                    </a:lnTo>
                    <a:lnTo>
                      <a:pt x="24" y="15"/>
                    </a:lnTo>
                    <a:lnTo>
                      <a:pt x="25" y="11"/>
                    </a:lnTo>
                    <a:lnTo>
                      <a:pt x="24" y="10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71" name="Freeform 1124"/>
              <p:cNvSpPr>
                <a:spLocks noChangeAspect="1"/>
              </p:cNvSpPr>
              <p:nvPr/>
            </p:nvSpPr>
            <p:spPr bwMode="auto">
              <a:xfrm>
                <a:off x="3088" y="910"/>
                <a:ext cx="85" cy="124"/>
              </a:xfrm>
              <a:custGeom>
                <a:avLst/>
                <a:gdLst>
                  <a:gd name="T0" fmla="*/ 42 w 85"/>
                  <a:gd name="T1" fmla="*/ 11 h 124"/>
                  <a:gd name="T2" fmla="*/ 54 w 85"/>
                  <a:gd name="T3" fmla="*/ 2 h 124"/>
                  <a:gd name="T4" fmla="*/ 34 w 85"/>
                  <a:gd name="T5" fmla="*/ 2 h 124"/>
                  <a:gd name="T6" fmla="*/ 32 w 85"/>
                  <a:gd name="T7" fmla="*/ 9 h 124"/>
                  <a:gd name="T8" fmla="*/ 25 w 85"/>
                  <a:gd name="T9" fmla="*/ 17 h 124"/>
                  <a:gd name="T10" fmla="*/ 21 w 85"/>
                  <a:gd name="T11" fmla="*/ 24 h 124"/>
                  <a:gd name="T12" fmla="*/ 25 w 85"/>
                  <a:gd name="T13" fmla="*/ 28 h 124"/>
                  <a:gd name="T14" fmla="*/ 21 w 85"/>
                  <a:gd name="T15" fmla="*/ 39 h 124"/>
                  <a:gd name="T16" fmla="*/ 23 w 85"/>
                  <a:gd name="T17" fmla="*/ 42 h 124"/>
                  <a:gd name="T18" fmla="*/ 28 w 85"/>
                  <a:gd name="T19" fmla="*/ 39 h 124"/>
                  <a:gd name="T20" fmla="*/ 23 w 85"/>
                  <a:gd name="T21" fmla="*/ 52 h 124"/>
                  <a:gd name="T22" fmla="*/ 30 w 85"/>
                  <a:gd name="T23" fmla="*/ 56 h 124"/>
                  <a:gd name="T24" fmla="*/ 38 w 85"/>
                  <a:gd name="T25" fmla="*/ 55 h 124"/>
                  <a:gd name="T26" fmla="*/ 37 w 85"/>
                  <a:gd name="T27" fmla="*/ 60 h 124"/>
                  <a:gd name="T28" fmla="*/ 42 w 85"/>
                  <a:gd name="T29" fmla="*/ 70 h 124"/>
                  <a:gd name="T30" fmla="*/ 37 w 85"/>
                  <a:gd name="T31" fmla="*/ 79 h 124"/>
                  <a:gd name="T32" fmla="*/ 25 w 85"/>
                  <a:gd name="T33" fmla="*/ 76 h 124"/>
                  <a:gd name="T34" fmla="*/ 20 w 85"/>
                  <a:gd name="T35" fmla="*/ 83 h 124"/>
                  <a:gd name="T36" fmla="*/ 27 w 85"/>
                  <a:gd name="T37" fmla="*/ 90 h 124"/>
                  <a:gd name="T38" fmla="*/ 13 w 85"/>
                  <a:gd name="T39" fmla="*/ 94 h 124"/>
                  <a:gd name="T40" fmla="*/ 13 w 85"/>
                  <a:gd name="T41" fmla="*/ 98 h 124"/>
                  <a:gd name="T42" fmla="*/ 21 w 85"/>
                  <a:gd name="T43" fmla="*/ 100 h 124"/>
                  <a:gd name="T44" fmla="*/ 27 w 85"/>
                  <a:gd name="T45" fmla="*/ 106 h 124"/>
                  <a:gd name="T46" fmla="*/ 37 w 85"/>
                  <a:gd name="T47" fmla="*/ 103 h 124"/>
                  <a:gd name="T48" fmla="*/ 28 w 85"/>
                  <a:gd name="T49" fmla="*/ 108 h 124"/>
                  <a:gd name="T50" fmla="*/ 16 w 85"/>
                  <a:gd name="T51" fmla="*/ 110 h 124"/>
                  <a:gd name="T52" fmla="*/ 0 w 85"/>
                  <a:gd name="T53" fmla="*/ 120 h 124"/>
                  <a:gd name="T54" fmla="*/ 6 w 85"/>
                  <a:gd name="T55" fmla="*/ 124 h 124"/>
                  <a:gd name="T56" fmla="*/ 11 w 85"/>
                  <a:gd name="T57" fmla="*/ 118 h 124"/>
                  <a:gd name="T58" fmla="*/ 27 w 85"/>
                  <a:gd name="T59" fmla="*/ 117 h 124"/>
                  <a:gd name="T60" fmla="*/ 42 w 85"/>
                  <a:gd name="T61" fmla="*/ 120 h 124"/>
                  <a:gd name="T62" fmla="*/ 54 w 85"/>
                  <a:gd name="T63" fmla="*/ 118 h 124"/>
                  <a:gd name="T64" fmla="*/ 73 w 85"/>
                  <a:gd name="T65" fmla="*/ 118 h 124"/>
                  <a:gd name="T66" fmla="*/ 79 w 85"/>
                  <a:gd name="T67" fmla="*/ 113 h 124"/>
                  <a:gd name="T68" fmla="*/ 75 w 85"/>
                  <a:gd name="T69" fmla="*/ 106 h 124"/>
                  <a:gd name="T70" fmla="*/ 83 w 85"/>
                  <a:gd name="T71" fmla="*/ 103 h 124"/>
                  <a:gd name="T72" fmla="*/ 85 w 85"/>
                  <a:gd name="T73" fmla="*/ 93 h 124"/>
                  <a:gd name="T74" fmla="*/ 69 w 85"/>
                  <a:gd name="T75" fmla="*/ 89 h 124"/>
                  <a:gd name="T76" fmla="*/ 66 w 85"/>
                  <a:gd name="T77" fmla="*/ 77 h 124"/>
                  <a:gd name="T78" fmla="*/ 69 w 85"/>
                  <a:gd name="T79" fmla="*/ 70 h 124"/>
                  <a:gd name="T80" fmla="*/ 61 w 85"/>
                  <a:gd name="T81" fmla="*/ 62 h 124"/>
                  <a:gd name="T82" fmla="*/ 58 w 85"/>
                  <a:gd name="T83" fmla="*/ 48 h 124"/>
                  <a:gd name="T84" fmla="*/ 52 w 85"/>
                  <a:gd name="T85" fmla="*/ 42 h 124"/>
                  <a:gd name="T86" fmla="*/ 42 w 85"/>
                  <a:gd name="T87" fmla="*/ 39 h 124"/>
                  <a:gd name="T88" fmla="*/ 49 w 85"/>
                  <a:gd name="T89" fmla="*/ 34 h 124"/>
                  <a:gd name="T90" fmla="*/ 56 w 85"/>
                  <a:gd name="T91" fmla="*/ 26 h 124"/>
                  <a:gd name="T92" fmla="*/ 62 w 85"/>
                  <a:gd name="T93" fmla="*/ 18 h 124"/>
                  <a:gd name="T94" fmla="*/ 48 w 85"/>
                  <a:gd name="T95" fmla="*/ 14 h 12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5"/>
                  <a:gd name="T145" fmla="*/ 0 h 124"/>
                  <a:gd name="T146" fmla="*/ 85 w 85"/>
                  <a:gd name="T147" fmla="*/ 124 h 12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5" h="124">
                    <a:moveTo>
                      <a:pt x="42" y="15"/>
                    </a:moveTo>
                    <a:lnTo>
                      <a:pt x="45" y="12"/>
                    </a:lnTo>
                    <a:lnTo>
                      <a:pt x="42" y="11"/>
                    </a:lnTo>
                    <a:lnTo>
                      <a:pt x="49" y="8"/>
                    </a:lnTo>
                    <a:lnTo>
                      <a:pt x="52" y="7"/>
                    </a:lnTo>
                    <a:lnTo>
                      <a:pt x="54" y="2"/>
                    </a:lnTo>
                    <a:lnTo>
                      <a:pt x="41" y="1"/>
                    </a:lnTo>
                    <a:lnTo>
                      <a:pt x="37" y="0"/>
                    </a:lnTo>
                    <a:lnTo>
                      <a:pt x="34" y="2"/>
                    </a:lnTo>
                    <a:lnTo>
                      <a:pt x="32" y="5"/>
                    </a:lnTo>
                    <a:lnTo>
                      <a:pt x="31" y="7"/>
                    </a:lnTo>
                    <a:lnTo>
                      <a:pt x="32" y="9"/>
                    </a:lnTo>
                    <a:lnTo>
                      <a:pt x="27" y="11"/>
                    </a:lnTo>
                    <a:lnTo>
                      <a:pt x="25" y="12"/>
                    </a:lnTo>
                    <a:lnTo>
                      <a:pt x="25" y="17"/>
                    </a:lnTo>
                    <a:lnTo>
                      <a:pt x="25" y="19"/>
                    </a:lnTo>
                    <a:lnTo>
                      <a:pt x="23" y="22"/>
                    </a:lnTo>
                    <a:lnTo>
                      <a:pt x="21" y="24"/>
                    </a:lnTo>
                    <a:lnTo>
                      <a:pt x="17" y="31"/>
                    </a:lnTo>
                    <a:lnTo>
                      <a:pt x="20" y="31"/>
                    </a:lnTo>
                    <a:lnTo>
                      <a:pt x="25" y="28"/>
                    </a:lnTo>
                    <a:lnTo>
                      <a:pt x="23" y="32"/>
                    </a:lnTo>
                    <a:lnTo>
                      <a:pt x="23" y="36"/>
                    </a:lnTo>
                    <a:lnTo>
                      <a:pt x="21" y="39"/>
                    </a:lnTo>
                    <a:lnTo>
                      <a:pt x="18" y="46"/>
                    </a:lnTo>
                    <a:lnTo>
                      <a:pt x="21" y="46"/>
                    </a:lnTo>
                    <a:lnTo>
                      <a:pt x="23" y="42"/>
                    </a:lnTo>
                    <a:lnTo>
                      <a:pt x="25" y="36"/>
                    </a:lnTo>
                    <a:lnTo>
                      <a:pt x="27" y="39"/>
                    </a:lnTo>
                    <a:lnTo>
                      <a:pt x="28" y="39"/>
                    </a:lnTo>
                    <a:lnTo>
                      <a:pt x="27" y="42"/>
                    </a:lnTo>
                    <a:lnTo>
                      <a:pt x="28" y="43"/>
                    </a:lnTo>
                    <a:lnTo>
                      <a:pt x="23" y="52"/>
                    </a:lnTo>
                    <a:lnTo>
                      <a:pt x="24" y="58"/>
                    </a:lnTo>
                    <a:lnTo>
                      <a:pt x="25" y="53"/>
                    </a:lnTo>
                    <a:lnTo>
                      <a:pt x="30" y="56"/>
                    </a:lnTo>
                    <a:lnTo>
                      <a:pt x="32" y="55"/>
                    </a:lnTo>
                    <a:lnTo>
                      <a:pt x="35" y="56"/>
                    </a:lnTo>
                    <a:lnTo>
                      <a:pt x="38" y="55"/>
                    </a:lnTo>
                    <a:lnTo>
                      <a:pt x="42" y="55"/>
                    </a:lnTo>
                    <a:lnTo>
                      <a:pt x="37" y="59"/>
                    </a:lnTo>
                    <a:lnTo>
                      <a:pt x="37" y="60"/>
                    </a:lnTo>
                    <a:lnTo>
                      <a:pt x="40" y="66"/>
                    </a:lnTo>
                    <a:lnTo>
                      <a:pt x="42" y="66"/>
                    </a:lnTo>
                    <a:lnTo>
                      <a:pt x="42" y="70"/>
                    </a:lnTo>
                    <a:lnTo>
                      <a:pt x="41" y="70"/>
                    </a:lnTo>
                    <a:lnTo>
                      <a:pt x="40" y="77"/>
                    </a:lnTo>
                    <a:lnTo>
                      <a:pt x="37" y="79"/>
                    </a:lnTo>
                    <a:lnTo>
                      <a:pt x="37" y="77"/>
                    </a:lnTo>
                    <a:lnTo>
                      <a:pt x="30" y="77"/>
                    </a:lnTo>
                    <a:lnTo>
                      <a:pt x="25" y="76"/>
                    </a:lnTo>
                    <a:lnTo>
                      <a:pt x="23" y="77"/>
                    </a:lnTo>
                    <a:lnTo>
                      <a:pt x="25" y="79"/>
                    </a:lnTo>
                    <a:lnTo>
                      <a:pt x="20" y="83"/>
                    </a:lnTo>
                    <a:lnTo>
                      <a:pt x="23" y="84"/>
                    </a:lnTo>
                    <a:lnTo>
                      <a:pt x="25" y="83"/>
                    </a:lnTo>
                    <a:lnTo>
                      <a:pt x="27" y="90"/>
                    </a:lnTo>
                    <a:lnTo>
                      <a:pt x="21" y="93"/>
                    </a:lnTo>
                    <a:lnTo>
                      <a:pt x="18" y="93"/>
                    </a:lnTo>
                    <a:lnTo>
                      <a:pt x="13" y="94"/>
                    </a:lnTo>
                    <a:lnTo>
                      <a:pt x="10" y="96"/>
                    </a:lnTo>
                    <a:lnTo>
                      <a:pt x="11" y="97"/>
                    </a:lnTo>
                    <a:lnTo>
                      <a:pt x="13" y="98"/>
                    </a:lnTo>
                    <a:lnTo>
                      <a:pt x="17" y="100"/>
                    </a:lnTo>
                    <a:lnTo>
                      <a:pt x="18" y="98"/>
                    </a:lnTo>
                    <a:lnTo>
                      <a:pt x="21" y="100"/>
                    </a:lnTo>
                    <a:lnTo>
                      <a:pt x="20" y="103"/>
                    </a:lnTo>
                    <a:lnTo>
                      <a:pt x="24" y="103"/>
                    </a:lnTo>
                    <a:lnTo>
                      <a:pt x="27" y="106"/>
                    </a:lnTo>
                    <a:lnTo>
                      <a:pt x="32" y="106"/>
                    </a:lnTo>
                    <a:lnTo>
                      <a:pt x="35" y="104"/>
                    </a:lnTo>
                    <a:lnTo>
                      <a:pt x="37" y="103"/>
                    </a:lnTo>
                    <a:lnTo>
                      <a:pt x="34" y="106"/>
                    </a:lnTo>
                    <a:lnTo>
                      <a:pt x="32" y="108"/>
                    </a:lnTo>
                    <a:lnTo>
                      <a:pt x="28" y="108"/>
                    </a:lnTo>
                    <a:lnTo>
                      <a:pt x="20" y="108"/>
                    </a:lnTo>
                    <a:lnTo>
                      <a:pt x="18" y="108"/>
                    </a:lnTo>
                    <a:lnTo>
                      <a:pt x="16" y="110"/>
                    </a:lnTo>
                    <a:lnTo>
                      <a:pt x="14" y="113"/>
                    </a:lnTo>
                    <a:lnTo>
                      <a:pt x="4" y="118"/>
                    </a:lnTo>
                    <a:lnTo>
                      <a:pt x="0" y="120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6" y="124"/>
                    </a:lnTo>
                    <a:lnTo>
                      <a:pt x="8" y="122"/>
                    </a:lnTo>
                    <a:lnTo>
                      <a:pt x="8" y="121"/>
                    </a:lnTo>
                    <a:lnTo>
                      <a:pt x="11" y="118"/>
                    </a:lnTo>
                    <a:lnTo>
                      <a:pt x="18" y="118"/>
                    </a:lnTo>
                    <a:lnTo>
                      <a:pt x="21" y="122"/>
                    </a:lnTo>
                    <a:lnTo>
                      <a:pt x="27" y="117"/>
                    </a:lnTo>
                    <a:lnTo>
                      <a:pt x="32" y="115"/>
                    </a:lnTo>
                    <a:lnTo>
                      <a:pt x="37" y="118"/>
                    </a:lnTo>
                    <a:lnTo>
                      <a:pt x="42" y="120"/>
                    </a:lnTo>
                    <a:lnTo>
                      <a:pt x="44" y="118"/>
                    </a:lnTo>
                    <a:lnTo>
                      <a:pt x="49" y="118"/>
                    </a:lnTo>
                    <a:lnTo>
                      <a:pt x="54" y="118"/>
                    </a:lnTo>
                    <a:lnTo>
                      <a:pt x="61" y="118"/>
                    </a:lnTo>
                    <a:lnTo>
                      <a:pt x="65" y="120"/>
                    </a:lnTo>
                    <a:lnTo>
                      <a:pt x="73" y="118"/>
                    </a:lnTo>
                    <a:lnTo>
                      <a:pt x="75" y="115"/>
                    </a:lnTo>
                    <a:lnTo>
                      <a:pt x="79" y="115"/>
                    </a:lnTo>
                    <a:lnTo>
                      <a:pt x="79" y="113"/>
                    </a:lnTo>
                    <a:lnTo>
                      <a:pt x="72" y="111"/>
                    </a:lnTo>
                    <a:lnTo>
                      <a:pt x="75" y="108"/>
                    </a:lnTo>
                    <a:lnTo>
                      <a:pt x="75" y="106"/>
                    </a:lnTo>
                    <a:lnTo>
                      <a:pt x="79" y="106"/>
                    </a:lnTo>
                    <a:lnTo>
                      <a:pt x="79" y="104"/>
                    </a:lnTo>
                    <a:lnTo>
                      <a:pt x="83" y="103"/>
                    </a:lnTo>
                    <a:lnTo>
                      <a:pt x="83" y="100"/>
                    </a:lnTo>
                    <a:lnTo>
                      <a:pt x="85" y="97"/>
                    </a:lnTo>
                    <a:lnTo>
                      <a:pt x="85" y="93"/>
                    </a:lnTo>
                    <a:lnTo>
                      <a:pt x="75" y="89"/>
                    </a:lnTo>
                    <a:lnTo>
                      <a:pt x="72" y="90"/>
                    </a:lnTo>
                    <a:lnTo>
                      <a:pt x="69" y="89"/>
                    </a:lnTo>
                    <a:lnTo>
                      <a:pt x="73" y="86"/>
                    </a:lnTo>
                    <a:lnTo>
                      <a:pt x="71" y="80"/>
                    </a:lnTo>
                    <a:lnTo>
                      <a:pt x="66" y="77"/>
                    </a:lnTo>
                    <a:lnTo>
                      <a:pt x="71" y="77"/>
                    </a:lnTo>
                    <a:lnTo>
                      <a:pt x="69" y="72"/>
                    </a:lnTo>
                    <a:lnTo>
                      <a:pt x="69" y="70"/>
                    </a:lnTo>
                    <a:lnTo>
                      <a:pt x="68" y="67"/>
                    </a:lnTo>
                    <a:lnTo>
                      <a:pt x="66" y="65"/>
                    </a:lnTo>
                    <a:lnTo>
                      <a:pt x="61" y="62"/>
                    </a:lnTo>
                    <a:lnTo>
                      <a:pt x="61" y="59"/>
                    </a:lnTo>
                    <a:lnTo>
                      <a:pt x="58" y="53"/>
                    </a:lnTo>
                    <a:lnTo>
                      <a:pt x="58" y="48"/>
                    </a:lnTo>
                    <a:lnTo>
                      <a:pt x="56" y="46"/>
                    </a:lnTo>
                    <a:lnTo>
                      <a:pt x="54" y="42"/>
                    </a:lnTo>
                    <a:lnTo>
                      <a:pt x="52" y="42"/>
                    </a:lnTo>
                    <a:lnTo>
                      <a:pt x="51" y="39"/>
                    </a:lnTo>
                    <a:lnTo>
                      <a:pt x="47" y="39"/>
                    </a:lnTo>
                    <a:lnTo>
                      <a:pt x="42" y="39"/>
                    </a:lnTo>
                    <a:lnTo>
                      <a:pt x="47" y="38"/>
                    </a:lnTo>
                    <a:lnTo>
                      <a:pt x="51" y="36"/>
                    </a:lnTo>
                    <a:lnTo>
                      <a:pt x="49" y="34"/>
                    </a:lnTo>
                    <a:lnTo>
                      <a:pt x="54" y="32"/>
                    </a:lnTo>
                    <a:lnTo>
                      <a:pt x="54" y="31"/>
                    </a:lnTo>
                    <a:lnTo>
                      <a:pt x="56" y="26"/>
                    </a:lnTo>
                    <a:lnTo>
                      <a:pt x="58" y="24"/>
                    </a:lnTo>
                    <a:lnTo>
                      <a:pt x="62" y="21"/>
                    </a:lnTo>
                    <a:lnTo>
                      <a:pt x="62" y="18"/>
                    </a:lnTo>
                    <a:lnTo>
                      <a:pt x="56" y="18"/>
                    </a:lnTo>
                    <a:lnTo>
                      <a:pt x="55" y="15"/>
                    </a:lnTo>
                    <a:lnTo>
                      <a:pt x="48" y="14"/>
                    </a:lnTo>
                    <a:lnTo>
                      <a:pt x="42" y="1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72" name="Freeform 1125"/>
              <p:cNvSpPr>
                <a:spLocks noChangeAspect="1"/>
              </p:cNvSpPr>
              <p:nvPr/>
            </p:nvSpPr>
            <p:spPr bwMode="auto">
              <a:xfrm>
                <a:off x="3088" y="910"/>
                <a:ext cx="85" cy="124"/>
              </a:xfrm>
              <a:custGeom>
                <a:avLst/>
                <a:gdLst>
                  <a:gd name="T0" fmla="*/ 42 w 85"/>
                  <a:gd name="T1" fmla="*/ 11 h 124"/>
                  <a:gd name="T2" fmla="*/ 54 w 85"/>
                  <a:gd name="T3" fmla="*/ 2 h 124"/>
                  <a:gd name="T4" fmla="*/ 34 w 85"/>
                  <a:gd name="T5" fmla="*/ 2 h 124"/>
                  <a:gd name="T6" fmla="*/ 32 w 85"/>
                  <a:gd name="T7" fmla="*/ 9 h 124"/>
                  <a:gd name="T8" fmla="*/ 25 w 85"/>
                  <a:gd name="T9" fmla="*/ 17 h 124"/>
                  <a:gd name="T10" fmla="*/ 21 w 85"/>
                  <a:gd name="T11" fmla="*/ 24 h 124"/>
                  <a:gd name="T12" fmla="*/ 25 w 85"/>
                  <a:gd name="T13" fmla="*/ 28 h 124"/>
                  <a:gd name="T14" fmla="*/ 21 w 85"/>
                  <a:gd name="T15" fmla="*/ 39 h 124"/>
                  <a:gd name="T16" fmla="*/ 23 w 85"/>
                  <a:gd name="T17" fmla="*/ 42 h 124"/>
                  <a:gd name="T18" fmla="*/ 28 w 85"/>
                  <a:gd name="T19" fmla="*/ 39 h 124"/>
                  <a:gd name="T20" fmla="*/ 23 w 85"/>
                  <a:gd name="T21" fmla="*/ 52 h 124"/>
                  <a:gd name="T22" fmla="*/ 30 w 85"/>
                  <a:gd name="T23" fmla="*/ 56 h 124"/>
                  <a:gd name="T24" fmla="*/ 38 w 85"/>
                  <a:gd name="T25" fmla="*/ 55 h 124"/>
                  <a:gd name="T26" fmla="*/ 37 w 85"/>
                  <a:gd name="T27" fmla="*/ 60 h 124"/>
                  <a:gd name="T28" fmla="*/ 42 w 85"/>
                  <a:gd name="T29" fmla="*/ 70 h 124"/>
                  <a:gd name="T30" fmla="*/ 37 w 85"/>
                  <a:gd name="T31" fmla="*/ 79 h 124"/>
                  <a:gd name="T32" fmla="*/ 25 w 85"/>
                  <a:gd name="T33" fmla="*/ 76 h 124"/>
                  <a:gd name="T34" fmla="*/ 20 w 85"/>
                  <a:gd name="T35" fmla="*/ 83 h 124"/>
                  <a:gd name="T36" fmla="*/ 27 w 85"/>
                  <a:gd name="T37" fmla="*/ 90 h 124"/>
                  <a:gd name="T38" fmla="*/ 13 w 85"/>
                  <a:gd name="T39" fmla="*/ 94 h 124"/>
                  <a:gd name="T40" fmla="*/ 13 w 85"/>
                  <a:gd name="T41" fmla="*/ 98 h 124"/>
                  <a:gd name="T42" fmla="*/ 21 w 85"/>
                  <a:gd name="T43" fmla="*/ 100 h 124"/>
                  <a:gd name="T44" fmla="*/ 27 w 85"/>
                  <a:gd name="T45" fmla="*/ 106 h 124"/>
                  <a:gd name="T46" fmla="*/ 37 w 85"/>
                  <a:gd name="T47" fmla="*/ 103 h 124"/>
                  <a:gd name="T48" fmla="*/ 28 w 85"/>
                  <a:gd name="T49" fmla="*/ 108 h 124"/>
                  <a:gd name="T50" fmla="*/ 16 w 85"/>
                  <a:gd name="T51" fmla="*/ 110 h 124"/>
                  <a:gd name="T52" fmla="*/ 0 w 85"/>
                  <a:gd name="T53" fmla="*/ 120 h 124"/>
                  <a:gd name="T54" fmla="*/ 6 w 85"/>
                  <a:gd name="T55" fmla="*/ 124 h 124"/>
                  <a:gd name="T56" fmla="*/ 11 w 85"/>
                  <a:gd name="T57" fmla="*/ 118 h 124"/>
                  <a:gd name="T58" fmla="*/ 27 w 85"/>
                  <a:gd name="T59" fmla="*/ 117 h 124"/>
                  <a:gd name="T60" fmla="*/ 42 w 85"/>
                  <a:gd name="T61" fmla="*/ 120 h 124"/>
                  <a:gd name="T62" fmla="*/ 54 w 85"/>
                  <a:gd name="T63" fmla="*/ 118 h 124"/>
                  <a:gd name="T64" fmla="*/ 73 w 85"/>
                  <a:gd name="T65" fmla="*/ 118 h 124"/>
                  <a:gd name="T66" fmla="*/ 79 w 85"/>
                  <a:gd name="T67" fmla="*/ 113 h 124"/>
                  <a:gd name="T68" fmla="*/ 75 w 85"/>
                  <a:gd name="T69" fmla="*/ 106 h 124"/>
                  <a:gd name="T70" fmla="*/ 83 w 85"/>
                  <a:gd name="T71" fmla="*/ 103 h 124"/>
                  <a:gd name="T72" fmla="*/ 85 w 85"/>
                  <a:gd name="T73" fmla="*/ 93 h 124"/>
                  <a:gd name="T74" fmla="*/ 69 w 85"/>
                  <a:gd name="T75" fmla="*/ 89 h 124"/>
                  <a:gd name="T76" fmla="*/ 66 w 85"/>
                  <a:gd name="T77" fmla="*/ 77 h 124"/>
                  <a:gd name="T78" fmla="*/ 69 w 85"/>
                  <a:gd name="T79" fmla="*/ 70 h 124"/>
                  <a:gd name="T80" fmla="*/ 61 w 85"/>
                  <a:gd name="T81" fmla="*/ 62 h 124"/>
                  <a:gd name="T82" fmla="*/ 58 w 85"/>
                  <a:gd name="T83" fmla="*/ 48 h 124"/>
                  <a:gd name="T84" fmla="*/ 52 w 85"/>
                  <a:gd name="T85" fmla="*/ 42 h 124"/>
                  <a:gd name="T86" fmla="*/ 42 w 85"/>
                  <a:gd name="T87" fmla="*/ 39 h 124"/>
                  <a:gd name="T88" fmla="*/ 49 w 85"/>
                  <a:gd name="T89" fmla="*/ 34 h 124"/>
                  <a:gd name="T90" fmla="*/ 56 w 85"/>
                  <a:gd name="T91" fmla="*/ 26 h 124"/>
                  <a:gd name="T92" fmla="*/ 62 w 85"/>
                  <a:gd name="T93" fmla="*/ 18 h 124"/>
                  <a:gd name="T94" fmla="*/ 48 w 85"/>
                  <a:gd name="T95" fmla="*/ 14 h 12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5"/>
                  <a:gd name="T145" fmla="*/ 0 h 124"/>
                  <a:gd name="T146" fmla="*/ 85 w 85"/>
                  <a:gd name="T147" fmla="*/ 124 h 12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5" h="124">
                    <a:moveTo>
                      <a:pt x="42" y="15"/>
                    </a:moveTo>
                    <a:lnTo>
                      <a:pt x="45" y="12"/>
                    </a:lnTo>
                    <a:lnTo>
                      <a:pt x="42" y="11"/>
                    </a:lnTo>
                    <a:lnTo>
                      <a:pt x="49" y="8"/>
                    </a:lnTo>
                    <a:lnTo>
                      <a:pt x="52" y="7"/>
                    </a:lnTo>
                    <a:lnTo>
                      <a:pt x="54" y="2"/>
                    </a:lnTo>
                    <a:lnTo>
                      <a:pt x="41" y="1"/>
                    </a:lnTo>
                    <a:lnTo>
                      <a:pt x="37" y="0"/>
                    </a:lnTo>
                    <a:lnTo>
                      <a:pt x="34" y="2"/>
                    </a:lnTo>
                    <a:lnTo>
                      <a:pt x="32" y="5"/>
                    </a:lnTo>
                    <a:lnTo>
                      <a:pt x="31" y="7"/>
                    </a:lnTo>
                    <a:lnTo>
                      <a:pt x="32" y="9"/>
                    </a:lnTo>
                    <a:lnTo>
                      <a:pt x="27" y="11"/>
                    </a:lnTo>
                    <a:lnTo>
                      <a:pt x="25" y="12"/>
                    </a:lnTo>
                    <a:lnTo>
                      <a:pt x="25" y="17"/>
                    </a:lnTo>
                    <a:lnTo>
                      <a:pt x="25" y="19"/>
                    </a:lnTo>
                    <a:lnTo>
                      <a:pt x="23" y="22"/>
                    </a:lnTo>
                    <a:lnTo>
                      <a:pt x="21" y="24"/>
                    </a:lnTo>
                    <a:lnTo>
                      <a:pt x="17" y="31"/>
                    </a:lnTo>
                    <a:lnTo>
                      <a:pt x="20" y="31"/>
                    </a:lnTo>
                    <a:lnTo>
                      <a:pt x="25" y="28"/>
                    </a:lnTo>
                    <a:lnTo>
                      <a:pt x="23" y="32"/>
                    </a:lnTo>
                    <a:lnTo>
                      <a:pt x="23" y="36"/>
                    </a:lnTo>
                    <a:lnTo>
                      <a:pt x="21" y="39"/>
                    </a:lnTo>
                    <a:lnTo>
                      <a:pt x="18" y="46"/>
                    </a:lnTo>
                    <a:lnTo>
                      <a:pt x="21" y="46"/>
                    </a:lnTo>
                    <a:lnTo>
                      <a:pt x="23" y="42"/>
                    </a:lnTo>
                    <a:lnTo>
                      <a:pt x="25" y="36"/>
                    </a:lnTo>
                    <a:lnTo>
                      <a:pt x="27" y="39"/>
                    </a:lnTo>
                    <a:lnTo>
                      <a:pt x="28" y="39"/>
                    </a:lnTo>
                    <a:lnTo>
                      <a:pt x="27" y="42"/>
                    </a:lnTo>
                    <a:lnTo>
                      <a:pt x="28" y="43"/>
                    </a:lnTo>
                    <a:lnTo>
                      <a:pt x="23" y="52"/>
                    </a:lnTo>
                    <a:lnTo>
                      <a:pt x="24" y="58"/>
                    </a:lnTo>
                    <a:lnTo>
                      <a:pt x="25" y="53"/>
                    </a:lnTo>
                    <a:lnTo>
                      <a:pt x="30" y="56"/>
                    </a:lnTo>
                    <a:lnTo>
                      <a:pt x="32" y="55"/>
                    </a:lnTo>
                    <a:lnTo>
                      <a:pt x="35" y="56"/>
                    </a:lnTo>
                    <a:lnTo>
                      <a:pt x="38" y="55"/>
                    </a:lnTo>
                    <a:lnTo>
                      <a:pt x="42" y="55"/>
                    </a:lnTo>
                    <a:lnTo>
                      <a:pt x="37" y="59"/>
                    </a:lnTo>
                    <a:lnTo>
                      <a:pt x="37" y="60"/>
                    </a:lnTo>
                    <a:lnTo>
                      <a:pt x="40" y="66"/>
                    </a:lnTo>
                    <a:lnTo>
                      <a:pt x="42" y="66"/>
                    </a:lnTo>
                    <a:lnTo>
                      <a:pt x="42" y="70"/>
                    </a:lnTo>
                    <a:lnTo>
                      <a:pt x="41" y="70"/>
                    </a:lnTo>
                    <a:lnTo>
                      <a:pt x="40" y="77"/>
                    </a:lnTo>
                    <a:lnTo>
                      <a:pt x="37" y="79"/>
                    </a:lnTo>
                    <a:lnTo>
                      <a:pt x="37" y="77"/>
                    </a:lnTo>
                    <a:lnTo>
                      <a:pt x="30" y="77"/>
                    </a:lnTo>
                    <a:lnTo>
                      <a:pt x="25" y="76"/>
                    </a:lnTo>
                    <a:lnTo>
                      <a:pt x="23" y="77"/>
                    </a:lnTo>
                    <a:lnTo>
                      <a:pt x="25" y="79"/>
                    </a:lnTo>
                    <a:lnTo>
                      <a:pt x="20" y="83"/>
                    </a:lnTo>
                    <a:lnTo>
                      <a:pt x="23" y="84"/>
                    </a:lnTo>
                    <a:lnTo>
                      <a:pt x="25" y="83"/>
                    </a:lnTo>
                    <a:lnTo>
                      <a:pt x="27" y="90"/>
                    </a:lnTo>
                    <a:lnTo>
                      <a:pt x="21" y="93"/>
                    </a:lnTo>
                    <a:lnTo>
                      <a:pt x="18" y="93"/>
                    </a:lnTo>
                    <a:lnTo>
                      <a:pt x="13" y="94"/>
                    </a:lnTo>
                    <a:lnTo>
                      <a:pt x="10" y="96"/>
                    </a:lnTo>
                    <a:lnTo>
                      <a:pt x="11" y="97"/>
                    </a:lnTo>
                    <a:lnTo>
                      <a:pt x="13" y="98"/>
                    </a:lnTo>
                    <a:lnTo>
                      <a:pt x="17" y="100"/>
                    </a:lnTo>
                    <a:lnTo>
                      <a:pt x="18" y="98"/>
                    </a:lnTo>
                    <a:lnTo>
                      <a:pt x="21" y="100"/>
                    </a:lnTo>
                    <a:lnTo>
                      <a:pt x="20" y="103"/>
                    </a:lnTo>
                    <a:lnTo>
                      <a:pt x="24" y="103"/>
                    </a:lnTo>
                    <a:lnTo>
                      <a:pt x="27" y="106"/>
                    </a:lnTo>
                    <a:lnTo>
                      <a:pt x="32" y="106"/>
                    </a:lnTo>
                    <a:lnTo>
                      <a:pt x="35" y="104"/>
                    </a:lnTo>
                    <a:lnTo>
                      <a:pt x="37" y="103"/>
                    </a:lnTo>
                    <a:lnTo>
                      <a:pt x="34" y="106"/>
                    </a:lnTo>
                    <a:lnTo>
                      <a:pt x="32" y="108"/>
                    </a:lnTo>
                    <a:lnTo>
                      <a:pt x="28" y="108"/>
                    </a:lnTo>
                    <a:lnTo>
                      <a:pt x="20" y="108"/>
                    </a:lnTo>
                    <a:lnTo>
                      <a:pt x="18" y="108"/>
                    </a:lnTo>
                    <a:lnTo>
                      <a:pt x="16" y="110"/>
                    </a:lnTo>
                    <a:lnTo>
                      <a:pt x="14" y="113"/>
                    </a:lnTo>
                    <a:lnTo>
                      <a:pt x="4" y="118"/>
                    </a:lnTo>
                    <a:lnTo>
                      <a:pt x="0" y="120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6" y="124"/>
                    </a:lnTo>
                    <a:lnTo>
                      <a:pt x="8" y="122"/>
                    </a:lnTo>
                    <a:lnTo>
                      <a:pt x="8" y="121"/>
                    </a:lnTo>
                    <a:lnTo>
                      <a:pt x="11" y="118"/>
                    </a:lnTo>
                    <a:lnTo>
                      <a:pt x="18" y="118"/>
                    </a:lnTo>
                    <a:lnTo>
                      <a:pt x="21" y="122"/>
                    </a:lnTo>
                    <a:lnTo>
                      <a:pt x="27" y="117"/>
                    </a:lnTo>
                    <a:lnTo>
                      <a:pt x="32" y="115"/>
                    </a:lnTo>
                    <a:lnTo>
                      <a:pt x="37" y="118"/>
                    </a:lnTo>
                    <a:lnTo>
                      <a:pt x="42" y="120"/>
                    </a:lnTo>
                    <a:lnTo>
                      <a:pt x="44" y="118"/>
                    </a:lnTo>
                    <a:lnTo>
                      <a:pt x="49" y="118"/>
                    </a:lnTo>
                    <a:lnTo>
                      <a:pt x="54" y="118"/>
                    </a:lnTo>
                    <a:lnTo>
                      <a:pt x="61" y="118"/>
                    </a:lnTo>
                    <a:lnTo>
                      <a:pt x="65" y="120"/>
                    </a:lnTo>
                    <a:lnTo>
                      <a:pt x="73" y="118"/>
                    </a:lnTo>
                    <a:lnTo>
                      <a:pt x="75" y="115"/>
                    </a:lnTo>
                    <a:lnTo>
                      <a:pt x="79" y="115"/>
                    </a:lnTo>
                    <a:lnTo>
                      <a:pt x="79" y="113"/>
                    </a:lnTo>
                    <a:lnTo>
                      <a:pt x="72" y="111"/>
                    </a:lnTo>
                    <a:lnTo>
                      <a:pt x="75" y="108"/>
                    </a:lnTo>
                    <a:lnTo>
                      <a:pt x="75" y="106"/>
                    </a:lnTo>
                    <a:lnTo>
                      <a:pt x="79" y="106"/>
                    </a:lnTo>
                    <a:lnTo>
                      <a:pt x="79" y="104"/>
                    </a:lnTo>
                    <a:lnTo>
                      <a:pt x="83" y="103"/>
                    </a:lnTo>
                    <a:lnTo>
                      <a:pt x="83" y="100"/>
                    </a:lnTo>
                    <a:lnTo>
                      <a:pt x="85" y="97"/>
                    </a:lnTo>
                    <a:lnTo>
                      <a:pt x="85" y="93"/>
                    </a:lnTo>
                    <a:lnTo>
                      <a:pt x="75" y="89"/>
                    </a:lnTo>
                    <a:lnTo>
                      <a:pt x="72" y="90"/>
                    </a:lnTo>
                    <a:lnTo>
                      <a:pt x="69" y="89"/>
                    </a:lnTo>
                    <a:lnTo>
                      <a:pt x="73" y="86"/>
                    </a:lnTo>
                    <a:lnTo>
                      <a:pt x="71" y="80"/>
                    </a:lnTo>
                    <a:lnTo>
                      <a:pt x="66" y="77"/>
                    </a:lnTo>
                    <a:lnTo>
                      <a:pt x="71" y="77"/>
                    </a:lnTo>
                    <a:lnTo>
                      <a:pt x="69" y="72"/>
                    </a:lnTo>
                    <a:lnTo>
                      <a:pt x="69" y="70"/>
                    </a:lnTo>
                    <a:lnTo>
                      <a:pt x="68" y="67"/>
                    </a:lnTo>
                    <a:lnTo>
                      <a:pt x="66" y="65"/>
                    </a:lnTo>
                    <a:lnTo>
                      <a:pt x="61" y="62"/>
                    </a:lnTo>
                    <a:lnTo>
                      <a:pt x="61" y="59"/>
                    </a:lnTo>
                    <a:lnTo>
                      <a:pt x="58" y="53"/>
                    </a:lnTo>
                    <a:lnTo>
                      <a:pt x="58" y="48"/>
                    </a:lnTo>
                    <a:lnTo>
                      <a:pt x="56" y="46"/>
                    </a:lnTo>
                    <a:lnTo>
                      <a:pt x="54" y="42"/>
                    </a:lnTo>
                    <a:lnTo>
                      <a:pt x="52" y="42"/>
                    </a:lnTo>
                    <a:lnTo>
                      <a:pt x="51" y="39"/>
                    </a:lnTo>
                    <a:lnTo>
                      <a:pt x="47" y="39"/>
                    </a:lnTo>
                    <a:lnTo>
                      <a:pt x="42" y="39"/>
                    </a:lnTo>
                    <a:lnTo>
                      <a:pt x="47" y="38"/>
                    </a:lnTo>
                    <a:lnTo>
                      <a:pt x="51" y="36"/>
                    </a:lnTo>
                    <a:lnTo>
                      <a:pt x="49" y="34"/>
                    </a:lnTo>
                    <a:lnTo>
                      <a:pt x="54" y="32"/>
                    </a:lnTo>
                    <a:lnTo>
                      <a:pt x="54" y="31"/>
                    </a:lnTo>
                    <a:lnTo>
                      <a:pt x="56" y="26"/>
                    </a:lnTo>
                    <a:lnTo>
                      <a:pt x="58" y="24"/>
                    </a:lnTo>
                    <a:lnTo>
                      <a:pt x="62" y="21"/>
                    </a:lnTo>
                    <a:lnTo>
                      <a:pt x="62" y="18"/>
                    </a:lnTo>
                    <a:lnTo>
                      <a:pt x="56" y="18"/>
                    </a:lnTo>
                    <a:lnTo>
                      <a:pt x="55" y="15"/>
                    </a:lnTo>
                    <a:lnTo>
                      <a:pt x="48" y="14"/>
                    </a:lnTo>
                    <a:lnTo>
                      <a:pt x="42" y="15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73" name="Freeform 1126"/>
              <p:cNvSpPr>
                <a:spLocks noChangeAspect="1"/>
              </p:cNvSpPr>
              <p:nvPr/>
            </p:nvSpPr>
            <p:spPr bwMode="auto">
              <a:xfrm>
                <a:off x="3081" y="955"/>
                <a:ext cx="25" cy="18"/>
              </a:xfrm>
              <a:custGeom>
                <a:avLst/>
                <a:gdLst>
                  <a:gd name="T0" fmla="*/ 24 w 25"/>
                  <a:gd name="T1" fmla="*/ 10 h 18"/>
                  <a:gd name="T2" fmla="*/ 23 w 25"/>
                  <a:gd name="T3" fmla="*/ 7 h 18"/>
                  <a:gd name="T4" fmla="*/ 23 w 25"/>
                  <a:gd name="T5" fmla="*/ 3 h 18"/>
                  <a:gd name="T6" fmla="*/ 20 w 25"/>
                  <a:gd name="T7" fmla="*/ 0 h 18"/>
                  <a:gd name="T8" fmla="*/ 15 w 25"/>
                  <a:gd name="T9" fmla="*/ 0 h 18"/>
                  <a:gd name="T10" fmla="*/ 14 w 25"/>
                  <a:gd name="T11" fmla="*/ 0 h 18"/>
                  <a:gd name="T12" fmla="*/ 10 w 25"/>
                  <a:gd name="T13" fmla="*/ 0 h 18"/>
                  <a:gd name="T14" fmla="*/ 10 w 25"/>
                  <a:gd name="T15" fmla="*/ 1 h 18"/>
                  <a:gd name="T16" fmla="*/ 10 w 25"/>
                  <a:gd name="T17" fmla="*/ 0 h 18"/>
                  <a:gd name="T18" fmla="*/ 8 w 25"/>
                  <a:gd name="T19" fmla="*/ 1 h 18"/>
                  <a:gd name="T20" fmla="*/ 7 w 25"/>
                  <a:gd name="T21" fmla="*/ 4 h 18"/>
                  <a:gd name="T22" fmla="*/ 6 w 25"/>
                  <a:gd name="T23" fmla="*/ 5 h 18"/>
                  <a:gd name="T24" fmla="*/ 1 w 25"/>
                  <a:gd name="T25" fmla="*/ 5 h 18"/>
                  <a:gd name="T26" fmla="*/ 1 w 25"/>
                  <a:gd name="T27" fmla="*/ 7 h 18"/>
                  <a:gd name="T28" fmla="*/ 0 w 25"/>
                  <a:gd name="T29" fmla="*/ 10 h 18"/>
                  <a:gd name="T30" fmla="*/ 4 w 25"/>
                  <a:gd name="T31" fmla="*/ 15 h 18"/>
                  <a:gd name="T32" fmla="*/ 8 w 25"/>
                  <a:gd name="T33" fmla="*/ 13 h 18"/>
                  <a:gd name="T34" fmla="*/ 11 w 25"/>
                  <a:gd name="T35" fmla="*/ 14 h 18"/>
                  <a:gd name="T36" fmla="*/ 13 w 25"/>
                  <a:gd name="T37" fmla="*/ 17 h 18"/>
                  <a:gd name="T38" fmla="*/ 15 w 25"/>
                  <a:gd name="T39" fmla="*/ 17 h 18"/>
                  <a:gd name="T40" fmla="*/ 17 w 25"/>
                  <a:gd name="T41" fmla="*/ 18 h 18"/>
                  <a:gd name="T42" fmla="*/ 18 w 25"/>
                  <a:gd name="T43" fmla="*/ 18 h 18"/>
                  <a:gd name="T44" fmla="*/ 21 w 25"/>
                  <a:gd name="T45" fmla="*/ 17 h 18"/>
                  <a:gd name="T46" fmla="*/ 24 w 25"/>
                  <a:gd name="T47" fmla="*/ 15 h 18"/>
                  <a:gd name="T48" fmla="*/ 25 w 25"/>
                  <a:gd name="T49" fmla="*/ 11 h 18"/>
                  <a:gd name="T50" fmla="*/ 24 w 25"/>
                  <a:gd name="T51" fmla="*/ 10 h 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"/>
                  <a:gd name="T79" fmla="*/ 0 h 18"/>
                  <a:gd name="T80" fmla="*/ 25 w 25"/>
                  <a:gd name="T81" fmla="*/ 18 h 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" h="18">
                    <a:moveTo>
                      <a:pt x="24" y="10"/>
                    </a:moveTo>
                    <a:lnTo>
                      <a:pt x="23" y="7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4" y="15"/>
                    </a:lnTo>
                    <a:lnTo>
                      <a:pt x="8" y="13"/>
                    </a:lnTo>
                    <a:lnTo>
                      <a:pt x="11" y="14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21" y="17"/>
                    </a:lnTo>
                    <a:lnTo>
                      <a:pt x="24" y="15"/>
                    </a:lnTo>
                    <a:lnTo>
                      <a:pt x="25" y="11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</p:grpSp>
        <p:sp>
          <p:nvSpPr>
            <p:cNvPr id="18446" name="Freeform 1127"/>
            <p:cNvSpPr>
              <a:spLocks noChangeAspect="1"/>
            </p:cNvSpPr>
            <p:nvPr/>
          </p:nvSpPr>
          <p:spPr bwMode="auto">
            <a:xfrm>
              <a:off x="1271" y="2423"/>
              <a:ext cx="32" cy="46"/>
            </a:xfrm>
            <a:custGeom>
              <a:avLst/>
              <a:gdLst>
                <a:gd name="T0" fmla="*/ 41 w 7"/>
                <a:gd name="T1" fmla="*/ 64 h 10"/>
                <a:gd name="T2" fmla="*/ 41 w 7"/>
                <a:gd name="T3" fmla="*/ 0 h 10"/>
                <a:gd name="T4" fmla="*/ 0 w 7"/>
                <a:gd name="T5" fmla="*/ 0 h 10"/>
                <a:gd name="T6" fmla="*/ 0 w 7"/>
                <a:gd name="T7" fmla="*/ 64 h 10"/>
                <a:gd name="T8" fmla="*/ 0 w 7"/>
                <a:gd name="T9" fmla="*/ 106 h 10"/>
                <a:gd name="T10" fmla="*/ 0 w 7"/>
                <a:gd name="T11" fmla="*/ 170 h 10"/>
                <a:gd name="T12" fmla="*/ 82 w 7"/>
                <a:gd name="T13" fmla="*/ 212 h 10"/>
                <a:gd name="T14" fmla="*/ 146 w 7"/>
                <a:gd name="T15" fmla="*/ 106 h 10"/>
                <a:gd name="T16" fmla="*/ 41 w 7"/>
                <a:gd name="T17" fmla="*/ 64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0"/>
                <a:gd name="T29" fmla="*/ 7 w 7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0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4" y="10"/>
                  </a:lnTo>
                  <a:lnTo>
                    <a:pt x="7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47" name="Freeform 1128"/>
            <p:cNvSpPr>
              <a:spLocks noChangeAspect="1"/>
            </p:cNvSpPr>
            <p:nvPr/>
          </p:nvSpPr>
          <p:spPr bwMode="auto">
            <a:xfrm>
              <a:off x="1271" y="2423"/>
              <a:ext cx="32" cy="46"/>
            </a:xfrm>
            <a:custGeom>
              <a:avLst/>
              <a:gdLst>
                <a:gd name="T0" fmla="*/ 41 w 7"/>
                <a:gd name="T1" fmla="*/ 64 h 10"/>
                <a:gd name="T2" fmla="*/ 41 w 7"/>
                <a:gd name="T3" fmla="*/ 0 h 10"/>
                <a:gd name="T4" fmla="*/ 0 w 7"/>
                <a:gd name="T5" fmla="*/ 0 h 10"/>
                <a:gd name="T6" fmla="*/ 0 w 7"/>
                <a:gd name="T7" fmla="*/ 64 h 10"/>
                <a:gd name="T8" fmla="*/ 0 w 7"/>
                <a:gd name="T9" fmla="*/ 106 h 10"/>
                <a:gd name="T10" fmla="*/ 0 w 7"/>
                <a:gd name="T11" fmla="*/ 170 h 10"/>
                <a:gd name="T12" fmla="*/ 82 w 7"/>
                <a:gd name="T13" fmla="*/ 212 h 10"/>
                <a:gd name="T14" fmla="*/ 146 w 7"/>
                <a:gd name="T15" fmla="*/ 106 h 10"/>
                <a:gd name="T16" fmla="*/ 41 w 7"/>
                <a:gd name="T17" fmla="*/ 64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0"/>
                <a:gd name="T29" fmla="*/ 7 w 7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0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4" y="10"/>
                  </a:lnTo>
                  <a:lnTo>
                    <a:pt x="7" y="5"/>
                  </a:lnTo>
                  <a:lnTo>
                    <a:pt x="2" y="3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48" name="Freeform 1129"/>
            <p:cNvSpPr>
              <a:spLocks noChangeAspect="1"/>
            </p:cNvSpPr>
            <p:nvPr/>
          </p:nvSpPr>
          <p:spPr bwMode="auto">
            <a:xfrm>
              <a:off x="1389" y="1925"/>
              <a:ext cx="124" cy="192"/>
            </a:xfrm>
            <a:custGeom>
              <a:avLst/>
              <a:gdLst>
                <a:gd name="T0" fmla="*/ 400 w 27"/>
                <a:gd name="T1" fmla="*/ 878 h 42"/>
                <a:gd name="T2" fmla="*/ 335 w 27"/>
                <a:gd name="T3" fmla="*/ 795 h 42"/>
                <a:gd name="T4" fmla="*/ 400 w 27"/>
                <a:gd name="T5" fmla="*/ 795 h 42"/>
                <a:gd name="T6" fmla="*/ 335 w 27"/>
                <a:gd name="T7" fmla="*/ 709 h 42"/>
                <a:gd name="T8" fmla="*/ 335 w 27"/>
                <a:gd name="T9" fmla="*/ 626 h 42"/>
                <a:gd name="T10" fmla="*/ 441 w 27"/>
                <a:gd name="T11" fmla="*/ 480 h 42"/>
                <a:gd name="T12" fmla="*/ 505 w 27"/>
                <a:gd name="T13" fmla="*/ 503 h 42"/>
                <a:gd name="T14" fmla="*/ 569 w 27"/>
                <a:gd name="T15" fmla="*/ 357 h 42"/>
                <a:gd name="T16" fmla="*/ 487 w 27"/>
                <a:gd name="T17" fmla="*/ 293 h 42"/>
                <a:gd name="T18" fmla="*/ 441 w 27"/>
                <a:gd name="T19" fmla="*/ 187 h 42"/>
                <a:gd name="T20" fmla="*/ 487 w 27"/>
                <a:gd name="T21" fmla="*/ 64 h 42"/>
                <a:gd name="T22" fmla="*/ 487 w 27"/>
                <a:gd name="T23" fmla="*/ 23 h 42"/>
                <a:gd name="T24" fmla="*/ 423 w 27"/>
                <a:gd name="T25" fmla="*/ 0 h 42"/>
                <a:gd name="T26" fmla="*/ 358 w 27"/>
                <a:gd name="T27" fmla="*/ 23 h 42"/>
                <a:gd name="T28" fmla="*/ 335 w 27"/>
                <a:gd name="T29" fmla="*/ 64 h 42"/>
                <a:gd name="T30" fmla="*/ 276 w 27"/>
                <a:gd name="T31" fmla="*/ 82 h 42"/>
                <a:gd name="T32" fmla="*/ 211 w 27"/>
                <a:gd name="T33" fmla="*/ 123 h 42"/>
                <a:gd name="T34" fmla="*/ 129 w 27"/>
                <a:gd name="T35" fmla="*/ 146 h 42"/>
                <a:gd name="T36" fmla="*/ 106 w 27"/>
                <a:gd name="T37" fmla="*/ 187 h 42"/>
                <a:gd name="T38" fmla="*/ 64 w 27"/>
                <a:gd name="T39" fmla="*/ 229 h 42"/>
                <a:gd name="T40" fmla="*/ 129 w 27"/>
                <a:gd name="T41" fmla="*/ 293 h 42"/>
                <a:gd name="T42" fmla="*/ 41 w 27"/>
                <a:gd name="T43" fmla="*/ 293 h 42"/>
                <a:gd name="T44" fmla="*/ 41 w 27"/>
                <a:gd name="T45" fmla="*/ 357 h 42"/>
                <a:gd name="T46" fmla="*/ 41 w 27"/>
                <a:gd name="T47" fmla="*/ 439 h 42"/>
                <a:gd name="T48" fmla="*/ 64 w 27"/>
                <a:gd name="T49" fmla="*/ 503 h 42"/>
                <a:gd name="T50" fmla="*/ 0 w 27"/>
                <a:gd name="T51" fmla="*/ 521 h 42"/>
                <a:gd name="T52" fmla="*/ 0 w 27"/>
                <a:gd name="T53" fmla="*/ 562 h 42"/>
                <a:gd name="T54" fmla="*/ 64 w 27"/>
                <a:gd name="T55" fmla="*/ 709 h 42"/>
                <a:gd name="T56" fmla="*/ 129 w 27"/>
                <a:gd name="T57" fmla="*/ 649 h 42"/>
                <a:gd name="T58" fmla="*/ 129 w 27"/>
                <a:gd name="T59" fmla="*/ 773 h 42"/>
                <a:gd name="T60" fmla="*/ 147 w 27"/>
                <a:gd name="T61" fmla="*/ 837 h 42"/>
                <a:gd name="T62" fmla="*/ 211 w 27"/>
                <a:gd name="T63" fmla="*/ 855 h 42"/>
                <a:gd name="T64" fmla="*/ 400 w 27"/>
                <a:gd name="T65" fmla="*/ 878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42"/>
                <a:gd name="T101" fmla="*/ 27 w 27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42">
                  <a:moveTo>
                    <a:pt x="19" y="42"/>
                  </a:moveTo>
                  <a:lnTo>
                    <a:pt x="16" y="38"/>
                  </a:lnTo>
                  <a:lnTo>
                    <a:pt x="19" y="38"/>
                  </a:lnTo>
                  <a:lnTo>
                    <a:pt x="16" y="34"/>
                  </a:lnTo>
                  <a:lnTo>
                    <a:pt x="16" y="30"/>
                  </a:lnTo>
                  <a:lnTo>
                    <a:pt x="21" y="23"/>
                  </a:lnTo>
                  <a:lnTo>
                    <a:pt x="24" y="24"/>
                  </a:lnTo>
                  <a:lnTo>
                    <a:pt x="27" y="17"/>
                  </a:lnTo>
                  <a:lnTo>
                    <a:pt x="23" y="14"/>
                  </a:lnTo>
                  <a:lnTo>
                    <a:pt x="21" y="9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6" y="7"/>
                  </a:lnTo>
                  <a:lnTo>
                    <a:pt x="5" y="9"/>
                  </a:lnTo>
                  <a:lnTo>
                    <a:pt x="3" y="11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3" y="34"/>
                  </a:lnTo>
                  <a:lnTo>
                    <a:pt x="6" y="31"/>
                  </a:lnTo>
                  <a:lnTo>
                    <a:pt x="6" y="37"/>
                  </a:lnTo>
                  <a:lnTo>
                    <a:pt x="7" y="40"/>
                  </a:lnTo>
                  <a:lnTo>
                    <a:pt x="10" y="41"/>
                  </a:lnTo>
                  <a:lnTo>
                    <a:pt x="19" y="42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49" name="Freeform 1130"/>
            <p:cNvSpPr>
              <a:spLocks noChangeAspect="1"/>
            </p:cNvSpPr>
            <p:nvPr/>
          </p:nvSpPr>
          <p:spPr bwMode="auto">
            <a:xfrm>
              <a:off x="1389" y="1925"/>
              <a:ext cx="124" cy="192"/>
            </a:xfrm>
            <a:custGeom>
              <a:avLst/>
              <a:gdLst>
                <a:gd name="T0" fmla="*/ 400 w 27"/>
                <a:gd name="T1" fmla="*/ 878 h 42"/>
                <a:gd name="T2" fmla="*/ 335 w 27"/>
                <a:gd name="T3" fmla="*/ 795 h 42"/>
                <a:gd name="T4" fmla="*/ 400 w 27"/>
                <a:gd name="T5" fmla="*/ 795 h 42"/>
                <a:gd name="T6" fmla="*/ 335 w 27"/>
                <a:gd name="T7" fmla="*/ 709 h 42"/>
                <a:gd name="T8" fmla="*/ 335 w 27"/>
                <a:gd name="T9" fmla="*/ 626 h 42"/>
                <a:gd name="T10" fmla="*/ 441 w 27"/>
                <a:gd name="T11" fmla="*/ 480 h 42"/>
                <a:gd name="T12" fmla="*/ 505 w 27"/>
                <a:gd name="T13" fmla="*/ 503 h 42"/>
                <a:gd name="T14" fmla="*/ 569 w 27"/>
                <a:gd name="T15" fmla="*/ 357 h 42"/>
                <a:gd name="T16" fmla="*/ 487 w 27"/>
                <a:gd name="T17" fmla="*/ 293 h 42"/>
                <a:gd name="T18" fmla="*/ 441 w 27"/>
                <a:gd name="T19" fmla="*/ 187 h 42"/>
                <a:gd name="T20" fmla="*/ 487 w 27"/>
                <a:gd name="T21" fmla="*/ 64 h 42"/>
                <a:gd name="T22" fmla="*/ 487 w 27"/>
                <a:gd name="T23" fmla="*/ 23 h 42"/>
                <a:gd name="T24" fmla="*/ 423 w 27"/>
                <a:gd name="T25" fmla="*/ 0 h 42"/>
                <a:gd name="T26" fmla="*/ 358 w 27"/>
                <a:gd name="T27" fmla="*/ 23 h 42"/>
                <a:gd name="T28" fmla="*/ 335 w 27"/>
                <a:gd name="T29" fmla="*/ 64 h 42"/>
                <a:gd name="T30" fmla="*/ 276 w 27"/>
                <a:gd name="T31" fmla="*/ 82 h 42"/>
                <a:gd name="T32" fmla="*/ 211 w 27"/>
                <a:gd name="T33" fmla="*/ 123 h 42"/>
                <a:gd name="T34" fmla="*/ 129 w 27"/>
                <a:gd name="T35" fmla="*/ 146 h 42"/>
                <a:gd name="T36" fmla="*/ 106 w 27"/>
                <a:gd name="T37" fmla="*/ 187 h 42"/>
                <a:gd name="T38" fmla="*/ 64 w 27"/>
                <a:gd name="T39" fmla="*/ 229 h 42"/>
                <a:gd name="T40" fmla="*/ 129 w 27"/>
                <a:gd name="T41" fmla="*/ 293 h 42"/>
                <a:gd name="T42" fmla="*/ 41 w 27"/>
                <a:gd name="T43" fmla="*/ 293 h 42"/>
                <a:gd name="T44" fmla="*/ 41 w 27"/>
                <a:gd name="T45" fmla="*/ 357 h 42"/>
                <a:gd name="T46" fmla="*/ 41 w 27"/>
                <a:gd name="T47" fmla="*/ 439 h 42"/>
                <a:gd name="T48" fmla="*/ 64 w 27"/>
                <a:gd name="T49" fmla="*/ 503 h 42"/>
                <a:gd name="T50" fmla="*/ 0 w 27"/>
                <a:gd name="T51" fmla="*/ 521 h 42"/>
                <a:gd name="T52" fmla="*/ 0 w 27"/>
                <a:gd name="T53" fmla="*/ 562 h 42"/>
                <a:gd name="T54" fmla="*/ 64 w 27"/>
                <a:gd name="T55" fmla="*/ 709 h 42"/>
                <a:gd name="T56" fmla="*/ 129 w 27"/>
                <a:gd name="T57" fmla="*/ 649 h 42"/>
                <a:gd name="T58" fmla="*/ 129 w 27"/>
                <a:gd name="T59" fmla="*/ 773 h 42"/>
                <a:gd name="T60" fmla="*/ 147 w 27"/>
                <a:gd name="T61" fmla="*/ 837 h 42"/>
                <a:gd name="T62" fmla="*/ 211 w 27"/>
                <a:gd name="T63" fmla="*/ 855 h 42"/>
                <a:gd name="T64" fmla="*/ 400 w 27"/>
                <a:gd name="T65" fmla="*/ 878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42"/>
                <a:gd name="T101" fmla="*/ 27 w 27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42">
                  <a:moveTo>
                    <a:pt x="19" y="42"/>
                  </a:moveTo>
                  <a:lnTo>
                    <a:pt x="16" y="38"/>
                  </a:lnTo>
                  <a:lnTo>
                    <a:pt x="19" y="38"/>
                  </a:lnTo>
                  <a:lnTo>
                    <a:pt x="16" y="34"/>
                  </a:lnTo>
                  <a:lnTo>
                    <a:pt x="16" y="30"/>
                  </a:lnTo>
                  <a:lnTo>
                    <a:pt x="21" y="23"/>
                  </a:lnTo>
                  <a:lnTo>
                    <a:pt x="24" y="24"/>
                  </a:lnTo>
                  <a:lnTo>
                    <a:pt x="27" y="17"/>
                  </a:lnTo>
                  <a:lnTo>
                    <a:pt x="23" y="14"/>
                  </a:lnTo>
                  <a:lnTo>
                    <a:pt x="21" y="9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6" y="7"/>
                  </a:lnTo>
                  <a:lnTo>
                    <a:pt x="5" y="9"/>
                  </a:lnTo>
                  <a:lnTo>
                    <a:pt x="3" y="11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3" y="34"/>
                  </a:lnTo>
                  <a:lnTo>
                    <a:pt x="6" y="31"/>
                  </a:lnTo>
                  <a:lnTo>
                    <a:pt x="6" y="37"/>
                  </a:lnTo>
                  <a:lnTo>
                    <a:pt x="7" y="40"/>
                  </a:lnTo>
                  <a:lnTo>
                    <a:pt x="10" y="41"/>
                  </a:lnTo>
                  <a:lnTo>
                    <a:pt x="19" y="42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50" name="Freeform 1131"/>
            <p:cNvSpPr>
              <a:spLocks noChangeAspect="1"/>
            </p:cNvSpPr>
            <p:nvPr/>
          </p:nvSpPr>
          <p:spPr bwMode="auto">
            <a:xfrm>
              <a:off x="1389" y="1925"/>
              <a:ext cx="124" cy="192"/>
            </a:xfrm>
            <a:custGeom>
              <a:avLst/>
              <a:gdLst>
                <a:gd name="T0" fmla="*/ 400 w 27"/>
                <a:gd name="T1" fmla="*/ 878 h 42"/>
                <a:gd name="T2" fmla="*/ 335 w 27"/>
                <a:gd name="T3" fmla="*/ 795 h 42"/>
                <a:gd name="T4" fmla="*/ 400 w 27"/>
                <a:gd name="T5" fmla="*/ 795 h 42"/>
                <a:gd name="T6" fmla="*/ 335 w 27"/>
                <a:gd name="T7" fmla="*/ 709 h 42"/>
                <a:gd name="T8" fmla="*/ 335 w 27"/>
                <a:gd name="T9" fmla="*/ 626 h 42"/>
                <a:gd name="T10" fmla="*/ 441 w 27"/>
                <a:gd name="T11" fmla="*/ 480 h 42"/>
                <a:gd name="T12" fmla="*/ 505 w 27"/>
                <a:gd name="T13" fmla="*/ 503 h 42"/>
                <a:gd name="T14" fmla="*/ 569 w 27"/>
                <a:gd name="T15" fmla="*/ 357 h 42"/>
                <a:gd name="T16" fmla="*/ 487 w 27"/>
                <a:gd name="T17" fmla="*/ 293 h 42"/>
                <a:gd name="T18" fmla="*/ 441 w 27"/>
                <a:gd name="T19" fmla="*/ 187 h 42"/>
                <a:gd name="T20" fmla="*/ 487 w 27"/>
                <a:gd name="T21" fmla="*/ 64 h 42"/>
                <a:gd name="T22" fmla="*/ 487 w 27"/>
                <a:gd name="T23" fmla="*/ 23 h 42"/>
                <a:gd name="T24" fmla="*/ 423 w 27"/>
                <a:gd name="T25" fmla="*/ 0 h 42"/>
                <a:gd name="T26" fmla="*/ 358 w 27"/>
                <a:gd name="T27" fmla="*/ 23 h 42"/>
                <a:gd name="T28" fmla="*/ 335 w 27"/>
                <a:gd name="T29" fmla="*/ 64 h 42"/>
                <a:gd name="T30" fmla="*/ 276 w 27"/>
                <a:gd name="T31" fmla="*/ 82 h 42"/>
                <a:gd name="T32" fmla="*/ 211 w 27"/>
                <a:gd name="T33" fmla="*/ 123 h 42"/>
                <a:gd name="T34" fmla="*/ 129 w 27"/>
                <a:gd name="T35" fmla="*/ 146 h 42"/>
                <a:gd name="T36" fmla="*/ 106 w 27"/>
                <a:gd name="T37" fmla="*/ 187 h 42"/>
                <a:gd name="T38" fmla="*/ 64 w 27"/>
                <a:gd name="T39" fmla="*/ 229 h 42"/>
                <a:gd name="T40" fmla="*/ 129 w 27"/>
                <a:gd name="T41" fmla="*/ 293 h 42"/>
                <a:gd name="T42" fmla="*/ 41 w 27"/>
                <a:gd name="T43" fmla="*/ 293 h 42"/>
                <a:gd name="T44" fmla="*/ 41 w 27"/>
                <a:gd name="T45" fmla="*/ 357 h 42"/>
                <a:gd name="T46" fmla="*/ 41 w 27"/>
                <a:gd name="T47" fmla="*/ 439 h 42"/>
                <a:gd name="T48" fmla="*/ 64 w 27"/>
                <a:gd name="T49" fmla="*/ 503 h 42"/>
                <a:gd name="T50" fmla="*/ 0 w 27"/>
                <a:gd name="T51" fmla="*/ 521 h 42"/>
                <a:gd name="T52" fmla="*/ 0 w 27"/>
                <a:gd name="T53" fmla="*/ 562 h 42"/>
                <a:gd name="T54" fmla="*/ 64 w 27"/>
                <a:gd name="T55" fmla="*/ 709 h 42"/>
                <a:gd name="T56" fmla="*/ 129 w 27"/>
                <a:gd name="T57" fmla="*/ 649 h 42"/>
                <a:gd name="T58" fmla="*/ 129 w 27"/>
                <a:gd name="T59" fmla="*/ 773 h 42"/>
                <a:gd name="T60" fmla="*/ 147 w 27"/>
                <a:gd name="T61" fmla="*/ 837 h 42"/>
                <a:gd name="T62" fmla="*/ 211 w 27"/>
                <a:gd name="T63" fmla="*/ 855 h 42"/>
                <a:gd name="T64" fmla="*/ 400 w 27"/>
                <a:gd name="T65" fmla="*/ 878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42"/>
                <a:gd name="T101" fmla="*/ 27 w 27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42">
                  <a:moveTo>
                    <a:pt x="19" y="42"/>
                  </a:moveTo>
                  <a:lnTo>
                    <a:pt x="16" y="38"/>
                  </a:lnTo>
                  <a:lnTo>
                    <a:pt x="19" y="38"/>
                  </a:lnTo>
                  <a:lnTo>
                    <a:pt x="16" y="34"/>
                  </a:lnTo>
                  <a:lnTo>
                    <a:pt x="16" y="30"/>
                  </a:lnTo>
                  <a:lnTo>
                    <a:pt x="21" y="23"/>
                  </a:lnTo>
                  <a:lnTo>
                    <a:pt x="24" y="24"/>
                  </a:lnTo>
                  <a:lnTo>
                    <a:pt x="27" y="17"/>
                  </a:lnTo>
                  <a:lnTo>
                    <a:pt x="23" y="14"/>
                  </a:lnTo>
                  <a:lnTo>
                    <a:pt x="21" y="9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6" y="7"/>
                  </a:lnTo>
                  <a:lnTo>
                    <a:pt x="5" y="9"/>
                  </a:lnTo>
                  <a:lnTo>
                    <a:pt x="3" y="11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3" y="34"/>
                  </a:lnTo>
                  <a:lnTo>
                    <a:pt x="6" y="31"/>
                  </a:lnTo>
                  <a:lnTo>
                    <a:pt x="6" y="37"/>
                  </a:lnTo>
                  <a:lnTo>
                    <a:pt x="7" y="40"/>
                  </a:lnTo>
                  <a:lnTo>
                    <a:pt x="10" y="41"/>
                  </a:lnTo>
                  <a:lnTo>
                    <a:pt x="19" y="42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51" name="Freeform 1132"/>
            <p:cNvSpPr>
              <a:spLocks noChangeAspect="1"/>
            </p:cNvSpPr>
            <p:nvPr/>
          </p:nvSpPr>
          <p:spPr bwMode="auto">
            <a:xfrm>
              <a:off x="1389" y="1925"/>
              <a:ext cx="124" cy="192"/>
            </a:xfrm>
            <a:custGeom>
              <a:avLst/>
              <a:gdLst>
                <a:gd name="T0" fmla="*/ 400 w 27"/>
                <a:gd name="T1" fmla="*/ 878 h 42"/>
                <a:gd name="T2" fmla="*/ 335 w 27"/>
                <a:gd name="T3" fmla="*/ 795 h 42"/>
                <a:gd name="T4" fmla="*/ 400 w 27"/>
                <a:gd name="T5" fmla="*/ 795 h 42"/>
                <a:gd name="T6" fmla="*/ 335 w 27"/>
                <a:gd name="T7" fmla="*/ 709 h 42"/>
                <a:gd name="T8" fmla="*/ 335 w 27"/>
                <a:gd name="T9" fmla="*/ 626 h 42"/>
                <a:gd name="T10" fmla="*/ 441 w 27"/>
                <a:gd name="T11" fmla="*/ 480 h 42"/>
                <a:gd name="T12" fmla="*/ 505 w 27"/>
                <a:gd name="T13" fmla="*/ 503 h 42"/>
                <a:gd name="T14" fmla="*/ 569 w 27"/>
                <a:gd name="T15" fmla="*/ 357 h 42"/>
                <a:gd name="T16" fmla="*/ 487 w 27"/>
                <a:gd name="T17" fmla="*/ 293 h 42"/>
                <a:gd name="T18" fmla="*/ 441 w 27"/>
                <a:gd name="T19" fmla="*/ 187 h 42"/>
                <a:gd name="T20" fmla="*/ 487 w 27"/>
                <a:gd name="T21" fmla="*/ 64 h 42"/>
                <a:gd name="T22" fmla="*/ 487 w 27"/>
                <a:gd name="T23" fmla="*/ 23 h 42"/>
                <a:gd name="T24" fmla="*/ 423 w 27"/>
                <a:gd name="T25" fmla="*/ 0 h 42"/>
                <a:gd name="T26" fmla="*/ 358 w 27"/>
                <a:gd name="T27" fmla="*/ 23 h 42"/>
                <a:gd name="T28" fmla="*/ 335 w 27"/>
                <a:gd name="T29" fmla="*/ 64 h 42"/>
                <a:gd name="T30" fmla="*/ 276 w 27"/>
                <a:gd name="T31" fmla="*/ 82 h 42"/>
                <a:gd name="T32" fmla="*/ 211 w 27"/>
                <a:gd name="T33" fmla="*/ 123 h 42"/>
                <a:gd name="T34" fmla="*/ 129 w 27"/>
                <a:gd name="T35" fmla="*/ 146 h 42"/>
                <a:gd name="T36" fmla="*/ 106 w 27"/>
                <a:gd name="T37" fmla="*/ 187 h 42"/>
                <a:gd name="T38" fmla="*/ 64 w 27"/>
                <a:gd name="T39" fmla="*/ 229 h 42"/>
                <a:gd name="T40" fmla="*/ 129 w 27"/>
                <a:gd name="T41" fmla="*/ 293 h 42"/>
                <a:gd name="T42" fmla="*/ 41 w 27"/>
                <a:gd name="T43" fmla="*/ 293 h 42"/>
                <a:gd name="T44" fmla="*/ 41 w 27"/>
                <a:gd name="T45" fmla="*/ 357 h 42"/>
                <a:gd name="T46" fmla="*/ 41 w 27"/>
                <a:gd name="T47" fmla="*/ 439 h 42"/>
                <a:gd name="T48" fmla="*/ 64 w 27"/>
                <a:gd name="T49" fmla="*/ 503 h 42"/>
                <a:gd name="T50" fmla="*/ 0 w 27"/>
                <a:gd name="T51" fmla="*/ 521 h 42"/>
                <a:gd name="T52" fmla="*/ 0 w 27"/>
                <a:gd name="T53" fmla="*/ 562 h 42"/>
                <a:gd name="T54" fmla="*/ 64 w 27"/>
                <a:gd name="T55" fmla="*/ 709 h 42"/>
                <a:gd name="T56" fmla="*/ 129 w 27"/>
                <a:gd name="T57" fmla="*/ 649 h 42"/>
                <a:gd name="T58" fmla="*/ 129 w 27"/>
                <a:gd name="T59" fmla="*/ 773 h 42"/>
                <a:gd name="T60" fmla="*/ 147 w 27"/>
                <a:gd name="T61" fmla="*/ 837 h 42"/>
                <a:gd name="T62" fmla="*/ 211 w 27"/>
                <a:gd name="T63" fmla="*/ 855 h 42"/>
                <a:gd name="T64" fmla="*/ 400 w 27"/>
                <a:gd name="T65" fmla="*/ 878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42"/>
                <a:gd name="T101" fmla="*/ 27 w 27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42">
                  <a:moveTo>
                    <a:pt x="19" y="42"/>
                  </a:moveTo>
                  <a:lnTo>
                    <a:pt x="16" y="38"/>
                  </a:lnTo>
                  <a:lnTo>
                    <a:pt x="19" y="38"/>
                  </a:lnTo>
                  <a:lnTo>
                    <a:pt x="16" y="34"/>
                  </a:lnTo>
                  <a:lnTo>
                    <a:pt x="16" y="30"/>
                  </a:lnTo>
                  <a:lnTo>
                    <a:pt x="21" y="23"/>
                  </a:lnTo>
                  <a:lnTo>
                    <a:pt x="24" y="24"/>
                  </a:lnTo>
                  <a:lnTo>
                    <a:pt x="27" y="17"/>
                  </a:lnTo>
                  <a:lnTo>
                    <a:pt x="23" y="14"/>
                  </a:lnTo>
                  <a:lnTo>
                    <a:pt x="21" y="9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6" y="7"/>
                  </a:lnTo>
                  <a:lnTo>
                    <a:pt x="5" y="9"/>
                  </a:lnTo>
                  <a:lnTo>
                    <a:pt x="3" y="11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3" y="34"/>
                  </a:lnTo>
                  <a:lnTo>
                    <a:pt x="6" y="31"/>
                  </a:lnTo>
                  <a:lnTo>
                    <a:pt x="6" y="37"/>
                  </a:lnTo>
                  <a:lnTo>
                    <a:pt x="7" y="40"/>
                  </a:lnTo>
                  <a:lnTo>
                    <a:pt x="10" y="41"/>
                  </a:lnTo>
                  <a:lnTo>
                    <a:pt x="19" y="42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52" name="Freeform 1133"/>
            <p:cNvSpPr>
              <a:spLocks noChangeAspect="1"/>
            </p:cNvSpPr>
            <p:nvPr/>
          </p:nvSpPr>
          <p:spPr bwMode="auto">
            <a:xfrm>
              <a:off x="1261" y="2584"/>
              <a:ext cx="248" cy="128"/>
            </a:xfrm>
            <a:custGeom>
              <a:avLst/>
              <a:gdLst>
                <a:gd name="T0" fmla="*/ 992 w 54"/>
                <a:gd name="T1" fmla="*/ 270 h 28"/>
                <a:gd name="T2" fmla="*/ 951 w 54"/>
                <a:gd name="T3" fmla="*/ 229 h 28"/>
                <a:gd name="T4" fmla="*/ 886 w 54"/>
                <a:gd name="T5" fmla="*/ 187 h 28"/>
                <a:gd name="T6" fmla="*/ 886 w 54"/>
                <a:gd name="T7" fmla="*/ 82 h 28"/>
                <a:gd name="T8" fmla="*/ 886 w 54"/>
                <a:gd name="T9" fmla="*/ 64 h 28"/>
                <a:gd name="T10" fmla="*/ 698 w 54"/>
                <a:gd name="T11" fmla="*/ 0 h 28"/>
                <a:gd name="T12" fmla="*/ 592 w 54"/>
                <a:gd name="T13" fmla="*/ 64 h 28"/>
                <a:gd name="T14" fmla="*/ 441 w 54"/>
                <a:gd name="T15" fmla="*/ 64 h 28"/>
                <a:gd name="T16" fmla="*/ 381 w 54"/>
                <a:gd name="T17" fmla="*/ 64 h 28"/>
                <a:gd name="T18" fmla="*/ 294 w 54"/>
                <a:gd name="T19" fmla="*/ 82 h 28"/>
                <a:gd name="T20" fmla="*/ 211 w 54"/>
                <a:gd name="T21" fmla="*/ 123 h 28"/>
                <a:gd name="T22" fmla="*/ 211 w 54"/>
                <a:gd name="T23" fmla="*/ 187 h 28"/>
                <a:gd name="T24" fmla="*/ 129 w 54"/>
                <a:gd name="T25" fmla="*/ 229 h 28"/>
                <a:gd name="T26" fmla="*/ 83 w 54"/>
                <a:gd name="T27" fmla="*/ 293 h 28"/>
                <a:gd name="T28" fmla="*/ 0 w 54"/>
                <a:gd name="T29" fmla="*/ 375 h 28"/>
                <a:gd name="T30" fmla="*/ 0 w 54"/>
                <a:gd name="T31" fmla="*/ 480 h 28"/>
                <a:gd name="T32" fmla="*/ 83 w 54"/>
                <a:gd name="T33" fmla="*/ 439 h 28"/>
                <a:gd name="T34" fmla="*/ 211 w 54"/>
                <a:gd name="T35" fmla="*/ 480 h 28"/>
                <a:gd name="T36" fmla="*/ 211 w 54"/>
                <a:gd name="T37" fmla="*/ 503 h 28"/>
                <a:gd name="T38" fmla="*/ 276 w 54"/>
                <a:gd name="T39" fmla="*/ 562 h 28"/>
                <a:gd name="T40" fmla="*/ 487 w 54"/>
                <a:gd name="T41" fmla="*/ 562 h 28"/>
                <a:gd name="T42" fmla="*/ 592 w 54"/>
                <a:gd name="T43" fmla="*/ 375 h 28"/>
                <a:gd name="T44" fmla="*/ 781 w 54"/>
                <a:gd name="T45" fmla="*/ 585 h 28"/>
                <a:gd name="T46" fmla="*/ 845 w 54"/>
                <a:gd name="T47" fmla="*/ 375 h 28"/>
                <a:gd name="T48" fmla="*/ 951 w 54"/>
                <a:gd name="T49" fmla="*/ 416 h 28"/>
                <a:gd name="T50" fmla="*/ 1010 w 54"/>
                <a:gd name="T51" fmla="*/ 375 h 28"/>
                <a:gd name="T52" fmla="*/ 1098 w 54"/>
                <a:gd name="T53" fmla="*/ 375 h 28"/>
                <a:gd name="T54" fmla="*/ 1139 w 54"/>
                <a:gd name="T55" fmla="*/ 357 h 28"/>
                <a:gd name="T56" fmla="*/ 1098 w 54"/>
                <a:gd name="T57" fmla="*/ 229 h 28"/>
                <a:gd name="T58" fmla="*/ 992 w 54"/>
                <a:gd name="T59" fmla="*/ 270 h 2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"/>
                <a:gd name="T91" fmla="*/ 0 h 28"/>
                <a:gd name="T92" fmla="*/ 54 w 54"/>
                <a:gd name="T93" fmla="*/ 28 h 2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" h="28">
                  <a:moveTo>
                    <a:pt x="47" y="13"/>
                  </a:moveTo>
                  <a:lnTo>
                    <a:pt x="45" y="11"/>
                  </a:lnTo>
                  <a:lnTo>
                    <a:pt x="42" y="9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33" y="0"/>
                  </a:lnTo>
                  <a:lnTo>
                    <a:pt x="28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4" y="21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3" y="27"/>
                  </a:lnTo>
                  <a:lnTo>
                    <a:pt x="23" y="27"/>
                  </a:lnTo>
                  <a:lnTo>
                    <a:pt x="28" y="18"/>
                  </a:lnTo>
                  <a:lnTo>
                    <a:pt x="37" y="28"/>
                  </a:lnTo>
                  <a:lnTo>
                    <a:pt x="40" y="18"/>
                  </a:lnTo>
                  <a:lnTo>
                    <a:pt x="45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7"/>
                  </a:lnTo>
                  <a:lnTo>
                    <a:pt x="52" y="11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53" name="Freeform 1134"/>
            <p:cNvSpPr>
              <a:spLocks noChangeAspect="1"/>
            </p:cNvSpPr>
            <p:nvPr/>
          </p:nvSpPr>
          <p:spPr bwMode="auto">
            <a:xfrm>
              <a:off x="1261" y="2584"/>
              <a:ext cx="248" cy="128"/>
            </a:xfrm>
            <a:custGeom>
              <a:avLst/>
              <a:gdLst>
                <a:gd name="T0" fmla="*/ 992 w 54"/>
                <a:gd name="T1" fmla="*/ 270 h 28"/>
                <a:gd name="T2" fmla="*/ 951 w 54"/>
                <a:gd name="T3" fmla="*/ 229 h 28"/>
                <a:gd name="T4" fmla="*/ 886 w 54"/>
                <a:gd name="T5" fmla="*/ 187 h 28"/>
                <a:gd name="T6" fmla="*/ 886 w 54"/>
                <a:gd name="T7" fmla="*/ 82 h 28"/>
                <a:gd name="T8" fmla="*/ 886 w 54"/>
                <a:gd name="T9" fmla="*/ 64 h 28"/>
                <a:gd name="T10" fmla="*/ 698 w 54"/>
                <a:gd name="T11" fmla="*/ 0 h 28"/>
                <a:gd name="T12" fmla="*/ 592 w 54"/>
                <a:gd name="T13" fmla="*/ 64 h 28"/>
                <a:gd name="T14" fmla="*/ 441 w 54"/>
                <a:gd name="T15" fmla="*/ 64 h 28"/>
                <a:gd name="T16" fmla="*/ 381 w 54"/>
                <a:gd name="T17" fmla="*/ 64 h 28"/>
                <a:gd name="T18" fmla="*/ 294 w 54"/>
                <a:gd name="T19" fmla="*/ 82 h 28"/>
                <a:gd name="T20" fmla="*/ 211 w 54"/>
                <a:gd name="T21" fmla="*/ 123 h 28"/>
                <a:gd name="T22" fmla="*/ 211 w 54"/>
                <a:gd name="T23" fmla="*/ 187 h 28"/>
                <a:gd name="T24" fmla="*/ 129 w 54"/>
                <a:gd name="T25" fmla="*/ 229 h 28"/>
                <a:gd name="T26" fmla="*/ 83 w 54"/>
                <a:gd name="T27" fmla="*/ 293 h 28"/>
                <a:gd name="T28" fmla="*/ 0 w 54"/>
                <a:gd name="T29" fmla="*/ 375 h 28"/>
                <a:gd name="T30" fmla="*/ 0 w 54"/>
                <a:gd name="T31" fmla="*/ 480 h 28"/>
                <a:gd name="T32" fmla="*/ 83 w 54"/>
                <a:gd name="T33" fmla="*/ 439 h 28"/>
                <a:gd name="T34" fmla="*/ 211 w 54"/>
                <a:gd name="T35" fmla="*/ 480 h 28"/>
                <a:gd name="T36" fmla="*/ 211 w 54"/>
                <a:gd name="T37" fmla="*/ 503 h 28"/>
                <a:gd name="T38" fmla="*/ 276 w 54"/>
                <a:gd name="T39" fmla="*/ 562 h 28"/>
                <a:gd name="T40" fmla="*/ 487 w 54"/>
                <a:gd name="T41" fmla="*/ 562 h 28"/>
                <a:gd name="T42" fmla="*/ 592 w 54"/>
                <a:gd name="T43" fmla="*/ 375 h 28"/>
                <a:gd name="T44" fmla="*/ 781 w 54"/>
                <a:gd name="T45" fmla="*/ 585 h 28"/>
                <a:gd name="T46" fmla="*/ 845 w 54"/>
                <a:gd name="T47" fmla="*/ 375 h 28"/>
                <a:gd name="T48" fmla="*/ 951 w 54"/>
                <a:gd name="T49" fmla="*/ 416 h 28"/>
                <a:gd name="T50" fmla="*/ 1010 w 54"/>
                <a:gd name="T51" fmla="*/ 375 h 28"/>
                <a:gd name="T52" fmla="*/ 1098 w 54"/>
                <a:gd name="T53" fmla="*/ 375 h 28"/>
                <a:gd name="T54" fmla="*/ 1139 w 54"/>
                <a:gd name="T55" fmla="*/ 357 h 28"/>
                <a:gd name="T56" fmla="*/ 1098 w 54"/>
                <a:gd name="T57" fmla="*/ 229 h 28"/>
                <a:gd name="T58" fmla="*/ 992 w 54"/>
                <a:gd name="T59" fmla="*/ 270 h 2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"/>
                <a:gd name="T91" fmla="*/ 0 h 28"/>
                <a:gd name="T92" fmla="*/ 54 w 54"/>
                <a:gd name="T93" fmla="*/ 28 h 2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" h="28">
                  <a:moveTo>
                    <a:pt x="47" y="13"/>
                  </a:moveTo>
                  <a:lnTo>
                    <a:pt x="45" y="11"/>
                  </a:lnTo>
                  <a:lnTo>
                    <a:pt x="42" y="9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33" y="0"/>
                  </a:lnTo>
                  <a:lnTo>
                    <a:pt x="28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4" y="21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3" y="27"/>
                  </a:lnTo>
                  <a:lnTo>
                    <a:pt x="23" y="27"/>
                  </a:lnTo>
                  <a:lnTo>
                    <a:pt x="28" y="18"/>
                  </a:lnTo>
                  <a:lnTo>
                    <a:pt x="37" y="28"/>
                  </a:lnTo>
                  <a:lnTo>
                    <a:pt x="40" y="18"/>
                  </a:lnTo>
                  <a:lnTo>
                    <a:pt x="45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7"/>
                  </a:lnTo>
                  <a:lnTo>
                    <a:pt x="52" y="11"/>
                  </a:lnTo>
                  <a:lnTo>
                    <a:pt x="47" y="13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54" name="Freeform 1135"/>
            <p:cNvSpPr>
              <a:spLocks noChangeAspect="1"/>
            </p:cNvSpPr>
            <p:nvPr/>
          </p:nvSpPr>
          <p:spPr bwMode="auto">
            <a:xfrm>
              <a:off x="1454" y="2492"/>
              <a:ext cx="402" cy="174"/>
            </a:xfrm>
            <a:custGeom>
              <a:avLst/>
              <a:gdLst>
                <a:gd name="T0" fmla="*/ 1275 w 88"/>
                <a:gd name="T1" fmla="*/ 774 h 38"/>
                <a:gd name="T2" fmla="*/ 1357 w 88"/>
                <a:gd name="T3" fmla="*/ 714 h 38"/>
                <a:gd name="T4" fmla="*/ 1480 w 88"/>
                <a:gd name="T5" fmla="*/ 714 h 38"/>
                <a:gd name="T6" fmla="*/ 1608 w 88"/>
                <a:gd name="T7" fmla="*/ 691 h 38"/>
                <a:gd name="T8" fmla="*/ 1608 w 88"/>
                <a:gd name="T9" fmla="*/ 627 h 38"/>
                <a:gd name="T10" fmla="*/ 1690 w 88"/>
                <a:gd name="T11" fmla="*/ 568 h 38"/>
                <a:gd name="T12" fmla="*/ 1690 w 88"/>
                <a:gd name="T13" fmla="*/ 481 h 38"/>
                <a:gd name="T14" fmla="*/ 1690 w 88"/>
                <a:gd name="T15" fmla="*/ 357 h 38"/>
                <a:gd name="T16" fmla="*/ 1795 w 88"/>
                <a:gd name="T17" fmla="*/ 334 h 38"/>
                <a:gd name="T18" fmla="*/ 1836 w 88"/>
                <a:gd name="T19" fmla="*/ 252 h 38"/>
                <a:gd name="T20" fmla="*/ 1754 w 88"/>
                <a:gd name="T21" fmla="*/ 188 h 38"/>
                <a:gd name="T22" fmla="*/ 1754 w 88"/>
                <a:gd name="T23" fmla="*/ 64 h 38"/>
                <a:gd name="T24" fmla="*/ 1503 w 88"/>
                <a:gd name="T25" fmla="*/ 64 h 38"/>
                <a:gd name="T26" fmla="*/ 1293 w 88"/>
                <a:gd name="T27" fmla="*/ 0 h 38"/>
                <a:gd name="T28" fmla="*/ 1252 w 88"/>
                <a:gd name="T29" fmla="*/ 124 h 38"/>
                <a:gd name="T30" fmla="*/ 1105 w 88"/>
                <a:gd name="T31" fmla="*/ 147 h 38"/>
                <a:gd name="T32" fmla="*/ 1000 w 88"/>
                <a:gd name="T33" fmla="*/ 105 h 38"/>
                <a:gd name="T34" fmla="*/ 1000 w 88"/>
                <a:gd name="T35" fmla="*/ 147 h 38"/>
                <a:gd name="T36" fmla="*/ 895 w 88"/>
                <a:gd name="T37" fmla="*/ 147 h 38"/>
                <a:gd name="T38" fmla="*/ 895 w 88"/>
                <a:gd name="T39" fmla="*/ 252 h 38"/>
                <a:gd name="T40" fmla="*/ 795 w 88"/>
                <a:gd name="T41" fmla="*/ 293 h 38"/>
                <a:gd name="T42" fmla="*/ 836 w 88"/>
                <a:gd name="T43" fmla="*/ 398 h 38"/>
                <a:gd name="T44" fmla="*/ 836 w 88"/>
                <a:gd name="T45" fmla="*/ 481 h 38"/>
                <a:gd name="T46" fmla="*/ 690 w 88"/>
                <a:gd name="T47" fmla="*/ 421 h 38"/>
                <a:gd name="T48" fmla="*/ 502 w 88"/>
                <a:gd name="T49" fmla="*/ 481 h 38"/>
                <a:gd name="T50" fmla="*/ 397 w 88"/>
                <a:gd name="T51" fmla="*/ 504 h 38"/>
                <a:gd name="T52" fmla="*/ 210 w 88"/>
                <a:gd name="T53" fmla="*/ 481 h 38"/>
                <a:gd name="T54" fmla="*/ 123 w 88"/>
                <a:gd name="T55" fmla="*/ 545 h 38"/>
                <a:gd name="T56" fmla="*/ 0 w 88"/>
                <a:gd name="T57" fmla="*/ 504 h 38"/>
                <a:gd name="T58" fmla="*/ 0 w 88"/>
                <a:gd name="T59" fmla="*/ 609 h 38"/>
                <a:gd name="T60" fmla="*/ 64 w 88"/>
                <a:gd name="T61" fmla="*/ 650 h 38"/>
                <a:gd name="T62" fmla="*/ 123 w 88"/>
                <a:gd name="T63" fmla="*/ 691 h 38"/>
                <a:gd name="T64" fmla="*/ 210 w 88"/>
                <a:gd name="T65" fmla="*/ 691 h 38"/>
                <a:gd name="T66" fmla="*/ 251 w 88"/>
                <a:gd name="T67" fmla="*/ 774 h 38"/>
                <a:gd name="T68" fmla="*/ 270 w 88"/>
                <a:gd name="T69" fmla="*/ 714 h 38"/>
                <a:gd name="T70" fmla="*/ 356 w 88"/>
                <a:gd name="T71" fmla="*/ 756 h 38"/>
                <a:gd name="T72" fmla="*/ 461 w 88"/>
                <a:gd name="T73" fmla="*/ 650 h 38"/>
                <a:gd name="T74" fmla="*/ 649 w 88"/>
                <a:gd name="T75" fmla="*/ 627 h 38"/>
                <a:gd name="T76" fmla="*/ 708 w 88"/>
                <a:gd name="T77" fmla="*/ 691 h 38"/>
                <a:gd name="T78" fmla="*/ 1000 w 88"/>
                <a:gd name="T79" fmla="*/ 774 h 38"/>
                <a:gd name="T80" fmla="*/ 1000 w 88"/>
                <a:gd name="T81" fmla="*/ 797 h 38"/>
                <a:gd name="T82" fmla="*/ 1105 w 88"/>
                <a:gd name="T83" fmla="*/ 774 h 38"/>
                <a:gd name="T84" fmla="*/ 1275 w 88"/>
                <a:gd name="T85" fmla="*/ 774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8"/>
                <a:gd name="T130" fmla="*/ 0 h 38"/>
                <a:gd name="T131" fmla="*/ 88 w 88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8" h="38">
                  <a:moveTo>
                    <a:pt x="61" y="37"/>
                  </a:moveTo>
                  <a:lnTo>
                    <a:pt x="65" y="34"/>
                  </a:lnTo>
                  <a:lnTo>
                    <a:pt x="71" y="34"/>
                  </a:lnTo>
                  <a:lnTo>
                    <a:pt x="77" y="33"/>
                  </a:lnTo>
                  <a:lnTo>
                    <a:pt x="77" y="30"/>
                  </a:lnTo>
                  <a:lnTo>
                    <a:pt x="81" y="27"/>
                  </a:lnTo>
                  <a:lnTo>
                    <a:pt x="81" y="23"/>
                  </a:lnTo>
                  <a:lnTo>
                    <a:pt x="81" y="17"/>
                  </a:lnTo>
                  <a:lnTo>
                    <a:pt x="86" y="16"/>
                  </a:lnTo>
                  <a:lnTo>
                    <a:pt x="88" y="12"/>
                  </a:lnTo>
                  <a:lnTo>
                    <a:pt x="84" y="9"/>
                  </a:lnTo>
                  <a:lnTo>
                    <a:pt x="84" y="3"/>
                  </a:lnTo>
                  <a:lnTo>
                    <a:pt x="72" y="3"/>
                  </a:lnTo>
                  <a:lnTo>
                    <a:pt x="62" y="0"/>
                  </a:lnTo>
                  <a:lnTo>
                    <a:pt x="60" y="6"/>
                  </a:lnTo>
                  <a:lnTo>
                    <a:pt x="53" y="7"/>
                  </a:lnTo>
                  <a:lnTo>
                    <a:pt x="48" y="5"/>
                  </a:lnTo>
                  <a:lnTo>
                    <a:pt x="48" y="7"/>
                  </a:lnTo>
                  <a:lnTo>
                    <a:pt x="43" y="7"/>
                  </a:lnTo>
                  <a:lnTo>
                    <a:pt x="43" y="12"/>
                  </a:lnTo>
                  <a:lnTo>
                    <a:pt x="38" y="14"/>
                  </a:lnTo>
                  <a:lnTo>
                    <a:pt x="40" y="19"/>
                  </a:lnTo>
                  <a:lnTo>
                    <a:pt x="40" y="23"/>
                  </a:lnTo>
                  <a:lnTo>
                    <a:pt x="33" y="20"/>
                  </a:lnTo>
                  <a:lnTo>
                    <a:pt x="24" y="23"/>
                  </a:lnTo>
                  <a:lnTo>
                    <a:pt x="19" y="24"/>
                  </a:lnTo>
                  <a:lnTo>
                    <a:pt x="10" y="23"/>
                  </a:lnTo>
                  <a:lnTo>
                    <a:pt x="6" y="26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6" y="33"/>
                  </a:lnTo>
                  <a:lnTo>
                    <a:pt x="10" y="33"/>
                  </a:lnTo>
                  <a:lnTo>
                    <a:pt x="12" y="37"/>
                  </a:lnTo>
                  <a:lnTo>
                    <a:pt x="13" y="34"/>
                  </a:lnTo>
                  <a:lnTo>
                    <a:pt x="17" y="36"/>
                  </a:lnTo>
                  <a:lnTo>
                    <a:pt x="22" y="31"/>
                  </a:lnTo>
                  <a:lnTo>
                    <a:pt x="31" y="30"/>
                  </a:lnTo>
                  <a:lnTo>
                    <a:pt x="34" y="33"/>
                  </a:lnTo>
                  <a:lnTo>
                    <a:pt x="48" y="37"/>
                  </a:lnTo>
                  <a:lnTo>
                    <a:pt x="48" y="38"/>
                  </a:lnTo>
                  <a:lnTo>
                    <a:pt x="53" y="37"/>
                  </a:lnTo>
                  <a:lnTo>
                    <a:pt x="61" y="37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55" name="Freeform 1136"/>
            <p:cNvSpPr>
              <a:spLocks noChangeAspect="1"/>
            </p:cNvSpPr>
            <p:nvPr/>
          </p:nvSpPr>
          <p:spPr bwMode="auto">
            <a:xfrm>
              <a:off x="1454" y="2492"/>
              <a:ext cx="402" cy="174"/>
            </a:xfrm>
            <a:custGeom>
              <a:avLst/>
              <a:gdLst>
                <a:gd name="T0" fmla="*/ 1275 w 88"/>
                <a:gd name="T1" fmla="*/ 774 h 38"/>
                <a:gd name="T2" fmla="*/ 1357 w 88"/>
                <a:gd name="T3" fmla="*/ 714 h 38"/>
                <a:gd name="T4" fmla="*/ 1480 w 88"/>
                <a:gd name="T5" fmla="*/ 714 h 38"/>
                <a:gd name="T6" fmla="*/ 1608 w 88"/>
                <a:gd name="T7" fmla="*/ 691 h 38"/>
                <a:gd name="T8" fmla="*/ 1608 w 88"/>
                <a:gd name="T9" fmla="*/ 627 h 38"/>
                <a:gd name="T10" fmla="*/ 1690 w 88"/>
                <a:gd name="T11" fmla="*/ 568 h 38"/>
                <a:gd name="T12" fmla="*/ 1690 w 88"/>
                <a:gd name="T13" fmla="*/ 481 h 38"/>
                <a:gd name="T14" fmla="*/ 1690 w 88"/>
                <a:gd name="T15" fmla="*/ 357 h 38"/>
                <a:gd name="T16" fmla="*/ 1795 w 88"/>
                <a:gd name="T17" fmla="*/ 334 h 38"/>
                <a:gd name="T18" fmla="*/ 1836 w 88"/>
                <a:gd name="T19" fmla="*/ 252 h 38"/>
                <a:gd name="T20" fmla="*/ 1754 w 88"/>
                <a:gd name="T21" fmla="*/ 188 h 38"/>
                <a:gd name="T22" fmla="*/ 1754 w 88"/>
                <a:gd name="T23" fmla="*/ 64 h 38"/>
                <a:gd name="T24" fmla="*/ 1503 w 88"/>
                <a:gd name="T25" fmla="*/ 64 h 38"/>
                <a:gd name="T26" fmla="*/ 1293 w 88"/>
                <a:gd name="T27" fmla="*/ 0 h 38"/>
                <a:gd name="T28" fmla="*/ 1252 w 88"/>
                <a:gd name="T29" fmla="*/ 124 h 38"/>
                <a:gd name="T30" fmla="*/ 1105 w 88"/>
                <a:gd name="T31" fmla="*/ 147 h 38"/>
                <a:gd name="T32" fmla="*/ 1000 w 88"/>
                <a:gd name="T33" fmla="*/ 105 h 38"/>
                <a:gd name="T34" fmla="*/ 1000 w 88"/>
                <a:gd name="T35" fmla="*/ 147 h 38"/>
                <a:gd name="T36" fmla="*/ 895 w 88"/>
                <a:gd name="T37" fmla="*/ 147 h 38"/>
                <a:gd name="T38" fmla="*/ 895 w 88"/>
                <a:gd name="T39" fmla="*/ 252 h 38"/>
                <a:gd name="T40" fmla="*/ 795 w 88"/>
                <a:gd name="T41" fmla="*/ 293 h 38"/>
                <a:gd name="T42" fmla="*/ 836 w 88"/>
                <a:gd name="T43" fmla="*/ 398 h 38"/>
                <a:gd name="T44" fmla="*/ 836 w 88"/>
                <a:gd name="T45" fmla="*/ 481 h 38"/>
                <a:gd name="T46" fmla="*/ 690 w 88"/>
                <a:gd name="T47" fmla="*/ 421 h 38"/>
                <a:gd name="T48" fmla="*/ 502 w 88"/>
                <a:gd name="T49" fmla="*/ 481 h 38"/>
                <a:gd name="T50" fmla="*/ 397 w 88"/>
                <a:gd name="T51" fmla="*/ 504 h 38"/>
                <a:gd name="T52" fmla="*/ 210 w 88"/>
                <a:gd name="T53" fmla="*/ 481 h 38"/>
                <a:gd name="T54" fmla="*/ 123 w 88"/>
                <a:gd name="T55" fmla="*/ 545 h 38"/>
                <a:gd name="T56" fmla="*/ 0 w 88"/>
                <a:gd name="T57" fmla="*/ 504 h 38"/>
                <a:gd name="T58" fmla="*/ 0 w 88"/>
                <a:gd name="T59" fmla="*/ 609 h 38"/>
                <a:gd name="T60" fmla="*/ 64 w 88"/>
                <a:gd name="T61" fmla="*/ 650 h 38"/>
                <a:gd name="T62" fmla="*/ 123 w 88"/>
                <a:gd name="T63" fmla="*/ 691 h 38"/>
                <a:gd name="T64" fmla="*/ 210 w 88"/>
                <a:gd name="T65" fmla="*/ 691 h 38"/>
                <a:gd name="T66" fmla="*/ 251 w 88"/>
                <a:gd name="T67" fmla="*/ 774 h 38"/>
                <a:gd name="T68" fmla="*/ 270 w 88"/>
                <a:gd name="T69" fmla="*/ 714 h 38"/>
                <a:gd name="T70" fmla="*/ 356 w 88"/>
                <a:gd name="T71" fmla="*/ 756 h 38"/>
                <a:gd name="T72" fmla="*/ 461 w 88"/>
                <a:gd name="T73" fmla="*/ 650 h 38"/>
                <a:gd name="T74" fmla="*/ 649 w 88"/>
                <a:gd name="T75" fmla="*/ 627 h 38"/>
                <a:gd name="T76" fmla="*/ 708 w 88"/>
                <a:gd name="T77" fmla="*/ 691 h 38"/>
                <a:gd name="T78" fmla="*/ 1000 w 88"/>
                <a:gd name="T79" fmla="*/ 774 h 38"/>
                <a:gd name="T80" fmla="*/ 1000 w 88"/>
                <a:gd name="T81" fmla="*/ 797 h 38"/>
                <a:gd name="T82" fmla="*/ 1105 w 88"/>
                <a:gd name="T83" fmla="*/ 774 h 38"/>
                <a:gd name="T84" fmla="*/ 1275 w 88"/>
                <a:gd name="T85" fmla="*/ 774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8"/>
                <a:gd name="T130" fmla="*/ 0 h 38"/>
                <a:gd name="T131" fmla="*/ 88 w 88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8" h="38">
                  <a:moveTo>
                    <a:pt x="61" y="37"/>
                  </a:moveTo>
                  <a:lnTo>
                    <a:pt x="65" y="34"/>
                  </a:lnTo>
                  <a:lnTo>
                    <a:pt x="71" y="34"/>
                  </a:lnTo>
                  <a:lnTo>
                    <a:pt x="77" y="33"/>
                  </a:lnTo>
                  <a:lnTo>
                    <a:pt x="77" y="30"/>
                  </a:lnTo>
                  <a:lnTo>
                    <a:pt x="81" y="27"/>
                  </a:lnTo>
                  <a:lnTo>
                    <a:pt x="81" y="23"/>
                  </a:lnTo>
                  <a:lnTo>
                    <a:pt x="81" y="17"/>
                  </a:lnTo>
                  <a:lnTo>
                    <a:pt x="86" y="16"/>
                  </a:lnTo>
                  <a:lnTo>
                    <a:pt x="88" y="12"/>
                  </a:lnTo>
                  <a:lnTo>
                    <a:pt x="84" y="9"/>
                  </a:lnTo>
                  <a:lnTo>
                    <a:pt x="84" y="3"/>
                  </a:lnTo>
                  <a:lnTo>
                    <a:pt x="72" y="3"/>
                  </a:lnTo>
                  <a:lnTo>
                    <a:pt x="62" y="0"/>
                  </a:lnTo>
                  <a:lnTo>
                    <a:pt x="60" y="6"/>
                  </a:lnTo>
                  <a:lnTo>
                    <a:pt x="53" y="7"/>
                  </a:lnTo>
                  <a:lnTo>
                    <a:pt x="48" y="5"/>
                  </a:lnTo>
                  <a:lnTo>
                    <a:pt x="48" y="7"/>
                  </a:lnTo>
                  <a:lnTo>
                    <a:pt x="43" y="7"/>
                  </a:lnTo>
                  <a:lnTo>
                    <a:pt x="43" y="12"/>
                  </a:lnTo>
                  <a:lnTo>
                    <a:pt x="38" y="14"/>
                  </a:lnTo>
                  <a:lnTo>
                    <a:pt x="40" y="19"/>
                  </a:lnTo>
                  <a:lnTo>
                    <a:pt x="40" y="23"/>
                  </a:lnTo>
                  <a:lnTo>
                    <a:pt x="33" y="20"/>
                  </a:lnTo>
                  <a:lnTo>
                    <a:pt x="24" y="23"/>
                  </a:lnTo>
                  <a:lnTo>
                    <a:pt x="19" y="24"/>
                  </a:lnTo>
                  <a:lnTo>
                    <a:pt x="10" y="23"/>
                  </a:lnTo>
                  <a:lnTo>
                    <a:pt x="6" y="26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6" y="33"/>
                  </a:lnTo>
                  <a:lnTo>
                    <a:pt x="10" y="33"/>
                  </a:lnTo>
                  <a:lnTo>
                    <a:pt x="12" y="37"/>
                  </a:lnTo>
                  <a:lnTo>
                    <a:pt x="13" y="34"/>
                  </a:lnTo>
                  <a:lnTo>
                    <a:pt x="17" y="36"/>
                  </a:lnTo>
                  <a:lnTo>
                    <a:pt x="22" y="31"/>
                  </a:lnTo>
                  <a:lnTo>
                    <a:pt x="31" y="30"/>
                  </a:lnTo>
                  <a:lnTo>
                    <a:pt x="34" y="33"/>
                  </a:lnTo>
                  <a:lnTo>
                    <a:pt x="48" y="37"/>
                  </a:lnTo>
                  <a:lnTo>
                    <a:pt x="48" y="38"/>
                  </a:lnTo>
                  <a:lnTo>
                    <a:pt x="53" y="37"/>
                  </a:lnTo>
                  <a:lnTo>
                    <a:pt x="61" y="37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56" name="Freeform 1138"/>
            <p:cNvSpPr>
              <a:spLocks noChangeAspect="1"/>
            </p:cNvSpPr>
            <p:nvPr/>
          </p:nvSpPr>
          <p:spPr bwMode="auto">
            <a:xfrm>
              <a:off x="1261" y="2584"/>
              <a:ext cx="248" cy="128"/>
            </a:xfrm>
            <a:custGeom>
              <a:avLst/>
              <a:gdLst>
                <a:gd name="T0" fmla="*/ 992 w 54"/>
                <a:gd name="T1" fmla="*/ 270 h 28"/>
                <a:gd name="T2" fmla="*/ 951 w 54"/>
                <a:gd name="T3" fmla="*/ 229 h 28"/>
                <a:gd name="T4" fmla="*/ 886 w 54"/>
                <a:gd name="T5" fmla="*/ 187 h 28"/>
                <a:gd name="T6" fmla="*/ 886 w 54"/>
                <a:gd name="T7" fmla="*/ 82 h 28"/>
                <a:gd name="T8" fmla="*/ 886 w 54"/>
                <a:gd name="T9" fmla="*/ 64 h 28"/>
                <a:gd name="T10" fmla="*/ 698 w 54"/>
                <a:gd name="T11" fmla="*/ 0 h 28"/>
                <a:gd name="T12" fmla="*/ 592 w 54"/>
                <a:gd name="T13" fmla="*/ 64 h 28"/>
                <a:gd name="T14" fmla="*/ 441 w 54"/>
                <a:gd name="T15" fmla="*/ 64 h 28"/>
                <a:gd name="T16" fmla="*/ 381 w 54"/>
                <a:gd name="T17" fmla="*/ 64 h 28"/>
                <a:gd name="T18" fmla="*/ 294 w 54"/>
                <a:gd name="T19" fmla="*/ 82 h 28"/>
                <a:gd name="T20" fmla="*/ 211 w 54"/>
                <a:gd name="T21" fmla="*/ 123 h 28"/>
                <a:gd name="T22" fmla="*/ 211 w 54"/>
                <a:gd name="T23" fmla="*/ 187 h 28"/>
                <a:gd name="T24" fmla="*/ 129 w 54"/>
                <a:gd name="T25" fmla="*/ 229 h 28"/>
                <a:gd name="T26" fmla="*/ 83 w 54"/>
                <a:gd name="T27" fmla="*/ 293 h 28"/>
                <a:gd name="T28" fmla="*/ 0 w 54"/>
                <a:gd name="T29" fmla="*/ 375 h 28"/>
                <a:gd name="T30" fmla="*/ 0 w 54"/>
                <a:gd name="T31" fmla="*/ 480 h 28"/>
                <a:gd name="T32" fmla="*/ 83 w 54"/>
                <a:gd name="T33" fmla="*/ 439 h 28"/>
                <a:gd name="T34" fmla="*/ 211 w 54"/>
                <a:gd name="T35" fmla="*/ 480 h 28"/>
                <a:gd name="T36" fmla="*/ 211 w 54"/>
                <a:gd name="T37" fmla="*/ 503 h 28"/>
                <a:gd name="T38" fmla="*/ 276 w 54"/>
                <a:gd name="T39" fmla="*/ 562 h 28"/>
                <a:gd name="T40" fmla="*/ 487 w 54"/>
                <a:gd name="T41" fmla="*/ 562 h 28"/>
                <a:gd name="T42" fmla="*/ 592 w 54"/>
                <a:gd name="T43" fmla="*/ 375 h 28"/>
                <a:gd name="T44" fmla="*/ 781 w 54"/>
                <a:gd name="T45" fmla="*/ 585 h 28"/>
                <a:gd name="T46" fmla="*/ 845 w 54"/>
                <a:gd name="T47" fmla="*/ 375 h 28"/>
                <a:gd name="T48" fmla="*/ 951 w 54"/>
                <a:gd name="T49" fmla="*/ 416 h 28"/>
                <a:gd name="T50" fmla="*/ 1010 w 54"/>
                <a:gd name="T51" fmla="*/ 375 h 28"/>
                <a:gd name="T52" fmla="*/ 1098 w 54"/>
                <a:gd name="T53" fmla="*/ 375 h 28"/>
                <a:gd name="T54" fmla="*/ 1139 w 54"/>
                <a:gd name="T55" fmla="*/ 357 h 28"/>
                <a:gd name="T56" fmla="*/ 1098 w 54"/>
                <a:gd name="T57" fmla="*/ 229 h 28"/>
                <a:gd name="T58" fmla="*/ 992 w 54"/>
                <a:gd name="T59" fmla="*/ 270 h 2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"/>
                <a:gd name="T91" fmla="*/ 0 h 28"/>
                <a:gd name="T92" fmla="*/ 54 w 54"/>
                <a:gd name="T93" fmla="*/ 28 h 2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" h="28">
                  <a:moveTo>
                    <a:pt x="47" y="13"/>
                  </a:moveTo>
                  <a:lnTo>
                    <a:pt x="45" y="11"/>
                  </a:lnTo>
                  <a:lnTo>
                    <a:pt x="42" y="9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33" y="0"/>
                  </a:lnTo>
                  <a:lnTo>
                    <a:pt x="28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4" y="21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3" y="27"/>
                  </a:lnTo>
                  <a:lnTo>
                    <a:pt x="23" y="27"/>
                  </a:lnTo>
                  <a:lnTo>
                    <a:pt x="28" y="18"/>
                  </a:lnTo>
                  <a:lnTo>
                    <a:pt x="37" y="28"/>
                  </a:lnTo>
                  <a:lnTo>
                    <a:pt x="40" y="18"/>
                  </a:lnTo>
                  <a:lnTo>
                    <a:pt x="45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7"/>
                  </a:lnTo>
                  <a:lnTo>
                    <a:pt x="52" y="11"/>
                  </a:lnTo>
                  <a:lnTo>
                    <a:pt x="47" y="13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57" name="Freeform 1140"/>
            <p:cNvSpPr>
              <a:spLocks noChangeAspect="1"/>
            </p:cNvSpPr>
            <p:nvPr/>
          </p:nvSpPr>
          <p:spPr bwMode="auto">
            <a:xfrm>
              <a:off x="1454" y="2492"/>
              <a:ext cx="402" cy="174"/>
            </a:xfrm>
            <a:custGeom>
              <a:avLst/>
              <a:gdLst>
                <a:gd name="T0" fmla="*/ 1275 w 88"/>
                <a:gd name="T1" fmla="*/ 774 h 38"/>
                <a:gd name="T2" fmla="*/ 1357 w 88"/>
                <a:gd name="T3" fmla="*/ 714 h 38"/>
                <a:gd name="T4" fmla="*/ 1480 w 88"/>
                <a:gd name="T5" fmla="*/ 714 h 38"/>
                <a:gd name="T6" fmla="*/ 1608 w 88"/>
                <a:gd name="T7" fmla="*/ 691 h 38"/>
                <a:gd name="T8" fmla="*/ 1608 w 88"/>
                <a:gd name="T9" fmla="*/ 627 h 38"/>
                <a:gd name="T10" fmla="*/ 1690 w 88"/>
                <a:gd name="T11" fmla="*/ 568 h 38"/>
                <a:gd name="T12" fmla="*/ 1690 w 88"/>
                <a:gd name="T13" fmla="*/ 481 h 38"/>
                <a:gd name="T14" fmla="*/ 1690 w 88"/>
                <a:gd name="T15" fmla="*/ 357 h 38"/>
                <a:gd name="T16" fmla="*/ 1795 w 88"/>
                <a:gd name="T17" fmla="*/ 334 h 38"/>
                <a:gd name="T18" fmla="*/ 1836 w 88"/>
                <a:gd name="T19" fmla="*/ 252 h 38"/>
                <a:gd name="T20" fmla="*/ 1754 w 88"/>
                <a:gd name="T21" fmla="*/ 188 h 38"/>
                <a:gd name="T22" fmla="*/ 1754 w 88"/>
                <a:gd name="T23" fmla="*/ 64 h 38"/>
                <a:gd name="T24" fmla="*/ 1503 w 88"/>
                <a:gd name="T25" fmla="*/ 64 h 38"/>
                <a:gd name="T26" fmla="*/ 1293 w 88"/>
                <a:gd name="T27" fmla="*/ 0 h 38"/>
                <a:gd name="T28" fmla="*/ 1252 w 88"/>
                <a:gd name="T29" fmla="*/ 124 h 38"/>
                <a:gd name="T30" fmla="*/ 1105 w 88"/>
                <a:gd name="T31" fmla="*/ 147 h 38"/>
                <a:gd name="T32" fmla="*/ 1000 w 88"/>
                <a:gd name="T33" fmla="*/ 105 h 38"/>
                <a:gd name="T34" fmla="*/ 1000 w 88"/>
                <a:gd name="T35" fmla="*/ 147 h 38"/>
                <a:gd name="T36" fmla="*/ 895 w 88"/>
                <a:gd name="T37" fmla="*/ 147 h 38"/>
                <a:gd name="T38" fmla="*/ 895 w 88"/>
                <a:gd name="T39" fmla="*/ 252 h 38"/>
                <a:gd name="T40" fmla="*/ 795 w 88"/>
                <a:gd name="T41" fmla="*/ 293 h 38"/>
                <a:gd name="T42" fmla="*/ 836 w 88"/>
                <a:gd name="T43" fmla="*/ 398 h 38"/>
                <a:gd name="T44" fmla="*/ 836 w 88"/>
                <a:gd name="T45" fmla="*/ 481 h 38"/>
                <a:gd name="T46" fmla="*/ 690 w 88"/>
                <a:gd name="T47" fmla="*/ 421 h 38"/>
                <a:gd name="T48" fmla="*/ 502 w 88"/>
                <a:gd name="T49" fmla="*/ 481 h 38"/>
                <a:gd name="T50" fmla="*/ 397 w 88"/>
                <a:gd name="T51" fmla="*/ 504 h 38"/>
                <a:gd name="T52" fmla="*/ 210 w 88"/>
                <a:gd name="T53" fmla="*/ 481 h 38"/>
                <a:gd name="T54" fmla="*/ 123 w 88"/>
                <a:gd name="T55" fmla="*/ 545 h 38"/>
                <a:gd name="T56" fmla="*/ 0 w 88"/>
                <a:gd name="T57" fmla="*/ 504 h 38"/>
                <a:gd name="T58" fmla="*/ 0 w 88"/>
                <a:gd name="T59" fmla="*/ 609 h 38"/>
                <a:gd name="T60" fmla="*/ 64 w 88"/>
                <a:gd name="T61" fmla="*/ 650 h 38"/>
                <a:gd name="T62" fmla="*/ 123 w 88"/>
                <a:gd name="T63" fmla="*/ 691 h 38"/>
                <a:gd name="T64" fmla="*/ 210 w 88"/>
                <a:gd name="T65" fmla="*/ 691 h 38"/>
                <a:gd name="T66" fmla="*/ 251 w 88"/>
                <a:gd name="T67" fmla="*/ 774 h 38"/>
                <a:gd name="T68" fmla="*/ 270 w 88"/>
                <a:gd name="T69" fmla="*/ 714 h 38"/>
                <a:gd name="T70" fmla="*/ 356 w 88"/>
                <a:gd name="T71" fmla="*/ 756 h 38"/>
                <a:gd name="T72" fmla="*/ 461 w 88"/>
                <a:gd name="T73" fmla="*/ 650 h 38"/>
                <a:gd name="T74" fmla="*/ 649 w 88"/>
                <a:gd name="T75" fmla="*/ 627 h 38"/>
                <a:gd name="T76" fmla="*/ 708 w 88"/>
                <a:gd name="T77" fmla="*/ 691 h 38"/>
                <a:gd name="T78" fmla="*/ 1000 w 88"/>
                <a:gd name="T79" fmla="*/ 774 h 38"/>
                <a:gd name="T80" fmla="*/ 1000 w 88"/>
                <a:gd name="T81" fmla="*/ 797 h 38"/>
                <a:gd name="T82" fmla="*/ 1105 w 88"/>
                <a:gd name="T83" fmla="*/ 774 h 38"/>
                <a:gd name="T84" fmla="*/ 1275 w 88"/>
                <a:gd name="T85" fmla="*/ 774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8"/>
                <a:gd name="T130" fmla="*/ 0 h 38"/>
                <a:gd name="T131" fmla="*/ 88 w 88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8" h="38">
                  <a:moveTo>
                    <a:pt x="61" y="37"/>
                  </a:moveTo>
                  <a:lnTo>
                    <a:pt x="65" y="34"/>
                  </a:lnTo>
                  <a:lnTo>
                    <a:pt x="71" y="34"/>
                  </a:lnTo>
                  <a:lnTo>
                    <a:pt x="77" y="33"/>
                  </a:lnTo>
                  <a:lnTo>
                    <a:pt x="77" y="30"/>
                  </a:lnTo>
                  <a:lnTo>
                    <a:pt x="81" y="27"/>
                  </a:lnTo>
                  <a:lnTo>
                    <a:pt x="81" y="23"/>
                  </a:lnTo>
                  <a:lnTo>
                    <a:pt x="81" y="17"/>
                  </a:lnTo>
                  <a:lnTo>
                    <a:pt x="86" y="16"/>
                  </a:lnTo>
                  <a:lnTo>
                    <a:pt x="88" y="12"/>
                  </a:lnTo>
                  <a:lnTo>
                    <a:pt x="84" y="9"/>
                  </a:lnTo>
                  <a:lnTo>
                    <a:pt x="84" y="3"/>
                  </a:lnTo>
                  <a:lnTo>
                    <a:pt x="72" y="3"/>
                  </a:lnTo>
                  <a:lnTo>
                    <a:pt x="62" y="0"/>
                  </a:lnTo>
                  <a:lnTo>
                    <a:pt x="60" y="6"/>
                  </a:lnTo>
                  <a:lnTo>
                    <a:pt x="53" y="7"/>
                  </a:lnTo>
                  <a:lnTo>
                    <a:pt x="48" y="5"/>
                  </a:lnTo>
                  <a:lnTo>
                    <a:pt x="48" y="7"/>
                  </a:lnTo>
                  <a:lnTo>
                    <a:pt x="43" y="7"/>
                  </a:lnTo>
                  <a:lnTo>
                    <a:pt x="43" y="12"/>
                  </a:lnTo>
                  <a:lnTo>
                    <a:pt x="38" y="14"/>
                  </a:lnTo>
                  <a:lnTo>
                    <a:pt x="40" y="19"/>
                  </a:lnTo>
                  <a:lnTo>
                    <a:pt x="40" y="23"/>
                  </a:lnTo>
                  <a:lnTo>
                    <a:pt x="33" y="20"/>
                  </a:lnTo>
                  <a:lnTo>
                    <a:pt x="24" y="23"/>
                  </a:lnTo>
                  <a:lnTo>
                    <a:pt x="19" y="24"/>
                  </a:lnTo>
                  <a:lnTo>
                    <a:pt x="10" y="23"/>
                  </a:lnTo>
                  <a:lnTo>
                    <a:pt x="6" y="26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6" y="33"/>
                  </a:lnTo>
                  <a:lnTo>
                    <a:pt x="10" y="33"/>
                  </a:lnTo>
                  <a:lnTo>
                    <a:pt x="12" y="37"/>
                  </a:lnTo>
                  <a:lnTo>
                    <a:pt x="13" y="34"/>
                  </a:lnTo>
                  <a:lnTo>
                    <a:pt x="17" y="36"/>
                  </a:lnTo>
                  <a:lnTo>
                    <a:pt x="22" y="31"/>
                  </a:lnTo>
                  <a:lnTo>
                    <a:pt x="31" y="30"/>
                  </a:lnTo>
                  <a:lnTo>
                    <a:pt x="34" y="33"/>
                  </a:lnTo>
                  <a:lnTo>
                    <a:pt x="48" y="37"/>
                  </a:lnTo>
                  <a:lnTo>
                    <a:pt x="48" y="38"/>
                  </a:lnTo>
                  <a:lnTo>
                    <a:pt x="53" y="37"/>
                  </a:lnTo>
                  <a:lnTo>
                    <a:pt x="61" y="37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58" name="Freeform 1141"/>
            <p:cNvSpPr>
              <a:spLocks noChangeAspect="1"/>
            </p:cNvSpPr>
            <p:nvPr/>
          </p:nvSpPr>
          <p:spPr bwMode="auto">
            <a:xfrm>
              <a:off x="1586" y="2350"/>
              <a:ext cx="339" cy="174"/>
            </a:xfrm>
            <a:custGeom>
              <a:avLst/>
              <a:gdLst>
                <a:gd name="T0" fmla="*/ 1324 w 74"/>
                <a:gd name="T1" fmla="*/ 650 h 38"/>
                <a:gd name="T2" fmla="*/ 1406 w 74"/>
                <a:gd name="T3" fmla="*/ 545 h 38"/>
                <a:gd name="T4" fmla="*/ 1512 w 74"/>
                <a:gd name="T5" fmla="*/ 481 h 38"/>
                <a:gd name="T6" fmla="*/ 1553 w 74"/>
                <a:gd name="T7" fmla="*/ 398 h 38"/>
                <a:gd name="T8" fmla="*/ 1512 w 74"/>
                <a:gd name="T9" fmla="*/ 334 h 38"/>
                <a:gd name="T10" fmla="*/ 1383 w 74"/>
                <a:gd name="T11" fmla="*/ 293 h 38"/>
                <a:gd name="T12" fmla="*/ 1301 w 74"/>
                <a:gd name="T13" fmla="*/ 275 h 38"/>
                <a:gd name="T14" fmla="*/ 1237 w 74"/>
                <a:gd name="T15" fmla="*/ 211 h 38"/>
                <a:gd name="T16" fmla="*/ 1113 w 74"/>
                <a:gd name="T17" fmla="*/ 188 h 38"/>
                <a:gd name="T18" fmla="*/ 1113 w 74"/>
                <a:gd name="T19" fmla="*/ 252 h 38"/>
                <a:gd name="T20" fmla="*/ 1026 w 74"/>
                <a:gd name="T21" fmla="*/ 275 h 38"/>
                <a:gd name="T22" fmla="*/ 902 w 74"/>
                <a:gd name="T23" fmla="*/ 211 h 38"/>
                <a:gd name="T24" fmla="*/ 944 w 74"/>
                <a:gd name="T25" fmla="*/ 124 h 38"/>
                <a:gd name="T26" fmla="*/ 820 w 74"/>
                <a:gd name="T27" fmla="*/ 124 h 38"/>
                <a:gd name="T28" fmla="*/ 692 w 74"/>
                <a:gd name="T29" fmla="*/ 64 h 38"/>
                <a:gd name="T30" fmla="*/ 609 w 74"/>
                <a:gd name="T31" fmla="*/ 0 h 38"/>
                <a:gd name="T32" fmla="*/ 609 w 74"/>
                <a:gd name="T33" fmla="*/ 64 h 38"/>
                <a:gd name="T34" fmla="*/ 527 w 74"/>
                <a:gd name="T35" fmla="*/ 41 h 38"/>
                <a:gd name="T36" fmla="*/ 440 w 74"/>
                <a:gd name="T37" fmla="*/ 41 h 38"/>
                <a:gd name="T38" fmla="*/ 399 w 74"/>
                <a:gd name="T39" fmla="*/ 124 h 38"/>
                <a:gd name="T40" fmla="*/ 316 w 74"/>
                <a:gd name="T41" fmla="*/ 147 h 38"/>
                <a:gd name="T42" fmla="*/ 188 w 74"/>
                <a:gd name="T43" fmla="*/ 211 h 38"/>
                <a:gd name="T44" fmla="*/ 82 w 74"/>
                <a:gd name="T45" fmla="*/ 252 h 38"/>
                <a:gd name="T46" fmla="*/ 0 w 74"/>
                <a:gd name="T47" fmla="*/ 293 h 38"/>
                <a:gd name="T48" fmla="*/ 82 w 74"/>
                <a:gd name="T49" fmla="*/ 398 h 38"/>
                <a:gd name="T50" fmla="*/ 41 w 74"/>
                <a:gd name="T51" fmla="*/ 481 h 38"/>
                <a:gd name="T52" fmla="*/ 188 w 74"/>
                <a:gd name="T53" fmla="*/ 609 h 38"/>
                <a:gd name="T54" fmla="*/ 399 w 74"/>
                <a:gd name="T55" fmla="*/ 714 h 38"/>
                <a:gd name="T56" fmla="*/ 399 w 74"/>
                <a:gd name="T57" fmla="*/ 756 h 38"/>
                <a:gd name="T58" fmla="*/ 527 w 74"/>
                <a:gd name="T59" fmla="*/ 797 h 38"/>
                <a:gd name="T60" fmla="*/ 651 w 74"/>
                <a:gd name="T61" fmla="*/ 774 h 38"/>
                <a:gd name="T62" fmla="*/ 692 w 74"/>
                <a:gd name="T63" fmla="*/ 650 h 38"/>
                <a:gd name="T64" fmla="*/ 902 w 74"/>
                <a:gd name="T65" fmla="*/ 714 h 38"/>
                <a:gd name="T66" fmla="*/ 1154 w 74"/>
                <a:gd name="T67" fmla="*/ 714 h 38"/>
                <a:gd name="T68" fmla="*/ 1154 w 74"/>
                <a:gd name="T69" fmla="*/ 714 h 38"/>
                <a:gd name="T70" fmla="*/ 1196 w 74"/>
                <a:gd name="T71" fmla="*/ 650 h 38"/>
                <a:gd name="T72" fmla="*/ 1324 w 74"/>
                <a:gd name="T73" fmla="*/ 650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4"/>
                <a:gd name="T112" fmla="*/ 0 h 38"/>
                <a:gd name="T113" fmla="*/ 74 w 74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4" h="38">
                  <a:moveTo>
                    <a:pt x="63" y="31"/>
                  </a:moveTo>
                  <a:lnTo>
                    <a:pt x="67" y="26"/>
                  </a:lnTo>
                  <a:lnTo>
                    <a:pt x="72" y="23"/>
                  </a:lnTo>
                  <a:lnTo>
                    <a:pt x="74" y="19"/>
                  </a:lnTo>
                  <a:lnTo>
                    <a:pt x="72" y="16"/>
                  </a:lnTo>
                  <a:lnTo>
                    <a:pt x="66" y="14"/>
                  </a:lnTo>
                  <a:lnTo>
                    <a:pt x="62" y="13"/>
                  </a:lnTo>
                  <a:lnTo>
                    <a:pt x="59" y="10"/>
                  </a:lnTo>
                  <a:lnTo>
                    <a:pt x="53" y="9"/>
                  </a:lnTo>
                  <a:lnTo>
                    <a:pt x="53" y="12"/>
                  </a:lnTo>
                  <a:lnTo>
                    <a:pt x="49" y="13"/>
                  </a:lnTo>
                  <a:lnTo>
                    <a:pt x="43" y="10"/>
                  </a:lnTo>
                  <a:lnTo>
                    <a:pt x="45" y="6"/>
                  </a:lnTo>
                  <a:lnTo>
                    <a:pt x="39" y="6"/>
                  </a:lnTo>
                  <a:lnTo>
                    <a:pt x="33" y="3"/>
                  </a:lnTo>
                  <a:lnTo>
                    <a:pt x="29" y="0"/>
                  </a:lnTo>
                  <a:lnTo>
                    <a:pt x="29" y="3"/>
                  </a:lnTo>
                  <a:lnTo>
                    <a:pt x="25" y="2"/>
                  </a:lnTo>
                  <a:lnTo>
                    <a:pt x="21" y="2"/>
                  </a:lnTo>
                  <a:lnTo>
                    <a:pt x="19" y="6"/>
                  </a:lnTo>
                  <a:lnTo>
                    <a:pt x="15" y="7"/>
                  </a:lnTo>
                  <a:lnTo>
                    <a:pt x="9" y="10"/>
                  </a:lnTo>
                  <a:lnTo>
                    <a:pt x="4" y="12"/>
                  </a:lnTo>
                  <a:lnTo>
                    <a:pt x="0" y="14"/>
                  </a:lnTo>
                  <a:lnTo>
                    <a:pt x="4" y="19"/>
                  </a:lnTo>
                  <a:lnTo>
                    <a:pt x="2" y="23"/>
                  </a:lnTo>
                  <a:lnTo>
                    <a:pt x="9" y="29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25" y="38"/>
                  </a:lnTo>
                  <a:lnTo>
                    <a:pt x="31" y="37"/>
                  </a:lnTo>
                  <a:lnTo>
                    <a:pt x="33" y="31"/>
                  </a:lnTo>
                  <a:lnTo>
                    <a:pt x="43" y="34"/>
                  </a:lnTo>
                  <a:lnTo>
                    <a:pt x="55" y="34"/>
                  </a:lnTo>
                  <a:lnTo>
                    <a:pt x="57" y="31"/>
                  </a:lnTo>
                  <a:lnTo>
                    <a:pt x="63" y="31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59" name="Freeform 1142"/>
            <p:cNvSpPr>
              <a:spLocks noChangeAspect="1"/>
            </p:cNvSpPr>
            <p:nvPr/>
          </p:nvSpPr>
          <p:spPr bwMode="auto">
            <a:xfrm>
              <a:off x="1586" y="2350"/>
              <a:ext cx="339" cy="174"/>
            </a:xfrm>
            <a:custGeom>
              <a:avLst/>
              <a:gdLst>
                <a:gd name="T0" fmla="*/ 1324 w 74"/>
                <a:gd name="T1" fmla="*/ 650 h 38"/>
                <a:gd name="T2" fmla="*/ 1406 w 74"/>
                <a:gd name="T3" fmla="*/ 545 h 38"/>
                <a:gd name="T4" fmla="*/ 1512 w 74"/>
                <a:gd name="T5" fmla="*/ 481 h 38"/>
                <a:gd name="T6" fmla="*/ 1553 w 74"/>
                <a:gd name="T7" fmla="*/ 398 h 38"/>
                <a:gd name="T8" fmla="*/ 1512 w 74"/>
                <a:gd name="T9" fmla="*/ 334 h 38"/>
                <a:gd name="T10" fmla="*/ 1383 w 74"/>
                <a:gd name="T11" fmla="*/ 293 h 38"/>
                <a:gd name="T12" fmla="*/ 1301 w 74"/>
                <a:gd name="T13" fmla="*/ 275 h 38"/>
                <a:gd name="T14" fmla="*/ 1237 w 74"/>
                <a:gd name="T15" fmla="*/ 211 h 38"/>
                <a:gd name="T16" fmla="*/ 1113 w 74"/>
                <a:gd name="T17" fmla="*/ 188 h 38"/>
                <a:gd name="T18" fmla="*/ 1113 w 74"/>
                <a:gd name="T19" fmla="*/ 252 h 38"/>
                <a:gd name="T20" fmla="*/ 1026 w 74"/>
                <a:gd name="T21" fmla="*/ 275 h 38"/>
                <a:gd name="T22" fmla="*/ 902 w 74"/>
                <a:gd name="T23" fmla="*/ 211 h 38"/>
                <a:gd name="T24" fmla="*/ 944 w 74"/>
                <a:gd name="T25" fmla="*/ 124 h 38"/>
                <a:gd name="T26" fmla="*/ 820 w 74"/>
                <a:gd name="T27" fmla="*/ 124 h 38"/>
                <a:gd name="T28" fmla="*/ 692 w 74"/>
                <a:gd name="T29" fmla="*/ 64 h 38"/>
                <a:gd name="T30" fmla="*/ 609 w 74"/>
                <a:gd name="T31" fmla="*/ 0 h 38"/>
                <a:gd name="T32" fmla="*/ 609 w 74"/>
                <a:gd name="T33" fmla="*/ 64 h 38"/>
                <a:gd name="T34" fmla="*/ 527 w 74"/>
                <a:gd name="T35" fmla="*/ 41 h 38"/>
                <a:gd name="T36" fmla="*/ 440 w 74"/>
                <a:gd name="T37" fmla="*/ 41 h 38"/>
                <a:gd name="T38" fmla="*/ 399 w 74"/>
                <a:gd name="T39" fmla="*/ 124 h 38"/>
                <a:gd name="T40" fmla="*/ 316 w 74"/>
                <a:gd name="T41" fmla="*/ 147 h 38"/>
                <a:gd name="T42" fmla="*/ 188 w 74"/>
                <a:gd name="T43" fmla="*/ 211 h 38"/>
                <a:gd name="T44" fmla="*/ 82 w 74"/>
                <a:gd name="T45" fmla="*/ 252 h 38"/>
                <a:gd name="T46" fmla="*/ 0 w 74"/>
                <a:gd name="T47" fmla="*/ 293 h 38"/>
                <a:gd name="T48" fmla="*/ 82 w 74"/>
                <a:gd name="T49" fmla="*/ 398 h 38"/>
                <a:gd name="T50" fmla="*/ 41 w 74"/>
                <a:gd name="T51" fmla="*/ 481 h 38"/>
                <a:gd name="T52" fmla="*/ 188 w 74"/>
                <a:gd name="T53" fmla="*/ 609 h 38"/>
                <a:gd name="T54" fmla="*/ 399 w 74"/>
                <a:gd name="T55" fmla="*/ 714 h 38"/>
                <a:gd name="T56" fmla="*/ 399 w 74"/>
                <a:gd name="T57" fmla="*/ 756 h 38"/>
                <a:gd name="T58" fmla="*/ 527 w 74"/>
                <a:gd name="T59" fmla="*/ 797 h 38"/>
                <a:gd name="T60" fmla="*/ 651 w 74"/>
                <a:gd name="T61" fmla="*/ 774 h 38"/>
                <a:gd name="T62" fmla="*/ 692 w 74"/>
                <a:gd name="T63" fmla="*/ 650 h 38"/>
                <a:gd name="T64" fmla="*/ 902 w 74"/>
                <a:gd name="T65" fmla="*/ 714 h 38"/>
                <a:gd name="T66" fmla="*/ 1154 w 74"/>
                <a:gd name="T67" fmla="*/ 714 h 38"/>
                <a:gd name="T68" fmla="*/ 1154 w 74"/>
                <a:gd name="T69" fmla="*/ 714 h 38"/>
                <a:gd name="T70" fmla="*/ 1196 w 74"/>
                <a:gd name="T71" fmla="*/ 650 h 38"/>
                <a:gd name="T72" fmla="*/ 1324 w 74"/>
                <a:gd name="T73" fmla="*/ 650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4"/>
                <a:gd name="T112" fmla="*/ 0 h 38"/>
                <a:gd name="T113" fmla="*/ 74 w 74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4" h="38">
                  <a:moveTo>
                    <a:pt x="63" y="31"/>
                  </a:moveTo>
                  <a:lnTo>
                    <a:pt x="67" y="26"/>
                  </a:lnTo>
                  <a:lnTo>
                    <a:pt x="72" y="23"/>
                  </a:lnTo>
                  <a:lnTo>
                    <a:pt x="74" y="19"/>
                  </a:lnTo>
                  <a:lnTo>
                    <a:pt x="72" y="16"/>
                  </a:lnTo>
                  <a:lnTo>
                    <a:pt x="66" y="14"/>
                  </a:lnTo>
                  <a:lnTo>
                    <a:pt x="62" y="13"/>
                  </a:lnTo>
                  <a:lnTo>
                    <a:pt x="59" y="10"/>
                  </a:lnTo>
                  <a:lnTo>
                    <a:pt x="53" y="9"/>
                  </a:lnTo>
                  <a:lnTo>
                    <a:pt x="53" y="12"/>
                  </a:lnTo>
                  <a:lnTo>
                    <a:pt x="49" y="13"/>
                  </a:lnTo>
                  <a:lnTo>
                    <a:pt x="43" y="10"/>
                  </a:lnTo>
                  <a:lnTo>
                    <a:pt x="45" y="6"/>
                  </a:lnTo>
                  <a:lnTo>
                    <a:pt x="39" y="6"/>
                  </a:lnTo>
                  <a:lnTo>
                    <a:pt x="33" y="3"/>
                  </a:lnTo>
                  <a:lnTo>
                    <a:pt x="29" y="0"/>
                  </a:lnTo>
                  <a:lnTo>
                    <a:pt x="29" y="3"/>
                  </a:lnTo>
                  <a:lnTo>
                    <a:pt x="25" y="2"/>
                  </a:lnTo>
                  <a:lnTo>
                    <a:pt x="21" y="2"/>
                  </a:lnTo>
                  <a:lnTo>
                    <a:pt x="19" y="6"/>
                  </a:lnTo>
                  <a:lnTo>
                    <a:pt x="15" y="7"/>
                  </a:lnTo>
                  <a:lnTo>
                    <a:pt x="9" y="10"/>
                  </a:lnTo>
                  <a:lnTo>
                    <a:pt x="4" y="12"/>
                  </a:lnTo>
                  <a:lnTo>
                    <a:pt x="0" y="14"/>
                  </a:lnTo>
                  <a:lnTo>
                    <a:pt x="4" y="19"/>
                  </a:lnTo>
                  <a:lnTo>
                    <a:pt x="2" y="23"/>
                  </a:lnTo>
                  <a:lnTo>
                    <a:pt x="9" y="29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25" y="38"/>
                  </a:lnTo>
                  <a:lnTo>
                    <a:pt x="31" y="37"/>
                  </a:lnTo>
                  <a:lnTo>
                    <a:pt x="33" y="31"/>
                  </a:lnTo>
                  <a:lnTo>
                    <a:pt x="43" y="34"/>
                  </a:lnTo>
                  <a:lnTo>
                    <a:pt x="55" y="34"/>
                  </a:lnTo>
                  <a:lnTo>
                    <a:pt x="57" y="31"/>
                  </a:lnTo>
                  <a:lnTo>
                    <a:pt x="63" y="31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60" name="Freeform 1143"/>
            <p:cNvSpPr>
              <a:spLocks noChangeAspect="1"/>
            </p:cNvSpPr>
            <p:nvPr/>
          </p:nvSpPr>
          <p:spPr bwMode="auto">
            <a:xfrm>
              <a:off x="1674" y="2625"/>
              <a:ext cx="165" cy="114"/>
            </a:xfrm>
            <a:custGeom>
              <a:avLst/>
              <a:gdLst>
                <a:gd name="T0" fmla="*/ 124 w 36"/>
                <a:gd name="T1" fmla="*/ 497 h 25"/>
                <a:gd name="T2" fmla="*/ 252 w 36"/>
                <a:gd name="T3" fmla="*/ 397 h 25"/>
                <a:gd name="T4" fmla="*/ 293 w 36"/>
                <a:gd name="T5" fmla="*/ 456 h 25"/>
                <a:gd name="T6" fmla="*/ 399 w 36"/>
                <a:gd name="T7" fmla="*/ 456 h 25"/>
                <a:gd name="T8" fmla="*/ 463 w 36"/>
                <a:gd name="T9" fmla="*/ 397 h 25"/>
                <a:gd name="T10" fmla="*/ 545 w 36"/>
                <a:gd name="T11" fmla="*/ 374 h 25"/>
                <a:gd name="T12" fmla="*/ 545 w 36"/>
                <a:gd name="T13" fmla="*/ 251 h 25"/>
                <a:gd name="T14" fmla="*/ 628 w 36"/>
                <a:gd name="T15" fmla="*/ 164 h 25"/>
                <a:gd name="T16" fmla="*/ 756 w 36"/>
                <a:gd name="T17" fmla="*/ 146 h 25"/>
                <a:gd name="T18" fmla="*/ 628 w 36"/>
                <a:gd name="T19" fmla="*/ 0 h 25"/>
                <a:gd name="T20" fmla="*/ 610 w 36"/>
                <a:gd name="T21" fmla="*/ 23 h 25"/>
                <a:gd name="T22" fmla="*/ 610 w 36"/>
                <a:gd name="T23" fmla="*/ 82 h 25"/>
                <a:gd name="T24" fmla="*/ 504 w 36"/>
                <a:gd name="T25" fmla="*/ 105 h 25"/>
                <a:gd name="T26" fmla="*/ 357 w 36"/>
                <a:gd name="T27" fmla="*/ 105 h 25"/>
                <a:gd name="T28" fmla="*/ 275 w 36"/>
                <a:gd name="T29" fmla="*/ 164 h 25"/>
                <a:gd name="T30" fmla="*/ 124 w 36"/>
                <a:gd name="T31" fmla="*/ 164 h 25"/>
                <a:gd name="T32" fmla="*/ 0 w 36"/>
                <a:gd name="T33" fmla="*/ 187 h 25"/>
                <a:gd name="T34" fmla="*/ 0 w 36"/>
                <a:gd name="T35" fmla="*/ 251 h 25"/>
                <a:gd name="T36" fmla="*/ 0 w 36"/>
                <a:gd name="T37" fmla="*/ 397 h 25"/>
                <a:gd name="T38" fmla="*/ 0 w 36"/>
                <a:gd name="T39" fmla="*/ 397 h 25"/>
                <a:gd name="T40" fmla="*/ 64 w 36"/>
                <a:gd name="T41" fmla="*/ 397 h 25"/>
                <a:gd name="T42" fmla="*/ 0 w 36"/>
                <a:gd name="T43" fmla="*/ 456 h 25"/>
                <a:gd name="T44" fmla="*/ 0 w 36"/>
                <a:gd name="T45" fmla="*/ 520 h 25"/>
                <a:gd name="T46" fmla="*/ 41 w 36"/>
                <a:gd name="T47" fmla="*/ 520 h 25"/>
                <a:gd name="T48" fmla="*/ 124 w 36"/>
                <a:gd name="T49" fmla="*/ 497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25"/>
                <a:gd name="T77" fmla="*/ 36 w 36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25">
                  <a:moveTo>
                    <a:pt x="6" y="24"/>
                  </a:moveTo>
                  <a:lnTo>
                    <a:pt x="12" y="19"/>
                  </a:lnTo>
                  <a:lnTo>
                    <a:pt x="14" y="22"/>
                  </a:lnTo>
                  <a:lnTo>
                    <a:pt x="19" y="22"/>
                  </a:lnTo>
                  <a:lnTo>
                    <a:pt x="22" y="19"/>
                  </a:lnTo>
                  <a:lnTo>
                    <a:pt x="26" y="18"/>
                  </a:lnTo>
                  <a:lnTo>
                    <a:pt x="26" y="12"/>
                  </a:lnTo>
                  <a:lnTo>
                    <a:pt x="30" y="8"/>
                  </a:lnTo>
                  <a:lnTo>
                    <a:pt x="36" y="7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9" y="4"/>
                  </a:lnTo>
                  <a:lnTo>
                    <a:pt x="24" y="5"/>
                  </a:lnTo>
                  <a:lnTo>
                    <a:pt x="17" y="5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61" name="Freeform 1144"/>
            <p:cNvSpPr>
              <a:spLocks noChangeAspect="1"/>
            </p:cNvSpPr>
            <p:nvPr/>
          </p:nvSpPr>
          <p:spPr bwMode="auto">
            <a:xfrm>
              <a:off x="1674" y="2625"/>
              <a:ext cx="165" cy="114"/>
            </a:xfrm>
            <a:custGeom>
              <a:avLst/>
              <a:gdLst>
                <a:gd name="T0" fmla="*/ 124 w 36"/>
                <a:gd name="T1" fmla="*/ 497 h 25"/>
                <a:gd name="T2" fmla="*/ 252 w 36"/>
                <a:gd name="T3" fmla="*/ 397 h 25"/>
                <a:gd name="T4" fmla="*/ 293 w 36"/>
                <a:gd name="T5" fmla="*/ 456 h 25"/>
                <a:gd name="T6" fmla="*/ 399 w 36"/>
                <a:gd name="T7" fmla="*/ 456 h 25"/>
                <a:gd name="T8" fmla="*/ 463 w 36"/>
                <a:gd name="T9" fmla="*/ 397 h 25"/>
                <a:gd name="T10" fmla="*/ 545 w 36"/>
                <a:gd name="T11" fmla="*/ 374 h 25"/>
                <a:gd name="T12" fmla="*/ 545 w 36"/>
                <a:gd name="T13" fmla="*/ 251 h 25"/>
                <a:gd name="T14" fmla="*/ 628 w 36"/>
                <a:gd name="T15" fmla="*/ 164 h 25"/>
                <a:gd name="T16" fmla="*/ 756 w 36"/>
                <a:gd name="T17" fmla="*/ 146 h 25"/>
                <a:gd name="T18" fmla="*/ 628 w 36"/>
                <a:gd name="T19" fmla="*/ 0 h 25"/>
                <a:gd name="T20" fmla="*/ 610 w 36"/>
                <a:gd name="T21" fmla="*/ 23 h 25"/>
                <a:gd name="T22" fmla="*/ 610 w 36"/>
                <a:gd name="T23" fmla="*/ 82 h 25"/>
                <a:gd name="T24" fmla="*/ 504 w 36"/>
                <a:gd name="T25" fmla="*/ 105 h 25"/>
                <a:gd name="T26" fmla="*/ 357 w 36"/>
                <a:gd name="T27" fmla="*/ 105 h 25"/>
                <a:gd name="T28" fmla="*/ 275 w 36"/>
                <a:gd name="T29" fmla="*/ 164 h 25"/>
                <a:gd name="T30" fmla="*/ 124 w 36"/>
                <a:gd name="T31" fmla="*/ 164 h 25"/>
                <a:gd name="T32" fmla="*/ 0 w 36"/>
                <a:gd name="T33" fmla="*/ 187 h 25"/>
                <a:gd name="T34" fmla="*/ 0 w 36"/>
                <a:gd name="T35" fmla="*/ 251 h 25"/>
                <a:gd name="T36" fmla="*/ 0 w 36"/>
                <a:gd name="T37" fmla="*/ 397 h 25"/>
                <a:gd name="T38" fmla="*/ 0 w 36"/>
                <a:gd name="T39" fmla="*/ 397 h 25"/>
                <a:gd name="T40" fmla="*/ 64 w 36"/>
                <a:gd name="T41" fmla="*/ 397 h 25"/>
                <a:gd name="T42" fmla="*/ 0 w 36"/>
                <a:gd name="T43" fmla="*/ 456 h 25"/>
                <a:gd name="T44" fmla="*/ 0 w 36"/>
                <a:gd name="T45" fmla="*/ 520 h 25"/>
                <a:gd name="T46" fmla="*/ 41 w 36"/>
                <a:gd name="T47" fmla="*/ 520 h 25"/>
                <a:gd name="T48" fmla="*/ 124 w 36"/>
                <a:gd name="T49" fmla="*/ 497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25"/>
                <a:gd name="T77" fmla="*/ 36 w 36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25">
                  <a:moveTo>
                    <a:pt x="6" y="24"/>
                  </a:moveTo>
                  <a:lnTo>
                    <a:pt x="12" y="19"/>
                  </a:lnTo>
                  <a:lnTo>
                    <a:pt x="14" y="22"/>
                  </a:lnTo>
                  <a:lnTo>
                    <a:pt x="19" y="22"/>
                  </a:lnTo>
                  <a:lnTo>
                    <a:pt x="22" y="19"/>
                  </a:lnTo>
                  <a:lnTo>
                    <a:pt x="26" y="18"/>
                  </a:lnTo>
                  <a:lnTo>
                    <a:pt x="26" y="12"/>
                  </a:lnTo>
                  <a:lnTo>
                    <a:pt x="30" y="8"/>
                  </a:lnTo>
                  <a:lnTo>
                    <a:pt x="36" y="7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9" y="4"/>
                  </a:lnTo>
                  <a:lnTo>
                    <a:pt x="24" y="5"/>
                  </a:lnTo>
                  <a:lnTo>
                    <a:pt x="17" y="5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6" y="24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62" name="Freeform 1145"/>
            <p:cNvSpPr>
              <a:spLocks noChangeAspect="1"/>
            </p:cNvSpPr>
            <p:nvPr/>
          </p:nvSpPr>
          <p:spPr bwMode="auto">
            <a:xfrm>
              <a:off x="1674" y="2657"/>
              <a:ext cx="324" cy="233"/>
            </a:xfrm>
            <a:custGeom>
              <a:avLst/>
              <a:gdLst>
                <a:gd name="T0" fmla="*/ 1063 w 71"/>
                <a:gd name="T1" fmla="*/ 895 h 51"/>
                <a:gd name="T2" fmla="*/ 1040 w 71"/>
                <a:gd name="T3" fmla="*/ 877 h 51"/>
                <a:gd name="T4" fmla="*/ 935 w 71"/>
                <a:gd name="T5" fmla="*/ 854 h 51"/>
                <a:gd name="T6" fmla="*/ 894 w 71"/>
                <a:gd name="T7" fmla="*/ 749 h 51"/>
                <a:gd name="T8" fmla="*/ 748 w 71"/>
                <a:gd name="T9" fmla="*/ 667 h 51"/>
                <a:gd name="T10" fmla="*/ 643 w 71"/>
                <a:gd name="T11" fmla="*/ 544 h 51"/>
                <a:gd name="T12" fmla="*/ 561 w 71"/>
                <a:gd name="T13" fmla="*/ 521 h 51"/>
                <a:gd name="T14" fmla="*/ 602 w 71"/>
                <a:gd name="T15" fmla="*/ 375 h 51"/>
                <a:gd name="T16" fmla="*/ 643 w 71"/>
                <a:gd name="T17" fmla="*/ 375 h 51"/>
                <a:gd name="T18" fmla="*/ 748 w 71"/>
                <a:gd name="T19" fmla="*/ 439 h 51"/>
                <a:gd name="T20" fmla="*/ 771 w 71"/>
                <a:gd name="T21" fmla="*/ 375 h 51"/>
                <a:gd name="T22" fmla="*/ 853 w 71"/>
                <a:gd name="T23" fmla="*/ 356 h 51"/>
                <a:gd name="T24" fmla="*/ 977 w 71"/>
                <a:gd name="T25" fmla="*/ 375 h 51"/>
                <a:gd name="T26" fmla="*/ 1104 w 71"/>
                <a:gd name="T27" fmla="*/ 375 h 51"/>
                <a:gd name="T28" fmla="*/ 1186 w 71"/>
                <a:gd name="T29" fmla="*/ 375 h 51"/>
                <a:gd name="T30" fmla="*/ 1269 w 71"/>
                <a:gd name="T31" fmla="*/ 375 h 51"/>
                <a:gd name="T32" fmla="*/ 1415 w 71"/>
                <a:gd name="T33" fmla="*/ 397 h 51"/>
                <a:gd name="T34" fmla="*/ 1415 w 71"/>
                <a:gd name="T35" fmla="*/ 315 h 51"/>
                <a:gd name="T36" fmla="*/ 1479 w 71"/>
                <a:gd name="T37" fmla="*/ 315 h 51"/>
                <a:gd name="T38" fmla="*/ 1415 w 71"/>
                <a:gd name="T39" fmla="*/ 292 h 51"/>
                <a:gd name="T40" fmla="*/ 1355 w 71"/>
                <a:gd name="T41" fmla="*/ 210 h 51"/>
                <a:gd name="T42" fmla="*/ 1291 w 71"/>
                <a:gd name="T43" fmla="*/ 105 h 51"/>
                <a:gd name="T44" fmla="*/ 1145 w 71"/>
                <a:gd name="T45" fmla="*/ 169 h 51"/>
                <a:gd name="T46" fmla="*/ 1063 w 71"/>
                <a:gd name="T47" fmla="*/ 169 h 51"/>
                <a:gd name="T48" fmla="*/ 1040 w 71"/>
                <a:gd name="T49" fmla="*/ 105 h 51"/>
                <a:gd name="T50" fmla="*/ 935 w 71"/>
                <a:gd name="T51" fmla="*/ 146 h 51"/>
                <a:gd name="T52" fmla="*/ 894 w 71"/>
                <a:gd name="T53" fmla="*/ 105 h 51"/>
                <a:gd name="T54" fmla="*/ 789 w 71"/>
                <a:gd name="T55" fmla="*/ 41 h 51"/>
                <a:gd name="T56" fmla="*/ 707 w 71"/>
                <a:gd name="T57" fmla="*/ 0 h 51"/>
                <a:gd name="T58" fmla="*/ 625 w 71"/>
                <a:gd name="T59" fmla="*/ 23 h 51"/>
                <a:gd name="T60" fmla="*/ 543 w 71"/>
                <a:gd name="T61" fmla="*/ 105 h 51"/>
                <a:gd name="T62" fmla="*/ 543 w 71"/>
                <a:gd name="T63" fmla="*/ 228 h 51"/>
                <a:gd name="T64" fmla="*/ 456 w 71"/>
                <a:gd name="T65" fmla="*/ 251 h 51"/>
                <a:gd name="T66" fmla="*/ 397 w 71"/>
                <a:gd name="T67" fmla="*/ 315 h 51"/>
                <a:gd name="T68" fmla="*/ 292 w 71"/>
                <a:gd name="T69" fmla="*/ 315 h 51"/>
                <a:gd name="T70" fmla="*/ 251 w 71"/>
                <a:gd name="T71" fmla="*/ 251 h 51"/>
                <a:gd name="T72" fmla="*/ 123 w 71"/>
                <a:gd name="T73" fmla="*/ 356 h 51"/>
                <a:gd name="T74" fmla="*/ 41 w 71"/>
                <a:gd name="T75" fmla="*/ 375 h 51"/>
                <a:gd name="T76" fmla="*/ 0 w 71"/>
                <a:gd name="T77" fmla="*/ 375 h 51"/>
                <a:gd name="T78" fmla="*/ 0 w 71"/>
                <a:gd name="T79" fmla="*/ 375 h 51"/>
                <a:gd name="T80" fmla="*/ 105 w 71"/>
                <a:gd name="T81" fmla="*/ 544 h 51"/>
                <a:gd name="T82" fmla="*/ 251 w 71"/>
                <a:gd name="T83" fmla="*/ 375 h 51"/>
                <a:gd name="T84" fmla="*/ 251 w 71"/>
                <a:gd name="T85" fmla="*/ 544 h 51"/>
                <a:gd name="T86" fmla="*/ 356 w 71"/>
                <a:gd name="T87" fmla="*/ 503 h 51"/>
                <a:gd name="T88" fmla="*/ 356 w 71"/>
                <a:gd name="T89" fmla="*/ 603 h 51"/>
                <a:gd name="T90" fmla="*/ 479 w 71"/>
                <a:gd name="T91" fmla="*/ 667 h 51"/>
                <a:gd name="T92" fmla="*/ 456 w 71"/>
                <a:gd name="T93" fmla="*/ 708 h 51"/>
                <a:gd name="T94" fmla="*/ 602 w 71"/>
                <a:gd name="T95" fmla="*/ 795 h 51"/>
                <a:gd name="T96" fmla="*/ 625 w 71"/>
                <a:gd name="T97" fmla="*/ 854 h 51"/>
                <a:gd name="T98" fmla="*/ 689 w 71"/>
                <a:gd name="T99" fmla="*/ 895 h 51"/>
                <a:gd name="T100" fmla="*/ 853 w 71"/>
                <a:gd name="T101" fmla="*/ 895 h 51"/>
                <a:gd name="T102" fmla="*/ 999 w 71"/>
                <a:gd name="T103" fmla="*/ 959 h 51"/>
                <a:gd name="T104" fmla="*/ 853 w 71"/>
                <a:gd name="T105" fmla="*/ 1001 h 51"/>
                <a:gd name="T106" fmla="*/ 1123 w 71"/>
                <a:gd name="T107" fmla="*/ 1064 h 51"/>
                <a:gd name="T108" fmla="*/ 1123 w 71"/>
                <a:gd name="T109" fmla="*/ 959 h 51"/>
                <a:gd name="T110" fmla="*/ 1063 w 71"/>
                <a:gd name="T111" fmla="*/ 895 h 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"/>
                <a:gd name="T169" fmla="*/ 0 h 51"/>
                <a:gd name="T170" fmla="*/ 71 w 71"/>
                <a:gd name="T171" fmla="*/ 51 h 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" h="51">
                  <a:moveTo>
                    <a:pt x="51" y="43"/>
                  </a:moveTo>
                  <a:lnTo>
                    <a:pt x="50" y="42"/>
                  </a:lnTo>
                  <a:lnTo>
                    <a:pt x="45" y="41"/>
                  </a:lnTo>
                  <a:lnTo>
                    <a:pt x="43" y="36"/>
                  </a:lnTo>
                  <a:lnTo>
                    <a:pt x="36" y="32"/>
                  </a:lnTo>
                  <a:lnTo>
                    <a:pt x="31" y="26"/>
                  </a:lnTo>
                  <a:lnTo>
                    <a:pt x="27" y="25"/>
                  </a:lnTo>
                  <a:lnTo>
                    <a:pt x="29" y="18"/>
                  </a:lnTo>
                  <a:lnTo>
                    <a:pt x="31" y="18"/>
                  </a:lnTo>
                  <a:lnTo>
                    <a:pt x="36" y="21"/>
                  </a:lnTo>
                  <a:lnTo>
                    <a:pt x="37" y="18"/>
                  </a:lnTo>
                  <a:lnTo>
                    <a:pt x="41" y="17"/>
                  </a:lnTo>
                  <a:lnTo>
                    <a:pt x="47" y="18"/>
                  </a:lnTo>
                  <a:lnTo>
                    <a:pt x="53" y="18"/>
                  </a:lnTo>
                  <a:lnTo>
                    <a:pt x="57" y="18"/>
                  </a:lnTo>
                  <a:lnTo>
                    <a:pt x="61" y="18"/>
                  </a:lnTo>
                  <a:lnTo>
                    <a:pt x="68" y="19"/>
                  </a:lnTo>
                  <a:lnTo>
                    <a:pt x="68" y="15"/>
                  </a:lnTo>
                  <a:lnTo>
                    <a:pt x="71" y="15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62" y="5"/>
                  </a:lnTo>
                  <a:lnTo>
                    <a:pt x="55" y="8"/>
                  </a:lnTo>
                  <a:lnTo>
                    <a:pt x="51" y="8"/>
                  </a:lnTo>
                  <a:lnTo>
                    <a:pt x="50" y="5"/>
                  </a:lnTo>
                  <a:lnTo>
                    <a:pt x="45" y="7"/>
                  </a:lnTo>
                  <a:lnTo>
                    <a:pt x="43" y="5"/>
                  </a:lnTo>
                  <a:lnTo>
                    <a:pt x="38" y="2"/>
                  </a:lnTo>
                  <a:lnTo>
                    <a:pt x="34" y="0"/>
                  </a:lnTo>
                  <a:lnTo>
                    <a:pt x="30" y="1"/>
                  </a:lnTo>
                  <a:lnTo>
                    <a:pt x="26" y="5"/>
                  </a:lnTo>
                  <a:lnTo>
                    <a:pt x="26" y="11"/>
                  </a:lnTo>
                  <a:lnTo>
                    <a:pt x="22" y="12"/>
                  </a:lnTo>
                  <a:lnTo>
                    <a:pt x="19" y="15"/>
                  </a:lnTo>
                  <a:lnTo>
                    <a:pt x="14" y="15"/>
                  </a:lnTo>
                  <a:lnTo>
                    <a:pt x="12" y="12"/>
                  </a:lnTo>
                  <a:lnTo>
                    <a:pt x="6" y="17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5" y="26"/>
                  </a:lnTo>
                  <a:lnTo>
                    <a:pt x="12" y="18"/>
                  </a:lnTo>
                  <a:lnTo>
                    <a:pt x="12" y="26"/>
                  </a:lnTo>
                  <a:lnTo>
                    <a:pt x="17" y="24"/>
                  </a:lnTo>
                  <a:lnTo>
                    <a:pt x="17" y="29"/>
                  </a:lnTo>
                  <a:lnTo>
                    <a:pt x="23" y="32"/>
                  </a:lnTo>
                  <a:lnTo>
                    <a:pt x="22" y="34"/>
                  </a:lnTo>
                  <a:lnTo>
                    <a:pt x="29" y="38"/>
                  </a:lnTo>
                  <a:lnTo>
                    <a:pt x="30" y="41"/>
                  </a:lnTo>
                  <a:lnTo>
                    <a:pt x="33" y="43"/>
                  </a:lnTo>
                  <a:lnTo>
                    <a:pt x="41" y="43"/>
                  </a:lnTo>
                  <a:lnTo>
                    <a:pt x="48" y="46"/>
                  </a:lnTo>
                  <a:lnTo>
                    <a:pt x="41" y="48"/>
                  </a:lnTo>
                  <a:lnTo>
                    <a:pt x="54" y="51"/>
                  </a:lnTo>
                  <a:lnTo>
                    <a:pt x="54" y="46"/>
                  </a:lnTo>
                  <a:lnTo>
                    <a:pt x="51" y="43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63" name="Freeform 1146"/>
            <p:cNvSpPr>
              <a:spLocks noChangeAspect="1"/>
            </p:cNvSpPr>
            <p:nvPr/>
          </p:nvSpPr>
          <p:spPr bwMode="auto">
            <a:xfrm>
              <a:off x="1674" y="2657"/>
              <a:ext cx="324" cy="233"/>
            </a:xfrm>
            <a:custGeom>
              <a:avLst/>
              <a:gdLst>
                <a:gd name="T0" fmla="*/ 1063 w 71"/>
                <a:gd name="T1" fmla="*/ 895 h 51"/>
                <a:gd name="T2" fmla="*/ 1040 w 71"/>
                <a:gd name="T3" fmla="*/ 877 h 51"/>
                <a:gd name="T4" fmla="*/ 935 w 71"/>
                <a:gd name="T5" fmla="*/ 854 h 51"/>
                <a:gd name="T6" fmla="*/ 894 w 71"/>
                <a:gd name="T7" fmla="*/ 749 h 51"/>
                <a:gd name="T8" fmla="*/ 748 w 71"/>
                <a:gd name="T9" fmla="*/ 667 h 51"/>
                <a:gd name="T10" fmla="*/ 643 w 71"/>
                <a:gd name="T11" fmla="*/ 544 h 51"/>
                <a:gd name="T12" fmla="*/ 561 w 71"/>
                <a:gd name="T13" fmla="*/ 521 h 51"/>
                <a:gd name="T14" fmla="*/ 602 w 71"/>
                <a:gd name="T15" fmla="*/ 375 h 51"/>
                <a:gd name="T16" fmla="*/ 643 w 71"/>
                <a:gd name="T17" fmla="*/ 375 h 51"/>
                <a:gd name="T18" fmla="*/ 748 w 71"/>
                <a:gd name="T19" fmla="*/ 439 h 51"/>
                <a:gd name="T20" fmla="*/ 771 w 71"/>
                <a:gd name="T21" fmla="*/ 375 h 51"/>
                <a:gd name="T22" fmla="*/ 853 w 71"/>
                <a:gd name="T23" fmla="*/ 356 h 51"/>
                <a:gd name="T24" fmla="*/ 977 w 71"/>
                <a:gd name="T25" fmla="*/ 375 h 51"/>
                <a:gd name="T26" fmla="*/ 1104 w 71"/>
                <a:gd name="T27" fmla="*/ 375 h 51"/>
                <a:gd name="T28" fmla="*/ 1186 w 71"/>
                <a:gd name="T29" fmla="*/ 375 h 51"/>
                <a:gd name="T30" fmla="*/ 1269 w 71"/>
                <a:gd name="T31" fmla="*/ 375 h 51"/>
                <a:gd name="T32" fmla="*/ 1415 w 71"/>
                <a:gd name="T33" fmla="*/ 397 h 51"/>
                <a:gd name="T34" fmla="*/ 1415 w 71"/>
                <a:gd name="T35" fmla="*/ 315 h 51"/>
                <a:gd name="T36" fmla="*/ 1479 w 71"/>
                <a:gd name="T37" fmla="*/ 315 h 51"/>
                <a:gd name="T38" fmla="*/ 1415 w 71"/>
                <a:gd name="T39" fmla="*/ 292 h 51"/>
                <a:gd name="T40" fmla="*/ 1355 w 71"/>
                <a:gd name="T41" fmla="*/ 210 h 51"/>
                <a:gd name="T42" fmla="*/ 1291 w 71"/>
                <a:gd name="T43" fmla="*/ 105 h 51"/>
                <a:gd name="T44" fmla="*/ 1145 w 71"/>
                <a:gd name="T45" fmla="*/ 169 h 51"/>
                <a:gd name="T46" fmla="*/ 1063 w 71"/>
                <a:gd name="T47" fmla="*/ 169 h 51"/>
                <a:gd name="T48" fmla="*/ 1040 w 71"/>
                <a:gd name="T49" fmla="*/ 105 h 51"/>
                <a:gd name="T50" fmla="*/ 935 w 71"/>
                <a:gd name="T51" fmla="*/ 146 h 51"/>
                <a:gd name="T52" fmla="*/ 894 w 71"/>
                <a:gd name="T53" fmla="*/ 105 h 51"/>
                <a:gd name="T54" fmla="*/ 789 w 71"/>
                <a:gd name="T55" fmla="*/ 41 h 51"/>
                <a:gd name="T56" fmla="*/ 707 w 71"/>
                <a:gd name="T57" fmla="*/ 0 h 51"/>
                <a:gd name="T58" fmla="*/ 625 w 71"/>
                <a:gd name="T59" fmla="*/ 23 h 51"/>
                <a:gd name="T60" fmla="*/ 543 w 71"/>
                <a:gd name="T61" fmla="*/ 105 h 51"/>
                <a:gd name="T62" fmla="*/ 543 w 71"/>
                <a:gd name="T63" fmla="*/ 228 h 51"/>
                <a:gd name="T64" fmla="*/ 456 w 71"/>
                <a:gd name="T65" fmla="*/ 251 h 51"/>
                <a:gd name="T66" fmla="*/ 397 w 71"/>
                <a:gd name="T67" fmla="*/ 315 h 51"/>
                <a:gd name="T68" fmla="*/ 292 w 71"/>
                <a:gd name="T69" fmla="*/ 315 h 51"/>
                <a:gd name="T70" fmla="*/ 251 w 71"/>
                <a:gd name="T71" fmla="*/ 251 h 51"/>
                <a:gd name="T72" fmla="*/ 123 w 71"/>
                <a:gd name="T73" fmla="*/ 356 h 51"/>
                <a:gd name="T74" fmla="*/ 41 w 71"/>
                <a:gd name="T75" fmla="*/ 375 h 51"/>
                <a:gd name="T76" fmla="*/ 0 w 71"/>
                <a:gd name="T77" fmla="*/ 375 h 51"/>
                <a:gd name="T78" fmla="*/ 0 w 71"/>
                <a:gd name="T79" fmla="*/ 375 h 51"/>
                <a:gd name="T80" fmla="*/ 105 w 71"/>
                <a:gd name="T81" fmla="*/ 544 h 51"/>
                <a:gd name="T82" fmla="*/ 251 w 71"/>
                <a:gd name="T83" fmla="*/ 375 h 51"/>
                <a:gd name="T84" fmla="*/ 251 w 71"/>
                <a:gd name="T85" fmla="*/ 544 h 51"/>
                <a:gd name="T86" fmla="*/ 356 w 71"/>
                <a:gd name="T87" fmla="*/ 503 h 51"/>
                <a:gd name="T88" fmla="*/ 356 w 71"/>
                <a:gd name="T89" fmla="*/ 603 h 51"/>
                <a:gd name="T90" fmla="*/ 479 w 71"/>
                <a:gd name="T91" fmla="*/ 667 h 51"/>
                <a:gd name="T92" fmla="*/ 456 w 71"/>
                <a:gd name="T93" fmla="*/ 708 h 51"/>
                <a:gd name="T94" fmla="*/ 602 w 71"/>
                <a:gd name="T95" fmla="*/ 795 h 51"/>
                <a:gd name="T96" fmla="*/ 625 w 71"/>
                <a:gd name="T97" fmla="*/ 854 h 51"/>
                <a:gd name="T98" fmla="*/ 689 w 71"/>
                <a:gd name="T99" fmla="*/ 895 h 51"/>
                <a:gd name="T100" fmla="*/ 853 w 71"/>
                <a:gd name="T101" fmla="*/ 895 h 51"/>
                <a:gd name="T102" fmla="*/ 999 w 71"/>
                <a:gd name="T103" fmla="*/ 959 h 51"/>
                <a:gd name="T104" fmla="*/ 853 w 71"/>
                <a:gd name="T105" fmla="*/ 1001 h 51"/>
                <a:gd name="T106" fmla="*/ 1123 w 71"/>
                <a:gd name="T107" fmla="*/ 1064 h 51"/>
                <a:gd name="T108" fmla="*/ 1123 w 71"/>
                <a:gd name="T109" fmla="*/ 959 h 51"/>
                <a:gd name="T110" fmla="*/ 1063 w 71"/>
                <a:gd name="T111" fmla="*/ 895 h 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"/>
                <a:gd name="T169" fmla="*/ 0 h 51"/>
                <a:gd name="T170" fmla="*/ 71 w 71"/>
                <a:gd name="T171" fmla="*/ 51 h 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" h="51">
                  <a:moveTo>
                    <a:pt x="51" y="43"/>
                  </a:moveTo>
                  <a:lnTo>
                    <a:pt x="50" y="42"/>
                  </a:lnTo>
                  <a:lnTo>
                    <a:pt x="45" y="41"/>
                  </a:lnTo>
                  <a:lnTo>
                    <a:pt x="43" y="36"/>
                  </a:lnTo>
                  <a:lnTo>
                    <a:pt x="36" y="32"/>
                  </a:lnTo>
                  <a:lnTo>
                    <a:pt x="31" y="26"/>
                  </a:lnTo>
                  <a:lnTo>
                    <a:pt x="27" y="25"/>
                  </a:lnTo>
                  <a:lnTo>
                    <a:pt x="29" y="18"/>
                  </a:lnTo>
                  <a:lnTo>
                    <a:pt x="31" y="18"/>
                  </a:lnTo>
                  <a:lnTo>
                    <a:pt x="36" y="21"/>
                  </a:lnTo>
                  <a:lnTo>
                    <a:pt x="37" y="18"/>
                  </a:lnTo>
                  <a:lnTo>
                    <a:pt x="41" y="17"/>
                  </a:lnTo>
                  <a:lnTo>
                    <a:pt x="47" y="18"/>
                  </a:lnTo>
                  <a:lnTo>
                    <a:pt x="53" y="18"/>
                  </a:lnTo>
                  <a:lnTo>
                    <a:pt x="57" y="18"/>
                  </a:lnTo>
                  <a:lnTo>
                    <a:pt x="61" y="18"/>
                  </a:lnTo>
                  <a:lnTo>
                    <a:pt x="68" y="19"/>
                  </a:lnTo>
                  <a:lnTo>
                    <a:pt x="68" y="15"/>
                  </a:lnTo>
                  <a:lnTo>
                    <a:pt x="71" y="15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62" y="5"/>
                  </a:lnTo>
                  <a:lnTo>
                    <a:pt x="55" y="8"/>
                  </a:lnTo>
                  <a:lnTo>
                    <a:pt x="51" y="8"/>
                  </a:lnTo>
                  <a:lnTo>
                    <a:pt x="50" y="5"/>
                  </a:lnTo>
                  <a:lnTo>
                    <a:pt x="45" y="7"/>
                  </a:lnTo>
                  <a:lnTo>
                    <a:pt x="43" y="5"/>
                  </a:lnTo>
                  <a:lnTo>
                    <a:pt x="38" y="2"/>
                  </a:lnTo>
                  <a:lnTo>
                    <a:pt x="34" y="0"/>
                  </a:lnTo>
                  <a:lnTo>
                    <a:pt x="30" y="1"/>
                  </a:lnTo>
                  <a:lnTo>
                    <a:pt x="26" y="5"/>
                  </a:lnTo>
                  <a:lnTo>
                    <a:pt x="26" y="11"/>
                  </a:lnTo>
                  <a:lnTo>
                    <a:pt x="22" y="12"/>
                  </a:lnTo>
                  <a:lnTo>
                    <a:pt x="19" y="15"/>
                  </a:lnTo>
                  <a:lnTo>
                    <a:pt x="14" y="15"/>
                  </a:lnTo>
                  <a:lnTo>
                    <a:pt x="12" y="12"/>
                  </a:lnTo>
                  <a:lnTo>
                    <a:pt x="6" y="17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5" y="26"/>
                  </a:lnTo>
                  <a:lnTo>
                    <a:pt x="12" y="18"/>
                  </a:lnTo>
                  <a:lnTo>
                    <a:pt x="12" y="26"/>
                  </a:lnTo>
                  <a:lnTo>
                    <a:pt x="17" y="24"/>
                  </a:lnTo>
                  <a:lnTo>
                    <a:pt x="17" y="29"/>
                  </a:lnTo>
                  <a:lnTo>
                    <a:pt x="23" y="32"/>
                  </a:lnTo>
                  <a:lnTo>
                    <a:pt x="22" y="34"/>
                  </a:lnTo>
                  <a:lnTo>
                    <a:pt x="29" y="38"/>
                  </a:lnTo>
                  <a:lnTo>
                    <a:pt x="30" y="41"/>
                  </a:lnTo>
                  <a:lnTo>
                    <a:pt x="33" y="43"/>
                  </a:lnTo>
                  <a:lnTo>
                    <a:pt x="41" y="43"/>
                  </a:lnTo>
                  <a:lnTo>
                    <a:pt x="48" y="46"/>
                  </a:lnTo>
                  <a:lnTo>
                    <a:pt x="41" y="48"/>
                  </a:lnTo>
                  <a:lnTo>
                    <a:pt x="54" y="51"/>
                  </a:lnTo>
                  <a:lnTo>
                    <a:pt x="54" y="46"/>
                  </a:lnTo>
                  <a:lnTo>
                    <a:pt x="51" y="43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64" name="Freeform 1147"/>
            <p:cNvSpPr>
              <a:spLocks noChangeAspect="1"/>
            </p:cNvSpPr>
            <p:nvPr/>
          </p:nvSpPr>
          <p:spPr bwMode="auto">
            <a:xfrm>
              <a:off x="1674" y="2625"/>
              <a:ext cx="165" cy="114"/>
            </a:xfrm>
            <a:custGeom>
              <a:avLst/>
              <a:gdLst>
                <a:gd name="T0" fmla="*/ 124 w 36"/>
                <a:gd name="T1" fmla="*/ 497 h 25"/>
                <a:gd name="T2" fmla="*/ 252 w 36"/>
                <a:gd name="T3" fmla="*/ 397 h 25"/>
                <a:gd name="T4" fmla="*/ 293 w 36"/>
                <a:gd name="T5" fmla="*/ 456 h 25"/>
                <a:gd name="T6" fmla="*/ 399 w 36"/>
                <a:gd name="T7" fmla="*/ 456 h 25"/>
                <a:gd name="T8" fmla="*/ 463 w 36"/>
                <a:gd name="T9" fmla="*/ 397 h 25"/>
                <a:gd name="T10" fmla="*/ 545 w 36"/>
                <a:gd name="T11" fmla="*/ 374 h 25"/>
                <a:gd name="T12" fmla="*/ 545 w 36"/>
                <a:gd name="T13" fmla="*/ 251 h 25"/>
                <a:gd name="T14" fmla="*/ 628 w 36"/>
                <a:gd name="T15" fmla="*/ 164 h 25"/>
                <a:gd name="T16" fmla="*/ 756 w 36"/>
                <a:gd name="T17" fmla="*/ 146 h 25"/>
                <a:gd name="T18" fmla="*/ 628 w 36"/>
                <a:gd name="T19" fmla="*/ 0 h 25"/>
                <a:gd name="T20" fmla="*/ 610 w 36"/>
                <a:gd name="T21" fmla="*/ 23 h 25"/>
                <a:gd name="T22" fmla="*/ 610 w 36"/>
                <a:gd name="T23" fmla="*/ 82 h 25"/>
                <a:gd name="T24" fmla="*/ 504 w 36"/>
                <a:gd name="T25" fmla="*/ 105 h 25"/>
                <a:gd name="T26" fmla="*/ 357 w 36"/>
                <a:gd name="T27" fmla="*/ 105 h 25"/>
                <a:gd name="T28" fmla="*/ 275 w 36"/>
                <a:gd name="T29" fmla="*/ 164 h 25"/>
                <a:gd name="T30" fmla="*/ 124 w 36"/>
                <a:gd name="T31" fmla="*/ 164 h 25"/>
                <a:gd name="T32" fmla="*/ 0 w 36"/>
                <a:gd name="T33" fmla="*/ 187 h 25"/>
                <a:gd name="T34" fmla="*/ 0 w 36"/>
                <a:gd name="T35" fmla="*/ 251 h 25"/>
                <a:gd name="T36" fmla="*/ 0 w 36"/>
                <a:gd name="T37" fmla="*/ 397 h 25"/>
                <a:gd name="T38" fmla="*/ 0 w 36"/>
                <a:gd name="T39" fmla="*/ 397 h 25"/>
                <a:gd name="T40" fmla="*/ 64 w 36"/>
                <a:gd name="T41" fmla="*/ 397 h 25"/>
                <a:gd name="T42" fmla="*/ 0 w 36"/>
                <a:gd name="T43" fmla="*/ 456 h 25"/>
                <a:gd name="T44" fmla="*/ 0 w 36"/>
                <a:gd name="T45" fmla="*/ 520 h 25"/>
                <a:gd name="T46" fmla="*/ 41 w 36"/>
                <a:gd name="T47" fmla="*/ 520 h 25"/>
                <a:gd name="T48" fmla="*/ 124 w 36"/>
                <a:gd name="T49" fmla="*/ 497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25"/>
                <a:gd name="T77" fmla="*/ 36 w 36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25">
                  <a:moveTo>
                    <a:pt x="6" y="24"/>
                  </a:moveTo>
                  <a:lnTo>
                    <a:pt x="12" y="19"/>
                  </a:lnTo>
                  <a:lnTo>
                    <a:pt x="14" y="22"/>
                  </a:lnTo>
                  <a:lnTo>
                    <a:pt x="19" y="22"/>
                  </a:lnTo>
                  <a:lnTo>
                    <a:pt x="22" y="19"/>
                  </a:lnTo>
                  <a:lnTo>
                    <a:pt x="26" y="18"/>
                  </a:lnTo>
                  <a:lnTo>
                    <a:pt x="26" y="12"/>
                  </a:lnTo>
                  <a:lnTo>
                    <a:pt x="30" y="8"/>
                  </a:lnTo>
                  <a:lnTo>
                    <a:pt x="36" y="7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9" y="4"/>
                  </a:lnTo>
                  <a:lnTo>
                    <a:pt x="24" y="5"/>
                  </a:lnTo>
                  <a:lnTo>
                    <a:pt x="17" y="5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65" name="Freeform 1148"/>
            <p:cNvSpPr>
              <a:spLocks noChangeAspect="1"/>
            </p:cNvSpPr>
            <p:nvPr/>
          </p:nvSpPr>
          <p:spPr bwMode="auto">
            <a:xfrm>
              <a:off x="1674" y="2625"/>
              <a:ext cx="165" cy="114"/>
            </a:xfrm>
            <a:custGeom>
              <a:avLst/>
              <a:gdLst>
                <a:gd name="T0" fmla="*/ 124 w 36"/>
                <a:gd name="T1" fmla="*/ 497 h 25"/>
                <a:gd name="T2" fmla="*/ 252 w 36"/>
                <a:gd name="T3" fmla="*/ 397 h 25"/>
                <a:gd name="T4" fmla="*/ 293 w 36"/>
                <a:gd name="T5" fmla="*/ 456 h 25"/>
                <a:gd name="T6" fmla="*/ 399 w 36"/>
                <a:gd name="T7" fmla="*/ 456 h 25"/>
                <a:gd name="T8" fmla="*/ 463 w 36"/>
                <a:gd name="T9" fmla="*/ 397 h 25"/>
                <a:gd name="T10" fmla="*/ 545 w 36"/>
                <a:gd name="T11" fmla="*/ 374 h 25"/>
                <a:gd name="T12" fmla="*/ 545 w 36"/>
                <a:gd name="T13" fmla="*/ 251 h 25"/>
                <a:gd name="T14" fmla="*/ 628 w 36"/>
                <a:gd name="T15" fmla="*/ 164 h 25"/>
                <a:gd name="T16" fmla="*/ 756 w 36"/>
                <a:gd name="T17" fmla="*/ 146 h 25"/>
                <a:gd name="T18" fmla="*/ 628 w 36"/>
                <a:gd name="T19" fmla="*/ 0 h 25"/>
                <a:gd name="T20" fmla="*/ 610 w 36"/>
                <a:gd name="T21" fmla="*/ 23 h 25"/>
                <a:gd name="T22" fmla="*/ 610 w 36"/>
                <a:gd name="T23" fmla="*/ 82 h 25"/>
                <a:gd name="T24" fmla="*/ 504 w 36"/>
                <a:gd name="T25" fmla="*/ 105 h 25"/>
                <a:gd name="T26" fmla="*/ 357 w 36"/>
                <a:gd name="T27" fmla="*/ 105 h 25"/>
                <a:gd name="T28" fmla="*/ 275 w 36"/>
                <a:gd name="T29" fmla="*/ 164 h 25"/>
                <a:gd name="T30" fmla="*/ 124 w 36"/>
                <a:gd name="T31" fmla="*/ 164 h 25"/>
                <a:gd name="T32" fmla="*/ 0 w 36"/>
                <a:gd name="T33" fmla="*/ 187 h 25"/>
                <a:gd name="T34" fmla="*/ 0 w 36"/>
                <a:gd name="T35" fmla="*/ 251 h 25"/>
                <a:gd name="T36" fmla="*/ 0 w 36"/>
                <a:gd name="T37" fmla="*/ 397 h 25"/>
                <a:gd name="T38" fmla="*/ 0 w 36"/>
                <a:gd name="T39" fmla="*/ 397 h 25"/>
                <a:gd name="T40" fmla="*/ 64 w 36"/>
                <a:gd name="T41" fmla="*/ 397 h 25"/>
                <a:gd name="T42" fmla="*/ 0 w 36"/>
                <a:gd name="T43" fmla="*/ 456 h 25"/>
                <a:gd name="T44" fmla="*/ 0 w 36"/>
                <a:gd name="T45" fmla="*/ 520 h 25"/>
                <a:gd name="T46" fmla="*/ 41 w 36"/>
                <a:gd name="T47" fmla="*/ 520 h 25"/>
                <a:gd name="T48" fmla="*/ 124 w 36"/>
                <a:gd name="T49" fmla="*/ 497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25"/>
                <a:gd name="T77" fmla="*/ 36 w 36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25">
                  <a:moveTo>
                    <a:pt x="6" y="24"/>
                  </a:moveTo>
                  <a:lnTo>
                    <a:pt x="12" y="19"/>
                  </a:lnTo>
                  <a:lnTo>
                    <a:pt x="14" y="22"/>
                  </a:lnTo>
                  <a:lnTo>
                    <a:pt x="19" y="22"/>
                  </a:lnTo>
                  <a:lnTo>
                    <a:pt x="22" y="19"/>
                  </a:lnTo>
                  <a:lnTo>
                    <a:pt x="26" y="18"/>
                  </a:lnTo>
                  <a:lnTo>
                    <a:pt x="26" y="12"/>
                  </a:lnTo>
                  <a:lnTo>
                    <a:pt x="30" y="8"/>
                  </a:lnTo>
                  <a:lnTo>
                    <a:pt x="36" y="7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9" y="4"/>
                  </a:lnTo>
                  <a:lnTo>
                    <a:pt x="24" y="5"/>
                  </a:lnTo>
                  <a:lnTo>
                    <a:pt x="17" y="5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6" y="24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66" name="Freeform 1149"/>
            <p:cNvSpPr>
              <a:spLocks noChangeAspect="1"/>
            </p:cNvSpPr>
            <p:nvPr/>
          </p:nvSpPr>
          <p:spPr bwMode="auto">
            <a:xfrm>
              <a:off x="1674" y="2657"/>
              <a:ext cx="324" cy="233"/>
            </a:xfrm>
            <a:custGeom>
              <a:avLst/>
              <a:gdLst>
                <a:gd name="T0" fmla="*/ 1063 w 71"/>
                <a:gd name="T1" fmla="*/ 895 h 51"/>
                <a:gd name="T2" fmla="*/ 1040 w 71"/>
                <a:gd name="T3" fmla="*/ 877 h 51"/>
                <a:gd name="T4" fmla="*/ 935 w 71"/>
                <a:gd name="T5" fmla="*/ 854 h 51"/>
                <a:gd name="T6" fmla="*/ 894 w 71"/>
                <a:gd name="T7" fmla="*/ 749 h 51"/>
                <a:gd name="T8" fmla="*/ 748 w 71"/>
                <a:gd name="T9" fmla="*/ 667 h 51"/>
                <a:gd name="T10" fmla="*/ 643 w 71"/>
                <a:gd name="T11" fmla="*/ 544 h 51"/>
                <a:gd name="T12" fmla="*/ 561 w 71"/>
                <a:gd name="T13" fmla="*/ 521 h 51"/>
                <a:gd name="T14" fmla="*/ 602 w 71"/>
                <a:gd name="T15" fmla="*/ 375 h 51"/>
                <a:gd name="T16" fmla="*/ 643 w 71"/>
                <a:gd name="T17" fmla="*/ 375 h 51"/>
                <a:gd name="T18" fmla="*/ 748 w 71"/>
                <a:gd name="T19" fmla="*/ 439 h 51"/>
                <a:gd name="T20" fmla="*/ 771 w 71"/>
                <a:gd name="T21" fmla="*/ 375 h 51"/>
                <a:gd name="T22" fmla="*/ 853 w 71"/>
                <a:gd name="T23" fmla="*/ 356 h 51"/>
                <a:gd name="T24" fmla="*/ 977 w 71"/>
                <a:gd name="T25" fmla="*/ 375 h 51"/>
                <a:gd name="T26" fmla="*/ 1104 w 71"/>
                <a:gd name="T27" fmla="*/ 375 h 51"/>
                <a:gd name="T28" fmla="*/ 1186 w 71"/>
                <a:gd name="T29" fmla="*/ 375 h 51"/>
                <a:gd name="T30" fmla="*/ 1269 w 71"/>
                <a:gd name="T31" fmla="*/ 375 h 51"/>
                <a:gd name="T32" fmla="*/ 1415 w 71"/>
                <a:gd name="T33" fmla="*/ 397 h 51"/>
                <a:gd name="T34" fmla="*/ 1415 w 71"/>
                <a:gd name="T35" fmla="*/ 315 h 51"/>
                <a:gd name="T36" fmla="*/ 1479 w 71"/>
                <a:gd name="T37" fmla="*/ 315 h 51"/>
                <a:gd name="T38" fmla="*/ 1415 w 71"/>
                <a:gd name="T39" fmla="*/ 292 h 51"/>
                <a:gd name="T40" fmla="*/ 1355 w 71"/>
                <a:gd name="T41" fmla="*/ 210 h 51"/>
                <a:gd name="T42" fmla="*/ 1291 w 71"/>
                <a:gd name="T43" fmla="*/ 105 h 51"/>
                <a:gd name="T44" fmla="*/ 1145 w 71"/>
                <a:gd name="T45" fmla="*/ 169 h 51"/>
                <a:gd name="T46" fmla="*/ 1063 w 71"/>
                <a:gd name="T47" fmla="*/ 169 h 51"/>
                <a:gd name="T48" fmla="*/ 1040 w 71"/>
                <a:gd name="T49" fmla="*/ 105 h 51"/>
                <a:gd name="T50" fmla="*/ 935 w 71"/>
                <a:gd name="T51" fmla="*/ 146 h 51"/>
                <a:gd name="T52" fmla="*/ 894 w 71"/>
                <a:gd name="T53" fmla="*/ 105 h 51"/>
                <a:gd name="T54" fmla="*/ 789 w 71"/>
                <a:gd name="T55" fmla="*/ 41 h 51"/>
                <a:gd name="T56" fmla="*/ 707 w 71"/>
                <a:gd name="T57" fmla="*/ 0 h 51"/>
                <a:gd name="T58" fmla="*/ 625 w 71"/>
                <a:gd name="T59" fmla="*/ 23 h 51"/>
                <a:gd name="T60" fmla="*/ 543 w 71"/>
                <a:gd name="T61" fmla="*/ 105 h 51"/>
                <a:gd name="T62" fmla="*/ 543 w 71"/>
                <a:gd name="T63" fmla="*/ 228 h 51"/>
                <a:gd name="T64" fmla="*/ 456 w 71"/>
                <a:gd name="T65" fmla="*/ 251 h 51"/>
                <a:gd name="T66" fmla="*/ 397 w 71"/>
                <a:gd name="T67" fmla="*/ 315 h 51"/>
                <a:gd name="T68" fmla="*/ 292 w 71"/>
                <a:gd name="T69" fmla="*/ 315 h 51"/>
                <a:gd name="T70" fmla="*/ 251 w 71"/>
                <a:gd name="T71" fmla="*/ 251 h 51"/>
                <a:gd name="T72" fmla="*/ 123 w 71"/>
                <a:gd name="T73" fmla="*/ 356 h 51"/>
                <a:gd name="T74" fmla="*/ 41 w 71"/>
                <a:gd name="T75" fmla="*/ 375 h 51"/>
                <a:gd name="T76" fmla="*/ 0 w 71"/>
                <a:gd name="T77" fmla="*/ 375 h 51"/>
                <a:gd name="T78" fmla="*/ 0 w 71"/>
                <a:gd name="T79" fmla="*/ 375 h 51"/>
                <a:gd name="T80" fmla="*/ 105 w 71"/>
                <a:gd name="T81" fmla="*/ 544 h 51"/>
                <a:gd name="T82" fmla="*/ 251 w 71"/>
                <a:gd name="T83" fmla="*/ 375 h 51"/>
                <a:gd name="T84" fmla="*/ 251 w 71"/>
                <a:gd name="T85" fmla="*/ 544 h 51"/>
                <a:gd name="T86" fmla="*/ 356 w 71"/>
                <a:gd name="T87" fmla="*/ 503 h 51"/>
                <a:gd name="T88" fmla="*/ 356 w 71"/>
                <a:gd name="T89" fmla="*/ 603 h 51"/>
                <a:gd name="T90" fmla="*/ 479 w 71"/>
                <a:gd name="T91" fmla="*/ 667 h 51"/>
                <a:gd name="T92" fmla="*/ 456 w 71"/>
                <a:gd name="T93" fmla="*/ 708 h 51"/>
                <a:gd name="T94" fmla="*/ 602 w 71"/>
                <a:gd name="T95" fmla="*/ 795 h 51"/>
                <a:gd name="T96" fmla="*/ 625 w 71"/>
                <a:gd name="T97" fmla="*/ 854 h 51"/>
                <a:gd name="T98" fmla="*/ 689 w 71"/>
                <a:gd name="T99" fmla="*/ 895 h 51"/>
                <a:gd name="T100" fmla="*/ 853 w 71"/>
                <a:gd name="T101" fmla="*/ 895 h 51"/>
                <a:gd name="T102" fmla="*/ 999 w 71"/>
                <a:gd name="T103" fmla="*/ 959 h 51"/>
                <a:gd name="T104" fmla="*/ 853 w 71"/>
                <a:gd name="T105" fmla="*/ 1001 h 51"/>
                <a:gd name="T106" fmla="*/ 1123 w 71"/>
                <a:gd name="T107" fmla="*/ 1064 h 51"/>
                <a:gd name="T108" fmla="*/ 1123 w 71"/>
                <a:gd name="T109" fmla="*/ 959 h 51"/>
                <a:gd name="T110" fmla="*/ 1063 w 71"/>
                <a:gd name="T111" fmla="*/ 895 h 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"/>
                <a:gd name="T169" fmla="*/ 0 h 51"/>
                <a:gd name="T170" fmla="*/ 71 w 71"/>
                <a:gd name="T171" fmla="*/ 51 h 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" h="51">
                  <a:moveTo>
                    <a:pt x="51" y="43"/>
                  </a:moveTo>
                  <a:lnTo>
                    <a:pt x="50" y="42"/>
                  </a:lnTo>
                  <a:lnTo>
                    <a:pt x="45" y="41"/>
                  </a:lnTo>
                  <a:lnTo>
                    <a:pt x="43" y="36"/>
                  </a:lnTo>
                  <a:lnTo>
                    <a:pt x="36" y="32"/>
                  </a:lnTo>
                  <a:lnTo>
                    <a:pt x="31" y="26"/>
                  </a:lnTo>
                  <a:lnTo>
                    <a:pt x="27" y="25"/>
                  </a:lnTo>
                  <a:lnTo>
                    <a:pt x="29" y="18"/>
                  </a:lnTo>
                  <a:lnTo>
                    <a:pt x="31" y="18"/>
                  </a:lnTo>
                  <a:lnTo>
                    <a:pt x="36" y="21"/>
                  </a:lnTo>
                  <a:lnTo>
                    <a:pt x="37" y="18"/>
                  </a:lnTo>
                  <a:lnTo>
                    <a:pt x="41" y="17"/>
                  </a:lnTo>
                  <a:lnTo>
                    <a:pt x="47" y="18"/>
                  </a:lnTo>
                  <a:lnTo>
                    <a:pt x="53" y="18"/>
                  </a:lnTo>
                  <a:lnTo>
                    <a:pt x="57" y="18"/>
                  </a:lnTo>
                  <a:lnTo>
                    <a:pt x="61" y="18"/>
                  </a:lnTo>
                  <a:lnTo>
                    <a:pt x="68" y="19"/>
                  </a:lnTo>
                  <a:lnTo>
                    <a:pt x="68" y="15"/>
                  </a:lnTo>
                  <a:lnTo>
                    <a:pt x="71" y="15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62" y="5"/>
                  </a:lnTo>
                  <a:lnTo>
                    <a:pt x="55" y="8"/>
                  </a:lnTo>
                  <a:lnTo>
                    <a:pt x="51" y="8"/>
                  </a:lnTo>
                  <a:lnTo>
                    <a:pt x="50" y="5"/>
                  </a:lnTo>
                  <a:lnTo>
                    <a:pt x="45" y="7"/>
                  </a:lnTo>
                  <a:lnTo>
                    <a:pt x="43" y="5"/>
                  </a:lnTo>
                  <a:lnTo>
                    <a:pt x="38" y="2"/>
                  </a:lnTo>
                  <a:lnTo>
                    <a:pt x="34" y="0"/>
                  </a:lnTo>
                  <a:lnTo>
                    <a:pt x="30" y="1"/>
                  </a:lnTo>
                  <a:lnTo>
                    <a:pt x="26" y="5"/>
                  </a:lnTo>
                  <a:lnTo>
                    <a:pt x="26" y="11"/>
                  </a:lnTo>
                  <a:lnTo>
                    <a:pt x="22" y="12"/>
                  </a:lnTo>
                  <a:lnTo>
                    <a:pt x="19" y="15"/>
                  </a:lnTo>
                  <a:lnTo>
                    <a:pt x="14" y="15"/>
                  </a:lnTo>
                  <a:lnTo>
                    <a:pt x="12" y="12"/>
                  </a:lnTo>
                  <a:lnTo>
                    <a:pt x="6" y="17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5" y="26"/>
                  </a:lnTo>
                  <a:lnTo>
                    <a:pt x="12" y="18"/>
                  </a:lnTo>
                  <a:lnTo>
                    <a:pt x="12" y="26"/>
                  </a:lnTo>
                  <a:lnTo>
                    <a:pt x="17" y="24"/>
                  </a:lnTo>
                  <a:lnTo>
                    <a:pt x="17" y="29"/>
                  </a:lnTo>
                  <a:lnTo>
                    <a:pt x="23" y="32"/>
                  </a:lnTo>
                  <a:lnTo>
                    <a:pt x="22" y="34"/>
                  </a:lnTo>
                  <a:lnTo>
                    <a:pt x="29" y="38"/>
                  </a:lnTo>
                  <a:lnTo>
                    <a:pt x="30" y="41"/>
                  </a:lnTo>
                  <a:lnTo>
                    <a:pt x="33" y="43"/>
                  </a:lnTo>
                  <a:lnTo>
                    <a:pt x="41" y="43"/>
                  </a:lnTo>
                  <a:lnTo>
                    <a:pt x="48" y="46"/>
                  </a:lnTo>
                  <a:lnTo>
                    <a:pt x="41" y="48"/>
                  </a:lnTo>
                  <a:lnTo>
                    <a:pt x="54" y="51"/>
                  </a:lnTo>
                  <a:lnTo>
                    <a:pt x="54" y="46"/>
                  </a:lnTo>
                  <a:lnTo>
                    <a:pt x="51" y="43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67" name="Freeform 1150"/>
            <p:cNvSpPr>
              <a:spLocks noChangeAspect="1"/>
            </p:cNvSpPr>
            <p:nvPr/>
          </p:nvSpPr>
          <p:spPr bwMode="auto">
            <a:xfrm>
              <a:off x="1674" y="2657"/>
              <a:ext cx="324" cy="233"/>
            </a:xfrm>
            <a:custGeom>
              <a:avLst/>
              <a:gdLst>
                <a:gd name="T0" fmla="*/ 1063 w 71"/>
                <a:gd name="T1" fmla="*/ 895 h 51"/>
                <a:gd name="T2" fmla="*/ 1040 w 71"/>
                <a:gd name="T3" fmla="*/ 877 h 51"/>
                <a:gd name="T4" fmla="*/ 935 w 71"/>
                <a:gd name="T5" fmla="*/ 854 h 51"/>
                <a:gd name="T6" fmla="*/ 894 w 71"/>
                <a:gd name="T7" fmla="*/ 749 h 51"/>
                <a:gd name="T8" fmla="*/ 748 w 71"/>
                <a:gd name="T9" fmla="*/ 667 h 51"/>
                <a:gd name="T10" fmla="*/ 643 w 71"/>
                <a:gd name="T11" fmla="*/ 544 h 51"/>
                <a:gd name="T12" fmla="*/ 561 w 71"/>
                <a:gd name="T13" fmla="*/ 521 h 51"/>
                <a:gd name="T14" fmla="*/ 602 w 71"/>
                <a:gd name="T15" fmla="*/ 375 h 51"/>
                <a:gd name="T16" fmla="*/ 643 w 71"/>
                <a:gd name="T17" fmla="*/ 375 h 51"/>
                <a:gd name="T18" fmla="*/ 748 w 71"/>
                <a:gd name="T19" fmla="*/ 439 h 51"/>
                <a:gd name="T20" fmla="*/ 771 w 71"/>
                <a:gd name="T21" fmla="*/ 375 h 51"/>
                <a:gd name="T22" fmla="*/ 853 w 71"/>
                <a:gd name="T23" fmla="*/ 356 h 51"/>
                <a:gd name="T24" fmla="*/ 977 w 71"/>
                <a:gd name="T25" fmla="*/ 375 h 51"/>
                <a:gd name="T26" fmla="*/ 1104 w 71"/>
                <a:gd name="T27" fmla="*/ 375 h 51"/>
                <a:gd name="T28" fmla="*/ 1186 w 71"/>
                <a:gd name="T29" fmla="*/ 375 h 51"/>
                <a:gd name="T30" fmla="*/ 1269 w 71"/>
                <a:gd name="T31" fmla="*/ 375 h 51"/>
                <a:gd name="T32" fmla="*/ 1415 w 71"/>
                <a:gd name="T33" fmla="*/ 397 h 51"/>
                <a:gd name="T34" fmla="*/ 1415 w 71"/>
                <a:gd name="T35" fmla="*/ 315 h 51"/>
                <a:gd name="T36" fmla="*/ 1479 w 71"/>
                <a:gd name="T37" fmla="*/ 315 h 51"/>
                <a:gd name="T38" fmla="*/ 1415 w 71"/>
                <a:gd name="T39" fmla="*/ 292 h 51"/>
                <a:gd name="T40" fmla="*/ 1355 w 71"/>
                <a:gd name="T41" fmla="*/ 210 h 51"/>
                <a:gd name="T42" fmla="*/ 1291 w 71"/>
                <a:gd name="T43" fmla="*/ 105 h 51"/>
                <a:gd name="T44" fmla="*/ 1145 w 71"/>
                <a:gd name="T45" fmla="*/ 169 h 51"/>
                <a:gd name="T46" fmla="*/ 1063 w 71"/>
                <a:gd name="T47" fmla="*/ 169 h 51"/>
                <a:gd name="T48" fmla="*/ 1040 w 71"/>
                <a:gd name="T49" fmla="*/ 105 h 51"/>
                <a:gd name="T50" fmla="*/ 935 w 71"/>
                <a:gd name="T51" fmla="*/ 146 h 51"/>
                <a:gd name="T52" fmla="*/ 894 w 71"/>
                <a:gd name="T53" fmla="*/ 105 h 51"/>
                <a:gd name="T54" fmla="*/ 789 w 71"/>
                <a:gd name="T55" fmla="*/ 41 h 51"/>
                <a:gd name="T56" fmla="*/ 707 w 71"/>
                <a:gd name="T57" fmla="*/ 0 h 51"/>
                <a:gd name="T58" fmla="*/ 625 w 71"/>
                <a:gd name="T59" fmla="*/ 23 h 51"/>
                <a:gd name="T60" fmla="*/ 543 w 71"/>
                <a:gd name="T61" fmla="*/ 105 h 51"/>
                <a:gd name="T62" fmla="*/ 543 w 71"/>
                <a:gd name="T63" fmla="*/ 228 h 51"/>
                <a:gd name="T64" fmla="*/ 456 w 71"/>
                <a:gd name="T65" fmla="*/ 251 h 51"/>
                <a:gd name="T66" fmla="*/ 397 w 71"/>
                <a:gd name="T67" fmla="*/ 315 h 51"/>
                <a:gd name="T68" fmla="*/ 292 w 71"/>
                <a:gd name="T69" fmla="*/ 315 h 51"/>
                <a:gd name="T70" fmla="*/ 251 w 71"/>
                <a:gd name="T71" fmla="*/ 251 h 51"/>
                <a:gd name="T72" fmla="*/ 123 w 71"/>
                <a:gd name="T73" fmla="*/ 356 h 51"/>
                <a:gd name="T74" fmla="*/ 41 w 71"/>
                <a:gd name="T75" fmla="*/ 375 h 51"/>
                <a:gd name="T76" fmla="*/ 0 w 71"/>
                <a:gd name="T77" fmla="*/ 375 h 51"/>
                <a:gd name="T78" fmla="*/ 0 w 71"/>
                <a:gd name="T79" fmla="*/ 375 h 51"/>
                <a:gd name="T80" fmla="*/ 105 w 71"/>
                <a:gd name="T81" fmla="*/ 544 h 51"/>
                <a:gd name="T82" fmla="*/ 251 w 71"/>
                <a:gd name="T83" fmla="*/ 375 h 51"/>
                <a:gd name="T84" fmla="*/ 251 w 71"/>
                <a:gd name="T85" fmla="*/ 544 h 51"/>
                <a:gd name="T86" fmla="*/ 356 w 71"/>
                <a:gd name="T87" fmla="*/ 503 h 51"/>
                <a:gd name="T88" fmla="*/ 356 w 71"/>
                <a:gd name="T89" fmla="*/ 603 h 51"/>
                <a:gd name="T90" fmla="*/ 479 w 71"/>
                <a:gd name="T91" fmla="*/ 667 h 51"/>
                <a:gd name="T92" fmla="*/ 456 w 71"/>
                <a:gd name="T93" fmla="*/ 708 h 51"/>
                <a:gd name="T94" fmla="*/ 602 w 71"/>
                <a:gd name="T95" fmla="*/ 795 h 51"/>
                <a:gd name="T96" fmla="*/ 625 w 71"/>
                <a:gd name="T97" fmla="*/ 854 h 51"/>
                <a:gd name="T98" fmla="*/ 689 w 71"/>
                <a:gd name="T99" fmla="*/ 895 h 51"/>
                <a:gd name="T100" fmla="*/ 853 w 71"/>
                <a:gd name="T101" fmla="*/ 895 h 51"/>
                <a:gd name="T102" fmla="*/ 999 w 71"/>
                <a:gd name="T103" fmla="*/ 959 h 51"/>
                <a:gd name="T104" fmla="*/ 853 w 71"/>
                <a:gd name="T105" fmla="*/ 1001 h 51"/>
                <a:gd name="T106" fmla="*/ 1123 w 71"/>
                <a:gd name="T107" fmla="*/ 1064 h 51"/>
                <a:gd name="T108" fmla="*/ 1123 w 71"/>
                <a:gd name="T109" fmla="*/ 959 h 51"/>
                <a:gd name="T110" fmla="*/ 1063 w 71"/>
                <a:gd name="T111" fmla="*/ 895 h 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"/>
                <a:gd name="T169" fmla="*/ 0 h 51"/>
                <a:gd name="T170" fmla="*/ 71 w 71"/>
                <a:gd name="T171" fmla="*/ 51 h 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" h="51">
                  <a:moveTo>
                    <a:pt x="51" y="43"/>
                  </a:moveTo>
                  <a:lnTo>
                    <a:pt x="50" y="42"/>
                  </a:lnTo>
                  <a:lnTo>
                    <a:pt x="45" y="41"/>
                  </a:lnTo>
                  <a:lnTo>
                    <a:pt x="43" y="36"/>
                  </a:lnTo>
                  <a:lnTo>
                    <a:pt x="36" y="32"/>
                  </a:lnTo>
                  <a:lnTo>
                    <a:pt x="31" y="26"/>
                  </a:lnTo>
                  <a:lnTo>
                    <a:pt x="27" y="25"/>
                  </a:lnTo>
                  <a:lnTo>
                    <a:pt x="29" y="18"/>
                  </a:lnTo>
                  <a:lnTo>
                    <a:pt x="31" y="18"/>
                  </a:lnTo>
                  <a:lnTo>
                    <a:pt x="36" y="21"/>
                  </a:lnTo>
                  <a:lnTo>
                    <a:pt x="37" y="18"/>
                  </a:lnTo>
                  <a:lnTo>
                    <a:pt x="41" y="17"/>
                  </a:lnTo>
                  <a:lnTo>
                    <a:pt x="47" y="18"/>
                  </a:lnTo>
                  <a:lnTo>
                    <a:pt x="53" y="18"/>
                  </a:lnTo>
                  <a:lnTo>
                    <a:pt x="57" y="18"/>
                  </a:lnTo>
                  <a:lnTo>
                    <a:pt x="61" y="18"/>
                  </a:lnTo>
                  <a:lnTo>
                    <a:pt x="68" y="19"/>
                  </a:lnTo>
                  <a:lnTo>
                    <a:pt x="68" y="15"/>
                  </a:lnTo>
                  <a:lnTo>
                    <a:pt x="71" y="15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62" y="5"/>
                  </a:lnTo>
                  <a:lnTo>
                    <a:pt x="55" y="8"/>
                  </a:lnTo>
                  <a:lnTo>
                    <a:pt x="51" y="8"/>
                  </a:lnTo>
                  <a:lnTo>
                    <a:pt x="50" y="5"/>
                  </a:lnTo>
                  <a:lnTo>
                    <a:pt x="45" y="7"/>
                  </a:lnTo>
                  <a:lnTo>
                    <a:pt x="43" y="5"/>
                  </a:lnTo>
                  <a:lnTo>
                    <a:pt x="38" y="2"/>
                  </a:lnTo>
                  <a:lnTo>
                    <a:pt x="34" y="0"/>
                  </a:lnTo>
                  <a:lnTo>
                    <a:pt x="30" y="1"/>
                  </a:lnTo>
                  <a:lnTo>
                    <a:pt x="26" y="5"/>
                  </a:lnTo>
                  <a:lnTo>
                    <a:pt x="26" y="11"/>
                  </a:lnTo>
                  <a:lnTo>
                    <a:pt x="22" y="12"/>
                  </a:lnTo>
                  <a:lnTo>
                    <a:pt x="19" y="15"/>
                  </a:lnTo>
                  <a:lnTo>
                    <a:pt x="14" y="15"/>
                  </a:lnTo>
                  <a:lnTo>
                    <a:pt x="12" y="12"/>
                  </a:lnTo>
                  <a:lnTo>
                    <a:pt x="6" y="17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5" y="26"/>
                  </a:lnTo>
                  <a:lnTo>
                    <a:pt x="12" y="18"/>
                  </a:lnTo>
                  <a:lnTo>
                    <a:pt x="12" y="26"/>
                  </a:lnTo>
                  <a:lnTo>
                    <a:pt x="17" y="24"/>
                  </a:lnTo>
                  <a:lnTo>
                    <a:pt x="17" y="29"/>
                  </a:lnTo>
                  <a:lnTo>
                    <a:pt x="23" y="32"/>
                  </a:lnTo>
                  <a:lnTo>
                    <a:pt x="22" y="34"/>
                  </a:lnTo>
                  <a:lnTo>
                    <a:pt x="29" y="38"/>
                  </a:lnTo>
                  <a:lnTo>
                    <a:pt x="30" y="41"/>
                  </a:lnTo>
                  <a:lnTo>
                    <a:pt x="33" y="43"/>
                  </a:lnTo>
                  <a:lnTo>
                    <a:pt x="41" y="43"/>
                  </a:lnTo>
                  <a:lnTo>
                    <a:pt x="48" y="46"/>
                  </a:lnTo>
                  <a:lnTo>
                    <a:pt x="41" y="48"/>
                  </a:lnTo>
                  <a:lnTo>
                    <a:pt x="54" y="51"/>
                  </a:lnTo>
                  <a:lnTo>
                    <a:pt x="54" y="46"/>
                  </a:lnTo>
                  <a:lnTo>
                    <a:pt x="51" y="43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68" name="Freeform 1151"/>
            <p:cNvSpPr>
              <a:spLocks noChangeAspect="1"/>
            </p:cNvSpPr>
            <p:nvPr/>
          </p:nvSpPr>
          <p:spPr bwMode="auto">
            <a:xfrm>
              <a:off x="1797" y="2735"/>
              <a:ext cx="224" cy="179"/>
            </a:xfrm>
            <a:custGeom>
              <a:avLst/>
              <a:gdLst>
                <a:gd name="T0" fmla="*/ 773 w 49"/>
                <a:gd name="T1" fmla="*/ 675 h 39"/>
                <a:gd name="T2" fmla="*/ 837 w 49"/>
                <a:gd name="T3" fmla="*/ 610 h 39"/>
                <a:gd name="T4" fmla="*/ 855 w 49"/>
                <a:gd name="T5" fmla="*/ 546 h 39"/>
                <a:gd name="T6" fmla="*/ 919 w 49"/>
                <a:gd name="T7" fmla="*/ 546 h 39"/>
                <a:gd name="T8" fmla="*/ 878 w 49"/>
                <a:gd name="T9" fmla="*/ 505 h 39"/>
                <a:gd name="T10" fmla="*/ 1024 w 49"/>
                <a:gd name="T11" fmla="*/ 441 h 39"/>
                <a:gd name="T12" fmla="*/ 983 w 49"/>
                <a:gd name="T13" fmla="*/ 358 h 39"/>
                <a:gd name="T14" fmla="*/ 1024 w 49"/>
                <a:gd name="T15" fmla="*/ 294 h 39"/>
                <a:gd name="T16" fmla="*/ 919 w 49"/>
                <a:gd name="T17" fmla="*/ 229 h 39"/>
                <a:gd name="T18" fmla="*/ 878 w 49"/>
                <a:gd name="T19" fmla="*/ 170 h 39"/>
                <a:gd name="T20" fmla="*/ 878 w 49"/>
                <a:gd name="T21" fmla="*/ 83 h 39"/>
                <a:gd name="T22" fmla="*/ 795 w 49"/>
                <a:gd name="T23" fmla="*/ 83 h 39"/>
                <a:gd name="T24" fmla="*/ 795 w 49"/>
                <a:gd name="T25" fmla="*/ 23 h 39"/>
                <a:gd name="T26" fmla="*/ 709 w 49"/>
                <a:gd name="T27" fmla="*/ 23 h 39"/>
                <a:gd name="T28" fmla="*/ 626 w 49"/>
                <a:gd name="T29" fmla="*/ 23 h 39"/>
                <a:gd name="T30" fmla="*/ 544 w 49"/>
                <a:gd name="T31" fmla="*/ 23 h 39"/>
                <a:gd name="T32" fmla="*/ 416 w 49"/>
                <a:gd name="T33" fmla="*/ 23 h 39"/>
                <a:gd name="T34" fmla="*/ 293 w 49"/>
                <a:gd name="T35" fmla="*/ 0 h 39"/>
                <a:gd name="T36" fmla="*/ 210 w 49"/>
                <a:gd name="T37" fmla="*/ 23 h 39"/>
                <a:gd name="T38" fmla="*/ 187 w 49"/>
                <a:gd name="T39" fmla="*/ 83 h 39"/>
                <a:gd name="T40" fmla="*/ 82 w 49"/>
                <a:gd name="T41" fmla="*/ 23 h 39"/>
                <a:gd name="T42" fmla="*/ 41 w 49"/>
                <a:gd name="T43" fmla="*/ 23 h 39"/>
                <a:gd name="T44" fmla="*/ 0 w 49"/>
                <a:gd name="T45" fmla="*/ 170 h 39"/>
                <a:gd name="T46" fmla="*/ 82 w 49"/>
                <a:gd name="T47" fmla="*/ 188 h 39"/>
                <a:gd name="T48" fmla="*/ 187 w 49"/>
                <a:gd name="T49" fmla="*/ 317 h 39"/>
                <a:gd name="T50" fmla="*/ 334 w 49"/>
                <a:gd name="T51" fmla="*/ 399 h 39"/>
                <a:gd name="T52" fmla="*/ 375 w 49"/>
                <a:gd name="T53" fmla="*/ 505 h 39"/>
                <a:gd name="T54" fmla="*/ 480 w 49"/>
                <a:gd name="T55" fmla="*/ 528 h 39"/>
                <a:gd name="T56" fmla="*/ 503 w 49"/>
                <a:gd name="T57" fmla="*/ 546 h 39"/>
                <a:gd name="T58" fmla="*/ 562 w 49"/>
                <a:gd name="T59" fmla="*/ 610 h 39"/>
                <a:gd name="T60" fmla="*/ 562 w 49"/>
                <a:gd name="T61" fmla="*/ 716 h 39"/>
                <a:gd name="T62" fmla="*/ 795 w 49"/>
                <a:gd name="T63" fmla="*/ 822 h 39"/>
                <a:gd name="T64" fmla="*/ 795 w 49"/>
                <a:gd name="T65" fmla="*/ 716 h 39"/>
                <a:gd name="T66" fmla="*/ 773 w 49"/>
                <a:gd name="T67" fmla="*/ 675 h 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9"/>
                <a:gd name="T103" fmla="*/ 0 h 39"/>
                <a:gd name="T104" fmla="*/ 49 w 49"/>
                <a:gd name="T105" fmla="*/ 39 h 3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9" h="39">
                  <a:moveTo>
                    <a:pt x="37" y="32"/>
                  </a:moveTo>
                  <a:lnTo>
                    <a:pt x="40" y="29"/>
                  </a:lnTo>
                  <a:lnTo>
                    <a:pt x="41" y="26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9" y="21"/>
                  </a:lnTo>
                  <a:lnTo>
                    <a:pt x="47" y="17"/>
                  </a:lnTo>
                  <a:lnTo>
                    <a:pt x="49" y="14"/>
                  </a:lnTo>
                  <a:lnTo>
                    <a:pt x="44" y="11"/>
                  </a:lnTo>
                  <a:lnTo>
                    <a:pt x="42" y="8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1"/>
                  </a:lnTo>
                  <a:lnTo>
                    <a:pt x="34" y="1"/>
                  </a:lnTo>
                  <a:lnTo>
                    <a:pt x="30" y="1"/>
                  </a:lnTo>
                  <a:lnTo>
                    <a:pt x="26" y="1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8"/>
                  </a:lnTo>
                  <a:lnTo>
                    <a:pt x="4" y="9"/>
                  </a:lnTo>
                  <a:lnTo>
                    <a:pt x="9" y="15"/>
                  </a:lnTo>
                  <a:lnTo>
                    <a:pt x="16" y="19"/>
                  </a:lnTo>
                  <a:lnTo>
                    <a:pt x="18" y="24"/>
                  </a:lnTo>
                  <a:lnTo>
                    <a:pt x="23" y="25"/>
                  </a:lnTo>
                  <a:lnTo>
                    <a:pt x="24" y="26"/>
                  </a:lnTo>
                  <a:lnTo>
                    <a:pt x="27" y="29"/>
                  </a:lnTo>
                  <a:lnTo>
                    <a:pt x="27" y="34"/>
                  </a:lnTo>
                  <a:lnTo>
                    <a:pt x="38" y="39"/>
                  </a:lnTo>
                  <a:lnTo>
                    <a:pt x="38" y="34"/>
                  </a:lnTo>
                  <a:lnTo>
                    <a:pt x="37" y="32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69" name="Freeform 1152"/>
            <p:cNvSpPr>
              <a:spLocks noChangeAspect="1"/>
            </p:cNvSpPr>
            <p:nvPr/>
          </p:nvSpPr>
          <p:spPr bwMode="auto">
            <a:xfrm>
              <a:off x="1797" y="2735"/>
              <a:ext cx="224" cy="179"/>
            </a:xfrm>
            <a:custGeom>
              <a:avLst/>
              <a:gdLst>
                <a:gd name="T0" fmla="*/ 773 w 49"/>
                <a:gd name="T1" fmla="*/ 675 h 39"/>
                <a:gd name="T2" fmla="*/ 837 w 49"/>
                <a:gd name="T3" fmla="*/ 610 h 39"/>
                <a:gd name="T4" fmla="*/ 855 w 49"/>
                <a:gd name="T5" fmla="*/ 546 h 39"/>
                <a:gd name="T6" fmla="*/ 919 w 49"/>
                <a:gd name="T7" fmla="*/ 546 h 39"/>
                <a:gd name="T8" fmla="*/ 878 w 49"/>
                <a:gd name="T9" fmla="*/ 505 h 39"/>
                <a:gd name="T10" fmla="*/ 1024 w 49"/>
                <a:gd name="T11" fmla="*/ 441 h 39"/>
                <a:gd name="T12" fmla="*/ 983 w 49"/>
                <a:gd name="T13" fmla="*/ 358 h 39"/>
                <a:gd name="T14" fmla="*/ 1024 w 49"/>
                <a:gd name="T15" fmla="*/ 294 h 39"/>
                <a:gd name="T16" fmla="*/ 919 w 49"/>
                <a:gd name="T17" fmla="*/ 229 h 39"/>
                <a:gd name="T18" fmla="*/ 878 w 49"/>
                <a:gd name="T19" fmla="*/ 170 h 39"/>
                <a:gd name="T20" fmla="*/ 878 w 49"/>
                <a:gd name="T21" fmla="*/ 83 h 39"/>
                <a:gd name="T22" fmla="*/ 795 w 49"/>
                <a:gd name="T23" fmla="*/ 83 h 39"/>
                <a:gd name="T24" fmla="*/ 795 w 49"/>
                <a:gd name="T25" fmla="*/ 23 h 39"/>
                <a:gd name="T26" fmla="*/ 709 w 49"/>
                <a:gd name="T27" fmla="*/ 23 h 39"/>
                <a:gd name="T28" fmla="*/ 626 w 49"/>
                <a:gd name="T29" fmla="*/ 23 h 39"/>
                <a:gd name="T30" fmla="*/ 544 w 49"/>
                <a:gd name="T31" fmla="*/ 23 h 39"/>
                <a:gd name="T32" fmla="*/ 416 w 49"/>
                <a:gd name="T33" fmla="*/ 23 h 39"/>
                <a:gd name="T34" fmla="*/ 293 w 49"/>
                <a:gd name="T35" fmla="*/ 0 h 39"/>
                <a:gd name="T36" fmla="*/ 210 w 49"/>
                <a:gd name="T37" fmla="*/ 23 h 39"/>
                <a:gd name="T38" fmla="*/ 187 w 49"/>
                <a:gd name="T39" fmla="*/ 83 h 39"/>
                <a:gd name="T40" fmla="*/ 82 w 49"/>
                <a:gd name="T41" fmla="*/ 23 h 39"/>
                <a:gd name="T42" fmla="*/ 41 w 49"/>
                <a:gd name="T43" fmla="*/ 23 h 39"/>
                <a:gd name="T44" fmla="*/ 0 w 49"/>
                <a:gd name="T45" fmla="*/ 170 h 39"/>
                <a:gd name="T46" fmla="*/ 82 w 49"/>
                <a:gd name="T47" fmla="*/ 188 h 39"/>
                <a:gd name="T48" fmla="*/ 187 w 49"/>
                <a:gd name="T49" fmla="*/ 317 h 39"/>
                <a:gd name="T50" fmla="*/ 334 w 49"/>
                <a:gd name="T51" fmla="*/ 399 h 39"/>
                <a:gd name="T52" fmla="*/ 375 w 49"/>
                <a:gd name="T53" fmla="*/ 505 h 39"/>
                <a:gd name="T54" fmla="*/ 480 w 49"/>
                <a:gd name="T55" fmla="*/ 528 h 39"/>
                <a:gd name="T56" fmla="*/ 503 w 49"/>
                <a:gd name="T57" fmla="*/ 546 h 39"/>
                <a:gd name="T58" fmla="*/ 562 w 49"/>
                <a:gd name="T59" fmla="*/ 610 h 39"/>
                <a:gd name="T60" fmla="*/ 562 w 49"/>
                <a:gd name="T61" fmla="*/ 716 h 39"/>
                <a:gd name="T62" fmla="*/ 795 w 49"/>
                <a:gd name="T63" fmla="*/ 822 h 39"/>
                <a:gd name="T64" fmla="*/ 795 w 49"/>
                <a:gd name="T65" fmla="*/ 716 h 39"/>
                <a:gd name="T66" fmla="*/ 773 w 49"/>
                <a:gd name="T67" fmla="*/ 675 h 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9"/>
                <a:gd name="T103" fmla="*/ 0 h 39"/>
                <a:gd name="T104" fmla="*/ 49 w 49"/>
                <a:gd name="T105" fmla="*/ 39 h 3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9" h="39">
                  <a:moveTo>
                    <a:pt x="37" y="32"/>
                  </a:moveTo>
                  <a:lnTo>
                    <a:pt x="40" y="29"/>
                  </a:lnTo>
                  <a:lnTo>
                    <a:pt x="41" y="26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9" y="21"/>
                  </a:lnTo>
                  <a:lnTo>
                    <a:pt x="47" y="17"/>
                  </a:lnTo>
                  <a:lnTo>
                    <a:pt x="49" y="14"/>
                  </a:lnTo>
                  <a:lnTo>
                    <a:pt x="44" y="11"/>
                  </a:lnTo>
                  <a:lnTo>
                    <a:pt x="42" y="8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1"/>
                  </a:lnTo>
                  <a:lnTo>
                    <a:pt x="34" y="1"/>
                  </a:lnTo>
                  <a:lnTo>
                    <a:pt x="30" y="1"/>
                  </a:lnTo>
                  <a:lnTo>
                    <a:pt x="26" y="1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8"/>
                  </a:lnTo>
                  <a:lnTo>
                    <a:pt x="4" y="9"/>
                  </a:lnTo>
                  <a:lnTo>
                    <a:pt x="9" y="15"/>
                  </a:lnTo>
                  <a:lnTo>
                    <a:pt x="16" y="19"/>
                  </a:lnTo>
                  <a:lnTo>
                    <a:pt x="18" y="24"/>
                  </a:lnTo>
                  <a:lnTo>
                    <a:pt x="23" y="25"/>
                  </a:lnTo>
                  <a:lnTo>
                    <a:pt x="24" y="26"/>
                  </a:lnTo>
                  <a:lnTo>
                    <a:pt x="27" y="29"/>
                  </a:lnTo>
                  <a:lnTo>
                    <a:pt x="27" y="34"/>
                  </a:lnTo>
                  <a:lnTo>
                    <a:pt x="38" y="39"/>
                  </a:lnTo>
                  <a:lnTo>
                    <a:pt x="38" y="34"/>
                  </a:lnTo>
                  <a:lnTo>
                    <a:pt x="37" y="32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70" name="Freeform 1153"/>
            <p:cNvSpPr>
              <a:spLocks noChangeAspect="1"/>
            </p:cNvSpPr>
            <p:nvPr/>
          </p:nvSpPr>
          <p:spPr bwMode="auto">
            <a:xfrm>
              <a:off x="1811" y="2492"/>
              <a:ext cx="334" cy="202"/>
            </a:xfrm>
            <a:custGeom>
              <a:avLst/>
              <a:gdLst>
                <a:gd name="T0" fmla="*/ 796 w 73"/>
                <a:gd name="T1" fmla="*/ 799 h 44"/>
                <a:gd name="T2" fmla="*/ 878 w 73"/>
                <a:gd name="T3" fmla="*/ 780 h 44"/>
                <a:gd name="T4" fmla="*/ 1025 w 73"/>
                <a:gd name="T5" fmla="*/ 780 h 44"/>
                <a:gd name="T6" fmla="*/ 1130 w 73"/>
                <a:gd name="T7" fmla="*/ 758 h 44"/>
                <a:gd name="T8" fmla="*/ 1171 w 73"/>
                <a:gd name="T9" fmla="*/ 698 h 44"/>
                <a:gd name="T10" fmla="*/ 1235 w 73"/>
                <a:gd name="T11" fmla="*/ 698 h 44"/>
                <a:gd name="T12" fmla="*/ 1235 w 73"/>
                <a:gd name="T13" fmla="*/ 569 h 44"/>
                <a:gd name="T14" fmla="*/ 1277 w 73"/>
                <a:gd name="T15" fmla="*/ 505 h 44"/>
                <a:gd name="T16" fmla="*/ 1359 w 73"/>
                <a:gd name="T17" fmla="*/ 422 h 44"/>
                <a:gd name="T18" fmla="*/ 1423 w 73"/>
                <a:gd name="T19" fmla="*/ 275 h 44"/>
                <a:gd name="T20" fmla="*/ 1464 w 73"/>
                <a:gd name="T21" fmla="*/ 188 h 44"/>
                <a:gd name="T22" fmla="*/ 1528 w 73"/>
                <a:gd name="T23" fmla="*/ 129 h 44"/>
                <a:gd name="T24" fmla="*/ 1464 w 73"/>
                <a:gd name="T25" fmla="*/ 64 h 44"/>
                <a:gd name="T26" fmla="*/ 1382 w 73"/>
                <a:gd name="T27" fmla="*/ 0 h 44"/>
                <a:gd name="T28" fmla="*/ 1277 w 73"/>
                <a:gd name="T29" fmla="*/ 0 h 44"/>
                <a:gd name="T30" fmla="*/ 1212 w 73"/>
                <a:gd name="T31" fmla="*/ 0 h 44"/>
                <a:gd name="T32" fmla="*/ 1089 w 73"/>
                <a:gd name="T33" fmla="*/ 0 h 44"/>
                <a:gd name="T34" fmla="*/ 1007 w 73"/>
                <a:gd name="T35" fmla="*/ 0 h 44"/>
                <a:gd name="T36" fmla="*/ 878 w 73"/>
                <a:gd name="T37" fmla="*/ 147 h 44"/>
                <a:gd name="T38" fmla="*/ 773 w 73"/>
                <a:gd name="T39" fmla="*/ 129 h 44"/>
                <a:gd name="T40" fmla="*/ 773 w 73"/>
                <a:gd name="T41" fmla="*/ 147 h 44"/>
                <a:gd name="T42" fmla="*/ 627 w 73"/>
                <a:gd name="T43" fmla="*/ 211 h 44"/>
                <a:gd name="T44" fmla="*/ 627 w 73"/>
                <a:gd name="T45" fmla="*/ 275 h 44"/>
                <a:gd name="T46" fmla="*/ 293 w 73"/>
                <a:gd name="T47" fmla="*/ 335 h 44"/>
                <a:gd name="T48" fmla="*/ 229 w 73"/>
                <a:gd name="T49" fmla="*/ 275 h 44"/>
                <a:gd name="T50" fmla="*/ 169 w 73"/>
                <a:gd name="T51" fmla="*/ 275 h 44"/>
                <a:gd name="T52" fmla="*/ 169 w 73"/>
                <a:gd name="T53" fmla="*/ 335 h 44"/>
                <a:gd name="T54" fmla="*/ 82 w 73"/>
                <a:gd name="T55" fmla="*/ 358 h 44"/>
                <a:gd name="T56" fmla="*/ 82 w 73"/>
                <a:gd name="T57" fmla="*/ 487 h 44"/>
                <a:gd name="T58" fmla="*/ 64 w 73"/>
                <a:gd name="T59" fmla="*/ 569 h 44"/>
                <a:gd name="T60" fmla="*/ 0 w 73"/>
                <a:gd name="T61" fmla="*/ 611 h 44"/>
                <a:gd name="T62" fmla="*/ 124 w 73"/>
                <a:gd name="T63" fmla="*/ 758 h 44"/>
                <a:gd name="T64" fmla="*/ 82 w 73"/>
                <a:gd name="T65" fmla="*/ 758 h 44"/>
                <a:gd name="T66" fmla="*/ 169 w 73"/>
                <a:gd name="T67" fmla="*/ 799 h 44"/>
                <a:gd name="T68" fmla="*/ 270 w 73"/>
                <a:gd name="T69" fmla="*/ 863 h 44"/>
                <a:gd name="T70" fmla="*/ 316 w 73"/>
                <a:gd name="T71" fmla="*/ 904 h 44"/>
                <a:gd name="T72" fmla="*/ 421 w 73"/>
                <a:gd name="T73" fmla="*/ 863 h 44"/>
                <a:gd name="T74" fmla="*/ 439 w 73"/>
                <a:gd name="T75" fmla="*/ 927 h 44"/>
                <a:gd name="T76" fmla="*/ 522 w 73"/>
                <a:gd name="T77" fmla="*/ 927 h 44"/>
                <a:gd name="T78" fmla="*/ 668 w 73"/>
                <a:gd name="T79" fmla="*/ 863 h 44"/>
                <a:gd name="T80" fmla="*/ 714 w 73"/>
                <a:gd name="T81" fmla="*/ 863 h 44"/>
                <a:gd name="T82" fmla="*/ 732 w 73"/>
                <a:gd name="T83" fmla="*/ 799 h 44"/>
                <a:gd name="T84" fmla="*/ 796 w 73"/>
                <a:gd name="T85" fmla="*/ 799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3"/>
                <a:gd name="T130" fmla="*/ 0 h 44"/>
                <a:gd name="T131" fmla="*/ 73 w 73"/>
                <a:gd name="T132" fmla="*/ 44 h 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3" h="44">
                  <a:moveTo>
                    <a:pt x="38" y="38"/>
                  </a:moveTo>
                  <a:lnTo>
                    <a:pt x="42" y="37"/>
                  </a:lnTo>
                  <a:lnTo>
                    <a:pt x="49" y="37"/>
                  </a:lnTo>
                  <a:lnTo>
                    <a:pt x="54" y="36"/>
                  </a:lnTo>
                  <a:lnTo>
                    <a:pt x="56" y="33"/>
                  </a:lnTo>
                  <a:lnTo>
                    <a:pt x="59" y="33"/>
                  </a:lnTo>
                  <a:lnTo>
                    <a:pt x="59" y="27"/>
                  </a:lnTo>
                  <a:lnTo>
                    <a:pt x="61" y="24"/>
                  </a:lnTo>
                  <a:lnTo>
                    <a:pt x="65" y="20"/>
                  </a:lnTo>
                  <a:lnTo>
                    <a:pt x="68" y="13"/>
                  </a:lnTo>
                  <a:lnTo>
                    <a:pt x="70" y="9"/>
                  </a:lnTo>
                  <a:lnTo>
                    <a:pt x="73" y="6"/>
                  </a:lnTo>
                  <a:lnTo>
                    <a:pt x="70" y="3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7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0" y="10"/>
                  </a:lnTo>
                  <a:lnTo>
                    <a:pt x="30" y="13"/>
                  </a:lnTo>
                  <a:lnTo>
                    <a:pt x="14" y="16"/>
                  </a:lnTo>
                  <a:lnTo>
                    <a:pt x="11" y="13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4" y="17"/>
                  </a:lnTo>
                  <a:lnTo>
                    <a:pt x="4" y="23"/>
                  </a:lnTo>
                  <a:lnTo>
                    <a:pt x="3" y="27"/>
                  </a:lnTo>
                  <a:lnTo>
                    <a:pt x="0" y="29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8" y="38"/>
                  </a:lnTo>
                  <a:lnTo>
                    <a:pt x="13" y="41"/>
                  </a:lnTo>
                  <a:lnTo>
                    <a:pt x="15" y="43"/>
                  </a:lnTo>
                  <a:lnTo>
                    <a:pt x="20" y="41"/>
                  </a:lnTo>
                  <a:lnTo>
                    <a:pt x="21" y="44"/>
                  </a:lnTo>
                  <a:lnTo>
                    <a:pt x="25" y="44"/>
                  </a:lnTo>
                  <a:lnTo>
                    <a:pt x="32" y="41"/>
                  </a:lnTo>
                  <a:lnTo>
                    <a:pt x="34" y="41"/>
                  </a:lnTo>
                  <a:lnTo>
                    <a:pt x="35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71" name="Freeform 1154"/>
            <p:cNvSpPr>
              <a:spLocks noChangeAspect="1"/>
            </p:cNvSpPr>
            <p:nvPr/>
          </p:nvSpPr>
          <p:spPr bwMode="auto">
            <a:xfrm>
              <a:off x="1811" y="2492"/>
              <a:ext cx="334" cy="202"/>
            </a:xfrm>
            <a:custGeom>
              <a:avLst/>
              <a:gdLst>
                <a:gd name="T0" fmla="*/ 796 w 73"/>
                <a:gd name="T1" fmla="*/ 799 h 44"/>
                <a:gd name="T2" fmla="*/ 878 w 73"/>
                <a:gd name="T3" fmla="*/ 780 h 44"/>
                <a:gd name="T4" fmla="*/ 1025 w 73"/>
                <a:gd name="T5" fmla="*/ 780 h 44"/>
                <a:gd name="T6" fmla="*/ 1130 w 73"/>
                <a:gd name="T7" fmla="*/ 758 h 44"/>
                <a:gd name="T8" fmla="*/ 1171 w 73"/>
                <a:gd name="T9" fmla="*/ 698 h 44"/>
                <a:gd name="T10" fmla="*/ 1235 w 73"/>
                <a:gd name="T11" fmla="*/ 698 h 44"/>
                <a:gd name="T12" fmla="*/ 1235 w 73"/>
                <a:gd name="T13" fmla="*/ 569 h 44"/>
                <a:gd name="T14" fmla="*/ 1277 w 73"/>
                <a:gd name="T15" fmla="*/ 505 h 44"/>
                <a:gd name="T16" fmla="*/ 1359 w 73"/>
                <a:gd name="T17" fmla="*/ 422 h 44"/>
                <a:gd name="T18" fmla="*/ 1423 w 73"/>
                <a:gd name="T19" fmla="*/ 275 h 44"/>
                <a:gd name="T20" fmla="*/ 1464 w 73"/>
                <a:gd name="T21" fmla="*/ 188 h 44"/>
                <a:gd name="T22" fmla="*/ 1528 w 73"/>
                <a:gd name="T23" fmla="*/ 129 h 44"/>
                <a:gd name="T24" fmla="*/ 1464 w 73"/>
                <a:gd name="T25" fmla="*/ 64 h 44"/>
                <a:gd name="T26" fmla="*/ 1382 w 73"/>
                <a:gd name="T27" fmla="*/ 0 h 44"/>
                <a:gd name="T28" fmla="*/ 1277 w 73"/>
                <a:gd name="T29" fmla="*/ 0 h 44"/>
                <a:gd name="T30" fmla="*/ 1212 w 73"/>
                <a:gd name="T31" fmla="*/ 0 h 44"/>
                <a:gd name="T32" fmla="*/ 1089 w 73"/>
                <a:gd name="T33" fmla="*/ 0 h 44"/>
                <a:gd name="T34" fmla="*/ 1007 w 73"/>
                <a:gd name="T35" fmla="*/ 0 h 44"/>
                <a:gd name="T36" fmla="*/ 878 w 73"/>
                <a:gd name="T37" fmla="*/ 147 h 44"/>
                <a:gd name="T38" fmla="*/ 773 w 73"/>
                <a:gd name="T39" fmla="*/ 129 h 44"/>
                <a:gd name="T40" fmla="*/ 773 w 73"/>
                <a:gd name="T41" fmla="*/ 147 h 44"/>
                <a:gd name="T42" fmla="*/ 627 w 73"/>
                <a:gd name="T43" fmla="*/ 211 h 44"/>
                <a:gd name="T44" fmla="*/ 627 w 73"/>
                <a:gd name="T45" fmla="*/ 275 h 44"/>
                <a:gd name="T46" fmla="*/ 293 w 73"/>
                <a:gd name="T47" fmla="*/ 335 h 44"/>
                <a:gd name="T48" fmla="*/ 229 w 73"/>
                <a:gd name="T49" fmla="*/ 275 h 44"/>
                <a:gd name="T50" fmla="*/ 169 w 73"/>
                <a:gd name="T51" fmla="*/ 275 h 44"/>
                <a:gd name="T52" fmla="*/ 169 w 73"/>
                <a:gd name="T53" fmla="*/ 335 h 44"/>
                <a:gd name="T54" fmla="*/ 82 w 73"/>
                <a:gd name="T55" fmla="*/ 358 h 44"/>
                <a:gd name="T56" fmla="*/ 82 w 73"/>
                <a:gd name="T57" fmla="*/ 487 h 44"/>
                <a:gd name="T58" fmla="*/ 64 w 73"/>
                <a:gd name="T59" fmla="*/ 569 h 44"/>
                <a:gd name="T60" fmla="*/ 0 w 73"/>
                <a:gd name="T61" fmla="*/ 611 h 44"/>
                <a:gd name="T62" fmla="*/ 124 w 73"/>
                <a:gd name="T63" fmla="*/ 758 h 44"/>
                <a:gd name="T64" fmla="*/ 82 w 73"/>
                <a:gd name="T65" fmla="*/ 758 h 44"/>
                <a:gd name="T66" fmla="*/ 169 w 73"/>
                <a:gd name="T67" fmla="*/ 799 h 44"/>
                <a:gd name="T68" fmla="*/ 270 w 73"/>
                <a:gd name="T69" fmla="*/ 863 h 44"/>
                <a:gd name="T70" fmla="*/ 316 w 73"/>
                <a:gd name="T71" fmla="*/ 904 h 44"/>
                <a:gd name="T72" fmla="*/ 421 w 73"/>
                <a:gd name="T73" fmla="*/ 863 h 44"/>
                <a:gd name="T74" fmla="*/ 439 w 73"/>
                <a:gd name="T75" fmla="*/ 927 h 44"/>
                <a:gd name="T76" fmla="*/ 522 w 73"/>
                <a:gd name="T77" fmla="*/ 927 h 44"/>
                <a:gd name="T78" fmla="*/ 668 w 73"/>
                <a:gd name="T79" fmla="*/ 863 h 44"/>
                <a:gd name="T80" fmla="*/ 714 w 73"/>
                <a:gd name="T81" fmla="*/ 863 h 44"/>
                <a:gd name="T82" fmla="*/ 732 w 73"/>
                <a:gd name="T83" fmla="*/ 799 h 44"/>
                <a:gd name="T84" fmla="*/ 796 w 73"/>
                <a:gd name="T85" fmla="*/ 799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3"/>
                <a:gd name="T130" fmla="*/ 0 h 44"/>
                <a:gd name="T131" fmla="*/ 73 w 73"/>
                <a:gd name="T132" fmla="*/ 44 h 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3" h="44">
                  <a:moveTo>
                    <a:pt x="38" y="38"/>
                  </a:moveTo>
                  <a:lnTo>
                    <a:pt x="42" y="37"/>
                  </a:lnTo>
                  <a:lnTo>
                    <a:pt x="49" y="37"/>
                  </a:lnTo>
                  <a:lnTo>
                    <a:pt x="54" y="36"/>
                  </a:lnTo>
                  <a:lnTo>
                    <a:pt x="56" y="33"/>
                  </a:lnTo>
                  <a:lnTo>
                    <a:pt x="59" y="33"/>
                  </a:lnTo>
                  <a:lnTo>
                    <a:pt x="59" y="27"/>
                  </a:lnTo>
                  <a:lnTo>
                    <a:pt x="61" y="24"/>
                  </a:lnTo>
                  <a:lnTo>
                    <a:pt x="65" y="20"/>
                  </a:lnTo>
                  <a:lnTo>
                    <a:pt x="68" y="13"/>
                  </a:lnTo>
                  <a:lnTo>
                    <a:pt x="70" y="9"/>
                  </a:lnTo>
                  <a:lnTo>
                    <a:pt x="73" y="6"/>
                  </a:lnTo>
                  <a:lnTo>
                    <a:pt x="70" y="3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7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0" y="10"/>
                  </a:lnTo>
                  <a:lnTo>
                    <a:pt x="30" y="13"/>
                  </a:lnTo>
                  <a:lnTo>
                    <a:pt x="14" y="16"/>
                  </a:lnTo>
                  <a:lnTo>
                    <a:pt x="11" y="13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4" y="17"/>
                  </a:lnTo>
                  <a:lnTo>
                    <a:pt x="4" y="23"/>
                  </a:lnTo>
                  <a:lnTo>
                    <a:pt x="3" y="27"/>
                  </a:lnTo>
                  <a:lnTo>
                    <a:pt x="0" y="29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8" y="38"/>
                  </a:lnTo>
                  <a:lnTo>
                    <a:pt x="13" y="41"/>
                  </a:lnTo>
                  <a:lnTo>
                    <a:pt x="15" y="43"/>
                  </a:lnTo>
                  <a:lnTo>
                    <a:pt x="20" y="41"/>
                  </a:lnTo>
                  <a:lnTo>
                    <a:pt x="21" y="44"/>
                  </a:lnTo>
                  <a:lnTo>
                    <a:pt x="25" y="44"/>
                  </a:lnTo>
                  <a:lnTo>
                    <a:pt x="32" y="41"/>
                  </a:lnTo>
                  <a:lnTo>
                    <a:pt x="34" y="41"/>
                  </a:lnTo>
                  <a:lnTo>
                    <a:pt x="35" y="38"/>
                  </a:lnTo>
                  <a:lnTo>
                    <a:pt x="38" y="38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72" name="Freeform 1155"/>
            <p:cNvSpPr>
              <a:spLocks noChangeAspect="1"/>
            </p:cNvSpPr>
            <p:nvPr/>
          </p:nvSpPr>
          <p:spPr bwMode="auto">
            <a:xfrm>
              <a:off x="1797" y="2735"/>
              <a:ext cx="224" cy="179"/>
            </a:xfrm>
            <a:custGeom>
              <a:avLst/>
              <a:gdLst>
                <a:gd name="T0" fmla="*/ 773 w 49"/>
                <a:gd name="T1" fmla="*/ 675 h 39"/>
                <a:gd name="T2" fmla="*/ 837 w 49"/>
                <a:gd name="T3" fmla="*/ 610 h 39"/>
                <a:gd name="T4" fmla="*/ 855 w 49"/>
                <a:gd name="T5" fmla="*/ 546 h 39"/>
                <a:gd name="T6" fmla="*/ 919 w 49"/>
                <a:gd name="T7" fmla="*/ 546 h 39"/>
                <a:gd name="T8" fmla="*/ 878 w 49"/>
                <a:gd name="T9" fmla="*/ 505 h 39"/>
                <a:gd name="T10" fmla="*/ 1024 w 49"/>
                <a:gd name="T11" fmla="*/ 441 h 39"/>
                <a:gd name="T12" fmla="*/ 983 w 49"/>
                <a:gd name="T13" fmla="*/ 358 h 39"/>
                <a:gd name="T14" fmla="*/ 1024 w 49"/>
                <a:gd name="T15" fmla="*/ 294 h 39"/>
                <a:gd name="T16" fmla="*/ 919 w 49"/>
                <a:gd name="T17" fmla="*/ 229 h 39"/>
                <a:gd name="T18" fmla="*/ 878 w 49"/>
                <a:gd name="T19" fmla="*/ 170 h 39"/>
                <a:gd name="T20" fmla="*/ 878 w 49"/>
                <a:gd name="T21" fmla="*/ 83 h 39"/>
                <a:gd name="T22" fmla="*/ 795 w 49"/>
                <a:gd name="T23" fmla="*/ 83 h 39"/>
                <a:gd name="T24" fmla="*/ 795 w 49"/>
                <a:gd name="T25" fmla="*/ 23 h 39"/>
                <a:gd name="T26" fmla="*/ 709 w 49"/>
                <a:gd name="T27" fmla="*/ 23 h 39"/>
                <a:gd name="T28" fmla="*/ 626 w 49"/>
                <a:gd name="T29" fmla="*/ 23 h 39"/>
                <a:gd name="T30" fmla="*/ 544 w 49"/>
                <a:gd name="T31" fmla="*/ 23 h 39"/>
                <a:gd name="T32" fmla="*/ 416 w 49"/>
                <a:gd name="T33" fmla="*/ 23 h 39"/>
                <a:gd name="T34" fmla="*/ 293 w 49"/>
                <a:gd name="T35" fmla="*/ 0 h 39"/>
                <a:gd name="T36" fmla="*/ 210 w 49"/>
                <a:gd name="T37" fmla="*/ 23 h 39"/>
                <a:gd name="T38" fmla="*/ 187 w 49"/>
                <a:gd name="T39" fmla="*/ 83 h 39"/>
                <a:gd name="T40" fmla="*/ 82 w 49"/>
                <a:gd name="T41" fmla="*/ 23 h 39"/>
                <a:gd name="T42" fmla="*/ 41 w 49"/>
                <a:gd name="T43" fmla="*/ 23 h 39"/>
                <a:gd name="T44" fmla="*/ 0 w 49"/>
                <a:gd name="T45" fmla="*/ 170 h 39"/>
                <a:gd name="T46" fmla="*/ 82 w 49"/>
                <a:gd name="T47" fmla="*/ 188 h 39"/>
                <a:gd name="T48" fmla="*/ 187 w 49"/>
                <a:gd name="T49" fmla="*/ 317 h 39"/>
                <a:gd name="T50" fmla="*/ 334 w 49"/>
                <a:gd name="T51" fmla="*/ 399 h 39"/>
                <a:gd name="T52" fmla="*/ 375 w 49"/>
                <a:gd name="T53" fmla="*/ 505 h 39"/>
                <a:gd name="T54" fmla="*/ 480 w 49"/>
                <a:gd name="T55" fmla="*/ 528 h 39"/>
                <a:gd name="T56" fmla="*/ 503 w 49"/>
                <a:gd name="T57" fmla="*/ 546 h 39"/>
                <a:gd name="T58" fmla="*/ 562 w 49"/>
                <a:gd name="T59" fmla="*/ 610 h 39"/>
                <a:gd name="T60" fmla="*/ 562 w 49"/>
                <a:gd name="T61" fmla="*/ 716 h 39"/>
                <a:gd name="T62" fmla="*/ 795 w 49"/>
                <a:gd name="T63" fmla="*/ 822 h 39"/>
                <a:gd name="T64" fmla="*/ 795 w 49"/>
                <a:gd name="T65" fmla="*/ 716 h 39"/>
                <a:gd name="T66" fmla="*/ 773 w 49"/>
                <a:gd name="T67" fmla="*/ 675 h 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9"/>
                <a:gd name="T103" fmla="*/ 0 h 39"/>
                <a:gd name="T104" fmla="*/ 49 w 49"/>
                <a:gd name="T105" fmla="*/ 39 h 3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9" h="39">
                  <a:moveTo>
                    <a:pt x="37" y="32"/>
                  </a:moveTo>
                  <a:lnTo>
                    <a:pt x="40" y="29"/>
                  </a:lnTo>
                  <a:lnTo>
                    <a:pt x="41" y="26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9" y="21"/>
                  </a:lnTo>
                  <a:lnTo>
                    <a:pt x="47" y="17"/>
                  </a:lnTo>
                  <a:lnTo>
                    <a:pt x="49" y="14"/>
                  </a:lnTo>
                  <a:lnTo>
                    <a:pt x="44" y="11"/>
                  </a:lnTo>
                  <a:lnTo>
                    <a:pt x="42" y="8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1"/>
                  </a:lnTo>
                  <a:lnTo>
                    <a:pt x="34" y="1"/>
                  </a:lnTo>
                  <a:lnTo>
                    <a:pt x="30" y="1"/>
                  </a:lnTo>
                  <a:lnTo>
                    <a:pt x="26" y="1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8"/>
                  </a:lnTo>
                  <a:lnTo>
                    <a:pt x="4" y="9"/>
                  </a:lnTo>
                  <a:lnTo>
                    <a:pt x="9" y="15"/>
                  </a:lnTo>
                  <a:lnTo>
                    <a:pt x="16" y="19"/>
                  </a:lnTo>
                  <a:lnTo>
                    <a:pt x="18" y="24"/>
                  </a:lnTo>
                  <a:lnTo>
                    <a:pt x="23" y="25"/>
                  </a:lnTo>
                  <a:lnTo>
                    <a:pt x="24" y="26"/>
                  </a:lnTo>
                  <a:lnTo>
                    <a:pt x="27" y="29"/>
                  </a:lnTo>
                  <a:lnTo>
                    <a:pt x="27" y="34"/>
                  </a:lnTo>
                  <a:lnTo>
                    <a:pt x="38" y="39"/>
                  </a:lnTo>
                  <a:lnTo>
                    <a:pt x="38" y="34"/>
                  </a:lnTo>
                  <a:lnTo>
                    <a:pt x="37" y="32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73" name="Freeform 1156"/>
            <p:cNvSpPr>
              <a:spLocks noChangeAspect="1"/>
            </p:cNvSpPr>
            <p:nvPr/>
          </p:nvSpPr>
          <p:spPr bwMode="auto">
            <a:xfrm>
              <a:off x="1797" y="2735"/>
              <a:ext cx="224" cy="179"/>
            </a:xfrm>
            <a:custGeom>
              <a:avLst/>
              <a:gdLst>
                <a:gd name="T0" fmla="*/ 773 w 49"/>
                <a:gd name="T1" fmla="*/ 675 h 39"/>
                <a:gd name="T2" fmla="*/ 837 w 49"/>
                <a:gd name="T3" fmla="*/ 610 h 39"/>
                <a:gd name="T4" fmla="*/ 855 w 49"/>
                <a:gd name="T5" fmla="*/ 546 h 39"/>
                <a:gd name="T6" fmla="*/ 919 w 49"/>
                <a:gd name="T7" fmla="*/ 546 h 39"/>
                <a:gd name="T8" fmla="*/ 878 w 49"/>
                <a:gd name="T9" fmla="*/ 505 h 39"/>
                <a:gd name="T10" fmla="*/ 1024 w 49"/>
                <a:gd name="T11" fmla="*/ 441 h 39"/>
                <a:gd name="T12" fmla="*/ 983 w 49"/>
                <a:gd name="T13" fmla="*/ 358 h 39"/>
                <a:gd name="T14" fmla="*/ 1024 w 49"/>
                <a:gd name="T15" fmla="*/ 294 h 39"/>
                <a:gd name="T16" fmla="*/ 919 w 49"/>
                <a:gd name="T17" fmla="*/ 229 h 39"/>
                <a:gd name="T18" fmla="*/ 878 w 49"/>
                <a:gd name="T19" fmla="*/ 170 h 39"/>
                <a:gd name="T20" fmla="*/ 878 w 49"/>
                <a:gd name="T21" fmla="*/ 83 h 39"/>
                <a:gd name="T22" fmla="*/ 795 w 49"/>
                <a:gd name="T23" fmla="*/ 83 h 39"/>
                <a:gd name="T24" fmla="*/ 795 w 49"/>
                <a:gd name="T25" fmla="*/ 23 h 39"/>
                <a:gd name="T26" fmla="*/ 709 w 49"/>
                <a:gd name="T27" fmla="*/ 23 h 39"/>
                <a:gd name="T28" fmla="*/ 626 w 49"/>
                <a:gd name="T29" fmla="*/ 23 h 39"/>
                <a:gd name="T30" fmla="*/ 544 w 49"/>
                <a:gd name="T31" fmla="*/ 23 h 39"/>
                <a:gd name="T32" fmla="*/ 416 w 49"/>
                <a:gd name="T33" fmla="*/ 23 h 39"/>
                <a:gd name="T34" fmla="*/ 293 w 49"/>
                <a:gd name="T35" fmla="*/ 0 h 39"/>
                <a:gd name="T36" fmla="*/ 210 w 49"/>
                <a:gd name="T37" fmla="*/ 23 h 39"/>
                <a:gd name="T38" fmla="*/ 187 w 49"/>
                <a:gd name="T39" fmla="*/ 83 h 39"/>
                <a:gd name="T40" fmla="*/ 82 w 49"/>
                <a:gd name="T41" fmla="*/ 23 h 39"/>
                <a:gd name="T42" fmla="*/ 41 w 49"/>
                <a:gd name="T43" fmla="*/ 23 h 39"/>
                <a:gd name="T44" fmla="*/ 0 w 49"/>
                <a:gd name="T45" fmla="*/ 170 h 39"/>
                <a:gd name="T46" fmla="*/ 82 w 49"/>
                <a:gd name="T47" fmla="*/ 188 h 39"/>
                <a:gd name="T48" fmla="*/ 187 w 49"/>
                <a:gd name="T49" fmla="*/ 317 h 39"/>
                <a:gd name="T50" fmla="*/ 334 w 49"/>
                <a:gd name="T51" fmla="*/ 399 h 39"/>
                <a:gd name="T52" fmla="*/ 375 w 49"/>
                <a:gd name="T53" fmla="*/ 505 h 39"/>
                <a:gd name="T54" fmla="*/ 480 w 49"/>
                <a:gd name="T55" fmla="*/ 528 h 39"/>
                <a:gd name="T56" fmla="*/ 503 w 49"/>
                <a:gd name="T57" fmla="*/ 546 h 39"/>
                <a:gd name="T58" fmla="*/ 562 w 49"/>
                <a:gd name="T59" fmla="*/ 610 h 39"/>
                <a:gd name="T60" fmla="*/ 562 w 49"/>
                <a:gd name="T61" fmla="*/ 716 h 39"/>
                <a:gd name="T62" fmla="*/ 795 w 49"/>
                <a:gd name="T63" fmla="*/ 822 h 39"/>
                <a:gd name="T64" fmla="*/ 795 w 49"/>
                <a:gd name="T65" fmla="*/ 716 h 39"/>
                <a:gd name="T66" fmla="*/ 773 w 49"/>
                <a:gd name="T67" fmla="*/ 675 h 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9"/>
                <a:gd name="T103" fmla="*/ 0 h 39"/>
                <a:gd name="T104" fmla="*/ 49 w 49"/>
                <a:gd name="T105" fmla="*/ 39 h 3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9" h="39">
                  <a:moveTo>
                    <a:pt x="37" y="32"/>
                  </a:moveTo>
                  <a:lnTo>
                    <a:pt x="40" y="29"/>
                  </a:lnTo>
                  <a:lnTo>
                    <a:pt x="41" y="26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9" y="21"/>
                  </a:lnTo>
                  <a:lnTo>
                    <a:pt x="47" y="17"/>
                  </a:lnTo>
                  <a:lnTo>
                    <a:pt x="49" y="14"/>
                  </a:lnTo>
                  <a:lnTo>
                    <a:pt x="44" y="11"/>
                  </a:lnTo>
                  <a:lnTo>
                    <a:pt x="42" y="8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1"/>
                  </a:lnTo>
                  <a:lnTo>
                    <a:pt x="34" y="1"/>
                  </a:lnTo>
                  <a:lnTo>
                    <a:pt x="30" y="1"/>
                  </a:lnTo>
                  <a:lnTo>
                    <a:pt x="26" y="1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8"/>
                  </a:lnTo>
                  <a:lnTo>
                    <a:pt x="4" y="9"/>
                  </a:lnTo>
                  <a:lnTo>
                    <a:pt x="9" y="15"/>
                  </a:lnTo>
                  <a:lnTo>
                    <a:pt x="16" y="19"/>
                  </a:lnTo>
                  <a:lnTo>
                    <a:pt x="18" y="24"/>
                  </a:lnTo>
                  <a:lnTo>
                    <a:pt x="23" y="25"/>
                  </a:lnTo>
                  <a:lnTo>
                    <a:pt x="24" y="26"/>
                  </a:lnTo>
                  <a:lnTo>
                    <a:pt x="27" y="29"/>
                  </a:lnTo>
                  <a:lnTo>
                    <a:pt x="27" y="34"/>
                  </a:lnTo>
                  <a:lnTo>
                    <a:pt x="38" y="39"/>
                  </a:lnTo>
                  <a:lnTo>
                    <a:pt x="38" y="34"/>
                  </a:lnTo>
                  <a:lnTo>
                    <a:pt x="37" y="32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74" name="Freeform 1157"/>
            <p:cNvSpPr>
              <a:spLocks noChangeAspect="1"/>
            </p:cNvSpPr>
            <p:nvPr/>
          </p:nvSpPr>
          <p:spPr bwMode="auto">
            <a:xfrm>
              <a:off x="1811" y="2492"/>
              <a:ext cx="334" cy="202"/>
            </a:xfrm>
            <a:custGeom>
              <a:avLst/>
              <a:gdLst>
                <a:gd name="T0" fmla="*/ 796 w 73"/>
                <a:gd name="T1" fmla="*/ 799 h 44"/>
                <a:gd name="T2" fmla="*/ 878 w 73"/>
                <a:gd name="T3" fmla="*/ 780 h 44"/>
                <a:gd name="T4" fmla="*/ 1025 w 73"/>
                <a:gd name="T5" fmla="*/ 780 h 44"/>
                <a:gd name="T6" fmla="*/ 1130 w 73"/>
                <a:gd name="T7" fmla="*/ 758 h 44"/>
                <a:gd name="T8" fmla="*/ 1171 w 73"/>
                <a:gd name="T9" fmla="*/ 698 h 44"/>
                <a:gd name="T10" fmla="*/ 1235 w 73"/>
                <a:gd name="T11" fmla="*/ 698 h 44"/>
                <a:gd name="T12" fmla="*/ 1235 w 73"/>
                <a:gd name="T13" fmla="*/ 569 h 44"/>
                <a:gd name="T14" fmla="*/ 1277 w 73"/>
                <a:gd name="T15" fmla="*/ 505 h 44"/>
                <a:gd name="T16" fmla="*/ 1359 w 73"/>
                <a:gd name="T17" fmla="*/ 422 h 44"/>
                <a:gd name="T18" fmla="*/ 1423 w 73"/>
                <a:gd name="T19" fmla="*/ 275 h 44"/>
                <a:gd name="T20" fmla="*/ 1464 w 73"/>
                <a:gd name="T21" fmla="*/ 188 h 44"/>
                <a:gd name="T22" fmla="*/ 1528 w 73"/>
                <a:gd name="T23" fmla="*/ 129 h 44"/>
                <a:gd name="T24" fmla="*/ 1464 w 73"/>
                <a:gd name="T25" fmla="*/ 64 h 44"/>
                <a:gd name="T26" fmla="*/ 1382 w 73"/>
                <a:gd name="T27" fmla="*/ 0 h 44"/>
                <a:gd name="T28" fmla="*/ 1277 w 73"/>
                <a:gd name="T29" fmla="*/ 0 h 44"/>
                <a:gd name="T30" fmla="*/ 1212 w 73"/>
                <a:gd name="T31" fmla="*/ 0 h 44"/>
                <a:gd name="T32" fmla="*/ 1089 w 73"/>
                <a:gd name="T33" fmla="*/ 0 h 44"/>
                <a:gd name="T34" fmla="*/ 1007 w 73"/>
                <a:gd name="T35" fmla="*/ 0 h 44"/>
                <a:gd name="T36" fmla="*/ 878 w 73"/>
                <a:gd name="T37" fmla="*/ 147 h 44"/>
                <a:gd name="T38" fmla="*/ 773 w 73"/>
                <a:gd name="T39" fmla="*/ 129 h 44"/>
                <a:gd name="T40" fmla="*/ 773 w 73"/>
                <a:gd name="T41" fmla="*/ 147 h 44"/>
                <a:gd name="T42" fmla="*/ 627 w 73"/>
                <a:gd name="T43" fmla="*/ 211 h 44"/>
                <a:gd name="T44" fmla="*/ 627 w 73"/>
                <a:gd name="T45" fmla="*/ 275 h 44"/>
                <a:gd name="T46" fmla="*/ 293 w 73"/>
                <a:gd name="T47" fmla="*/ 335 h 44"/>
                <a:gd name="T48" fmla="*/ 229 w 73"/>
                <a:gd name="T49" fmla="*/ 275 h 44"/>
                <a:gd name="T50" fmla="*/ 169 w 73"/>
                <a:gd name="T51" fmla="*/ 275 h 44"/>
                <a:gd name="T52" fmla="*/ 169 w 73"/>
                <a:gd name="T53" fmla="*/ 335 h 44"/>
                <a:gd name="T54" fmla="*/ 82 w 73"/>
                <a:gd name="T55" fmla="*/ 358 h 44"/>
                <a:gd name="T56" fmla="*/ 82 w 73"/>
                <a:gd name="T57" fmla="*/ 487 h 44"/>
                <a:gd name="T58" fmla="*/ 64 w 73"/>
                <a:gd name="T59" fmla="*/ 569 h 44"/>
                <a:gd name="T60" fmla="*/ 0 w 73"/>
                <a:gd name="T61" fmla="*/ 611 h 44"/>
                <a:gd name="T62" fmla="*/ 124 w 73"/>
                <a:gd name="T63" fmla="*/ 758 h 44"/>
                <a:gd name="T64" fmla="*/ 82 w 73"/>
                <a:gd name="T65" fmla="*/ 758 h 44"/>
                <a:gd name="T66" fmla="*/ 169 w 73"/>
                <a:gd name="T67" fmla="*/ 799 h 44"/>
                <a:gd name="T68" fmla="*/ 270 w 73"/>
                <a:gd name="T69" fmla="*/ 863 h 44"/>
                <a:gd name="T70" fmla="*/ 316 w 73"/>
                <a:gd name="T71" fmla="*/ 904 h 44"/>
                <a:gd name="T72" fmla="*/ 421 w 73"/>
                <a:gd name="T73" fmla="*/ 863 h 44"/>
                <a:gd name="T74" fmla="*/ 439 w 73"/>
                <a:gd name="T75" fmla="*/ 927 h 44"/>
                <a:gd name="T76" fmla="*/ 522 w 73"/>
                <a:gd name="T77" fmla="*/ 927 h 44"/>
                <a:gd name="T78" fmla="*/ 668 w 73"/>
                <a:gd name="T79" fmla="*/ 863 h 44"/>
                <a:gd name="T80" fmla="*/ 714 w 73"/>
                <a:gd name="T81" fmla="*/ 863 h 44"/>
                <a:gd name="T82" fmla="*/ 732 w 73"/>
                <a:gd name="T83" fmla="*/ 799 h 44"/>
                <a:gd name="T84" fmla="*/ 796 w 73"/>
                <a:gd name="T85" fmla="*/ 799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3"/>
                <a:gd name="T130" fmla="*/ 0 h 44"/>
                <a:gd name="T131" fmla="*/ 73 w 73"/>
                <a:gd name="T132" fmla="*/ 44 h 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3" h="44">
                  <a:moveTo>
                    <a:pt x="38" y="38"/>
                  </a:moveTo>
                  <a:lnTo>
                    <a:pt x="42" y="37"/>
                  </a:lnTo>
                  <a:lnTo>
                    <a:pt x="49" y="37"/>
                  </a:lnTo>
                  <a:lnTo>
                    <a:pt x="54" y="36"/>
                  </a:lnTo>
                  <a:lnTo>
                    <a:pt x="56" y="33"/>
                  </a:lnTo>
                  <a:lnTo>
                    <a:pt x="59" y="33"/>
                  </a:lnTo>
                  <a:lnTo>
                    <a:pt x="59" y="27"/>
                  </a:lnTo>
                  <a:lnTo>
                    <a:pt x="61" y="24"/>
                  </a:lnTo>
                  <a:lnTo>
                    <a:pt x="65" y="20"/>
                  </a:lnTo>
                  <a:lnTo>
                    <a:pt x="68" y="13"/>
                  </a:lnTo>
                  <a:lnTo>
                    <a:pt x="70" y="9"/>
                  </a:lnTo>
                  <a:lnTo>
                    <a:pt x="73" y="6"/>
                  </a:lnTo>
                  <a:lnTo>
                    <a:pt x="70" y="3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7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0" y="10"/>
                  </a:lnTo>
                  <a:lnTo>
                    <a:pt x="30" y="13"/>
                  </a:lnTo>
                  <a:lnTo>
                    <a:pt x="14" y="16"/>
                  </a:lnTo>
                  <a:lnTo>
                    <a:pt x="11" y="13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4" y="17"/>
                  </a:lnTo>
                  <a:lnTo>
                    <a:pt x="4" y="23"/>
                  </a:lnTo>
                  <a:lnTo>
                    <a:pt x="3" y="27"/>
                  </a:lnTo>
                  <a:lnTo>
                    <a:pt x="0" y="29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8" y="38"/>
                  </a:lnTo>
                  <a:lnTo>
                    <a:pt x="13" y="41"/>
                  </a:lnTo>
                  <a:lnTo>
                    <a:pt x="15" y="43"/>
                  </a:lnTo>
                  <a:lnTo>
                    <a:pt x="20" y="41"/>
                  </a:lnTo>
                  <a:lnTo>
                    <a:pt x="21" y="44"/>
                  </a:lnTo>
                  <a:lnTo>
                    <a:pt x="25" y="44"/>
                  </a:lnTo>
                  <a:lnTo>
                    <a:pt x="32" y="41"/>
                  </a:lnTo>
                  <a:lnTo>
                    <a:pt x="34" y="41"/>
                  </a:lnTo>
                  <a:lnTo>
                    <a:pt x="35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75" name="Freeform 1158"/>
            <p:cNvSpPr>
              <a:spLocks noChangeAspect="1"/>
            </p:cNvSpPr>
            <p:nvPr/>
          </p:nvSpPr>
          <p:spPr bwMode="auto">
            <a:xfrm>
              <a:off x="1811" y="2492"/>
              <a:ext cx="334" cy="202"/>
            </a:xfrm>
            <a:custGeom>
              <a:avLst/>
              <a:gdLst>
                <a:gd name="T0" fmla="*/ 796 w 73"/>
                <a:gd name="T1" fmla="*/ 799 h 44"/>
                <a:gd name="T2" fmla="*/ 878 w 73"/>
                <a:gd name="T3" fmla="*/ 780 h 44"/>
                <a:gd name="T4" fmla="*/ 1025 w 73"/>
                <a:gd name="T5" fmla="*/ 780 h 44"/>
                <a:gd name="T6" fmla="*/ 1130 w 73"/>
                <a:gd name="T7" fmla="*/ 758 h 44"/>
                <a:gd name="T8" fmla="*/ 1171 w 73"/>
                <a:gd name="T9" fmla="*/ 698 h 44"/>
                <a:gd name="T10" fmla="*/ 1235 w 73"/>
                <a:gd name="T11" fmla="*/ 698 h 44"/>
                <a:gd name="T12" fmla="*/ 1235 w 73"/>
                <a:gd name="T13" fmla="*/ 569 h 44"/>
                <a:gd name="T14" fmla="*/ 1277 w 73"/>
                <a:gd name="T15" fmla="*/ 505 h 44"/>
                <a:gd name="T16" fmla="*/ 1359 w 73"/>
                <a:gd name="T17" fmla="*/ 422 h 44"/>
                <a:gd name="T18" fmla="*/ 1423 w 73"/>
                <a:gd name="T19" fmla="*/ 275 h 44"/>
                <a:gd name="T20" fmla="*/ 1464 w 73"/>
                <a:gd name="T21" fmla="*/ 188 h 44"/>
                <a:gd name="T22" fmla="*/ 1528 w 73"/>
                <a:gd name="T23" fmla="*/ 129 h 44"/>
                <a:gd name="T24" fmla="*/ 1464 w 73"/>
                <a:gd name="T25" fmla="*/ 64 h 44"/>
                <a:gd name="T26" fmla="*/ 1382 w 73"/>
                <a:gd name="T27" fmla="*/ 0 h 44"/>
                <a:gd name="T28" fmla="*/ 1277 w 73"/>
                <a:gd name="T29" fmla="*/ 0 h 44"/>
                <a:gd name="T30" fmla="*/ 1212 w 73"/>
                <a:gd name="T31" fmla="*/ 0 h 44"/>
                <a:gd name="T32" fmla="*/ 1089 w 73"/>
                <a:gd name="T33" fmla="*/ 0 h 44"/>
                <a:gd name="T34" fmla="*/ 1007 w 73"/>
                <a:gd name="T35" fmla="*/ 0 h 44"/>
                <a:gd name="T36" fmla="*/ 878 w 73"/>
                <a:gd name="T37" fmla="*/ 147 h 44"/>
                <a:gd name="T38" fmla="*/ 773 w 73"/>
                <a:gd name="T39" fmla="*/ 129 h 44"/>
                <a:gd name="T40" fmla="*/ 773 w 73"/>
                <a:gd name="T41" fmla="*/ 147 h 44"/>
                <a:gd name="T42" fmla="*/ 627 w 73"/>
                <a:gd name="T43" fmla="*/ 211 h 44"/>
                <a:gd name="T44" fmla="*/ 627 w 73"/>
                <a:gd name="T45" fmla="*/ 275 h 44"/>
                <a:gd name="T46" fmla="*/ 293 w 73"/>
                <a:gd name="T47" fmla="*/ 335 h 44"/>
                <a:gd name="T48" fmla="*/ 229 w 73"/>
                <a:gd name="T49" fmla="*/ 275 h 44"/>
                <a:gd name="T50" fmla="*/ 169 w 73"/>
                <a:gd name="T51" fmla="*/ 275 h 44"/>
                <a:gd name="T52" fmla="*/ 169 w 73"/>
                <a:gd name="T53" fmla="*/ 335 h 44"/>
                <a:gd name="T54" fmla="*/ 82 w 73"/>
                <a:gd name="T55" fmla="*/ 358 h 44"/>
                <a:gd name="T56" fmla="*/ 82 w 73"/>
                <a:gd name="T57" fmla="*/ 487 h 44"/>
                <a:gd name="T58" fmla="*/ 64 w 73"/>
                <a:gd name="T59" fmla="*/ 569 h 44"/>
                <a:gd name="T60" fmla="*/ 0 w 73"/>
                <a:gd name="T61" fmla="*/ 611 h 44"/>
                <a:gd name="T62" fmla="*/ 124 w 73"/>
                <a:gd name="T63" fmla="*/ 758 h 44"/>
                <a:gd name="T64" fmla="*/ 82 w 73"/>
                <a:gd name="T65" fmla="*/ 758 h 44"/>
                <a:gd name="T66" fmla="*/ 169 w 73"/>
                <a:gd name="T67" fmla="*/ 799 h 44"/>
                <a:gd name="T68" fmla="*/ 270 w 73"/>
                <a:gd name="T69" fmla="*/ 863 h 44"/>
                <a:gd name="T70" fmla="*/ 316 w 73"/>
                <a:gd name="T71" fmla="*/ 904 h 44"/>
                <a:gd name="T72" fmla="*/ 421 w 73"/>
                <a:gd name="T73" fmla="*/ 863 h 44"/>
                <a:gd name="T74" fmla="*/ 439 w 73"/>
                <a:gd name="T75" fmla="*/ 927 h 44"/>
                <a:gd name="T76" fmla="*/ 522 w 73"/>
                <a:gd name="T77" fmla="*/ 927 h 44"/>
                <a:gd name="T78" fmla="*/ 668 w 73"/>
                <a:gd name="T79" fmla="*/ 863 h 44"/>
                <a:gd name="T80" fmla="*/ 714 w 73"/>
                <a:gd name="T81" fmla="*/ 863 h 44"/>
                <a:gd name="T82" fmla="*/ 732 w 73"/>
                <a:gd name="T83" fmla="*/ 799 h 44"/>
                <a:gd name="T84" fmla="*/ 796 w 73"/>
                <a:gd name="T85" fmla="*/ 799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3"/>
                <a:gd name="T130" fmla="*/ 0 h 44"/>
                <a:gd name="T131" fmla="*/ 73 w 73"/>
                <a:gd name="T132" fmla="*/ 44 h 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3" h="44">
                  <a:moveTo>
                    <a:pt x="38" y="38"/>
                  </a:moveTo>
                  <a:lnTo>
                    <a:pt x="42" y="37"/>
                  </a:lnTo>
                  <a:lnTo>
                    <a:pt x="49" y="37"/>
                  </a:lnTo>
                  <a:lnTo>
                    <a:pt x="54" y="36"/>
                  </a:lnTo>
                  <a:lnTo>
                    <a:pt x="56" y="33"/>
                  </a:lnTo>
                  <a:lnTo>
                    <a:pt x="59" y="33"/>
                  </a:lnTo>
                  <a:lnTo>
                    <a:pt x="59" y="27"/>
                  </a:lnTo>
                  <a:lnTo>
                    <a:pt x="61" y="24"/>
                  </a:lnTo>
                  <a:lnTo>
                    <a:pt x="65" y="20"/>
                  </a:lnTo>
                  <a:lnTo>
                    <a:pt x="68" y="13"/>
                  </a:lnTo>
                  <a:lnTo>
                    <a:pt x="70" y="9"/>
                  </a:lnTo>
                  <a:lnTo>
                    <a:pt x="73" y="6"/>
                  </a:lnTo>
                  <a:lnTo>
                    <a:pt x="70" y="3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7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0" y="10"/>
                  </a:lnTo>
                  <a:lnTo>
                    <a:pt x="30" y="13"/>
                  </a:lnTo>
                  <a:lnTo>
                    <a:pt x="14" y="16"/>
                  </a:lnTo>
                  <a:lnTo>
                    <a:pt x="11" y="13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4" y="17"/>
                  </a:lnTo>
                  <a:lnTo>
                    <a:pt x="4" y="23"/>
                  </a:lnTo>
                  <a:lnTo>
                    <a:pt x="3" y="27"/>
                  </a:lnTo>
                  <a:lnTo>
                    <a:pt x="0" y="29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8" y="38"/>
                  </a:lnTo>
                  <a:lnTo>
                    <a:pt x="13" y="41"/>
                  </a:lnTo>
                  <a:lnTo>
                    <a:pt x="15" y="43"/>
                  </a:lnTo>
                  <a:lnTo>
                    <a:pt x="20" y="41"/>
                  </a:lnTo>
                  <a:lnTo>
                    <a:pt x="21" y="44"/>
                  </a:lnTo>
                  <a:lnTo>
                    <a:pt x="25" y="44"/>
                  </a:lnTo>
                  <a:lnTo>
                    <a:pt x="32" y="41"/>
                  </a:lnTo>
                  <a:lnTo>
                    <a:pt x="34" y="41"/>
                  </a:lnTo>
                  <a:lnTo>
                    <a:pt x="35" y="38"/>
                  </a:lnTo>
                  <a:lnTo>
                    <a:pt x="38" y="38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76" name="Freeform 1159"/>
            <p:cNvSpPr>
              <a:spLocks noChangeAspect="1"/>
            </p:cNvSpPr>
            <p:nvPr/>
          </p:nvSpPr>
          <p:spPr bwMode="auto">
            <a:xfrm>
              <a:off x="2080" y="2492"/>
              <a:ext cx="14" cy="10"/>
            </a:xfrm>
            <a:custGeom>
              <a:avLst/>
              <a:gdLst>
                <a:gd name="T0" fmla="*/ 42 w 3"/>
                <a:gd name="T1" fmla="*/ 50 h 2"/>
                <a:gd name="T2" fmla="*/ 65 w 3"/>
                <a:gd name="T3" fmla="*/ 50 h 2"/>
                <a:gd name="T4" fmla="*/ 0 w 3"/>
                <a:gd name="T5" fmla="*/ 0 h 2"/>
                <a:gd name="T6" fmla="*/ 42 w 3"/>
                <a:gd name="T7" fmla="*/ 5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2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77" name="Freeform 1160"/>
            <p:cNvSpPr>
              <a:spLocks noChangeAspect="1"/>
            </p:cNvSpPr>
            <p:nvPr/>
          </p:nvSpPr>
          <p:spPr bwMode="auto">
            <a:xfrm>
              <a:off x="2080" y="2492"/>
              <a:ext cx="14" cy="10"/>
            </a:xfrm>
            <a:custGeom>
              <a:avLst/>
              <a:gdLst>
                <a:gd name="T0" fmla="*/ 42 w 3"/>
                <a:gd name="T1" fmla="*/ 50 h 2"/>
                <a:gd name="T2" fmla="*/ 65 w 3"/>
                <a:gd name="T3" fmla="*/ 50 h 2"/>
                <a:gd name="T4" fmla="*/ 0 w 3"/>
                <a:gd name="T5" fmla="*/ 0 h 2"/>
                <a:gd name="T6" fmla="*/ 42 w 3"/>
                <a:gd name="T7" fmla="*/ 5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2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78" name="Freeform 1161"/>
            <p:cNvSpPr>
              <a:spLocks noChangeAspect="1"/>
            </p:cNvSpPr>
            <p:nvPr/>
          </p:nvSpPr>
          <p:spPr bwMode="auto">
            <a:xfrm>
              <a:off x="2094" y="2502"/>
              <a:ext cx="6" cy="0"/>
            </a:xfrm>
            <a:custGeom>
              <a:avLst/>
              <a:gdLst>
                <a:gd name="T0" fmla="*/ 36 w 1"/>
                <a:gd name="T1" fmla="*/ 0 w 1"/>
                <a:gd name="T2" fmla="*/ 36 w 1"/>
                <a:gd name="T3" fmla="*/ 0 60000 65536"/>
                <a:gd name="T4" fmla="*/ 0 60000 65536"/>
                <a:gd name="T5" fmla="*/ 0 60000 65536"/>
                <a:gd name="T6" fmla="*/ 0 w 1"/>
                <a:gd name="T7" fmla="*/ 1 w 1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79" name="Line 1162"/>
            <p:cNvSpPr>
              <a:spLocks noChangeAspect="1" noChangeShapeType="1"/>
            </p:cNvSpPr>
            <p:nvPr/>
          </p:nvSpPr>
          <p:spPr bwMode="auto">
            <a:xfrm flipV="1">
              <a:off x="2090" y="2492"/>
              <a:ext cx="10" cy="10"/>
            </a:xfrm>
            <a:prstGeom prst="line">
              <a:avLst/>
            </a:prstGeom>
            <a:noFill/>
            <a:ln w="4763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80" name="Line 1163"/>
            <p:cNvSpPr>
              <a:spLocks noChangeAspect="1" noChangeShapeType="1"/>
            </p:cNvSpPr>
            <p:nvPr/>
          </p:nvSpPr>
          <p:spPr bwMode="auto">
            <a:xfrm flipV="1">
              <a:off x="2090" y="2492"/>
              <a:ext cx="10" cy="10"/>
            </a:xfrm>
            <a:prstGeom prst="line">
              <a:avLst/>
            </a:prstGeom>
            <a:noFill/>
            <a:ln w="4763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81" name="Freeform 1164"/>
            <p:cNvSpPr>
              <a:spLocks noChangeAspect="1"/>
            </p:cNvSpPr>
            <p:nvPr/>
          </p:nvSpPr>
          <p:spPr bwMode="auto">
            <a:xfrm>
              <a:off x="2076" y="2492"/>
              <a:ext cx="4" cy="0"/>
            </a:xfrm>
            <a:custGeom>
              <a:avLst/>
              <a:gdLst>
                <a:gd name="T0" fmla="*/ 0 w 1"/>
                <a:gd name="T1" fmla="*/ 16 w 1"/>
                <a:gd name="T2" fmla="*/ 0 w 1"/>
                <a:gd name="T3" fmla="*/ 0 60000 65536"/>
                <a:gd name="T4" fmla="*/ 0 60000 65536"/>
                <a:gd name="T5" fmla="*/ 0 60000 65536"/>
                <a:gd name="T6" fmla="*/ 0 w 1"/>
                <a:gd name="T7" fmla="*/ 1 w 1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82" name="Freeform 1165"/>
            <p:cNvSpPr>
              <a:spLocks noChangeAspect="1"/>
            </p:cNvSpPr>
            <p:nvPr/>
          </p:nvSpPr>
          <p:spPr bwMode="auto">
            <a:xfrm>
              <a:off x="1925" y="2441"/>
              <a:ext cx="14" cy="6"/>
            </a:xfrm>
            <a:custGeom>
              <a:avLst/>
              <a:gdLst>
                <a:gd name="T0" fmla="*/ 65 w 3"/>
                <a:gd name="T1" fmla="*/ 36 h 1"/>
                <a:gd name="T2" fmla="*/ 0 w 3"/>
                <a:gd name="T3" fmla="*/ 0 h 1"/>
                <a:gd name="T4" fmla="*/ 0 w 3"/>
                <a:gd name="T5" fmla="*/ 0 h 1"/>
                <a:gd name="T6" fmla="*/ 42 w 3"/>
                <a:gd name="T7" fmla="*/ 36 h 1"/>
                <a:gd name="T8" fmla="*/ 65 w 3"/>
                <a:gd name="T9" fmla="*/ 3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83" name="Freeform 1166"/>
            <p:cNvSpPr>
              <a:spLocks noChangeAspect="1"/>
            </p:cNvSpPr>
            <p:nvPr/>
          </p:nvSpPr>
          <p:spPr bwMode="auto">
            <a:xfrm>
              <a:off x="1925" y="2441"/>
              <a:ext cx="14" cy="6"/>
            </a:xfrm>
            <a:custGeom>
              <a:avLst/>
              <a:gdLst>
                <a:gd name="T0" fmla="*/ 65 w 3"/>
                <a:gd name="T1" fmla="*/ 36 h 1"/>
                <a:gd name="T2" fmla="*/ 0 w 3"/>
                <a:gd name="T3" fmla="*/ 0 h 1"/>
                <a:gd name="T4" fmla="*/ 0 w 3"/>
                <a:gd name="T5" fmla="*/ 0 h 1"/>
                <a:gd name="T6" fmla="*/ 42 w 3"/>
                <a:gd name="T7" fmla="*/ 36 h 1"/>
                <a:gd name="T8" fmla="*/ 65 w 3"/>
                <a:gd name="T9" fmla="*/ 3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84" name="Freeform 1167"/>
            <p:cNvSpPr>
              <a:spLocks noChangeAspect="1"/>
            </p:cNvSpPr>
            <p:nvPr/>
          </p:nvSpPr>
          <p:spPr bwMode="auto">
            <a:xfrm>
              <a:off x="2076" y="2492"/>
              <a:ext cx="4" cy="0"/>
            </a:xfrm>
            <a:custGeom>
              <a:avLst/>
              <a:gdLst>
                <a:gd name="T0" fmla="*/ 0 w 1"/>
                <a:gd name="T1" fmla="*/ 16 w 1"/>
                <a:gd name="T2" fmla="*/ 0 w 1"/>
                <a:gd name="T3" fmla="*/ 0 60000 65536"/>
                <a:gd name="T4" fmla="*/ 0 60000 65536"/>
                <a:gd name="T5" fmla="*/ 0 60000 65536"/>
                <a:gd name="T6" fmla="*/ 0 w 1"/>
                <a:gd name="T7" fmla="*/ 1 w 1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85" name="Freeform 1168"/>
            <p:cNvSpPr>
              <a:spLocks noChangeAspect="1"/>
            </p:cNvSpPr>
            <p:nvPr/>
          </p:nvSpPr>
          <p:spPr bwMode="auto">
            <a:xfrm>
              <a:off x="1925" y="2441"/>
              <a:ext cx="14" cy="6"/>
            </a:xfrm>
            <a:custGeom>
              <a:avLst/>
              <a:gdLst>
                <a:gd name="T0" fmla="*/ 65 w 3"/>
                <a:gd name="T1" fmla="*/ 36 h 1"/>
                <a:gd name="T2" fmla="*/ 0 w 3"/>
                <a:gd name="T3" fmla="*/ 0 h 1"/>
                <a:gd name="T4" fmla="*/ 0 w 3"/>
                <a:gd name="T5" fmla="*/ 0 h 1"/>
                <a:gd name="T6" fmla="*/ 42 w 3"/>
                <a:gd name="T7" fmla="*/ 36 h 1"/>
                <a:gd name="T8" fmla="*/ 65 w 3"/>
                <a:gd name="T9" fmla="*/ 3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86" name="Freeform 1169"/>
            <p:cNvSpPr>
              <a:spLocks noChangeAspect="1"/>
            </p:cNvSpPr>
            <p:nvPr/>
          </p:nvSpPr>
          <p:spPr bwMode="auto">
            <a:xfrm>
              <a:off x="1925" y="2441"/>
              <a:ext cx="14" cy="6"/>
            </a:xfrm>
            <a:custGeom>
              <a:avLst/>
              <a:gdLst>
                <a:gd name="T0" fmla="*/ 65 w 3"/>
                <a:gd name="T1" fmla="*/ 36 h 1"/>
                <a:gd name="T2" fmla="*/ 0 w 3"/>
                <a:gd name="T3" fmla="*/ 0 h 1"/>
                <a:gd name="T4" fmla="*/ 0 w 3"/>
                <a:gd name="T5" fmla="*/ 0 h 1"/>
                <a:gd name="T6" fmla="*/ 42 w 3"/>
                <a:gd name="T7" fmla="*/ 36 h 1"/>
                <a:gd name="T8" fmla="*/ 65 w 3"/>
                <a:gd name="T9" fmla="*/ 3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87" name="Freeform 1170"/>
            <p:cNvSpPr>
              <a:spLocks noChangeAspect="1"/>
            </p:cNvSpPr>
            <p:nvPr/>
          </p:nvSpPr>
          <p:spPr bwMode="auto">
            <a:xfrm>
              <a:off x="1839" y="2437"/>
              <a:ext cx="283" cy="128"/>
            </a:xfrm>
            <a:custGeom>
              <a:avLst/>
              <a:gdLst>
                <a:gd name="T0" fmla="*/ 1105 w 62"/>
                <a:gd name="T1" fmla="*/ 0 h 28"/>
                <a:gd name="T2" fmla="*/ 1041 w 62"/>
                <a:gd name="T3" fmla="*/ 0 h 28"/>
                <a:gd name="T4" fmla="*/ 936 w 62"/>
                <a:gd name="T5" fmla="*/ 0 h 28"/>
                <a:gd name="T6" fmla="*/ 876 w 62"/>
                <a:gd name="T7" fmla="*/ 23 h 28"/>
                <a:gd name="T8" fmla="*/ 790 w 62"/>
                <a:gd name="T9" fmla="*/ 23 h 28"/>
                <a:gd name="T10" fmla="*/ 730 w 62"/>
                <a:gd name="T11" fmla="*/ 82 h 28"/>
                <a:gd name="T12" fmla="*/ 648 w 62"/>
                <a:gd name="T13" fmla="*/ 82 h 28"/>
                <a:gd name="T14" fmla="*/ 648 w 62"/>
                <a:gd name="T15" fmla="*/ 41 h 28"/>
                <a:gd name="T16" fmla="*/ 543 w 62"/>
                <a:gd name="T17" fmla="*/ 0 h 28"/>
                <a:gd name="T18" fmla="*/ 456 w 62"/>
                <a:gd name="T19" fmla="*/ 41 h 28"/>
                <a:gd name="T20" fmla="*/ 438 w 62"/>
                <a:gd name="T21" fmla="*/ 41 h 28"/>
                <a:gd name="T22" fmla="*/ 397 w 62"/>
                <a:gd name="T23" fmla="*/ 23 h 28"/>
                <a:gd name="T24" fmla="*/ 310 w 62"/>
                <a:gd name="T25" fmla="*/ 82 h 28"/>
                <a:gd name="T26" fmla="*/ 251 w 62"/>
                <a:gd name="T27" fmla="*/ 146 h 28"/>
                <a:gd name="T28" fmla="*/ 169 w 62"/>
                <a:gd name="T29" fmla="*/ 251 h 28"/>
                <a:gd name="T30" fmla="*/ 41 w 62"/>
                <a:gd name="T31" fmla="*/ 251 h 28"/>
                <a:gd name="T32" fmla="*/ 0 w 62"/>
                <a:gd name="T33" fmla="*/ 357 h 28"/>
                <a:gd name="T34" fmla="*/ 0 w 62"/>
                <a:gd name="T35" fmla="*/ 439 h 28"/>
                <a:gd name="T36" fmla="*/ 82 w 62"/>
                <a:gd name="T37" fmla="*/ 503 h 28"/>
                <a:gd name="T38" fmla="*/ 41 w 62"/>
                <a:gd name="T39" fmla="*/ 521 h 28"/>
                <a:gd name="T40" fmla="*/ 105 w 62"/>
                <a:gd name="T41" fmla="*/ 521 h 28"/>
                <a:gd name="T42" fmla="*/ 169 w 62"/>
                <a:gd name="T43" fmla="*/ 585 h 28"/>
                <a:gd name="T44" fmla="*/ 502 w 62"/>
                <a:gd name="T45" fmla="*/ 521 h 28"/>
                <a:gd name="T46" fmla="*/ 502 w 62"/>
                <a:gd name="T47" fmla="*/ 462 h 28"/>
                <a:gd name="T48" fmla="*/ 648 w 62"/>
                <a:gd name="T49" fmla="*/ 398 h 28"/>
                <a:gd name="T50" fmla="*/ 648 w 62"/>
                <a:gd name="T51" fmla="*/ 375 h 28"/>
                <a:gd name="T52" fmla="*/ 749 w 62"/>
                <a:gd name="T53" fmla="*/ 398 h 28"/>
                <a:gd name="T54" fmla="*/ 876 w 62"/>
                <a:gd name="T55" fmla="*/ 251 h 28"/>
                <a:gd name="T56" fmla="*/ 959 w 62"/>
                <a:gd name="T57" fmla="*/ 251 h 28"/>
                <a:gd name="T58" fmla="*/ 1082 w 62"/>
                <a:gd name="T59" fmla="*/ 251 h 28"/>
                <a:gd name="T60" fmla="*/ 1105 w 62"/>
                <a:gd name="T61" fmla="*/ 251 h 28"/>
                <a:gd name="T62" fmla="*/ 1169 w 62"/>
                <a:gd name="T63" fmla="*/ 251 h 28"/>
                <a:gd name="T64" fmla="*/ 1187 w 62"/>
                <a:gd name="T65" fmla="*/ 251 h 28"/>
                <a:gd name="T66" fmla="*/ 1228 w 62"/>
                <a:gd name="T67" fmla="*/ 146 h 28"/>
                <a:gd name="T68" fmla="*/ 1292 w 62"/>
                <a:gd name="T69" fmla="*/ 23 h 28"/>
                <a:gd name="T70" fmla="*/ 1105 w 62"/>
                <a:gd name="T71" fmla="*/ 0 h 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"/>
                <a:gd name="T109" fmla="*/ 0 h 28"/>
                <a:gd name="T110" fmla="*/ 62 w 62"/>
                <a:gd name="T111" fmla="*/ 28 h 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" h="28">
                  <a:moveTo>
                    <a:pt x="53" y="0"/>
                  </a:moveTo>
                  <a:lnTo>
                    <a:pt x="50" y="0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38" y="1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4" y="24"/>
                  </a:lnTo>
                  <a:lnTo>
                    <a:pt x="2" y="25"/>
                  </a:lnTo>
                  <a:lnTo>
                    <a:pt x="5" y="25"/>
                  </a:lnTo>
                  <a:lnTo>
                    <a:pt x="8" y="28"/>
                  </a:lnTo>
                  <a:lnTo>
                    <a:pt x="24" y="25"/>
                  </a:lnTo>
                  <a:lnTo>
                    <a:pt x="24" y="22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6" y="19"/>
                  </a:lnTo>
                  <a:lnTo>
                    <a:pt x="42" y="12"/>
                  </a:lnTo>
                  <a:lnTo>
                    <a:pt x="46" y="12"/>
                  </a:lnTo>
                  <a:lnTo>
                    <a:pt x="52" y="12"/>
                  </a:lnTo>
                  <a:lnTo>
                    <a:pt x="53" y="12"/>
                  </a:lnTo>
                  <a:lnTo>
                    <a:pt x="56" y="12"/>
                  </a:lnTo>
                  <a:lnTo>
                    <a:pt x="57" y="12"/>
                  </a:lnTo>
                  <a:lnTo>
                    <a:pt x="59" y="7"/>
                  </a:lnTo>
                  <a:lnTo>
                    <a:pt x="62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88" name="Freeform 1171"/>
            <p:cNvSpPr>
              <a:spLocks noChangeAspect="1"/>
            </p:cNvSpPr>
            <p:nvPr/>
          </p:nvSpPr>
          <p:spPr bwMode="auto">
            <a:xfrm>
              <a:off x="1839" y="2437"/>
              <a:ext cx="283" cy="128"/>
            </a:xfrm>
            <a:custGeom>
              <a:avLst/>
              <a:gdLst>
                <a:gd name="T0" fmla="*/ 1105 w 62"/>
                <a:gd name="T1" fmla="*/ 0 h 28"/>
                <a:gd name="T2" fmla="*/ 1041 w 62"/>
                <a:gd name="T3" fmla="*/ 0 h 28"/>
                <a:gd name="T4" fmla="*/ 936 w 62"/>
                <a:gd name="T5" fmla="*/ 0 h 28"/>
                <a:gd name="T6" fmla="*/ 876 w 62"/>
                <a:gd name="T7" fmla="*/ 23 h 28"/>
                <a:gd name="T8" fmla="*/ 790 w 62"/>
                <a:gd name="T9" fmla="*/ 23 h 28"/>
                <a:gd name="T10" fmla="*/ 730 w 62"/>
                <a:gd name="T11" fmla="*/ 82 h 28"/>
                <a:gd name="T12" fmla="*/ 648 w 62"/>
                <a:gd name="T13" fmla="*/ 82 h 28"/>
                <a:gd name="T14" fmla="*/ 648 w 62"/>
                <a:gd name="T15" fmla="*/ 41 h 28"/>
                <a:gd name="T16" fmla="*/ 543 w 62"/>
                <a:gd name="T17" fmla="*/ 0 h 28"/>
                <a:gd name="T18" fmla="*/ 456 w 62"/>
                <a:gd name="T19" fmla="*/ 41 h 28"/>
                <a:gd name="T20" fmla="*/ 438 w 62"/>
                <a:gd name="T21" fmla="*/ 41 h 28"/>
                <a:gd name="T22" fmla="*/ 397 w 62"/>
                <a:gd name="T23" fmla="*/ 23 h 28"/>
                <a:gd name="T24" fmla="*/ 310 w 62"/>
                <a:gd name="T25" fmla="*/ 82 h 28"/>
                <a:gd name="T26" fmla="*/ 251 w 62"/>
                <a:gd name="T27" fmla="*/ 146 h 28"/>
                <a:gd name="T28" fmla="*/ 169 w 62"/>
                <a:gd name="T29" fmla="*/ 251 h 28"/>
                <a:gd name="T30" fmla="*/ 41 w 62"/>
                <a:gd name="T31" fmla="*/ 251 h 28"/>
                <a:gd name="T32" fmla="*/ 0 w 62"/>
                <a:gd name="T33" fmla="*/ 357 h 28"/>
                <a:gd name="T34" fmla="*/ 0 w 62"/>
                <a:gd name="T35" fmla="*/ 439 h 28"/>
                <a:gd name="T36" fmla="*/ 82 w 62"/>
                <a:gd name="T37" fmla="*/ 503 h 28"/>
                <a:gd name="T38" fmla="*/ 41 w 62"/>
                <a:gd name="T39" fmla="*/ 521 h 28"/>
                <a:gd name="T40" fmla="*/ 105 w 62"/>
                <a:gd name="T41" fmla="*/ 521 h 28"/>
                <a:gd name="T42" fmla="*/ 169 w 62"/>
                <a:gd name="T43" fmla="*/ 585 h 28"/>
                <a:gd name="T44" fmla="*/ 502 w 62"/>
                <a:gd name="T45" fmla="*/ 521 h 28"/>
                <a:gd name="T46" fmla="*/ 502 w 62"/>
                <a:gd name="T47" fmla="*/ 462 h 28"/>
                <a:gd name="T48" fmla="*/ 648 w 62"/>
                <a:gd name="T49" fmla="*/ 398 h 28"/>
                <a:gd name="T50" fmla="*/ 648 w 62"/>
                <a:gd name="T51" fmla="*/ 375 h 28"/>
                <a:gd name="T52" fmla="*/ 749 w 62"/>
                <a:gd name="T53" fmla="*/ 398 h 28"/>
                <a:gd name="T54" fmla="*/ 876 w 62"/>
                <a:gd name="T55" fmla="*/ 251 h 28"/>
                <a:gd name="T56" fmla="*/ 959 w 62"/>
                <a:gd name="T57" fmla="*/ 251 h 28"/>
                <a:gd name="T58" fmla="*/ 1082 w 62"/>
                <a:gd name="T59" fmla="*/ 251 h 28"/>
                <a:gd name="T60" fmla="*/ 1105 w 62"/>
                <a:gd name="T61" fmla="*/ 251 h 28"/>
                <a:gd name="T62" fmla="*/ 1169 w 62"/>
                <a:gd name="T63" fmla="*/ 251 h 28"/>
                <a:gd name="T64" fmla="*/ 1187 w 62"/>
                <a:gd name="T65" fmla="*/ 251 h 28"/>
                <a:gd name="T66" fmla="*/ 1228 w 62"/>
                <a:gd name="T67" fmla="*/ 146 h 28"/>
                <a:gd name="T68" fmla="*/ 1292 w 62"/>
                <a:gd name="T69" fmla="*/ 23 h 28"/>
                <a:gd name="T70" fmla="*/ 1105 w 62"/>
                <a:gd name="T71" fmla="*/ 0 h 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"/>
                <a:gd name="T109" fmla="*/ 0 h 28"/>
                <a:gd name="T110" fmla="*/ 62 w 62"/>
                <a:gd name="T111" fmla="*/ 28 h 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" h="28">
                  <a:moveTo>
                    <a:pt x="53" y="0"/>
                  </a:moveTo>
                  <a:lnTo>
                    <a:pt x="50" y="0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38" y="1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4" y="24"/>
                  </a:lnTo>
                  <a:lnTo>
                    <a:pt x="2" y="25"/>
                  </a:lnTo>
                  <a:lnTo>
                    <a:pt x="5" y="25"/>
                  </a:lnTo>
                  <a:lnTo>
                    <a:pt x="8" y="28"/>
                  </a:lnTo>
                  <a:lnTo>
                    <a:pt x="24" y="25"/>
                  </a:lnTo>
                  <a:lnTo>
                    <a:pt x="24" y="22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6" y="19"/>
                  </a:lnTo>
                  <a:lnTo>
                    <a:pt x="42" y="12"/>
                  </a:lnTo>
                  <a:lnTo>
                    <a:pt x="46" y="12"/>
                  </a:lnTo>
                  <a:lnTo>
                    <a:pt x="52" y="12"/>
                  </a:lnTo>
                  <a:lnTo>
                    <a:pt x="53" y="12"/>
                  </a:lnTo>
                  <a:lnTo>
                    <a:pt x="56" y="12"/>
                  </a:lnTo>
                  <a:lnTo>
                    <a:pt x="57" y="12"/>
                  </a:lnTo>
                  <a:lnTo>
                    <a:pt x="59" y="7"/>
                  </a:lnTo>
                  <a:lnTo>
                    <a:pt x="62" y="1"/>
                  </a:lnTo>
                  <a:lnTo>
                    <a:pt x="53" y="0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89" name="Freeform 1172"/>
            <p:cNvSpPr>
              <a:spLocks noChangeAspect="1"/>
            </p:cNvSpPr>
            <p:nvPr/>
          </p:nvSpPr>
          <p:spPr bwMode="auto">
            <a:xfrm>
              <a:off x="1966" y="2657"/>
              <a:ext cx="257" cy="284"/>
            </a:xfrm>
            <a:custGeom>
              <a:avLst/>
              <a:gdLst>
                <a:gd name="T0" fmla="*/ 358 w 56"/>
                <a:gd name="T1" fmla="*/ 1090 h 62"/>
                <a:gd name="T2" fmla="*/ 441 w 56"/>
                <a:gd name="T3" fmla="*/ 1113 h 62"/>
                <a:gd name="T4" fmla="*/ 505 w 56"/>
                <a:gd name="T5" fmla="*/ 1113 h 62"/>
                <a:gd name="T6" fmla="*/ 528 w 56"/>
                <a:gd name="T7" fmla="*/ 1177 h 62"/>
                <a:gd name="T8" fmla="*/ 652 w 56"/>
                <a:gd name="T9" fmla="*/ 1260 h 62"/>
                <a:gd name="T10" fmla="*/ 675 w 56"/>
                <a:gd name="T11" fmla="*/ 1301 h 62"/>
                <a:gd name="T12" fmla="*/ 716 w 56"/>
                <a:gd name="T13" fmla="*/ 1218 h 62"/>
                <a:gd name="T14" fmla="*/ 757 w 56"/>
                <a:gd name="T15" fmla="*/ 1177 h 62"/>
                <a:gd name="T16" fmla="*/ 821 w 56"/>
                <a:gd name="T17" fmla="*/ 1177 h 62"/>
                <a:gd name="T18" fmla="*/ 1010 w 56"/>
                <a:gd name="T19" fmla="*/ 1113 h 62"/>
                <a:gd name="T20" fmla="*/ 1115 w 56"/>
                <a:gd name="T21" fmla="*/ 1113 h 62"/>
                <a:gd name="T22" fmla="*/ 1115 w 56"/>
                <a:gd name="T23" fmla="*/ 1026 h 62"/>
                <a:gd name="T24" fmla="*/ 1097 w 56"/>
                <a:gd name="T25" fmla="*/ 1008 h 62"/>
                <a:gd name="T26" fmla="*/ 1097 w 56"/>
                <a:gd name="T27" fmla="*/ 902 h 62"/>
                <a:gd name="T28" fmla="*/ 1115 w 56"/>
                <a:gd name="T29" fmla="*/ 902 h 62"/>
                <a:gd name="T30" fmla="*/ 1179 w 56"/>
                <a:gd name="T31" fmla="*/ 797 h 62"/>
                <a:gd name="T32" fmla="*/ 1074 w 56"/>
                <a:gd name="T33" fmla="*/ 733 h 62"/>
                <a:gd name="T34" fmla="*/ 1033 w 56"/>
                <a:gd name="T35" fmla="*/ 650 h 62"/>
                <a:gd name="T36" fmla="*/ 1010 w 56"/>
                <a:gd name="T37" fmla="*/ 545 h 62"/>
                <a:gd name="T38" fmla="*/ 1033 w 56"/>
                <a:gd name="T39" fmla="*/ 463 h 62"/>
                <a:gd name="T40" fmla="*/ 1010 w 56"/>
                <a:gd name="T41" fmla="*/ 440 h 62"/>
                <a:gd name="T42" fmla="*/ 1010 w 56"/>
                <a:gd name="T43" fmla="*/ 357 h 62"/>
                <a:gd name="T44" fmla="*/ 886 w 56"/>
                <a:gd name="T45" fmla="*/ 399 h 62"/>
                <a:gd name="T46" fmla="*/ 757 w 56"/>
                <a:gd name="T47" fmla="*/ 376 h 62"/>
                <a:gd name="T48" fmla="*/ 652 w 56"/>
                <a:gd name="T49" fmla="*/ 357 h 62"/>
                <a:gd name="T50" fmla="*/ 716 w 56"/>
                <a:gd name="T51" fmla="*/ 252 h 62"/>
                <a:gd name="T52" fmla="*/ 592 w 56"/>
                <a:gd name="T53" fmla="*/ 229 h 62"/>
                <a:gd name="T54" fmla="*/ 505 w 56"/>
                <a:gd name="T55" fmla="*/ 169 h 62"/>
                <a:gd name="T56" fmla="*/ 464 w 56"/>
                <a:gd name="T57" fmla="*/ 105 h 62"/>
                <a:gd name="T58" fmla="*/ 381 w 56"/>
                <a:gd name="T59" fmla="*/ 41 h 62"/>
                <a:gd name="T60" fmla="*/ 358 w 56"/>
                <a:gd name="T61" fmla="*/ 0 h 62"/>
                <a:gd name="T62" fmla="*/ 317 w 56"/>
                <a:gd name="T63" fmla="*/ 23 h 62"/>
                <a:gd name="T64" fmla="*/ 170 w 56"/>
                <a:gd name="T65" fmla="*/ 23 h 62"/>
                <a:gd name="T66" fmla="*/ 83 w 56"/>
                <a:gd name="T67" fmla="*/ 41 h 62"/>
                <a:gd name="T68" fmla="*/ 23 w 56"/>
                <a:gd name="T69" fmla="*/ 41 h 62"/>
                <a:gd name="T70" fmla="*/ 0 w 56"/>
                <a:gd name="T71" fmla="*/ 105 h 62"/>
                <a:gd name="T72" fmla="*/ 23 w 56"/>
                <a:gd name="T73" fmla="*/ 211 h 62"/>
                <a:gd name="T74" fmla="*/ 83 w 56"/>
                <a:gd name="T75" fmla="*/ 293 h 62"/>
                <a:gd name="T76" fmla="*/ 147 w 56"/>
                <a:gd name="T77" fmla="*/ 316 h 62"/>
                <a:gd name="T78" fmla="*/ 83 w 56"/>
                <a:gd name="T79" fmla="*/ 316 h 62"/>
                <a:gd name="T80" fmla="*/ 83 w 56"/>
                <a:gd name="T81" fmla="*/ 399 h 62"/>
                <a:gd name="T82" fmla="*/ 23 w 56"/>
                <a:gd name="T83" fmla="*/ 376 h 62"/>
                <a:gd name="T84" fmla="*/ 64 w 56"/>
                <a:gd name="T85" fmla="*/ 440 h 62"/>
                <a:gd name="T86" fmla="*/ 147 w 56"/>
                <a:gd name="T87" fmla="*/ 440 h 62"/>
                <a:gd name="T88" fmla="*/ 147 w 56"/>
                <a:gd name="T89" fmla="*/ 527 h 62"/>
                <a:gd name="T90" fmla="*/ 147 w 56"/>
                <a:gd name="T91" fmla="*/ 586 h 62"/>
                <a:gd name="T92" fmla="*/ 252 w 56"/>
                <a:gd name="T93" fmla="*/ 650 h 62"/>
                <a:gd name="T94" fmla="*/ 211 w 56"/>
                <a:gd name="T95" fmla="*/ 715 h 62"/>
                <a:gd name="T96" fmla="*/ 252 w 56"/>
                <a:gd name="T97" fmla="*/ 797 h 62"/>
                <a:gd name="T98" fmla="*/ 147 w 56"/>
                <a:gd name="T99" fmla="*/ 861 h 62"/>
                <a:gd name="T100" fmla="*/ 147 w 56"/>
                <a:gd name="T101" fmla="*/ 902 h 62"/>
                <a:gd name="T102" fmla="*/ 83 w 56"/>
                <a:gd name="T103" fmla="*/ 902 h 62"/>
                <a:gd name="T104" fmla="*/ 64 w 56"/>
                <a:gd name="T105" fmla="*/ 967 h 62"/>
                <a:gd name="T106" fmla="*/ 0 w 56"/>
                <a:gd name="T107" fmla="*/ 1026 h 62"/>
                <a:gd name="T108" fmla="*/ 23 w 56"/>
                <a:gd name="T109" fmla="*/ 1072 h 62"/>
                <a:gd name="T110" fmla="*/ 23 w 56"/>
                <a:gd name="T111" fmla="*/ 1177 h 62"/>
                <a:gd name="T112" fmla="*/ 64 w 56"/>
                <a:gd name="T113" fmla="*/ 1177 h 62"/>
                <a:gd name="T114" fmla="*/ 252 w 56"/>
                <a:gd name="T115" fmla="*/ 1301 h 62"/>
                <a:gd name="T116" fmla="*/ 252 w 56"/>
                <a:gd name="T117" fmla="*/ 1260 h 62"/>
                <a:gd name="T118" fmla="*/ 358 w 56"/>
                <a:gd name="T119" fmla="*/ 1090 h 6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6"/>
                <a:gd name="T181" fmla="*/ 0 h 62"/>
                <a:gd name="T182" fmla="*/ 56 w 56"/>
                <a:gd name="T183" fmla="*/ 62 h 6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6" h="62">
                  <a:moveTo>
                    <a:pt x="17" y="52"/>
                  </a:moveTo>
                  <a:lnTo>
                    <a:pt x="21" y="53"/>
                  </a:lnTo>
                  <a:lnTo>
                    <a:pt x="24" y="53"/>
                  </a:lnTo>
                  <a:lnTo>
                    <a:pt x="25" y="56"/>
                  </a:lnTo>
                  <a:lnTo>
                    <a:pt x="31" y="60"/>
                  </a:lnTo>
                  <a:lnTo>
                    <a:pt x="32" y="62"/>
                  </a:lnTo>
                  <a:lnTo>
                    <a:pt x="34" y="58"/>
                  </a:lnTo>
                  <a:lnTo>
                    <a:pt x="36" y="56"/>
                  </a:lnTo>
                  <a:lnTo>
                    <a:pt x="39" y="56"/>
                  </a:lnTo>
                  <a:lnTo>
                    <a:pt x="48" y="53"/>
                  </a:lnTo>
                  <a:lnTo>
                    <a:pt x="53" y="53"/>
                  </a:lnTo>
                  <a:lnTo>
                    <a:pt x="53" y="49"/>
                  </a:lnTo>
                  <a:lnTo>
                    <a:pt x="52" y="48"/>
                  </a:lnTo>
                  <a:lnTo>
                    <a:pt x="52" y="43"/>
                  </a:lnTo>
                  <a:lnTo>
                    <a:pt x="53" y="43"/>
                  </a:lnTo>
                  <a:lnTo>
                    <a:pt x="56" y="38"/>
                  </a:lnTo>
                  <a:lnTo>
                    <a:pt x="51" y="35"/>
                  </a:lnTo>
                  <a:lnTo>
                    <a:pt x="49" y="31"/>
                  </a:lnTo>
                  <a:lnTo>
                    <a:pt x="48" y="26"/>
                  </a:lnTo>
                  <a:lnTo>
                    <a:pt x="49" y="22"/>
                  </a:lnTo>
                  <a:lnTo>
                    <a:pt x="48" y="21"/>
                  </a:lnTo>
                  <a:lnTo>
                    <a:pt x="48" y="17"/>
                  </a:lnTo>
                  <a:lnTo>
                    <a:pt x="42" y="19"/>
                  </a:lnTo>
                  <a:lnTo>
                    <a:pt x="36" y="18"/>
                  </a:lnTo>
                  <a:lnTo>
                    <a:pt x="31" y="17"/>
                  </a:lnTo>
                  <a:lnTo>
                    <a:pt x="34" y="12"/>
                  </a:lnTo>
                  <a:lnTo>
                    <a:pt x="28" y="11"/>
                  </a:lnTo>
                  <a:lnTo>
                    <a:pt x="24" y="8"/>
                  </a:lnTo>
                  <a:lnTo>
                    <a:pt x="22" y="5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8" y="1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10"/>
                  </a:lnTo>
                  <a:lnTo>
                    <a:pt x="4" y="14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1" y="18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7" y="28"/>
                  </a:lnTo>
                  <a:lnTo>
                    <a:pt x="12" y="31"/>
                  </a:lnTo>
                  <a:lnTo>
                    <a:pt x="10" y="34"/>
                  </a:lnTo>
                  <a:lnTo>
                    <a:pt x="12" y="38"/>
                  </a:lnTo>
                  <a:lnTo>
                    <a:pt x="7" y="41"/>
                  </a:lnTo>
                  <a:lnTo>
                    <a:pt x="7" y="43"/>
                  </a:lnTo>
                  <a:lnTo>
                    <a:pt x="4" y="43"/>
                  </a:lnTo>
                  <a:lnTo>
                    <a:pt x="3" y="46"/>
                  </a:lnTo>
                  <a:lnTo>
                    <a:pt x="0" y="49"/>
                  </a:lnTo>
                  <a:lnTo>
                    <a:pt x="1" y="51"/>
                  </a:lnTo>
                  <a:lnTo>
                    <a:pt x="1" y="56"/>
                  </a:lnTo>
                  <a:lnTo>
                    <a:pt x="3" y="56"/>
                  </a:lnTo>
                  <a:lnTo>
                    <a:pt x="12" y="62"/>
                  </a:lnTo>
                  <a:lnTo>
                    <a:pt x="12" y="60"/>
                  </a:lnTo>
                  <a:lnTo>
                    <a:pt x="17" y="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90" name="Freeform 1173"/>
            <p:cNvSpPr>
              <a:spLocks noChangeAspect="1"/>
            </p:cNvSpPr>
            <p:nvPr/>
          </p:nvSpPr>
          <p:spPr bwMode="auto">
            <a:xfrm>
              <a:off x="1966" y="2657"/>
              <a:ext cx="257" cy="284"/>
            </a:xfrm>
            <a:custGeom>
              <a:avLst/>
              <a:gdLst>
                <a:gd name="T0" fmla="*/ 358 w 56"/>
                <a:gd name="T1" fmla="*/ 1090 h 62"/>
                <a:gd name="T2" fmla="*/ 441 w 56"/>
                <a:gd name="T3" fmla="*/ 1113 h 62"/>
                <a:gd name="T4" fmla="*/ 505 w 56"/>
                <a:gd name="T5" fmla="*/ 1113 h 62"/>
                <a:gd name="T6" fmla="*/ 528 w 56"/>
                <a:gd name="T7" fmla="*/ 1177 h 62"/>
                <a:gd name="T8" fmla="*/ 652 w 56"/>
                <a:gd name="T9" fmla="*/ 1260 h 62"/>
                <a:gd name="T10" fmla="*/ 675 w 56"/>
                <a:gd name="T11" fmla="*/ 1301 h 62"/>
                <a:gd name="T12" fmla="*/ 716 w 56"/>
                <a:gd name="T13" fmla="*/ 1218 h 62"/>
                <a:gd name="T14" fmla="*/ 757 w 56"/>
                <a:gd name="T15" fmla="*/ 1177 h 62"/>
                <a:gd name="T16" fmla="*/ 821 w 56"/>
                <a:gd name="T17" fmla="*/ 1177 h 62"/>
                <a:gd name="T18" fmla="*/ 1010 w 56"/>
                <a:gd name="T19" fmla="*/ 1113 h 62"/>
                <a:gd name="T20" fmla="*/ 1115 w 56"/>
                <a:gd name="T21" fmla="*/ 1113 h 62"/>
                <a:gd name="T22" fmla="*/ 1115 w 56"/>
                <a:gd name="T23" fmla="*/ 1026 h 62"/>
                <a:gd name="T24" fmla="*/ 1097 w 56"/>
                <a:gd name="T25" fmla="*/ 1008 h 62"/>
                <a:gd name="T26" fmla="*/ 1097 w 56"/>
                <a:gd name="T27" fmla="*/ 902 h 62"/>
                <a:gd name="T28" fmla="*/ 1115 w 56"/>
                <a:gd name="T29" fmla="*/ 902 h 62"/>
                <a:gd name="T30" fmla="*/ 1179 w 56"/>
                <a:gd name="T31" fmla="*/ 797 h 62"/>
                <a:gd name="T32" fmla="*/ 1074 w 56"/>
                <a:gd name="T33" fmla="*/ 733 h 62"/>
                <a:gd name="T34" fmla="*/ 1033 w 56"/>
                <a:gd name="T35" fmla="*/ 650 h 62"/>
                <a:gd name="T36" fmla="*/ 1010 w 56"/>
                <a:gd name="T37" fmla="*/ 545 h 62"/>
                <a:gd name="T38" fmla="*/ 1033 w 56"/>
                <a:gd name="T39" fmla="*/ 463 h 62"/>
                <a:gd name="T40" fmla="*/ 1010 w 56"/>
                <a:gd name="T41" fmla="*/ 440 h 62"/>
                <a:gd name="T42" fmla="*/ 1010 w 56"/>
                <a:gd name="T43" fmla="*/ 357 h 62"/>
                <a:gd name="T44" fmla="*/ 886 w 56"/>
                <a:gd name="T45" fmla="*/ 399 h 62"/>
                <a:gd name="T46" fmla="*/ 757 w 56"/>
                <a:gd name="T47" fmla="*/ 376 h 62"/>
                <a:gd name="T48" fmla="*/ 652 w 56"/>
                <a:gd name="T49" fmla="*/ 357 h 62"/>
                <a:gd name="T50" fmla="*/ 716 w 56"/>
                <a:gd name="T51" fmla="*/ 252 h 62"/>
                <a:gd name="T52" fmla="*/ 592 w 56"/>
                <a:gd name="T53" fmla="*/ 229 h 62"/>
                <a:gd name="T54" fmla="*/ 505 w 56"/>
                <a:gd name="T55" fmla="*/ 169 h 62"/>
                <a:gd name="T56" fmla="*/ 464 w 56"/>
                <a:gd name="T57" fmla="*/ 105 h 62"/>
                <a:gd name="T58" fmla="*/ 381 w 56"/>
                <a:gd name="T59" fmla="*/ 41 h 62"/>
                <a:gd name="T60" fmla="*/ 358 w 56"/>
                <a:gd name="T61" fmla="*/ 0 h 62"/>
                <a:gd name="T62" fmla="*/ 317 w 56"/>
                <a:gd name="T63" fmla="*/ 23 h 62"/>
                <a:gd name="T64" fmla="*/ 170 w 56"/>
                <a:gd name="T65" fmla="*/ 23 h 62"/>
                <a:gd name="T66" fmla="*/ 83 w 56"/>
                <a:gd name="T67" fmla="*/ 41 h 62"/>
                <a:gd name="T68" fmla="*/ 23 w 56"/>
                <a:gd name="T69" fmla="*/ 41 h 62"/>
                <a:gd name="T70" fmla="*/ 0 w 56"/>
                <a:gd name="T71" fmla="*/ 105 h 62"/>
                <a:gd name="T72" fmla="*/ 23 w 56"/>
                <a:gd name="T73" fmla="*/ 211 h 62"/>
                <a:gd name="T74" fmla="*/ 83 w 56"/>
                <a:gd name="T75" fmla="*/ 293 h 62"/>
                <a:gd name="T76" fmla="*/ 147 w 56"/>
                <a:gd name="T77" fmla="*/ 316 h 62"/>
                <a:gd name="T78" fmla="*/ 83 w 56"/>
                <a:gd name="T79" fmla="*/ 316 h 62"/>
                <a:gd name="T80" fmla="*/ 83 w 56"/>
                <a:gd name="T81" fmla="*/ 399 h 62"/>
                <a:gd name="T82" fmla="*/ 23 w 56"/>
                <a:gd name="T83" fmla="*/ 376 h 62"/>
                <a:gd name="T84" fmla="*/ 64 w 56"/>
                <a:gd name="T85" fmla="*/ 440 h 62"/>
                <a:gd name="T86" fmla="*/ 147 w 56"/>
                <a:gd name="T87" fmla="*/ 440 h 62"/>
                <a:gd name="T88" fmla="*/ 147 w 56"/>
                <a:gd name="T89" fmla="*/ 527 h 62"/>
                <a:gd name="T90" fmla="*/ 147 w 56"/>
                <a:gd name="T91" fmla="*/ 586 h 62"/>
                <a:gd name="T92" fmla="*/ 252 w 56"/>
                <a:gd name="T93" fmla="*/ 650 h 62"/>
                <a:gd name="T94" fmla="*/ 211 w 56"/>
                <a:gd name="T95" fmla="*/ 715 h 62"/>
                <a:gd name="T96" fmla="*/ 252 w 56"/>
                <a:gd name="T97" fmla="*/ 797 h 62"/>
                <a:gd name="T98" fmla="*/ 147 w 56"/>
                <a:gd name="T99" fmla="*/ 861 h 62"/>
                <a:gd name="T100" fmla="*/ 147 w 56"/>
                <a:gd name="T101" fmla="*/ 902 h 62"/>
                <a:gd name="T102" fmla="*/ 83 w 56"/>
                <a:gd name="T103" fmla="*/ 902 h 62"/>
                <a:gd name="T104" fmla="*/ 64 w 56"/>
                <a:gd name="T105" fmla="*/ 967 h 62"/>
                <a:gd name="T106" fmla="*/ 0 w 56"/>
                <a:gd name="T107" fmla="*/ 1026 h 62"/>
                <a:gd name="T108" fmla="*/ 23 w 56"/>
                <a:gd name="T109" fmla="*/ 1072 h 62"/>
                <a:gd name="T110" fmla="*/ 23 w 56"/>
                <a:gd name="T111" fmla="*/ 1177 h 62"/>
                <a:gd name="T112" fmla="*/ 64 w 56"/>
                <a:gd name="T113" fmla="*/ 1177 h 62"/>
                <a:gd name="T114" fmla="*/ 252 w 56"/>
                <a:gd name="T115" fmla="*/ 1301 h 62"/>
                <a:gd name="T116" fmla="*/ 252 w 56"/>
                <a:gd name="T117" fmla="*/ 1260 h 62"/>
                <a:gd name="T118" fmla="*/ 358 w 56"/>
                <a:gd name="T119" fmla="*/ 1090 h 6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6"/>
                <a:gd name="T181" fmla="*/ 0 h 62"/>
                <a:gd name="T182" fmla="*/ 56 w 56"/>
                <a:gd name="T183" fmla="*/ 62 h 6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6" h="62">
                  <a:moveTo>
                    <a:pt x="17" y="52"/>
                  </a:moveTo>
                  <a:lnTo>
                    <a:pt x="21" y="53"/>
                  </a:lnTo>
                  <a:lnTo>
                    <a:pt x="24" y="53"/>
                  </a:lnTo>
                  <a:lnTo>
                    <a:pt x="25" y="56"/>
                  </a:lnTo>
                  <a:lnTo>
                    <a:pt x="31" y="60"/>
                  </a:lnTo>
                  <a:lnTo>
                    <a:pt x="32" y="62"/>
                  </a:lnTo>
                  <a:lnTo>
                    <a:pt x="34" y="58"/>
                  </a:lnTo>
                  <a:lnTo>
                    <a:pt x="36" y="56"/>
                  </a:lnTo>
                  <a:lnTo>
                    <a:pt x="39" y="56"/>
                  </a:lnTo>
                  <a:lnTo>
                    <a:pt x="48" y="53"/>
                  </a:lnTo>
                  <a:lnTo>
                    <a:pt x="53" y="53"/>
                  </a:lnTo>
                  <a:lnTo>
                    <a:pt x="53" y="49"/>
                  </a:lnTo>
                  <a:lnTo>
                    <a:pt x="52" y="48"/>
                  </a:lnTo>
                  <a:lnTo>
                    <a:pt x="52" y="43"/>
                  </a:lnTo>
                  <a:lnTo>
                    <a:pt x="53" y="43"/>
                  </a:lnTo>
                  <a:lnTo>
                    <a:pt x="56" y="38"/>
                  </a:lnTo>
                  <a:lnTo>
                    <a:pt x="51" y="35"/>
                  </a:lnTo>
                  <a:lnTo>
                    <a:pt x="49" y="31"/>
                  </a:lnTo>
                  <a:lnTo>
                    <a:pt x="48" y="26"/>
                  </a:lnTo>
                  <a:lnTo>
                    <a:pt x="49" y="22"/>
                  </a:lnTo>
                  <a:lnTo>
                    <a:pt x="48" y="21"/>
                  </a:lnTo>
                  <a:lnTo>
                    <a:pt x="48" y="17"/>
                  </a:lnTo>
                  <a:lnTo>
                    <a:pt x="42" y="19"/>
                  </a:lnTo>
                  <a:lnTo>
                    <a:pt x="36" y="18"/>
                  </a:lnTo>
                  <a:lnTo>
                    <a:pt x="31" y="17"/>
                  </a:lnTo>
                  <a:lnTo>
                    <a:pt x="34" y="12"/>
                  </a:lnTo>
                  <a:lnTo>
                    <a:pt x="28" y="11"/>
                  </a:lnTo>
                  <a:lnTo>
                    <a:pt x="24" y="8"/>
                  </a:lnTo>
                  <a:lnTo>
                    <a:pt x="22" y="5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8" y="1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10"/>
                  </a:lnTo>
                  <a:lnTo>
                    <a:pt x="4" y="14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1" y="18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7" y="28"/>
                  </a:lnTo>
                  <a:lnTo>
                    <a:pt x="12" y="31"/>
                  </a:lnTo>
                  <a:lnTo>
                    <a:pt x="10" y="34"/>
                  </a:lnTo>
                  <a:lnTo>
                    <a:pt x="12" y="38"/>
                  </a:lnTo>
                  <a:lnTo>
                    <a:pt x="7" y="41"/>
                  </a:lnTo>
                  <a:lnTo>
                    <a:pt x="7" y="43"/>
                  </a:lnTo>
                  <a:lnTo>
                    <a:pt x="4" y="43"/>
                  </a:lnTo>
                  <a:lnTo>
                    <a:pt x="3" y="46"/>
                  </a:lnTo>
                  <a:lnTo>
                    <a:pt x="0" y="49"/>
                  </a:lnTo>
                  <a:lnTo>
                    <a:pt x="1" y="51"/>
                  </a:lnTo>
                  <a:lnTo>
                    <a:pt x="1" y="56"/>
                  </a:lnTo>
                  <a:lnTo>
                    <a:pt x="3" y="56"/>
                  </a:lnTo>
                  <a:lnTo>
                    <a:pt x="12" y="62"/>
                  </a:lnTo>
                  <a:lnTo>
                    <a:pt x="12" y="60"/>
                  </a:lnTo>
                  <a:lnTo>
                    <a:pt x="17" y="52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91" name="Freeform 1174"/>
            <p:cNvSpPr>
              <a:spLocks noChangeAspect="1"/>
            </p:cNvSpPr>
            <p:nvPr/>
          </p:nvSpPr>
          <p:spPr bwMode="auto">
            <a:xfrm>
              <a:off x="1839" y="2437"/>
              <a:ext cx="283" cy="128"/>
            </a:xfrm>
            <a:custGeom>
              <a:avLst/>
              <a:gdLst>
                <a:gd name="T0" fmla="*/ 1105 w 62"/>
                <a:gd name="T1" fmla="*/ 0 h 28"/>
                <a:gd name="T2" fmla="*/ 1041 w 62"/>
                <a:gd name="T3" fmla="*/ 0 h 28"/>
                <a:gd name="T4" fmla="*/ 936 w 62"/>
                <a:gd name="T5" fmla="*/ 0 h 28"/>
                <a:gd name="T6" fmla="*/ 876 w 62"/>
                <a:gd name="T7" fmla="*/ 23 h 28"/>
                <a:gd name="T8" fmla="*/ 790 w 62"/>
                <a:gd name="T9" fmla="*/ 23 h 28"/>
                <a:gd name="T10" fmla="*/ 730 w 62"/>
                <a:gd name="T11" fmla="*/ 82 h 28"/>
                <a:gd name="T12" fmla="*/ 648 w 62"/>
                <a:gd name="T13" fmla="*/ 82 h 28"/>
                <a:gd name="T14" fmla="*/ 648 w 62"/>
                <a:gd name="T15" fmla="*/ 41 h 28"/>
                <a:gd name="T16" fmla="*/ 543 w 62"/>
                <a:gd name="T17" fmla="*/ 0 h 28"/>
                <a:gd name="T18" fmla="*/ 456 w 62"/>
                <a:gd name="T19" fmla="*/ 41 h 28"/>
                <a:gd name="T20" fmla="*/ 438 w 62"/>
                <a:gd name="T21" fmla="*/ 41 h 28"/>
                <a:gd name="T22" fmla="*/ 397 w 62"/>
                <a:gd name="T23" fmla="*/ 23 h 28"/>
                <a:gd name="T24" fmla="*/ 310 w 62"/>
                <a:gd name="T25" fmla="*/ 82 h 28"/>
                <a:gd name="T26" fmla="*/ 251 w 62"/>
                <a:gd name="T27" fmla="*/ 146 h 28"/>
                <a:gd name="T28" fmla="*/ 169 w 62"/>
                <a:gd name="T29" fmla="*/ 251 h 28"/>
                <a:gd name="T30" fmla="*/ 41 w 62"/>
                <a:gd name="T31" fmla="*/ 251 h 28"/>
                <a:gd name="T32" fmla="*/ 0 w 62"/>
                <a:gd name="T33" fmla="*/ 357 h 28"/>
                <a:gd name="T34" fmla="*/ 0 w 62"/>
                <a:gd name="T35" fmla="*/ 439 h 28"/>
                <a:gd name="T36" fmla="*/ 82 w 62"/>
                <a:gd name="T37" fmla="*/ 503 h 28"/>
                <a:gd name="T38" fmla="*/ 41 w 62"/>
                <a:gd name="T39" fmla="*/ 521 h 28"/>
                <a:gd name="T40" fmla="*/ 105 w 62"/>
                <a:gd name="T41" fmla="*/ 521 h 28"/>
                <a:gd name="T42" fmla="*/ 169 w 62"/>
                <a:gd name="T43" fmla="*/ 585 h 28"/>
                <a:gd name="T44" fmla="*/ 502 w 62"/>
                <a:gd name="T45" fmla="*/ 521 h 28"/>
                <a:gd name="T46" fmla="*/ 502 w 62"/>
                <a:gd name="T47" fmla="*/ 462 h 28"/>
                <a:gd name="T48" fmla="*/ 648 w 62"/>
                <a:gd name="T49" fmla="*/ 398 h 28"/>
                <a:gd name="T50" fmla="*/ 648 w 62"/>
                <a:gd name="T51" fmla="*/ 375 h 28"/>
                <a:gd name="T52" fmla="*/ 749 w 62"/>
                <a:gd name="T53" fmla="*/ 398 h 28"/>
                <a:gd name="T54" fmla="*/ 876 w 62"/>
                <a:gd name="T55" fmla="*/ 251 h 28"/>
                <a:gd name="T56" fmla="*/ 959 w 62"/>
                <a:gd name="T57" fmla="*/ 251 h 28"/>
                <a:gd name="T58" fmla="*/ 1082 w 62"/>
                <a:gd name="T59" fmla="*/ 251 h 28"/>
                <a:gd name="T60" fmla="*/ 1105 w 62"/>
                <a:gd name="T61" fmla="*/ 251 h 28"/>
                <a:gd name="T62" fmla="*/ 1169 w 62"/>
                <a:gd name="T63" fmla="*/ 251 h 28"/>
                <a:gd name="T64" fmla="*/ 1187 w 62"/>
                <a:gd name="T65" fmla="*/ 251 h 28"/>
                <a:gd name="T66" fmla="*/ 1228 w 62"/>
                <a:gd name="T67" fmla="*/ 146 h 28"/>
                <a:gd name="T68" fmla="*/ 1292 w 62"/>
                <a:gd name="T69" fmla="*/ 23 h 28"/>
                <a:gd name="T70" fmla="*/ 1105 w 62"/>
                <a:gd name="T71" fmla="*/ 0 h 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"/>
                <a:gd name="T109" fmla="*/ 0 h 28"/>
                <a:gd name="T110" fmla="*/ 62 w 62"/>
                <a:gd name="T111" fmla="*/ 28 h 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" h="28">
                  <a:moveTo>
                    <a:pt x="53" y="0"/>
                  </a:moveTo>
                  <a:lnTo>
                    <a:pt x="50" y="0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38" y="1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4" y="24"/>
                  </a:lnTo>
                  <a:lnTo>
                    <a:pt x="2" y="25"/>
                  </a:lnTo>
                  <a:lnTo>
                    <a:pt x="5" y="25"/>
                  </a:lnTo>
                  <a:lnTo>
                    <a:pt x="8" y="28"/>
                  </a:lnTo>
                  <a:lnTo>
                    <a:pt x="24" y="25"/>
                  </a:lnTo>
                  <a:lnTo>
                    <a:pt x="24" y="22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6" y="19"/>
                  </a:lnTo>
                  <a:lnTo>
                    <a:pt x="42" y="12"/>
                  </a:lnTo>
                  <a:lnTo>
                    <a:pt x="46" y="12"/>
                  </a:lnTo>
                  <a:lnTo>
                    <a:pt x="52" y="12"/>
                  </a:lnTo>
                  <a:lnTo>
                    <a:pt x="53" y="12"/>
                  </a:lnTo>
                  <a:lnTo>
                    <a:pt x="56" y="12"/>
                  </a:lnTo>
                  <a:lnTo>
                    <a:pt x="57" y="12"/>
                  </a:lnTo>
                  <a:lnTo>
                    <a:pt x="59" y="7"/>
                  </a:lnTo>
                  <a:lnTo>
                    <a:pt x="62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92" name="Freeform 1175"/>
            <p:cNvSpPr>
              <a:spLocks noChangeAspect="1"/>
            </p:cNvSpPr>
            <p:nvPr/>
          </p:nvSpPr>
          <p:spPr bwMode="auto">
            <a:xfrm>
              <a:off x="1839" y="2437"/>
              <a:ext cx="283" cy="128"/>
            </a:xfrm>
            <a:custGeom>
              <a:avLst/>
              <a:gdLst>
                <a:gd name="T0" fmla="*/ 1105 w 62"/>
                <a:gd name="T1" fmla="*/ 0 h 28"/>
                <a:gd name="T2" fmla="*/ 1041 w 62"/>
                <a:gd name="T3" fmla="*/ 0 h 28"/>
                <a:gd name="T4" fmla="*/ 936 w 62"/>
                <a:gd name="T5" fmla="*/ 0 h 28"/>
                <a:gd name="T6" fmla="*/ 876 w 62"/>
                <a:gd name="T7" fmla="*/ 23 h 28"/>
                <a:gd name="T8" fmla="*/ 790 w 62"/>
                <a:gd name="T9" fmla="*/ 23 h 28"/>
                <a:gd name="T10" fmla="*/ 730 w 62"/>
                <a:gd name="T11" fmla="*/ 82 h 28"/>
                <a:gd name="T12" fmla="*/ 648 w 62"/>
                <a:gd name="T13" fmla="*/ 82 h 28"/>
                <a:gd name="T14" fmla="*/ 648 w 62"/>
                <a:gd name="T15" fmla="*/ 41 h 28"/>
                <a:gd name="T16" fmla="*/ 543 w 62"/>
                <a:gd name="T17" fmla="*/ 0 h 28"/>
                <a:gd name="T18" fmla="*/ 456 w 62"/>
                <a:gd name="T19" fmla="*/ 41 h 28"/>
                <a:gd name="T20" fmla="*/ 438 w 62"/>
                <a:gd name="T21" fmla="*/ 41 h 28"/>
                <a:gd name="T22" fmla="*/ 397 w 62"/>
                <a:gd name="T23" fmla="*/ 23 h 28"/>
                <a:gd name="T24" fmla="*/ 310 w 62"/>
                <a:gd name="T25" fmla="*/ 82 h 28"/>
                <a:gd name="T26" fmla="*/ 251 w 62"/>
                <a:gd name="T27" fmla="*/ 146 h 28"/>
                <a:gd name="T28" fmla="*/ 169 w 62"/>
                <a:gd name="T29" fmla="*/ 251 h 28"/>
                <a:gd name="T30" fmla="*/ 41 w 62"/>
                <a:gd name="T31" fmla="*/ 251 h 28"/>
                <a:gd name="T32" fmla="*/ 0 w 62"/>
                <a:gd name="T33" fmla="*/ 357 h 28"/>
                <a:gd name="T34" fmla="*/ 0 w 62"/>
                <a:gd name="T35" fmla="*/ 439 h 28"/>
                <a:gd name="T36" fmla="*/ 82 w 62"/>
                <a:gd name="T37" fmla="*/ 503 h 28"/>
                <a:gd name="T38" fmla="*/ 41 w 62"/>
                <a:gd name="T39" fmla="*/ 521 h 28"/>
                <a:gd name="T40" fmla="*/ 105 w 62"/>
                <a:gd name="T41" fmla="*/ 521 h 28"/>
                <a:gd name="T42" fmla="*/ 169 w 62"/>
                <a:gd name="T43" fmla="*/ 585 h 28"/>
                <a:gd name="T44" fmla="*/ 502 w 62"/>
                <a:gd name="T45" fmla="*/ 521 h 28"/>
                <a:gd name="T46" fmla="*/ 502 w 62"/>
                <a:gd name="T47" fmla="*/ 462 h 28"/>
                <a:gd name="T48" fmla="*/ 648 w 62"/>
                <a:gd name="T49" fmla="*/ 398 h 28"/>
                <a:gd name="T50" fmla="*/ 648 w 62"/>
                <a:gd name="T51" fmla="*/ 375 h 28"/>
                <a:gd name="T52" fmla="*/ 749 w 62"/>
                <a:gd name="T53" fmla="*/ 398 h 28"/>
                <a:gd name="T54" fmla="*/ 876 w 62"/>
                <a:gd name="T55" fmla="*/ 251 h 28"/>
                <a:gd name="T56" fmla="*/ 959 w 62"/>
                <a:gd name="T57" fmla="*/ 251 h 28"/>
                <a:gd name="T58" fmla="*/ 1082 w 62"/>
                <a:gd name="T59" fmla="*/ 251 h 28"/>
                <a:gd name="T60" fmla="*/ 1105 w 62"/>
                <a:gd name="T61" fmla="*/ 251 h 28"/>
                <a:gd name="T62" fmla="*/ 1169 w 62"/>
                <a:gd name="T63" fmla="*/ 251 h 28"/>
                <a:gd name="T64" fmla="*/ 1187 w 62"/>
                <a:gd name="T65" fmla="*/ 251 h 28"/>
                <a:gd name="T66" fmla="*/ 1228 w 62"/>
                <a:gd name="T67" fmla="*/ 146 h 28"/>
                <a:gd name="T68" fmla="*/ 1292 w 62"/>
                <a:gd name="T69" fmla="*/ 23 h 28"/>
                <a:gd name="T70" fmla="*/ 1105 w 62"/>
                <a:gd name="T71" fmla="*/ 0 h 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"/>
                <a:gd name="T109" fmla="*/ 0 h 28"/>
                <a:gd name="T110" fmla="*/ 62 w 62"/>
                <a:gd name="T111" fmla="*/ 28 h 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" h="28">
                  <a:moveTo>
                    <a:pt x="53" y="0"/>
                  </a:moveTo>
                  <a:lnTo>
                    <a:pt x="50" y="0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38" y="1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4" y="24"/>
                  </a:lnTo>
                  <a:lnTo>
                    <a:pt x="2" y="25"/>
                  </a:lnTo>
                  <a:lnTo>
                    <a:pt x="5" y="25"/>
                  </a:lnTo>
                  <a:lnTo>
                    <a:pt x="8" y="28"/>
                  </a:lnTo>
                  <a:lnTo>
                    <a:pt x="24" y="25"/>
                  </a:lnTo>
                  <a:lnTo>
                    <a:pt x="24" y="22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6" y="19"/>
                  </a:lnTo>
                  <a:lnTo>
                    <a:pt x="42" y="12"/>
                  </a:lnTo>
                  <a:lnTo>
                    <a:pt x="46" y="12"/>
                  </a:lnTo>
                  <a:lnTo>
                    <a:pt x="52" y="12"/>
                  </a:lnTo>
                  <a:lnTo>
                    <a:pt x="53" y="12"/>
                  </a:lnTo>
                  <a:lnTo>
                    <a:pt x="56" y="12"/>
                  </a:lnTo>
                  <a:lnTo>
                    <a:pt x="57" y="12"/>
                  </a:lnTo>
                  <a:lnTo>
                    <a:pt x="59" y="7"/>
                  </a:lnTo>
                  <a:lnTo>
                    <a:pt x="62" y="1"/>
                  </a:lnTo>
                  <a:lnTo>
                    <a:pt x="53" y="0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93" name="Freeform 1177"/>
            <p:cNvSpPr>
              <a:spLocks noChangeAspect="1"/>
            </p:cNvSpPr>
            <p:nvPr/>
          </p:nvSpPr>
          <p:spPr bwMode="auto">
            <a:xfrm>
              <a:off x="1966" y="2657"/>
              <a:ext cx="257" cy="284"/>
            </a:xfrm>
            <a:custGeom>
              <a:avLst/>
              <a:gdLst>
                <a:gd name="T0" fmla="*/ 358 w 56"/>
                <a:gd name="T1" fmla="*/ 1090 h 62"/>
                <a:gd name="T2" fmla="*/ 441 w 56"/>
                <a:gd name="T3" fmla="*/ 1113 h 62"/>
                <a:gd name="T4" fmla="*/ 505 w 56"/>
                <a:gd name="T5" fmla="*/ 1113 h 62"/>
                <a:gd name="T6" fmla="*/ 528 w 56"/>
                <a:gd name="T7" fmla="*/ 1177 h 62"/>
                <a:gd name="T8" fmla="*/ 652 w 56"/>
                <a:gd name="T9" fmla="*/ 1260 h 62"/>
                <a:gd name="T10" fmla="*/ 675 w 56"/>
                <a:gd name="T11" fmla="*/ 1301 h 62"/>
                <a:gd name="T12" fmla="*/ 716 w 56"/>
                <a:gd name="T13" fmla="*/ 1218 h 62"/>
                <a:gd name="T14" fmla="*/ 757 w 56"/>
                <a:gd name="T15" fmla="*/ 1177 h 62"/>
                <a:gd name="T16" fmla="*/ 821 w 56"/>
                <a:gd name="T17" fmla="*/ 1177 h 62"/>
                <a:gd name="T18" fmla="*/ 1010 w 56"/>
                <a:gd name="T19" fmla="*/ 1113 h 62"/>
                <a:gd name="T20" fmla="*/ 1115 w 56"/>
                <a:gd name="T21" fmla="*/ 1113 h 62"/>
                <a:gd name="T22" fmla="*/ 1115 w 56"/>
                <a:gd name="T23" fmla="*/ 1026 h 62"/>
                <a:gd name="T24" fmla="*/ 1097 w 56"/>
                <a:gd name="T25" fmla="*/ 1008 h 62"/>
                <a:gd name="T26" fmla="*/ 1097 w 56"/>
                <a:gd name="T27" fmla="*/ 902 h 62"/>
                <a:gd name="T28" fmla="*/ 1115 w 56"/>
                <a:gd name="T29" fmla="*/ 902 h 62"/>
                <a:gd name="T30" fmla="*/ 1179 w 56"/>
                <a:gd name="T31" fmla="*/ 797 h 62"/>
                <a:gd name="T32" fmla="*/ 1074 w 56"/>
                <a:gd name="T33" fmla="*/ 733 h 62"/>
                <a:gd name="T34" fmla="*/ 1033 w 56"/>
                <a:gd name="T35" fmla="*/ 650 h 62"/>
                <a:gd name="T36" fmla="*/ 1010 w 56"/>
                <a:gd name="T37" fmla="*/ 545 h 62"/>
                <a:gd name="T38" fmla="*/ 1033 w 56"/>
                <a:gd name="T39" fmla="*/ 463 h 62"/>
                <a:gd name="T40" fmla="*/ 1010 w 56"/>
                <a:gd name="T41" fmla="*/ 440 h 62"/>
                <a:gd name="T42" fmla="*/ 1010 w 56"/>
                <a:gd name="T43" fmla="*/ 357 h 62"/>
                <a:gd name="T44" fmla="*/ 886 w 56"/>
                <a:gd name="T45" fmla="*/ 399 h 62"/>
                <a:gd name="T46" fmla="*/ 757 w 56"/>
                <a:gd name="T47" fmla="*/ 376 h 62"/>
                <a:gd name="T48" fmla="*/ 652 w 56"/>
                <a:gd name="T49" fmla="*/ 357 h 62"/>
                <a:gd name="T50" fmla="*/ 716 w 56"/>
                <a:gd name="T51" fmla="*/ 252 h 62"/>
                <a:gd name="T52" fmla="*/ 592 w 56"/>
                <a:gd name="T53" fmla="*/ 229 h 62"/>
                <a:gd name="T54" fmla="*/ 505 w 56"/>
                <a:gd name="T55" fmla="*/ 169 h 62"/>
                <a:gd name="T56" fmla="*/ 464 w 56"/>
                <a:gd name="T57" fmla="*/ 105 h 62"/>
                <a:gd name="T58" fmla="*/ 381 w 56"/>
                <a:gd name="T59" fmla="*/ 41 h 62"/>
                <a:gd name="T60" fmla="*/ 358 w 56"/>
                <a:gd name="T61" fmla="*/ 0 h 62"/>
                <a:gd name="T62" fmla="*/ 317 w 56"/>
                <a:gd name="T63" fmla="*/ 23 h 62"/>
                <a:gd name="T64" fmla="*/ 170 w 56"/>
                <a:gd name="T65" fmla="*/ 23 h 62"/>
                <a:gd name="T66" fmla="*/ 83 w 56"/>
                <a:gd name="T67" fmla="*/ 41 h 62"/>
                <a:gd name="T68" fmla="*/ 23 w 56"/>
                <a:gd name="T69" fmla="*/ 41 h 62"/>
                <a:gd name="T70" fmla="*/ 0 w 56"/>
                <a:gd name="T71" fmla="*/ 105 h 62"/>
                <a:gd name="T72" fmla="*/ 23 w 56"/>
                <a:gd name="T73" fmla="*/ 211 h 62"/>
                <a:gd name="T74" fmla="*/ 83 w 56"/>
                <a:gd name="T75" fmla="*/ 293 h 62"/>
                <a:gd name="T76" fmla="*/ 147 w 56"/>
                <a:gd name="T77" fmla="*/ 316 h 62"/>
                <a:gd name="T78" fmla="*/ 83 w 56"/>
                <a:gd name="T79" fmla="*/ 316 h 62"/>
                <a:gd name="T80" fmla="*/ 83 w 56"/>
                <a:gd name="T81" fmla="*/ 399 h 62"/>
                <a:gd name="T82" fmla="*/ 23 w 56"/>
                <a:gd name="T83" fmla="*/ 376 h 62"/>
                <a:gd name="T84" fmla="*/ 64 w 56"/>
                <a:gd name="T85" fmla="*/ 440 h 62"/>
                <a:gd name="T86" fmla="*/ 147 w 56"/>
                <a:gd name="T87" fmla="*/ 440 h 62"/>
                <a:gd name="T88" fmla="*/ 147 w 56"/>
                <a:gd name="T89" fmla="*/ 527 h 62"/>
                <a:gd name="T90" fmla="*/ 147 w 56"/>
                <a:gd name="T91" fmla="*/ 586 h 62"/>
                <a:gd name="T92" fmla="*/ 252 w 56"/>
                <a:gd name="T93" fmla="*/ 650 h 62"/>
                <a:gd name="T94" fmla="*/ 211 w 56"/>
                <a:gd name="T95" fmla="*/ 715 h 62"/>
                <a:gd name="T96" fmla="*/ 252 w 56"/>
                <a:gd name="T97" fmla="*/ 797 h 62"/>
                <a:gd name="T98" fmla="*/ 147 w 56"/>
                <a:gd name="T99" fmla="*/ 861 h 62"/>
                <a:gd name="T100" fmla="*/ 147 w 56"/>
                <a:gd name="T101" fmla="*/ 902 h 62"/>
                <a:gd name="T102" fmla="*/ 83 w 56"/>
                <a:gd name="T103" fmla="*/ 902 h 62"/>
                <a:gd name="T104" fmla="*/ 64 w 56"/>
                <a:gd name="T105" fmla="*/ 967 h 62"/>
                <a:gd name="T106" fmla="*/ 0 w 56"/>
                <a:gd name="T107" fmla="*/ 1026 h 62"/>
                <a:gd name="T108" fmla="*/ 23 w 56"/>
                <a:gd name="T109" fmla="*/ 1072 h 62"/>
                <a:gd name="T110" fmla="*/ 23 w 56"/>
                <a:gd name="T111" fmla="*/ 1177 h 62"/>
                <a:gd name="T112" fmla="*/ 64 w 56"/>
                <a:gd name="T113" fmla="*/ 1177 h 62"/>
                <a:gd name="T114" fmla="*/ 252 w 56"/>
                <a:gd name="T115" fmla="*/ 1301 h 62"/>
                <a:gd name="T116" fmla="*/ 252 w 56"/>
                <a:gd name="T117" fmla="*/ 1260 h 62"/>
                <a:gd name="T118" fmla="*/ 358 w 56"/>
                <a:gd name="T119" fmla="*/ 1090 h 6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6"/>
                <a:gd name="T181" fmla="*/ 0 h 62"/>
                <a:gd name="T182" fmla="*/ 56 w 56"/>
                <a:gd name="T183" fmla="*/ 62 h 6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6" h="62">
                  <a:moveTo>
                    <a:pt x="17" y="52"/>
                  </a:moveTo>
                  <a:lnTo>
                    <a:pt x="21" y="53"/>
                  </a:lnTo>
                  <a:lnTo>
                    <a:pt x="24" y="53"/>
                  </a:lnTo>
                  <a:lnTo>
                    <a:pt x="25" y="56"/>
                  </a:lnTo>
                  <a:lnTo>
                    <a:pt x="31" y="60"/>
                  </a:lnTo>
                  <a:lnTo>
                    <a:pt x="32" y="62"/>
                  </a:lnTo>
                  <a:lnTo>
                    <a:pt x="34" y="58"/>
                  </a:lnTo>
                  <a:lnTo>
                    <a:pt x="36" y="56"/>
                  </a:lnTo>
                  <a:lnTo>
                    <a:pt x="39" y="56"/>
                  </a:lnTo>
                  <a:lnTo>
                    <a:pt x="48" y="53"/>
                  </a:lnTo>
                  <a:lnTo>
                    <a:pt x="53" y="53"/>
                  </a:lnTo>
                  <a:lnTo>
                    <a:pt x="53" y="49"/>
                  </a:lnTo>
                  <a:lnTo>
                    <a:pt x="52" y="48"/>
                  </a:lnTo>
                  <a:lnTo>
                    <a:pt x="52" y="43"/>
                  </a:lnTo>
                  <a:lnTo>
                    <a:pt x="53" y="43"/>
                  </a:lnTo>
                  <a:lnTo>
                    <a:pt x="56" y="38"/>
                  </a:lnTo>
                  <a:lnTo>
                    <a:pt x="51" y="35"/>
                  </a:lnTo>
                  <a:lnTo>
                    <a:pt x="49" y="31"/>
                  </a:lnTo>
                  <a:lnTo>
                    <a:pt x="48" y="26"/>
                  </a:lnTo>
                  <a:lnTo>
                    <a:pt x="49" y="22"/>
                  </a:lnTo>
                  <a:lnTo>
                    <a:pt x="48" y="21"/>
                  </a:lnTo>
                  <a:lnTo>
                    <a:pt x="48" y="17"/>
                  </a:lnTo>
                  <a:lnTo>
                    <a:pt x="42" y="19"/>
                  </a:lnTo>
                  <a:lnTo>
                    <a:pt x="36" y="18"/>
                  </a:lnTo>
                  <a:lnTo>
                    <a:pt x="31" y="17"/>
                  </a:lnTo>
                  <a:lnTo>
                    <a:pt x="34" y="12"/>
                  </a:lnTo>
                  <a:lnTo>
                    <a:pt x="28" y="11"/>
                  </a:lnTo>
                  <a:lnTo>
                    <a:pt x="24" y="8"/>
                  </a:lnTo>
                  <a:lnTo>
                    <a:pt x="22" y="5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8" y="1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10"/>
                  </a:lnTo>
                  <a:lnTo>
                    <a:pt x="4" y="14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1" y="18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7" y="28"/>
                  </a:lnTo>
                  <a:lnTo>
                    <a:pt x="12" y="31"/>
                  </a:lnTo>
                  <a:lnTo>
                    <a:pt x="10" y="34"/>
                  </a:lnTo>
                  <a:lnTo>
                    <a:pt x="12" y="38"/>
                  </a:lnTo>
                  <a:lnTo>
                    <a:pt x="7" y="41"/>
                  </a:lnTo>
                  <a:lnTo>
                    <a:pt x="7" y="43"/>
                  </a:lnTo>
                  <a:lnTo>
                    <a:pt x="4" y="43"/>
                  </a:lnTo>
                  <a:lnTo>
                    <a:pt x="3" y="46"/>
                  </a:lnTo>
                  <a:lnTo>
                    <a:pt x="0" y="49"/>
                  </a:lnTo>
                  <a:lnTo>
                    <a:pt x="1" y="51"/>
                  </a:lnTo>
                  <a:lnTo>
                    <a:pt x="1" y="56"/>
                  </a:lnTo>
                  <a:lnTo>
                    <a:pt x="3" y="56"/>
                  </a:lnTo>
                  <a:lnTo>
                    <a:pt x="12" y="62"/>
                  </a:lnTo>
                  <a:lnTo>
                    <a:pt x="12" y="60"/>
                  </a:lnTo>
                  <a:lnTo>
                    <a:pt x="17" y="52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94" name="Freeform 1178"/>
            <p:cNvSpPr>
              <a:spLocks noChangeAspect="1"/>
            </p:cNvSpPr>
            <p:nvPr/>
          </p:nvSpPr>
          <p:spPr bwMode="auto">
            <a:xfrm>
              <a:off x="2021" y="2894"/>
              <a:ext cx="124" cy="193"/>
            </a:xfrm>
            <a:custGeom>
              <a:avLst/>
              <a:gdLst>
                <a:gd name="T0" fmla="*/ 423 w 27"/>
                <a:gd name="T1" fmla="*/ 781 h 42"/>
                <a:gd name="T2" fmla="*/ 505 w 27"/>
                <a:gd name="T3" fmla="*/ 740 h 42"/>
                <a:gd name="T4" fmla="*/ 505 w 27"/>
                <a:gd name="T5" fmla="*/ 634 h 42"/>
                <a:gd name="T6" fmla="*/ 569 w 27"/>
                <a:gd name="T7" fmla="*/ 593 h 42"/>
                <a:gd name="T8" fmla="*/ 547 w 27"/>
                <a:gd name="T9" fmla="*/ 487 h 42"/>
                <a:gd name="T10" fmla="*/ 487 w 27"/>
                <a:gd name="T11" fmla="*/ 487 h 42"/>
                <a:gd name="T12" fmla="*/ 400 w 27"/>
                <a:gd name="T13" fmla="*/ 381 h 42"/>
                <a:gd name="T14" fmla="*/ 400 w 27"/>
                <a:gd name="T15" fmla="*/ 234 h 42"/>
                <a:gd name="T16" fmla="*/ 400 w 27"/>
                <a:gd name="T17" fmla="*/ 170 h 42"/>
                <a:gd name="T18" fmla="*/ 276 w 27"/>
                <a:gd name="T19" fmla="*/ 83 h 42"/>
                <a:gd name="T20" fmla="*/ 253 w 27"/>
                <a:gd name="T21" fmla="*/ 23 h 42"/>
                <a:gd name="T22" fmla="*/ 188 w 27"/>
                <a:gd name="T23" fmla="*/ 23 h 42"/>
                <a:gd name="T24" fmla="*/ 64 w 27"/>
                <a:gd name="T25" fmla="*/ 0 h 42"/>
                <a:gd name="T26" fmla="*/ 0 w 27"/>
                <a:gd name="T27" fmla="*/ 170 h 42"/>
                <a:gd name="T28" fmla="*/ 0 w 27"/>
                <a:gd name="T29" fmla="*/ 211 h 42"/>
                <a:gd name="T30" fmla="*/ 64 w 27"/>
                <a:gd name="T31" fmla="*/ 234 h 42"/>
                <a:gd name="T32" fmla="*/ 106 w 27"/>
                <a:gd name="T33" fmla="*/ 276 h 42"/>
                <a:gd name="T34" fmla="*/ 106 w 27"/>
                <a:gd name="T35" fmla="*/ 294 h 42"/>
                <a:gd name="T36" fmla="*/ 106 w 27"/>
                <a:gd name="T37" fmla="*/ 423 h 42"/>
                <a:gd name="T38" fmla="*/ 129 w 27"/>
                <a:gd name="T39" fmla="*/ 634 h 42"/>
                <a:gd name="T40" fmla="*/ 188 w 27"/>
                <a:gd name="T41" fmla="*/ 740 h 42"/>
                <a:gd name="T42" fmla="*/ 317 w 27"/>
                <a:gd name="T43" fmla="*/ 804 h 42"/>
                <a:gd name="T44" fmla="*/ 400 w 27"/>
                <a:gd name="T45" fmla="*/ 887 h 42"/>
                <a:gd name="T46" fmla="*/ 423 w 27"/>
                <a:gd name="T47" fmla="*/ 887 h 42"/>
                <a:gd name="T48" fmla="*/ 423 w 27"/>
                <a:gd name="T49" fmla="*/ 781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"/>
                <a:gd name="T76" fmla="*/ 0 h 42"/>
                <a:gd name="T77" fmla="*/ 27 w 27"/>
                <a:gd name="T78" fmla="*/ 42 h 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" h="42">
                  <a:moveTo>
                    <a:pt x="20" y="37"/>
                  </a:moveTo>
                  <a:lnTo>
                    <a:pt x="24" y="35"/>
                  </a:lnTo>
                  <a:lnTo>
                    <a:pt x="24" y="30"/>
                  </a:lnTo>
                  <a:lnTo>
                    <a:pt x="27" y="28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19" y="18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3" y="4"/>
                  </a:lnTo>
                  <a:lnTo>
                    <a:pt x="12" y="1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20"/>
                  </a:lnTo>
                  <a:lnTo>
                    <a:pt x="6" y="30"/>
                  </a:lnTo>
                  <a:lnTo>
                    <a:pt x="9" y="35"/>
                  </a:lnTo>
                  <a:lnTo>
                    <a:pt x="15" y="38"/>
                  </a:lnTo>
                  <a:lnTo>
                    <a:pt x="19" y="42"/>
                  </a:lnTo>
                  <a:lnTo>
                    <a:pt x="20" y="42"/>
                  </a:lnTo>
                  <a:lnTo>
                    <a:pt x="20" y="37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95" name="Freeform 1179"/>
            <p:cNvSpPr>
              <a:spLocks noChangeAspect="1"/>
            </p:cNvSpPr>
            <p:nvPr/>
          </p:nvSpPr>
          <p:spPr bwMode="auto">
            <a:xfrm>
              <a:off x="2021" y="2894"/>
              <a:ext cx="124" cy="193"/>
            </a:xfrm>
            <a:custGeom>
              <a:avLst/>
              <a:gdLst>
                <a:gd name="T0" fmla="*/ 423 w 27"/>
                <a:gd name="T1" fmla="*/ 781 h 42"/>
                <a:gd name="T2" fmla="*/ 505 w 27"/>
                <a:gd name="T3" fmla="*/ 740 h 42"/>
                <a:gd name="T4" fmla="*/ 505 w 27"/>
                <a:gd name="T5" fmla="*/ 634 h 42"/>
                <a:gd name="T6" fmla="*/ 569 w 27"/>
                <a:gd name="T7" fmla="*/ 593 h 42"/>
                <a:gd name="T8" fmla="*/ 547 w 27"/>
                <a:gd name="T9" fmla="*/ 487 h 42"/>
                <a:gd name="T10" fmla="*/ 487 w 27"/>
                <a:gd name="T11" fmla="*/ 487 h 42"/>
                <a:gd name="T12" fmla="*/ 400 w 27"/>
                <a:gd name="T13" fmla="*/ 381 h 42"/>
                <a:gd name="T14" fmla="*/ 400 w 27"/>
                <a:gd name="T15" fmla="*/ 234 h 42"/>
                <a:gd name="T16" fmla="*/ 400 w 27"/>
                <a:gd name="T17" fmla="*/ 170 h 42"/>
                <a:gd name="T18" fmla="*/ 276 w 27"/>
                <a:gd name="T19" fmla="*/ 83 h 42"/>
                <a:gd name="T20" fmla="*/ 253 w 27"/>
                <a:gd name="T21" fmla="*/ 23 h 42"/>
                <a:gd name="T22" fmla="*/ 188 w 27"/>
                <a:gd name="T23" fmla="*/ 23 h 42"/>
                <a:gd name="T24" fmla="*/ 64 w 27"/>
                <a:gd name="T25" fmla="*/ 0 h 42"/>
                <a:gd name="T26" fmla="*/ 0 w 27"/>
                <a:gd name="T27" fmla="*/ 170 h 42"/>
                <a:gd name="T28" fmla="*/ 0 w 27"/>
                <a:gd name="T29" fmla="*/ 211 h 42"/>
                <a:gd name="T30" fmla="*/ 64 w 27"/>
                <a:gd name="T31" fmla="*/ 234 h 42"/>
                <a:gd name="T32" fmla="*/ 106 w 27"/>
                <a:gd name="T33" fmla="*/ 276 h 42"/>
                <a:gd name="T34" fmla="*/ 106 w 27"/>
                <a:gd name="T35" fmla="*/ 294 h 42"/>
                <a:gd name="T36" fmla="*/ 106 w 27"/>
                <a:gd name="T37" fmla="*/ 423 h 42"/>
                <a:gd name="T38" fmla="*/ 129 w 27"/>
                <a:gd name="T39" fmla="*/ 634 h 42"/>
                <a:gd name="T40" fmla="*/ 188 w 27"/>
                <a:gd name="T41" fmla="*/ 740 h 42"/>
                <a:gd name="T42" fmla="*/ 317 w 27"/>
                <a:gd name="T43" fmla="*/ 804 h 42"/>
                <a:gd name="T44" fmla="*/ 400 w 27"/>
                <a:gd name="T45" fmla="*/ 887 h 42"/>
                <a:gd name="T46" fmla="*/ 423 w 27"/>
                <a:gd name="T47" fmla="*/ 887 h 42"/>
                <a:gd name="T48" fmla="*/ 423 w 27"/>
                <a:gd name="T49" fmla="*/ 781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"/>
                <a:gd name="T76" fmla="*/ 0 h 42"/>
                <a:gd name="T77" fmla="*/ 27 w 27"/>
                <a:gd name="T78" fmla="*/ 42 h 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" h="42">
                  <a:moveTo>
                    <a:pt x="20" y="37"/>
                  </a:moveTo>
                  <a:lnTo>
                    <a:pt x="24" y="35"/>
                  </a:lnTo>
                  <a:lnTo>
                    <a:pt x="24" y="30"/>
                  </a:lnTo>
                  <a:lnTo>
                    <a:pt x="27" y="28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19" y="18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3" y="4"/>
                  </a:lnTo>
                  <a:lnTo>
                    <a:pt x="12" y="1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20"/>
                  </a:lnTo>
                  <a:lnTo>
                    <a:pt x="6" y="30"/>
                  </a:lnTo>
                  <a:lnTo>
                    <a:pt x="9" y="35"/>
                  </a:lnTo>
                  <a:lnTo>
                    <a:pt x="15" y="38"/>
                  </a:lnTo>
                  <a:lnTo>
                    <a:pt x="19" y="42"/>
                  </a:lnTo>
                  <a:lnTo>
                    <a:pt x="20" y="42"/>
                  </a:lnTo>
                  <a:lnTo>
                    <a:pt x="20" y="37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96" name="Freeform 1180"/>
            <p:cNvSpPr>
              <a:spLocks noChangeAspect="1"/>
            </p:cNvSpPr>
            <p:nvPr/>
          </p:nvSpPr>
          <p:spPr bwMode="auto">
            <a:xfrm>
              <a:off x="2100" y="2894"/>
              <a:ext cx="361" cy="395"/>
            </a:xfrm>
            <a:custGeom>
              <a:avLst/>
              <a:gdLst>
                <a:gd name="T0" fmla="*/ 1650 w 79"/>
                <a:gd name="T1" fmla="*/ 64 h 86"/>
                <a:gd name="T2" fmla="*/ 1503 w 79"/>
                <a:gd name="T3" fmla="*/ 0 h 86"/>
                <a:gd name="T4" fmla="*/ 1462 w 79"/>
                <a:gd name="T5" fmla="*/ 147 h 86"/>
                <a:gd name="T6" fmla="*/ 1211 w 79"/>
                <a:gd name="T7" fmla="*/ 170 h 86"/>
                <a:gd name="T8" fmla="*/ 1042 w 79"/>
                <a:gd name="T9" fmla="*/ 147 h 86"/>
                <a:gd name="T10" fmla="*/ 795 w 79"/>
                <a:gd name="T11" fmla="*/ 276 h 86"/>
                <a:gd name="T12" fmla="*/ 649 w 79"/>
                <a:gd name="T13" fmla="*/ 358 h 86"/>
                <a:gd name="T14" fmla="*/ 398 w 79"/>
                <a:gd name="T15" fmla="*/ 487 h 86"/>
                <a:gd name="T16" fmla="*/ 210 w 79"/>
                <a:gd name="T17" fmla="*/ 505 h 86"/>
                <a:gd name="T18" fmla="*/ 210 w 79"/>
                <a:gd name="T19" fmla="*/ 593 h 86"/>
                <a:gd name="T20" fmla="*/ 146 w 79"/>
                <a:gd name="T21" fmla="*/ 739 h 86"/>
                <a:gd name="T22" fmla="*/ 64 w 79"/>
                <a:gd name="T23" fmla="*/ 886 h 86"/>
                <a:gd name="T24" fmla="*/ 105 w 79"/>
                <a:gd name="T25" fmla="*/ 1010 h 86"/>
                <a:gd name="T26" fmla="*/ 187 w 79"/>
                <a:gd name="T27" fmla="*/ 1180 h 86"/>
                <a:gd name="T28" fmla="*/ 334 w 79"/>
                <a:gd name="T29" fmla="*/ 1222 h 86"/>
                <a:gd name="T30" fmla="*/ 795 w 79"/>
                <a:gd name="T31" fmla="*/ 1222 h 86"/>
                <a:gd name="T32" fmla="*/ 918 w 79"/>
                <a:gd name="T33" fmla="*/ 1286 h 86"/>
                <a:gd name="T34" fmla="*/ 795 w 79"/>
                <a:gd name="T35" fmla="*/ 1309 h 86"/>
                <a:gd name="T36" fmla="*/ 608 w 79"/>
                <a:gd name="T37" fmla="*/ 1245 h 86"/>
                <a:gd name="T38" fmla="*/ 462 w 79"/>
                <a:gd name="T39" fmla="*/ 1309 h 86"/>
                <a:gd name="T40" fmla="*/ 462 w 79"/>
                <a:gd name="T41" fmla="*/ 1456 h 86"/>
                <a:gd name="T42" fmla="*/ 562 w 79"/>
                <a:gd name="T43" fmla="*/ 1520 h 86"/>
                <a:gd name="T44" fmla="*/ 649 w 79"/>
                <a:gd name="T45" fmla="*/ 1732 h 86"/>
                <a:gd name="T46" fmla="*/ 772 w 79"/>
                <a:gd name="T47" fmla="*/ 1686 h 86"/>
                <a:gd name="T48" fmla="*/ 918 w 79"/>
                <a:gd name="T49" fmla="*/ 1686 h 86"/>
                <a:gd name="T50" fmla="*/ 896 w 79"/>
                <a:gd name="T51" fmla="*/ 1456 h 86"/>
                <a:gd name="T52" fmla="*/ 1001 w 79"/>
                <a:gd name="T53" fmla="*/ 1497 h 86"/>
                <a:gd name="T54" fmla="*/ 1065 w 79"/>
                <a:gd name="T55" fmla="*/ 1497 h 86"/>
                <a:gd name="T56" fmla="*/ 982 w 79"/>
                <a:gd name="T57" fmla="*/ 1373 h 86"/>
                <a:gd name="T58" fmla="*/ 1252 w 79"/>
                <a:gd name="T59" fmla="*/ 1373 h 86"/>
                <a:gd name="T60" fmla="*/ 1188 w 79"/>
                <a:gd name="T61" fmla="*/ 1180 h 86"/>
                <a:gd name="T62" fmla="*/ 1188 w 79"/>
                <a:gd name="T63" fmla="*/ 1162 h 86"/>
                <a:gd name="T64" fmla="*/ 1293 w 79"/>
                <a:gd name="T65" fmla="*/ 1222 h 86"/>
                <a:gd name="T66" fmla="*/ 1275 w 79"/>
                <a:gd name="T67" fmla="*/ 1139 h 86"/>
                <a:gd name="T68" fmla="*/ 982 w 79"/>
                <a:gd name="T69" fmla="*/ 992 h 86"/>
                <a:gd name="T70" fmla="*/ 918 w 79"/>
                <a:gd name="T71" fmla="*/ 1010 h 86"/>
                <a:gd name="T72" fmla="*/ 855 w 79"/>
                <a:gd name="T73" fmla="*/ 1033 h 86"/>
                <a:gd name="T74" fmla="*/ 795 w 79"/>
                <a:gd name="T75" fmla="*/ 951 h 86"/>
                <a:gd name="T76" fmla="*/ 918 w 79"/>
                <a:gd name="T77" fmla="*/ 928 h 86"/>
                <a:gd name="T78" fmla="*/ 896 w 79"/>
                <a:gd name="T79" fmla="*/ 822 h 86"/>
                <a:gd name="T80" fmla="*/ 649 w 79"/>
                <a:gd name="T81" fmla="*/ 634 h 86"/>
                <a:gd name="T82" fmla="*/ 708 w 79"/>
                <a:gd name="T83" fmla="*/ 505 h 86"/>
                <a:gd name="T84" fmla="*/ 795 w 79"/>
                <a:gd name="T85" fmla="*/ 593 h 86"/>
                <a:gd name="T86" fmla="*/ 918 w 79"/>
                <a:gd name="T87" fmla="*/ 675 h 86"/>
                <a:gd name="T88" fmla="*/ 1001 w 79"/>
                <a:gd name="T89" fmla="*/ 528 h 86"/>
                <a:gd name="T90" fmla="*/ 1065 w 79"/>
                <a:gd name="T91" fmla="*/ 358 h 86"/>
                <a:gd name="T92" fmla="*/ 1357 w 79"/>
                <a:gd name="T93" fmla="*/ 294 h 86"/>
                <a:gd name="T94" fmla="*/ 1545 w 79"/>
                <a:gd name="T95" fmla="*/ 294 h 86"/>
                <a:gd name="T96" fmla="*/ 1627 w 79"/>
                <a:gd name="T97" fmla="*/ 234 h 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"/>
                <a:gd name="T148" fmla="*/ 0 h 86"/>
                <a:gd name="T149" fmla="*/ 79 w 79"/>
                <a:gd name="T150" fmla="*/ 86 h 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" h="86">
                  <a:moveTo>
                    <a:pt x="77" y="8"/>
                  </a:moveTo>
                  <a:lnTo>
                    <a:pt x="79" y="3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0" y="7"/>
                  </a:lnTo>
                  <a:lnTo>
                    <a:pt x="61" y="8"/>
                  </a:lnTo>
                  <a:lnTo>
                    <a:pt x="58" y="8"/>
                  </a:lnTo>
                  <a:lnTo>
                    <a:pt x="54" y="8"/>
                  </a:lnTo>
                  <a:lnTo>
                    <a:pt x="50" y="7"/>
                  </a:lnTo>
                  <a:lnTo>
                    <a:pt x="43" y="11"/>
                  </a:lnTo>
                  <a:lnTo>
                    <a:pt x="38" y="13"/>
                  </a:lnTo>
                  <a:lnTo>
                    <a:pt x="33" y="13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19" y="23"/>
                  </a:lnTo>
                  <a:lnTo>
                    <a:pt x="15" y="23"/>
                  </a:lnTo>
                  <a:lnTo>
                    <a:pt x="10" y="24"/>
                  </a:lnTo>
                  <a:lnTo>
                    <a:pt x="10" y="28"/>
                  </a:lnTo>
                  <a:lnTo>
                    <a:pt x="7" y="30"/>
                  </a:lnTo>
                  <a:lnTo>
                    <a:pt x="7" y="35"/>
                  </a:lnTo>
                  <a:lnTo>
                    <a:pt x="3" y="37"/>
                  </a:lnTo>
                  <a:lnTo>
                    <a:pt x="3" y="42"/>
                  </a:lnTo>
                  <a:lnTo>
                    <a:pt x="0" y="42"/>
                  </a:lnTo>
                  <a:lnTo>
                    <a:pt x="5" y="48"/>
                  </a:lnTo>
                  <a:lnTo>
                    <a:pt x="10" y="52"/>
                  </a:lnTo>
                  <a:lnTo>
                    <a:pt x="9" y="56"/>
                  </a:lnTo>
                  <a:lnTo>
                    <a:pt x="13" y="56"/>
                  </a:lnTo>
                  <a:lnTo>
                    <a:pt x="16" y="58"/>
                  </a:lnTo>
                  <a:lnTo>
                    <a:pt x="27" y="58"/>
                  </a:lnTo>
                  <a:lnTo>
                    <a:pt x="38" y="58"/>
                  </a:lnTo>
                  <a:lnTo>
                    <a:pt x="48" y="58"/>
                  </a:lnTo>
                  <a:lnTo>
                    <a:pt x="44" y="61"/>
                  </a:lnTo>
                  <a:lnTo>
                    <a:pt x="43" y="62"/>
                  </a:lnTo>
                  <a:lnTo>
                    <a:pt x="38" y="62"/>
                  </a:lnTo>
                  <a:lnTo>
                    <a:pt x="34" y="61"/>
                  </a:lnTo>
                  <a:lnTo>
                    <a:pt x="29" y="59"/>
                  </a:lnTo>
                  <a:lnTo>
                    <a:pt x="24" y="61"/>
                  </a:lnTo>
                  <a:lnTo>
                    <a:pt x="22" y="62"/>
                  </a:lnTo>
                  <a:lnTo>
                    <a:pt x="19" y="68"/>
                  </a:lnTo>
                  <a:lnTo>
                    <a:pt x="22" y="69"/>
                  </a:lnTo>
                  <a:lnTo>
                    <a:pt x="24" y="71"/>
                  </a:lnTo>
                  <a:lnTo>
                    <a:pt x="27" y="72"/>
                  </a:lnTo>
                  <a:lnTo>
                    <a:pt x="29" y="76"/>
                  </a:lnTo>
                  <a:lnTo>
                    <a:pt x="31" y="82"/>
                  </a:lnTo>
                  <a:lnTo>
                    <a:pt x="33" y="79"/>
                  </a:lnTo>
                  <a:lnTo>
                    <a:pt x="37" y="80"/>
                  </a:lnTo>
                  <a:lnTo>
                    <a:pt x="41" y="86"/>
                  </a:lnTo>
                  <a:lnTo>
                    <a:pt x="44" y="80"/>
                  </a:lnTo>
                  <a:lnTo>
                    <a:pt x="53" y="83"/>
                  </a:lnTo>
                  <a:lnTo>
                    <a:pt x="43" y="69"/>
                  </a:lnTo>
                  <a:lnTo>
                    <a:pt x="47" y="71"/>
                  </a:lnTo>
                  <a:lnTo>
                    <a:pt x="48" y="71"/>
                  </a:lnTo>
                  <a:lnTo>
                    <a:pt x="48" y="73"/>
                  </a:lnTo>
                  <a:lnTo>
                    <a:pt x="51" y="71"/>
                  </a:lnTo>
                  <a:lnTo>
                    <a:pt x="54" y="68"/>
                  </a:lnTo>
                  <a:lnTo>
                    <a:pt x="47" y="65"/>
                  </a:lnTo>
                  <a:lnTo>
                    <a:pt x="53" y="62"/>
                  </a:lnTo>
                  <a:lnTo>
                    <a:pt x="60" y="65"/>
                  </a:lnTo>
                  <a:lnTo>
                    <a:pt x="58" y="59"/>
                  </a:lnTo>
                  <a:lnTo>
                    <a:pt x="57" y="56"/>
                  </a:lnTo>
                  <a:lnTo>
                    <a:pt x="54" y="55"/>
                  </a:lnTo>
                  <a:lnTo>
                    <a:pt x="57" y="55"/>
                  </a:lnTo>
                  <a:lnTo>
                    <a:pt x="60" y="56"/>
                  </a:lnTo>
                  <a:lnTo>
                    <a:pt x="62" y="58"/>
                  </a:lnTo>
                  <a:lnTo>
                    <a:pt x="67" y="58"/>
                  </a:lnTo>
                  <a:lnTo>
                    <a:pt x="61" y="54"/>
                  </a:lnTo>
                  <a:lnTo>
                    <a:pt x="55" y="49"/>
                  </a:lnTo>
                  <a:lnTo>
                    <a:pt x="47" y="47"/>
                  </a:lnTo>
                  <a:lnTo>
                    <a:pt x="44" y="47"/>
                  </a:lnTo>
                  <a:lnTo>
                    <a:pt x="44" y="48"/>
                  </a:lnTo>
                  <a:lnTo>
                    <a:pt x="46" y="51"/>
                  </a:lnTo>
                  <a:lnTo>
                    <a:pt x="41" y="49"/>
                  </a:lnTo>
                  <a:lnTo>
                    <a:pt x="38" y="48"/>
                  </a:lnTo>
                  <a:lnTo>
                    <a:pt x="38" y="45"/>
                  </a:lnTo>
                  <a:lnTo>
                    <a:pt x="38" y="42"/>
                  </a:lnTo>
                  <a:lnTo>
                    <a:pt x="44" y="44"/>
                  </a:lnTo>
                  <a:lnTo>
                    <a:pt x="44" y="41"/>
                  </a:lnTo>
                  <a:lnTo>
                    <a:pt x="43" y="39"/>
                  </a:lnTo>
                  <a:lnTo>
                    <a:pt x="36" y="35"/>
                  </a:lnTo>
                  <a:lnTo>
                    <a:pt x="31" y="30"/>
                  </a:lnTo>
                  <a:lnTo>
                    <a:pt x="33" y="27"/>
                  </a:lnTo>
                  <a:lnTo>
                    <a:pt x="34" y="24"/>
                  </a:lnTo>
                  <a:lnTo>
                    <a:pt x="36" y="27"/>
                  </a:lnTo>
                  <a:lnTo>
                    <a:pt x="38" y="28"/>
                  </a:lnTo>
                  <a:lnTo>
                    <a:pt x="43" y="30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8" y="25"/>
                  </a:lnTo>
                  <a:lnTo>
                    <a:pt x="48" y="20"/>
                  </a:lnTo>
                  <a:lnTo>
                    <a:pt x="51" y="17"/>
                  </a:lnTo>
                  <a:lnTo>
                    <a:pt x="54" y="17"/>
                  </a:lnTo>
                  <a:lnTo>
                    <a:pt x="65" y="14"/>
                  </a:lnTo>
                  <a:lnTo>
                    <a:pt x="71" y="14"/>
                  </a:lnTo>
                  <a:lnTo>
                    <a:pt x="74" y="14"/>
                  </a:lnTo>
                  <a:lnTo>
                    <a:pt x="75" y="15"/>
                  </a:lnTo>
                  <a:lnTo>
                    <a:pt x="78" y="11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97" name="Freeform 1181"/>
            <p:cNvSpPr>
              <a:spLocks noChangeAspect="1"/>
            </p:cNvSpPr>
            <p:nvPr/>
          </p:nvSpPr>
          <p:spPr bwMode="auto">
            <a:xfrm>
              <a:off x="2100" y="2894"/>
              <a:ext cx="361" cy="395"/>
            </a:xfrm>
            <a:custGeom>
              <a:avLst/>
              <a:gdLst>
                <a:gd name="T0" fmla="*/ 1650 w 79"/>
                <a:gd name="T1" fmla="*/ 64 h 86"/>
                <a:gd name="T2" fmla="*/ 1503 w 79"/>
                <a:gd name="T3" fmla="*/ 0 h 86"/>
                <a:gd name="T4" fmla="*/ 1462 w 79"/>
                <a:gd name="T5" fmla="*/ 147 h 86"/>
                <a:gd name="T6" fmla="*/ 1211 w 79"/>
                <a:gd name="T7" fmla="*/ 170 h 86"/>
                <a:gd name="T8" fmla="*/ 1042 w 79"/>
                <a:gd name="T9" fmla="*/ 147 h 86"/>
                <a:gd name="T10" fmla="*/ 795 w 79"/>
                <a:gd name="T11" fmla="*/ 276 h 86"/>
                <a:gd name="T12" fmla="*/ 649 w 79"/>
                <a:gd name="T13" fmla="*/ 358 h 86"/>
                <a:gd name="T14" fmla="*/ 398 w 79"/>
                <a:gd name="T15" fmla="*/ 487 h 86"/>
                <a:gd name="T16" fmla="*/ 210 w 79"/>
                <a:gd name="T17" fmla="*/ 505 h 86"/>
                <a:gd name="T18" fmla="*/ 210 w 79"/>
                <a:gd name="T19" fmla="*/ 593 h 86"/>
                <a:gd name="T20" fmla="*/ 146 w 79"/>
                <a:gd name="T21" fmla="*/ 739 h 86"/>
                <a:gd name="T22" fmla="*/ 64 w 79"/>
                <a:gd name="T23" fmla="*/ 886 h 86"/>
                <a:gd name="T24" fmla="*/ 105 w 79"/>
                <a:gd name="T25" fmla="*/ 1010 h 86"/>
                <a:gd name="T26" fmla="*/ 187 w 79"/>
                <a:gd name="T27" fmla="*/ 1180 h 86"/>
                <a:gd name="T28" fmla="*/ 334 w 79"/>
                <a:gd name="T29" fmla="*/ 1222 h 86"/>
                <a:gd name="T30" fmla="*/ 795 w 79"/>
                <a:gd name="T31" fmla="*/ 1222 h 86"/>
                <a:gd name="T32" fmla="*/ 918 w 79"/>
                <a:gd name="T33" fmla="*/ 1286 h 86"/>
                <a:gd name="T34" fmla="*/ 795 w 79"/>
                <a:gd name="T35" fmla="*/ 1309 h 86"/>
                <a:gd name="T36" fmla="*/ 608 w 79"/>
                <a:gd name="T37" fmla="*/ 1245 h 86"/>
                <a:gd name="T38" fmla="*/ 462 w 79"/>
                <a:gd name="T39" fmla="*/ 1309 h 86"/>
                <a:gd name="T40" fmla="*/ 462 w 79"/>
                <a:gd name="T41" fmla="*/ 1456 h 86"/>
                <a:gd name="T42" fmla="*/ 562 w 79"/>
                <a:gd name="T43" fmla="*/ 1520 h 86"/>
                <a:gd name="T44" fmla="*/ 649 w 79"/>
                <a:gd name="T45" fmla="*/ 1732 h 86"/>
                <a:gd name="T46" fmla="*/ 772 w 79"/>
                <a:gd name="T47" fmla="*/ 1686 h 86"/>
                <a:gd name="T48" fmla="*/ 918 w 79"/>
                <a:gd name="T49" fmla="*/ 1686 h 86"/>
                <a:gd name="T50" fmla="*/ 896 w 79"/>
                <a:gd name="T51" fmla="*/ 1456 h 86"/>
                <a:gd name="T52" fmla="*/ 1001 w 79"/>
                <a:gd name="T53" fmla="*/ 1497 h 86"/>
                <a:gd name="T54" fmla="*/ 1065 w 79"/>
                <a:gd name="T55" fmla="*/ 1497 h 86"/>
                <a:gd name="T56" fmla="*/ 982 w 79"/>
                <a:gd name="T57" fmla="*/ 1373 h 86"/>
                <a:gd name="T58" fmla="*/ 1252 w 79"/>
                <a:gd name="T59" fmla="*/ 1373 h 86"/>
                <a:gd name="T60" fmla="*/ 1188 w 79"/>
                <a:gd name="T61" fmla="*/ 1180 h 86"/>
                <a:gd name="T62" fmla="*/ 1188 w 79"/>
                <a:gd name="T63" fmla="*/ 1162 h 86"/>
                <a:gd name="T64" fmla="*/ 1293 w 79"/>
                <a:gd name="T65" fmla="*/ 1222 h 86"/>
                <a:gd name="T66" fmla="*/ 1275 w 79"/>
                <a:gd name="T67" fmla="*/ 1139 h 86"/>
                <a:gd name="T68" fmla="*/ 982 w 79"/>
                <a:gd name="T69" fmla="*/ 992 h 86"/>
                <a:gd name="T70" fmla="*/ 918 w 79"/>
                <a:gd name="T71" fmla="*/ 1010 h 86"/>
                <a:gd name="T72" fmla="*/ 855 w 79"/>
                <a:gd name="T73" fmla="*/ 1033 h 86"/>
                <a:gd name="T74" fmla="*/ 795 w 79"/>
                <a:gd name="T75" fmla="*/ 951 h 86"/>
                <a:gd name="T76" fmla="*/ 918 w 79"/>
                <a:gd name="T77" fmla="*/ 928 h 86"/>
                <a:gd name="T78" fmla="*/ 896 w 79"/>
                <a:gd name="T79" fmla="*/ 822 h 86"/>
                <a:gd name="T80" fmla="*/ 649 w 79"/>
                <a:gd name="T81" fmla="*/ 634 h 86"/>
                <a:gd name="T82" fmla="*/ 708 w 79"/>
                <a:gd name="T83" fmla="*/ 505 h 86"/>
                <a:gd name="T84" fmla="*/ 795 w 79"/>
                <a:gd name="T85" fmla="*/ 593 h 86"/>
                <a:gd name="T86" fmla="*/ 918 w 79"/>
                <a:gd name="T87" fmla="*/ 675 h 86"/>
                <a:gd name="T88" fmla="*/ 1001 w 79"/>
                <a:gd name="T89" fmla="*/ 528 h 86"/>
                <a:gd name="T90" fmla="*/ 1065 w 79"/>
                <a:gd name="T91" fmla="*/ 358 h 86"/>
                <a:gd name="T92" fmla="*/ 1357 w 79"/>
                <a:gd name="T93" fmla="*/ 294 h 86"/>
                <a:gd name="T94" fmla="*/ 1545 w 79"/>
                <a:gd name="T95" fmla="*/ 294 h 86"/>
                <a:gd name="T96" fmla="*/ 1627 w 79"/>
                <a:gd name="T97" fmla="*/ 234 h 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"/>
                <a:gd name="T148" fmla="*/ 0 h 86"/>
                <a:gd name="T149" fmla="*/ 79 w 79"/>
                <a:gd name="T150" fmla="*/ 86 h 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" h="86">
                  <a:moveTo>
                    <a:pt x="77" y="8"/>
                  </a:moveTo>
                  <a:lnTo>
                    <a:pt x="79" y="3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0" y="7"/>
                  </a:lnTo>
                  <a:lnTo>
                    <a:pt x="61" y="8"/>
                  </a:lnTo>
                  <a:lnTo>
                    <a:pt x="58" y="8"/>
                  </a:lnTo>
                  <a:lnTo>
                    <a:pt x="54" y="8"/>
                  </a:lnTo>
                  <a:lnTo>
                    <a:pt x="50" y="7"/>
                  </a:lnTo>
                  <a:lnTo>
                    <a:pt x="43" y="11"/>
                  </a:lnTo>
                  <a:lnTo>
                    <a:pt x="38" y="13"/>
                  </a:lnTo>
                  <a:lnTo>
                    <a:pt x="33" y="13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19" y="23"/>
                  </a:lnTo>
                  <a:lnTo>
                    <a:pt x="15" y="23"/>
                  </a:lnTo>
                  <a:lnTo>
                    <a:pt x="10" y="24"/>
                  </a:lnTo>
                  <a:lnTo>
                    <a:pt x="10" y="28"/>
                  </a:lnTo>
                  <a:lnTo>
                    <a:pt x="7" y="30"/>
                  </a:lnTo>
                  <a:lnTo>
                    <a:pt x="7" y="35"/>
                  </a:lnTo>
                  <a:lnTo>
                    <a:pt x="3" y="37"/>
                  </a:lnTo>
                  <a:lnTo>
                    <a:pt x="3" y="42"/>
                  </a:lnTo>
                  <a:lnTo>
                    <a:pt x="0" y="42"/>
                  </a:lnTo>
                  <a:lnTo>
                    <a:pt x="5" y="48"/>
                  </a:lnTo>
                  <a:lnTo>
                    <a:pt x="10" y="52"/>
                  </a:lnTo>
                  <a:lnTo>
                    <a:pt x="9" y="56"/>
                  </a:lnTo>
                  <a:lnTo>
                    <a:pt x="13" y="56"/>
                  </a:lnTo>
                  <a:lnTo>
                    <a:pt x="16" y="58"/>
                  </a:lnTo>
                  <a:lnTo>
                    <a:pt x="27" y="58"/>
                  </a:lnTo>
                  <a:lnTo>
                    <a:pt x="38" y="58"/>
                  </a:lnTo>
                  <a:lnTo>
                    <a:pt x="48" y="58"/>
                  </a:lnTo>
                  <a:lnTo>
                    <a:pt x="44" y="61"/>
                  </a:lnTo>
                  <a:lnTo>
                    <a:pt x="43" y="62"/>
                  </a:lnTo>
                  <a:lnTo>
                    <a:pt x="38" y="62"/>
                  </a:lnTo>
                  <a:lnTo>
                    <a:pt x="34" y="61"/>
                  </a:lnTo>
                  <a:lnTo>
                    <a:pt x="29" y="59"/>
                  </a:lnTo>
                  <a:lnTo>
                    <a:pt x="24" y="61"/>
                  </a:lnTo>
                  <a:lnTo>
                    <a:pt x="22" y="62"/>
                  </a:lnTo>
                  <a:lnTo>
                    <a:pt x="19" y="68"/>
                  </a:lnTo>
                  <a:lnTo>
                    <a:pt x="22" y="69"/>
                  </a:lnTo>
                  <a:lnTo>
                    <a:pt x="24" y="71"/>
                  </a:lnTo>
                  <a:lnTo>
                    <a:pt x="27" y="72"/>
                  </a:lnTo>
                  <a:lnTo>
                    <a:pt x="29" y="76"/>
                  </a:lnTo>
                  <a:lnTo>
                    <a:pt x="31" y="82"/>
                  </a:lnTo>
                  <a:lnTo>
                    <a:pt x="33" y="79"/>
                  </a:lnTo>
                  <a:lnTo>
                    <a:pt x="37" y="80"/>
                  </a:lnTo>
                  <a:lnTo>
                    <a:pt x="41" y="86"/>
                  </a:lnTo>
                  <a:lnTo>
                    <a:pt x="44" y="80"/>
                  </a:lnTo>
                  <a:lnTo>
                    <a:pt x="53" y="83"/>
                  </a:lnTo>
                  <a:lnTo>
                    <a:pt x="43" y="69"/>
                  </a:lnTo>
                  <a:lnTo>
                    <a:pt x="47" y="71"/>
                  </a:lnTo>
                  <a:lnTo>
                    <a:pt x="48" y="71"/>
                  </a:lnTo>
                  <a:lnTo>
                    <a:pt x="48" y="73"/>
                  </a:lnTo>
                  <a:lnTo>
                    <a:pt x="51" y="71"/>
                  </a:lnTo>
                  <a:lnTo>
                    <a:pt x="54" y="68"/>
                  </a:lnTo>
                  <a:lnTo>
                    <a:pt x="47" y="65"/>
                  </a:lnTo>
                  <a:lnTo>
                    <a:pt x="53" y="62"/>
                  </a:lnTo>
                  <a:lnTo>
                    <a:pt x="60" y="65"/>
                  </a:lnTo>
                  <a:lnTo>
                    <a:pt x="58" y="59"/>
                  </a:lnTo>
                  <a:lnTo>
                    <a:pt x="57" y="56"/>
                  </a:lnTo>
                  <a:lnTo>
                    <a:pt x="54" y="55"/>
                  </a:lnTo>
                  <a:lnTo>
                    <a:pt x="57" y="55"/>
                  </a:lnTo>
                  <a:lnTo>
                    <a:pt x="60" y="56"/>
                  </a:lnTo>
                  <a:lnTo>
                    <a:pt x="62" y="58"/>
                  </a:lnTo>
                  <a:lnTo>
                    <a:pt x="67" y="58"/>
                  </a:lnTo>
                  <a:lnTo>
                    <a:pt x="61" y="54"/>
                  </a:lnTo>
                  <a:lnTo>
                    <a:pt x="55" y="49"/>
                  </a:lnTo>
                  <a:lnTo>
                    <a:pt x="47" y="47"/>
                  </a:lnTo>
                  <a:lnTo>
                    <a:pt x="44" y="47"/>
                  </a:lnTo>
                  <a:lnTo>
                    <a:pt x="44" y="48"/>
                  </a:lnTo>
                  <a:lnTo>
                    <a:pt x="46" y="51"/>
                  </a:lnTo>
                  <a:lnTo>
                    <a:pt x="41" y="49"/>
                  </a:lnTo>
                  <a:lnTo>
                    <a:pt x="38" y="48"/>
                  </a:lnTo>
                  <a:lnTo>
                    <a:pt x="38" y="45"/>
                  </a:lnTo>
                  <a:lnTo>
                    <a:pt x="38" y="42"/>
                  </a:lnTo>
                  <a:lnTo>
                    <a:pt x="44" y="44"/>
                  </a:lnTo>
                  <a:lnTo>
                    <a:pt x="44" y="41"/>
                  </a:lnTo>
                  <a:lnTo>
                    <a:pt x="43" y="39"/>
                  </a:lnTo>
                  <a:lnTo>
                    <a:pt x="36" y="35"/>
                  </a:lnTo>
                  <a:lnTo>
                    <a:pt x="31" y="30"/>
                  </a:lnTo>
                  <a:lnTo>
                    <a:pt x="33" y="27"/>
                  </a:lnTo>
                  <a:lnTo>
                    <a:pt x="34" y="24"/>
                  </a:lnTo>
                  <a:lnTo>
                    <a:pt x="36" y="27"/>
                  </a:lnTo>
                  <a:lnTo>
                    <a:pt x="38" y="28"/>
                  </a:lnTo>
                  <a:lnTo>
                    <a:pt x="43" y="30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8" y="25"/>
                  </a:lnTo>
                  <a:lnTo>
                    <a:pt x="48" y="20"/>
                  </a:lnTo>
                  <a:lnTo>
                    <a:pt x="51" y="17"/>
                  </a:lnTo>
                  <a:lnTo>
                    <a:pt x="54" y="17"/>
                  </a:lnTo>
                  <a:lnTo>
                    <a:pt x="65" y="14"/>
                  </a:lnTo>
                  <a:lnTo>
                    <a:pt x="71" y="14"/>
                  </a:lnTo>
                  <a:lnTo>
                    <a:pt x="74" y="14"/>
                  </a:lnTo>
                  <a:lnTo>
                    <a:pt x="75" y="15"/>
                  </a:lnTo>
                  <a:lnTo>
                    <a:pt x="78" y="11"/>
                  </a:lnTo>
                  <a:lnTo>
                    <a:pt x="77" y="8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98" name="Freeform 1183"/>
            <p:cNvSpPr>
              <a:spLocks noChangeAspect="1"/>
            </p:cNvSpPr>
            <p:nvPr/>
          </p:nvSpPr>
          <p:spPr bwMode="auto">
            <a:xfrm>
              <a:off x="2021" y="2894"/>
              <a:ext cx="124" cy="193"/>
            </a:xfrm>
            <a:custGeom>
              <a:avLst/>
              <a:gdLst>
                <a:gd name="T0" fmla="*/ 423 w 27"/>
                <a:gd name="T1" fmla="*/ 781 h 42"/>
                <a:gd name="T2" fmla="*/ 505 w 27"/>
                <a:gd name="T3" fmla="*/ 740 h 42"/>
                <a:gd name="T4" fmla="*/ 505 w 27"/>
                <a:gd name="T5" fmla="*/ 634 h 42"/>
                <a:gd name="T6" fmla="*/ 569 w 27"/>
                <a:gd name="T7" fmla="*/ 593 h 42"/>
                <a:gd name="T8" fmla="*/ 547 w 27"/>
                <a:gd name="T9" fmla="*/ 487 h 42"/>
                <a:gd name="T10" fmla="*/ 487 w 27"/>
                <a:gd name="T11" fmla="*/ 487 h 42"/>
                <a:gd name="T12" fmla="*/ 400 w 27"/>
                <a:gd name="T13" fmla="*/ 381 h 42"/>
                <a:gd name="T14" fmla="*/ 400 w 27"/>
                <a:gd name="T15" fmla="*/ 234 h 42"/>
                <a:gd name="T16" fmla="*/ 400 w 27"/>
                <a:gd name="T17" fmla="*/ 170 h 42"/>
                <a:gd name="T18" fmla="*/ 276 w 27"/>
                <a:gd name="T19" fmla="*/ 83 h 42"/>
                <a:gd name="T20" fmla="*/ 253 w 27"/>
                <a:gd name="T21" fmla="*/ 23 h 42"/>
                <a:gd name="T22" fmla="*/ 188 w 27"/>
                <a:gd name="T23" fmla="*/ 23 h 42"/>
                <a:gd name="T24" fmla="*/ 64 w 27"/>
                <a:gd name="T25" fmla="*/ 0 h 42"/>
                <a:gd name="T26" fmla="*/ 0 w 27"/>
                <a:gd name="T27" fmla="*/ 170 h 42"/>
                <a:gd name="T28" fmla="*/ 0 w 27"/>
                <a:gd name="T29" fmla="*/ 211 h 42"/>
                <a:gd name="T30" fmla="*/ 64 w 27"/>
                <a:gd name="T31" fmla="*/ 234 h 42"/>
                <a:gd name="T32" fmla="*/ 106 w 27"/>
                <a:gd name="T33" fmla="*/ 276 h 42"/>
                <a:gd name="T34" fmla="*/ 106 w 27"/>
                <a:gd name="T35" fmla="*/ 294 h 42"/>
                <a:gd name="T36" fmla="*/ 106 w 27"/>
                <a:gd name="T37" fmla="*/ 423 h 42"/>
                <a:gd name="T38" fmla="*/ 129 w 27"/>
                <a:gd name="T39" fmla="*/ 634 h 42"/>
                <a:gd name="T40" fmla="*/ 188 w 27"/>
                <a:gd name="T41" fmla="*/ 740 h 42"/>
                <a:gd name="T42" fmla="*/ 317 w 27"/>
                <a:gd name="T43" fmla="*/ 804 h 42"/>
                <a:gd name="T44" fmla="*/ 400 w 27"/>
                <a:gd name="T45" fmla="*/ 887 h 42"/>
                <a:gd name="T46" fmla="*/ 423 w 27"/>
                <a:gd name="T47" fmla="*/ 887 h 42"/>
                <a:gd name="T48" fmla="*/ 423 w 27"/>
                <a:gd name="T49" fmla="*/ 781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"/>
                <a:gd name="T76" fmla="*/ 0 h 42"/>
                <a:gd name="T77" fmla="*/ 27 w 27"/>
                <a:gd name="T78" fmla="*/ 42 h 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" h="42">
                  <a:moveTo>
                    <a:pt x="20" y="37"/>
                  </a:moveTo>
                  <a:lnTo>
                    <a:pt x="24" y="35"/>
                  </a:lnTo>
                  <a:lnTo>
                    <a:pt x="24" y="30"/>
                  </a:lnTo>
                  <a:lnTo>
                    <a:pt x="27" y="28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19" y="18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3" y="4"/>
                  </a:lnTo>
                  <a:lnTo>
                    <a:pt x="12" y="1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20"/>
                  </a:lnTo>
                  <a:lnTo>
                    <a:pt x="6" y="30"/>
                  </a:lnTo>
                  <a:lnTo>
                    <a:pt x="9" y="35"/>
                  </a:lnTo>
                  <a:lnTo>
                    <a:pt x="15" y="38"/>
                  </a:lnTo>
                  <a:lnTo>
                    <a:pt x="19" y="42"/>
                  </a:lnTo>
                  <a:lnTo>
                    <a:pt x="20" y="42"/>
                  </a:lnTo>
                  <a:lnTo>
                    <a:pt x="20" y="37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99" name="Freeform 1185"/>
            <p:cNvSpPr>
              <a:spLocks noChangeAspect="1"/>
            </p:cNvSpPr>
            <p:nvPr/>
          </p:nvSpPr>
          <p:spPr bwMode="auto">
            <a:xfrm>
              <a:off x="2100" y="2894"/>
              <a:ext cx="361" cy="395"/>
            </a:xfrm>
            <a:custGeom>
              <a:avLst/>
              <a:gdLst>
                <a:gd name="T0" fmla="*/ 1650 w 79"/>
                <a:gd name="T1" fmla="*/ 64 h 86"/>
                <a:gd name="T2" fmla="*/ 1503 w 79"/>
                <a:gd name="T3" fmla="*/ 0 h 86"/>
                <a:gd name="T4" fmla="*/ 1462 w 79"/>
                <a:gd name="T5" fmla="*/ 147 h 86"/>
                <a:gd name="T6" fmla="*/ 1211 w 79"/>
                <a:gd name="T7" fmla="*/ 170 h 86"/>
                <a:gd name="T8" fmla="*/ 1042 w 79"/>
                <a:gd name="T9" fmla="*/ 147 h 86"/>
                <a:gd name="T10" fmla="*/ 795 w 79"/>
                <a:gd name="T11" fmla="*/ 276 h 86"/>
                <a:gd name="T12" fmla="*/ 649 w 79"/>
                <a:gd name="T13" fmla="*/ 358 h 86"/>
                <a:gd name="T14" fmla="*/ 398 w 79"/>
                <a:gd name="T15" fmla="*/ 487 h 86"/>
                <a:gd name="T16" fmla="*/ 210 w 79"/>
                <a:gd name="T17" fmla="*/ 505 h 86"/>
                <a:gd name="T18" fmla="*/ 210 w 79"/>
                <a:gd name="T19" fmla="*/ 593 h 86"/>
                <a:gd name="T20" fmla="*/ 146 w 79"/>
                <a:gd name="T21" fmla="*/ 739 h 86"/>
                <a:gd name="T22" fmla="*/ 64 w 79"/>
                <a:gd name="T23" fmla="*/ 886 h 86"/>
                <a:gd name="T24" fmla="*/ 105 w 79"/>
                <a:gd name="T25" fmla="*/ 1010 h 86"/>
                <a:gd name="T26" fmla="*/ 187 w 79"/>
                <a:gd name="T27" fmla="*/ 1180 h 86"/>
                <a:gd name="T28" fmla="*/ 334 w 79"/>
                <a:gd name="T29" fmla="*/ 1222 h 86"/>
                <a:gd name="T30" fmla="*/ 795 w 79"/>
                <a:gd name="T31" fmla="*/ 1222 h 86"/>
                <a:gd name="T32" fmla="*/ 918 w 79"/>
                <a:gd name="T33" fmla="*/ 1286 h 86"/>
                <a:gd name="T34" fmla="*/ 795 w 79"/>
                <a:gd name="T35" fmla="*/ 1309 h 86"/>
                <a:gd name="T36" fmla="*/ 608 w 79"/>
                <a:gd name="T37" fmla="*/ 1245 h 86"/>
                <a:gd name="T38" fmla="*/ 462 w 79"/>
                <a:gd name="T39" fmla="*/ 1309 h 86"/>
                <a:gd name="T40" fmla="*/ 462 w 79"/>
                <a:gd name="T41" fmla="*/ 1456 h 86"/>
                <a:gd name="T42" fmla="*/ 562 w 79"/>
                <a:gd name="T43" fmla="*/ 1520 h 86"/>
                <a:gd name="T44" fmla="*/ 649 w 79"/>
                <a:gd name="T45" fmla="*/ 1732 h 86"/>
                <a:gd name="T46" fmla="*/ 772 w 79"/>
                <a:gd name="T47" fmla="*/ 1686 h 86"/>
                <a:gd name="T48" fmla="*/ 918 w 79"/>
                <a:gd name="T49" fmla="*/ 1686 h 86"/>
                <a:gd name="T50" fmla="*/ 896 w 79"/>
                <a:gd name="T51" fmla="*/ 1456 h 86"/>
                <a:gd name="T52" fmla="*/ 1001 w 79"/>
                <a:gd name="T53" fmla="*/ 1497 h 86"/>
                <a:gd name="T54" fmla="*/ 1065 w 79"/>
                <a:gd name="T55" fmla="*/ 1497 h 86"/>
                <a:gd name="T56" fmla="*/ 982 w 79"/>
                <a:gd name="T57" fmla="*/ 1373 h 86"/>
                <a:gd name="T58" fmla="*/ 1252 w 79"/>
                <a:gd name="T59" fmla="*/ 1373 h 86"/>
                <a:gd name="T60" fmla="*/ 1188 w 79"/>
                <a:gd name="T61" fmla="*/ 1180 h 86"/>
                <a:gd name="T62" fmla="*/ 1188 w 79"/>
                <a:gd name="T63" fmla="*/ 1162 h 86"/>
                <a:gd name="T64" fmla="*/ 1293 w 79"/>
                <a:gd name="T65" fmla="*/ 1222 h 86"/>
                <a:gd name="T66" fmla="*/ 1275 w 79"/>
                <a:gd name="T67" fmla="*/ 1139 h 86"/>
                <a:gd name="T68" fmla="*/ 982 w 79"/>
                <a:gd name="T69" fmla="*/ 992 h 86"/>
                <a:gd name="T70" fmla="*/ 918 w 79"/>
                <a:gd name="T71" fmla="*/ 1010 h 86"/>
                <a:gd name="T72" fmla="*/ 855 w 79"/>
                <a:gd name="T73" fmla="*/ 1033 h 86"/>
                <a:gd name="T74" fmla="*/ 795 w 79"/>
                <a:gd name="T75" fmla="*/ 951 h 86"/>
                <a:gd name="T76" fmla="*/ 918 w 79"/>
                <a:gd name="T77" fmla="*/ 928 h 86"/>
                <a:gd name="T78" fmla="*/ 896 w 79"/>
                <a:gd name="T79" fmla="*/ 822 h 86"/>
                <a:gd name="T80" fmla="*/ 649 w 79"/>
                <a:gd name="T81" fmla="*/ 634 h 86"/>
                <a:gd name="T82" fmla="*/ 708 w 79"/>
                <a:gd name="T83" fmla="*/ 505 h 86"/>
                <a:gd name="T84" fmla="*/ 795 w 79"/>
                <a:gd name="T85" fmla="*/ 593 h 86"/>
                <a:gd name="T86" fmla="*/ 918 w 79"/>
                <a:gd name="T87" fmla="*/ 675 h 86"/>
                <a:gd name="T88" fmla="*/ 1001 w 79"/>
                <a:gd name="T89" fmla="*/ 528 h 86"/>
                <a:gd name="T90" fmla="*/ 1065 w 79"/>
                <a:gd name="T91" fmla="*/ 358 h 86"/>
                <a:gd name="T92" fmla="*/ 1357 w 79"/>
                <a:gd name="T93" fmla="*/ 294 h 86"/>
                <a:gd name="T94" fmla="*/ 1545 w 79"/>
                <a:gd name="T95" fmla="*/ 294 h 86"/>
                <a:gd name="T96" fmla="*/ 1627 w 79"/>
                <a:gd name="T97" fmla="*/ 234 h 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"/>
                <a:gd name="T148" fmla="*/ 0 h 86"/>
                <a:gd name="T149" fmla="*/ 79 w 79"/>
                <a:gd name="T150" fmla="*/ 86 h 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" h="86">
                  <a:moveTo>
                    <a:pt x="77" y="8"/>
                  </a:moveTo>
                  <a:lnTo>
                    <a:pt x="79" y="3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0" y="7"/>
                  </a:lnTo>
                  <a:lnTo>
                    <a:pt x="61" y="8"/>
                  </a:lnTo>
                  <a:lnTo>
                    <a:pt x="58" y="8"/>
                  </a:lnTo>
                  <a:lnTo>
                    <a:pt x="54" y="8"/>
                  </a:lnTo>
                  <a:lnTo>
                    <a:pt x="50" y="7"/>
                  </a:lnTo>
                  <a:lnTo>
                    <a:pt x="43" y="11"/>
                  </a:lnTo>
                  <a:lnTo>
                    <a:pt x="38" y="13"/>
                  </a:lnTo>
                  <a:lnTo>
                    <a:pt x="33" y="13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19" y="23"/>
                  </a:lnTo>
                  <a:lnTo>
                    <a:pt x="15" y="23"/>
                  </a:lnTo>
                  <a:lnTo>
                    <a:pt x="10" y="24"/>
                  </a:lnTo>
                  <a:lnTo>
                    <a:pt x="10" y="28"/>
                  </a:lnTo>
                  <a:lnTo>
                    <a:pt x="7" y="30"/>
                  </a:lnTo>
                  <a:lnTo>
                    <a:pt x="7" y="35"/>
                  </a:lnTo>
                  <a:lnTo>
                    <a:pt x="3" y="37"/>
                  </a:lnTo>
                  <a:lnTo>
                    <a:pt x="3" y="42"/>
                  </a:lnTo>
                  <a:lnTo>
                    <a:pt x="0" y="42"/>
                  </a:lnTo>
                  <a:lnTo>
                    <a:pt x="5" y="48"/>
                  </a:lnTo>
                  <a:lnTo>
                    <a:pt x="10" y="52"/>
                  </a:lnTo>
                  <a:lnTo>
                    <a:pt x="9" y="56"/>
                  </a:lnTo>
                  <a:lnTo>
                    <a:pt x="13" y="56"/>
                  </a:lnTo>
                  <a:lnTo>
                    <a:pt x="16" y="58"/>
                  </a:lnTo>
                  <a:lnTo>
                    <a:pt x="27" y="58"/>
                  </a:lnTo>
                  <a:lnTo>
                    <a:pt x="38" y="58"/>
                  </a:lnTo>
                  <a:lnTo>
                    <a:pt x="48" y="58"/>
                  </a:lnTo>
                  <a:lnTo>
                    <a:pt x="44" y="61"/>
                  </a:lnTo>
                  <a:lnTo>
                    <a:pt x="43" y="62"/>
                  </a:lnTo>
                  <a:lnTo>
                    <a:pt x="38" y="62"/>
                  </a:lnTo>
                  <a:lnTo>
                    <a:pt x="34" y="61"/>
                  </a:lnTo>
                  <a:lnTo>
                    <a:pt x="29" y="59"/>
                  </a:lnTo>
                  <a:lnTo>
                    <a:pt x="24" y="61"/>
                  </a:lnTo>
                  <a:lnTo>
                    <a:pt x="22" y="62"/>
                  </a:lnTo>
                  <a:lnTo>
                    <a:pt x="19" y="68"/>
                  </a:lnTo>
                  <a:lnTo>
                    <a:pt x="22" y="69"/>
                  </a:lnTo>
                  <a:lnTo>
                    <a:pt x="24" y="71"/>
                  </a:lnTo>
                  <a:lnTo>
                    <a:pt x="27" y="72"/>
                  </a:lnTo>
                  <a:lnTo>
                    <a:pt x="29" y="76"/>
                  </a:lnTo>
                  <a:lnTo>
                    <a:pt x="31" y="82"/>
                  </a:lnTo>
                  <a:lnTo>
                    <a:pt x="33" y="79"/>
                  </a:lnTo>
                  <a:lnTo>
                    <a:pt x="37" y="80"/>
                  </a:lnTo>
                  <a:lnTo>
                    <a:pt x="41" y="86"/>
                  </a:lnTo>
                  <a:lnTo>
                    <a:pt x="44" y="80"/>
                  </a:lnTo>
                  <a:lnTo>
                    <a:pt x="53" y="83"/>
                  </a:lnTo>
                  <a:lnTo>
                    <a:pt x="43" y="69"/>
                  </a:lnTo>
                  <a:lnTo>
                    <a:pt x="47" y="71"/>
                  </a:lnTo>
                  <a:lnTo>
                    <a:pt x="48" y="71"/>
                  </a:lnTo>
                  <a:lnTo>
                    <a:pt x="48" y="73"/>
                  </a:lnTo>
                  <a:lnTo>
                    <a:pt x="51" y="71"/>
                  </a:lnTo>
                  <a:lnTo>
                    <a:pt x="54" y="68"/>
                  </a:lnTo>
                  <a:lnTo>
                    <a:pt x="47" y="65"/>
                  </a:lnTo>
                  <a:lnTo>
                    <a:pt x="53" y="62"/>
                  </a:lnTo>
                  <a:lnTo>
                    <a:pt x="60" y="65"/>
                  </a:lnTo>
                  <a:lnTo>
                    <a:pt x="58" y="59"/>
                  </a:lnTo>
                  <a:lnTo>
                    <a:pt x="57" y="56"/>
                  </a:lnTo>
                  <a:lnTo>
                    <a:pt x="54" y="55"/>
                  </a:lnTo>
                  <a:lnTo>
                    <a:pt x="57" y="55"/>
                  </a:lnTo>
                  <a:lnTo>
                    <a:pt x="60" y="56"/>
                  </a:lnTo>
                  <a:lnTo>
                    <a:pt x="62" y="58"/>
                  </a:lnTo>
                  <a:lnTo>
                    <a:pt x="67" y="58"/>
                  </a:lnTo>
                  <a:lnTo>
                    <a:pt x="61" y="54"/>
                  </a:lnTo>
                  <a:lnTo>
                    <a:pt x="55" y="49"/>
                  </a:lnTo>
                  <a:lnTo>
                    <a:pt x="47" y="47"/>
                  </a:lnTo>
                  <a:lnTo>
                    <a:pt x="44" y="47"/>
                  </a:lnTo>
                  <a:lnTo>
                    <a:pt x="44" y="48"/>
                  </a:lnTo>
                  <a:lnTo>
                    <a:pt x="46" y="51"/>
                  </a:lnTo>
                  <a:lnTo>
                    <a:pt x="41" y="49"/>
                  </a:lnTo>
                  <a:lnTo>
                    <a:pt x="38" y="48"/>
                  </a:lnTo>
                  <a:lnTo>
                    <a:pt x="38" y="45"/>
                  </a:lnTo>
                  <a:lnTo>
                    <a:pt x="38" y="42"/>
                  </a:lnTo>
                  <a:lnTo>
                    <a:pt x="44" y="44"/>
                  </a:lnTo>
                  <a:lnTo>
                    <a:pt x="44" y="41"/>
                  </a:lnTo>
                  <a:lnTo>
                    <a:pt x="43" y="39"/>
                  </a:lnTo>
                  <a:lnTo>
                    <a:pt x="36" y="35"/>
                  </a:lnTo>
                  <a:lnTo>
                    <a:pt x="31" y="30"/>
                  </a:lnTo>
                  <a:lnTo>
                    <a:pt x="33" y="27"/>
                  </a:lnTo>
                  <a:lnTo>
                    <a:pt x="34" y="24"/>
                  </a:lnTo>
                  <a:lnTo>
                    <a:pt x="36" y="27"/>
                  </a:lnTo>
                  <a:lnTo>
                    <a:pt x="38" y="28"/>
                  </a:lnTo>
                  <a:lnTo>
                    <a:pt x="43" y="30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8" y="25"/>
                  </a:lnTo>
                  <a:lnTo>
                    <a:pt x="48" y="20"/>
                  </a:lnTo>
                  <a:lnTo>
                    <a:pt x="51" y="17"/>
                  </a:lnTo>
                  <a:lnTo>
                    <a:pt x="54" y="17"/>
                  </a:lnTo>
                  <a:lnTo>
                    <a:pt x="65" y="14"/>
                  </a:lnTo>
                  <a:lnTo>
                    <a:pt x="71" y="14"/>
                  </a:lnTo>
                  <a:lnTo>
                    <a:pt x="74" y="14"/>
                  </a:lnTo>
                  <a:lnTo>
                    <a:pt x="75" y="15"/>
                  </a:lnTo>
                  <a:lnTo>
                    <a:pt x="78" y="11"/>
                  </a:lnTo>
                  <a:lnTo>
                    <a:pt x="77" y="8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00" name="Freeform 1186"/>
            <p:cNvSpPr>
              <a:spLocks noChangeAspect="1"/>
            </p:cNvSpPr>
            <p:nvPr/>
          </p:nvSpPr>
          <p:spPr bwMode="auto">
            <a:xfrm>
              <a:off x="2100" y="2900"/>
              <a:ext cx="151" cy="104"/>
            </a:xfrm>
            <a:custGeom>
              <a:avLst/>
              <a:gdLst>
                <a:gd name="T0" fmla="*/ 627 w 33"/>
                <a:gd name="T1" fmla="*/ 63 h 23"/>
                <a:gd name="T2" fmla="*/ 503 w 33"/>
                <a:gd name="T3" fmla="*/ 41 h 23"/>
                <a:gd name="T4" fmla="*/ 503 w 33"/>
                <a:gd name="T5" fmla="*/ 0 h 23"/>
                <a:gd name="T6" fmla="*/ 398 w 33"/>
                <a:gd name="T7" fmla="*/ 0 h 23"/>
                <a:gd name="T8" fmla="*/ 210 w 33"/>
                <a:gd name="T9" fmla="*/ 63 h 23"/>
                <a:gd name="T10" fmla="*/ 146 w 33"/>
                <a:gd name="T11" fmla="*/ 63 h 23"/>
                <a:gd name="T12" fmla="*/ 105 w 33"/>
                <a:gd name="T13" fmla="*/ 104 h 23"/>
                <a:gd name="T14" fmla="*/ 64 w 33"/>
                <a:gd name="T15" fmla="*/ 185 h 23"/>
                <a:gd name="T16" fmla="*/ 0 w 33"/>
                <a:gd name="T17" fmla="*/ 145 h 23"/>
                <a:gd name="T18" fmla="*/ 0 w 33"/>
                <a:gd name="T19" fmla="*/ 203 h 23"/>
                <a:gd name="T20" fmla="*/ 41 w 33"/>
                <a:gd name="T21" fmla="*/ 348 h 23"/>
                <a:gd name="T22" fmla="*/ 105 w 33"/>
                <a:gd name="T23" fmla="*/ 448 h 23"/>
                <a:gd name="T24" fmla="*/ 188 w 33"/>
                <a:gd name="T25" fmla="*/ 470 h 23"/>
                <a:gd name="T26" fmla="*/ 210 w 33"/>
                <a:gd name="T27" fmla="*/ 470 h 23"/>
                <a:gd name="T28" fmla="*/ 210 w 33"/>
                <a:gd name="T29" fmla="*/ 470 h 23"/>
                <a:gd name="T30" fmla="*/ 316 w 33"/>
                <a:gd name="T31" fmla="*/ 448 h 23"/>
                <a:gd name="T32" fmla="*/ 398 w 33"/>
                <a:gd name="T33" fmla="*/ 448 h 23"/>
                <a:gd name="T34" fmla="*/ 480 w 33"/>
                <a:gd name="T35" fmla="*/ 326 h 23"/>
                <a:gd name="T36" fmla="*/ 650 w 33"/>
                <a:gd name="T37" fmla="*/ 326 h 23"/>
                <a:gd name="T38" fmla="*/ 691 w 33"/>
                <a:gd name="T39" fmla="*/ 267 h 23"/>
                <a:gd name="T40" fmla="*/ 691 w 33"/>
                <a:gd name="T41" fmla="*/ 145 h 23"/>
                <a:gd name="T42" fmla="*/ 627 w 33"/>
                <a:gd name="T43" fmla="*/ 63 h 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23"/>
                <a:gd name="T68" fmla="*/ 33 w 33"/>
                <a:gd name="T69" fmla="*/ 23 h 2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23">
                  <a:moveTo>
                    <a:pt x="30" y="3"/>
                  </a:moveTo>
                  <a:lnTo>
                    <a:pt x="24" y="2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0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7"/>
                  </a:lnTo>
                  <a:lnTo>
                    <a:pt x="5" y="22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5" y="22"/>
                  </a:lnTo>
                  <a:lnTo>
                    <a:pt x="19" y="22"/>
                  </a:lnTo>
                  <a:lnTo>
                    <a:pt x="23" y="16"/>
                  </a:lnTo>
                  <a:lnTo>
                    <a:pt x="31" y="16"/>
                  </a:lnTo>
                  <a:lnTo>
                    <a:pt x="33" y="13"/>
                  </a:lnTo>
                  <a:lnTo>
                    <a:pt x="33" y="7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01" name="Freeform 1187"/>
            <p:cNvSpPr>
              <a:spLocks noChangeAspect="1"/>
            </p:cNvSpPr>
            <p:nvPr/>
          </p:nvSpPr>
          <p:spPr bwMode="auto">
            <a:xfrm>
              <a:off x="2100" y="2900"/>
              <a:ext cx="151" cy="104"/>
            </a:xfrm>
            <a:custGeom>
              <a:avLst/>
              <a:gdLst>
                <a:gd name="T0" fmla="*/ 627 w 33"/>
                <a:gd name="T1" fmla="*/ 63 h 23"/>
                <a:gd name="T2" fmla="*/ 503 w 33"/>
                <a:gd name="T3" fmla="*/ 41 h 23"/>
                <a:gd name="T4" fmla="*/ 503 w 33"/>
                <a:gd name="T5" fmla="*/ 0 h 23"/>
                <a:gd name="T6" fmla="*/ 398 w 33"/>
                <a:gd name="T7" fmla="*/ 0 h 23"/>
                <a:gd name="T8" fmla="*/ 210 w 33"/>
                <a:gd name="T9" fmla="*/ 63 h 23"/>
                <a:gd name="T10" fmla="*/ 146 w 33"/>
                <a:gd name="T11" fmla="*/ 63 h 23"/>
                <a:gd name="T12" fmla="*/ 105 w 33"/>
                <a:gd name="T13" fmla="*/ 104 h 23"/>
                <a:gd name="T14" fmla="*/ 64 w 33"/>
                <a:gd name="T15" fmla="*/ 185 h 23"/>
                <a:gd name="T16" fmla="*/ 0 w 33"/>
                <a:gd name="T17" fmla="*/ 145 h 23"/>
                <a:gd name="T18" fmla="*/ 0 w 33"/>
                <a:gd name="T19" fmla="*/ 203 h 23"/>
                <a:gd name="T20" fmla="*/ 41 w 33"/>
                <a:gd name="T21" fmla="*/ 348 h 23"/>
                <a:gd name="T22" fmla="*/ 105 w 33"/>
                <a:gd name="T23" fmla="*/ 448 h 23"/>
                <a:gd name="T24" fmla="*/ 188 w 33"/>
                <a:gd name="T25" fmla="*/ 470 h 23"/>
                <a:gd name="T26" fmla="*/ 210 w 33"/>
                <a:gd name="T27" fmla="*/ 470 h 23"/>
                <a:gd name="T28" fmla="*/ 210 w 33"/>
                <a:gd name="T29" fmla="*/ 470 h 23"/>
                <a:gd name="T30" fmla="*/ 316 w 33"/>
                <a:gd name="T31" fmla="*/ 448 h 23"/>
                <a:gd name="T32" fmla="*/ 398 w 33"/>
                <a:gd name="T33" fmla="*/ 448 h 23"/>
                <a:gd name="T34" fmla="*/ 480 w 33"/>
                <a:gd name="T35" fmla="*/ 326 h 23"/>
                <a:gd name="T36" fmla="*/ 650 w 33"/>
                <a:gd name="T37" fmla="*/ 326 h 23"/>
                <a:gd name="T38" fmla="*/ 691 w 33"/>
                <a:gd name="T39" fmla="*/ 267 h 23"/>
                <a:gd name="T40" fmla="*/ 691 w 33"/>
                <a:gd name="T41" fmla="*/ 145 h 23"/>
                <a:gd name="T42" fmla="*/ 627 w 33"/>
                <a:gd name="T43" fmla="*/ 63 h 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23"/>
                <a:gd name="T68" fmla="*/ 33 w 33"/>
                <a:gd name="T69" fmla="*/ 23 h 2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23">
                  <a:moveTo>
                    <a:pt x="30" y="3"/>
                  </a:moveTo>
                  <a:lnTo>
                    <a:pt x="24" y="2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0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7"/>
                  </a:lnTo>
                  <a:lnTo>
                    <a:pt x="5" y="22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5" y="22"/>
                  </a:lnTo>
                  <a:lnTo>
                    <a:pt x="19" y="22"/>
                  </a:lnTo>
                  <a:lnTo>
                    <a:pt x="23" y="16"/>
                  </a:lnTo>
                  <a:lnTo>
                    <a:pt x="31" y="16"/>
                  </a:lnTo>
                  <a:lnTo>
                    <a:pt x="33" y="13"/>
                  </a:lnTo>
                  <a:lnTo>
                    <a:pt x="33" y="7"/>
                  </a:lnTo>
                  <a:lnTo>
                    <a:pt x="30" y="3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02" name="Freeform 1188"/>
            <p:cNvSpPr>
              <a:spLocks noChangeAspect="1"/>
            </p:cNvSpPr>
            <p:nvPr/>
          </p:nvSpPr>
          <p:spPr bwMode="auto">
            <a:xfrm>
              <a:off x="2186" y="2725"/>
              <a:ext cx="348" cy="234"/>
            </a:xfrm>
            <a:custGeom>
              <a:avLst/>
              <a:gdLst>
                <a:gd name="T0" fmla="*/ 1218 w 76"/>
                <a:gd name="T1" fmla="*/ 652 h 51"/>
                <a:gd name="T2" fmla="*/ 1300 w 76"/>
                <a:gd name="T3" fmla="*/ 652 h 51"/>
                <a:gd name="T4" fmla="*/ 1383 w 76"/>
                <a:gd name="T5" fmla="*/ 587 h 51"/>
                <a:gd name="T6" fmla="*/ 1511 w 76"/>
                <a:gd name="T7" fmla="*/ 633 h 51"/>
                <a:gd name="T8" fmla="*/ 1593 w 76"/>
                <a:gd name="T9" fmla="*/ 587 h 51"/>
                <a:gd name="T10" fmla="*/ 1511 w 76"/>
                <a:gd name="T11" fmla="*/ 546 h 51"/>
                <a:gd name="T12" fmla="*/ 1406 w 76"/>
                <a:gd name="T13" fmla="*/ 486 h 51"/>
                <a:gd name="T14" fmla="*/ 1470 w 76"/>
                <a:gd name="T15" fmla="*/ 399 h 51"/>
                <a:gd name="T16" fmla="*/ 1470 w 76"/>
                <a:gd name="T17" fmla="*/ 275 h 51"/>
                <a:gd name="T18" fmla="*/ 1470 w 76"/>
                <a:gd name="T19" fmla="*/ 211 h 51"/>
                <a:gd name="T20" fmla="*/ 1529 w 76"/>
                <a:gd name="T21" fmla="*/ 188 h 51"/>
                <a:gd name="T22" fmla="*/ 1552 w 76"/>
                <a:gd name="T23" fmla="*/ 147 h 51"/>
                <a:gd name="T24" fmla="*/ 1552 w 76"/>
                <a:gd name="T25" fmla="*/ 83 h 51"/>
                <a:gd name="T26" fmla="*/ 1552 w 76"/>
                <a:gd name="T27" fmla="*/ 64 h 51"/>
                <a:gd name="T28" fmla="*/ 1406 w 76"/>
                <a:gd name="T29" fmla="*/ 64 h 51"/>
                <a:gd name="T30" fmla="*/ 1406 w 76"/>
                <a:gd name="T31" fmla="*/ 0 h 51"/>
                <a:gd name="T32" fmla="*/ 1300 w 76"/>
                <a:gd name="T33" fmla="*/ 41 h 51"/>
                <a:gd name="T34" fmla="*/ 1218 w 76"/>
                <a:gd name="T35" fmla="*/ 0 h 51"/>
                <a:gd name="T36" fmla="*/ 1090 w 76"/>
                <a:gd name="T37" fmla="*/ 41 h 51"/>
                <a:gd name="T38" fmla="*/ 966 w 76"/>
                <a:gd name="T39" fmla="*/ 83 h 51"/>
                <a:gd name="T40" fmla="*/ 861 w 76"/>
                <a:gd name="T41" fmla="*/ 211 h 51"/>
                <a:gd name="T42" fmla="*/ 714 w 76"/>
                <a:gd name="T43" fmla="*/ 229 h 51"/>
                <a:gd name="T44" fmla="*/ 586 w 76"/>
                <a:gd name="T45" fmla="*/ 229 h 51"/>
                <a:gd name="T46" fmla="*/ 504 w 76"/>
                <a:gd name="T47" fmla="*/ 229 h 51"/>
                <a:gd name="T48" fmla="*/ 440 w 76"/>
                <a:gd name="T49" fmla="*/ 294 h 51"/>
                <a:gd name="T50" fmla="*/ 211 w 76"/>
                <a:gd name="T51" fmla="*/ 294 h 51"/>
                <a:gd name="T52" fmla="*/ 105 w 76"/>
                <a:gd name="T53" fmla="*/ 275 h 51"/>
                <a:gd name="T54" fmla="*/ 105 w 76"/>
                <a:gd name="T55" fmla="*/ 211 h 51"/>
                <a:gd name="T56" fmla="*/ 23 w 76"/>
                <a:gd name="T57" fmla="*/ 188 h 51"/>
                <a:gd name="T58" fmla="*/ 0 w 76"/>
                <a:gd name="T59" fmla="*/ 229 h 51"/>
                <a:gd name="T60" fmla="*/ 23 w 76"/>
                <a:gd name="T61" fmla="*/ 335 h 51"/>
                <a:gd name="T62" fmla="*/ 64 w 76"/>
                <a:gd name="T63" fmla="*/ 422 h 51"/>
                <a:gd name="T64" fmla="*/ 169 w 76"/>
                <a:gd name="T65" fmla="*/ 486 h 51"/>
                <a:gd name="T66" fmla="*/ 105 w 76"/>
                <a:gd name="T67" fmla="*/ 587 h 51"/>
                <a:gd name="T68" fmla="*/ 82 w 76"/>
                <a:gd name="T69" fmla="*/ 587 h 51"/>
                <a:gd name="T70" fmla="*/ 82 w 76"/>
                <a:gd name="T71" fmla="*/ 693 h 51"/>
                <a:gd name="T72" fmla="*/ 105 w 76"/>
                <a:gd name="T73" fmla="*/ 716 h 51"/>
                <a:gd name="T74" fmla="*/ 105 w 76"/>
                <a:gd name="T75" fmla="*/ 798 h 51"/>
                <a:gd name="T76" fmla="*/ 105 w 76"/>
                <a:gd name="T77" fmla="*/ 844 h 51"/>
                <a:gd name="T78" fmla="*/ 229 w 76"/>
                <a:gd name="T79" fmla="*/ 863 h 51"/>
                <a:gd name="T80" fmla="*/ 293 w 76"/>
                <a:gd name="T81" fmla="*/ 945 h 51"/>
                <a:gd name="T82" fmla="*/ 293 w 76"/>
                <a:gd name="T83" fmla="*/ 1074 h 51"/>
                <a:gd name="T84" fmla="*/ 293 w 76"/>
                <a:gd name="T85" fmla="*/ 1051 h 51"/>
                <a:gd name="T86" fmla="*/ 398 w 76"/>
                <a:gd name="T87" fmla="*/ 1051 h 51"/>
                <a:gd name="T88" fmla="*/ 504 w 76"/>
                <a:gd name="T89" fmla="*/ 1009 h 51"/>
                <a:gd name="T90" fmla="*/ 650 w 76"/>
                <a:gd name="T91" fmla="*/ 927 h 51"/>
                <a:gd name="T92" fmla="*/ 733 w 76"/>
                <a:gd name="T93" fmla="*/ 945 h 51"/>
                <a:gd name="T94" fmla="*/ 820 w 76"/>
                <a:gd name="T95" fmla="*/ 945 h 51"/>
                <a:gd name="T96" fmla="*/ 902 w 76"/>
                <a:gd name="T97" fmla="*/ 945 h 51"/>
                <a:gd name="T98" fmla="*/ 1071 w 76"/>
                <a:gd name="T99" fmla="*/ 927 h 51"/>
                <a:gd name="T100" fmla="*/ 1154 w 76"/>
                <a:gd name="T101" fmla="*/ 863 h 51"/>
                <a:gd name="T102" fmla="*/ 1113 w 76"/>
                <a:gd name="T103" fmla="*/ 780 h 51"/>
                <a:gd name="T104" fmla="*/ 1218 w 76"/>
                <a:gd name="T105" fmla="*/ 780 h 51"/>
                <a:gd name="T106" fmla="*/ 1218 w 76"/>
                <a:gd name="T107" fmla="*/ 757 h 51"/>
                <a:gd name="T108" fmla="*/ 1218 w 76"/>
                <a:gd name="T109" fmla="*/ 652 h 5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"/>
                <a:gd name="T166" fmla="*/ 0 h 51"/>
                <a:gd name="T167" fmla="*/ 76 w 76"/>
                <a:gd name="T168" fmla="*/ 51 h 5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" h="51">
                  <a:moveTo>
                    <a:pt x="58" y="31"/>
                  </a:moveTo>
                  <a:lnTo>
                    <a:pt x="62" y="31"/>
                  </a:lnTo>
                  <a:lnTo>
                    <a:pt x="66" y="28"/>
                  </a:lnTo>
                  <a:lnTo>
                    <a:pt x="72" y="30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67" y="23"/>
                  </a:lnTo>
                  <a:lnTo>
                    <a:pt x="70" y="19"/>
                  </a:lnTo>
                  <a:lnTo>
                    <a:pt x="70" y="13"/>
                  </a:lnTo>
                  <a:lnTo>
                    <a:pt x="70" y="10"/>
                  </a:lnTo>
                  <a:lnTo>
                    <a:pt x="73" y="9"/>
                  </a:lnTo>
                  <a:lnTo>
                    <a:pt x="74" y="7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67" y="3"/>
                  </a:lnTo>
                  <a:lnTo>
                    <a:pt x="67" y="0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52" y="2"/>
                  </a:lnTo>
                  <a:lnTo>
                    <a:pt x="46" y="4"/>
                  </a:lnTo>
                  <a:lnTo>
                    <a:pt x="41" y="10"/>
                  </a:lnTo>
                  <a:lnTo>
                    <a:pt x="34" y="11"/>
                  </a:lnTo>
                  <a:lnTo>
                    <a:pt x="28" y="11"/>
                  </a:lnTo>
                  <a:lnTo>
                    <a:pt x="24" y="11"/>
                  </a:lnTo>
                  <a:lnTo>
                    <a:pt x="21" y="14"/>
                  </a:lnTo>
                  <a:lnTo>
                    <a:pt x="10" y="14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8" y="23"/>
                  </a:lnTo>
                  <a:lnTo>
                    <a:pt x="5" y="28"/>
                  </a:lnTo>
                  <a:lnTo>
                    <a:pt x="4" y="28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11" y="41"/>
                  </a:lnTo>
                  <a:lnTo>
                    <a:pt x="14" y="45"/>
                  </a:lnTo>
                  <a:lnTo>
                    <a:pt x="14" y="51"/>
                  </a:lnTo>
                  <a:lnTo>
                    <a:pt x="14" y="50"/>
                  </a:lnTo>
                  <a:lnTo>
                    <a:pt x="19" y="50"/>
                  </a:lnTo>
                  <a:lnTo>
                    <a:pt x="24" y="48"/>
                  </a:lnTo>
                  <a:lnTo>
                    <a:pt x="31" y="44"/>
                  </a:lnTo>
                  <a:lnTo>
                    <a:pt x="35" y="45"/>
                  </a:lnTo>
                  <a:lnTo>
                    <a:pt x="39" y="45"/>
                  </a:lnTo>
                  <a:lnTo>
                    <a:pt x="43" y="45"/>
                  </a:lnTo>
                  <a:lnTo>
                    <a:pt x="51" y="44"/>
                  </a:lnTo>
                  <a:lnTo>
                    <a:pt x="55" y="41"/>
                  </a:lnTo>
                  <a:lnTo>
                    <a:pt x="53" y="37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1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03" name="Freeform 1189"/>
            <p:cNvSpPr>
              <a:spLocks noChangeAspect="1"/>
            </p:cNvSpPr>
            <p:nvPr/>
          </p:nvSpPr>
          <p:spPr bwMode="auto">
            <a:xfrm>
              <a:off x="2186" y="2725"/>
              <a:ext cx="348" cy="234"/>
            </a:xfrm>
            <a:custGeom>
              <a:avLst/>
              <a:gdLst>
                <a:gd name="T0" fmla="*/ 1218 w 76"/>
                <a:gd name="T1" fmla="*/ 652 h 51"/>
                <a:gd name="T2" fmla="*/ 1300 w 76"/>
                <a:gd name="T3" fmla="*/ 652 h 51"/>
                <a:gd name="T4" fmla="*/ 1383 w 76"/>
                <a:gd name="T5" fmla="*/ 587 h 51"/>
                <a:gd name="T6" fmla="*/ 1511 w 76"/>
                <a:gd name="T7" fmla="*/ 633 h 51"/>
                <a:gd name="T8" fmla="*/ 1593 w 76"/>
                <a:gd name="T9" fmla="*/ 587 h 51"/>
                <a:gd name="T10" fmla="*/ 1511 w 76"/>
                <a:gd name="T11" fmla="*/ 546 h 51"/>
                <a:gd name="T12" fmla="*/ 1406 w 76"/>
                <a:gd name="T13" fmla="*/ 486 h 51"/>
                <a:gd name="T14" fmla="*/ 1470 w 76"/>
                <a:gd name="T15" fmla="*/ 399 h 51"/>
                <a:gd name="T16" fmla="*/ 1470 w 76"/>
                <a:gd name="T17" fmla="*/ 275 h 51"/>
                <a:gd name="T18" fmla="*/ 1470 w 76"/>
                <a:gd name="T19" fmla="*/ 211 h 51"/>
                <a:gd name="T20" fmla="*/ 1529 w 76"/>
                <a:gd name="T21" fmla="*/ 188 h 51"/>
                <a:gd name="T22" fmla="*/ 1552 w 76"/>
                <a:gd name="T23" fmla="*/ 147 h 51"/>
                <a:gd name="T24" fmla="*/ 1552 w 76"/>
                <a:gd name="T25" fmla="*/ 83 h 51"/>
                <a:gd name="T26" fmla="*/ 1552 w 76"/>
                <a:gd name="T27" fmla="*/ 64 h 51"/>
                <a:gd name="T28" fmla="*/ 1406 w 76"/>
                <a:gd name="T29" fmla="*/ 64 h 51"/>
                <a:gd name="T30" fmla="*/ 1406 w 76"/>
                <a:gd name="T31" fmla="*/ 0 h 51"/>
                <a:gd name="T32" fmla="*/ 1300 w 76"/>
                <a:gd name="T33" fmla="*/ 41 h 51"/>
                <a:gd name="T34" fmla="*/ 1218 w 76"/>
                <a:gd name="T35" fmla="*/ 0 h 51"/>
                <a:gd name="T36" fmla="*/ 1090 w 76"/>
                <a:gd name="T37" fmla="*/ 41 h 51"/>
                <a:gd name="T38" fmla="*/ 966 w 76"/>
                <a:gd name="T39" fmla="*/ 83 h 51"/>
                <a:gd name="T40" fmla="*/ 861 w 76"/>
                <a:gd name="T41" fmla="*/ 211 h 51"/>
                <a:gd name="T42" fmla="*/ 714 w 76"/>
                <a:gd name="T43" fmla="*/ 229 h 51"/>
                <a:gd name="T44" fmla="*/ 586 w 76"/>
                <a:gd name="T45" fmla="*/ 229 h 51"/>
                <a:gd name="T46" fmla="*/ 504 w 76"/>
                <a:gd name="T47" fmla="*/ 229 h 51"/>
                <a:gd name="T48" fmla="*/ 440 w 76"/>
                <a:gd name="T49" fmla="*/ 294 h 51"/>
                <a:gd name="T50" fmla="*/ 211 w 76"/>
                <a:gd name="T51" fmla="*/ 294 h 51"/>
                <a:gd name="T52" fmla="*/ 105 w 76"/>
                <a:gd name="T53" fmla="*/ 275 h 51"/>
                <a:gd name="T54" fmla="*/ 105 w 76"/>
                <a:gd name="T55" fmla="*/ 211 h 51"/>
                <a:gd name="T56" fmla="*/ 23 w 76"/>
                <a:gd name="T57" fmla="*/ 188 h 51"/>
                <a:gd name="T58" fmla="*/ 0 w 76"/>
                <a:gd name="T59" fmla="*/ 229 h 51"/>
                <a:gd name="T60" fmla="*/ 23 w 76"/>
                <a:gd name="T61" fmla="*/ 335 h 51"/>
                <a:gd name="T62" fmla="*/ 64 w 76"/>
                <a:gd name="T63" fmla="*/ 422 h 51"/>
                <a:gd name="T64" fmla="*/ 169 w 76"/>
                <a:gd name="T65" fmla="*/ 486 h 51"/>
                <a:gd name="T66" fmla="*/ 105 w 76"/>
                <a:gd name="T67" fmla="*/ 587 h 51"/>
                <a:gd name="T68" fmla="*/ 82 w 76"/>
                <a:gd name="T69" fmla="*/ 587 h 51"/>
                <a:gd name="T70" fmla="*/ 82 w 76"/>
                <a:gd name="T71" fmla="*/ 693 h 51"/>
                <a:gd name="T72" fmla="*/ 105 w 76"/>
                <a:gd name="T73" fmla="*/ 716 h 51"/>
                <a:gd name="T74" fmla="*/ 105 w 76"/>
                <a:gd name="T75" fmla="*/ 798 h 51"/>
                <a:gd name="T76" fmla="*/ 105 w 76"/>
                <a:gd name="T77" fmla="*/ 844 h 51"/>
                <a:gd name="T78" fmla="*/ 229 w 76"/>
                <a:gd name="T79" fmla="*/ 863 h 51"/>
                <a:gd name="T80" fmla="*/ 293 w 76"/>
                <a:gd name="T81" fmla="*/ 945 h 51"/>
                <a:gd name="T82" fmla="*/ 293 w 76"/>
                <a:gd name="T83" fmla="*/ 1074 h 51"/>
                <a:gd name="T84" fmla="*/ 293 w 76"/>
                <a:gd name="T85" fmla="*/ 1051 h 51"/>
                <a:gd name="T86" fmla="*/ 398 w 76"/>
                <a:gd name="T87" fmla="*/ 1051 h 51"/>
                <a:gd name="T88" fmla="*/ 504 w 76"/>
                <a:gd name="T89" fmla="*/ 1009 h 51"/>
                <a:gd name="T90" fmla="*/ 650 w 76"/>
                <a:gd name="T91" fmla="*/ 927 h 51"/>
                <a:gd name="T92" fmla="*/ 733 w 76"/>
                <a:gd name="T93" fmla="*/ 945 h 51"/>
                <a:gd name="T94" fmla="*/ 820 w 76"/>
                <a:gd name="T95" fmla="*/ 945 h 51"/>
                <a:gd name="T96" fmla="*/ 902 w 76"/>
                <a:gd name="T97" fmla="*/ 945 h 51"/>
                <a:gd name="T98" fmla="*/ 1071 w 76"/>
                <a:gd name="T99" fmla="*/ 927 h 51"/>
                <a:gd name="T100" fmla="*/ 1154 w 76"/>
                <a:gd name="T101" fmla="*/ 863 h 51"/>
                <a:gd name="T102" fmla="*/ 1113 w 76"/>
                <a:gd name="T103" fmla="*/ 780 h 51"/>
                <a:gd name="T104" fmla="*/ 1218 w 76"/>
                <a:gd name="T105" fmla="*/ 780 h 51"/>
                <a:gd name="T106" fmla="*/ 1218 w 76"/>
                <a:gd name="T107" fmla="*/ 757 h 51"/>
                <a:gd name="T108" fmla="*/ 1218 w 76"/>
                <a:gd name="T109" fmla="*/ 652 h 5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"/>
                <a:gd name="T166" fmla="*/ 0 h 51"/>
                <a:gd name="T167" fmla="*/ 76 w 76"/>
                <a:gd name="T168" fmla="*/ 51 h 5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" h="51">
                  <a:moveTo>
                    <a:pt x="58" y="31"/>
                  </a:moveTo>
                  <a:lnTo>
                    <a:pt x="62" y="31"/>
                  </a:lnTo>
                  <a:lnTo>
                    <a:pt x="66" y="28"/>
                  </a:lnTo>
                  <a:lnTo>
                    <a:pt x="72" y="30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67" y="23"/>
                  </a:lnTo>
                  <a:lnTo>
                    <a:pt x="70" y="19"/>
                  </a:lnTo>
                  <a:lnTo>
                    <a:pt x="70" y="13"/>
                  </a:lnTo>
                  <a:lnTo>
                    <a:pt x="70" y="10"/>
                  </a:lnTo>
                  <a:lnTo>
                    <a:pt x="73" y="9"/>
                  </a:lnTo>
                  <a:lnTo>
                    <a:pt x="74" y="7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67" y="3"/>
                  </a:lnTo>
                  <a:lnTo>
                    <a:pt x="67" y="0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52" y="2"/>
                  </a:lnTo>
                  <a:lnTo>
                    <a:pt x="46" y="4"/>
                  </a:lnTo>
                  <a:lnTo>
                    <a:pt x="41" y="10"/>
                  </a:lnTo>
                  <a:lnTo>
                    <a:pt x="34" y="11"/>
                  </a:lnTo>
                  <a:lnTo>
                    <a:pt x="28" y="11"/>
                  </a:lnTo>
                  <a:lnTo>
                    <a:pt x="24" y="11"/>
                  </a:lnTo>
                  <a:lnTo>
                    <a:pt x="21" y="14"/>
                  </a:lnTo>
                  <a:lnTo>
                    <a:pt x="10" y="14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8" y="23"/>
                  </a:lnTo>
                  <a:lnTo>
                    <a:pt x="5" y="28"/>
                  </a:lnTo>
                  <a:lnTo>
                    <a:pt x="4" y="28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11" y="41"/>
                  </a:lnTo>
                  <a:lnTo>
                    <a:pt x="14" y="45"/>
                  </a:lnTo>
                  <a:lnTo>
                    <a:pt x="14" y="51"/>
                  </a:lnTo>
                  <a:lnTo>
                    <a:pt x="14" y="50"/>
                  </a:lnTo>
                  <a:lnTo>
                    <a:pt x="19" y="50"/>
                  </a:lnTo>
                  <a:lnTo>
                    <a:pt x="24" y="48"/>
                  </a:lnTo>
                  <a:lnTo>
                    <a:pt x="31" y="44"/>
                  </a:lnTo>
                  <a:lnTo>
                    <a:pt x="35" y="45"/>
                  </a:lnTo>
                  <a:lnTo>
                    <a:pt x="39" y="45"/>
                  </a:lnTo>
                  <a:lnTo>
                    <a:pt x="43" y="45"/>
                  </a:lnTo>
                  <a:lnTo>
                    <a:pt x="51" y="44"/>
                  </a:lnTo>
                  <a:lnTo>
                    <a:pt x="55" y="41"/>
                  </a:lnTo>
                  <a:lnTo>
                    <a:pt x="53" y="37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1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04" name="Freeform 1190"/>
            <p:cNvSpPr>
              <a:spLocks noChangeAspect="1"/>
            </p:cNvSpPr>
            <p:nvPr/>
          </p:nvSpPr>
          <p:spPr bwMode="auto">
            <a:xfrm>
              <a:off x="2100" y="2900"/>
              <a:ext cx="151" cy="104"/>
            </a:xfrm>
            <a:custGeom>
              <a:avLst/>
              <a:gdLst>
                <a:gd name="T0" fmla="*/ 627 w 33"/>
                <a:gd name="T1" fmla="*/ 63 h 23"/>
                <a:gd name="T2" fmla="*/ 503 w 33"/>
                <a:gd name="T3" fmla="*/ 41 h 23"/>
                <a:gd name="T4" fmla="*/ 503 w 33"/>
                <a:gd name="T5" fmla="*/ 0 h 23"/>
                <a:gd name="T6" fmla="*/ 398 w 33"/>
                <a:gd name="T7" fmla="*/ 0 h 23"/>
                <a:gd name="T8" fmla="*/ 210 w 33"/>
                <a:gd name="T9" fmla="*/ 63 h 23"/>
                <a:gd name="T10" fmla="*/ 146 w 33"/>
                <a:gd name="T11" fmla="*/ 63 h 23"/>
                <a:gd name="T12" fmla="*/ 105 w 33"/>
                <a:gd name="T13" fmla="*/ 104 h 23"/>
                <a:gd name="T14" fmla="*/ 64 w 33"/>
                <a:gd name="T15" fmla="*/ 185 h 23"/>
                <a:gd name="T16" fmla="*/ 0 w 33"/>
                <a:gd name="T17" fmla="*/ 145 h 23"/>
                <a:gd name="T18" fmla="*/ 0 w 33"/>
                <a:gd name="T19" fmla="*/ 203 h 23"/>
                <a:gd name="T20" fmla="*/ 41 w 33"/>
                <a:gd name="T21" fmla="*/ 348 h 23"/>
                <a:gd name="T22" fmla="*/ 105 w 33"/>
                <a:gd name="T23" fmla="*/ 448 h 23"/>
                <a:gd name="T24" fmla="*/ 188 w 33"/>
                <a:gd name="T25" fmla="*/ 470 h 23"/>
                <a:gd name="T26" fmla="*/ 210 w 33"/>
                <a:gd name="T27" fmla="*/ 470 h 23"/>
                <a:gd name="T28" fmla="*/ 210 w 33"/>
                <a:gd name="T29" fmla="*/ 470 h 23"/>
                <a:gd name="T30" fmla="*/ 316 w 33"/>
                <a:gd name="T31" fmla="*/ 448 h 23"/>
                <a:gd name="T32" fmla="*/ 398 w 33"/>
                <a:gd name="T33" fmla="*/ 448 h 23"/>
                <a:gd name="T34" fmla="*/ 480 w 33"/>
                <a:gd name="T35" fmla="*/ 326 h 23"/>
                <a:gd name="T36" fmla="*/ 650 w 33"/>
                <a:gd name="T37" fmla="*/ 326 h 23"/>
                <a:gd name="T38" fmla="*/ 691 w 33"/>
                <a:gd name="T39" fmla="*/ 267 h 23"/>
                <a:gd name="T40" fmla="*/ 691 w 33"/>
                <a:gd name="T41" fmla="*/ 145 h 23"/>
                <a:gd name="T42" fmla="*/ 627 w 33"/>
                <a:gd name="T43" fmla="*/ 63 h 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23"/>
                <a:gd name="T68" fmla="*/ 33 w 33"/>
                <a:gd name="T69" fmla="*/ 23 h 2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23">
                  <a:moveTo>
                    <a:pt x="30" y="3"/>
                  </a:moveTo>
                  <a:lnTo>
                    <a:pt x="24" y="2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0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7"/>
                  </a:lnTo>
                  <a:lnTo>
                    <a:pt x="5" y="22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5" y="22"/>
                  </a:lnTo>
                  <a:lnTo>
                    <a:pt x="19" y="22"/>
                  </a:lnTo>
                  <a:lnTo>
                    <a:pt x="23" y="16"/>
                  </a:lnTo>
                  <a:lnTo>
                    <a:pt x="31" y="16"/>
                  </a:lnTo>
                  <a:lnTo>
                    <a:pt x="33" y="13"/>
                  </a:lnTo>
                  <a:lnTo>
                    <a:pt x="33" y="7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05" name="Freeform 1191"/>
            <p:cNvSpPr>
              <a:spLocks noChangeAspect="1"/>
            </p:cNvSpPr>
            <p:nvPr/>
          </p:nvSpPr>
          <p:spPr bwMode="auto">
            <a:xfrm>
              <a:off x="2100" y="2900"/>
              <a:ext cx="151" cy="104"/>
            </a:xfrm>
            <a:custGeom>
              <a:avLst/>
              <a:gdLst>
                <a:gd name="T0" fmla="*/ 627 w 33"/>
                <a:gd name="T1" fmla="*/ 63 h 23"/>
                <a:gd name="T2" fmla="*/ 503 w 33"/>
                <a:gd name="T3" fmla="*/ 41 h 23"/>
                <a:gd name="T4" fmla="*/ 503 w 33"/>
                <a:gd name="T5" fmla="*/ 0 h 23"/>
                <a:gd name="T6" fmla="*/ 398 w 33"/>
                <a:gd name="T7" fmla="*/ 0 h 23"/>
                <a:gd name="T8" fmla="*/ 210 w 33"/>
                <a:gd name="T9" fmla="*/ 63 h 23"/>
                <a:gd name="T10" fmla="*/ 146 w 33"/>
                <a:gd name="T11" fmla="*/ 63 h 23"/>
                <a:gd name="T12" fmla="*/ 105 w 33"/>
                <a:gd name="T13" fmla="*/ 104 h 23"/>
                <a:gd name="T14" fmla="*/ 64 w 33"/>
                <a:gd name="T15" fmla="*/ 185 h 23"/>
                <a:gd name="T16" fmla="*/ 0 w 33"/>
                <a:gd name="T17" fmla="*/ 145 h 23"/>
                <a:gd name="T18" fmla="*/ 0 w 33"/>
                <a:gd name="T19" fmla="*/ 203 h 23"/>
                <a:gd name="T20" fmla="*/ 41 w 33"/>
                <a:gd name="T21" fmla="*/ 348 h 23"/>
                <a:gd name="T22" fmla="*/ 105 w 33"/>
                <a:gd name="T23" fmla="*/ 448 h 23"/>
                <a:gd name="T24" fmla="*/ 188 w 33"/>
                <a:gd name="T25" fmla="*/ 470 h 23"/>
                <a:gd name="T26" fmla="*/ 210 w 33"/>
                <a:gd name="T27" fmla="*/ 470 h 23"/>
                <a:gd name="T28" fmla="*/ 210 w 33"/>
                <a:gd name="T29" fmla="*/ 470 h 23"/>
                <a:gd name="T30" fmla="*/ 316 w 33"/>
                <a:gd name="T31" fmla="*/ 448 h 23"/>
                <a:gd name="T32" fmla="*/ 398 w 33"/>
                <a:gd name="T33" fmla="*/ 448 h 23"/>
                <a:gd name="T34" fmla="*/ 480 w 33"/>
                <a:gd name="T35" fmla="*/ 326 h 23"/>
                <a:gd name="T36" fmla="*/ 650 w 33"/>
                <a:gd name="T37" fmla="*/ 326 h 23"/>
                <a:gd name="T38" fmla="*/ 691 w 33"/>
                <a:gd name="T39" fmla="*/ 267 h 23"/>
                <a:gd name="T40" fmla="*/ 691 w 33"/>
                <a:gd name="T41" fmla="*/ 145 h 23"/>
                <a:gd name="T42" fmla="*/ 627 w 33"/>
                <a:gd name="T43" fmla="*/ 63 h 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23"/>
                <a:gd name="T68" fmla="*/ 33 w 33"/>
                <a:gd name="T69" fmla="*/ 23 h 2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23">
                  <a:moveTo>
                    <a:pt x="30" y="3"/>
                  </a:moveTo>
                  <a:lnTo>
                    <a:pt x="24" y="2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0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7"/>
                  </a:lnTo>
                  <a:lnTo>
                    <a:pt x="5" y="22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5" y="22"/>
                  </a:lnTo>
                  <a:lnTo>
                    <a:pt x="19" y="22"/>
                  </a:lnTo>
                  <a:lnTo>
                    <a:pt x="23" y="16"/>
                  </a:lnTo>
                  <a:lnTo>
                    <a:pt x="31" y="16"/>
                  </a:lnTo>
                  <a:lnTo>
                    <a:pt x="33" y="13"/>
                  </a:lnTo>
                  <a:lnTo>
                    <a:pt x="33" y="7"/>
                  </a:lnTo>
                  <a:lnTo>
                    <a:pt x="30" y="3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06" name="Freeform 1193"/>
            <p:cNvSpPr>
              <a:spLocks noChangeAspect="1"/>
            </p:cNvSpPr>
            <p:nvPr/>
          </p:nvSpPr>
          <p:spPr bwMode="auto">
            <a:xfrm>
              <a:off x="2186" y="2725"/>
              <a:ext cx="348" cy="234"/>
            </a:xfrm>
            <a:custGeom>
              <a:avLst/>
              <a:gdLst>
                <a:gd name="T0" fmla="*/ 1218 w 76"/>
                <a:gd name="T1" fmla="*/ 652 h 51"/>
                <a:gd name="T2" fmla="*/ 1300 w 76"/>
                <a:gd name="T3" fmla="*/ 652 h 51"/>
                <a:gd name="T4" fmla="*/ 1383 w 76"/>
                <a:gd name="T5" fmla="*/ 587 h 51"/>
                <a:gd name="T6" fmla="*/ 1511 w 76"/>
                <a:gd name="T7" fmla="*/ 633 h 51"/>
                <a:gd name="T8" fmla="*/ 1593 w 76"/>
                <a:gd name="T9" fmla="*/ 587 h 51"/>
                <a:gd name="T10" fmla="*/ 1511 w 76"/>
                <a:gd name="T11" fmla="*/ 546 h 51"/>
                <a:gd name="T12" fmla="*/ 1406 w 76"/>
                <a:gd name="T13" fmla="*/ 486 h 51"/>
                <a:gd name="T14" fmla="*/ 1470 w 76"/>
                <a:gd name="T15" fmla="*/ 399 h 51"/>
                <a:gd name="T16" fmla="*/ 1470 w 76"/>
                <a:gd name="T17" fmla="*/ 275 h 51"/>
                <a:gd name="T18" fmla="*/ 1470 w 76"/>
                <a:gd name="T19" fmla="*/ 211 h 51"/>
                <a:gd name="T20" fmla="*/ 1529 w 76"/>
                <a:gd name="T21" fmla="*/ 188 h 51"/>
                <a:gd name="T22" fmla="*/ 1552 w 76"/>
                <a:gd name="T23" fmla="*/ 147 h 51"/>
                <a:gd name="T24" fmla="*/ 1552 w 76"/>
                <a:gd name="T25" fmla="*/ 83 h 51"/>
                <a:gd name="T26" fmla="*/ 1552 w 76"/>
                <a:gd name="T27" fmla="*/ 64 h 51"/>
                <a:gd name="T28" fmla="*/ 1406 w 76"/>
                <a:gd name="T29" fmla="*/ 64 h 51"/>
                <a:gd name="T30" fmla="*/ 1406 w 76"/>
                <a:gd name="T31" fmla="*/ 0 h 51"/>
                <a:gd name="T32" fmla="*/ 1300 w 76"/>
                <a:gd name="T33" fmla="*/ 41 h 51"/>
                <a:gd name="T34" fmla="*/ 1218 w 76"/>
                <a:gd name="T35" fmla="*/ 0 h 51"/>
                <a:gd name="T36" fmla="*/ 1090 w 76"/>
                <a:gd name="T37" fmla="*/ 41 h 51"/>
                <a:gd name="T38" fmla="*/ 966 w 76"/>
                <a:gd name="T39" fmla="*/ 83 h 51"/>
                <a:gd name="T40" fmla="*/ 861 w 76"/>
                <a:gd name="T41" fmla="*/ 211 h 51"/>
                <a:gd name="T42" fmla="*/ 714 w 76"/>
                <a:gd name="T43" fmla="*/ 229 h 51"/>
                <a:gd name="T44" fmla="*/ 586 w 76"/>
                <a:gd name="T45" fmla="*/ 229 h 51"/>
                <a:gd name="T46" fmla="*/ 504 w 76"/>
                <a:gd name="T47" fmla="*/ 229 h 51"/>
                <a:gd name="T48" fmla="*/ 440 w 76"/>
                <a:gd name="T49" fmla="*/ 294 h 51"/>
                <a:gd name="T50" fmla="*/ 211 w 76"/>
                <a:gd name="T51" fmla="*/ 294 h 51"/>
                <a:gd name="T52" fmla="*/ 105 w 76"/>
                <a:gd name="T53" fmla="*/ 275 h 51"/>
                <a:gd name="T54" fmla="*/ 105 w 76"/>
                <a:gd name="T55" fmla="*/ 211 h 51"/>
                <a:gd name="T56" fmla="*/ 23 w 76"/>
                <a:gd name="T57" fmla="*/ 188 h 51"/>
                <a:gd name="T58" fmla="*/ 0 w 76"/>
                <a:gd name="T59" fmla="*/ 229 h 51"/>
                <a:gd name="T60" fmla="*/ 23 w 76"/>
                <a:gd name="T61" fmla="*/ 335 h 51"/>
                <a:gd name="T62" fmla="*/ 64 w 76"/>
                <a:gd name="T63" fmla="*/ 422 h 51"/>
                <a:gd name="T64" fmla="*/ 169 w 76"/>
                <a:gd name="T65" fmla="*/ 486 h 51"/>
                <a:gd name="T66" fmla="*/ 105 w 76"/>
                <a:gd name="T67" fmla="*/ 587 h 51"/>
                <a:gd name="T68" fmla="*/ 82 w 76"/>
                <a:gd name="T69" fmla="*/ 587 h 51"/>
                <a:gd name="T70" fmla="*/ 82 w 76"/>
                <a:gd name="T71" fmla="*/ 693 h 51"/>
                <a:gd name="T72" fmla="*/ 105 w 76"/>
                <a:gd name="T73" fmla="*/ 716 h 51"/>
                <a:gd name="T74" fmla="*/ 105 w 76"/>
                <a:gd name="T75" fmla="*/ 798 h 51"/>
                <a:gd name="T76" fmla="*/ 105 w 76"/>
                <a:gd name="T77" fmla="*/ 844 h 51"/>
                <a:gd name="T78" fmla="*/ 229 w 76"/>
                <a:gd name="T79" fmla="*/ 863 h 51"/>
                <a:gd name="T80" fmla="*/ 293 w 76"/>
                <a:gd name="T81" fmla="*/ 945 h 51"/>
                <a:gd name="T82" fmla="*/ 293 w 76"/>
                <a:gd name="T83" fmla="*/ 1074 h 51"/>
                <a:gd name="T84" fmla="*/ 293 w 76"/>
                <a:gd name="T85" fmla="*/ 1051 h 51"/>
                <a:gd name="T86" fmla="*/ 398 w 76"/>
                <a:gd name="T87" fmla="*/ 1051 h 51"/>
                <a:gd name="T88" fmla="*/ 504 w 76"/>
                <a:gd name="T89" fmla="*/ 1009 h 51"/>
                <a:gd name="T90" fmla="*/ 650 w 76"/>
                <a:gd name="T91" fmla="*/ 927 h 51"/>
                <a:gd name="T92" fmla="*/ 733 w 76"/>
                <a:gd name="T93" fmla="*/ 945 h 51"/>
                <a:gd name="T94" fmla="*/ 820 w 76"/>
                <a:gd name="T95" fmla="*/ 945 h 51"/>
                <a:gd name="T96" fmla="*/ 902 w 76"/>
                <a:gd name="T97" fmla="*/ 945 h 51"/>
                <a:gd name="T98" fmla="*/ 1071 w 76"/>
                <a:gd name="T99" fmla="*/ 927 h 51"/>
                <a:gd name="T100" fmla="*/ 1154 w 76"/>
                <a:gd name="T101" fmla="*/ 863 h 51"/>
                <a:gd name="T102" fmla="*/ 1113 w 76"/>
                <a:gd name="T103" fmla="*/ 780 h 51"/>
                <a:gd name="T104" fmla="*/ 1218 w 76"/>
                <a:gd name="T105" fmla="*/ 780 h 51"/>
                <a:gd name="T106" fmla="*/ 1218 w 76"/>
                <a:gd name="T107" fmla="*/ 757 h 51"/>
                <a:gd name="T108" fmla="*/ 1218 w 76"/>
                <a:gd name="T109" fmla="*/ 652 h 5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"/>
                <a:gd name="T166" fmla="*/ 0 h 51"/>
                <a:gd name="T167" fmla="*/ 76 w 76"/>
                <a:gd name="T168" fmla="*/ 51 h 5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" h="51">
                  <a:moveTo>
                    <a:pt x="58" y="31"/>
                  </a:moveTo>
                  <a:lnTo>
                    <a:pt x="62" y="31"/>
                  </a:lnTo>
                  <a:lnTo>
                    <a:pt x="66" y="28"/>
                  </a:lnTo>
                  <a:lnTo>
                    <a:pt x="72" y="30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67" y="23"/>
                  </a:lnTo>
                  <a:lnTo>
                    <a:pt x="70" y="19"/>
                  </a:lnTo>
                  <a:lnTo>
                    <a:pt x="70" y="13"/>
                  </a:lnTo>
                  <a:lnTo>
                    <a:pt x="70" y="10"/>
                  </a:lnTo>
                  <a:lnTo>
                    <a:pt x="73" y="9"/>
                  </a:lnTo>
                  <a:lnTo>
                    <a:pt x="74" y="7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67" y="3"/>
                  </a:lnTo>
                  <a:lnTo>
                    <a:pt x="67" y="0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52" y="2"/>
                  </a:lnTo>
                  <a:lnTo>
                    <a:pt x="46" y="4"/>
                  </a:lnTo>
                  <a:lnTo>
                    <a:pt x="41" y="10"/>
                  </a:lnTo>
                  <a:lnTo>
                    <a:pt x="34" y="11"/>
                  </a:lnTo>
                  <a:lnTo>
                    <a:pt x="28" y="11"/>
                  </a:lnTo>
                  <a:lnTo>
                    <a:pt x="24" y="11"/>
                  </a:lnTo>
                  <a:lnTo>
                    <a:pt x="21" y="14"/>
                  </a:lnTo>
                  <a:lnTo>
                    <a:pt x="10" y="14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8" y="23"/>
                  </a:lnTo>
                  <a:lnTo>
                    <a:pt x="5" y="28"/>
                  </a:lnTo>
                  <a:lnTo>
                    <a:pt x="4" y="28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11" y="41"/>
                  </a:lnTo>
                  <a:lnTo>
                    <a:pt x="14" y="45"/>
                  </a:lnTo>
                  <a:lnTo>
                    <a:pt x="14" y="51"/>
                  </a:lnTo>
                  <a:lnTo>
                    <a:pt x="14" y="50"/>
                  </a:lnTo>
                  <a:lnTo>
                    <a:pt x="19" y="50"/>
                  </a:lnTo>
                  <a:lnTo>
                    <a:pt x="24" y="48"/>
                  </a:lnTo>
                  <a:lnTo>
                    <a:pt x="31" y="44"/>
                  </a:lnTo>
                  <a:lnTo>
                    <a:pt x="35" y="45"/>
                  </a:lnTo>
                  <a:lnTo>
                    <a:pt x="39" y="45"/>
                  </a:lnTo>
                  <a:lnTo>
                    <a:pt x="43" y="45"/>
                  </a:lnTo>
                  <a:lnTo>
                    <a:pt x="51" y="44"/>
                  </a:lnTo>
                  <a:lnTo>
                    <a:pt x="55" y="41"/>
                  </a:lnTo>
                  <a:lnTo>
                    <a:pt x="53" y="37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1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07" name="Freeform 1194"/>
            <p:cNvSpPr>
              <a:spLocks noChangeAspect="1"/>
            </p:cNvSpPr>
            <p:nvPr/>
          </p:nvSpPr>
          <p:spPr bwMode="auto">
            <a:xfrm>
              <a:off x="2442" y="2853"/>
              <a:ext cx="216" cy="344"/>
            </a:xfrm>
            <a:custGeom>
              <a:avLst/>
              <a:gdLst>
                <a:gd name="T0" fmla="*/ 593 w 47"/>
                <a:gd name="T1" fmla="*/ 128 h 75"/>
                <a:gd name="T2" fmla="*/ 381 w 47"/>
                <a:gd name="T3" fmla="*/ 0 h 75"/>
                <a:gd name="T4" fmla="*/ 211 w 47"/>
                <a:gd name="T5" fmla="*/ 0 h 75"/>
                <a:gd name="T6" fmla="*/ 41 w 47"/>
                <a:gd name="T7" fmla="*/ 64 h 75"/>
                <a:gd name="T8" fmla="*/ 0 w 47"/>
                <a:gd name="T9" fmla="*/ 188 h 75"/>
                <a:gd name="T10" fmla="*/ 41 w 47"/>
                <a:gd name="T11" fmla="*/ 358 h 75"/>
                <a:gd name="T12" fmla="*/ 0 w 47"/>
                <a:gd name="T13" fmla="*/ 505 h 75"/>
                <a:gd name="T14" fmla="*/ 188 w 47"/>
                <a:gd name="T15" fmla="*/ 482 h 75"/>
                <a:gd name="T16" fmla="*/ 83 w 47"/>
                <a:gd name="T17" fmla="*/ 674 h 75"/>
                <a:gd name="T18" fmla="*/ 294 w 47"/>
                <a:gd name="T19" fmla="*/ 821 h 75"/>
                <a:gd name="T20" fmla="*/ 423 w 47"/>
                <a:gd name="T21" fmla="*/ 991 h 75"/>
                <a:gd name="T22" fmla="*/ 446 w 47"/>
                <a:gd name="T23" fmla="*/ 1137 h 75"/>
                <a:gd name="T24" fmla="*/ 276 w 47"/>
                <a:gd name="T25" fmla="*/ 1137 h 75"/>
                <a:gd name="T26" fmla="*/ 340 w 47"/>
                <a:gd name="T27" fmla="*/ 1284 h 75"/>
                <a:gd name="T28" fmla="*/ 446 w 47"/>
                <a:gd name="T29" fmla="*/ 1261 h 75"/>
                <a:gd name="T30" fmla="*/ 593 w 47"/>
                <a:gd name="T31" fmla="*/ 1326 h 75"/>
                <a:gd name="T32" fmla="*/ 634 w 47"/>
                <a:gd name="T33" fmla="*/ 1472 h 75"/>
                <a:gd name="T34" fmla="*/ 653 w 47"/>
                <a:gd name="T35" fmla="*/ 1514 h 75"/>
                <a:gd name="T36" fmla="*/ 717 w 47"/>
                <a:gd name="T37" fmla="*/ 1555 h 75"/>
                <a:gd name="T38" fmla="*/ 887 w 47"/>
                <a:gd name="T39" fmla="*/ 1578 h 75"/>
                <a:gd name="T40" fmla="*/ 993 w 47"/>
                <a:gd name="T41" fmla="*/ 1495 h 75"/>
                <a:gd name="T42" fmla="*/ 804 w 47"/>
                <a:gd name="T43" fmla="*/ 170 h 75"/>
                <a:gd name="T44" fmla="*/ 864 w 47"/>
                <a:gd name="T45" fmla="*/ 399 h 75"/>
                <a:gd name="T46" fmla="*/ 653 w 47"/>
                <a:gd name="T47" fmla="*/ 463 h 75"/>
                <a:gd name="T48" fmla="*/ 381 w 47"/>
                <a:gd name="T49" fmla="*/ 546 h 75"/>
                <a:gd name="T50" fmla="*/ 234 w 47"/>
                <a:gd name="T51" fmla="*/ 546 h 75"/>
                <a:gd name="T52" fmla="*/ 129 w 47"/>
                <a:gd name="T53" fmla="*/ 693 h 75"/>
                <a:gd name="T54" fmla="*/ 147 w 47"/>
                <a:gd name="T55" fmla="*/ 610 h 75"/>
                <a:gd name="T56" fmla="*/ 340 w 47"/>
                <a:gd name="T57" fmla="*/ 463 h 75"/>
                <a:gd name="T58" fmla="*/ 506 w 47"/>
                <a:gd name="T59" fmla="*/ 275 h 75"/>
                <a:gd name="T60" fmla="*/ 781 w 47"/>
                <a:gd name="T61" fmla="*/ 211 h 75"/>
                <a:gd name="T62" fmla="*/ 804 w 47"/>
                <a:gd name="T63" fmla="*/ 275 h 75"/>
                <a:gd name="T64" fmla="*/ 887 w 47"/>
                <a:gd name="T65" fmla="*/ 316 h 75"/>
                <a:gd name="T66" fmla="*/ 804 w 47"/>
                <a:gd name="T67" fmla="*/ 170 h 7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7"/>
                <a:gd name="T103" fmla="*/ 0 h 75"/>
                <a:gd name="T104" fmla="*/ 47 w 47"/>
                <a:gd name="T105" fmla="*/ 75 h 7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7" h="75">
                  <a:moveTo>
                    <a:pt x="38" y="8"/>
                  </a:moveTo>
                  <a:lnTo>
                    <a:pt x="28" y="6"/>
                  </a:lnTo>
                  <a:lnTo>
                    <a:pt x="24" y="3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3"/>
                  </a:lnTo>
                  <a:lnTo>
                    <a:pt x="2" y="3"/>
                  </a:lnTo>
                  <a:lnTo>
                    <a:pt x="2" y="6"/>
                  </a:lnTo>
                  <a:lnTo>
                    <a:pt x="0" y="9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3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9" y="23"/>
                  </a:lnTo>
                  <a:lnTo>
                    <a:pt x="6" y="27"/>
                  </a:lnTo>
                  <a:lnTo>
                    <a:pt x="4" y="32"/>
                  </a:lnTo>
                  <a:lnTo>
                    <a:pt x="6" y="41"/>
                  </a:lnTo>
                  <a:lnTo>
                    <a:pt x="14" y="39"/>
                  </a:lnTo>
                  <a:lnTo>
                    <a:pt x="14" y="44"/>
                  </a:lnTo>
                  <a:lnTo>
                    <a:pt x="20" y="47"/>
                  </a:lnTo>
                  <a:lnTo>
                    <a:pt x="18" y="50"/>
                  </a:lnTo>
                  <a:lnTo>
                    <a:pt x="21" y="54"/>
                  </a:lnTo>
                  <a:lnTo>
                    <a:pt x="17" y="56"/>
                  </a:lnTo>
                  <a:lnTo>
                    <a:pt x="13" y="54"/>
                  </a:lnTo>
                  <a:lnTo>
                    <a:pt x="13" y="58"/>
                  </a:lnTo>
                  <a:lnTo>
                    <a:pt x="16" y="61"/>
                  </a:lnTo>
                  <a:lnTo>
                    <a:pt x="18" y="60"/>
                  </a:lnTo>
                  <a:lnTo>
                    <a:pt x="21" y="60"/>
                  </a:lnTo>
                  <a:lnTo>
                    <a:pt x="24" y="60"/>
                  </a:lnTo>
                  <a:lnTo>
                    <a:pt x="28" y="63"/>
                  </a:lnTo>
                  <a:lnTo>
                    <a:pt x="28" y="65"/>
                  </a:lnTo>
                  <a:lnTo>
                    <a:pt x="30" y="70"/>
                  </a:lnTo>
                  <a:lnTo>
                    <a:pt x="34" y="71"/>
                  </a:lnTo>
                  <a:lnTo>
                    <a:pt x="31" y="72"/>
                  </a:lnTo>
                  <a:lnTo>
                    <a:pt x="31" y="74"/>
                  </a:lnTo>
                  <a:lnTo>
                    <a:pt x="34" y="74"/>
                  </a:lnTo>
                  <a:lnTo>
                    <a:pt x="44" y="72"/>
                  </a:lnTo>
                  <a:lnTo>
                    <a:pt x="42" y="75"/>
                  </a:lnTo>
                  <a:lnTo>
                    <a:pt x="47" y="74"/>
                  </a:lnTo>
                  <a:lnTo>
                    <a:pt x="47" y="71"/>
                  </a:lnTo>
                  <a:lnTo>
                    <a:pt x="45" y="8"/>
                  </a:lnTo>
                  <a:lnTo>
                    <a:pt x="38" y="8"/>
                  </a:lnTo>
                  <a:lnTo>
                    <a:pt x="3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2"/>
                  </a:lnTo>
                  <a:lnTo>
                    <a:pt x="23" y="26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1" y="26"/>
                  </a:lnTo>
                  <a:lnTo>
                    <a:pt x="9" y="29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7" y="29"/>
                  </a:lnTo>
                  <a:lnTo>
                    <a:pt x="10" y="26"/>
                  </a:lnTo>
                  <a:lnTo>
                    <a:pt x="16" y="22"/>
                  </a:lnTo>
                  <a:lnTo>
                    <a:pt x="17" y="16"/>
                  </a:lnTo>
                  <a:lnTo>
                    <a:pt x="24" y="13"/>
                  </a:lnTo>
                  <a:lnTo>
                    <a:pt x="30" y="13"/>
                  </a:lnTo>
                  <a:lnTo>
                    <a:pt x="37" y="10"/>
                  </a:lnTo>
                  <a:lnTo>
                    <a:pt x="38" y="10"/>
                  </a:lnTo>
                  <a:lnTo>
                    <a:pt x="38" y="13"/>
                  </a:lnTo>
                  <a:lnTo>
                    <a:pt x="44" y="13"/>
                  </a:lnTo>
                  <a:lnTo>
                    <a:pt x="42" y="15"/>
                  </a:lnTo>
                  <a:lnTo>
                    <a:pt x="37" y="17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08" name="Freeform 1195"/>
            <p:cNvSpPr>
              <a:spLocks noChangeAspect="1"/>
            </p:cNvSpPr>
            <p:nvPr/>
          </p:nvSpPr>
          <p:spPr bwMode="auto">
            <a:xfrm>
              <a:off x="2442" y="2853"/>
              <a:ext cx="216" cy="344"/>
            </a:xfrm>
            <a:custGeom>
              <a:avLst/>
              <a:gdLst>
                <a:gd name="T0" fmla="*/ 593 w 47"/>
                <a:gd name="T1" fmla="*/ 128 h 75"/>
                <a:gd name="T2" fmla="*/ 381 w 47"/>
                <a:gd name="T3" fmla="*/ 0 h 75"/>
                <a:gd name="T4" fmla="*/ 211 w 47"/>
                <a:gd name="T5" fmla="*/ 0 h 75"/>
                <a:gd name="T6" fmla="*/ 41 w 47"/>
                <a:gd name="T7" fmla="*/ 64 h 75"/>
                <a:gd name="T8" fmla="*/ 0 w 47"/>
                <a:gd name="T9" fmla="*/ 188 h 75"/>
                <a:gd name="T10" fmla="*/ 41 w 47"/>
                <a:gd name="T11" fmla="*/ 358 h 75"/>
                <a:gd name="T12" fmla="*/ 0 w 47"/>
                <a:gd name="T13" fmla="*/ 505 h 75"/>
                <a:gd name="T14" fmla="*/ 188 w 47"/>
                <a:gd name="T15" fmla="*/ 482 h 75"/>
                <a:gd name="T16" fmla="*/ 83 w 47"/>
                <a:gd name="T17" fmla="*/ 674 h 75"/>
                <a:gd name="T18" fmla="*/ 294 w 47"/>
                <a:gd name="T19" fmla="*/ 821 h 75"/>
                <a:gd name="T20" fmla="*/ 423 w 47"/>
                <a:gd name="T21" fmla="*/ 991 h 75"/>
                <a:gd name="T22" fmla="*/ 446 w 47"/>
                <a:gd name="T23" fmla="*/ 1137 h 75"/>
                <a:gd name="T24" fmla="*/ 276 w 47"/>
                <a:gd name="T25" fmla="*/ 1137 h 75"/>
                <a:gd name="T26" fmla="*/ 340 w 47"/>
                <a:gd name="T27" fmla="*/ 1284 h 75"/>
                <a:gd name="T28" fmla="*/ 446 w 47"/>
                <a:gd name="T29" fmla="*/ 1261 h 75"/>
                <a:gd name="T30" fmla="*/ 593 w 47"/>
                <a:gd name="T31" fmla="*/ 1326 h 75"/>
                <a:gd name="T32" fmla="*/ 634 w 47"/>
                <a:gd name="T33" fmla="*/ 1472 h 75"/>
                <a:gd name="T34" fmla="*/ 653 w 47"/>
                <a:gd name="T35" fmla="*/ 1514 h 75"/>
                <a:gd name="T36" fmla="*/ 717 w 47"/>
                <a:gd name="T37" fmla="*/ 1555 h 75"/>
                <a:gd name="T38" fmla="*/ 887 w 47"/>
                <a:gd name="T39" fmla="*/ 1578 h 75"/>
                <a:gd name="T40" fmla="*/ 993 w 47"/>
                <a:gd name="T41" fmla="*/ 1495 h 75"/>
                <a:gd name="T42" fmla="*/ 804 w 47"/>
                <a:gd name="T43" fmla="*/ 170 h 75"/>
                <a:gd name="T44" fmla="*/ 864 w 47"/>
                <a:gd name="T45" fmla="*/ 399 h 75"/>
                <a:gd name="T46" fmla="*/ 653 w 47"/>
                <a:gd name="T47" fmla="*/ 463 h 75"/>
                <a:gd name="T48" fmla="*/ 381 w 47"/>
                <a:gd name="T49" fmla="*/ 546 h 75"/>
                <a:gd name="T50" fmla="*/ 234 w 47"/>
                <a:gd name="T51" fmla="*/ 546 h 75"/>
                <a:gd name="T52" fmla="*/ 129 w 47"/>
                <a:gd name="T53" fmla="*/ 693 h 75"/>
                <a:gd name="T54" fmla="*/ 147 w 47"/>
                <a:gd name="T55" fmla="*/ 610 h 75"/>
                <a:gd name="T56" fmla="*/ 340 w 47"/>
                <a:gd name="T57" fmla="*/ 463 h 75"/>
                <a:gd name="T58" fmla="*/ 506 w 47"/>
                <a:gd name="T59" fmla="*/ 275 h 75"/>
                <a:gd name="T60" fmla="*/ 781 w 47"/>
                <a:gd name="T61" fmla="*/ 211 h 75"/>
                <a:gd name="T62" fmla="*/ 804 w 47"/>
                <a:gd name="T63" fmla="*/ 275 h 75"/>
                <a:gd name="T64" fmla="*/ 887 w 47"/>
                <a:gd name="T65" fmla="*/ 316 h 75"/>
                <a:gd name="T66" fmla="*/ 804 w 47"/>
                <a:gd name="T67" fmla="*/ 170 h 7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7"/>
                <a:gd name="T103" fmla="*/ 0 h 75"/>
                <a:gd name="T104" fmla="*/ 47 w 47"/>
                <a:gd name="T105" fmla="*/ 75 h 7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7" h="75">
                  <a:moveTo>
                    <a:pt x="38" y="8"/>
                  </a:moveTo>
                  <a:lnTo>
                    <a:pt x="28" y="6"/>
                  </a:lnTo>
                  <a:lnTo>
                    <a:pt x="24" y="3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3"/>
                  </a:lnTo>
                  <a:lnTo>
                    <a:pt x="2" y="3"/>
                  </a:lnTo>
                  <a:lnTo>
                    <a:pt x="2" y="6"/>
                  </a:lnTo>
                  <a:lnTo>
                    <a:pt x="0" y="9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3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9" y="23"/>
                  </a:lnTo>
                  <a:lnTo>
                    <a:pt x="6" y="27"/>
                  </a:lnTo>
                  <a:lnTo>
                    <a:pt x="4" y="32"/>
                  </a:lnTo>
                  <a:lnTo>
                    <a:pt x="6" y="41"/>
                  </a:lnTo>
                  <a:lnTo>
                    <a:pt x="14" y="39"/>
                  </a:lnTo>
                  <a:lnTo>
                    <a:pt x="14" y="44"/>
                  </a:lnTo>
                  <a:lnTo>
                    <a:pt x="20" y="47"/>
                  </a:lnTo>
                  <a:lnTo>
                    <a:pt x="18" y="50"/>
                  </a:lnTo>
                  <a:lnTo>
                    <a:pt x="21" y="54"/>
                  </a:lnTo>
                  <a:lnTo>
                    <a:pt x="17" y="56"/>
                  </a:lnTo>
                  <a:lnTo>
                    <a:pt x="13" y="54"/>
                  </a:lnTo>
                  <a:lnTo>
                    <a:pt x="13" y="58"/>
                  </a:lnTo>
                  <a:lnTo>
                    <a:pt x="16" y="61"/>
                  </a:lnTo>
                  <a:lnTo>
                    <a:pt x="18" y="60"/>
                  </a:lnTo>
                  <a:lnTo>
                    <a:pt x="21" y="60"/>
                  </a:lnTo>
                  <a:lnTo>
                    <a:pt x="24" y="60"/>
                  </a:lnTo>
                  <a:lnTo>
                    <a:pt x="28" y="63"/>
                  </a:lnTo>
                  <a:lnTo>
                    <a:pt x="28" y="65"/>
                  </a:lnTo>
                  <a:lnTo>
                    <a:pt x="30" y="70"/>
                  </a:lnTo>
                  <a:lnTo>
                    <a:pt x="34" y="71"/>
                  </a:lnTo>
                  <a:lnTo>
                    <a:pt x="31" y="72"/>
                  </a:lnTo>
                  <a:lnTo>
                    <a:pt x="31" y="74"/>
                  </a:lnTo>
                  <a:lnTo>
                    <a:pt x="34" y="74"/>
                  </a:lnTo>
                  <a:lnTo>
                    <a:pt x="44" y="72"/>
                  </a:lnTo>
                  <a:lnTo>
                    <a:pt x="42" y="75"/>
                  </a:lnTo>
                  <a:lnTo>
                    <a:pt x="47" y="74"/>
                  </a:lnTo>
                  <a:lnTo>
                    <a:pt x="47" y="71"/>
                  </a:lnTo>
                  <a:lnTo>
                    <a:pt x="45" y="8"/>
                  </a:lnTo>
                  <a:lnTo>
                    <a:pt x="38" y="8"/>
                  </a:lnTo>
                  <a:lnTo>
                    <a:pt x="3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2"/>
                  </a:lnTo>
                  <a:lnTo>
                    <a:pt x="23" y="26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1" y="26"/>
                  </a:lnTo>
                  <a:lnTo>
                    <a:pt x="9" y="29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7" y="29"/>
                  </a:lnTo>
                  <a:lnTo>
                    <a:pt x="10" y="26"/>
                  </a:lnTo>
                  <a:lnTo>
                    <a:pt x="16" y="22"/>
                  </a:lnTo>
                  <a:lnTo>
                    <a:pt x="17" y="16"/>
                  </a:lnTo>
                  <a:lnTo>
                    <a:pt x="24" y="13"/>
                  </a:lnTo>
                  <a:lnTo>
                    <a:pt x="30" y="13"/>
                  </a:lnTo>
                  <a:lnTo>
                    <a:pt x="37" y="10"/>
                  </a:lnTo>
                  <a:lnTo>
                    <a:pt x="38" y="10"/>
                  </a:lnTo>
                  <a:lnTo>
                    <a:pt x="38" y="13"/>
                  </a:lnTo>
                  <a:lnTo>
                    <a:pt x="44" y="13"/>
                  </a:lnTo>
                  <a:lnTo>
                    <a:pt x="42" y="15"/>
                  </a:lnTo>
                  <a:lnTo>
                    <a:pt x="37" y="17"/>
                  </a:lnTo>
                  <a:lnTo>
                    <a:pt x="38" y="8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09" name="Freeform 1196"/>
            <p:cNvSpPr>
              <a:spLocks noChangeAspect="1"/>
            </p:cNvSpPr>
            <p:nvPr/>
          </p:nvSpPr>
          <p:spPr bwMode="auto">
            <a:xfrm>
              <a:off x="2442" y="2853"/>
              <a:ext cx="216" cy="344"/>
            </a:xfrm>
            <a:custGeom>
              <a:avLst/>
              <a:gdLst>
                <a:gd name="T0" fmla="*/ 804 w 47"/>
                <a:gd name="T1" fmla="*/ 170 h 75"/>
                <a:gd name="T2" fmla="*/ 593 w 47"/>
                <a:gd name="T3" fmla="*/ 128 h 75"/>
                <a:gd name="T4" fmla="*/ 506 w 47"/>
                <a:gd name="T5" fmla="*/ 64 h 75"/>
                <a:gd name="T6" fmla="*/ 381 w 47"/>
                <a:gd name="T7" fmla="*/ 0 h 75"/>
                <a:gd name="T8" fmla="*/ 340 w 47"/>
                <a:gd name="T9" fmla="*/ 41 h 75"/>
                <a:gd name="T10" fmla="*/ 211 w 47"/>
                <a:gd name="T11" fmla="*/ 0 h 75"/>
                <a:gd name="T12" fmla="*/ 129 w 47"/>
                <a:gd name="T13" fmla="*/ 64 h 75"/>
                <a:gd name="T14" fmla="*/ 41 w 47"/>
                <a:gd name="T15" fmla="*/ 64 h 75"/>
                <a:gd name="T16" fmla="*/ 41 w 47"/>
                <a:gd name="T17" fmla="*/ 128 h 75"/>
                <a:gd name="T18" fmla="*/ 0 w 47"/>
                <a:gd name="T19" fmla="*/ 188 h 75"/>
                <a:gd name="T20" fmla="*/ 83 w 47"/>
                <a:gd name="T21" fmla="*/ 252 h 75"/>
                <a:gd name="T22" fmla="*/ 41 w 47"/>
                <a:gd name="T23" fmla="*/ 358 h 75"/>
                <a:gd name="T24" fmla="*/ 64 w 47"/>
                <a:gd name="T25" fmla="*/ 422 h 75"/>
                <a:gd name="T26" fmla="*/ 0 w 47"/>
                <a:gd name="T27" fmla="*/ 505 h 75"/>
                <a:gd name="T28" fmla="*/ 0 w 47"/>
                <a:gd name="T29" fmla="*/ 546 h 75"/>
                <a:gd name="T30" fmla="*/ 188 w 47"/>
                <a:gd name="T31" fmla="*/ 482 h 75"/>
                <a:gd name="T32" fmla="*/ 129 w 47"/>
                <a:gd name="T33" fmla="*/ 569 h 75"/>
                <a:gd name="T34" fmla="*/ 83 w 47"/>
                <a:gd name="T35" fmla="*/ 674 h 75"/>
                <a:gd name="T36" fmla="*/ 129 w 47"/>
                <a:gd name="T37" fmla="*/ 862 h 75"/>
                <a:gd name="T38" fmla="*/ 294 w 47"/>
                <a:gd name="T39" fmla="*/ 821 h 75"/>
                <a:gd name="T40" fmla="*/ 294 w 47"/>
                <a:gd name="T41" fmla="*/ 927 h 75"/>
                <a:gd name="T42" fmla="*/ 423 w 47"/>
                <a:gd name="T43" fmla="*/ 991 h 75"/>
                <a:gd name="T44" fmla="*/ 381 w 47"/>
                <a:gd name="T45" fmla="*/ 1050 h 75"/>
                <a:gd name="T46" fmla="*/ 446 w 47"/>
                <a:gd name="T47" fmla="*/ 1137 h 75"/>
                <a:gd name="T48" fmla="*/ 358 w 47"/>
                <a:gd name="T49" fmla="*/ 1179 h 75"/>
                <a:gd name="T50" fmla="*/ 276 w 47"/>
                <a:gd name="T51" fmla="*/ 1137 h 75"/>
                <a:gd name="T52" fmla="*/ 276 w 47"/>
                <a:gd name="T53" fmla="*/ 1220 h 75"/>
                <a:gd name="T54" fmla="*/ 340 w 47"/>
                <a:gd name="T55" fmla="*/ 1284 h 75"/>
                <a:gd name="T56" fmla="*/ 381 w 47"/>
                <a:gd name="T57" fmla="*/ 1261 h 75"/>
                <a:gd name="T58" fmla="*/ 446 w 47"/>
                <a:gd name="T59" fmla="*/ 1261 h 75"/>
                <a:gd name="T60" fmla="*/ 506 w 47"/>
                <a:gd name="T61" fmla="*/ 1261 h 75"/>
                <a:gd name="T62" fmla="*/ 593 w 47"/>
                <a:gd name="T63" fmla="*/ 1326 h 75"/>
                <a:gd name="T64" fmla="*/ 593 w 47"/>
                <a:gd name="T65" fmla="*/ 1367 h 75"/>
                <a:gd name="T66" fmla="*/ 634 w 47"/>
                <a:gd name="T67" fmla="*/ 1472 h 75"/>
                <a:gd name="T68" fmla="*/ 717 w 47"/>
                <a:gd name="T69" fmla="*/ 1495 h 75"/>
                <a:gd name="T70" fmla="*/ 653 w 47"/>
                <a:gd name="T71" fmla="*/ 1514 h 75"/>
                <a:gd name="T72" fmla="*/ 653 w 47"/>
                <a:gd name="T73" fmla="*/ 1555 h 75"/>
                <a:gd name="T74" fmla="*/ 717 w 47"/>
                <a:gd name="T75" fmla="*/ 1555 h 75"/>
                <a:gd name="T76" fmla="*/ 928 w 47"/>
                <a:gd name="T77" fmla="*/ 1514 h 75"/>
                <a:gd name="T78" fmla="*/ 887 w 47"/>
                <a:gd name="T79" fmla="*/ 1578 h 75"/>
                <a:gd name="T80" fmla="*/ 993 w 47"/>
                <a:gd name="T81" fmla="*/ 1555 h 75"/>
                <a:gd name="T82" fmla="*/ 951 w 47"/>
                <a:gd name="T83" fmla="*/ 170 h 75"/>
                <a:gd name="T84" fmla="*/ 804 w 47"/>
                <a:gd name="T85" fmla="*/ 170 h 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"/>
                <a:gd name="T130" fmla="*/ 0 h 75"/>
                <a:gd name="T131" fmla="*/ 47 w 47"/>
                <a:gd name="T132" fmla="*/ 75 h 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" h="75">
                  <a:moveTo>
                    <a:pt x="38" y="8"/>
                  </a:moveTo>
                  <a:lnTo>
                    <a:pt x="28" y="6"/>
                  </a:lnTo>
                  <a:lnTo>
                    <a:pt x="24" y="3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3"/>
                  </a:lnTo>
                  <a:lnTo>
                    <a:pt x="2" y="3"/>
                  </a:lnTo>
                  <a:lnTo>
                    <a:pt x="2" y="6"/>
                  </a:lnTo>
                  <a:lnTo>
                    <a:pt x="0" y="9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3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9" y="23"/>
                  </a:lnTo>
                  <a:lnTo>
                    <a:pt x="6" y="27"/>
                  </a:lnTo>
                  <a:lnTo>
                    <a:pt x="4" y="32"/>
                  </a:lnTo>
                  <a:lnTo>
                    <a:pt x="6" y="41"/>
                  </a:lnTo>
                  <a:lnTo>
                    <a:pt x="14" y="39"/>
                  </a:lnTo>
                  <a:lnTo>
                    <a:pt x="14" y="44"/>
                  </a:lnTo>
                  <a:lnTo>
                    <a:pt x="20" y="47"/>
                  </a:lnTo>
                  <a:lnTo>
                    <a:pt x="18" y="50"/>
                  </a:lnTo>
                  <a:lnTo>
                    <a:pt x="21" y="54"/>
                  </a:lnTo>
                  <a:lnTo>
                    <a:pt x="17" y="56"/>
                  </a:lnTo>
                  <a:lnTo>
                    <a:pt x="13" y="54"/>
                  </a:lnTo>
                  <a:lnTo>
                    <a:pt x="13" y="58"/>
                  </a:lnTo>
                  <a:lnTo>
                    <a:pt x="16" y="61"/>
                  </a:lnTo>
                  <a:lnTo>
                    <a:pt x="18" y="60"/>
                  </a:lnTo>
                  <a:lnTo>
                    <a:pt x="21" y="60"/>
                  </a:lnTo>
                  <a:lnTo>
                    <a:pt x="24" y="60"/>
                  </a:lnTo>
                  <a:lnTo>
                    <a:pt x="28" y="63"/>
                  </a:lnTo>
                  <a:lnTo>
                    <a:pt x="28" y="65"/>
                  </a:lnTo>
                  <a:lnTo>
                    <a:pt x="30" y="70"/>
                  </a:lnTo>
                  <a:lnTo>
                    <a:pt x="34" y="71"/>
                  </a:lnTo>
                  <a:lnTo>
                    <a:pt x="31" y="72"/>
                  </a:lnTo>
                  <a:lnTo>
                    <a:pt x="31" y="74"/>
                  </a:lnTo>
                  <a:lnTo>
                    <a:pt x="34" y="74"/>
                  </a:lnTo>
                  <a:lnTo>
                    <a:pt x="44" y="72"/>
                  </a:lnTo>
                  <a:lnTo>
                    <a:pt x="42" y="75"/>
                  </a:lnTo>
                  <a:lnTo>
                    <a:pt x="47" y="74"/>
                  </a:lnTo>
                  <a:lnTo>
                    <a:pt x="45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10" name="Freeform 1197"/>
            <p:cNvSpPr>
              <a:spLocks noChangeAspect="1"/>
            </p:cNvSpPr>
            <p:nvPr/>
          </p:nvSpPr>
          <p:spPr bwMode="auto">
            <a:xfrm>
              <a:off x="2442" y="2853"/>
              <a:ext cx="216" cy="344"/>
            </a:xfrm>
            <a:custGeom>
              <a:avLst/>
              <a:gdLst>
                <a:gd name="T0" fmla="*/ 804 w 47"/>
                <a:gd name="T1" fmla="*/ 170 h 75"/>
                <a:gd name="T2" fmla="*/ 593 w 47"/>
                <a:gd name="T3" fmla="*/ 128 h 75"/>
                <a:gd name="T4" fmla="*/ 506 w 47"/>
                <a:gd name="T5" fmla="*/ 64 h 75"/>
                <a:gd name="T6" fmla="*/ 381 w 47"/>
                <a:gd name="T7" fmla="*/ 0 h 75"/>
                <a:gd name="T8" fmla="*/ 340 w 47"/>
                <a:gd name="T9" fmla="*/ 41 h 75"/>
                <a:gd name="T10" fmla="*/ 211 w 47"/>
                <a:gd name="T11" fmla="*/ 0 h 75"/>
                <a:gd name="T12" fmla="*/ 129 w 47"/>
                <a:gd name="T13" fmla="*/ 64 h 75"/>
                <a:gd name="T14" fmla="*/ 41 w 47"/>
                <a:gd name="T15" fmla="*/ 64 h 75"/>
                <a:gd name="T16" fmla="*/ 41 w 47"/>
                <a:gd name="T17" fmla="*/ 128 h 75"/>
                <a:gd name="T18" fmla="*/ 0 w 47"/>
                <a:gd name="T19" fmla="*/ 188 h 75"/>
                <a:gd name="T20" fmla="*/ 83 w 47"/>
                <a:gd name="T21" fmla="*/ 252 h 75"/>
                <a:gd name="T22" fmla="*/ 41 w 47"/>
                <a:gd name="T23" fmla="*/ 358 h 75"/>
                <a:gd name="T24" fmla="*/ 64 w 47"/>
                <a:gd name="T25" fmla="*/ 422 h 75"/>
                <a:gd name="T26" fmla="*/ 0 w 47"/>
                <a:gd name="T27" fmla="*/ 505 h 75"/>
                <a:gd name="T28" fmla="*/ 0 w 47"/>
                <a:gd name="T29" fmla="*/ 546 h 75"/>
                <a:gd name="T30" fmla="*/ 188 w 47"/>
                <a:gd name="T31" fmla="*/ 482 h 75"/>
                <a:gd name="T32" fmla="*/ 129 w 47"/>
                <a:gd name="T33" fmla="*/ 569 h 75"/>
                <a:gd name="T34" fmla="*/ 83 w 47"/>
                <a:gd name="T35" fmla="*/ 674 h 75"/>
                <a:gd name="T36" fmla="*/ 129 w 47"/>
                <a:gd name="T37" fmla="*/ 862 h 75"/>
                <a:gd name="T38" fmla="*/ 294 w 47"/>
                <a:gd name="T39" fmla="*/ 821 h 75"/>
                <a:gd name="T40" fmla="*/ 294 w 47"/>
                <a:gd name="T41" fmla="*/ 927 h 75"/>
                <a:gd name="T42" fmla="*/ 423 w 47"/>
                <a:gd name="T43" fmla="*/ 991 h 75"/>
                <a:gd name="T44" fmla="*/ 381 w 47"/>
                <a:gd name="T45" fmla="*/ 1050 h 75"/>
                <a:gd name="T46" fmla="*/ 446 w 47"/>
                <a:gd name="T47" fmla="*/ 1137 h 75"/>
                <a:gd name="T48" fmla="*/ 358 w 47"/>
                <a:gd name="T49" fmla="*/ 1179 h 75"/>
                <a:gd name="T50" fmla="*/ 276 w 47"/>
                <a:gd name="T51" fmla="*/ 1137 h 75"/>
                <a:gd name="T52" fmla="*/ 276 w 47"/>
                <a:gd name="T53" fmla="*/ 1220 h 75"/>
                <a:gd name="T54" fmla="*/ 340 w 47"/>
                <a:gd name="T55" fmla="*/ 1284 h 75"/>
                <a:gd name="T56" fmla="*/ 381 w 47"/>
                <a:gd name="T57" fmla="*/ 1261 h 75"/>
                <a:gd name="T58" fmla="*/ 446 w 47"/>
                <a:gd name="T59" fmla="*/ 1261 h 75"/>
                <a:gd name="T60" fmla="*/ 506 w 47"/>
                <a:gd name="T61" fmla="*/ 1261 h 75"/>
                <a:gd name="T62" fmla="*/ 593 w 47"/>
                <a:gd name="T63" fmla="*/ 1326 h 75"/>
                <a:gd name="T64" fmla="*/ 593 w 47"/>
                <a:gd name="T65" fmla="*/ 1367 h 75"/>
                <a:gd name="T66" fmla="*/ 634 w 47"/>
                <a:gd name="T67" fmla="*/ 1472 h 75"/>
                <a:gd name="T68" fmla="*/ 717 w 47"/>
                <a:gd name="T69" fmla="*/ 1495 h 75"/>
                <a:gd name="T70" fmla="*/ 653 w 47"/>
                <a:gd name="T71" fmla="*/ 1514 h 75"/>
                <a:gd name="T72" fmla="*/ 653 w 47"/>
                <a:gd name="T73" fmla="*/ 1555 h 75"/>
                <a:gd name="T74" fmla="*/ 717 w 47"/>
                <a:gd name="T75" fmla="*/ 1555 h 75"/>
                <a:gd name="T76" fmla="*/ 928 w 47"/>
                <a:gd name="T77" fmla="*/ 1514 h 75"/>
                <a:gd name="T78" fmla="*/ 887 w 47"/>
                <a:gd name="T79" fmla="*/ 1578 h 75"/>
                <a:gd name="T80" fmla="*/ 993 w 47"/>
                <a:gd name="T81" fmla="*/ 1555 h 75"/>
                <a:gd name="T82" fmla="*/ 951 w 47"/>
                <a:gd name="T83" fmla="*/ 170 h 75"/>
                <a:gd name="T84" fmla="*/ 804 w 47"/>
                <a:gd name="T85" fmla="*/ 170 h 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"/>
                <a:gd name="T130" fmla="*/ 0 h 75"/>
                <a:gd name="T131" fmla="*/ 47 w 47"/>
                <a:gd name="T132" fmla="*/ 75 h 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" h="75">
                  <a:moveTo>
                    <a:pt x="38" y="8"/>
                  </a:moveTo>
                  <a:lnTo>
                    <a:pt x="28" y="6"/>
                  </a:lnTo>
                  <a:lnTo>
                    <a:pt x="24" y="3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3"/>
                  </a:lnTo>
                  <a:lnTo>
                    <a:pt x="2" y="3"/>
                  </a:lnTo>
                  <a:lnTo>
                    <a:pt x="2" y="6"/>
                  </a:lnTo>
                  <a:lnTo>
                    <a:pt x="0" y="9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3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9" y="23"/>
                  </a:lnTo>
                  <a:lnTo>
                    <a:pt x="6" y="27"/>
                  </a:lnTo>
                  <a:lnTo>
                    <a:pt x="4" y="32"/>
                  </a:lnTo>
                  <a:lnTo>
                    <a:pt x="6" y="41"/>
                  </a:lnTo>
                  <a:lnTo>
                    <a:pt x="14" y="39"/>
                  </a:lnTo>
                  <a:lnTo>
                    <a:pt x="14" y="44"/>
                  </a:lnTo>
                  <a:lnTo>
                    <a:pt x="20" y="47"/>
                  </a:lnTo>
                  <a:lnTo>
                    <a:pt x="18" y="50"/>
                  </a:lnTo>
                  <a:lnTo>
                    <a:pt x="21" y="54"/>
                  </a:lnTo>
                  <a:lnTo>
                    <a:pt x="17" y="56"/>
                  </a:lnTo>
                  <a:lnTo>
                    <a:pt x="13" y="54"/>
                  </a:lnTo>
                  <a:lnTo>
                    <a:pt x="13" y="58"/>
                  </a:lnTo>
                  <a:lnTo>
                    <a:pt x="16" y="61"/>
                  </a:lnTo>
                  <a:lnTo>
                    <a:pt x="18" y="60"/>
                  </a:lnTo>
                  <a:lnTo>
                    <a:pt x="21" y="60"/>
                  </a:lnTo>
                  <a:lnTo>
                    <a:pt x="24" y="60"/>
                  </a:lnTo>
                  <a:lnTo>
                    <a:pt x="28" y="63"/>
                  </a:lnTo>
                  <a:lnTo>
                    <a:pt x="28" y="65"/>
                  </a:lnTo>
                  <a:lnTo>
                    <a:pt x="30" y="70"/>
                  </a:lnTo>
                  <a:lnTo>
                    <a:pt x="34" y="71"/>
                  </a:lnTo>
                  <a:lnTo>
                    <a:pt x="31" y="72"/>
                  </a:lnTo>
                  <a:lnTo>
                    <a:pt x="31" y="74"/>
                  </a:lnTo>
                  <a:lnTo>
                    <a:pt x="34" y="74"/>
                  </a:lnTo>
                  <a:lnTo>
                    <a:pt x="44" y="72"/>
                  </a:lnTo>
                  <a:lnTo>
                    <a:pt x="42" y="75"/>
                  </a:lnTo>
                  <a:lnTo>
                    <a:pt x="47" y="74"/>
                  </a:lnTo>
                  <a:lnTo>
                    <a:pt x="45" y="8"/>
                  </a:lnTo>
                  <a:lnTo>
                    <a:pt x="38" y="8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11" name="Freeform 1198"/>
            <p:cNvSpPr>
              <a:spLocks noChangeAspect="1"/>
            </p:cNvSpPr>
            <p:nvPr/>
          </p:nvSpPr>
          <p:spPr bwMode="auto">
            <a:xfrm>
              <a:off x="2469" y="2900"/>
              <a:ext cx="179" cy="104"/>
            </a:xfrm>
            <a:custGeom>
              <a:avLst/>
              <a:gdLst>
                <a:gd name="T0" fmla="*/ 652 w 39"/>
                <a:gd name="T1" fmla="*/ 145 h 23"/>
                <a:gd name="T2" fmla="*/ 739 w 39"/>
                <a:gd name="T3" fmla="*/ 203 h 23"/>
                <a:gd name="T4" fmla="*/ 652 w 39"/>
                <a:gd name="T5" fmla="*/ 244 h 23"/>
                <a:gd name="T6" fmla="*/ 528 w 39"/>
                <a:gd name="T7" fmla="*/ 244 h 23"/>
                <a:gd name="T8" fmla="*/ 358 w 39"/>
                <a:gd name="T9" fmla="*/ 326 h 23"/>
                <a:gd name="T10" fmla="*/ 294 w 39"/>
                <a:gd name="T11" fmla="*/ 326 h 23"/>
                <a:gd name="T12" fmla="*/ 229 w 39"/>
                <a:gd name="T13" fmla="*/ 326 h 23"/>
                <a:gd name="T14" fmla="*/ 106 w 39"/>
                <a:gd name="T15" fmla="*/ 326 h 23"/>
                <a:gd name="T16" fmla="*/ 64 w 39"/>
                <a:gd name="T17" fmla="*/ 407 h 23"/>
                <a:gd name="T18" fmla="*/ 0 w 39"/>
                <a:gd name="T19" fmla="*/ 470 h 23"/>
                <a:gd name="T20" fmla="*/ 0 w 39"/>
                <a:gd name="T21" fmla="*/ 448 h 23"/>
                <a:gd name="T22" fmla="*/ 23 w 39"/>
                <a:gd name="T23" fmla="*/ 407 h 23"/>
                <a:gd name="T24" fmla="*/ 83 w 39"/>
                <a:gd name="T25" fmla="*/ 326 h 23"/>
                <a:gd name="T26" fmla="*/ 211 w 39"/>
                <a:gd name="T27" fmla="*/ 244 h 23"/>
                <a:gd name="T28" fmla="*/ 229 w 39"/>
                <a:gd name="T29" fmla="*/ 122 h 23"/>
                <a:gd name="T30" fmla="*/ 381 w 39"/>
                <a:gd name="T31" fmla="*/ 63 h 23"/>
                <a:gd name="T32" fmla="*/ 505 w 39"/>
                <a:gd name="T33" fmla="*/ 63 h 23"/>
                <a:gd name="T34" fmla="*/ 652 w 39"/>
                <a:gd name="T35" fmla="*/ 0 h 23"/>
                <a:gd name="T36" fmla="*/ 675 w 39"/>
                <a:gd name="T37" fmla="*/ 0 h 23"/>
                <a:gd name="T38" fmla="*/ 675 w 39"/>
                <a:gd name="T39" fmla="*/ 63 h 23"/>
                <a:gd name="T40" fmla="*/ 799 w 39"/>
                <a:gd name="T41" fmla="*/ 63 h 23"/>
                <a:gd name="T42" fmla="*/ 822 w 39"/>
                <a:gd name="T43" fmla="*/ 63 h 23"/>
                <a:gd name="T44" fmla="*/ 757 w 39"/>
                <a:gd name="T45" fmla="*/ 104 h 23"/>
                <a:gd name="T46" fmla="*/ 652 w 39"/>
                <a:gd name="T47" fmla="*/ 145 h 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9"/>
                <a:gd name="T73" fmla="*/ 0 h 23"/>
                <a:gd name="T74" fmla="*/ 39 w 39"/>
                <a:gd name="T75" fmla="*/ 23 h 2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9" h="23">
                  <a:moveTo>
                    <a:pt x="31" y="7"/>
                  </a:moveTo>
                  <a:lnTo>
                    <a:pt x="35" y="10"/>
                  </a:lnTo>
                  <a:lnTo>
                    <a:pt x="31" y="12"/>
                  </a:lnTo>
                  <a:lnTo>
                    <a:pt x="25" y="12"/>
                  </a:lnTo>
                  <a:lnTo>
                    <a:pt x="17" y="16"/>
                  </a:lnTo>
                  <a:lnTo>
                    <a:pt x="14" y="16"/>
                  </a:lnTo>
                  <a:lnTo>
                    <a:pt x="11" y="16"/>
                  </a:lnTo>
                  <a:lnTo>
                    <a:pt x="5" y="16"/>
                  </a:lnTo>
                  <a:lnTo>
                    <a:pt x="3" y="20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0"/>
                  </a:lnTo>
                  <a:lnTo>
                    <a:pt x="4" y="16"/>
                  </a:lnTo>
                  <a:lnTo>
                    <a:pt x="10" y="12"/>
                  </a:lnTo>
                  <a:lnTo>
                    <a:pt x="11" y="6"/>
                  </a:lnTo>
                  <a:lnTo>
                    <a:pt x="18" y="3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6" y="5"/>
                  </a:lnTo>
                  <a:lnTo>
                    <a:pt x="31" y="7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12" name="Freeform 1199"/>
            <p:cNvSpPr>
              <a:spLocks noChangeAspect="1"/>
            </p:cNvSpPr>
            <p:nvPr/>
          </p:nvSpPr>
          <p:spPr bwMode="auto">
            <a:xfrm>
              <a:off x="2469" y="2900"/>
              <a:ext cx="179" cy="104"/>
            </a:xfrm>
            <a:custGeom>
              <a:avLst/>
              <a:gdLst>
                <a:gd name="T0" fmla="*/ 652 w 39"/>
                <a:gd name="T1" fmla="*/ 145 h 23"/>
                <a:gd name="T2" fmla="*/ 739 w 39"/>
                <a:gd name="T3" fmla="*/ 203 h 23"/>
                <a:gd name="T4" fmla="*/ 652 w 39"/>
                <a:gd name="T5" fmla="*/ 244 h 23"/>
                <a:gd name="T6" fmla="*/ 528 w 39"/>
                <a:gd name="T7" fmla="*/ 244 h 23"/>
                <a:gd name="T8" fmla="*/ 358 w 39"/>
                <a:gd name="T9" fmla="*/ 326 h 23"/>
                <a:gd name="T10" fmla="*/ 294 w 39"/>
                <a:gd name="T11" fmla="*/ 326 h 23"/>
                <a:gd name="T12" fmla="*/ 229 w 39"/>
                <a:gd name="T13" fmla="*/ 326 h 23"/>
                <a:gd name="T14" fmla="*/ 106 w 39"/>
                <a:gd name="T15" fmla="*/ 326 h 23"/>
                <a:gd name="T16" fmla="*/ 64 w 39"/>
                <a:gd name="T17" fmla="*/ 407 h 23"/>
                <a:gd name="T18" fmla="*/ 0 w 39"/>
                <a:gd name="T19" fmla="*/ 470 h 23"/>
                <a:gd name="T20" fmla="*/ 0 w 39"/>
                <a:gd name="T21" fmla="*/ 448 h 23"/>
                <a:gd name="T22" fmla="*/ 23 w 39"/>
                <a:gd name="T23" fmla="*/ 407 h 23"/>
                <a:gd name="T24" fmla="*/ 83 w 39"/>
                <a:gd name="T25" fmla="*/ 326 h 23"/>
                <a:gd name="T26" fmla="*/ 211 w 39"/>
                <a:gd name="T27" fmla="*/ 244 h 23"/>
                <a:gd name="T28" fmla="*/ 229 w 39"/>
                <a:gd name="T29" fmla="*/ 122 h 23"/>
                <a:gd name="T30" fmla="*/ 381 w 39"/>
                <a:gd name="T31" fmla="*/ 63 h 23"/>
                <a:gd name="T32" fmla="*/ 505 w 39"/>
                <a:gd name="T33" fmla="*/ 63 h 23"/>
                <a:gd name="T34" fmla="*/ 652 w 39"/>
                <a:gd name="T35" fmla="*/ 0 h 23"/>
                <a:gd name="T36" fmla="*/ 675 w 39"/>
                <a:gd name="T37" fmla="*/ 0 h 23"/>
                <a:gd name="T38" fmla="*/ 675 w 39"/>
                <a:gd name="T39" fmla="*/ 63 h 23"/>
                <a:gd name="T40" fmla="*/ 799 w 39"/>
                <a:gd name="T41" fmla="*/ 63 h 23"/>
                <a:gd name="T42" fmla="*/ 822 w 39"/>
                <a:gd name="T43" fmla="*/ 63 h 23"/>
                <a:gd name="T44" fmla="*/ 757 w 39"/>
                <a:gd name="T45" fmla="*/ 104 h 23"/>
                <a:gd name="T46" fmla="*/ 652 w 39"/>
                <a:gd name="T47" fmla="*/ 145 h 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9"/>
                <a:gd name="T73" fmla="*/ 0 h 23"/>
                <a:gd name="T74" fmla="*/ 39 w 39"/>
                <a:gd name="T75" fmla="*/ 23 h 2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9" h="23">
                  <a:moveTo>
                    <a:pt x="31" y="7"/>
                  </a:moveTo>
                  <a:lnTo>
                    <a:pt x="35" y="10"/>
                  </a:lnTo>
                  <a:lnTo>
                    <a:pt x="31" y="12"/>
                  </a:lnTo>
                  <a:lnTo>
                    <a:pt x="25" y="12"/>
                  </a:lnTo>
                  <a:lnTo>
                    <a:pt x="17" y="16"/>
                  </a:lnTo>
                  <a:lnTo>
                    <a:pt x="14" y="16"/>
                  </a:lnTo>
                  <a:lnTo>
                    <a:pt x="11" y="16"/>
                  </a:lnTo>
                  <a:lnTo>
                    <a:pt x="5" y="16"/>
                  </a:lnTo>
                  <a:lnTo>
                    <a:pt x="3" y="20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0"/>
                  </a:lnTo>
                  <a:lnTo>
                    <a:pt x="4" y="16"/>
                  </a:lnTo>
                  <a:lnTo>
                    <a:pt x="10" y="12"/>
                  </a:lnTo>
                  <a:lnTo>
                    <a:pt x="11" y="6"/>
                  </a:lnTo>
                  <a:lnTo>
                    <a:pt x="18" y="3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6" y="5"/>
                  </a:lnTo>
                  <a:lnTo>
                    <a:pt x="31" y="7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13" name="Freeform 1200"/>
            <p:cNvSpPr>
              <a:spLocks noChangeAspect="1"/>
            </p:cNvSpPr>
            <p:nvPr/>
          </p:nvSpPr>
          <p:spPr bwMode="auto">
            <a:xfrm>
              <a:off x="2035" y="2460"/>
              <a:ext cx="530" cy="330"/>
            </a:xfrm>
            <a:custGeom>
              <a:avLst/>
              <a:gdLst>
                <a:gd name="T0" fmla="*/ 2129 w 116"/>
                <a:gd name="T1" fmla="*/ 797 h 72"/>
                <a:gd name="T2" fmla="*/ 1983 w 116"/>
                <a:gd name="T3" fmla="*/ 715 h 72"/>
                <a:gd name="T4" fmla="*/ 1919 w 116"/>
                <a:gd name="T5" fmla="*/ 545 h 72"/>
                <a:gd name="T6" fmla="*/ 1919 w 116"/>
                <a:gd name="T7" fmla="*/ 422 h 72"/>
                <a:gd name="T8" fmla="*/ 1796 w 116"/>
                <a:gd name="T9" fmla="*/ 293 h 72"/>
                <a:gd name="T10" fmla="*/ 1713 w 116"/>
                <a:gd name="T11" fmla="*/ 252 h 72"/>
                <a:gd name="T12" fmla="*/ 1567 w 116"/>
                <a:gd name="T13" fmla="*/ 147 h 72"/>
                <a:gd name="T14" fmla="*/ 1480 w 116"/>
                <a:gd name="T15" fmla="*/ 41 h 72"/>
                <a:gd name="T16" fmla="*/ 1398 w 116"/>
                <a:gd name="T17" fmla="*/ 0 h 72"/>
                <a:gd name="T18" fmla="*/ 1275 w 116"/>
                <a:gd name="T19" fmla="*/ 124 h 72"/>
                <a:gd name="T20" fmla="*/ 1087 w 116"/>
                <a:gd name="T21" fmla="*/ 188 h 72"/>
                <a:gd name="T22" fmla="*/ 1001 w 116"/>
                <a:gd name="T23" fmla="*/ 252 h 72"/>
                <a:gd name="T24" fmla="*/ 918 w 116"/>
                <a:gd name="T25" fmla="*/ 211 h 72"/>
                <a:gd name="T26" fmla="*/ 795 w 116"/>
                <a:gd name="T27" fmla="*/ 252 h 72"/>
                <a:gd name="T28" fmla="*/ 690 w 116"/>
                <a:gd name="T29" fmla="*/ 252 h 72"/>
                <a:gd name="T30" fmla="*/ 608 w 116"/>
                <a:gd name="T31" fmla="*/ 211 h 72"/>
                <a:gd name="T32" fmla="*/ 503 w 116"/>
                <a:gd name="T33" fmla="*/ 275 h 72"/>
                <a:gd name="T34" fmla="*/ 439 w 116"/>
                <a:gd name="T35" fmla="*/ 335 h 72"/>
                <a:gd name="T36" fmla="*/ 398 w 116"/>
                <a:gd name="T37" fmla="*/ 422 h 72"/>
                <a:gd name="T38" fmla="*/ 292 w 116"/>
                <a:gd name="T39" fmla="*/ 568 h 72"/>
                <a:gd name="T40" fmla="*/ 251 w 116"/>
                <a:gd name="T41" fmla="*/ 651 h 72"/>
                <a:gd name="T42" fmla="*/ 210 w 116"/>
                <a:gd name="T43" fmla="*/ 715 h 72"/>
                <a:gd name="T44" fmla="*/ 210 w 116"/>
                <a:gd name="T45" fmla="*/ 839 h 72"/>
                <a:gd name="T46" fmla="*/ 146 w 116"/>
                <a:gd name="T47" fmla="*/ 839 h 72"/>
                <a:gd name="T48" fmla="*/ 105 w 116"/>
                <a:gd name="T49" fmla="*/ 903 h 72"/>
                <a:gd name="T50" fmla="*/ 0 w 116"/>
                <a:gd name="T51" fmla="*/ 903 h 72"/>
                <a:gd name="T52" fmla="*/ 64 w 116"/>
                <a:gd name="T53" fmla="*/ 944 h 72"/>
                <a:gd name="T54" fmla="*/ 146 w 116"/>
                <a:gd name="T55" fmla="*/ 1008 h 72"/>
                <a:gd name="T56" fmla="*/ 187 w 116"/>
                <a:gd name="T57" fmla="*/ 1072 h 72"/>
                <a:gd name="T58" fmla="*/ 270 w 116"/>
                <a:gd name="T59" fmla="*/ 1132 h 72"/>
                <a:gd name="T60" fmla="*/ 398 w 116"/>
                <a:gd name="T61" fmla="*/ 1155 h 72"/>
                <a:gd name="T62" fmla="*/ 334 w 116"/>
                <a:gd name="T63" fmla="*/ 1260 h 72"/>
                <a:gd name="T64" fmla="*/ 439 w 116"/>
                <a:gd name="T65" fmla="*/ 1283 h 72"/>
                <a:gd name="T66" fmla="*/ 562 w 116"/>
                <a:gd name="T67" fmla="*/ 1302 h 72"/>
                <a:gd name="T68" fmla="*/ 690 w 116"/>
                <a:gd name="T69" fmla="*/ 1260 h 72"/>
                <a:gd name="T70" fmla="*/ 690 w 116"/>
                <a:gd name="T71" fmla="*/ 1366 h 72"/>
                <a:gd name="T72" fmla="*/ 708 w 116"/>
                <a:gd name="T73" fmla="*/ 1366 h 72"/>
                <a:gd name="T74" fmla="*/ 690 w 116"/>
                <a:gd name="T75" fmla="*/ 1407 h 72"/>
                <a:gd name="T76" fmla="*/ 795 w 116"/>
                <a:gd name="T77" fmla="*/ 1430 h 72"/>
                <a:gd name="T78" fmla="*/ 795 w 116"/>
                <a:gd name="T79" fmla="*/ 1490 h 72"/>
                <a:gd name="T80" fmla="*/ 896 w 116"/>
                <a:gd name="T81" fmla="*/ 1512 h 72"/>
                <a:gd name="T82" fmla="*/ 1129 w 116"/>
                <a:gd name="T83" fmla="*/ 1512 h 72"/>
                <a:gd name="T84" fmla="*/ 1188 w 116"/>
                <a:gd name="T85" fmla="*/ 1448 h 72"/>
                <a:gd name="T86" fmla="*/ 1275 w 116"/>
                <a:gd name="T87" fmla="*/ 1448 h 72"/>
                <a:gd name="T88" fmla="*/ 1398 w 116"/>
                <a:gd name="T89" fmla="*/ 1448 h 72"/>
                <a:gd name="T90" fmla="*/ 1544 w 116"/>
                <a:gd name="T91" fmla="*/ 1430 h 72"/>
                <a:gd name="T92" fmla="*/ 1649 w 116"/>
                <a:gd name="T93" fmla="*/ 1302 h 72"/>
                <a:gd name="T94" fmla="*/ 1773 w 116"/>
                <a:gd name="T95" fmla="*/ 1260 h 72"/>
                <a:gd name="T96" fmla="*/ 1901 w 116"/>
                <a:gd name="T97" fmla="*/ 1219 h 72"/>
                <a:gd name="T98" fmla="*/ 1983 w 116"/>
                <a:gd name="T99" fmla="*/ 1260 h 72"/>
                <a:gd name="T100" fmla="*/ 2065 w 116"/>
                <a:gd name="T101" fmla="*/ 1219 h 72"/>
                <a:gd name="T102" fmla="*/ 2088 w 116"/>
                <a:gd name="T103" fmla="*/ 1283 h 72"/>
                <a:gd name="T104" fmla="*/ 2234 w 116"/>
                <a:gd name="T105" fmla="*/ 1283 h 72"/>
                <a:gd name="T106" fmla="*/ 2234 w 116"/>
                <a:gd name="T107" fmla="*/ 1072 h 72"/>
                <a:gd name="T108" fmla="*/ 2298 w 116"/>
                <a:gd name="T109" fmla="*/ 944 h 72"/>
                <a:gd name="T110" fmla="*/ 2399 w 116"/>
                <a:gd name="T111" fmla="*/ 862 h 72"/>
                <a:gd name="T112" fmla="*/ 2422 w 116"/>
                <a:gd name="T113" fmla="*/ 797 h 72"/>
                <a:gd name="T114" fmla="*/ 2358 w 116"/>
                <a:gd name="T115" fmla="*/ 756 h 72"/>
                <a:gd name="T116" fmla="*/ 2234 w 116"/>
                <a:gd name="T117" fmla="*/ 756 h 72"/>
                <a:gd name="T118" fmla="*/ 2129 w 116"/>
                <a:gd name="T119" fmla="*/ 797 h 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6"/>
                <a:gd name="T181" fmla="*/ 0 h 72"/>
                <a:gd name="T182" fmla="*/ 116 w 116"/>
                <a:gd name="T183" fmla="*/ 72 h 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6" h="72">
                  <a:moveTo>
                    <a:pt x="102" y="38"/>
                  </a:moveTo>
                  <a:lnTo>
                    <a:pt x="95" y="34"/>
                  </a:lnTo>
                  <a:lnTo>
                    <a:pt x="92" y="26"/>
                  </a:lnTo>
                  <a:lnTo>
                    <a:pt x="92" y="20"/>
                  </a:lnTo>
                  <a:lnTo>
                    <a:pt x="86" y="14"/>
                  </a:lnTo>
                  <a:lnTo>
                    <a:pt x="82" y="12"/>
                  </a:lnTo>
                  <a:lnTo>
                    <a:pt x="75" y="7"/>
                  </a:lnTo>
                  <a:lnTo>
                    <a:pt x="71" y="2"/>
                  </a:lnTo>
                  <a:lnTo>
                    <a:pt x="67" y="0"/>
                  </a:lnTo>
                  <a:lnTo>
                    <a:pt x="61" y="6"/>
                  </a:lnTo>
                  <a:lnTo>
                    <a:pt x="52" y="9"/>
                  </a:lnTo>
                  <a:lnTo>
                    <a:pt x="48" y="12"/>
                  </a:lnTo>
                  <a:lnTo>
                    <a:pt x="44" y="10"/>
                  </a:lnTo>
                  <a:lnTo>
                    <a:pt x="38" y="12"/>
                  </a:lnTo>
                  <a:lnTo>
                    <a:pt x="33" y="12"/>
                  </a:lnTo>
                  <a:lnTo>
                    <a:pt x="29" y="10"/>
                  </a:lnTo>
                  <a:lnTo>
                    <a:pt x="24" y="13"/>
                  </a:lnTo>
                  <a:lnTo>
                    <a:pt x="21" y="16"/>
                  </a:lnTo>
                  <a:lnTo>
                    <a:pt x="19" y="20"/>
                  </a:lnTo>
                  <a:lnTo>
                    <a:pt x="14" y="27"/>
                  </a:lnTo>
                  <a:lnTo>
                    <a:pt x="12" y="31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7" y="40"/>
                  </a:lnTo>
                  <a:lnTo>
                    <a:pt x="5" y="43"/>
                  </a:lnTo>
                  <a:lnTo>
                    <a:pt x="0" y="43"/>
                  </a:lnTo>
                  <a:lnTo>
                    <a:pt x="3" y="45"/>
                  </a:lnTo>
                  <a:lnTo>
                    <a:pt x="7" y="48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9" y="55"/>
                  </a:lnTo>
                  <a:lnTo>
                    <a:pt x="16" y="60"/>
                  </a:lnTo>
                  <a:lnTo>
                    <a:pt x="21" y="61"/>
                  </a:lnTo>
                  <a:lnTo>
                    <a:pt x="27" y="62"/>
                  </a:lnTo>
                  <a:lnTo>
                    <a:pt x="33" y="60"/>
                  </a:lnTo>
                  <a:lnTo>
                    <a:pt x="33" y="65"/>
                  </a:lnTo>
                  <a:lnTo>
                    <a:pt x="34" y="65"/>
                  </a:lnTo>
                  <a:lnTo>
                    <a:pt x="33" y="67"/>
                  </a:lnTo>
                  <a:lnTo>
                    <a:pt x="38" y="68"/>
                  </a:lnTo>
                  <a:lnTo>
                    <a:pt x="38" y="71"/>
                  </a:lnTo>
                  <a:lnTo>
                    <a:pt x="43" y="72"/>
                  </a:lnTo>
                  <a:lnTo>
                    <a:pt x="54" y="72"/>
                  </a:lnTo>
                  <a:lnTo>
                    <a:pt x="57" y="69"/>
                  </a:lnTo>
                  <a:lnTo>
                    <a:pt x="61" y="69"/>
                  </a:lnTo>
                  <a:lnTo>
                    <a:pt x="67" y="69"/>
                  </a:lnTo>
                  <a:lnTo>
                    <a:pt x="74" y="68"/>
                  </a:lnTo>
                  <a:lnTo>
                    <a:pt x="79" y="62"/>
                  </a:lnTo>
                  <a:lnTo>
                    <a:pt x="85" y="60"/>
                  </a:lnTo>
                  <a:lnTo>
                    <a:pt x="91" y="58"/>
                  </a:lnTo>
                  <a:lnTo>
                    <a:pt x="95" y="60"/>
                  </a:lnTo>
                  <a:lnTo>
                    <a:pt x="99" y="58"/>
                  </a:lnTo>
                  <a:lnTo>
                    <a:pt x="100" y="61"/>
                  </a:lnTo>
                  <a:lnTo>
                    <a:pt x="107" y="61"/>
                  </a:lnTo>
                  <a:lnTo>
                    <a:pt x="107" y="51"/>
                  </a:lnTo>
                  <a:lnTo>
                    <a:pt x="110" y="45"/>
                  </a:lnTo>
                  <a:lnTo>
                    <a:pt x="115" y="41"/>
                  </a:lnTo>
                  <a:lnTo>
                    <a:pt x="116" y="38"/>
                  </a:lnTo>
                  <a:lnTo>
                    <a:pt x="113" y="36"/>
                  </a:lnTo>
                  <a:lnTo>
                    <a:pt x="107" y="36"/>
                  </a:lnTo>
                  <a:lnTo>
                    <a:pt x="102" y="38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14" name="Freeform 1201"/>
            <p:cNvSpPr>
              <a:spLocks noChangeAspect="1"/>
            </p:cNvSpPr>
            <p:nvPr/>
          </p:nvSpPr>
          <p:spPr bwMode="auto">
            <a:xfrm>
              <a:off x="2035" y="2460"/>
              <a:ext cx="530" cy="330"/>
            </a:xfrm>
            <a:custGeom>
              <a:avLst/>
              <a:gdLst>
                <a:gd name="T0" fmla="*/ 2129 w 116"/>
                <a:gd name="T1" fmla="*/ 797 h 72"/>
                <a:gd name="T2" fmla="*/ 1983 w 116"/>
                <a:gd name="T3" fmla="*/ 715 h 72"/>
                <a:gd name="T4" fmla="*/ 1919 w 116"/>
                <a:gd name="T5" fmla="*/ 545 h 72"/>
                <a:gd name="T6" fmla="*/ 1919 w 116"/>
                <a:gd name="T7" fmla="*/ 422 h 72"/>
                <a:gd name="T8" fmla="*/ 1796 w 116"/>
                <a:gd name="T9" fmla="*/ 293 h 72"/>
                <a:gd name="T10" fmla="*/ 1713 w 116"/>
                <a:gd name="T11" fmla="*/ 252 h 72"/>
                <a:gd name="T12" fmla="*/ 1567 w 116"/>
                <a:gd name="T13" fmla="*/ 147 h 72"/>
                <a:gd name="T14" fmla="*/ 1480 w 116"/>
                <a:gd name="T15" fmla="*/ 41 h 72"/>
                <a:gd name="T16" fmla="*/ 1398 w 116"/>
                <a:gd name="T17" fmla="*/ 0 h 72"/>
                <a:gd name="T18" fmla="*/ 1275 w 116"/>
                <a:gd name="T19" fmla="*/ 124 h 72"/>
                <a:gd name="T20" fmla="*/ 1087 w 116"/>
                <a:gd name="T21" fmla="*/ 188 h 72"/>
                <a:gd name="T22" fmla="*/ 1001 w 116"/>
                <a:gd name="T23" fmla="*/ 252 h 72"/>
                <a:gd name="T24" fmla="*/ 918 w 116"/>
                <a:gd name="T25" fmla="*/ 211 h 72"/>
                <a:gd name="T26" fmla="*/ 795 w 116"/>
                <a:gd name="T27" fmla="*/ 252 h 72"/>
                <a:gd name="T28" fmla="*/ 690 w 116"/>
                <a:gd name="T29" fmla="*/ 252 h 72"/>
                <a:gd name="T30" fmla="*/ 608 w 116"/>
                <a:gd name="T31" fmla="*/ 211 h 72"/>
                <a:gd name="T32" fmla="*/ 503 w 116"/>
                <a:gd name="T33" fmla="*/ 275 h 72"/>
                <a:gd name="T34" fmla="*/ 439 w 116"/>
                <a:gd name="T35" fmla="*/ 335 h 72"/>
                <a:gd name="T36" fmla="*/ 398 w 116"/>
                <a:gd name="T37" fmla="*/ 422 h 72"/>
                <a:gd name="T38" fmla="*/ 292 w 116"/>
                <a:gd name="T39" fmla="*/ 568 h 72"/>
                <a:gd name="T40" fmla="*/ 251 w 116"/>
                <a:gd name="T41" fmla="*/ 651 h 72"/>
                <a:gd name="T42" fmla="*/ 210 w 116"/>
                <a:gd name="T43" fmla="*/ 715 h 72"/>
                <a:gd name="T44" fmla="*/ 210 w 116"/>
                <a:gd name="T45" fmla="*/ 839 h 72"/>
                <a:gd name="T46" fmla="*/ 146 w 116"/>
                <a:gd name="T47" fmla="*/ 839 h 72"/>
                <a:gd name="T48" fmla="*/ 105 w 116"/>
                <a:gd name="T49" fmla="*/ 903 h 72"/>
                <a:gd name="T50" fmla="*/ 0 w 116"/>
                <a:gd name="T51" fmla="*/ 903 h 72"/>
                <a:gd name="T52" fmla="*/ 64 w 116"/>
                <a:gd name="T53" fmla="*/ 944 h 72"/>
                <a:gd name="T54" fmla="*/ 146 w 116"/>
                <a:gd name="T55" fmla="*/ 1008 h 72"/>
                <a:gd name="T56" fmla="*/ 187 w 116"/>
                <a:gd name="T57" fmla="*/ 1072 h 72"/>
                <a:gd name="T58" fmla="*/ 270 w 116"/>
                <a:gd name="T59" fmla="*/ 1132 h 72"/>
                <a:gd name="T60" fmla="*/ 398 w 116"/>
                <a:gd name="T61" fmla="*/ 1155 h 72"/>
                <a:gd name="T62" fmla="*/ 334 w 116"/>
                <a:gd name="T63" fmla="*/ 1260 h 72"/>
                <a:gd name="T64" fmla="*/ 439 w 116"/>
                <a:gd name="T65" fmla="*/ 1283 h 72"/>
                <a:gd name="T66" fmla="*/ 562 w 116"/>
                <a:gd name="T67" fmla="*/ 1302 h 72"/>
                <a:gd name="T68" fmla="*/ 690 w 116"/>
                <a:gd name="T69" fmla="*/ 1260 h 72"/>
                <a:gd name="T70" fmla="*/ 690 w 116"/>
                <a:gd name="T71" fmla="*/ 1366 h 72"/>
                <a:gd name="T72" fmla="*/ 708 w 116"/>
                <a:gd name="T73" fmla="*/ 1366 h 72"/>
                <a:gd name="T74" fmla="*/ 690 w 116"/>
                <a:gd name="T75" fmla="*/ 1407 h 72"/>
                <a:gd name="T76" fmla="*/ 795 w 116"/>
                <a:gd name="T77" fmla="*/ 1430 h 72"/>
                <a:gd name="T78" fmla="*/ 795 w 116"/>
                <a:gd name="T79" fmla="*/ 1490 h 72"/>
                <a:gd name="T80" fmla="*/ 896 w 116"/>
                <a:gd name="T81" fmla="*/ 1512 h 72"/>
                <a:gd name="T82" fmla="*/ 1129 w 116"/>
                <a:gd name="T83" fmla="*/ 1512 h 72"/>
                <a:gd name="T84" fmla="*/ 1188 w 116"/>
                <a:gd name="T85" fmla="*/ 1448 h 72"/>
                <a:gd name="T86" fmla="*/ 1275 w 116"/>
                <a:gd name="T87" fmla="*/ 1448 h 72"/>
                <a:gd name="T88" fmla="*/ 1398 w 116"/>
                <a:gd name="T89" fmla="*/ 1448 h 72"/>
                <a:gd name="T90" fmla="*/ 1544 w 116"/>
                <a:gd name="T91" fmla="*/ 1430 h 72"/>
                <a:gd name="T92" fmla="*/ 1649 w 116"/>
                <a:gd name="T93" fmla="*/ 1302 h 72"/>
                <a:gd name="T94" fmla="*/ 1773 w 116"/>
                <a:gd name="T95" fmla="*/ 1260 h 72"/>
                <a:gd name="T96" fmla="*/ 1901 w 116"/>
                <a:gd name="T97" fmla="*/ 1219 h 72"/>
                <a:gd name="T98" fmla="*/ 1983 w 116"/>
                <a:gd name="T99" fmla="*/ 1260 h 72"/>
                <a:gd name="T100" fmla="*/ 2065 w 116"/>
                <a:gd name="T101" fmla="*/ 1219 h 72"/>
                <a:gd name="T102" fmla="*/ 2088 w 116"/>
                <a:gd name="T103" fmla="*/ 1283 h 72"/>
                <a:gd name="T104" fmla="*/ 2234 w 116"/>
                <a:gd name="T105" fmla="*/ 1283 h 72"/>
                <a:gd name="T106" fmla="*/ 2234 w 116"/>
                <a:gd name="T107" fmla="*/ 1072 h 72"/>
                <a:gd name="T108" fmla="*/ 2298 w 116"/>
                <a:gd name="T109" fmla="*/ 944 h 72"/>
                <a:gd name="T110" fmla="*/ 2399 w 116"/>
                <a:gd name="T111" fmla="*/ 862 h 72"/>
                <a:gd name="T112" fmla="*/ 2422 w 116"/>
                <a:gd name="T113" fmla="*/ 797 h 72"/>
                <a:gd name="T114" fmla="*/ 2358 w 116"/>
                <a:gd name="T115" fmla="*/ 756 h 72"/>
                <a:gd name="T116" fmla="*/ 2234 w 116"/>
                <a:gd name="T117" fmla="*/ 756 h 72"/>
                <a:gd name="T118" fmla="*/ 2129 w 116"/>
                <a:gd name="T119" fmla="*/ 797 h 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6"/>
                <a:gd name="T181" fmla="*/ 0 h 72"/>
                <a:gd name="T182" fmla="*/ 116 w 116"/>
                <a:gd name="T183" fmla="*/ 72 h 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6" h="72">
                  <a:moveTo>
                    <a:pt x="102" y="38"/>
                  </a:moveTo>
                  <a:lnTo>
                    <a:pt x="95" y="34"/>
                  </a:lnTo>
                  <a:lnTo>
                    <a:pt x="92" y="26"/>
                  </a:lnTo>
                  <a:lnTo>
                    <a:pt x="92" y="20"/>
                  </a:lnTo>
                  <a:lnTo>
                    <a:pt x="86" y="14"/>
                  </a:lnTo>
                  <a:lnTo>
                    <a:pt x="82" y="12"/>
                  </a:lnTo>
                  <a:lnTo>
                    <a:pt x="75" y="7"/>
                  </a:lnTo>
                  <a:lnTo>
                    <a:pt x="71" y="2"/>
                  </a:lnTo>
                  <a:lnTo>
                    <a:pt x="67" y="0"/>
                  </a:lnTo>
                  <a:lnTo>
                    <a:pt x="61" y="6"/>
                  </a:lnTo>
                  <a:lnTo>
                    <a:pt x="52" y="9"/>
                  </a:lnTo>
                  <a:lnTo>
                    <a:pt x="48" y="12"/>
                  </a:lnTo>
                  <a:lnTo>
                    <a:pt x="44" y="10"/>
                  </a:lnTo>
                  <a:lnTo>
                    <a:pt x="38" y="12"/>
                  </a:lnTo>
                  <a:lnTo>
                    <a:pt x="33" y="12"/>
                  </a:lnTo>
                  <a:lnTo>
                    <a:pt x="29" y="10"/>
                  </a:lnTo>
                  <a:lnTo>
                    <a:pt x="24" y="13"/>
                  </a:lnTo>
                  <a:lnTo>
                    <a:pt x="21" y="16"/>
                  </a:lnTo>
                  <a:lnTo>
                    <a:pt x="19" y="20"/>
                  </a:lnTo>
                  <a:lnTo>
                    <a:pt x="14" y="27"/>
                  </a:lnTo>
                  <a:lnTo>
                    <a:pt x="12" y="31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7" y="40"/>
                  </a:lnTo>
                  <a:lnTo>
                    <a:pt x="5" y="43"/>
                  </a:lnTo>
                  <a:lnTo>
                    <a:pt x="0" y="43"/>
                  </a:lnTo>
                  <a:lnTo>
                    <a:pt x="3" y="45"/>
                  </a:lnTo>
                  <a:lnTo>
                    <a:pt x="7" y="48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9" y="55"/>
                  </a:lnTo>
                  <a:lnTo>
                    <a:pt x="16" y="60"/>
                  </a:lnTo>
                  <a:lnTo>
                    <a:pt x="21" y="61"/>
                  </a:lnTo>
                  <a:lnTo>
                    <a:pt x="27" y="62"/>
                  </a:lnTo>
                  <a:lnTo>
                    <a:pt x="33" y="60"/>
                  </a:lnTo>
                  <a:lnTo>
                    <a:pt x="33" y="65"/>
                  </a:lnTo>
                  <a:lnTo>
                    <a:pt x="34" y="65"/>
                  </a:lnTo>
                  <a:lnTo>
                    <a:pt x="33" y="67"/>
                  </a:lnTo>
                  <a:lnTo>
                    <a:pt x="38" y="68"/>
                  </a:lnTo>
                  <a:lnTo>
                    <a:pt x="38" y="71"/>
                  </a:lnTo>
                  <a:lnTo>
                    <a:pt x="43" y="72"/>
                  </a:lnTo>
                  <a:lnTo>
                    <a:pt x="54" y="72"/>
                  </a:lnTo>
                  <a:lnTo>
                    <a:pt x="57" y="69"/>
                  </a:lnTo>
                  <a:lnTo>
                    <a:pt x="61" y="69"/>
                  </a:lnTo>
                  <a:lnTo>
                    <a:pt x="67" y="69"/>
                  </a:lnTo>
                  <a:lnTo>
                    <a:pt x="74" y="68"/>
                  </a:lnTo>
                  <a:lnTo>
                    <a:pt x="79" y="62"/>
                  </a:lnTo>
                  <a:lnTo>
                    <a:pt x="85" y="60"/>
                  </a:lnTo>
                  <a:lnTo>
                    <a:pt x="91" y="58"/>
                  </a:lnTo>
                  <a:lnTo>
                    <a:pt x="95" y="60"/>
                  </a:lnTo>
                  <a:lnTo>
                    <a:pt x="99" y="58"/>
                  </a:lnTo>
                  <a:lnTo>
                    <a:pt x="100" y="61"/>
                  </a:lnTo>
                  <a:lnTo>
                    <a:pt x="107" y="61"/>
                  </a:lnTo>
                  <a:lnTo>
                    <a:pt x="107" y="51"/>
                  </a:lnTo>
                  <a:lnTo>
                    <a:pt x="110" y="45"/>
                  </a:lnTo>
                  <a:lnTo>
                    <a:pt x="115" y="41"/>
                  </a:lnTo>
                  <a:lnTo>
                    <a:pt x="116" y="38"/>
                  </a:lnTo>
                  <a:lnTo>
                    <a:pt x="113" y="36"/>
                  </a:lnTo>
                  <a:lnTo>
                    <a:pt x="107" y="36"/>
                  </a:lnTo>
                  <a:lnTo>
                    <a:pt x="102" y="38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15" name="Freeform 1202"/>
            <p:cNvSpPr>
              <a:spLocks noChangeAspect="1"/>
            </p:cNvSpPr>
            <p:nvPr/>
          </p:nvSpPr>
          <p:spPr bwMode="auto">
            <a:xfrm>
              <a:off x="2342" y="2441"/>
              <a:ext cx="210" cy="184"/>
            </a:xfrm>
            <a:custGeom>
              <a:avLst/>
              <a:gdLst>
                <a:gd name="T0" fmla="*/ 730 w 46"/>
                <a:gd name="T1" fmla="*/ 635 h 40"/>
                <a:gd name="T2" fmla="*/ 667 w 46"/>
                <a:gd name="T3" fmla="*/ 570 h 40"/>
                <a:gd name="T4" fmla="*/ 749 w 46"/>
                <a:gd name="T5" fmla="*/ 506 h 40"/>
                <a:gd name="T6" fmla="*/ 959 w 46"/>
                <a:gd name="T7" fmla="*/ 446 h 40"/>
                <a:gd name="T8" fmla="*/ 895 w 46"/>
                <a:gd name="T9" fmla="*/ 382 h 40"/>
                <a:gd name="T10" fmla="*/ 813 w 46"/>
                <a:gd name="T11" fmla="*/ 294 h 40"/>
                <a:gd name="T12" fmla="*/ 790 w 46"/>
                <a:gd name="T13" fmla="*/ 212 h 40"/>
                <a:gd name="T14" fmla="*/ 648 w 46"/>
                <a:gd name="T15" fmla="*/ 189 h 40"/>
                <a:gd name="T16" fmla="*/ 584 w 46"/>
                <a:gd name="T17" fmla="*/ 64 h 40"/>
                <a:gd name="T18" fmla="*/ 397 w 46"/>
                <a:gd name="T19" fmla="*/ 64 h 40"/>
                <a:gd name="T20" fmla="*/ 228 w 46"/>
                <a:gd name="T21" fmla="*/ 0 h 40"/>
                <a:gd name="T22" fmla="*/ 169 w 46"/>
                <a:gd name="T23" fmla="*/ 64 h 40"/>
                <a:gd name="T24" fmla="*/ 23 w 46"/>
                <a:gd name="T25" fmla="*/ 64 h 40"/>
                <a:gd name="T26" fmla="*/ 0 w 46"/>
                <a:gd name="T27" fmla="*/ 83 h 40"/>
                <a:gd name="T28" fmla="*/ 82 w 46"/>
                <a:gd name="T29" fmla="*/ 129 h 40"/>
                <a:gd name="T30" fmla="*/ 169 w 46"/>
                <a:gd name="T31" fmla="*/ 235 h 40"/>
                <a:gd name="T32" fmla="*/ 310 w 46"/>
                <a:gd name="T33" fmla="*/ 340 h 40"/>
                <a:gd name="T34" fmla="*/ 397 w 46"/>
                <a:gd name="T35" fmla="*/ 382 h 40"/>
                <a:gd name="T36" fmla="*/ 520 w 46"/>
                <a:gd name="T37" fmla="*/ 506 h 40"/>
                <a:gd name="T38" fmla="*/ 520 w 46"/>
                <a:gd name="T39" fmla="*/ 635 h 40"/>
                <a:gd name="T40" fmla="*/ 584 w 46"/>
                <a:gd name="T41" fmla="*/ 805 h 40"/>
                <a:gd name="T42" fmla="*/ 648 w 46"/>
                <a:gd name="T43" fmla="*/ 846 h 40"/>
                <a:gd name="T44" fmla="*/ 667 w 46"/>
                <a:gd name="T45" fmla="*/ 782 h 40"/>
                <a:gd name="T46" fmla="*/ 730 w 46"/>
                <a:gd name="T47" fmla="*/ 635 h 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6"/>
                <a:gd name="T73" fmla="*/ 0 h 40"/>
                <a:gd name="T74" fmla="*/ 46 w 46"/>
                <a:gd name="T75" fmla="*/ 40 h 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6" h="40">
                  <a:moveTo>
                    <a:pt x="35" y="30"/>
                  </a:moveTo>
                  <a:lnTo>
                    <a:pt x="32" y="27"/>
                  </a:lnTo>
                  <a:lnTo>
                    <a:pt x="36" y="24"/>
                  </a:lnTo>
                  <a:lnTo>
                    <a:pt x="46" y="21"/>
                  </a:lnTo>
                  <a:lnTo>
                    <a:pt x="43" y="18"/>
                  </a:lnTo>
                  <a:lnTo>
                    <a:pt x="39" y="14"/>
                  </a:lnTo>
                  <a:lnTo>
                    <a:pt x="38" y="10"/>
                  </a:lnTo>
                  <a:lnTo>
                    <a:pt x="31" y="9"/>
                  </a:lnTo>
                  <a:lnTo>
                    <a:pt x="28" y="3"/>
                  </a:lnTo>
                  <a:lnTo>
                    <a:pt x="19" y="3"/>
                  </a:lnTo>
                  <a:lnTo>
                    <a:pt x="11" y="0"/>
                  </a:lnTo>
                  <a:lnTo>
                    <a:pt x="8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4" y="6"/>
                  </a:lnTo>
                  <a:lnTo>
                    <a:pt x="8" y="11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25" y="24"/>
                  </a:lnTo>
                  <a:lnTo>
                    <a:pt x="25" y="30"/>
                  </a:lnTo>
                  <a:lnTo>
                    <a:pt x="28" y="38"/>
                  </a:lnTo>
                  <a:lnTo>
                    <a:pt x="31" y="40"/>
                  </a:lnTo>
                  <a:lnTo>
                    <a:pt x="32" y="37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16" name="Freeform 1203"/>
            <p:cNvSpPr>
              <a:spLocks noChangeAspect="1"/>
            </p:cNvSpPr>
            <p:nvPr/>
          </p:nvSpPr>
          <p:spPr bwMode="auto">
            <a:xfrm>
              <a:off x="2342" y="2441"/>
              <a:ext cx="210" cy="184"/>
            </a:xfrm>
            <a:custGeom>
              <a:avLst/>
              <a:gdLst>
                <a:gd name="T0" fmla="*/ 730 w 46"/>
                <a:gd name="T1" fmla="*/ 635 h 40"/>
                <a:gd name="T2" fmla="*/ 667 w 46"/>
                <a:gd name="T3" fmla="*/ 570 h 40"/>
                <a:gd name="T4" fmla="*/ 749 w 46"/>
                <a:gd name="T5" fmla="*/ 506 h 40"/>
                <a:gd name="T6" fmla="*/ 959 w 46"/>
                <a:gd name="T7" fmla="*/ 446 h 40"/>
                <a:gd name="T8" fmla="*/ 895 w 46"/>
                <a:gd name="T9" fmla="*/ 382 h 40"/>
                <a:gd name="T10" fmla="*/ 813 w 46"/>
                <a:gd name="T11" fmla="*/ 294 h 40"/>
                <a:gd name="T12" fmla="*/ 790 w 46"/>
                <a:gd name="T13" fmla="*/ 212 h 40"/>
                <a:gd name="T14" fmla="*/ 648 w 46"/>
                <a:gd name="T15" fmla="*/ 189 h 40"/>
                <a:gd name="T16" fmla="*/ 584 w 46"/>
                <a:gd name="T17" fmla="*/ 64 h 40"/>
                <a:gd name="T18" fmla="*/ 397 w 46"/>
                <a:gd name="T19" fmla="*/ 64 h 40"/>
                <a:gd name="T20" fmla="*/ 228 w 46"/>
                <a:gd name="T21" fmla="*/ 0 h 40"/>
                <a:gd name="T22" fmla="*/ 169 w 46"/>
                <a:gd name="T23" fmla="*/ 64 h 40"/>
                <a:gd name="T24" fmla="*/ 23 w 46"/>
                <a:gd name="T25" fmla="*/ 64 h 40"/>
                <a:gd name="T26" fmla="*/ 0 w 46"/>
                <a:gd name="T27" fmla="*/ 83 h 40"/>
                <a:gd name="T28" fmla="*/ 82 w 46"/>
                <a:gd name="T29" fmla="*/ 129 h 40"/>
                <a:gd name="T30" fmla="*/ 169 w 46"/>
                <a:gd name="T31" fmla="*/ 235 h 40"/>
                <a:gd name="T32" fmla="*/ 310 w 46"/>
                <a:gd name="T33" fmla="*/ 340 h 40"/>
                <a:gd name="T34" fmla="*/ 397 w 46"/>
                <a:gd name="T35" fmla="*/ 382 h 40"/>
                <a:gd name="T36" fmla="*/ 520 w 46"/>
                <a:gd name="T37" fmla="*/ 506 h 40"/>
                <a:gd name="T38" fmla="*/ 520 w 46"/>
                <a:gd name="T39" fmla="*/ 635 h 40"/>
                <a:gd name="T40" fmla="*/ 584 w 46"/>
                <a:gd name="T41" fmla="*/ 805 h 40"/>
                <a:gd name="T42" fmla="*/ 648 w 46"/>
                <a:gd name="T43" fmla="*/ 846 h 40"/>
                <a:gd name="T44" fmla="*/ 667 w 46"/>
                <a:gd name="T45" fmla="*/ 782 h 40"/>
                <a:gd name="T46" fmla="*/ 730 w 46"/>
                <a:gd name="T47" fmla="*/ 635 h 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6"/>
                <a:gd name="T73" fmla="*/ 0 h 40"/>
                <a:gd name="T74" fmla="*/ 46 w 46"/>
                <a:gd name="T75" fmla="*/ 40 h 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6" h="40">
                  <a:moveTo>
                    <a:pt x="35" y="30"/>
                  </a:moveTo>
                  <a:lnTo>
                    <a:pt x="32" y="27"/>
                  </a:lnTo>
                  <a:lnTo>
                    <a:pt x="36" y="24"/>
                  </a:lnTo>
                  <a:lnTo>
                    <a:pt x="46" y="21"/>
                  </a:lnTo>
                  <a:lnTo>
                    <a:pt x="43" y="18"/>
                  </a:lnTo>
                  <a:lnTo>
                    <a:pt x="39" y="14"/>
                  </a:lnTo>
                  <a:lnTo>
                    <a:pt x="38" y="10"/>
                  </a:lnTo>
                  <a:lnTo>
                    <a:pt x="31" y="9"/>
                  </a:lnTo>
                  <a:lnTo>
                    <a:pt x="28" y="3"/>
                  </a:lnTo>
                  <a:lnTo>
                    <a:pt x="19" y="3"/>
                  </a:lnTo>
                  <a:lnTo>
                    <a:pt x="11" y="0"/>
                  </a:lnTo>
                  <a:lnTo>
                    <a:pt x="8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4" y="6"/>
                  </a:lnTo>
                  <a:lnTo>
                    <a:pt x="8" y="11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25" y="24"/>
                  </a:lnTo>
                  <a:lnTo>
                    <a:pt x="25" y="30"/>
                  </a:lnTo>
                  <a:lnTo>
                    <a:pt x="28" y="38"/>
                  </a:lnTo>
                  <a:lnTo>
                    <a:pt x="31" y="40"/>
                  </a:lnTo>
                  <a:lnTo>
                    <a:pt x="32" y="37"/>
                  </a:lnTo>
                  <a:lnTo>
                    <a:pt x="35" y="30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17" name="Freeform 1205"/>
            <p:cNvSpPr>
              <a:spLocks noChangeAspect="1"/>
            </p:cNvSpPr>
            <p:nvPr/>
          </p:nvSpPr>
          <p:spPr bwMode="auto">
            <a:xfrm>
              <a:off x="2035" y="2460"/>
              <a:ext cx="530" cy="330"/>
            </a:xfrm>
            <a:custGeom>
              <a:avLst/>
              <a:gdLst>
                <a:gd name="T0" fmla="*/ 2129 w 116"/>
                <a:gd name="T1" fmla="*/ 797 h 72"/>
                <a:gd name="T2" fmla="*/ 1983 w 116"/>
                <a:gd name="T3" fmla="*/ 715 h 72"/>
                <a:gd name="T4" fmla="*/ 1919 w 116"/>
                <a:gd name="T5" fmla="*/ 545 h 72"/>
                <a:gd name="T6" fmla="*/ 1919 w 116"/>
                <a:gd name="T7" fmla="*/ 422 h 72"/>
                <a:gd name="T8" fmla="*/ 1796 w 116"/>
                <a:gd name="T9" fmla="*/ 293 h 72"/>
                <a:gd name="T10" fmla="*/ 1713 w 116"/>
                <a:gd name="T11" fmla="*/ 252 h 72"/>
                <a:gd name="T12" fmla="*/ 1567 w 116"/>
                <a:gd name="T13" fmla="*/ 147 h 72"/>
                <a:gd name="T14" fmla="*/ 1480 w 116"/>
                <a:gd name="T15" fmla="*/ 41 h 72"/>
                <a:gd name="T16" fmla="*/ 1398 w 116"/>
                <a:gd name="T17" fmla="*/ 0 h 72"/>
                <a:gd name="T18" fmla="*/ 1275 w 116"/>
                <a:gd name="T19" fmla="*/ 124 h 72"/>
                <a:gd name="T20" fmla="*/ 1087 w 116"/>
                <a:gd name="T21" fmla="*/ 188 h 72"/>
                <a:gd name="T22" fmla="*/ 1001 w 116"/>
                <a:gd name="T23" fmla="*/ 252 h 72"/>
                <a:gd name="T24" fmla="*/ 918 w 116"/>
                <a:gd name="T25" fmla="*/ 211 h 72"/>
                <a:gd name="T26" fmla="*/ 795 w 116"/>
                <a:gd name="T27" fmla="*/ 252 h 72"/>
                <a:gd name="T28" fmla="*/ 690 w 116"/>
                <a:gd name="T29" fmla="*/ 252 h 72"/>
                <a:gd name="T30" fmla="*/ 608 w 116"/>
                <a:gd name="T31" fmla="*/ 211 h 72"/>
                <a:gd name="T32" fmla="*/ 503 w 116"/>
                <a:gd name="T33" fmla="*/ 275 h 72"/>
                <a:gd name="T34" fmla="*/ 439 w 116"/>
                <a:gd name="T35" fmla="*/ 335 h 72"/>
                <a:gd name="T36" fmla="*/ 398 w 116"/>
                <a:gd name="T37" fmla="*/ 422 h 72"/>
                <a:gd name="T38" fmla="*/ 292 w 116"/>
                <a:gd name="T39" fmla="*/ 568 h 72"/>
                <a:gd name="T40" fmla="*/ 251 w 116"/>
                <a:gd name="T41" fmla="*/ 651 h 72"/>
                <a:gd name="T42" fmla="*/ 210 w 116"/>
                <a:gd name="T43" fmla="*/ 715 h 72"/>
                <a:gd name="T44" fmla="*/ 210 w 116"/>
                <a:gd name="T45" fmla="*/ 839 h 72"/>
                <a:gd name="T46" fmla="*/ 146 w 116"/>
                <a:gd name="T47" fmla="*/ 839 h 72"/>
                <a:gd name="T48" fmla="*/ 105 w 116"/>
                <a:gd name="T49" fmla="*/ 903 h 72"/>
                <a:gd name="T50" fmla="*/ 0 w 116"/>
                <a:gd name="T51" fmla="*/ 903 h 72"/>
                <a:gd name="T52" fmla="*/ 64 w 116"/>
                <a:gd name="T53" fmla="*/ 944 h 72"/>
                <a:gd name="T54" fmla="*/ 146 w 116"/>
                <a:gd name="T55" fmla="*/ 1008 h 72"/>
                <a:gd name="T56" fmla="*/ 187 w 116"/>
                <a:gd name="T57" fmla="*/ 1072 h 72"/>
                <a:gd name="T58" fmla="*/ 270 w 116"/>
                <a:gd name="T59" fmla="*/ 1132 h 72"/>
                <a:gd name="T60" fmla="*/ 398 w 116"/>
                <a:gd name="T61" fmla="*/ 1155 h 72"/>
                <a:gd name="T62" fmla="*/ 334 w 116"/>
                <a:gd name="T63" fmla="*/ 1260 h 72"/>
                <a:gd name="T64" fmla="*/ 439 w 116"/>
                <a:gd name="T65" fmla="*/ 1283 h 72"/>
                <a:gd name="T66" fmla="*/ 562 w 116"/>
                <a:gd name="T67" fmla="*/ 1302 h 72"/>
                <a:gd name="T68" fmla="*/ 690 w 116"/>
                <a:gd name="T69" fmla="*/ 1260 h 72"/>
                <a:gd name="T70" fmla="*/ 690 w 116"/>
                <a:gd name="T71" fmla="*/ 1366 h 72"/>
                <a:gd name="T72" fmla="*/ 708 w 116"/>
                <a:gd name="T73" fmla="*/ 1366 h 72"/>
                <a:gd name="T74" fmla="*/ 690 w 116"/>
                <a:gd name="T75" fmla="*/ 1407 h 72"/>
                <a:gd name="T76" fmla="*/ 795 w 116"/>
                <a:gd name="T77" fmla="*/ 1430 h 72"/>
                <a:gd name="T78" fmla="*/ 795 w 116"/>
                <a:gd name="T79" fmla="*/ 1490 h 72"/>
                <a:gd name="T80" fmla="*/ 896 w 116"/>
                <a:gd name="T81" fmla="*/ 1512 h 72"/>
                <a:gd name="T82" fmla="*/ 1129 w 116"/>
                <a:gd name="T83" fmla="*/ 1512 h 72"/>
                <a:gd name="T84" fmla="*/ 1188 w 116"/>
                <a:gd name="T85" fmla="*/ 1448 h 72"/>
                <a:gd name="T86" fmla="*/ 1275 w 116"/>
                <a:gd name="T87" fmla="*/ 1448 h 72"/>
                <a:gd name="T88" fmla="*/ 1398 w 116"/>
                <a:gd name="T89" fmla="*/ 1448 h 72"/>
                <a:gd name="T90" fmla="*/ 1544 w 116"/>
                <a:gd name="T91" fmla="*/ 1430 h 72"/>
                <a:gd name="T92" fmla="*/ 1649 w 116"/>
                <a:gd name="T93" fmla="*/ 1302 h 72"/>
                <a:gd name="T94" fmla="*/ 1773 w 116"/>
                <a:gd name="T95" fmla="*/ 1260 h 72"/>
                <a:gd name="T96" fmla="*/ 1901 w 116"/>
                <a:gd name="T97" fmla="*/ 1219 h 72"/>
                <a:gd name="T98" fmla="*/ 1983 w 116"/>
                <a:gd name="T99" fmla="*/ 1260 h 72"/>
                <a:gd name="T100" fmla="*/ 2065 w 116"/>
                <a:gd name="T101" fmla="*/ 1219 h 72"/>
                <a:gd name="T102" fmla="*/ 2088 w 116"/>
                <a:gd name="T103" fmla="*/ 1283 h 72"/>
                <a:gd name="T104" fmla="*/ 2234 w 116"/>
                <a:gd name="T105" fmla="*/ 1283 h 72"/>
                <a:gd name="T106" fmla="*/ 2234 w 116"/>
                <a:gd name="T107" fmla="*/ 1072 h 72"/>
                <a:gd name="T108" fmla="*/ 2298 w 116"/>
                <a:gd name="T109" fmla="*/ 944 h 72"/>
                <a:gd name="T110" fmla="*/ 2399 w 116"/>
                <a:gd name="T111" fmla="*/ 862 h 72"/>
                <a:gd name="T112" fmla="*/ 2422 w 116"/>
                <a:gd name="T113" fmla="*/ 797 h 72"/>
                <a:gd name="T114" fmla="*/ 2358 w 116"/>
                <a:gd name="T115" fmla="*/ 756 h 72"/>
                <a:gd name="T116" fmla="*/ 2234 w 116"/>
                <a:gd name="T117" fmla="*/ 756 h 72"/>
                <a:gd name="T118" fmla="*/ 2129 w 116"/>
                <a:gd name="T119" fmla="*/ 797 h 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6"/>
                <a:gd name="T181" fmla="*/ 0 h 72"/>
                <a:gd name="T182" fmla="*/ 116 w 116"/>
                <a:gd name="T183" fmla="*/ 72 h 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6" h="72">
                  <a:moveTo>
                    <a:pt x="102" y="38"/>
                  </a:moveTo>
                  <a:lnTo>
                    <a:pt x="95" y="34"/>
                  </a:lnTo>
                  <a:lnTo>
                    <a:pt x="92" y="26"/>
                  </a:lnTo>
                  <a:lnTo>
                    <a:pt x="92" y="20"/>
                  </a:lnTo>
                  <a:lnTo>
                    <a:pt x="86" y="14"/>
                  </a:lnTo>
                  <a:lnTo>
                    <a:pt x="82" y="12"/>
                  </a:lnTo>
                  <a:lnTo>
                    <a:pt x="75" y="7"/>
                  </a:lnTo>
                  <a:lnTo>
                    <a:pt x="71" y="2"/>
                  </a:lnTo>
                  <a:lnTo>
                    <a:pt x="67" y="0"/>
                  </a:lnTo>
                  <a:lnTo>
                    <a:pt x="61" y="6"/>
                  </a:lnTo>
                  <a:lnTo>
                    <a:pt x="52" y="9"/>
                  </a:lnTo>
                  <a:lnTo>
                    <a:pt x="48" y="12"/>
                  </a:lnTo>
                  <a:lnTo>
                    <a:pt x="44" y="10"/>
                  </a:lnTo>
                  <a:lnTo>
                    <a:pt x="38" y="12"/>
                  </a:lnTo>
                  <a:lnTo>
                    <a:pt x="33" y="12"/>
                  </a:lnTo>
                  <a:lnTo>
                    <a:pt x="29" y="10"/>
                  </a:lnTo>
                  <a:lnTo>
                    <a:pt x="24" y="13"/>
                  </a:lnTo>
                  <a:lnTo>
                    <a:pt x="21" y="16"/>
                  </a:lnTo>
                  <a:lnTo>
                    <a:pt x="19" y="20"/>
                  </a:lnTo>
                  <a:lnTo>
                    <a:pt x="14" y="27"/>
                  </a:lnTo>
                  <a:lnTo>
                    <a:pt x="12" y="31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7" y="40"/>
                  </a:lnTo>
                  <a:lnTo>
                    <a:pt x="5" y="43"/>
                  </a:lnTo>
                  <a:lnTo>
                    <a:pt x="0" y="43"/>
                  </a:lnTo>
                  <a:lnTo>
                    <a:pt x="3" y="45"/>
                  </a:lnTo>
                  <a:lnTo>
                    <a:pt x="7" y="48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9" y="55"/>
                  </a:lnTo>
                  <a:lnTo>
                    <a:pt x="16" y="60"/>
                  </a:lnTo>
                  <a:lnTo>
                    <a:pt x="21" y="61"/>
                  </a:lnTo>
                  <a:lnTo>
                    <a:pt x="27" y="62"/>
                  </a:lnTo>
                  <a:lnTo>
                    <a:pt x="33" y="60"/>
                  </a:lnTo>
                  <a:lnTo>
                    <a:pt x="33" y="65"/>
                  </a:lnTo>
                  <a:lnTo>
                    <a:pt x="34" y="65"/>
                  </a:lnTo>
                  <a:lnTo>
                    <a:pt x="33" y="67"/>
                  </a:lnTo>
                  <a:lnTo>
                    <a:pt x="38" y="68"/>
                  </a:lnTo>
                  <a:lnTo>
                    <a:pt x="38" y="71"/>
                  </a:lnTo>
                  <a:lnTo>
                    <a:pt x="43" y="72"/>
                  </a:lnTo>
                  <a:lnTo>
                    <a:pt x="54" y="72"/>
                  </a:lnTo>
                  <a:lnTo>
                    <a:pt x="57" y="69"/>
                  </a:lnTo>
                  <a:lnTo>
                    <a:pt x="61" y="69"/>
                  </a:lnTo>
                  <a:lnTo>
                    <a:pt x="67" y="69"/>
                  </a:lnTo>
                  <a:lnTo>
                    <a:pt x="74" y="68"/>
                  </a:lnTo>
                  <a:lnTo>
                    <a:pt x="79" y="62"/>
                  </a:lnTo>
                  <a:lnTo>
                    <a:pt x="85" y="60"/>
                  </a:lnTo>
                  <a:lnTo>
                    <a:pt x="91" y="58"/>
                  </a:lnTo>
                  <a:lnTo>
                    <a:pt x="95" y="60"/>
                  </a:lnTo>
                  <a:lnTo>
                    <a:pt x="99" y="58"/>
                  </a:lnTo>
                  <a:lnTo>
                    <a:pt x="100" y="61"/>
                  </a:lnTo>
                  <a:lnTo>
                    <a:pt x="107" y="61"/>
                  </a:lnTo>
                  <a:lnTo>
                    <a:pt x="107" y="51"/>
                  </a:lnTo>
                  <a:lnTo>
                    <a:pt x="110" y="45"/>
                  </a:lnTo>
                  <a:lnTo>
                    <a:pt x="115" y="41"/>
                  </a:lnTo>
                  <a:lnTo>
                    <a:pt x="116" y="38"/>
                  </a:lnTo>
                  <a:lnTo>
                    <a:pt x="113" y="36"/>
                  </a:lnTo>
                  <a:lnTo>
                    <a:pt x="107" y="36"/>
                  </a:lnTo>
                  <a:lnTo>
                    <a:pt x="102" y="38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18" name="Freeform 1206"/>
            <p:cNvSpPr>
              <a:spLocks noChangeAspect="1"/>
            </p:cNvSpPr>
            <p:nvPr/>
          </p:nvSpPr>
          <p:spPr bwMode="auto">
            <a:xfrm>
              <a:off x="2342" y="2441"/>
              <a:ext cx="210" cy="184"/>
            </a:xfrm>
            <a:custGeom>
              <a:avLst/>
              <a:gdLst>
                <a:gd name="T0" fmla="*/ 730 w 46"/>
                <a:gd name="T1" fmla="*/ 635 h 40"/>
                <a:gd name="T2" fmla="*/ 667 w 46"/>
                <a:gd name="T3" fmla="*/ 570 h 40"/>
                <a:gd name="T4" fmla="*/ 749 w 46"/>
                <a:gd name="T5" fmla="*/ 506 h 40"/>
                <a:gd name="T6" fmla="*/ 959 w 46"/>
                <a:gd name="T7" fmla="*/ 446 h 40"/>
                <a:gd name="T8" fmla="*/ 895 w 46"/>
                <a:gd name="T9" fmla="*/ 382 h 40"/>
                <a:gd name="T10" fmla="*/ 813 w 46"/>
                <a:gd name="T11" fmla="*/ 294 h 40"/>
                <a:gd name="T12" fmla="*/ 790 w 46"/>
                <a:gd name="T13" fmla="*/ 212 h 40"/>
                <a:gd name="T14" fmla="*/ 648 w 46"/>
                <a:gd name="T15" fmla="*/ 189 h 40"/>
                <a:gd name="T16" fmla="*/ 584 w 46"/>
                <a:gd name="T17" fmla="*/ 64 h 40"/>
                <a:gd name="T18" fmla="*/ 397 w 46"/>
                <a:gd name="T19" fmla="*/ 64 h 40"/>
                <a:gd name="T20" fmla="*/ 228 w 46"/>
                <a:gd name="T21" fmla="*/ 0 h 40"/>
                <a:gd name="T22" fmla="*/ 169 w 46"/>
                <a:gd name="T23" fmla="*/ 64 h 40"/>
                <a:gd name="T24" fmla="*/ 23 w 46"/>
                <a:gd name="T25" fmla="*/ 64 h 40"/>
                <a:gd name="T26" fmla="*/ 0 w 46"/>
                <a:gd name="T27" fmla="*/ 83 h 40"/>
                <a:gd name="T28" fmla="*/ 82 w 46"/>
                <a:gd name="T29" fmla="*/ 129 h 40"/>
                <a:gd name="T30" fmla="*/ 169 w 46"/>
                <a:gd name="T31" fmla="*/ 235 h 40"/>
                <a:gd name="T32" fmla="*/ 310 w 46"/>
                <a:gd name="T33" fmla="*/ 340 h 40"/>
                <a:gd name="T34" fmla="*/ 397 w 46"/>
                <a:gd name="T35" fmla="*/ 382 h 40"/>
                <a:gd name="T36" fmla="*/ 520 w 46"/>
                <a:gd name="T37" fmla="*/ 506 h 40"/>
                <a:gd name="T38" fmla="*/ 520 w 46"/>
                <a:gd name="T39" fmla="*/ 635 h 40"/>
                <a:gd name="T40" fmla="*/ 584 w 46"/>
                <a:gd name="T41" fmla="*/ 805 h 40"/>
                <a:gd name="T42" fmla="*/ 648 w 46"/>
                <a:gd name="T43" fmla="*/ 846 h 40"/>
                <a:gd name="T44" fmla="*/ 667 w 46"/>
                <a:gd name="T45" fmla="*/ 782 h 40"/>
                <a:gd name="T46" fmla="*/ 730 w 46"/>
                <a:gd name="T47" fmla="*/ 635 h 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6"/>
                <a:gd name="T73" fmla="*/ 0 h 40"/>
                <a:gd name="T74" fmla="*/ 46 w 46"/>
                <a:gd name="T75" fmla="*/ 40 h 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6" h="40">
                  <a:moveTo>
                    <a:pt x="35" y="30"/>
                  </a:moveTo>
                  <a:lnTo>
                    <a:pt x="32" y="27"/>
                  </a:lnTo>
                  <a:lnTo>
                    <a:pt x="36" y="24"/>
                  </a:lnTo>
                  <a:lnTo>
                    <a:pt x="46" y="21"/>
                  </a:lnTo>
                  <a:lnTo>
                    <a:pt x="43" y="18"/>
                  </a:lnTo>
                  <a:lnTo>
                    <a:pt x="39" y="14"/>
                  </a:lnTo>
                  <a:lnTo>
                    <a:pt x="38" y="10"/>
                  </a:lnTo>
                  <a:lnTo>
                    <a:pt x="31" y="9"/>
                  </a:lnTo>
                  <a:lnTo>
                    <a:pt x="28" y="3"/>
                  </a:lnTo>
                  <a:lnTo>
                    <a:pt x="19" y="3"/>
                  </a:lnTo>
                  <a:lnTo>
                    <a:pt x="11" y="0"/>
                  </a:lnTo>
                  <a:lnTo>
                    <a:pt x="8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4" y="6"/>
                  </a:lnTo>
                  <a:lnTo>
                    <a:pt x="8" y="11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25" y="24"/>
                  </a:lnTo>
                  <a:lnTo>
                    <a:pt x="25" y="30"/>
                  </a:lnTo>
                  <a:lnTo>
                    <a:pt x="28" y="38"/>
                  </a:lnTo>
                  <a:lnTo>
                    <a:pt x="31" y="40"/>
                  </a:lnTo>
                  <a:lnTo>
                    <a:pt x="32" y="37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19" name="Freeform 1207"/>
            <p:cNvSpPr>
              <a:spLocks noChangeAspect="1"/>
            </p:cNvSpPr>
            <p:nvPr/>
          </p:nvSpPr>
          <p:spPr bwMode="auto">
            <a:xfrm>
              <a:off x="2342" y="2441"/>
              <a:ext cx="210" cy="184"/>
            </a:xfrm>
            <a:custGeom>
              <a:avLst/>
              <a:gdLst>
                <a:gd name="T0" fmla="*/ 730 w 46"/>
                <a:gd name="T1" fmla="*/ 635 h 40"/>
                <a:gd name="T2" fmla="*/ 667 w 46"/>
                <a:gd name="T3" fmla="*/ 570 h 40"/>
                <a:gd name="T4" fmla="*/ 749 w 46"/>
                <a:gd name="T5" fmla="*/ 506 h 40"/>
                <a:gd name="T6" fmla="*/ 959 w 46"/>
                <a:gd name="T7" fmla="*/ 446 h 40"/>
                <a:gd name="T8" fmla="*/ 895 w 46"/>
                <a:gd name="T9" fmla="*/ 382 h 40"/>
                <a:gd name="T10" fmla="*/ 813 w 46"/>
                <a:gd name="T11" fmla="*/ 294 h 40"/>
                <a:gd name="T12" fmla="*/ 790 w 46"/>
                <a:gd name="T13" fmla="*/ 212 h 40"/>
                <a:gd name="T14" fmla="*/ 648 w 46"/>
                <a:gd name="T15" fmla="*/ 189 h 40"/>
                <a:gd name="T16" fmla="*/ 584 w 46"/>
                <a:gd name="T17" fmla="*/ 64 h 40"/>
                <a:gd name="T18" fmla="*/ 397 w 46"/>
                <a:gd name="T19" fmla="*/ 64 h 40"/>
                <a:gd name="T20" fmla="*/ 228 w 46"/>
                <a:gd name="T21" fmla="*/ 0 h 40"/>
                <a:gd name="T22" fmla="*/ 169 w 46"/>
                <a:gd name="T23" fmla="*/ 64 h 40"/>
                <a:gd name="T24" fmla="*/ 23 w 46"/>
                <a:gd name="T25" fmla="*/ 64 h 40"/>
                <a:gd name="T26" fmla="*/ 0 w 46"/>
                <a:gd name="T27" fmla="*/ 83 h 40"/>
                <a:gd name="T28" fmla="*/ 82 w 46"/>
                <a:gd name="T29" fmla="*/ 129 h 40"/>
                <a:gd name="T30" fmla="*/ 169 w 46"/>
                <a:gd name="T31" fmla="*/ 235 h 40"/>
                <a:gd name="T32" fmla="*/ 310 w 46"/>
                <a:gd name="T33" fmla="*/ 340 h 40"/>
                <a:gd name="T34" fmla="*/ 397 w 46"/>
                <a:gd name="T35" fmla="*/ 382 h 40"/>
                <a:gd name="T36" fmla="*/ 520 w 46"/>
                <a:gd name="T37" fmla="*/ 506 h 40"/>
                <a:gd name="T38" fmla="*/ 520 w 46"/>
                <a:gd name="T39" fmla="*/ 635 h 40"/>
                <a:gd name="T40" fmla="*/ 584 w 46"/>
                <a:gd name="T41" fmla="*/ 805 h 40"/>
                <a:gd name="T42" fmla="*/ 648 w 46"/>
                <a:gd name="T43" fmla="*/ 846 h 40"/>
                <a:gd name="T44" fmla="*/ 667 w 46"/>
                <a:gd name="T45" fmla="*/ 782 h 40"/>
                <a:gd name="T46" fmla="*/ 730 w 46"/>
                <a:gd name="T47" fmla="*/ 635 h 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6"/>
                <a:gd name="T73" fmla="*/ 0 h 40"/>
                <a:gd name="T74" fmla="*/ 46 w 46"/>
                <a:gd name="T75" fmla="*/ 40 h 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6" h="40">
                  <a:moveTo>
                    <a:pt x="35" y="30"/>
                  </a:moveTo>
                  <a:lnTo>
                    <a:pt x="32" y="27"/>
                  </a:lnTo>
                  <a:lnTo>
                    <a:pt x="36" y="24"/>
                  </a:lnTo>
                  <a:lnTo>
                    <a:pt x="46" y="21"/>
                  </a:lnTo>
                  <a:lnTo>
                    <a:pt x="43" y="18"/>
                  </a:lnTo>
                  <a:lnTo>
                    <a:pt x="39" y="14"/>
                  </a:lnTo>
                  <a:lnTo>
                    <a:pt x="38" y="10"/>
                  </a:lnTo>
                  <a:lnTo>
                    <a:pt x="31" y="9"/>
                  </a:lnTo>
                  <a:lnTo>
                    <a:pt x="28" y="3"/>
                  </a:lnTo>
                  <a:lnTo>
                    <a:pt x="19" y="3"/>
                  </a:lnTo>
                  <a:lnTo>
                    <a:pt x="11" y="0"/>
                  </a:lnTo>
                  <a:lnTo>
                    <a:pt x="8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4" y="6"/>
                  </a:lnTo>
                  <a:lnTo>
                    <a:pt x="8" y="11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25" y="24"/>
                  </a:lnTo>
                  <a:lnTo>
                    <a:pt x="25" y="30"/>
                  </a:lnTo>
                  <a:lnTo>
                    <a:pt x="28" y="38"/>
                  </a:lnTo>
                  <a:lnTo>
                    <a:pt x="31" y="40"/>
                  </a:lnTo>
                  <a:lnTo>
                    <a:pt x="32" y="37"/>
                  </a:lnTo>
                  <a:lnTo>
                    <a:pt x="35" y="30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20" name="Freeform 1208"/>
            <p:cNvSpPr>
              <a:spLocks noChangeAspect="1"/>
            </p:cNvSpPr>
            <p:nvPr/>
          </p:nvSpPr>
          <p:spPr bwMode="auto">
            <a:xfrm>
              <a:off x="1668" y="2093"/>
              <a:ext cx="504" cy="362"/>
            </a:xfrm>
            <a:custGeom>
              <a:avLst/>
              <a:gdLst>
                <a:gd name="T0" fmla="*/ 2098 w 110"/>
                <a:gd name="T1" fmla="*/ 1430 h 79"/>
                <a:gd name="T2" fmla="*/ 2227 w 110"/>
                <a:gd name="T3" fmla="*/ 1178 h 79"/>
                <a:gd name="T4" fmla="*/ 2309 w 110"/>
                <a:gd name="T5" fmla="*/ 1155 h 79"/>
                <a:gd name="T6" fmla="*/ 2286 w 110"/>
                <a:gd name="T7" fmla="*/ 1072 h 79"/>
                <a:gd name="T8" fmla="*/ 2186 w 110"/>
                <a:gd name="T9" fmla="*/ 880 h 79"/>
                <a:gd name="T10" fmla="*/ 2121 w 110"/>
                <a:gd name="T11" fmla="*/ 797 h 79"/>
                <a:gd name="T12" fmla="*/ 2098 w 110"/>
                <a:gd name="T13" fmla="*/ 651 h 79"/>
                <a:gd name="T14" fmla="*/ 2016 w 110"/>
                <a:gd name="T15" fmla="*/ 651 h 79"/>
                <a:gd name="T16" fmla="*/ 2016 w 110"/>
                <a:gd name="T17" fmla="*/ 587 h 79"/>
                <a:gd name="T18" fmla="*/ 2121 w 110"/>
                <a:gd name="T19" fmla="*/ 463 h 79"/>
                <a:gd name="T20" fmla="*/ 2016 w 110"/>
                <a:gd name="T21" fmla="*/ 252 h 79"/>
                <a:gd name="T22" fmla="*/ 1952 w 110"/>
                <a:gd name="T23" fmla="*/ 82 h 79"/>
                <a:gd name="T24" fmla="*/ 1805 w 110"/>
                <a:gd name="T25" fmla="*/ 23 h 79"/>
                <a:gd name="T26" fmla="*/ 1430 w 110"/>
                <a:gd name="T27" fmla="*/ 82 h 79"/>
                <a:gd name="T28" fmla="*/ 1219 w 110"/>
                <a:gd name="T29" fmla="*/ 64 h 79"/>
                <a:gd name="T30" fmla="*/ 1090 w 110"/>
                <a:gd name="T31" fmla="*/ 105 h 79"/>
                <a:gd name="T32" fmla="*/ 967 w 110"/>
                <a:gd name="T33" fmla="*/ 82 h 79"/>
                <a:gd name="T34" fmla="*/ 880 w 110"/>
                <a:gd name="T35" fmla="*/ 64 h 79"/>
                <a:gd name="T36" fmla="*/ 797 w 110"/>
                <a:gd name="T37" fmla="*/ 0 h 79"/>
                <a:gd name="T38" fmla="*/ 674 w 110"/>
                <a:gd name="T39" fmla="*/ 0 h 79"/>
                <a:gd name="T40" fmla="*/ 481 w 110"/>
                <a:gd name="T41" fmla="*/ 82 h 79"/>
                <a:gd name="T42" fmla="*/ 440 w 110"/>
                <a:gd name="T43" fmla="*/ 170 h 79"/>
                <a:gd name="T44" fmla="*/ 316 w 110"/>
                <a:gd name="T45" fmla="*/ 211 h 79"/>
                <a:gd name="T46" fmla="*/ 64 w 110"/>
                <a:gd name="T47" fmla="*/ 316 h 79"/>
                <a:gd name="T48" fmla="*/ 23 w 110"/>
                <a:gd name="T49" fmla="*/ 316 h 79"/>
                <a:gd name="T50" fmla="*/ 23 w 110"/>
                <a:gd name="T51" fmla="*/ 440 h 79"/>
                <a:gd name="T52" fmla="*/ 64 w 110"/>
                <a:gd name="T53" fmla="*/ 527 h 79"/>
                <a:gd name="T54" fmla="*/ 0 w 110"/>
                <a:gd name="T55" fmla="*/ 651 h 79"/>
                <a:gd name="T56" fmla="*/ 124 w 110"/>
                <a:gd name="T57" fmla="*/ 733 h 79"/>
                <a:gd name="T58" fmla="*/ 124 w 110"/>
                <a:gd name="T59" fmla="*/ 797 h 79"/>
                <a:gd name="T60" fmla="*/ 211 w 110"/>
                <a:gd name="T61" fmla="*/ 926 h 79"/>
                <a:gd name="T62" fmla="*/ 147 w 110"/>
                <a:gd name="T63" fmla="*/ 1008 h 79"/>
                <a:gd name="T64" fmla="*/ 211 w 110"/>
                <a:gd name="T65" fmla="*/ 1091 h 79"/>
                <a:gd name="T66" fmla="*/ 211 w 110"/>
                <a:gd name="T67" fmla="*/ 1178 h 79"/>
                <a:gd name="T68" fmla="*/ 316 w 110"/>
                <a:gd name="T69" fmla="*/ 1237 h 79"/>
                <a:gd name="T70" fmla="*/ 440 w 110"/>
                <a:gd name="T71" fmla="*/ 1301 h 79"/>
                <a:gd name="T72" fmla="*/ 568 w 110"/>
                <a:gd name="T73" fmla="*/ 1301 h 79"/>
                <a:gd name="T74" fmla="*/ 527 w 110"/>
                <a:gd name="T75" fmla="*/ 1384 h 79"/>
                <a:gd name="T76" fmla="*/ 651 w 110"/>
                <a:gd name="T77" fmla="*/ 1448 h 79"/>
                <a:gd name="T78" fmla="*/ 715 w 110"/>
                <a:gd name="T79" fmla="*/ 1430 h 79"/>
                <a:gd name="T80" fmla="*/ 715 w 110"/>
                <a:gd name="T81" fmla="*/ 1366 h 79"/>
                <a:gd name="T82" fmla="*/ 861 w 110"/>
                <a:gd name="T83" fmla="*/ 1384 h 79"/>
                <a:gd name="T84" fmla="*/ 926 w 110"/>
                <a:gd name="T85" fmla="*/ 1448 h 79"/>
                <a:gd name="T86" fmla="*/ 1008 w 110"/>
                <a:gd name="T87" fmla="*/ 1471 h 79"/>
                <a:gd name="T88" fmla="*/ 1132 w 110"/>
                <a:gd name="T89" fmla="*/ 1512 h 79"/>
                <a:gd name="T90" fmla="*/ 1178 w 110"/>
                <a:gd name="T91" fmla="*/ 1576 h 79"/>
                <a:gd name="T92" fmla="*/ 1237 w 110"/>
                <a:gd name="T93" fmla="*/ 1618 h 79"/>
                <a:gd name="T94" fmla="*/ 1324 w 110"/>
                <a:gd name="T95" fmla="*/ 1576 h 79"/>
                <a:gd name="T96" fmla="*/ 1384 w 110"/>
                <a:gd name="T97" fmla="*/ 1618 h 79"/>
                <a:gd name="T98" fmla="*/ 1430 w 110"/>
                <a:gd name="T99" fmla="*/ 1659 h 79"/>
                <a:gd name="T100" fmla="*/ 1512 w 110"/>
                <a:gd name="T101" fmla="*/ 1659 h 79"/>
                <a:gd name="T102" fmla="*/ 1576 w 110"/>
                <a:gd name="T103" fmla="*/ 1595 h 79"/>
                <a:gd name="T104" fmla="*/ 1659 w 110"/>
                <a:gd name="T105" fmla="*/ 1595 h 79"/>
                <a:gd name="T106" fmla="*/ 1723 w 110"/>
                <a:gd name="T107" fmla="*/ 1576 h 79"/>
                <a:gd name="T108" fmla="*/ 1828 w 110"/>
                <a:gd name="T109" fmla="*/ 1576 h 79"/>
                <a:gd name="T110" fmla="*/ 1888 w 110"/>
                <a:gd name="T111" fmla="*/ 1576 h 79"/>
                <a:gd name="T112" fmla="*/ 2080 w 110"/>
                <a:gd name="T113" fmla="*/ 1595 h 79"/>
                <a:gd name="T114" fmla="*/ 2034 w 110"/>
                <a:gd name="T115" fmla="*/ 1618 h 79"/>
                <a:gd name="T116" fmla="*/ 2121 w 110"/>
                <a:gd name="T117" fmla="*/ 1595 h 79"/>
                <a:gd name="T118" fmla="*/ 2098 w 110"/>
                <a:gd name="T119" fmla="*/ 1430 h 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0"/>
                <a:gd name="T181" fmla="*/ 0 h 79"/>
                <a:gd name="T182" fmla="*/ 110 w 110"/>
                <a:gd name="T183" fmla="*/ 79 h 7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0" h="79">
                  <a:moveTo>
                    <a:pt x="100" y="68"/>
                  </a:moveTo>
                  <a:lnTo>
                    <a:pt x="106" y="56"/>
                  </a:lnTo>
                  <a:lnTo>
                    <a:pt x="110" y="55"/>
                  </a:lnTo>
                  <a:lnTo>
                    <a:pt x="109" y="51"/>
                  </a:lnTo>
                  <a:lnTo>
                    <a:pt x="104" y="42"/>
                  </a:lnTo>
                  <a:lnTo>
                    <a:pt x="101" y="38"/>
                  </a:lnTo>
                  <a:lnTo>
                    <a:pt x="100" y="31"/>
                  </a:lnTo>
                  <a:lnTo>
                    <a:pt x="96" y="31"/>
                  </a:lnTo>
                  <a:lnTo>
                    <a:pt x="96" y="28"/>
                  </a:lnTo>
                  <a:lnTo>
                    <a:pt x="101" y="22"/>
                  </a:lnTo>
                  <a:lnTo>
                    <a:pt x="96" y="12"/>
                  </a:lnTo>
                  <a:lnTo>
                    <a:pt x="93" y="4"/>
                  </a:lnTo>
                  <a:lnTo>
                    <a:pt x="86" y="1"/>
                  </a:lnTo>
                  <a:lnTo>
                    <a:pt x="68" y="4"/>
                  </a:lnTo>
                  <a:lnTo>
                    <a:pt x="58" y="3"/>
                  </a:lnTo>
                  <a:lnTo>
                    <a:pt x="52" y="5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3" y="4"/>
                  </a:lnTo>
                  <a:lnTo>
                    <a:pt x="21" y="8"/>
                  </a:lnTo>
                  <a:lnTo>
                    <a:pt x="15" y="10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1" y="21"/>
                  </a:lnTo>
                  <a:lnTo>
                    <a:pt x="3" y="25"/>
                  </a:lnTo>
                  <a:lnTo>
                    <a:pt x="0" y="31"/>
                  </a:lnTo>
                  <a:lnTo>
                    <a:pt x="6" y="35"/>
                  </a:lnTo>
                  <a:lnTo>
                    <a:pt x="6" y="38"/>
                  </a:lnTo>
                  <a:lnTo>
                    <a:pt x="10" y="44"/>
                  </a:lnTo>
                  <a:lnTo>
                    <a:pt x="7" y="48"/>
                  </a:lnTo>
                  <a:lnTo>
                    <a:pt x="10" y="52"/>
                  </a:lnTo>
                  <a:lnTo>
                    <a:pt x="10" y="56"/>
                  </a:lnTo>
                  <a:lnTo>
                    <a:pt x="15" y="59"/>
                  </a:lnTo>
                  <a:lnTo>
                    <a:pt x="21" y="62"/>
                  </a:lnTo>
                  <a:lnTo>
                    <a:pt x="27" y="62"/>
                  </a:lnTo>
                  <a:lnTo>
                    <a:pt x="25" y="66"/>
                  </a:lnTo>
                  <a:lnTo>
                    <a:pt x="31" y="69"/>
                  </a:lnTo>
                  <a:lnTo>
                    <a:pt x="34" y="68"/>
                  </a:lnTo>
                  <a:lnTo>
                    <a:pt x="34" y="65"/>
                  </a:lnTo>
                  <a:lnTo>
                    <a:pt x="41" y="66"/>
                  </a:lnTo>
                  <a:lnTo>
                    <a:pt x="44" y="69"/>
                  </a:lnTo>
                  <a:lnTo>
                    <a:pt x="48" y="70"/>
                  </a:lnTo>
                  <a:lnTo>
                    <a:pt x="54" y="72"/>
                  </a:lnTo>
                  <a:lnTo>
                    <a:pt x="56" y="75"/>
                  </a:lnTo>
                  <a:lnTo>
                    <a:pt x="59" y="77"/>
                  </a:lnTo>
                  <a:lnTo>
                    <a:pt x="63" y="75"/>
                  </a:lnTo>
                  <a:lnTo>
                    <a:pt x="66" y="77"/>
                  </a:lnTo>
                  <a:lnTo>
                    <a:pt x="68" y="79"/>
                  </a:lnTo>
                  <a:lnTo>
                    <a:pt x="72" y="79"/>
                  </a:lnTo>
                  <a:lnTo>
                    <a:pt x="75" y="76"/>
                  </a:lnTo>
                  <a:lnTo>
                    <a:pt x="79" y="76"/>
                  </a:lnTo>
                  <a:lnTo>
                    <a:pt x="82" y="75"/>
                  </a:lnTo>
                  <a:lnTo>
                    <a:pt x="87" y="75"/>
                  </a:lnTo>
                  <a:lnTo>
                    <a:pt x="90" y="75"/>
                  </a:lnTo>
                  <a:lnTo>
                    <a:pt x="99" y="76"/>
                  </a:lnTo>
                  <a:lnTo>
                    <a:pt x="97" y="77"/>
                  </a:lnTo>
                  <a:lnTo>
                    <a:pt x="101" y="76"/>
                  </a:lnTo>
                  <a:lnTo>
                    <a:pt x="100" y="68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21" name="Freeform 1209"/>
            <p:cNvSpPr>
              <a:spLocks noChangeAspect="1"/>
            </p:cNvSpPr>
            <p:nvPr/>
          </p:nvSpPr>
          <p:spPr bwMode="auto">
            <a:xfrm>
              <a:off x="1668" y="2093"/>
              <a:ext cx="504" cy="362"/>
            </a:xfrm>
            <a:custGeom>
              <a:avLst/>
              <a:gdLst>
                <a:gd name="T0" fmla="*/ 2098 w 110"/>
                <a:gd name="T1" fmla="*/ 1430 h 79"/>
                <a:gd name="T2" fmla="*/ 2227 w 110"/>
                <a:gd name="T3" fmla="*/ 1178 h 79"/>
                <a:gd name="T4" fmla="*/ 2309 w 110"/>
                <a:gd name="T5" fmla="*/ 1155 h 79"/>
                <a:gd name="T6" fmla="*/ 2286 w 110"/>
                <a:gd name="T7" fmla="*/ 1072 h 79"/>
                <a:gd name="T8" fmla="*/ 2186 w 110"/>
                <a:gd name="T9" fmla="*/ 880 h 79"/>
                <a:gd name="T10" fmla="*/ 2121 w 110"/>
                <a:gd name="T11" fmla="*/ 797 h 79"/>
                <a:gd name="T12" fmla="*/ 2098 w 110"/>
                <a:gd name="T13" fmla="*/ 651 h 79"/>
                <a:gd name="T14" fmla="*/ 2016 w 110"/>
                <a:gd name="T15" fmla="*/ 651 h 79"/>
                <a:gd name="T16" fmla="*/ 2016 w 110"/>
                <a:gd name="T17" fmla="*/ 587 h 79"/>
                <a:gd name="T18" fmla="*/ 2121 w 110"/>
                <a:gd name="T19" fmla="*/ 463 h 79"/>
                <a:gd name="T20" fmla="*/ 2016 w 110"/>
                <a:gd name="T21" fmla="*/ 252 h 79"/>
                <a:gd name="T22" fmla="*/ 1952 w 110"/>
                <a:gd name="T23" fmla="*/ 82 h 79"/>
                <a:gd name="T24" fmla="*/ 1805 w 110"/>
                <a:gd name="T25" fmla="*/ 23 h 79"/>
                <a:gd name="T26" fmla="*/ 1430 w 110"/>
                <a:gd name="T27" fmla="*/ 82 h 79"/>
                <a:gd name="T28" fmla="*/ 1219 w 110"/>
                <a:gd name="T29" fmla="*/ 64 h 79"/>
                <a:gd name="T30" fmla="*/ 1090 w 110"/>
                <a:gd name="T31" fmla="*/ 105 h 79"/>
                <a:gd name="T32" fmla="*/ 967 w 110"/>
                <a:gd name="T33" fmla="*/ 82 h 79"/>
                <a:gd name="T34" fmla="*/ 880 w 110"/>
                <a:gd name="T35" fmla="*/ 64 h 79"/>
                <a:gd name="T36" fmla="*/ 797 w 110"/>
                <a:gd name="T37" fmla="*/ 0 h 79"/>
                <a:gd name="T38" fmla="*/ 674 w 110"/>
                <a:gd name="T39" fmla="*/ 0 h 79"/>
                <a:gd name="T40" fmla="*/ 481 w 110"/>
                <a:gd name="T41" fmla="*/ 82 h 79"/>
                <a:gd name="T42" fmla="*/ 440 w 110"/>
                <a:gd name="T43" fmla="*/ 170 h 79"/>
                <a:gd name="T44" fmla="*/ 316 w 110"/>
                <a:gd name="T45" fmla="*/ 211 h 79"/>
                <a:gd name="T46" fmla="*/ 64 w 110"/>
                <a:gd name="T47" fmla="*/ 316 h 79"/>
                <a:gd name="T48" fmla="*/ 23 w 110"/>
                <a:gd name="T49" fmla="*/ 316 h 79"/>
                <a:gd name="T50" fmla="*/ 23 w 110"/>
                <a:gd name="T51" fmla="*/ 440 h 79"/>
                <a:gd name="T52" fmla="*/ 64 w 110"/>
                <a:gd name="T53" fmla="*/ 527 h 79"/>
                <a:gd name="T54" fmla="*/ 0 w 110"/>
                <a:gd name="T55" fmla="*/ 651 h 79"/>
                <a:gd name="T56" fmla="*/ 124 w 110"/>
                <a:gd name="T57" fmla="*/ 733 h 79"/>
                <a:gd name="T58" fmla="*/ 124 w 110"/>
                <a:gd name="T59" fmla="*/ 797 h 79"/>
                <a:gd name="T60" fmla="*/ 211 w 110"/>
                <a:gd name="T61" fmla="*/ 926 h 79"/>
                <a:gd name="T62" fmla="*/ 147 w 110"/>
                <a:gd name="T63" fmla="*/ 1008 h 79"/>
                <a:gd name="T64" fmla="*/ 211 w 110"/>
                <a:gd name="T65" fmla="*/ 1091 h 79"/>
                <a:gd name="T66" fmla="*/ 211 w 110"/>
                <a:gd name="T67" fmla="*/ 1178 h 79"/>
                <a:gd name="T68" fmla="*/ 316 w 110"/>
                <a:gd name="T69" fmla="*/ 1237 h 79"/>
                <a:gd name="T70" fmla="*/ 440 w 110"/>
                <a:gd name="T71" fmla="*/ 1301 h 79"/>
                <a:gd name="T72" fmla="*/ 568 w 110"/>
                <a:gd name="T73" fmla="*/ 1301 h 79"/>
                <a:gd name="T74" fmla="*/ 527 w 110"/>
                <a:gd name="T75" fmla="*/ 1384 h 79"/>
                <a:gd name="T76" fmla="*/ 651 w 110"/>
                <a:gd name="T77" fmla="*/ 1448 h 79"/>
                <a:gd name="T78" fmla="*/ 715 w 110"/>
                <a:gd name="T79" fmla="*/ 1430 h 79"/>
                <a:gd name="T80" fmla="*/ 715 w 110"/>
                <a:gd name="T81" fmla="*/ 1366 h 79"/>
                <a:gd name="T82" fmla="*/ 861 w 110"/>
                <a:gd name="T83" fmla="*/ 1384 h 79"/>
                <a:gd name="T84" fmla="*/ 926 w 110"/>
                <a:gd name="T85" fmla="*/ 1448 h 79"/>
                <a:gd name="T86" fmla="*/ 1008 w 110"/>
                <a:gd name="T87" fmla="*/ 1471 h 79"/>
                <a:gd name="T88" fmla="*/ 1132 w 110"/>
                <a:gd name="T89" fmla="*/ 1512 h 79"/>
                <a:gd name="T90" fmla="*/ 1178 w 110"/>
                <a:gd name="T91" fmla="*/ 1576 h 79"/>
                <a:gd name="T92" fmla="*/ 1237 w 110"/>
                <a:gd name="T93" fmla="*/ 1618 h 79"/>
                <a:gd name="T94" fmla="*/ 1324 w 110"/>
                <a:gd name="T95" fmla="*/ 1576 h 79"/>
                <a:gd name="T96" fmla="*/ 1384 w 110"/>
                <a:gd name="T97" fmla="*/ 1618 h 79"/>
                <a:gd name="T98" fmla="*/ 1430 w 110"/>
                <a:gd name="T99" fmla="*/ 1659 h 79"/>
                <a:gd name="T100" fmla="*/ 1512 w 110"/>
                <a:gd name="T101" fmla="*/ 1659 h 79"/>
                <a:gd name="T102" fmla="*/ 1576 w 110"/>
                <a:gd name="T103" fmla="*/ 1595 h 79"/>
                <a:gd name="T104" fmla="*/ 1659 w 110"/>
                <a:gd name="T105" fmla="*/ 1595 h 79"/>
                <a:gd name="T106" fmla="*/ 1723 w 110"/>
                <a:gd name="T107" fmla="*/ 1576 h 79"/>
                <a:gd name="T108" fmla="*/ 1828 w 110"/>
                <a:gd name="T109" fmla="*/ 1576 h 79"/>
                <a:gd name="T110" fmla="*/ 1888 w 110"/>
                <a:gd name="T111" fmla="*/ 1576 h 79"/>
                <a:gd name="T112" fmla="*/ 2080 w 110"/>
                <a:gd name="T113" fmla="*/ 1595 h 79"/>
                <a:gd name="T114" fmla="*/ 2034 w 110"/>
                <a:gd name="T115" fmla="*/ 1618 h 79"/>
                <a:gd name="T116" fmla="*/ 2121 w 110"/>
                <a:gd name="T117" fmla="*/ 1595 h 79"/>
                <a:gd name="T118" fmla="*/ 2098 w 110"/>
                <a:gd name="T119" fmla="*/ 1430 h 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0"/>
                <a:gd name="T181" fmla="*/ 0 h 79"/>
                <a:gd name="T182" fmla="*/ 110 w 110"/>
                <a:gd name="T183" fmla="*/ 79 h 7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0" h="79">
                  <a:moveTo>
                    <a:pt x="100" y="68"/>
                  </a:moveTo>
                  <a:lnTo>
                    <a:pt x="106" y="56"/>
                  </a:lnTo>
                  <a:lnTo>
                    <a:pt x="110" y="55"/>
                  </a:lnTo>
                  <a:lnTo>
                    <a:pt x="109" y="51"/>
                  </a:lnTo>
                  <a:lnTo>
                    <a:pt x="104" y="42"/>
                  </a:lnTo>
                  <a:lnTo>
                    <a:pt x="101" y="38"/>
                  </a:lnTo>
                  <a:lnTo>
                    <a:pt x="100" y="31"/>
                  </a:lnTo>
                  <a:lnTo>
                    <a:pt x="96" y="31"/>
                  </a:lnTo>
                  <a:lnTo>
                    <a:pt x="96" y="28"/>
                  </a:lnTo>
                  <a:lnTo>
                    <a:pt x="101" y="22"/>
                  </a:lnTo>
                  <a:lnTo>
                    <a:pt x="96" y="12"/>
                  </a:lnTo>
                  <a:lnTo>
                    <a:pt x="93" y="4"/>
                  </a:lnTo>
                  <a:lnTo>
                    <a:pt x="86" y="1"/>
                  </a:lnTo>
                  <a:lnTo>
                    <a:pt x="68" y="4"/>
                  </a:lnTo>
                  <a:lnTo>
                    <a:pt x="58" y="3"/>
                  </a:lnTo>
                  <a:lnTo>
                    <a:pt x="52" y="5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3" y="4"/>
                  </a:lnTo>
                  <a:lnTo>
                    <a:pt x="21" y="8"/>
                  </a:lnTo>
                  <a:lnTo>
                    <a:pt x="15" y="10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1" y="21"/>
                  </a:lnTo>
                  <a:lnTo>
                    <a:pt x="3" y="25"/>
                  </a:lnTo>
                  <a:lnTo>
                    <a:pt x="0" y="31"/>
                  </a:lnTo>
                  <a:lnTo>
                    <a:pt x="6" y="35"/>
                  </a:lnTo>
                  <a:lnTo>
                    <a:pt x="6" y="38"/>
                  </a:lnTo>
                  <a:lnTo>
                    <a:pt x="10" y="44"/>
                  </a:lnTo>
                  <a:lnTo>
                    <a:pt x="7" y="48"/>
                  </a:lnTo>
                  <a:lnTo>
                    <a:pt x="10" y="52"/>
                  </a:lnTo>
                  <a:lnTo>
                    <a:pt x="10" y="56"/>
                  </a:lnTo>
                  <a:lnTo>
                    <a:pt x="15" y="59"/>
                  </a:lnTo>
                  <a:lnTo>
                    <a:pt x="21" y="62"/>
                  </a:lnTo>
                  <a:lnTo>
                    <a:pt x="27" y="62"/>
                  </a:lnTo>
                  <a:lnTo>
                    <a:pt x="25" y="66"/>
                  </a:lnTo>
                  <a:lnTo>
                    <a:pt x="31" y="69"/>
                  </a:lnTo>
                  <a:lnTo>
                    <a:pt x="34" y="68"/>
                  </a:lnTo>
                  <a:lnTo>
                    <a:pt x="34" y="65"/>
                  </a:lnTo>
                  <a:lnTo>
                    <a:pt x="41" y="66"/>
                  </a:lnTo>
                  <a:lnTo>
                    <a:pt x="44" y="69"/>
                  </a:lnTo>
                  <a:lnTo>
                    <a:pt x="48" y="70"/>
                  </a:lnTo>
                  <a:lnTo>
                    <a:pt x="54" y="72"/>
                  </a:lnTo>
                  <a:lnTo>
                    <a:pt x="56" y="75"/>
                  </a:lnTo>
                  <a:lnTo>
                    <a:pt x="59" y="77"/>
                  </a:lnTo>
                  <a:lnTo>
                    <a:pt x="63" y="75"/>
                  </a:lnTo>
                  <a:lnTo>
                    <a:pt x="66" y="77"/>
                  </a:lnTo>
                  <a:lnTo>
                    <a:pt x="68" y="79"/>
                  </a:lnTo>
                  <a:lnTo>
                    <a:pt x="72" y="79"/>
                  </a:lnTo>
                  <a:lnTo>
                    <a:pt x="75" y="76"/>
                  </a:lnTo>
                  <a:lnTo>
                    <a:pt x="79" y="76"/>
                  </a:lnTo>
                  <a:lnTo>
                    <a:pt x="82" y="75"/>
                  </a:lnTo>
                  <a:lnTo>
                    <a:pt x="87" y="75"/>
                  </a:lnTo>
                  <a:lnTo>
                    <a:pt x="90" y="75"/>
                  </a:lnTo>
                  <a:lnTo>
                    <a:pt x="99" y="76"/>
                  </a:lnTo>
                  <a:lnTo>
                    <a:pt x="97" y="77"/>
                  </a:lnTo>
                  <a:lnTo>
                    <a:pt x="101" y="76"/>
                  </a:lnTo>
                  <a:lnTo>
                    <a:pt x="100" y="68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22" name="Freeform 1210"/>
            <p:cNvSpPr>
              <a:spLocks noChangeAspect="1"/>
            </p:cNvSpPr>
            <p:nvPr/>
          </p:nvSpPr>
          <p:spPr bwMode="auto">
            <a:xfrm>
              <a:off x="1935" y="2052"/>
              <a:ext cx="123" cy="65"/>
            </a:xfrm>
            <a:custGeom>
              <a:avLst/>
              <a:gdLst>
                <a:gd name="T0" fmla="*/ 437 w 27"/>
                <a:gd name="T1" fmla="*/ 42 h 14"/>
                <a:gd name="T2" fmla="*/ 292 w 27"/>
                <a:gd name="T3" fmla="*/ 42 h 14"/>
                <a:gd name="T4" fmla="*/ 210 w 27"/>
                <a:gd name="T5" fmla="*/ 0 h 14"/>
                <a:gd name="T6" fmla="*/ 164 w 27"/>
                <a:gd name="T7" fmla="*/ 65 h 14"/>
                <a:gd name="T8" fmla="*/ 82 w 27"/>
                <a:gd name="T9" fmla="*/ 107 h 14"/>
                <a:gd name="T10" fmla="*/ 0 w 27"/>
                <a:gd name="T11" fmla="*/ 130 h 14"/>
                <a:gd name="T12" fmla="*/ 0 w 27"/>
                <a:gd name="T13" fmla="*/ 195 h 14"/>
                <a:gd name="T14" fmla="*/ 0 w 27"/>
                <a:gd name="T15" fmla="*/ 260 h 14"/>
                <a:gd name="T16" fmla="*/ 210 w 27"/>
                <a:gd name="T17" fmla="*/ 302 h 14"/>
                <a:gd name="T18" fmla="*/ 560 w 27"/>
                <a:gd name="T19" fmla="*/ 260 h 14"/>
                <a:gd name="T20" fmla="*/ 497 w 27"/>
                <a:gd name="T21" fmla="*/ 42 h 14"/>
                <a:gd name="T22" fmla="*/ 437 w 27"/>
                <a:gd name="T23" fmla="*/ 42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14"/>
                <a:gd name="T38" fmla="*/ 27 w 27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14">
                  <a:moveTo>
                    <a:pt x="21" y="2"/>
                  </a:moveTo>
                  <a:lnTo>
                    <a:pt x="14" y="2"/>
                  </a:lnTo>
                  <a:lnTo>
                    <a:pt x="10" y="0"/>
                  </a:lnTo>
                  <a:lnTo>
                    <a:pt x="8" y="3"/>
                  </a:lnTo>
                  <a:lnTo>
                    <a:pt x="4" y="5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0" y="14"/>
                  </a:lnTo>
                  <a:lnTo>
                    <a:pt x="27" y="12"/>
                  </a:lnTo>
                  <a:lnTo>
                    <a:pt x="24" y="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23" name="Freeform 1211"/>
            <p:cNvSpPr>
              <a:spLocks noChangeAspect="1"/>
            </p:cNvSpPr>
            <p:nvPr/>
          </p:nvSpPr>
          <p:spPr bwMode="auto">
            <a:xfrm>
              <a:off x="1935" y="2052"/>
              <a:ext cx="123" cy="65"/>
            </a:xfrm>
            <a:custGeom>
              <a:avLst/>
              <a:gdLst>
                <a:gd name="T0" fmla="*/ 437 w 27"/>
                <a:gd name="T1" fmla="*/ 42 h 14"/>
                <a:gd name="T2" fmla="*/ 292 w 27"/>
                <a:gd name="T3" fmla="*/ 42 h 14"/>
                <a:gd name="T4" fmla="*/ 210 w 27"/>
                <a:gd name="T5" fmla="*/ 0 h 14"/>
                <a:gd name="T6" fmla="*/ 164 w 27"/>
                <a:gd name="T7" fmla="*/ 65 h 14"/>
                <a:gd name="T8" fmla="*/ 82 w 27"/>
                <a:gd name="T9" fmla="*/ 107 h 14"/>
                <a:gd name="T10" fmla="*/ 0 w 27"/>
                <a:gd name="T11" fmla="*/ 130 h 14"/>
                <a:gd name="T12" fmla="*/ 0 w 27"/>
                <a:gd name="T13" fmla="*/ 195 h 14"/>
                <a:gd name="T14" fmla="*/ 0 w 27"/>
                <a:gd name="T15" fmla="*/ 260 h 14"/>
                <a:gd name="T16" fmla="*/ 210 w 27"/>
                <a:gd name="T17" fmla="*/ 302 h 14"/>
                <a:gd name="T18" fmla="*/ 560 w 27"/>
                <a:gd name="T19" fmla="*/ 260 h 14"/>
                <a:gd name="T20" fmla="*/ 497 w 27"/>
                <a:gd name="T21" fmla="*/ 42 h 14"/>
                <a:gd name="T22" fmla="*/ 437 w 27"/>
                <a:gd name="T23" fmla="*/ 42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14"/>
                <a:gd name="T38" fmla="*/ 27 w 27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14">
                  <a:moveTo>
                    <a:pt x="21" y="2"/>
                  </a:moveTo>
                  <a:lnTo>
                    <a:pt x="14" y="2"/>
                  </a:lnTo>
                  <a:lnTo>
                    <a:pt x="10" y="0"/>
                  </a:lnTo>
                  <a:lnTo>
                    <a:pt x="8" y="3"/>
                  </a:lnTo>
                  <a:lnTo>
                    <a:pt x="4" y="5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0" y="14"/>
                  </a:lnTo>
                  <a:lnTo>
                    <a:pt x="27" y="12"/>
                  </a:lnTo>
                  <a:lnTo>
                    <a:pt x="24" y="2"/>
                  </a:lnTo>
                  <a:lnTo>
                    <a:pt x="21" y="2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24" name="Freeform 1213"/>
            <p:cNvSpPr>
              <a:spLocks noChangeAspect="1"/>
            </p:cNvSpPr>
            <p:nvPr/>
          </p:nvSpPr>
          <p:spPr bwMode="auto">
            <a:xfrm>
              <a:off x="1668" y="2093"/>
              <a:ext cx="504" cy="362"/>
            </a:xfrm>
            <a:custGeom>
              <a:avLst/>
              <a:gdLst>
                <a:gd name="T0" fmla="*/ 2098 w 110"/>
                <a:gd name="T1" fmla="*/ 1430 h 79"/>
                <a:gd name="T2" fmla="*/ 2227 w 110"/>
                <a:gd name="T3" fmla="*/ 1178 h 79"/>
                <a:gd name="T4" fmla="*/ 2309 w 110"/>
                <a:gd name="T5" fmla="*/ 1155 h 79"/>
                <a:gd name="T6" fmla="*/ 2286 w 110"/>
                <a:gd name="T7" fmla="*/ 1072 h 79"/>
                <a:gd name="T8" fmla="*/ 2186 w 110"/>
                <a:gd name="T9" fmla="*/ 880 h 79"/>
                <a:gd name="T10" fmla="*/ 2121 w 110"/>
                <a:gd name="T11" fmla="*/ 797 h 79"/>
                <a:gd name="T12" fmla="*/ 2098 w 110"/>
                <a:gd name="T13" fmla="*/ 651 h 79"/>
                <a:gd name="T14" fmla="*/ 2016 w 110"/>
                <a:gd name="T15" fmla="*/ 651 h 79"/>
                <a:gd name="T16" fmla="*/ 2016 w 110"/>
                <a:gd name="T17" fmla="*/ 587 h 79"/>
                <a:gd name="T18" fmla="*/ 2121 w 110"/>
                <a:gd name="T19" fmla="*/ 463 h 79"/>
                <a:gd name="T20" fmla="*/ 2016 w 110"/>
                <a:gd name="T21" fmla="*/ 252 h 79"/>
                <a:gd name="T22" fmla="*/ 1952 w 110"/>
                <a:gd name="T23" fmla="*/ 82 h 79"/>
                <a:gd name="T24" fmla="*/ 1805 w 110"/>
                <a:gd name="T25" fmla="*/ 23 h 79"/>
                <a:gd name="T26" fmla="*/ 1430 w 110"/>
                <a:gd name="T27" fmla="*/ 82 h 79"/>
                <a:gd name="T28" fmla="*/ 1219 w 110"/>
                <a:gd name="T29" fmla="*/ 64 h 79"/>
                <a:gd name="T30" fmla="*/ 1090 w 110"/>
                <a:gd name="T31" fmla="*/ 105 h 79"/>
                <a:gd name="T32" fmla="*/ 967 w 110"/>
                <a:gd name="T33" fmla="*/ 82 h 79"/>
                <a:gd name="T34" fmla="*/ 880 w 110"/>
                <a:gd name="T35" fmla="*/ 64 h 79"/>
                <a:gd name="T36" fmla="*/ 797 w 110"/>
                <a:gd name="T37" fmla="*/ 0 h 79"/>
                <a:gd name="T38" fmla="*/ 674 w 110"/>
                <a:gd name="T39" fmla="*/ 0 h 79"/>
                <a:gd name="T40" fmla="*/ 481 w 110"/>
                <a:gd name="T41" fmla="*/ 82 h 79"/>
                <a:gd name="T42" fmla="*/ 440 w 110"/>
                <a:gd name="T43" fmla="*/ 170 h 79"/>
                <a:gd name="T44" fmla="*/ 316 w 110"/>
                <a:gd name="T45" fmla="*/ 211 h 79"/>
                <a:gd name="T46" fmla="*/ 64 w 110"/>
                <a:gd name="T47" fmla="*/ 316 h 79"/>
                <a:gd name="T48" fmla="*/ 23 w 110"/>
                <a:gd name="T49" fmla="*/ 316 h 79"/>
                <a:gd name="T50" fmla="*/ 23 w 110"/>
                <a:gd name="T51" fmla="*/ 440 h 79"/>
                <a:gd name="T52" fmla="*/ 64 w 110"/>
                <a:gd name="T53" fmla="*/ 527 h 79"/>
                <a:gd name="T54" fmla="*/ 0 w 110"/>
                <a:gd name="T55" fmla="*/ 651 h 79"/>
                <a:gd name="T56" fmla="*/ 124 w 110"/>
                <a:gd name="T57" fmla="*/ 733 h 79"/>
                <a:gd name="T58" fmla="*/ 124 w 110"/>
                <a:gd name="T59" fmla="*/ 797 h 79"/>
                <a:gd name="T60" fmla="*/ 211 w 110"/>
                <a:gd name="T61" fmla="*/ 926 h 79"/>
                <a:gd name="T62" fmla="*/ 147 w 110"/>
                <a:gd name="T63" fmla="*/ 1008 h 79"/>
                <a:gd name="T64" fmla="*/ 211 w 110"/>
                <a:gd name="T65" fmla="*/ 1091 h 79"/>
                <a:gd name="T66" fmla="*/ 211 w 110"/>
                <a:gd name="T67" fmla="*/ 1178 h 79"/>
                <a:gd name="T68" fmla="*/ 316 w 110"/>
                <a:gd name="T69" fmla="*/ 1237 h 79"/>
                <a:gd name="T70" fmla="*/ 440 w 110"/>
                <a:gd name="T71" fmla="*/ 1301 h 79"/>
                <a:gd name="T72" fmla="*/ 568 w 110"/>
                <a:gd name="T73" fmla="*/ 1301 h 79"/>
                <a:gd name="T74" fmla="*/ 527 w 110"/>
                <a:gd name="T75" fmla="*/ 1384 h 79"/>
                <a:gd name="T76" fmla="*/ 651 w 110"/>
                <a:gd name="T77" fmla="*/ 1448 h 79"/>
                <a:gd name="T78" fmla="*/ 715 w 110"/>
                <a:gd name="T79" fmla="*/ 1430 h 79"/>
                <a:gd name="T80" fmla="*/ 715 w 110"/>
                <a:gd name="T81" fmla="*/ 1366 h 79"/>
                <a:gd name="T82" fmla="*/ 861 w 110"/>
                <a:gd name="T83" fmla="*/ 1384 h 79"/>
                <a:gd name="T84" fmla="*/ 926 w 110"/>
                <a:gd name="T85" fmla="*/ 1448 h 79"/>
                <a:gd name="T86" fmla="*/ 1008 w 110"/>
                <a:gd name="T87" fmla="*/ 1471 h 79"/>
                <a:gd name="T88" fmla="*/ 1132 w 110"/>
                <a:gd name="T89" fmla="*/ 1512 h 79"/>
                <a:gd name="T90" fmla="*/ 1178 w 110"/>
                <a:gd name="T91" fmla="*/ 1576 h 79"/>
                <a:gd name="T92" fmla="*/ 1237 w 110"/>
                <a:gd name="T93" fmla="*/ 1618 h 79"/>
                <a:gd name="T94" fmla="*/ 1324 w 110"/>
                <a:gd name="T95" fmla="*/ 1576 h 79"/>
                <a:gd name="T96" fmla="*/ 1384 w 110"/>
                <a:gd name="T97" fmla="*/ 1618 h 79"/>
                <a:gd name="T98" fmla="*/ 1430 w 110"/>
                <a:gd name="T99" fmla="*/ 1659 h 79"/>
                <a:gd name="T100" fmla="*/ 1512 w 110"/>
                <a:gd name="T101" fmla="*/ 1659 h 79"/>
                <a:gd name="T102" fmla="*/ 1576 w 110"/>
                <a:gd name="T103" fmla="*/ 1595 h 79"/>
                <a:gd name="T104" fmla="*/ 1659 w 110"/>
                <a:gd name="T105" fmla="*/ 1595 h 79"/>
                <a:gd name="T106" fmla="*/ 1723 w 110"/>
                <a:gd name="T107" fmla="*/ 1576 h 79"/>
                <a:gd name="T108" fmla="*/ 1828 w 110"/>
                <a:gd name="T109" fmla="*/ 1576 h 79"/>
                <a:gd name="T110" fmla="*/ 1888 w 110"/>
                <a:gd name="T111" fmla="*/ 1576 h 79"/>
                <a:gd name="T112" fmla="*/ 2080 w 110"/>
                <a:gd name="T113" fmla="*/ 1595 h 79"/>
                <a:gd name="T114" fmla="*/ 2034 w 110"/>
                <a:gd name="T115" fmla="*/ 1618 h 79"/>
                <a:gd name="T116" fmla="*/ 2121 w 110"/>
                <a:gd name="T117" fmla="*/ 1595 h 79"/>
                <a:gd name="T118" fmla="*/ 2098 w 110"/>
                <a:gd name="T119" fmla="*/ 1430 h 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0"/>
                <a:gd name="T181" fmla="*/ 0 h 79"/>
                <a:gd name="T182" fmla="*/ 110 w 110"/>
                <a:gd name="T183" fmla="*/ 79 h 7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0" h="79">
                  <a:moveTo>
                    <a:pt x="100" y="68"/>
                  </a:moveTo>
                  <a:lnTo>
                    <a:pt x="106" y="56"/>
                  </a:lnTo>
                  <a:lnTo>
                    <a:pt x="110" y="55"/>
                  </a:lnTo>
                  <a:lnTo>
                    <a:pt x="109" y="51"/>
                  </a:lnTo>
                  <a:lnTo>
                    <a:pt x="104" y="42"/>
                  </a:lnTo>
                  <a:lnTo>
                    <a:pt x="101" y="38"/>
                  </a:lnTo>
                  <a:lnTo>
                    <a:pt x="100" y="31"/>
                  </a:lnTo>
                  <a:lnTo>
                    <a:pt x="96" y="31"/>
                  </a:lnTo>
                  <a:lnTo>
                    <a:pt x="96" y="28"/>
                  </a:lnTo>
                  <a:lnTo>
                    <a:pt x="101" y="22"/>
                  </a:lnTo>
                  <a:lnTo>
                    <a:pt x="96" y="12"/>
                  </a:lnTo>
                  <a:lnTo>
                    <a:pt x="93" y="4"/>
                  </a:lnTo>
                  <a:lnTo>
                    <a:pt x="86" y="1"/>
                  </a:lnTo>
                  <a:lnTo>
                    <a:pt x="68" y="4"/>
                  </a:lnTo>
                  <a:lnTo>
                    <a:pt x="58" y="3"/>
                  </a:lnTo>
                  <a:lnTo>
                    <a:pt x="52" y="5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3" y="4"/>
                  </a:lnTo>
                  <a:lnTo>
                    <a:pt x="21" y="8"/>
                  </a:lnTo>
                  <a:lnTo>
                    <a:pt x="15" y="10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1" y="21"/>
                  </a:lnTo>
                  <a:lnTo>
                    <a:pt x="3" y="25"/>
                  </a:lnTo>
                  <a:lnTo>
                    <a:pt x="0" y="31"/>
                  </a:lnTo>
                  <a:lnTo>
                    <a:pt x="6" y="35"/>
                  </a:lnTo>
                  <a:lnTo>
                    <a:pt x="6" y="38"/>
                  </a:lnTo>
                  <a:lnTo>
                    <a:pt x="10" y="44"/>
                  </a:lnTo>
                  <a:lnTo>
                    <a:pt x="7" y="48"/>
                  </a:lnTo>
                  <a:lnTo>
                    <a:pt x="10" y="52"/>
                  </a:lnTo>
                  <a:lnTo>
                    <a:pt x="10" y="56"/>
                  </a:lnTo>
                  <a:lnTo>
                    <a:pt x="15" y="59"/>
                  </a:lnTo>
                  <a:lnTo>
                    <a:pt x="21" y="62"/>
                  </a:lnTo>
                  <a:lnTo>
                    <a:pt x="27" y="62"/>
                  </a:lnTo>
                  <a:lnTo>
                    <a:pt x="25" y="66"/>
                  </a:lnTo>
                  <a:lnTo>
                    <a:pt x="31" y="69"/>
                  </a:lnTo>
                  <a:lnTo>
                    <a:pt x="34" y="68"/>
                  </a:lnTo>
                  <a:lnTo>
                    <a:pt x="34" y="65"/>
                  </a:lnTo>
                  <a:lnTo>
                    <a:pt x="41" y="66"/>
                  </a:lnTo>
                  <a:lnTo>
                    <a:pt x="44" y="69"/>
                  </a:lnTo>
                  <a:lnTo>
                    <a:pt x="48" y="70"/>
                  </a:lnTo>
                  <a:lnTo>
                    <a:pt x="54" y="72"/>
                  </a:lnTo>
                  <a:lnTo>
                    <a:pt x="56" y="75"/>
                  </a:lnTo>
                  <a:lnTo>
                    <a:pt x="59" y="77"/>
                  </a:lnTo>
                  <a:lnTo>
                    <a:pt x="63" y="75"/>
                  </a:lnTo>
                  <a:lnTo>
                    <a:pt x="66" y="77"/>
                  </a:lnTo>
                  <a:lnTo>
                    <a:pt x="68" y="79"/>
                  </a:lnTo>
                  <a:lnTo>
                    <a:pt x="72" y="79"/>
                  </a:lnTo>
                  <a:lnTo>
                    <a:pt x="75" y="76"/>
                  </a:lnTo>
                  <a:lnTo>
                    <a:pt x="79" y="76"/>
                  </a:lnTo>
                  <a:lnTo>
                    <a:pt x="82" y="75"/>
                  </a:lnTo>
                  <a:lnTo>
                    <a:pt x="87" y="75"/>
                  </a:lnTo>
                  <a:lnTo>
                    <a:pt x="90" y="75"/>
                  </a:lnTo>
                  <a:lnTo>
                    <a:pt x="99" y="76"/>
                  </a:lnTo>
                  <a:lnTo>
                    <a:pt x="97" y="77"/>
                  </a:lnTo>
                  <a:lnTo>
                    <a:pt x="101" y="76"/>
                  </a:lnTo>
                  <a:lnTo>
                    <a:pt x="100" y="68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25" name="Freeform 1214"/>
            <p:cNvSpPr>
              <a:spLocks noChangeAspect="1"/>
            </p:cNvSpPr>
            <p:nvPr/>
          </p:nvSpPr>
          <p:spPr bwMode="auto">
            <a:xfrm>
              <a:off x="1935" y="2052"/>
              <a:ext cx="123" cy="61"/>
            </a:xfrm>
            <a:custGeom>
              <a:avLst/>
              <a:gdLst>
                <a:gd name="T0" fmla="*/ 437 w 27"/>
                <a:gd name="T1" fmla="*/ 0 h 13"/>
                <a:gd name="T2" fmla="*/ 292 w 27"/>
                <a:gd name="T3" fmla="*/ 0 h 13"/>
                <a:gd name="T4" fmla="*/ 210 w 27"/>
                <a:gd name="T5" fmla="*/ 0 h 13"/>
                <a:gd name="T6" fmla="*/ 164 w 27"/>
                <a:gd name="T7" fmla="*/ 66 h 13"/>
                <a:gd name="T8" fmla="*/ 82 w 27"/>
                <a:gd name="T9" fmla="*/ 66 h 13"/>
                <a:gd name="T10" fmla="*/ 0 w 27"/>
                <a:gd name="T11" fmla="*/ 131 h 13"/>
                <a:gd name="T12" fmla="*/ 0 w 27"/>
                <a:gd name="T13" fmla="*/ 197 h 13"/>
                <a:gd name="T14" fmla="*/ 0 w 27"/>
                <a:gd name="T15" fmla="*/ 263 h 13"/>
                <a:gd name="T16" fmla="*/ 210 w 27"/>
                <a:gd name="T17" fmla="*/ 286 h 13"/>
                <a:gd name="T18" fmla="*/ 560 w 27"/>
                <a:gd name="T19" fmla="*/ 221 h 13"/>
                <a:gd name="T20" fmla="*/ 497 w 27"/>
                <a:gd name="T21" fmla="*/ 42 h 13"/>
                <a:gd name="T22" fmla="*/ 437 w 27"/>
                <a:gd name="T23" fmla="*/ 0 h 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13"/>
                <a:gd name="T38" fmla="*/ 27 w 27"/>
                <a:gd name="T39" fmla="*/ 13 h 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13">
                  <a:moveTo>
                    <a:pt x="21" y="0"/>
                  </a:moveTo>
                  <a:lnTo>
                    <a:pt x="14" y="0"/>
                  </a:lnTo>
                  <a:lnTo>
                    <a:pt x="10" y="0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0" y="13"/>
                  </a:lnTo>
                  <a:lnTo>
                    <a:pt x="27" y="10"/>
                  </a:lnTo>
                  <a:lnTo>
                    <a:pt x="24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26" name="Freeform 1215"/>
            <p:cNvSpPr>
              <a:spLocks noChangeAspect="1"/>
            </p:cNvSpPr>
            <p:nvPr/>
          </p:nvSpPr>
          <p:spPr bwMode="auto">
            <a:xfrm>
              <a:off x="1935" y="2052"/>
              <a:ext cx="123" cy="61"/>
            </a:xfrm>
            <a:custGeom>
              <a:avLst/>
              <a:gdLst>
                <a:gd name="T0" fmla="*/ 437 w 27"/>
                <a:gd name="T1" fmla="*/ 0 h 13"/>
                <a:gd name="T2" fmla="*/ 292 w 27"/>
                <a:gd name="T3" fmla="*/ 0 h 13"/>
                <a:gd name="T4" fmla="*/ 210 w 27"/>
                <a:gd name="T5" fmla="*/ 0 h 13"/>
                <a:gd name="T6" fmla="*/ 164 w 27"/>
                <a:gd name="T7" fmla="*/ 66 h 13"/>
                <a:gd name="T8" fmla="*/ 82 w 27"/>
                <a:gd name="T9" fmla="*/ 66 h 13"/>
                <a:gd name="T10" fmla="*/ 0 w 27"/>
                <a:gd name="T11" fmla="*/ 131 h 13"/>
                <a:gd name="T12" fmla="*/ 0 w 27"/>
                <a:gd name="T13" fmla="*/ 197 h 13"/>
                <a:gd name="T14" fmla="*/ 0 w 27"/>
                <a:gd name="T15" fmla="*/ 263 h 13"/>
                <a:gd name="T16" fmla="*/ 210 w 27"/>
                <a:gd name="T17" fmla="*/ 286 h 13"/>
                <a:gd name="T18" fmla="*/ 560 w 27"/>
                <a:gd name="T19" fmla="*/ 221 h 13"/>
                <a:gd name="T20" fmla="*/ 497 w 27"/>
                <a:gd name="T21" fmla="*/ 42 h 13"/>
                <a:gd name="T22" fmla="*/ 437 w 27"/>
                <a:gd name="T23" fmla="*/ 0 h 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13"/>
                <a:gd name="T38" fmla="*/ 27 w 27"/>
                <a:gd name="T39" fmla="*/ 13 h 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13">
                  <a:moveTo>
                    <a:pt x="21" y="0"/>
                  </a:moveTo>
                  <a:lnTo>
                    <a:pt x="14" y="0"/>
                  </a:lnTo>
                  <a:lnTo>
                    <a:pt x="10" y="0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0" y="13"/>
                  </a:lnTo>
                  <a:lnTo>
                    <a:pt x="27" y="10"/>
                  </a:lnTo>
                  <a:lnTo>
                    <a:pt x="24" y="2"/>
                  </a:lnTo>
                  <a:lnTo>
                    <a:pt x="21" y="0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27" name="Freeform 1216"/>
            <p:cNvSpPr>
              <a:spLocks noChangeAspect="1"/>
            </p:cNvSpPr>
            <p:nvPr/>
          </p:nvSpPr>
          <p:spPr bwMode="auto">
            <a:xfrm>
              <a:off x="1953" y="1952"/>
              <a:ext cx="270" cy="179"/>
            </a:xfrm>
            <a:custGeom>
              <a:avLst/>
              <a:gdLst>
                <a:gd name="T0" fmla="*/ 860 w 59"/>
                <a:gd name="T1" fmla="*/ 757 h 39"/>
                <a:gd name="T2" fmla="*/ 879 w 59"/>
                <a:gd name="T3" fmla="*/ 757 h 39"/>
                <a:gd name="T4" fmla="*/ 879 w 59"/>
                <a:gd name="T5" fmla="*/ 716 h 39"/>
                <a:gd name="T6" fmla="*/ 984 w 59"/>
                <a:gd name="T7" fmla="*/ 675 h 39"/>
                <a:gd name="T8" fmla="*/ 1025 w 59"/>
                <a:gd name="T9" fmla="*/ 652 h 39"/>
                <a:gd name="T10" fmla="*/ 1089 w 59"/>
                <a:gd name="T11" fmla="*/ 652 h 39"/>
                <a:gd name="T12" fmla="*/ 1066 w 59"/>
                <a:gd name="T13" fmla="*/ 592 h 39"/>
                <a:gd name="T14" fmla="*/ 1066 w 59"/>
                <a:gd name="T15" fmla="*/ 505 h 39"/>
                <a:gd name="T16" fmla="*/ 1066 w 59"/>
                <a:gd name="T17" fmla="*/ 399 h 39"/>
                <a:gd name="T18" fmla="*/ 1130 w 59"/>
                <a:gd name="T19" fmla="*/ 381 h 39"/>
                <a:gd name="T20" fmla="*/ 1153 w 59"/>
                <a:gd name="T21" fmla="*/ 317 h 39"/>
                <a:gd name="T22" fmla="*/ 1213 w 59"/>
                <a:gd name="T23" fmla="*/ 317 h 39"/>
                <a:gd name="T24" fmla="*/ 1236 w 59"/>
                <a:gd name="T25" fmla="*/ 252 h 39"/>
                <a:gd name="T26" fmla="*/ 1172 w 59"/>
                <a:gd name="T27" fmla="*/ 252 h 39"/>
                <a:gd name="T28" fmla="*/ 1172 w 59"/>
                <a:gd name="T29" fmla="*/ 170 h 39"/>
                <a:gd name="T30" fmla="*/ 1089 w 59"/>
                <a:gd name="T31" fmla="*/ 147 h 39"/>
                <a:gd name="T32" fmla="*/ 1007 w 59"/>
                <a:gd name="T33" fmla="*/ 106 h 39"/>
                <a:gd name="T34" fmla="*/ 920 w 59"/>
                <a:gd name="T35" fmla="*/ 64 h 39"/>
                <a:gd name="T36" fmla="*/ 796 w 59"/>
                <a:gd name="T37" fmla="*/ 64 h 39"/>
                <a:gd name="T38" fmla="*/ 773 w 59"/>
                <a:gd name="T39" fmla="*/ 0 h 39"/>
                <a:gd name="T40" fmla="*/ 627 w 59"/>
                <a:gd name="T41" fmla="*/ 83 h 39"/>
                <a:gd name="T42" fmla="*/ 503 w 59"/>
                <a:gd name="T43" fmla="*/ 64 h 39"/>
                <a:gd name="T44" fmla="*/ 375 w 59"/>
                <a:gd name="T45" fmla="*/ 83 h 39"/>
                <a:gd name="T46" fmla="*/ 229 w 59"/>
                <a:gd name="T47" fmla="*/ 83 h 39"/>
                <a:gd name="T48" fmla="*/ 82 w 59"/>
                <a:gd name="T49" fmla="*/ 170 h 39"/>
                <a:gd name="T50" fmla="*/ 0 w 59"/>
                <a:gd name="T51" fmla="*/ 229 h 39"/>
                <a:gd name="T52" fmla="*/ 23 w 59"/>
                <a:gd name="T53" fmla="*/ 252 h 39"/>
                <a:gd name="T54" fmla="*/ 82 w 59"/>
                <a:gd name="T55" fmla="*/ 441 h 39"/>
                <a:gd name="T56" fmla="*/ 82 w 59"/>
                <a:gd name="T57" fmla="*/ 464 h 39"/>
                <a:gd name="T58" fmla="*/ 169 w 59"/>
                <a:gd name="T59" fmla="*/ 505 h 39"/>
                <a:gd name="T60" fmla="*/ 357 w 59"/>
                <a:gd name="T61" fmla="*/ 505 h 39"/>
                <a:gd name="T62" fmla="*/ 421 w 59"/>
                <a:gd name="T63" fmla="*/ 528 h 39"/>
                <a:gd name="T64" fmla="*/ 481 w 59"/>
                <a:gd name="T65" fmla="*/ 716 h 39"/>
                <a:gd name="T66" fmla="*/ 503 w 59"/>
                <a:gd name="T67" fmla="*/ 716 h 39"/>
                <a:gd name="T68" fmla="*/ 650 w 59"/>
                <a:gd name="T69" fmla="*/ 757 h 39"/>
                <a:gd name="T70" fmla="*/ 668 w 59"/>
                <a:gd name="T71" fmla="*/ 822 h 39"/>
                <a:gd name="T72" fmla="*/ 773 w 59"/>
                <a:gd name="T73" fmla="*/ 757 h 39"/>
                <a:gd name="T74" fmla="*/ 860 w 59"/>
                <a:gd name="T75" fmla="*/ 757 h 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9"/>
                <a:gd name="T115" fmla="*/ 0 h 39"/>
                <a:gd name="T116" fmla="*/ 59 w 59"/>
                <a:gd name="T117" fmla="*/ 39 h 3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9" h="39">
                  <a:moveTo>
                    <a:pt x="41" y="36"/>
                  </a:moveTo>
                  <a:lnTo>
                    <a:pt x="42" y="36"/>
                  </a:lnTo>
                  <a:lnTo>
                    <a:pt x="42" y="34"/>
                  </a:lnTo>
                  <a:lnTo>
                    <a:pt x="47" y="32"/>
                  </a:lnTo>
                  <a:lnTo>
                    <a:pt x="49" y="31"/>
                  </a:lnTo>
                  <a:lnTo>
                    <a:pt x="52" y="31"/>
                  </a:lnTo>
                  <a:lnTo>
                    <a:pt x="51" y="28"/>
                  </a:lnTo>
                  <a:lnTo>
                    <a:pt x="51" y="24"/>
                  </a:lnTo>
                  <a:lnTo>
                    <a:pt x="51" y="19"/>
                  </a:lnTo>
                  <a:lnTo>
                    <a:pt x="54" y="18"/>
                  </a:lnTo>
                  <a:lnTo>
                    <a:pt x="55" y="15"/>
                  </a:lnTo>
                  <a:lnTo>
                    <a:pt x="58" y="15"/>
                  </a:lnTo>
                  <a:lnTo>
                    <a:pt x="59" y="12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2" y="7"/>
                  </a:lnTo>
                  <a:lnTo>
                    <a:pt x="48" y="5"/>
                  </a:lnTo>
                  <a:lnTo>
                    <a:pt x="44" y="3"/>
                  </a:lnTo>
                  <a:lnTo>
                    <a:pt x="38" y="3"/>
                  </a:lnTo>
                  <a:lnTo>
                    <a:pt x="37" y="0"/>
                  </a:lnTo>
                  <a:lnTo>
                    <a:pt x="30" y="4"/>
                  </a:lnTo>
                  <a:lnTo>
                    <a:pt x="24" y="3"/>
                  </a:lnTo>
                  <a:lnTo>
                    <a:pt x="18" y="4"/>
                  </a:lnTo>
                  <a:lnTo>
                    <a:pt x="11" y="4"/>
                  </a:lnTo>
                  <a:lnTo>
                    <a:pt x="4" y="8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4" y="21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17" y="24"/>
                  </a:lnTo>
                  <a:lnTo>
                    <a:pt x="20" y="25"/>
                  </a:lnTo>
                  <a:lnTo>
                    <a:pt x="23" y="34"/>
                  </a:lnTo>
                  <a:lnTo>
                    <a:pt x="24" y="34"/>
                  </a:lnTo>
                  <a:lnTo>
                    <a:pt x="31" y="36"/>
                  </a:lnTo>
                  <a:lnTo>
                    <a:pt x="32" y="39"/>
                  </a:lnTo>
                  <a:lnTo>
                    <a:pt x="37" y="36"/>
                  </a:lnTo>
                  <a:lnTo>
                    <a:pt x="41" y="36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28" name="Freeform 1217"/>
            <p:cNvSpPr>
              <a:spLocks noChangeAspect="1"/>
            </p:cNvSpPr>
            <p:nvPr/>
          </p:nvSpPr>
          <p:spPr bwMode="auto">
            <a:xfrm>
              <a:off x="1953" y="1952"/>
              <a:ext cx="270" cy="179"/>
            </a:xfrm>
            <a:custGeom>
              <a:avLst/>
              <a:gdLst>
                <a:gd name="T0" fmla="*/ 860 w 59"/>
                <a:gd name="T1" fmla="*/ 757 h 39"/>
                <a:gd name="T2" fmla="*/ 879 w 59"/>
                <a:gd name="T3" fmla="*/ 757 h 39"/>
                <a:gd name="T4" fmla="*/ 879 w 59"/>
                <a:gd name="T5" fmla="*/ 716 h 39"/>
                <a:gd name="T6" fmla="*/ 984 w 59"/>
                <a:gd name="T7" fmla="*/ 675 h 39"/>
                <a:gd name="T8" fmla="*/ 1025 w 59"/>
                <a:gd name="T9" fmla="*/ 652 h 39"/>
                <a:gd name="T10" fmla="*/ 1089 w 59"/>
                <a:gd name="T11" fmla="*/ 652 h 39"/>
                <a:gd name="T12" fmla="*/ 1066 w 59"/>
                <a:gd name="T13" fmla="*/ 592 h 39"/>
                <a:gd name="T14" fmla="*/ 1066 w 59"/>
                <a:gd name="T15" fmla="*/ 505 h 39"/>
                <a:gd name="T16" fmla="*/ 1066 w 59"/>
                <a:gd name="T17" fmla="*/ 399 h 39"/>
                <a:gd name="T18" fmla="*/ 1130 w 59"/>
                <a:gd name="T19" fmla="*/ 381 h 39"/>
                <a:gd name="T20" fmla="*/ 1153 w 59"/>
                <a:gd name="T21" fmla="*/ 317 h 39"/>
                <a:gd name="T22" fmla="*/ 1213 w 59"/>
                <a:gd name="T23" fmla="*/ 317 h 39"/>
                <a:gd name="T24" fmla="*/ 1236 w 59"/>
                <a:gd name="T25" fmla="*/ 252 h 39"/>
                <a:gd name="T26" fmla="*/ 1172 w 59"/>
                <a:gd name="T27" fmla="*/ 252 h 39"/>
                <a:gd name="T28" fmla="*/ 1172 w 59"/>
                <a:gd name="T29" fmla="*/ 170 h 39"/>
                <a:gd name="T30" fmla="*/ 1089 w 59"/>
                <a:gd name="T31" fmla="*/ 147 h 39"/>
                <a:gd name="T32" fmla="*/ 1007 w 59"/>
                <a:gd name="T33" fmla="*/ 106 h 39"/>
                <a:gd name="T34" fmla="*/ 920 w 59"/>
                <a:gd name="T35" fmla="*/ 64 h 39"/>
                <a:gd name="T36" fmla="*/ 796 w 59"/>
                <a:gd name="T37" fmla="*/ 64 h 39"/>
                <a:gd name="T38" fmla="*/ 773 w 59"/>
                <a:gd name="T39" fmla="*/ 0 h 39"/>
                <a:gd name="T40" fmla="*/ 627 w 59"/>
                <a:gd name="T41" fmla="*/ 83 h 39"/>
                <a:gd name="T42" fmla="*/ 503 w 59"/>
                <a:gd name="T43" fmla="*/ 64 h 39"/>
                <a:gd name="T44" fmla="*/ 375 w 59"/>
                <a:gd name="T45" fmla="*/ 83 h 39"/>
                <a:gd name="T46" fmla="*/ 229 w 59"/>
                <a:gd name="T47" fmla="*/ 83 h 39"/>
                <a:gd name="T48" fmla="*/ 82 w 59"/>
                <a:gd name="T49" fmla="*/ 170 h 39"/>
                <a:gd name="T50" fmla="*/ 0 w 59"/>
                <a:gd name="T51" fmla="*/ 229 h 39"/>
                <a:gd name="T52" fmla="*/ 23 w 59"/>
                <a:gd name="T53" fmla="*/ 252 h 39"/>
                <a:gd name="T54" fmla="*/ 82 w 59"/>
                <a:gd name="T55" fmla="*/ 441 h 39"/>
                <a:gd name="T56" fmla="*/ 82 w 59"/>
                <a:gd name="T57" fmla="*/ 464 h 39"/>
                <a:gd name="T58" fmla="*/ 169 w 59"/>
                <a:gd name="T59" fmla="*/ 505 h 39"/>
                <a:gd name="T60" fmla="*/ 357 w 59"/>
                <a:gd name="T61" fmla="*/ 505 h 39"/>
                <a:gd name="T62" fmla="*/ 421 w 59"/>
                <a:gd name="T63" fmla="*/ 528 h 39"/>
                <a:gd name="T64" fmla="*/ 481 w 59"/>
                <a:gd name="T65" fmla="*/ 716 h 39"/>
                <a:gd name="T66" fmla="*/ 503 w 59"/>
                <a:gd name="T67" fmla="*/ 716 h 39"/>
                <a:gd name="T68" fmla="*/ 650 w 59"/>
                <a:gd name="T69" fmla="*/ 757 h 39"/>
                <a:gd name="T70" fmla="*/ 668 w 59"/>
                <a:gd name="T71" fmla="*/ 822 h 39"/>
                <a:gd name="T72" fmla="*/ 773 w 59"/>
                <a:gd name="T73" fmla="*/ 757 h 39"/>
                <a:gd name="T74" fmla="*/ 860 w 59"/>
                <a:gd name="T75" fmla="*/ 757 h 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9"/>
                <a:gd name="T115" fmla="*/ 0 h 39"/>
                <a:gd name="T116" fmla="*/ 59 w 59"/>
                <a:gd name="T117" fmla="*/ 39 h 3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9" h="39">
                  <a:moveTo>
                    <a:pt x="41" y="36"/>
                  </a:moveTo>
                  <a:lnTo>
                    <a:pt x="42" y="36"/>
                  </a:lnTo>
                  <a:lnTo>
                    <a:pt x="42" y="34"/>
                  </a:lnTo>
                  <a:lnTo>
                    <a:pt x="47" y="32"/>
                  </a:lnTo>
                  <a:lnTo>
                    <a:pt x="49" y="31"/>
                  </a:lnTo>
                  <a:lnTo>
                    <a:pt x="52" y="31"/>
                  </a:lnTo>
                  <a:lnTo>
                    <a:pt x="51" y="28"/>
                  </a:lnTo>
                  <a:lnTo>
                    <a:pt x="51" y="24"/>
                  </a:lnTo>
                  <a:lnTo>
                    <a:pt x="51" y="19"/>
                  </a:lnTo>
                  <a:lnTo>
                    <a:pt x="54" y="18"/>
                  </a:lnTo>
                  <a:lnTo>
                    <a:pt x="55" y="15"/>
                  </a:lnTo>
                  <a:lnTo>
                    <a:pt x="58" y="15"/>
                  </a:lnTo>
                  <a:lnTo>
                    <a:pt x="59" y="12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2" y="7"/>
                  </a:lnTo>
                  <a:lnTo>
                    <a:pt x="48" y="5"/>
                  </a:lnTo>
                  <a:lnTo>
                    <a:pt x="44" y="3"/>
                  </a:lnTo>
                  <a:lnTo>
                    <a:pt x="38" y="3"/>
                  </a:lnTo>
                  <a:lnTo>
                    <a:pt x="37" y="0"/>
                  </a:lnTo>
                  <a:lnTo>
                    <a:pt x="30" y="4"/>
                  </a:lnTo>
                  <a:lnTo>
                    <a:pt x="24" y="3"/>
                  </a:lnTo>
                  <a:lnTo>
                    <a:pt x="18" y="4"/>
                  </a:lnTo>
                  <a:lnTo>
                    <a:pt x="11" y="4"/>
                  </a:lnTo>
                  <a:lnTo>
                    <a:pt x="4" y="8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4" y="21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17" y="24"/>
                  </a:lnTo>
                  <a:lnTo>
                    <a:pt x="20" y="25"/>
                  </a:lnTo>
                  <a:lnTo>
                    <a:pt x="23" y="34"/>
                  </a:lnTo>
                  <a:lnTo>
                    <a:pt x="24" y="34"/>
                  </a:lnTo>
                  <a:lnTo>
                    <a:pt x="31" y="36"/>
                  </a:lnTo>
                  <a:lnTo>
                    <a:pt x="32" y="39"/>
                  </a:lnTo>
                  <a:lnTo>
                    <a:pt x="37" y="36"/>
                  </a:lnTo>
                  <a:lnTo>
                    <a:pt x="41" y="36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29" name="Freeform 1218"/>
            <p:cNvSpPr>
              <a:spLocks noChangeAspect="1"/>
            </p:cNvSpPr>
            <p:nvPr/>
          </p:nvSpPr>
          <p:spPr bwMode="auto">
            <a:xfrm>
              <a:off x="2100" y="2126"/>
              <a:ext cx="575" cy="517"/>
            </a:xfrm>
            <a:custGeom>
              <a:avLst/>
              <a:gdLst>
                <a:gd name="T0" fmla="*/ 2478 w 126"/>
                <a:gd name="T1" fmla="*/ 229 h 113"/>
                <a:gd name="T2" fmla="*/ 2478 w 126"/>
                <a:gd name="T3" fmla="*/ 82 h 113"/>
                <a:gd name="T4" fmla="*/ 2250 w 126"/>
                <a:gd name="T5" fmla="*/ 0 h 113"/>
                <a:gd name="T6" fmla="*/ 1981 w 126"/>
                <a:gd name="T7" fmla="*/ 64 h 113"/>
                <a:gd name="T8" fmla="*/ 1894 w 126"/>
                <a:gd name="T9" fmla="*/ 169 h 113"/>
                <a:gd name="T10" fmla="*/ 1688 w 126"/>
                <a:gd name="T11" fmla="*/ 375 h 113"/>
                <a:gd name="T12" fmla="*/ 1561 w 126"/>
                <a:gd name="T13" fmla="*/ 439 h 113"/>
                <a:gd name="T14" fmla="*/ 1396 w 126"/>
                <a:gd name="T15" fmla="*/ 439 h 113"/>
                <a:gd name="T16" fmla="*/ 1209 w 126"/>
                <a:gd name="T17" fmla="*/ 503 h 113"/>
                <a:gd name="T18" fmla="*/ 1063 w 126"/>
                <a:gd name="T19" fmla="*/ 567 h 113"/>
                <a:gd name="T20" fmla="*/ 789 w 126"/>
                <a:gd name="T21" fmla="*/ 503 h 113"/>
                <a:gd name="T22" fmla="*/ 415 w 126"/>
                <a:gd name="T23" fmla="*/ 567 h 113"/>
                <a:gd name="T24" fmla="*/ 251 w 126"/>
                <a:gd name="T25" fmla="*/ 668 h 113"/>
                <a:gd name="T26" fmla="*/ 210 w 126"/>
                <a:gd name="T27" fmla="*/ 773 h 113"/>
                <a:gd name="T28" fmla="*/ 333 w 126"/>
                <a:gd name="T29" fmla="*/ 1025 h 113"/>
                <a:gd name="T30" fmla="*/ 105 w 126"/>
                <a:gd name="T31" fmla="*/ 1299 h 113"/>
                <a:gd name="T32" fmla="*/ 64 w 126"/>
                <a:gd name="T33" fmla="*/ 1505 h 113"/>
                <a:gd name="T34" fmla="*/ 0 w 126"/>
                <a:gd name="T35" fmla="*/ 1716 h 113"/>
                <a:gd name="T36" fmla="*/ 146 w 126"/>
                <a:gd name="T37" fmla="*/ 1780 h 113"/>
                <a:gd name="T38" fmla="*/ 310 w 126"/>
                <a:gd name="T39" fmla="*/ 1780 h 113"/>
                <a:gd name="T40" fmla="*/ 502 w 126"/>
                <a:gd name="T41" fmla="*/ 1780 h 113"/>
                <a:gd name="T42" fmla="*/ 707 w 126"/>
                <a:gd name="T43" fmla="*/ 1798 h 113"/>
                <a:gd name="T44" fmla="*/ 999 w 126"/>
                <a:gd name="T45" fmla="*/ 1675 h 113"/>
                <a:gd name="T46" fmla="*/ 1104 w 126"/>
                <a:gd name="T47" fmla="*/ 1569 h 113"/>
                <a:gd name="T48" fmla="*/ 1269 w 126"/>
                <a:gd name="T49" fmla="*/ 1505 h 113"/>
                <a:gd name="T50" fmla="*/ 1501 w 126"/>
                <a:gd name="T51" fmla="*/ 1505 h 113"/>
                <a:gd name="T52" fmla="*/ 1748 w 126"/>
                <a:gd name="T53" fmla="*/ 1633 h 113"/>
                <a:gd name="T54" fmla="*/ 1917 w 126"/>
                <a:gd name="T55" fmla="*/ 1780 h 113"/>
                <a:gd name="T56" fmla="*/ 2063 w 126"/>
                <a:gd name="T57" fmla="*/ 1926 h 113"/>
                <a:gd name="T58" fmla="*/ 1771 w 126"/>
                <a:gd name="T59" fmla="*/ 2031 h 113"/>
                <a:gd name="T60" fmla="*/ 1771 w 126"/>
                <a:gd name="T61" fmla="*/ 2242 h 113"/>
                <a:gd name="T62" fmla="*/ 1835 w 126"/>
                <a:gd name="T63" fmla="*/ 2365 h 113"/>
                <a:gd name="T64" fmla="*/ 2063 w 126"/>
                <a:gd name="T65" fmla="*/ 2283 h 113"/>
                <a:gd name="T66" fmla="*/ 2186 w 126"/>
                <a:gd name="T67" fmla="*/ 1944 h 113"/>
                <a:gd name="T68" fmla="*/ 2355 w 126"/>
                <a:gd name="T69" fmla="*/ 1780 h 113"/>
                <a:gd name="T70" fmla="*/ 2624 w 126"/>
                <a:gd name="T71" fmla="*/ 1739 h 113"/>
                <a:gd name="T72" fmla="*/ 2542 w 126"/>
                <a:gd name="T73" fmla="*/ 229 h 1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"/>
                <a:gd name="T112" fmla="*/ 0 h 113"/>
                <a:gd name="T113" fmla="*/ 126 w 126"/>
                <a:gd name="T114" fmla="*/ 113 h 1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" h="113">
                  <a:moveTo>
                    <a:pt x="122" y="11"/>
                  </a:moveTo>
                  <a:lnTo>
                    <a:pt x="119" y="11"/>
                  </a:lnTo>
                  <a:lnTo>
                    <a:pt x="116" y="5"/>
                  </a:lnTo>
                  <a:lnTo>
                    <a:pt x="119" y="4"/>
                  </a:lnTo>
                  <a:lnTo>
                    <a:pt x="113" y="1"/>
                  </a:lnTo>
                  <a:lnTo>
                    <a:pt x="108" y="0"/>
                  </a:lnTo>
                  <a:lnTo>
                    <a:pt x="99" y="3"/>
                  </a:lnTo>
                  <a:lnTo>
                    <a:pt x="95" y="3"/>
                  </a:lnTo>
                  <a:lnTo>
                    <a:pt x="95" y="8"/>
                  </a:lnTo>
                  <a:lnTo>
                    <a:pt x="91" y="8"/>
                  </a:lnTo>
                  <a:lnTo>
                    <a:pt x="82" y="11"/>
                  </a:lnTo>
                  <a:lnTo>
                    <a:pt x="81" y="18"/>
                  </a:lnTo>
                  <a:lnTo>
                    <a:pt x="81" y="22"/>
                  </a:lnTo>
                  <a:lnTo>
                    <a:pt x="75" y="21"/>
                  </a:lnTo>
                  <a:lnTo>
                    <a:pt x="70" y="24"/>
                  </a:lnTo>
                  <a:lnTo>
                    <a:pt x="67" y="21"/>
                  </a:lnTo>
                  <a:lnTo>
                    <a:pt x="62" y="25"/>
                  </a:lnTo>
                  <a:lnTo>
                    <a:pt x="58" y="24"/>
                  </a:lnTo>
                  <a:lnTo>
                    <a:pt x="54" y="24"/>
                  </a:lnTo>
                  <a:lnTo>
                    <a:pt x="51" y="27"/>
                  </a:lnTo>
                  <a:lnTo>
                    <a:pt x="47" y="24"/>
                  </a:lnTo>
                  <a:lnTo>
                    <a:pt x="38" y="24"/>
                  </a:lnTo>
                  <a:lnTo>
                    <a:pt x="27" y="25"/>
                  </a:lnTo>
                  <a:lnTo>
                    <a:pt x="20" y="27"/>
                  </a:lnTo>
                  <a:lnTo>
                    <a:pt x="15" y="29"/>
                  </a:lnTo>
                  <a:lnTo>
                    <a:pt x="12" y="32"/>
                  </a:lnTo>
                  <a:lnTo>
                    <a:pt x="7" y="32"/>
                  </a:lnTo>
                  <a:lnTo>
                    <a:pt x="10" y="37"/>
                  </a:lnTo>
                  <a:lnTo>
                    <a:pt x="15" y="44"/>
                  </a:lnTo>
                  <a:lnTo>
                    <a:pt x="16" y="49"/>
                  </a:lnTo>
                  <a:lnTo>
                    <a:pt x="12" y="49"/>
                  </a:lnTo>
                  <a:lnTo>
                    <a:pt x="5" y="62"/>
                  </a:lnTo>
                  <a:lnTo>
                    <a:pt x="7" y="70"/>
                  </a:lnTo>
                  <a:lnTo>
                    <a:pt x="3" y="72"/>
                  </a:lnTo>
                  <a:lnTo>
                    <a:pt x="2" y="76"/>
                  </a:lnTo>
                  <a:lnTo>
                    <a:pt x="0" y="82"/>
                  </a:lnTo>
                  <a:lnTo>
                    <a:pt x="3" y="80"/>
                  </a:lnTo>
                  <a:lnTo>
                    <a:pt x="7" y="85"/>
                  </a:lnTo>
                  <a:lnTo>
                    <a:pt x="10" y="87"/>
                  </a:lnTo>
                  <a:lnTo>
                    <a:pt x="15" y="85"/>
                  </a:lnTo>
                  <a:lnTo>
                    <a:pt x="20" y="85"/>
                  </a:lnTo>
                  <a:lnTo>
                    <a:pt x="24" y="85"/>
                  </a:lnTo>
                  <a:lnTo>
                    <a:pt x="30" y="85"/>
                  </a:lnTo>
                  <a:lnTo>
                    <a:pt x="34" y="86"/>
                  </a:lnTo>
                  <a:lnTo>
                    <a:pt x="38" y="83"/>
                  </a:lnTo>
                  <a:lnTo>
                    <a:pt x="48" y="80"/>
                  </a:lnTo>
                  <a:lnTo>
                    <a:pt x="53" y="75"/>
                  </a:lnTo>
                  <a:lnTo>
                    <a:pt x="54" y="73"/>
                  </a:lnTo>
                  <a:lnTo>
                    <a:pt x="61" y="72"/>
                  </a:lnTo>
                  <a:lnTo>
                    <a:pt x="64" y="69"/>
                  </a:lnTo>
                  <a:lnTo>
                    <a:pt x="72" y="72"/>
                  </a:lnTo>
                  <a:lnTo>
                    <a:pt x="81" y="72"/>
                  </a:lnTo>
                  <a:lnTo>
                    <a:pt x="84" y="78"/>
                  </a:lnTo>
                  <a:lnTo>
                    <a:pt x="91" y="80"/>
                  </a:lnTo>
                  <a:lnTo>
                    <a:pt x="92" y="85"/>
                  </a:lnTo>
                  <a:lnTo>
                    <a:pt x="96" y="87"/>
                  </a:lnTo>
                  <a:lnTo>
                    <a:pt x="99" y="92"/>
                  </a:lnTo>
                  <a:lnTo>
                    <a:pt x="89" y="93"/>
                  </a:lnTo>
                  <a:lnTo>
                    <a:pt x="85" y="97"/>
                  </a:lnTo>
                  <a:lnTo>
                    <a:pt x="88" y="100"/>
                  </a:lnTo>
                  <a:lnTo>
                    <a:pt x="85" y="107"/>
                  </a:lnTo>
                  <a:lnTo>
                    <a:pt x="84" y="110"/>
                  </a:lnTo>
                  <a:lnTo>
                    <a:pt x="88" y="113"/>
                  </a:lnTo>
                  <a:lnTo>
                    <a:pt x="95" y="109"/>
                  </a:lnTo>
                  <a:lnTo>
                    <a:pt x="99" y="109"/>
                  </a:lnTo>
                  <a:lnTo>
                    <a:pt x="99" y="106"/>
                  </a:lnTo>
                  <a:lnTo>
                    <a:pt x="105" y="93"/>
                  </a:lnTo>
                  <a:lnTo>
                    <a:pt x="109" y="89"/>
                  </a:lnTo>
                  <a:lnTo>
                    <a:pt x="113" y="85"/>
                  </a:lnTo>
                  <a:lnTo>
                    <a:pt x="119" y="82"/>
                  </a:lnTo>
                  <a:lnTo>
                    <a:pt x="126" y="83"/>
                  </a:lnTo>
                  <a:lnTo>
                    <a:pt x="126" y="11"/>
                  </a:lnTo>
                  <a:lnTo>
                    <a:pt x="122" y="11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30" name="Freeform 1219"/>
            <p:cNvSpPr>
              <a:spLocks noChangeAspect="1"/>
            </p:cNvSpPr>
            <p:nvPr/>
          </p:nvSpPr>
          <p:spPr bwMode="auto">
            <a:xfrm>
              <a:off x="2100" y="2126"/>
              <a:ext cx="575" cy="517"/>
            </a:xfrm>
            <a:custGeom>
              <a:avLst/>
              <a:gdLst>
                <a:gd name="T0" fmla="*/ 2478 w 126"/>
                <a:gd name="T1" fmla="*/ 229 h 113"/>
                <a:gd name="T2" fmla="*/ 2478 w 126"/>
                <a:gd name="T3" fmla="*/ 82 h 113"/>
                <a:gd name="T4" fmla="*/ 2250 w 126"/>
                <a:gd name="T5" fmla="*/ 0 h 113"/>
                <a:gd name="T6" fmla="*/ 1981 w 126"/>
                <a:gd name="T7" fmla="*/ 64 h 113"/>
                <a:gd name="T8" fmla="*/ 1894 w 126"/>
                <a:gd name="T9" fmla="*/ 169 h 113"/>
                <a:gd name="T10" fmla="*/ 1688 w 126"/>
                <a:gd name="T11" fmla="*/ 375 h 113"/>
                <a:gd name="T12" fmla="*/ 1561 w 126"/>
                <a:gd name="T13" fmla="*/ 439 h 113"/>
                <a:gd name="T14" fmla="*/ 1396 w 126"/>
                <a:gd name="T15" fmla="*/ 439 h 113"/>
                <a:gd name="T16" fmla="*/ 1209 w 126"/>
                <a:gd name="T17" fmla="*/ 503 h 113"/>
                <a:gd name="T18" fmla="*/ 1063 w 126"/>
                <a:gd name="T19" fmla="*/ 567 h 113"/>
                <a:gd name="T20" fmla="*/ 789 w 126"/>
                <a:gd name="T21" fmla="*/ 503 h 113"/>
                <a:gd name="T22" fmla="*/ 415 w 126"/>
                <a:gd name="T23" fmla="*/ 567 h 113"/>
                <a:gd name="T24" fmla="*/ 251 w 126"/>
                <a:gd name="T25" fmla="*/ 668 h 113"/>
                <a:gd name="T26" fmla="*/ 210 w 126"/>
                <a:gd name="T27" fmla="*/ 773 h 113"/>
                <a:gd name="T28" fmla="*/ 333 w 126"/>
                <a:gd name="T29" fmla="*/ 1025 h 113"/>
                <a:gd name="T30" fmla="*/ 105 w 126"/>
                <a:gd name="T31" fmla="*/ 1299 h 113"/>
                <a:gd name="T32" fmla="*/ 64 w 126"/>
                <a:gd name="T33" fmla="*/ 1505 h 113"/>
                <a:gd name="T34" fmla="*/ 0 w 126"/>
                <a:gd name="T35" fmla="*/ 1716 h 113"/>
                <a:gd name="T36" fmla="*/ 146 w 126"/>
                <a:gd name="T37" fmla="*/ 1780 h 113"/>
                <a:gd name="T38" fmla="*/ 310 w 126"/>
                <a:gd name="T39" fmla="*/ 1780 h 113"/>
                <a:gd name="T40" fmla="*/ 502 w 126"/>
                <a:gd name="T41" fmla="*/ 1780 h 113"/>
                <a:gd name="T42" fmla="*/ 707 w 126"/>
                <a:gd name="T43" fmla="*/ 1798 h 113"/>
                <a:gd name="T44" fmla="*/ 999 w 126"/>
                <a:gd name="T45" fmla="*/ 1675 h 113"/>
                <a:gd name="T46" fmla="*/ 1104 w 126"/>
                <a:gd name="T47" fmla="*/ 1569 h 113"/>
                <a:gd name="T48" fmla="*/ 1269 w 126"/>
                <a:gd name="T49" fmla="*/ 1505 h 113"/>
                <a:gd name="T50" fmla="*/ 1501 w 126"/>
                <a:gd name="T51" fmla="*/ 1505 h 113"/>
                <a:gd name="T52" fmla="*/ 1748 w 126"/>
                <a:gd name="T53" fmla="*/ 1633 h 113"/>
                <a:gd name="T54" fmla="*/ 1917 w 126"/>
                <a:gd name="T55" fmla="*/ 1780 h 113"/>
                <a:gd name="T56" fmla="*/ 2063 w 126"/>
                <a:gd name="T57" fmla="*/ 1926 h 113"/>
                <a:gd name="T58" fmla="*/ 1771 w 126"/>
                <a:gd name="T59" fmla="*/ 2031 h 113"/>
                <a:gd name="T60" fmla="*/ 1771 w 126"/>
                <a:gd name="T61" fmla="*/ 2242 h 113"/>
                <a:gd name="T62" fmla="*/ 1835 w 126"/>
                <a:gd name="T63" fmla="*/ 2365 h 113"/>
                <a:gd name="T64" fmla="*/ 2063 w 126"/>
                <a:gd name="T65" fmla="*/ 2283 h 113"/>
                <a:gd name="T66" fmla="*/ 2186 w 126"/>
                <a:gd name="T67" fmla="*/ 1944 h 113"/>
                <a:gd name="T68" fmla="*/ 2355 w 126"/>
                <a:gd name="T69" fmla="*/ 1780 h 113"/>
                <a:gd name="T70" fmla="*/ 2624 w 126"/>
                <a:gd name="T71" fmla="*/ 1739 h 113"/>
                <a:gd name="T72" fmla="*/ 2542 w 126"/>
                <a:gd name="T73" fmla="*/ 229 h 1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"/>
                <a:gd name="T112" fmla="*/ 0 h 113"/>
                <a:gd name="T113" fmla="*/ 126 w 126"/>
                <a:gd name="T114" fmla="*/ 113 h 1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" h="113">
                  <a:moveTo>
                    <a:pt x="122" y="11"/>
                  </a:moveTo>
                  <a:lnTo>
                    <a:pt x="119" y="11"/>
                  </a:lnTo>
                  <a:lnTo>
                    <a:pt x="116" y="5"/>
                  </a:lnTo>
                  <a:lnTo>
                    <a:pt x="119" y="4"/>
                  </a:lnTo>
                  <a:lnTo>
                    <a:pt x="113" y="1"/>
                  </a:lnTo>
                  <a:lnTo>
                    <a:pt x="108" y="0"/>
                  </a:lnTo>
                  <a:lnTo>
                    <a:pt x="99" y="3"/>
                  </a:lnTo>
                  <a:lnTo>
                    <a:pt x="95" y="3"/>
                  </a:lnTo>
                  <a:lnTo>
                    <a:pt x="95" y="8"/>
                  </a:lnTo>
                  <a:lnTo>
                    <a:pt x="91" y="8"/>
                  </a:lnTo>
                  <a:lnTo>
                    <a:pt x="82" y="11"/>
                  </a:lnTo>
                  <a:lnTo>
                    <a:pt x="81" y="18"/>
                  </a:lnTo>
                  <a:lnTo>
                    <a:pt x="81" y="22"/>
                  </a:lnTo>
                  <a:lnTo>
                    <a:pt x="75" y="21"/>
                  </a:lnTo>
                  <a:lnTo>
                    <a:pt x="70" y="24"/>
                  </a:lnTo>
                  <a:lnTo>
                    <a:pt x="67" y="21"/>
                  </a:lnTo>
                  <a:lnTo>
                    <a:pt x="62" y="25"/>
                  </a:lnTo>
                  <a:lnTo>
                    <a:pt x="58" y="24"/>
                  </a:lnTo>
                  <a:lnTo>
                    <a:pt x="54" y="24"/>
                  </a:lnTo>
                  <a:lnTo>
                    <a:pt x="51" y="27"/>
                  </a:lnTo>
                  <a:lnTo>
                    <a:pt x="47" y="24"/>
                  </a:lnTo>
                  <a:lnTo>
                    <a:pt x="38" y="24"/>
                  </a:lnTo>
                  <a:lnTo>
                    <a:pt x="27" y="25"/>
                  </a:lnTo>
                  <a:lnTo>
                    <a:pt x="20" y="27"/>
                  </a:lnTo>
                  <a:lnTo>
                    <a:pt x="15" y="29"/>
                  </a:lnTo>
                  <a:lnTo>
                    <a:pt x="12" y="32"/>
                  </a:lnTo>
                  <a:lnTo>
                    <a:pt x="7" y="32"/>
                  </a:lnTo>
                  <a:lnTo>
                    <a:pt x="10" y="37"/>
                  </a:lnTo>
                  <a:lnTo>
                    <a:pt x="15" y="44"/>
                  </a:lnTo>
                  <a:lnTo>
                    <a:pt x="16" y="49"/>
                  </a:lnTo>
                  <a:lnTo>
                    <a:pt x="12" y="49"/>
                  </a:lnTo>
                  <a:lnTo>
                    <a:pt x="5" y="62"/>
                  </a:lnTo>
                  <a:lnTo>
                    <a:pt x="7" y="70"/>
                  </a:lnTo>
                  <a:lnTo>
                    <a:pt x="3" y="72"/>
                  </a:lnTo>
                  <a:lnTo>
                    <a:pt x="2" y="76"/>
                  </a:lnTo>
                  <a:lnTo>
                    <a:pt x="0" y="82"/>
                  </a:lnTo>
                  <a:lnTo>
                    <a:pt x="3" y="80"/>
                  </a:lnTo>
                  <a:lnTo>
                    <a:pt x="7" y="85"/>
                  </a:lnTo>
                  <a:lnTo>
                    <a:pt x="10" y="87"/>
                  </a:lnTo>
                  <a:lnTo>
                    <a:pt x="15" y="85"/>
                  </a:lnTo>
                  <a:lnTo>
                    <a:pt x="20" y="85"/>
                  </a:lnTo>
                  <a:lnTo>
                    <a:pt x="24" y="85"/>
                  </a:lnTo>
                  <a:lnTo>
                    <a:pt x="30" y="85"/>
                  </a:lnTo>
                  <a:lnTo>
                    <a:pt x="34" y="86"/>
                  </a:lnTo>
                  <a:lnTo>
                    <a:pt x="38" y="83"/>
                  </a:lnTo>
                  <a:lnTo>
                    <a:pt x="48" y="80"/>
                  </a:lnTo>
                  <a:lnTo>
                    <a:pt x="53" y="75"/>
                  </a:lnTo>
                  <a:lnTo>
                    <a:pt x="54" y="73"/>
                  </a:lnTo>
                  <a:lnTo>
                    <a:pt x="61" y="72"/>
                  </a:lnTo>
                  <a:lnTo>
                    <a:pt x="64" y="69"/>
                  </a:lnTo>
                  <a:lnTo>
                    <a:pt x="72" y="72"/>
                  </a:lnTo>
                  <a:lnTo>
                    <a:pt x="81" y="72"/>
                  </a:lnTo>
                  <a:lnTo>
                    <a:pt x="84" y="78"/>
                  </a:lnTo>
                  <a:lnTo>
                    <a:pt x="91" y="80"/>
                  </a:lnTo>
                  <a:lnTo>
                    <a:pt x="92" y="85"/>
                  </a:lnTo>
                  <a:lnTo>
                    <a:pt x="96" y="87"/>
                  </a:lnTo>
                  <a:lnTo>
                    <a:pt x="99" y="92"/>
                  </a:lnTo>
                  <a:lnTo>
                    <a:pt x="89" y="93"/>
                  </a:lnTo>
                  <a:lnTo>
                    <a:pt x="85" y="97"/>
                  </a:lnTo>
                  <a:lnTo>
                    <a:pt x="88" y="100"/>
                  </a:lnTo>
                  <a:lnTo>
                    <a:pt x="85" y="107"/>
                  </a:lnTo>
                  <a:lnTo>
                    <a:pt x="84" y="110"/>
                  </a:lnTo>
                  <a:lnTo>
                    <a:pt x="88" y="113"/>
                  </a:lnTo>
                  <a:lnTo>
                    <a:pt x="95" y="109"/>
                  </a:lnTo>
                  <a:lnTo>
                    <a:pt x="99" y="109"/>
                  </a:lnTo>
                  <a:lnTo>
                    <a:pt x="99" y="106"/>
                  </a:lnTo>
                  <a:lnTo>
                    <a:pt x="105" y="93"/>
                  </a:lnTo>
                  <a:lnTo>
                    <a:pt x="109" y="89"/>
                  </a:lnTo>
                  <a:lnTo>
                    <a:pt x="113" y="85"/>
                  </a:lnTo>
                  <a:lnTo>
                    <a:pt x="119" y="82"/>
                  </a:lnTo>
                  <a:lnTo>
                    <a:pt x="126" y="83"/>
                  </a:lnTo>
                  <a:lnTo>
                    <a:pt x="126" y="11"/>
                  </a:lnTo>
                  <a:lnTo>
                    <a:pt x="122" y="11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31" name="Freeform 1221"/>
            <p:cNvSpPr>
              <a:spLocks noChangeAspect="1"/>
            </p:cNvSpPr>
            <p:nvPr/>
          </p:nvSpPr>
          <p:spPr bwMode="auto">
            <a:xfrm>
              <a:off x="1953" y="1952"/>
              <a:ext cx="270" cy="174"/>
            </a:xfrm>
            <a:custGeom>
              <a:avLst/>
              <a:gdLst>
                <a:gd name="T0" fmla="*/ 860 w 59"/>
                <a:gd name="T1" fmla="*/ 756 h 38"/>
                <a:gd name="T2" fmla="*/ 879 w 59"/>
                <a:gd name="T3" fmla="*/ 733 h 38"/>
                <a:gd name="T4" fmla="*/ 879 w 59"/>
                <a:gd name="T5" fmla="*/ 673 h 38"/>
                <a:gd name="T6" fmla="*/ 984 w 59"/>
                <a:gd name="T7" fmla="*/ 650 h 38"/>
                <a:gd name="T8" fmla="*/ 1025 w 59"/>
                <a:gd name="T9" fmla="*/ 609 h 38"/>
                <a:gd name="T10" fmla="*/ 1089 w 59"/>
                <a:gd name="T11" fmla="*/ 650 h 38"/>
                <a:gd name="T12" fmla="*/ 1066 w 59"/>
                <a:gd name="T13" fmla="*/ 568 h 38"/>
                <a:gd name="T14" fmla="*/ 1066 w 59"/>
                <a:gd name="T15" fmla="*/ 462 h 38"/>
                <a:gd name="T16" fmla="*/ 1066 w 59"/>
                <a:gd name="T17" fmla="*/ 375 h 38"/>
                <a:gd name="T18" fmla="*/ 1130 w 59"/>
                <a:gd name="T19" fmla="*/ 375 h 38"/>
                <a:gd name="T20" fmla="*/ 1153 w 59"/>
                <a:gd name="T21" fmla="*/ 316 h 38"/>
                <a:gd name="T22" fmla="*/ 1213 w 59"/>
                <a:gd name="T23" fmla="*/ 293 h 38"/>
                <a:gd name="T24" fmla="*/ 1236 w 59"/>
                <a:gd name="T25" fmla="*/ 252 h 38"/>
                <a:gd name="T26" fmla="*/ 1172 w 59"/>
                <a:gd name="T27" fmla="*/ 229 h 38"/>
                <a:gd name="T28" fmla="*/ 1172 w 59"/>
                <a:gd name="T29" fmla="*/ 147 h 38"/>
                <a:gd name="T30" fmla="*/ 1089 w 59"/>
                <a:gd name="T31" fmla="*/ 105 h 38"/>
                <a:gd name="T32" fmla="*/ 1007 w 59"/>
                <a:gd name="T33" fmla="*/ 82 h 38"/>
                <a:gd name="T34" fmla="*/ 920 w 59"/>
                <a:gd name="T35" fmla="*/ 64 h 38"/>
                <a:gd name="T36" fmla="*/ 796 w 59"/>
                <a:gd name="T37" fmla="*/ 23 h 38"/>
                <a:gd name="T38" fmla="*/ 773 w 59"/>
                <a:gd name="T39" fmla="*/ 0 h 38"/>
                <a:gd name="T40" fmla="*/ 627 w 59"/>
                <a:gd name="T41" fmla="*/ 64 h 38"/>
                <a:gd name="T42" fmla="*/ 503 w 59"/>
                <a:gd name="T43" fmla="*/ 64 h 38"/>
                <a:gd name="T44" fmla="*/ 375 w 59"/>
                <a:gd name="T45" fmla="*/ 64 h 38"/>
                <a:gd name="T46" fmla="*/ 229 w 59"/>
                <a:gd name="T47" fmla="*/ 64 h 38"/>
                <a:gd name="T48" fmla="*/ 82 w 59"/>
                <a:gd name="T49" fmla="*/ 147 h 38"/>
                <a:gd name="T50" fmla="*/ 0 w 59"/>
                <a:gd name="T51" fmla="*/ 211 h 38"/>
                <a:gd name="T52" fmla="*/ 23 w 59"/>
                <a:gd name="T53" fmla="*/ 252 h 38"/>
                <a:gd name="T54" fmla="*/ 82 w 59"/>
                <a:gd name="T55" fmla="*/ 398 h 38"/>
                <a:gd name="T56" fmla="*/ 82 w 59"/>
                <a:gd name="T57" fmla="*/ 440 h 38"/>
                <a:gd name="T58" fmla="*/ 169 w 59"/>
                <a:gd name="T59" fmla="*/ 462 h 38"/>
                <a:gd name="T60" fmla="*/ 357 w 59"/>
                <a:gd name="T61" fmla="*/ 462 h 38"/>
                <a:gd name="T62" fmla="*/ 421 w 59"/>
                <a:gd name="T63" fmla="*/ 504 h 38"/>
                <a:gd name="T64" fmla="*/ 481 w 59"/>
                <a:gd name="T65" fmla="*/ 673 h 38"/>
                <a:gd name="T66" fmla="*/ 503 w 59"/>
                <a:gd name="T67" fmla="*/ 673 h 38"/>
                <a:gd name="T68" fmla="*/ 650 w 59"/>
                <a:gd name="T69" fmla="*/ 733 h 38"/>
                <a:gd name="T70" fmla="*/ 668 w 59"/>
                <a:gd name="T71" fmla="*/ 797 h 38"/>
                <a:gd name="T72" fmla="*/ 773 w 59"/>
                <a:gd name="T73" fmla="*/ 733 h 38"/>
                <a:gd name="T74" fmla="*/ 860 w 59"/>
                <a:gd name="T75" fmla="*/ 756 h 3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9"/>
                <a:gd name="T115" fmla="*/ 0 h 38"/>
                <a:gd name="T116" fmla="*/ 59 w 59"/>
                <a:gd name="T117" fmla="*/ 38 h 3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9" h="38">
                  <a:moveTo>
                    <a:pt x="41" y="36"/>
                  </a:moveTo>
                  <a:lnTo>
                    <a:pt x="42" y="35"/>
                  </a:lnTo>
                  <a:lnTo>
                    <a:pt x="42" y="32"/>
                  </a:lnTo>
                  <a:lnTo>
                    <a:pt x="47" y="31"/>
                  </a:lnTo>
                  <a:lnTo>
                    <a:pt x="49" y="29"/>
                  </a:lnTo>
                  <a:lnTo>
                    <a:pt x="52" y="31"/>
                  </a:lnTo>
                  <a:lnTo>
                    <a:pt x="51" y="27"/>
                  </a:lnTo>
                  <a:lnTo>
                    <a:pt x="51" y="22"/>
                  </a:lnTo>
                  <a:lnTo>
                    <a:pt x="51" y="18"/>
                  </a:lnTo>
                  <a:lnTo>
                    <a:pt x="54" y="18"/>
                  </a:lnTo>
                  <a:lnTo>
                    <a:pt x="55" y="15"/>
                  </a:lnTo>
                  <a:lnTo>
                    <a:pt x="58" y="14"/>
                  </a:lnTo>
                  <a:lnTo>
                    <a:pt x="59" y="12"/>
                  </a:lnTo>
                  <a:lnTo>
                    <a:pt x="56" y="11"/>
                  </a:lnTo>
                  <a:lnTo>
                    <a:pt x="56" y="7"/>
                  </a:lnTo>
                  <a:lnTo>
                    <a:pt x="52" y="5"/>
                  </a:lnTo>
                  <a:lnTo>
                    <a:pt x="48" y="4"/>
                  </a:lnTo>
                  <a:lnTo>
                    <a:pt x="44" y="3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0" y="3"/>
                  </a:lnTo>
                  <a:lnTo>
                    <a:pt x="24" y="3"/>
                  </a:lnTo>
                  <a:lnTo>
                    <a:pt x="18" y="3"/>
                  </a:lnTo>
                  <a:lnTo>
                    <a:pt x="11" y="3"/>
                  </a:lnTo>
                  <a:lnTo>
                    <a:pt x="4" y="7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8" y="22"/>
                  </a:lnTo>
                  <a:lnTo>
                    <a:pt x="17" y="22"/>
                  </a:lnTo>
                  <a:lnTo>
                    <a:pt x="20" y="24"/>
                  </a:lnTo>
                  <a:lnTo>
                    <a:pt x="23" y="32"/>
                  </a:lnTo>
                  <a:lnTo>
                    <a:pt x="24" y="32"/>
                  </a:lnTo>
                  <a:lnTo>
                    <a:pt x="31" y="35"/>
                  </a:lnTo>
                  <a:lnTo>
                    <a:pt x="32" y="38"/>
                  </a:lnTo>
                  <a:lnTo>
                    <a:pt x="37" y="35"/>
                  </a:lnTo>
                  <a:lnTo>
                    <a:pt x="41" y="36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32" name="Freeform 1223"/>
            <p:cNvSpPr>
              <a:spLocks noChangeAspect="1"/>
            </p:cNvSpPr>
            <p:nvPr/>
          </p:nvSpPr>
          <p:spPr bwMode="auto">
            <a:xfrm>
              <a:off x="2100" y="2117"/>
              <a:ext cx="575" cy="516"/>
            </a:xfrm>
            <a:custGeom>
              <a:avLst/>
              <a:gdLst>
                <a:gd name="T0" fmla="*/ 2478 w 126"/>
                <a:gd name="T1" fmla="*/ 251 h 113"/>
                <a:gd name="T2" fmla="*/ 2478 w 126"/>
                <a:gd name="T3" fmla="*/ 105 h 113"/>
                <a:gd name="T4" fmla="*/ 2250 w 126"/>
                <a:gd name="T5" fmla="*/ 0 h 113"/>
                <a:gd name="T6" fmla="*/ 1981 w 126"/>
                <a:gd name="T7" fmla="*/ 105 h 113"/>
                <a:gd name="T8" fmla="*/ 1894 w 126"/>
                <a:gd name="T9" fmla="*/ 187 h 113"/>
                <a:gd name="T10" fmla="*/ 1688 w 126"/>
                <a:gd name="T11" fmla="*/ 416 h 113"/>
                <a:gd name="T12" fmla="*/ 1561 w 126"/>
                <a:gd name="T13" fmla="*/ 457 h 113"/>
                <a:gd name="T14" fmla="*/ 1396 w 126"/>
                <a:gd name="T15" fmla="*/ 479 h 113"/>
                <a:gd name="T16" fmla="*/ 1209 w 126"/>
                <a:gd name="T17" fmla="*/ 502 h 113"/>
                <a:gd name="T18" fmla="*/ 1063 w 126"/>
                <a:gd name="T19" fmla="*/ 562 h 113"/>
                <a:gd name="T20" fmla="*/ 789 w 126"/>
                <a:gd name="T21" fmla="*/ 543 h 113"/>
                <a:gd name="T22" fmla="*/ 415 w 126"/>
                <a:gd name="T23" fmla="*/ 562 h 113"/>
                <a:gd name="T24" fmla="*/ 251 w 126"/>
                <a:gd name="T25" fmla="*/ 690 h 113"/>
                <a:gd name="T26" fmla="*/ 210 w 126"/>
                <a:gd name="T27" fmla="*/ 772 h 113"/>
                <a:gd name="T28" fmla="*/ 333 w 126"/>
                <a:gd name="T29" fmla="*/ 1041 h 113"/>
                <a:gd name="T30" fmla="*/ 105 w 126"/>
                <a:gd name="T31" fmla="*/ 1315 h 113"/>
                <a:gd name="T32" fmla="*/ 64 w 126"/>
                <a:gd name="T33" fmla="*/ 1502 h 113"/>
                <a:gd name="T34" fmla="*/ 0 w 126"/>
                <a:gd name="T35" fmla="*/ 1753 h 113"/>
                <a:gd name="T36" fmla="*/ 146 w 126"/>
                <a:gd name="T37" fmla="*/ 1772 h 113"/>
                <a:gd name="T38" fmla="*/ 310 w 126"/>
                <a:gd name="T39" fmla="*/ 1772 h 113"/>
                <a:gd name="T40" fmla="*/ 502 w 126"/>
                <a:gd name="T41" fmla="*/ 1813 h 113"/>
                <a:gd name="T42" fmla="*/ 707 w 126"/>
                <a:gd name="T43" fmla="*/ 1813 h 113"/>
                <a:gd name="T44" fmla="*/ 999 w 126"/>
                <a:gd name="T45" fmla="*/ 1690 h 113"/>
                <a:gd name="T46" fmla="*/ 1104 w 126"/>
                <a:gd name="T47" fmla="*/ 1562 h 113"/>
                <a:gd name="T48" fmla="*/ 1269 w 126"/>
                <a:gd name="T49" fmla="*/ 1543 h 113"/>
                <a:gd name="T50" fmla="*/ 1501 w 126"/>
                <a:gd name="T51" fmla="*/ 1543 h 113"/>
                <a:gd name="T52" fmla="*/ 1748 w 126"/>
                <a:gd name="T53" fmla="*/ 1667 h 113"/>
                <a:gd name="T54" fmla="*/ 1917 w 126"/>
                <a:gd name="T55" fmla="*/ 1772 h 113"/>
                <a:gd name="T56" fmla="*/ 2063 w 126"/>
                <a:gd name="T57" fmla="*/ 1918 h 113"/>
                <a:gd name="T58" fmla="*/ 1771 w 126"/>
                <a:gd name="T59" fmla="*/ 2046 h 113"/>
                <a:gd name="T60" fmla="*/ 1771 w 126"/>
                <a:gd name="T61" fmla="*/ 2274 h 113"/>
                <a:gd name="T62" fmla="*/ 1835 w 126"/>
                <a:gd name="T63" fmla="*/ 2356 h 113"/>
                <a:gd name="T64" fmla="*/ 2063 w 126"/>
                <a:gd name="T65" fmla="*/ 2315 h 113"/>
                <a:gd name="T66" fmla="*/ 2186 w 126"/>
                <a:gd name="T67" fmla="*/ 1959 h 113"/>
                <a:gd name="T68" fmla="*/ 2355 w 126"/>
                <a:gd name="T69" fmla="*/ 1813 h 113"/>
                <a:gd name="T70" fmla="*/ 2624 w 126"/>
                <a:gd name="T71" fmla="*/ 1753 h 113"/>
                <a:gd name="T72" fmla="*/ 2542 w 126"/>
                <a:gd name="T73" fmla="*/ 269 h 1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"/>
                <a:gd name="T112" fmla="*/ 0 h 113"/>
                <a:gd name="T113" fmla="*/ 126 w 126"/>
                <a:gd name="T114" fmla="*/ 113 h 1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" h="113">
                  <a:moveTo>
                    <a:pt x="122" y="13"/>
                  </a:moveTo>
                  <a:lnTo>
                    <a:pt x="119" y="12"/>
                  </a:lnTo>
                  <a:lnTo>
                    <a:pt x="116" y="7"/>
                  </a:lnTo>
                  <a:lnTo>
                    <a:pt x="119" y="5"/>
                  </a:lnTo>
                  <a:lnTo>
                    <a:pt x="113" y="2"/>
                  </a:lnTo>
                  <a:lnTo>
                    <a:pt x="108" y="0"/>
                  </a:lnTo>
                  <a:lnTo>
                    <a:pt x="99" y="5"/>
                  </a:lnTo>
                  <a:lnTo>
                    <a:pt x="95" y="5"/>
                  </a:lnTo>
                  <a:lnTo>
                    <a:pt x="95" y="9"/>
                  </a:lnTo>
                  <a:lnTo>
                    <a:pt x="91" y="9"/>
                  </a:lnTo>
                  <a:lnTo>
                    <a:pt x="82" y="12"/>
                  </a:lnTo>
                  <a:lnTo>
                    <a:pt x="81" y="20"/>
                  </a:lnTo>
                  <a:lnTo>
                    <a:pt x="81" y="23"/>
                  </a:lnTo>
                  <a:lnTo>
                    <a:pt x="75" y="22"/>
                  </a:lnTo>
                  <a:lnTo>
                    <a:pt x="70" y="24"/>
                  </a:lnTo>
                  <a:lnTo>
                    <a:pt x="67" y="23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4" y="24"/>
                  </a:lnTo>
                  <a:lnTo>
                    <a:pt x="51" y="27"/>
                  </a:lnTo>
                  <a:lnTo>
                    <a:pt x="47" y="24"/>
                  </a:lnTo>
                  <a:lnTo>
                    <a:pt x="38" y="26"/>
                  </a:lnTo>
                  <a:lnTo>
                    <a:pt x="27" y="26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2" y="33"/>
                  </a:lnTo>
                  <a:lnTo>
                    <a:pt x="7" y="33"/>
                  </a:lnTo>
                  <a:lnTo>
                    <a:pt x="10" y="37"/>
                  </a:lnTo>
                  <a:lnTo>
                    <a:pt x="15" y="46"/>
                  </a:lnTo>
                  <a:lnTo>
                    <a:pt x="16" y="50"/>
                  </a:lnTo>
                  <a:lnTo>
                    <a:pt x="12" y="51"/>
                  </a:lnTo>
                  <a:lnTo>
                    <a:pt x="5" y="63"/>
                  </a:lnTo>
                  <a:lnTo>
                    <a:pt x="7" y="71"/>
                  </a:lnTo>
                  <a:lnTo>
                    <a:pt x="3" y="72"/>
                  </a:lnTo>
                  <a:lnTo>
                    <a:pt x="2" y="77"/>
                  </a:lnTo>
                  <a:lnTo>
                    <a:pt x="0" y="84"/>
                  </a:lnTo>
                  <a:lnTo>
                    <a:pt x="3" y="82"/>
                  </a:lnTo>
                  <a:lnTo>
                    <a:pt x="7" y="85"/>
                  </a:lnTo>
                  <a:lnTo>
                    <a:pt x="10" y="88"/>
                  </a:lnTo>
                  <a:lnTo>
                    <a:pt x="15" y="85"/>
                  </a:lnTo>
                  <a:lnTo>
                    <a:pt x="20" y="87"/>
                  </a:lnTo>
                  <a:lnTo>
                    <a:pt x="24" y="87"/>
                  </a:lnTo>
                  <a:lnTo>
                    <a:pt x="30" y="85"/>
                  </a:lnTo>
                  <a:lnTo>
                    <a:pt x="34" y="87"/>
                  </a:lnTo>
                  <a:lnTo>
                    <a:pt x="38" y="84"/>
                  </a:lnTo>
                  <a:lnTo>
                    <a:pt x="48" y="81"/>
                  </a:lnTo>
                  <a:lnTo>
                    <a:pt x="53" y="75"/>
                  </a:lnTo>
                  <a:lnTo>
                    <a:pt x="54" y="74"/>
                  </a:lnTo>
                  <a:lnTo>
                    <a:pt x="61" y="74"/>
                  </a:lnTo>
                  <a:lnTo>
                    <a:pt x="64" y="71"/>
                  </a:lnTo>
                  <a:lnTo>
                    <a:pt x="72" y="74"/>
                  </a:lnTo>
                  <a:lnTo>
                    <a:pt x="81" y="74"/>
                  </a:lnTo>
                  <a:lnTo>
                    <a:pt x="84" y="80"/>
                  </a:lnTo>
                  <a:lnTo>
                    <a:pt x="91" y="81"/>
                  </a:lnTo>
                  <a:lnTo>
                    <a:pt x="92" y="85"/>
                  </a:lnTo>
                  <a:lnTo>
                    <a:pt x="96" y="89"/>
                  </a:lnTo>
                  <a:lnTo>
                    <a:pt x="99" y="92"/>
                  </a:lnTo>
                  <a:lnTo>
                    <a:pt x="89" y="95"/>
                  </a:lnTo>
                  <a:lnTo>
                    <a:pt x="85" y="98"/>
                  </a:lnTo>
                  <a:lnTo>
                    <a:pt x="88" y="101"/>
                  </a:lnTo>
                  <a:lnTo>
                    <a:pt x="85" y="109"/>
                  </a:lnTo>
                  <a:lnTo>
                    <a:pt x="84" y="112"/>
                  </a:lnTo>
                  <a:lnTo>
                    <a:pt x="88" y="113"/>
                  </a:lnTo>
                  <a:lnTo>
                    <a:pt x="95" y="111"/>
                  </a:lnTo>
                  <a:lnTo>
                    <a:pt x="99" y="111"/>
                  </a:lnTo>
                  <a:lnTo>
                    <a:pt x="99" y="106"/>
                  </a:lnTo>
                  <a:lnTo>
                    <a:pt x="105" y="94"/>
                  </a:lnTo>
                  <a:lnTo>
                    <a:pt x="109" y="89"/>
                  </a:lnTo>
                  <a:lnTo>
                    <a:pt x="113" y="87"/>
                  </a:lnTo>
                  <a:lnTo>
                    <a:pt x="119" y="84"/>
                  </a:lnTo>
                  <a:lnTo>
                    <a:pt x="126" y="84"/>
                  </a:lnTo>
                  <a:lnTo>
                    <a:pt x="126" y="13"/>
                  </a:lnTo>
                  <a:lnTo>
                    <a:pt x="122" y="13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33" name="Freeform 1224"/>
            <p:cNvSpPr>
              <a:spLocks noChangeAspect="1"/>
            </p:cNvSpPr>
            <p:nvPr/>
          </p:nvSpPr>
          <p:spPr bwMode="auto">
            <a:xfrm>
              <a:off x="2100" y="1938"/>
              <a:ext cx="424" cy="334"/>
            </a:xfrm>
            <a:custGeom>
              <a:avLst/>
              <a:gdLst>
                <a:gd name="T0" fmla="*/ 1769 w 93"/>
                <a:gd name="T1" fmla="*/ 814 h 73"/>
                <a:gd name="T2" fmla="*/ 1705 w 93"/>
                <a:gd name="T3" fmla="*/ 714 h 73"/>
                <a:gd name="T4" fmla="*/ 1892 w 93"/>
                <a:gd name="T5" fmla="*/ 650 h 73"/>
                <a:gd name="T6" fmla="*/ 1892 w 93"/>
                <a:gd name="T7" fmla="*/ 522 h 73"/>
                <a:gd name="T8" fmla="*/ 1682 w 93"/>
                <a:gd name="T9" fmla="*/ 439 h 73"/>
                <a:gd name="T10" fmla="*/ 1477 w 93"/>
                <a:gd name="T11" fmla="*/ 357 h 73"/>
                <a:gd name="T12" fmla="*/ 1391 w 93"/>
                <a:gd name="T13" fmla="*/ 270 h 73"/>
                <a:gd name="T14" fmla="*/ 1350 w 93"/>
                <a:gd name="T15" fmla="*/ 124 h 73"/>
                <a:gd name="T16" fmla="*/ 1185 w 93"/>
                <a:gd name="T17" fmla="*/ 23 h 73"/>
                <a:gd name="T18" fmla="*/ 998 w 93"/>
                <a:gd name="T19" fmla="*/ 64 h 73"/>
                <a:gd name="T20" fmla="*/ 894 w 93"/>
                <a:gd name="T21" fmla="*/ 64 h 73"/>
                <a:gd name="T22" fmla="*/ 748 w 93"/>
                <a:gd name="T23" fmla="*/ 0 h 73"/>
                <a:gd name="T24" fmla="*/ 543 w 93"/>
                <a:gd name="T25" fmla="*/ 169 h 73"/>
                <a:gd name="T26" fmla="*/ 497 w 93"/>
                <a:gd name="T27" fmla="*/ 229 h 73"/>
                <a:gd name="T28" fmla="*/ 561 w 93"/>
                <a:gd name="T29" fmla="*/ 316 h 73"/>
                <a:gd name="T30" fmla="*/ 479 w 93"/>
                <a:gd name="T31" fmla="*/ 375 h 73"/>
                <a:gd name="T32" fmla="*/ 397 w 93"/>
                <a:gd name="T33" fmla="*/ 462 h 73"/>
                <a:gd name="T34" fmla="*/ 397 w 93"/>
                <a:gd name="T35" fmla="*/ 650 h 73"/>
                <a:gd name="T36" fmla="*/ 356 w 93"/>
                <a:gd name="T37" fmla="*/ 714 h 73"/>
                <a:gd name="T38" fmla="*/ 210 w 93"/>
                <a:gd name="T39" fmla="*/ 773 h 73"/>
                <a:gd name="T40" fmla="*/ 187 w 93"/>
                <a:gd name="T41" fmla="*/ 814 h 73"/>
                <a:gd name="T42" fmla="*/ 0 w 93"/>
                <a:gd name="T43" fmla="*/ 878 h 73"/>
                <a:gd name="T44" fmla="*/ 146 w 93"/>
                <a:gd name="T45" fmla="*/ 1171 h 73"/>
                <a:gd name="T46" fmla="*/ 41 w 93"/>
                <a:gd name="T47" fmla="*/ 1359 h 73"/>
                <a:gd name="T48" fmla="*/ 146 w 93"/>
                <a:gd name="T49" fmla="*/ 1528 h 73"/>
                <a:gd name="T50" fmla="*/ 310 w 93"/>
                <a:gd name="T51" fmla="*/ 1464 h 73"/>
                <a:gd name="T52" fmla="*/ 561 w 93"/>
                <a:gd name="T53" fmla="*/ 1382 h 73"/>
                <a:gd name="T54" fmla="*/ 976 w 93"/>
                <a:gd name="T55" fmla="*/ 1359 h 73"/>
                <a:gd name="T56" fmla="*/ 1122 w 93"/>
                <a:gd name="T57" fmla="*/ 1359 h 73"/>
                <a:gd name="T58" fmla="*/ 1290 w 93"/>
                <a:gd name="T59" fmla="*/ 1382 h 73"/>
                <a:gd name="T60" fmla="*/ 1454 w 93"/>
                <a:gd name="T61" fmla="*/ 1359 h 73"/>
                <a:gd name="T62" fmla="*/ 1682 w 93"/>
                <a:gd name="T63" fmla="*/ 1318 h 73"/>
                <a:gd name="T64" fmla="*/ 1705 w 93"/>
                <a:gd name="T65" fmla="*/ 1089 h 73"/>
                <a:gd name="T66" fmla="*/ 1787 w 93"/>
                <a:gd name="T67" fmla="*/ 943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3"/>
                <a:gd name="T103" fmla="*/ 0 h 73"/>
                <a:gd name="T104" fmla="*/ 93 w 93"/>
                <a:gd name="T105" fmla="*/ 73 h 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3" h="73">
                  <a:moveTo>
                    <a:pt x="85" y="42"/>
                  </a:moveTo>
                  <a:lnTo>
                    <a:pt x="85" y="39"/>
                  </a:lnTo>
                  <a:lnTo>
                    <a:pt x="81" y="37"/>
                  </a:lnTo>
                  <a:lnTo>
                    <a:pt x="82" y="34"/>
                  </a:lnTo>
                  <a:lnTo>
                    <a:pt x="89" y="34"/>
                  </a:lnTo>
                  <a:lnTo>
                    <a:pt x="91" y="31"/>
                  </a:lnTo>
                  <a:lnTo>
                    <a:pt x="93" y="28"/>
                  </a:lnTo>
                  <a:lnTo>
                    <a:pt x="91" y="25"/>
                  </a:lnTo>
                  <a:lnTo>
                    <a:pt x="81" y="24"/>
                  </a:lnTo>
                  <a:lnTo>
                    <a:pt x="81" y="21"/>
                  </a:lnTo>
                  <a:lnTo>
                    <a:pt x="75" y="20"/>
                  </a:lnTo>
                  <a:lnTo>
                    <a:pt x="71" y="17"/>
                  </a:lnTo>
                  <a:lnTo>
                    <a:pt x="71" y="14"/>
                  </a:lnTo>
                  <a:lnTo>
                    <a:pt x="67" y="13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1" y="3"/>
                  </a:lnTo>
                  <a:lnTo>
                    <a:pt x="57" y="1"/>
                  </a:lnTo>
                  <a:lnTo>
                    <a:pt x="51" y="4"/>
                  </a:lnTo>
                  <a:lnTo>
                    <a:pt x="48" y="3"/>
                  </a:lnTo>
                  <a:lnTo>
                    <a:pt x="44" y="1"/>
                  </a:lnTo>
                  <a:lnTo>
                    <a:pt x="43" y="3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1" y="8"/>
                  </a:lnTo>
                  <a:lnTo>
                    <a:pt x="26" y="8"/>
                  </a:lnTo>
                  <a:lnTo>
                    <a:pt x="23" y="10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27" y="15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9" y="27"/>
                  </a:lnTo>
                  <a:lnTo>
                    <a:pt x="19" y="31"/>
                  </a:lnTo>
                  <a:lnTo>
                    <a:pt x="20" y="34"/>
                  </a:lnTo>
                  <a:lnTo>
                    <a:pt x="17" y="34"/>
                  </a:lnTo>
                  <a:lnTo>
                    <a:pt x="15" y="35"/>
                  </a:lnTo>
                  <a:lnTo>
                    <a:pt x="10" y="37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5" y="39"/>
                  </a:lnTo>
                  <a:lnTo>
                    <a:pt x="0" y="42"/>
                  </a:lnTo>
                  <a:lnTo>
                    <a:pt x="2" y="46"/>
                  </a:lnTo>
                  <a:lnTo>
                    <a:pt x="7" y="56"/>
                  </a:lnTo>
                  <a:lnTo>
                    <a:pt x="2" y="62"/>
                  </a:lnTo>
                  <a:lnTo>
                    <a:pt x="2" y="65"/>
                  </a:lnTo>
                  <a:lnTo>
                    <a:pt x="6" y="66"/>
                  </a:lnTo>
                  <a:lnTo>
                    <a:pt x="7" y="73"/>
                  </a:lnTo>
                  <a:lnTo>
                    <a:pt x="12" y="73"/>
                  </a:lnTo>
                  <a:lnTo>
                    <a:pt x="15" y="70"/>
                  </a:lnTo>
                  <a:lnTo>
                    <a:pt x="20" y="68"/>
                  </a:lnTo>
                  <a:lnTo>
                    <a:pt x="27" y="66"/>
                  </a:lnTo>
                  <a:lnTo>
                    <a:pt x="38" y="65"/>
                  </a:lnTo>
                  <a:lnTo>
                    <a:pt x="47" y="65"/>
                  </a:lnTo>
                  <a:lnTo>
                    <a:pt x="51" y="68"/>
                  </a:lnTo>
                  <a:lnTo>
                    <a:pt x="54" y="65"/>
                  </a:lnTo>
                  <a:lnTo>
                    <a:pt x="58" y="65"/>
                  </a:lnTo>
                  <a:lnTo>
                    <a:pt x="62" y="66"/>
                  </a:lnTo>
                  <a:lnTo>
                    <a:pt x="67" y="62"/>
                  </a:lnTo>
                  <a:lnTo>
                    <a:pt x="70" y="65"/>
                  </a:lnTo>
                  <a:lnTo>
                    <a:pt x="75" y="62"/>
                  </a:lnTo>
                  <a:lnTo>
                    <a:pt x="81" y="63"/>
                  </a:lnTo>
                  <a:lnTo>
                    <a:pt x="81" y="59"/>
                  </a:lnTo>
                  <a:lnTo>
                    <a:pt x="82" y="52"/>
                  </a:lnTo>
                  <a:lnTo>
                    <a:pt x="91" y="49"/>
                  </a:lnTo>
                  <a:lnTo>
                    <a:pt x="86" y="45"/>
                  </a:lnTo>
                  <a:lnTo>
                    <a:pt x="85" y="42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34" name="Freeform 1225"/>
            <p:cNvSpPr>
              <a:spLocks noChangeAspect="1"/>
            </p:cNvSpPr>
            <p:nvPr/>
          </p:nvSpPr>
          <p:spPr bwMode="auto">
            <a:xfrm>
              <a:off x="2100" y="1938"/>
              <a:ext cx="424" cy="334"/>
            </a:xfrm>
            <a:custGeom>
              <a:avLst/>
              <a:gdLst>
                <a:gd name="T0" fmla="*/ 1769 w 93"/>
                <a:gd name="T1" fmla="*/ 814 h 73"/>
                <a:gd name="T2" fmla="*/ 1705 w 93"/>
                <a:gd name="T3" fmla="*/ 714 h 73"/>
                <a:gd name="T4" fmla="*/ 1892 w 93"/>
                <a:gd name="T5" fmla="*/ 650 h 73"/>
                <a:gd name="T6" fmla="*/ 1892 w 93"/>
                <a:gd name="T7" fmla="*/ 522 h 73"/>
                <a:gd name="T8" fmla="*/ 1682 w 93"/>
                <a:gd name="T9" fmla="*/ 439 h 73"/>
                <a:gd name="T10" fmla="*/ 1477 w 93"/>
                <a:gd name="T11" fmla="*/ 357 h 73"/>
                <a:gd name="T12" fmla="*/ 1391 w 93"/>
                <a:gd name="T13" fmla="*/ 270 h 73"/>
                <a:gd name="T14" fmla="*/ 1350 w 93"/>
                <a:gd name="T15" fmla="*/ 124 h 73"/>
                <a:gd name="T16" fmla="*/ 1185 w 93"/>
                <a:gd name="T17" fmla="*/ 23 h 73"/>
                <a:gd name="T18" fmla="*/ 998 w 93"/>
                <a:gd name="T19" fmla="*/ 64 h 73"/>
                <a:gd name="T20" fmla="*/ 894 w 93"/>
                <a:gd name="T21" fmla="*/ 64 h 73"/>
                <a:gd name="T22" fmla="*/ 748 w 93"/>
                <a:gd name="T23" fmla="*/ 0 h 73"/>
                <a:gd name="T24" fmla="*/ 543 w 93"/>
                <a:gd name="T25" fmla="*/ 169 h 73"/>
                <a:gd name="T26" fmla="*/ 497 w 93"/>
                <a:gd name="T27" fmla="*/ 229 h 73"/>
                <a:gd name="T28" fmla="*/ 561 w 93"/>
                <a:gd name="T29" fmla="*/ 316 h 73"/>
                <a:gd name="T30" fmla="*/ 479 w 93"/>
                <a:gd name="T31" fmla="*/ 375 h 73"/>
                <a:gd name="T32" fmla="*/ 397 w 93"/>
                <a:gd name="T33" fmla="*/ 462 h 73"/>
                <a:gd name="T34" fmla="*/ 397 w 93"/>
                <a:gd name="T35" fmla="*/ 650 h 73"/>
                <a:gd name="T36" fmla="*/ 356 w 93"/>
                <a:gd name="T37" fmla="*/ 714 h 73"/>
                <a:gd name="T38" fmla="*/ 210 w 93"/>
                <a:gd name="T39" fmla="*/ 773 h 73"/>
                <a:gd name="T40" fmla="*/ 187 w 93"/>
                <a:gd name="T41" fmla="*/ 814 h 73"/>
                <a:gd name="T42" fmla="*/ 0 w 93"/>
                <a:gd name="T43" fmla="*/ 878 h 73"/>
                <a:gd name="T44" fmla="*/ 146 w 93"/>
                <a:gd name="T45" fmla="*/ 1171 h 73"/>
                <a:gd name="T46" fmla="*/ 41 w 93"/>
                <a:gd name="T47" fmla="*/ 1359 h 73"/>
                <a:gd name="T48" fmla="*/ 146 w 93"/>
                <a:gd name="T49" fmla="*/ 1528 h 73"/>
                <a:gd name="T50" fmla="*/ 310 w 93"/>
                <a:gd name="T51" fmla="*/ 1464 h 73"/>
                <a:gd name="T52" fmla="*/ 561 w 93"/>
                <a:gd name="T53" fmla="*/ 1382 h 73"/>
                <a:gd name="T54" fmla="*/ 976 w 93"/>
                <a:gd name="T55" fmla="*/ 1359 h 73"/>
                <a:gd name="T56" fmla="*/ 1122 w 93"/>
                <a:gd name="T57" fmla="*/ 1359 h 73"/>
                <a:gd name="T58" fmla="*/ 1290 w 93"/>
                <a:gd name="T59" fmla="*/ 1382 h 73"/>
                <a:gd name="T60" fmla="*/ 1454 w 93"/>
                <a:gd name="T61" fmla="*/ 1359 h 73"/>
                <a:gd name="T62" fmla="*/ 1682 w 93"/>
                <a:gd name="T63" fmla="*/ 1318 h 73"/>
                <a:gd name="T64" fmla="*/ 1705 w 93"/>
                <a:gd name="T65" fmla="*/ 1089 h 73"/>
                <a:gd name="T66" fmla="*/ 1787 w 93"/>
                <a:gd name="T67" fmla="*/ 943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3"/>
                <a:gd name="T103" fmla="*/ 0 h 73"/>
                <a:gd name="T104" fmla="*/ 93 w 93"/>
                <a:gd name="T105" fmla="*/ 73 h 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3" h="73">
                  <a:moveTo>
                    <a:pt x="85" y="42"/>
                  </a:moveTo>
                  <a:lnTo>
                    <a:pt x="85" y="39"/>
                  </a:lnTo>
                  <a:lnTo>
                    <a:pt x="81" y="37"/>
                  </a:lnTo>
                  <a:lnTo>
                    <a:pt x="82" y="34"/>
                  </a:lnTo>
                  <a:lnTo>
                    <a:pt x="89" y="34"/>
                  </a:lnTo>
                  <a:lnTo>
                    <a:pt x="91" y="31"/>
                  </a:lnTo>
                  <a:lnTo>
                    <a:pt x="93" y="28"/>
                  </a:lnTo>
                  <a:lnTo>
                    <a:pt x="91" y="25"/>
                  </a:lnTo>
                  <a:lnTo>
                    <a:pt x="81" y="24"/>
                  </a:lnTo>
                  <a:lnTo>
                    <a:pt x="81" y="21"/>
                  </a:lnTo>
                  <a:lnTo>
                    <a:pt x="75" y="20"/>
                  </a:lnTo>
                  <a:lnTo>
                    <a:pt x="71" y="17"/>
                  </a:lnTo>
                  <a:lnTo>
                    <a:pt x="71" y="14"/>
                  </a:lnTo>
                  <a:lnTo>
                    <a:pt x="67" y="13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1" y="3"/>
                  </a:lnTo>
                  <a:lnTo>
                    <a:pt x="57" y="1"/>
                  </a:lnTo>
                  <a:lnTo>
                    <a:pt x="51" y="4"/>
                  </a:lnTo>
                  <a:lnTo>
                    <a:pt x="48" y="3"/>
                  </a:lnTo>
                  <a:lnTo>
                    <a:pt x="44" y="1"/>
                  </a:lnTo>
                  <a:lnTo>
                    <a:pt x="43" y="3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1" y="8"/>
                  </a:lnTo>
                  <a:lnTo>
                    <a:pt x="26" y="8"/>
                  </a:lnTo>
                  <a:lnTo>
                    <a:pt x="23" y="10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27" y="15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9" y="27"/>
                  </a:lnTo>
                  <a:lnTo>
                    <a:pt x="19" y="31"/>
                  </a:lnTo>
                  <a:lnTo>
                    <a:pt x="20" y="34"/>
                  </a:lnTo>
                  <a:lnTo>
                    <a:pt x="17" y="34"/>
                  </a:lnTo>
                  <a:lnTo>
                    <a:pt x="15" y="35"/>
                  </a:lnTo>
                  <a:lnTo>
                    <a:pt x="10" y="37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5" y="39"/>
                  </a:lnTo>
                  <a:lnTo>
                    <a:pt x="0" y="42"/>
                  </a:lnTo>
                  <a:lnTo>
                    <a:pt x="2" y="46"/>
                  </a:lnTo>
                  <a:lnTo>
                    <a:pt x="7" y="56"/>
                  </a:lnTo>
                  <a:lnTo>
                    <a:pt x="2" y="62"/>
                  </a:lnTo>
                  <a:lnTo>
                    <a:pt x="2" y="65"/>
                  </a:lnTo>
                  <a:lnTo>
                    <a:pt x="6" y="66"/>
                  </a:lnTo>
                  <a:lnTo>
                    <a:pt x="7" y="73"/>
                  </a:lnTo>
                  <a:lnTo>
                    <a:pt x="12" y="73"/>
                  </a:lnTo>
                  <a:lnTo>
                    <a:pt x="15" y="70"/>
                  </a:lnTo>
                  <a:lnTo>
                    <a:pt x="20" y="68"/>
                  </a:lnTo>
                  <a:lnTo>
                    <a:pt x="27" y="66"/>
                  </a:lnTo>
                  <a:lnTo>
                    <a:pt x="38" y="65"/>
                  </a:lnTo>
                  <a:lnTo>
                    <a:pt x="47" y="65"/>
                  </a:lnTo>
                  <a:lnTo>
                    <a:pt x="51" y="68"/>
                  </a:lnTo>
                  <a:lnTo>
                    <a:pt x="54" y="65"/>
                  </a:lnTo>
                  <a:lnTo>
                    <a:pt x="58" y="65"/>
                  </a:lnTo>
                  <a:lnTo>
                    <a:pt x="62" y="66"/>
                  </a:lnTo>
                  <a:lnTo>
                    <a:pt x="67" y="62"/>
                  </a:lnTo>
                  <a:lnTo>
                    <a:pt x="70" y="65"/>
                  </a:lnTo>
                  <a:lnTo>
                    <a:pt x="75" y="62"/>
                  </a:lnTo>
                  <a:lnTo>
                    <a:pt x="81" y="63"/>
                  </a:lnTo>
                  <a:lnTo>
                    <a:pt x="81" y="59"/>
                  </a:lnTo>
                  <a:lnTo>
                    <a:pt x="82" y="52"/>
                  </a:lnTo>
                  <a:lnTo>
                    <a:pt x="91" y="49"/>
                  </a:lnTo>
                  <a:lnTo>
                    <a:pt x="86" y="45"/>
                  </a:lnTo>
                  <a:lnTo>
                    <a:pt x="85" y="42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35" name="Freeform 1226"/>
            <p:cNvSpPr>
              <a:spLocks noChangeAspect="1"/>
            </p:cNvSpPr>
            <p:nvPr/>
          </p:nvSpPr>
          <p:spPr bwMode="auto">
            <a:xfrm>
              <a:off x="1953" y="1846"/>
              <a:ext cx="312" cy="157"/>
            </a:xfrm>
            <a:custGeom>
              <a:avLst/>
              <a:gdLst>
                <a:gd name="T0" fmla="*/ 1285 w 68"/>
                <a:gd name="T1" fmla="*/ 212 h 34"/>
                <a:gd name="T2" fmla="*/ 1243 w 68"/>
                <a:gd name="T3" fmla="*/ 83 h 34"/>
                <a:gd name="T4" fmla="*/ 1097 w 68"/>
                <a:gd name="T5" fmla="*/ 65 h 34"/>
                <a:gd name="T6" fmla="*/ 991 w 68"/>
                <a:gd name="T7" fmla="*/ 83 h 34"/>
                <a:gd name="T8" fmla="*/ 798 w 68"/>
                <a:gd name="T9" fmla="*/ 0 h 34"/>
                <a:gd name="T10" fmla="*/ 674 w 68"/>
                <a:gd name="T11" fmla="*/ 0 h 34"/>
                <a:gd name="T12" fmla="*/ 569 w 68"/>
                <a:gd name="T13" fmla="*/ 65 h 34"/>
                <a:gd name="T14" fmla="*/ 569 w 68"/>
                <a:gd name="T15" fmla="*/ 83 h 34"/>
                <a:gd name="T16" fmla="*/ 587 w 68"/>
                <a:gd name="T17" fmla="*/ 194 h 34"/>
                <a:gd name="T18" fmla="*/ 587 w 68"/>
                <a:gd name="T19" fmla="*/ 277 h 34"/>
                <a:gd name="T20" fmla="*/ 569 w 68"/>
                <a:gd name="T21" fmla="*/ 342 h 34"/>
                <a:gd name="T22" fmla="*/ 505 w 68"/>
                <a:gd name="T23" fmla="*/ 342 h 34"/>
                <a:gd name="T24" fmla="*/ 422 w 68"/>
                <a:gd name="T25" fmla="*/ 342 h 34"/>
                <a:gd name="T26" fmla="*/ 294 w 68"/>
                <a:gd name="T27" fmla="*/ 212 h 34"/>
                <a:gd name="T28" fmla="*/ 170 w 68"/>
                <a:gd name="T29" fmla="*/ 148 h 34"/>
                <a:gd name="T30" fmla="*/ 83 w 68"/>
                <a:gd name="T31" fmla="*/ 212 h 34"/>
                <a:gd name="T32" fmla="*/ 23 w 68"/>
                <a:gd name="T33" fmla="*/ 383 h 34"/>
                <a:gd name="T34" fmla="*/ 0 w 68"/>
                <a:gd name="T35" fmla="*/ 489 h 34"/>
                <a:gd name="T36" fmla="*/ 0 w 68"/>
                <a:gd name="T37" fmla="*/ 577 h 34"/>
                <a:gd name="T38" fmla="*/ 0 w 68"/>
                <a:gd name="T39" fmla="*/ 725 h 34"/>
                <a:gd name="T40" fmla="*/ 83 w 68"/>
                <a:gd name="T41" fmla="*/ 660 h 34"/>
                <a:gd name="T42" fmla="*/ 229 w 68"/>
                <a:gd name="T43" fmla="*/ 577 h 34"/>
                <a:gd name="T44" fmla="*/ 381 w 68"/>
                <a:gd name="T45" fmla="*/ 577 h 34"/>
                <a:gd name="T46" fmla="*/ 505 w 68"/>
                <a:gd name="T47" fmla="*/ 554 h 34"/>
                <a:gd name="T48" fmla="*/ 633 w 68"/>
                <a:gd name="T49" fmla="*/ 577 h 34"/>
                <a:gd name="T50" fmla="*/ 780 w 68"/>
                <a:gd name="T51" fmla="*/ 489 h 34"/>
                <a:gd name="T52" fmla="*/ 780 w 68"/>
                <a:gd name="T53" fmla="*/ 554 h 34"/>
                <a:gd name="T54" fmla="*/ 927 w 68"/>
                <a:gd name="T55" fmla="*/ 554 h 34"/>
                <a:gd name="T56" fmla="*/ 1009 w 68"/>
                <a:gd name="T57" fmla="*/ 596 h 34"/>
                <a:gd name="T58" fmla="*/ 1074 w 68"/>
                <a:gd name="T59" fmla="*/ 642 h 34"/>
                <a:gd name="T60" fmla="*/ 1156 w 68"/>
                <a:gd name="T61" fmla="*/ 642 h 34"/>
                <a:gd name="T62" fmla="*/ 1220 w 68"/>
                <a:gd name="T63" fmla="*/ 596 h 34"/>
                <a:gd name="T64" fmla="*/ 1326 w 68"/>
                <a:gd name="T65" fmla="*/ 596 h 34"/>
                <a:gd name="T66" fmla="*/ 1432 w 68"/>
                <a:gd name="T67" fmla="*/ 448 h 34"/>
                <a:gd name="T68" fmla="*/ 1367 w 68"/>
                <a:gd name="T69" fmla="*/ 277 h 34"/>
                <a:gd name="T70" fmla="*/ 1285 w 68"/>
                <a:gd name="T71" fmla="*/ 212 h 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8"/>
                <a:gd name="T109" fmla="*/ 0 h 34"/>
                <a:gd name="T110" fmla="*/ 68 w 68"/>
                <a:gd name="T111" fmla="*/ 34 h 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8" h="34">
                  <a:moveTo>
                    <a:pt x="61" y="10"/>
                  </a:moveTo>
                  <a:lnTo>
                    <a:pt x="59" y="4"/>
                  </a:lnTo>
                  <a:lnTo>
                    <a:pt x="52" y="3"/>
                  </a:lnTo>
                  <a:lnTo>
                    <a:pt x="47" y="4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7" y="3"/>
                  </a:lnTo>
                  <a:lnTo>
                    <a:pt x="27" y="4"/>
                  </a:lnTo>
                  <a:lnTo>
                    <a:pt x="28" y="9"/>
                  </a:lnTo>
                  <a:lnTo>
                    <a:pt x="28" y="13"/>
                  </a:lnTo>
                  <a:lnTo>
                    <a:pt x="27" y="16"/>
                  </a:lnTo>
                  <a:lnTo>
                    <a:pt x="24" y="16"/>
                  </a:lnTo>
                  <a:lnTo>
                    <a:pt x="20" y="16"/>
                  </a:lnTo>
                  <a:lnTo>
                    <a:pt x="14" y="10"/>
                  </a:lnTo>
                  <a:lnTo>
                    <a:pt x="8" y="7"/>
                  </a:lnTo>
                  <a:lnTo>
                    <a:pt x="4" y="10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4" y="31"/>
                  </a:lnTo>
                  <a:lnTo>
                    <a:pt x="11" y="27"/>
                  </a:lnTo>
                  <a:lnTo>
                    <a:pt x="18" y="27"/>
                  </a:lnTo>
                  <a:lnTo>
                    <a:pt x="24" y="26"/>
                  </a:lnTo>
                  <a:lnTo>
                    <a:pt x="30" y="27"/>
                  </a:lnTo>
                  <a:lnTo>
                    <a:pt x="37" y="23"/>
                  </a:lnTo>
                  <a:lnTo>
                    <a:pt x="37" y="26"/>
                  </a:lnTo>
                  <a:lnTo>
                    <a:pt x="44" y="26"/>
                  </a:lnTo>
                  <a:lnTo>
                    <a:pt x="48" y="28"/>
                  </a:lnTo>
                  <a:lnTo>
                    <a:pt x="51" y="30"/>
                  </a:lnTo>
                  <a:lnTo>
                    <a:pt x="55" y="30"/>
                  </a:lnTo>
                  <a:lnTo>
                    <a:pt x="58" y="28"/>
                  </a:lnTo>
                  <a:lnTo>
                    <a:pt x="63" y="28"/>
                  </a:lnTo>
                  <a:lnTo>
                    <a:pt x="68" y="21"/>
                  </a:lnTo>
                  <a:lnTo>
                    <a:pt x="65" y="13"/>
                  </a:lnTo>
                  <a:lnTo>
                    <a:pt x="61" y="1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36" name="Freeform 1229"/>
            <p:cNvSpPr>
              <a:spLocks noChangeAspect="1"/>
            </p:cNvSpPr>
            <p:nvPr/>
          </p:nvSpPr>
          <p:spPr bwMode="auto">
            <a:xfrm>
              <a:off x="2100" y="1938"/>
              <a:ext cx="424" cy="330"/>
            </a:xfrm>
            <a:custGeom>
              <a:avLst/>
              <a:gdLst>
                <a:gd name="T0" fmla="*/ 1769 w 93"/>
                <a:gd name="T1" fmla="*/ 797 h 72"/>
                <a:gd name="T2" fmla="*/ 1705 w 93"/>
                <a:gd name="T3" fmla="*/ 715 h 72"/>
                <a:gd name="T4" fmla="*/ 1892 w 93"/>
                <a:gd name="T5" fmla="*/ 651 h 72"/>
                <a:gd name="T6" fmla="*/ 1892 w 93"/>
                <a:gd name="T7" fmla="*/ 527 h 72"/>
                <a:gd name="T8" fmla="*/ 1682 w 93"/>
                <a:gd name="T9" fmla="*/ 422 h 72"/>
                <a:gd name="T10" fmla="*/ 1477 w 93"/>
                <a:gd name="T11" fmla="*/ 316 h 72"/>
                <a:gd name="T12" fmla="*/ 1391 w 93"/>
                <a:gd name="T13" fmla="*/ 275 h 72"/>
                <a:gd name="T14" fmla="*/ 1350 w 93"/>
                <a:gd name="T15" fmla="*/ 83 h 72"/>
                <a:gd name="T16" fmla="*/ 1185 w 93"/>
                <a:gd name="T17" fmla="*/ 0 h 72"/>
                <a:gd name="T18" fmla="*/ 998 w 93"/>
                <a:gd name="T19" fmla="*/ 23 h 72"/>
                <a:gd name="T20" fmla="*/ 894 w 93"/>
                <a:gd name="T21" fmla="*/ 23 h 72"/>
                <a:gd name="T22" fmla="*/ 748 w 93"/>
                <a:gd name="T23" fmla="*/ 0 h 72"/>
                <a:gd name="T24" fmla="*/ 543 w 93"/>
                <a:gd name="T25" fmla="*/ 147 h 72"/>
                <a:gd name="T26" fmla="*/ 497 w 93"/>
                <a:gd name="T27" fmla="*/ 211 h 72"/>
                <a:gd name="T28" fmla="*/ 561 w 93"/>
                <a:gd name="T29" fmla="*/ 316 h 72"/>
                <a:gd name="T30" fmla="*/ 479 w 93"/>
                <a:gd name="T31" fmla="*/ 380 h 72"/>
                <a:gd name="T32" fmla="*/ 397 w 93"/>
                <a:gd name="T33" fmla="*/ 440 h 72"/>
                <a:gd name="T34" fmla="*/ 397 w 93"/>
                <a:gd name="T35" fmla="*/ 628 h 72"/>
                <a:gd name="T36" fmla="*/ 356 w 93"/>
                <a:gd name="T37" fmla="*/ 674 h 72"/>
                <a:gd name="T38" fmla="*/ 210 w 93"/>
                <a:gd name="T39" fmla="*/ 733 h 72"/>
                <a:gd name="T40" fmla="*/ 187 w 93"/>
                <a:gd name="T41" fmla="*/ 820 h 72"/>
                <a:gd name="T42" fmla="*/ 0 w 93"/>
                <a:gd name="T43" fmla="*/ 862 h 72"/>
                <a:gd name="T44" fmla="*/ 146 w 93"/>
                <a:gd name="T45" fmla="*/ 1178 h 72"/>
                <a:gd name="T46" fmla="*/ 41 w 93"/>
                <a:gd name="T47" fmla="*/ 1366 h 72"/>
                <a:gd name="T48" fmla="*/ 146 w 93"/>
                <a:gd name="T49" fmla="*/ 1512 h 72"/>
                <a:gd name="T50" fmla="*/ 310 w 93"/>
                <a:gd name="T51" fmla="*/ 1448 h 72"/>
                <a:gd name="T52" fmla="*/ 561 w 93"/>
                <a:gd name="T53" fmla="*/ 1366 h 72"/>
                <a:gd name="T54" fmla="*/ 976 w 93"/>
                <a:gd name="T55" fmla="*/ 1325 h 72"/>
                <a:gd name="T56" fmla="*/ 1122 w 93"/>
                <a:gd name="T57" fmla="*/ 1325 h 72"/>
                <a:gd name="T58" fmla="*/ 1290 w 93"/>
                <a:gd name="T59" fmla="*/ 1366 h 72"/>
                <a:gd name="T60" fmla="*/ 1454 w 93"/>
                <a:gd name="T61" fmla="*/ 1325 h 72"/>
                <a:gd name="T62" fmla="*/ 1682 w 93"/>
                <a:gd name="T63" fmla="*/ 1302 h 72"/>
                <a:gd name="T64" fmla="*/ 1705 w 93"/>
                <a:gd name="T65" fmla="*/ 1072 h 72"/>
                <a:gd name="T66" fmla="*/ 1787 w 93"/>
                <a:gd name="T67" fmla="*/ 926 h 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3"/>
                <a:gd name="T103" fmla="*/ 0 h 72"/>
                <a:gd name="T104" fmla="*/ 93 w 93"/>
                <a:gd name="T105" fmla="*/ 72 h 7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3" h="72">
                  <a:moveTo>
                    <a:pt x="85" y="41"/>
                  </a:moveTo>
                  <a:lnTo>
                    <a:pt x="85" y="38"/>
                  </a:lnTo>
                  <a:lnTo>
                    <a:pt x="81" y="37"/>
                  </a:lnTo>
                  <a:lnTo>
                    <a:pt x="82" y="34"/>
                  </a:lnTo>
                  <a:lnTo>
                    <a:pt x="89" y="32"/>
                  </a:lnTo>
                  <a:lnTo>
                    <a:pt x="91" y="31"/>
                  </a:lnTo>
                  <a:lnTo>
                    <a:pt x="93" y="28"/>
                  </a:lnTo>
                  <a:lnTo>
                    <a:pt x="91" y="25"/>
                  </a:lnTo>
                  <a:lnTo>
                    <a:pt x="81" y="22"/>
                  </a:lnTo>
                  <a:lnTo>
                    <a:pt x="81" y="20"/>
                  </a:lnTo>
                  <a:lnTo>
                    <a:pt x="75" y="18"/>
                  </a:lnTo>
                  <a:lnTo>
                    <a:pt x="71" y="15"/>
                  </a:lnTo>
                  <a:lnTo>
                    <a:pt x="71" y="14"/>
                  </a:lnTo>
                  <a:lnTo>
                    <a:pt x="67" y="13"/>
                  </a:lnTo>
                  <a:lnTo>
                    <a:pt x="67" y="8"/>
                  </a:lnTo>
                  <a:lnTo>
                    <a:pt x="65" y="4"/>
                  </a:lnTo>
                  <a:lnTo>
                    <a:pt x="61" y="1"/>
                  </a:lnTo>
                  <a:lnTo>
                    <a:pt x="57" y="0"/>
                  </a:lnTo>
                  <a:lnTo>
                    <a:pt x="51" y="3"/>
                  </a:lnTo>
                  <a:lnTo>
                    <a:pt x="48" y="1"/>
                  </a:lnTo>
                  <a:lnTo>
                    <a:pt x="44" y="0"/>
                  </a:lnTo>
                  <a:lnTo>
                    <a:pt x="43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1" y="7"/>
                  </a:lnTo>
                  <a:lnTo>
                    <a:pt x="26" y="7"/>
                  </a:lnTo>
                  <a:lnTo>
                    <a:pt x="23" y="8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7" y="15"/>
                  </a:lnTo>
                  <a:lnTo>
                    <a:pt x="26" y="17"/>
                  </a:lnTo>
                  <a:lnTo>
                    <a:pt x="23" y="18"/>
                  </a:lnTo>
                  <a:lnTo>
                    <a:pt x="22" y="21"/>
                  </a:lnTo>
                  <a:lnTo>
                    <a:pt x="19" y="21"/>
                  </a:lnTo>
                  <a:lnTo>
                    <a:pt x="19" y="25"/>
                  </a:lnTo>
                  <a:lnTo>
                    <a:pt x="19" y="30"/>
                  </a:lnTo>
                  <a:lnTo>
                    <a:pt x="20" y="34"/>
                  </a:lnTo>
                  <a:lnTo>
                    <a:pt x="17" y="32"/>
                  </a:lnTo>
                  <a:lnTo>
                    <a:pt x="15" y="34"/>
                  </a:lnTo>
                  <a:lnTo>
                    <a:pt x="10" y="35"/>
                  </a:lnTo>
                  <a:lnTo>
                    <a:pt x="10" y="38"/>
                  </a:lnTo>
                  <a:lnTo>
                    <a:pt x="9" y="39"/>
                  </a:lnTo>
                  <a:lnTo>
                    <a:pt x="5" y="38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7" y="56"/>
                  </a:lnTo>
                  <a:lnTo>
                    <a:pt x="2" y="62"/>
                  </a:lnTo>
                  <a:lnTo>
                    <a:pt x="2" y="65"/>
                  </a:lnTo>
                  <a:lnTo>
                    <a:pt x="6" y="65"/>
                  </a:lnTo>
                  <a:lnTo>
                    <a:pt x="7" y="72"/>
                  </a:lnTo>
                  <a:lnTo>
                    <a:pt x="12" y="72"/>
                  </a:lnTo>
                  <a:lnTo>
                    <a:pt x="15" y="69"/>
                  </a:lnTo>
                  <a:lnTo>
                    <a:pt x="20" y="66"/>
                  </a:lnTo>
                  <a:lnTo>
                    <a:pt x="27" y="65"/>
                  </a:lnTo>
                  <a:lnTo>
                    <a:pt x="38" y="65"/>
                  </a:lnTo>
                  <a:lnTo>
                    <a:pt x="47" y="63"/>
                  </a:lnTo>
                  <a:lnTo>
                    <a:pt x="51" y="66"/>
                  </a:lnTo>
                  <a:lnTo>
                    <a:pt x="54" y="63"/>
                  </a:lnTo>
                  <a:lnTo>
                    <a:pt x="58" y="63"/>
                  </a:lnTo>
                  <a:lnTo>
                    <a:pt x="62" y="65"/>
                  </a:lnTo>
                  <a:lnTo>
                    <a:pt x="67" y="62"/>
                  </a:lnTo>
                  <a:lnTo>
                    <a:pt x="70" y="63"/>
                  </a:lnTo>
                  <a:lnTo>
                    <a:pt x="75" y="61"/>
                  </a:lnTo>
                  <a:lnTo>
                    <a:pt x="81" y="62"/>
                  </a:lnTo>
                  <a:lnTo>
                    <a:pt x="81" y="59"/>
                  </a:lnTo>
                  <a:lnTo>
                    <a:pt x="82" y="51"/>
                  </a:lnTo>
                  <a:lnTo>
                    <a:pt x="91" y="48"/>
                  </a:lnTo>
                  <a:lnTo>
                    <a:pt x="86" y="44"/>
                  </a:lnTo>
                  <a:lnTo>
                    <a:pt x="85" y="41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37" name="Freeform 1231"/>
            <p:cNvSpPr>
              <a:spLocks noChangeAspect="1"/>
            </p:cNvSpPr>
            <p:nvPr/>
          </p:nvSpPr>
          <p:spPr bwMode="auto">
            <a:xfrm>
              <a:off x="1953" y="1842"/>
              <a:ext cx="312" cy="155"/>
            </a:xfrm>
            <a:custGeom>
              <a:avLst/>
              <a:gdLst>
                <a:gd name="T0" fmla="*/ 1285 w 68"/>
                <a:gd name="T1" fmla="*/ 210 h 34"/>
                <a:gd name="T2" fmla="*/ 1243 w 68"/>
                <a:gd name="T3" fmla="*/ 105 h 34"/>
                <a:gd name="T4" fmla="*/ 1097 w 68"/>
                <a:gd name="T5" fmla="*/ 82 h 34"/>
                <a:gd name="T6" fmla="*/ 991 w 68"/>
                <a:gd name="T7" fmla="*/ 105 h 34"/>
                <a:gd name="T8" fmla="*/ 798 w 68"/>
                <a:gd name="T9" fmla="*/ 0 h 34"/>
                <a:gd name="T10" fmla="*/ 674 w 68"/>
                <a:gd name="T11" fmla="*/ 0 h 34"/>
                <a:gd name="T12" fmla="*/ 569 w 68"/>
                <a:gd name="T13" fmla="*/ 82 h 34"/>
                <a:gd name="T14" fmla="*/ 569 w 68"/>
                <a:gd name="T15" fmla="*/ 105 h 34"/>
                <a:gd name="T16" fmla="*/ 587 w 68"/>
                <a:gd name="T17" fmla="*/ 164 h 34"/>
                <a:gd name="T18" fmla="*/ 587 w 68"/>
                <a:gd name="T19" fmla="*/ 251 h 34"/>
                <a:gd name="T20" fmla="*/ 569 w 68"/>
                <a:gd name="T21" fmla="*/ 310 h 34"/>
                <a:gd name="T22" fmla="*/ 505 w 68"/>
                <a:gd name="T23" fmla="*/ 310 h 34"/>
                <a:gd name="T24" fmla="*/ 422 w 68"/>
                <a:gd name="T25" fmla="*/ 310 h 34"/>
                <a:gd name="T26" fmla="*/ 294 w 68"/>
                <a:gd name="T27" fmla="*/ 210 h 34"/>
                <a:gd name="T28" fmla="*/ 170 w 68"/>
                <a:gd name="T29" fmla="*/ 164 h 34"/>
                <a:gd name="T30" fmla="*/ 83 w 68"/>
                <a:gd name="T31" fmla="*/ 228 h 34"/>
                <a:gd name="T32" fmla="*/ 23 w 68"/>
                <a:gd name="T33" fmla="*/ 397 h 34"/>
                <a:gd name="T34" fmla="*/ 0 w 68"/>
                <a:gd name="T35" fmla="*/ 497 h 34"/>
                <a:gd name="T36" fmla="*/ 0 w 68"/>
                <a:gd name="T37" fmla="*/ 561 h 34"/>
                <a:gd name="T38" fmla="*/ 0 w 68"/>
                <a:gd name="T39" fmla="*/ 707 h 34"/>
                <a:gd name="T40" fmla="*/ 83 w 68"/>
                <a:gd name="T41" fmla="*/ 643 h 34"/>
                <a:gd name="T42" fmla="*/ 229 w 68"/>
                <a:gd name="T43" fmla="*/ 561 h 34"/>
                <a:gd name="T44" fmla="*/ 381 w 68"/>
                <a:gd name="T45" fmla="*/ 561 h 34"/>
                <a:gd name="T46" fmla="*/ 505 w 68"/>
                <a:gd name="T47" fmla="*/ 561 h 34"/>
                <a:gd name="T48" fmla="*/ 633 w 68"/>
                <a:gd name="T49" fmla="*/ 561 h 34"/>
                <a:gd name="T50" fmla="*/ 780 w 68"/>
                <a:gd name="T51" fmla="*/ 497 h 34"/>
                <a:gd name="T52" fmla="*/ 780 w 68"/>
                <a:gd name="T53" fmla="*/ 520 h 34"/>
                <a:gd name="T54" fmla="*/ 927 w 68"/>
                <a:gd name="T55" fmla="*/ 561 h 34"/>
                <a:gd name="T56" fmla="*/ 1009 w 68"/>
                <a:gd name="T57" fmla="*/ 584 h 34"/>
                <a:gd name="T58" fmla="*/ 1074 w 68"/>
                <a:gd name="T59" fmla="*/ 602 h 34"/>
                <a:gd name="T60" fmla="*/ 1156 w 68"/>
                <a:gd name="T61" fmla="*/ 602 h 34"/>
                <a:gd name="T62" fmla="*/ 1220 w 68"/>
                <a:gd name="T63" fmla="*/ 584 h 34"/>
                <a:gd name="T64" fmla="*/ 1326 w 68"/>
                <a:gd name="T65" fmla="*/ 584 h 34"/>
                <a:gd name="T66" fmla="*/ 1432 w 68"/>
                <a:gd name="T67" fmla="*/ 438 h 34"/>
                <a:gd name="T68" fmla="*/ 1367 w 68"/>
                <a:gd name="T69" fmla="*/ 292 h 34"/>
                <a:gd name="T70" fmla="*/ 1285 w 68"/>
                <a:gd name="T71" fmla="*/ 210 h 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8"/>
                <a:gd name="T109" fmla="*/ 0 h 34"/>
                <a:gd name="T110" fmla="*/ 68 w 68"/>
                <a:gd name="T111" fmla="*/ 34 h 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8" h="34">
                  <a:moveTo>
                    <a:pt x="61" y="10"/>
                  </a:moveTo>
                  <a:lnTo>
                    <a:pt x="59" y="5"/>
                  </a:lnTo>
                  <a:lnTo>
                    <a:pt x="52" y="4"/>
                  </a:lnTo>
                  <a:lnTo>
                    <a:pt x="47" y="5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7" y="15"/>
                  </a:lnTo>
                  <a:lnTo>
                    <a:pt x="24" y="15"/>
                  </a:lnTo>
                  <a:lnTo>
                    <a:pt x="20" y="15"/>
                  </a:lnTo>
                  <a:lnTo>
                    <a:pt x="14" y="10"/>
                  </a:lnTo>
                  <a:lnTo>
                    <a:pt x="8" y="8"/>
                  </a:lnTo>
                  <a:lnTo>
                    <a:pt x="4" y="11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4" y="31"/>
                  </a:lnTo>
                  <a:lnTo>
                    <a:pt x="11" y="27"/>
                  </a:lnTo>
                  <a:lnTo>
                    <a:pt x="18" y="27"/>
                  </a:lnTo>
                  <a:lnTo>
                    <a:pt x="24" y="27"/>
                  </a:lnTo>
                  <a:lnTo>
                    <a:pt x="30" y="27"/>
                  </a:lnTo>
                  <a:lnTo>
                    <a:pt x="37" y="24"/>
                  </a:lnTo>
                  <a:lnTo>
                    <a:pt x="37" y="25"/>
                  </a:lnTo>
                  <a:lnTo>
                    <a:pt x="44" y="27"/>
                  </a:lnTo>
                  <a:lnTo>
                    <a:pt x="48" y="28"/>
                  </a:lnTo>
                  <a:lnTo>
                    <a:pt x="51" y="29"/>
                  </a:lnTo>
                  <a:lnTo>
                    <a:pt x="55" y="29"/>
                  </a:lnTo>
                  <a:lnTo>
                    <a:pt x="58" y="28"/>
                  </a:lnTo>
                  <a:lnTo>
                    <a:pt x="63" y="28"/>
                  </a:lnTo>
                  <a:lnTo>
                    <a:pt x="68" y="21"/>
                  </a:lnTo>
                  <a:lnTo>
                    <a:pt x="65" y="14"/>
                  </a:lnTo>
                  <a:lnTo>
                    <a:pt x="61" y="10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38" name="Freeform 1232"/>
            <p:cNvSpPr>
              <a:spLocks noChangeAspect="1"/>
            </p:cNvSpPr>
            <p:nvPr/>
          </p:nvSpPr>
          <p:spPr bwMode="auto">
            <a:xfrm>
              <a:off x="2017" y="1732"/>
              <a:ext cx="193" cy="133"/>
            </a:xfrm>
            <a:custGeom>
              <a:avLst/>
              <a:gdLst>
                <a:gd name="T0" fmla="*/ 804 w 42"/>
                <a:gd name="T1" fmla="*/ 316 h 29"/>
                <a:gd name="T2" fmla="*/ 804 w 42"/>
                <a:gd name="T3" fmla="*/ 147 h 29"/>
                <a:gd name="T4" fmla="*/ 804 w 42"/>
                <a:gd name="T5" fmla="*/ 23 h 29"/>
                <a:gd name="T6" fmla="*/ 781 w 42"/>
                <a:gd name="T7" fmla="*/ 0 h 29"/>
                <a:gd name="T8" fmla="*/ 634 w 42"/>
                <a:gd name="T9" fmla="*/ 0 h 29"/>
                <a:gd name="T10" fmla="*/ 340 w 42"/>
                <a:gd name="T11" fmla="*/ 23 h 29"/>
                <a:gd name="T12" fmla="*/ 188 w 42"/>
                <a:gd name="T13" fmla="*/ 83 h 29"/>
                <a:gd name="T14" fmla="*/ 64 w 42"/>
                <a:gd name="T15" fmla="*/ 147 h 29"/>
                <a:gd name="T16" fmla="*/ 0 w 42"/>
                <a:gd name="T17" fmla="*/ 211 h 29"/>
                <a:gd name="T18" fmla="*/ 0 w 42"/>
                <a:gd name="T19" fmla="*/ 252 h 29"/>
                <a:gd name="T20" fmla="*/ 64 w 42"/>
                <a:gd name="T21" fmla="*/ 316 h 29"/>
                <a:gd name="T22" fmla="*/ 23 w 42"/>
                <a:gd name="T23" fmla="*/ 381 h 29"/>
                <a:gd name="T24" fmla="*/ 64 w 42"/>
                <a:gd name="T25" fmla="*/ 440 h 29"/>
                <a:gd name="T26" fmla="*/ 83 w 42"/>
                <a:gd name="T27" fmla="*/ 463 h 29"/>
                <a:gd name="T28" fmla="*/ 188 w 42"/>
                <a:gd name="T29" fmla="*/ 463 h 29"/>
                <a:gd name="T30" fmla="*/ 234 w 42"/>
                <a:gd name="T31" fmla="*/ 440 h 29"/>
                <a:gd name="T32" fmla="*/ 276 w 42"/>
                <a:gd name="T33" fmla="*/ 587 h 29"/>
                <a:gd name="T34" fmla="*/ 381 w 42"/>
                <a:gd name="T35" fmla="*/ 527 h 29"/>
                <a:gd name="T36" fmla="*/ 505 w 42"/>
                <a:gd name="T37" fmla="*/ 527 h 29"/>
                <a:gd name="T38" fmla="*/ 698 w 42"/>
                <a:gd name="T39" fmla="*/ 610 h 29"/>
                <a:gd name="T40" fmla="*/ 804 w 42"/>
                <a:gd name="T41" fmla="*/ 587 h 29"/>
                <a:gd name="T42" fmla="*/ 864 w 42"/>
                <a:gd name="T43" fmla="*/ 587 h 29"/>
                <a:gd name="T44" fmla="*/ 887 w 42"/>
                <a:gd name="T45" fmla="*/ 440 h 29"/>
                <a:gd name="T46" fmla="*/ 804 w 42"/>
                <a:gd name="T47" fmla="*/ 316 h 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2"/>
                <a:gd name="T73" fmla="*/ 0 h 29"/>
                <a:gd name="T74" fmla="*/ 42 w 42"/>
                <a:gd name="T75" fmla="*/ 29 h 2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2" h="29">
                  <a:moveTo>
                    <a:pt x="38" y="15"/>
                  </a:moveTo>
                  <a:lnTo>
                    <a:pt x="38" y="7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16" y="1"/>
                  </a:lnTo>
                  <a:lnTo>
                    <a:pt x="9" y="4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1" y="18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9" y="22"/>
                  </a:lnTo>
                  <a:lnTo>
                    <a:pt x="11" y="21"/>
                  </a:lnTo>
                  <a:lnTo>
                    <a:pt x="13" y="28"/>
                  </a:lnTo>
                  <a:lnTo>
                    <a:pt x="18" y="25"/>
                  </a:lnTo>
                  <a:lnTo>
                    <a:pt x="24" y="25"/>
                  </a:lnTo>
                  <a:lnTo>
                    <a:pt x="33" y="29"/>
                  </a:lnTo>
                  <a:lnTo>
                    <a:pt x="38" y="28"/>
                  </a:lnTo>
                  <a:lnTo>
                    <a:pt x="41" y="28"/>
                  </a:lnTo>
                  <a:lnTo>
                    <a:pt x="42" y="21"/>
                  </a:lnTo>
                  <a:lnTo>
                    <a:pt x="38" y="15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39" name="Freeform 1233"/>
            <p:cNvSpPr>
              <a:spLocks noChangeAspect="1"/>
            </p:cNvSpPr>
            <p:nvPr/>
          </p:nvSpPr>
          <p:spPr bwMode="auto">
            <a:xfrm>
              <a:off x="2017" y="1732"/>
              <a:ext cx="193" cy="133"/>
            </a:xfrm>
            <a:custGeom>
              <a:avLst/>
              <a:gdLst>
                <a:gd name="T0" fmla="*/ 804 w 42"/>
                <a:gd name="T1" fmla="*/ 316 h 29"/>
                <a:gd name="T2" fmla="*/ 804 w 42"/>
                <a:gd name="T3" fmla="*/ 147 h 29"/>
                <a:gd name="T4" fmla="*/ 804 w 42"/>
                <a:gd name="T5" fmla="*/ 23 h 29"/>
                <a:gd name="T6" fmla="*/ 781 w 42"/>
                <a:gd name="T7" fmla="*/ 0 h 29"/>
                <a:gd name="T8" fmla="*/ 634 w 42"/>
                <a:gd name="T9" fmla="*/ 0 h 29"/>
                <a:gd name="T10" fmla="*/ 340 w 42"/>
                <a:gd name="T11" fmla="*/ 23 h 29"/>
                <a:gd name="T12" fmla="*/ 188 w 42"/>
                <a:gd name="T13" fmla="*/ 83 h 29"/>
                <a:gd name="T14" fmla="*/ 64 w 42"/>
                <a:gd name="T15" fmla="*/ 147 h 29"/>
                <a:gd name="T16" fmla="*/ 0 w 42"/>
                <a:gd name="T17" fmla="*/ 211 h 29"/>
                <a:gd name="T18" fmla="*/ 0 w 42"/>
                <a:gd name="T19" fmla="*/ 252 h 29"/>
                <a:gd name="T20" fmla="*/ 64 w 42"/>
                <a:gd name="T21" fmla="*/ 316 h 29"/>
                <a:gd name="T22" fmla="*/ 23 w 42"/>
                <a:gd name="T23" fmla="*/ 381 h 29"/>
                <a:gd name="T24" fmla="*/ 64 w 42"/>
                <a:gd name="T25" fmla="*/ 440 h 29"/>
                <a:gd name="T26" fmla="*/ 83 w 42"/>
                <a:gd name="T27" fmla="*/ 463 h 29"/>
                <a:gd name="T28" fmla="*/ 188 w 42"/>
                <a:gd name="T29" fmla="*/ 463 h 29"/>
                <a:gd name="T30" fmla="*/ 234 w 42"/>
                <a:gd name="T31" fmla="*/ 440 h 29"/>
                <a:gd name="T32" fmla="*/ 276 w 42"/>
                <a:gd name="T33" fmla="*/ 587 h 29"/>
                <a:gd name="T34" fmla="*/ 381 w 42"/>
                <a:gd name="T35" fmla="*/ 527 h 29"/>
                <a:gd name="T36" fmla="*/ 505 w 42"/>
                <a:gd name="T37" fmla="*/ 527 h 29"/>
                <a:gd name="T38" fmla="*/ 698 w 42"/>
                <a:gd name="T39" fmla="*/ 610 h 29"/>
                <a:gd name="T40" fmla="*/ 804 w 42"/>
                <a:gd name="T41" fmla="*/ 587 h 29"/>
                <a:gd name="T42" fmla="*/ 864 w 42"/>
                <a:gd name="T43" fmla="*/ 587 h 29"/>
                <a:gd name="T44" fmla="*/ 887 w 42"/>
                <a:gd name="T45" fmla="*/ 440 h 29"/>
                <a:gd name="T46" fmla="*/ 804 w 42"/>
                <a:gd name="T47" fmla="*/ 316 h 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2"/>
                <a:gd name="T73" fmla="*/ 0 h 29"/>
                <a:gd name="T74" fmla="*/ 42 w 42"/>
                <a:gd name="T75" fmla="*/ 29 h 2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2" h="29">
                  <a:moveTo>
                    <a:pt x="38" y="15"/>
                  </a:moveTo>
                  <a:lnTo>
                    <a:pt x="38" y="7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16" y="1"/>
                  </a:lnTo>
                  <a:lnTo>
                    <a:pt x="9" y="4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1" y="18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9" y="22"/>
                  </a:lnTo>
                  <a:lnTo>
                    <a:pt x="11" y="21"/>
                  </a:lnTo>
                  <a:lnTo>
                    <a:pt x="13" y="28"/>
                  </a:lnTo>
                  <a:lnTo>
                    <a:pt x="18" y="25"/>
                  </a:lnTo>
                  <a:lnTo>
                    <a:pt x="24" y="25"/>
                  </a:lnTo>
                  <a:lnTo>
                    <a:pt x="33" y="29"/>
                  </a:lnTo>
                  <a:lnTo>
                    <a:pt x="38" y="28"/>
                  </a:lnTo>
                  <a:lnTo>
                    <a:pt x="41" y="28"/>
                  </a:lnTo>
                  <a:lnTo>
                    <a:pt x="42" y="21"/>
                  </a:lnTo>
                  <a:lnTo>
                    <a:pt x="38" y="15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40" name="Freeform 1234"/>
            <p:cNvSpPr>
              <a:spLocks noChangeAspect="1"/>
            </p:cNvSpPr>
            <p:nvPr/>
          </p:nvSpPr>
          <p:spPr bwMode="auto">
            <a:xfrm>
              <a:off x="2017" y="949"/>
              <a:ext cx="664" cy="1227"/>
            </a:xfrm>
            <a:custGeom>
              <a:avLst/>
              <a:gdLst>
                <a:gd name="T0" fmla="*/ 2683 w 145"/>
                <a:gd name="T1" fmla="*/ 147 h 268"/>
                <a:gd name="T2" fmla="*/ 2725 w 145"/>
                <a:gd name="T3" fmla="*/ 398 h 268"/>
                <a:gd name="T4" fmla="*/ 2496 w 145"/>
                <a:gd name="T5" fmla="*/ 398 h 268"/>
                <a:gd name="T6" fmla="*/ 2368 w 145"/>
                <a:gd name="T7" fmla="*/ 398 h 268"/>
                <a:gd name="T8" fmla="*/ 2432 w 145"/>
                <a:gd name="T9" fmla="*/ 229 h 268"/>
                <a:gd name="T10" fmla="*/ 2308 w 145"/>
                <a:gd name="T11" fmla="*/ 23 h 268"/>
                <a:gd name="T12" fmla="*/ 1887 w 145"/>
                <a:gd name="T13" fmla="*/ 105 h 268"/>
                <a:gd name="T14" fmla="*/ 2180 w 145"/>
                <a:gd name="T15" fmla="*/ 440 h 268"/>
                <a:gd name="T16" fmla="*/ 2368 w 145"/>
                <a:gd name="T17" fmla="*/ 568 h 268"/>
                <a:gd name="T18" fmla="*/ 2308 w 145"/>
                <a:gd name="T19" fmla="*/ 755 h 268"/>
                <a:gd name="T20" fmla="*/ 2139 w 145"/>
                <a:gd name="T21" fmla="*/ 820 h 268"/>
                <a:gd name="T22" fmla="*/ 1951 w 145"/>
                <a:gd name="T23" fmla="*/ 1154 h 268"/>
                <a:gd name="T24" fmla="*/ 2221 w 145"/>
                <a:gd name="T25" fmla="*/ 1424 h 268"/>
                <a:gd name="T26" fmla="*/ 1635 w 145"/>
                <a:gd name="T27" fmla="*/ 1447 h 268"/>
                <a:gd name="T28" fmla="*/ 1658 w 145"/>
                <a:gd name="T29" fmla="*/ 1616 h 268"/>
                <a:gd name="T30" fmla="*/ 1887 w 145"/>
                <a:gd name="T31" fmla="*/ 1676 h 268"/>
                <a:gd name="T32" fmla="*/ 1845 w 145"/>
                <a:gd name="T33" fmla="*/ 1804 h 268"/>
                <a:gd name="T34" fmla="*/ 1488 w 145"/>
                <a:gd name="T35" fmla="*/ 1740 h 268"/>
                <a:gd name="T36" fmla="*/ 1218 w 145"/>
                <a:gd name="T37" fmla="*/ 1511 h 268"/>
                <a:gd name="T38" fmla="*/ 1172 w 145"/>
                <a:gd name="T39" fmla="*/ 1300 h 268"/>
                <a:gd name="T40" fmla="*/ 691 w 145"/>
                <a:gd name="T41" fmla="*/ 1090 h 268"/>
                <a:gd name="T42" fmla="*/ 1072 w 145"/>
                <a:gd name="T43" fmla="*/ 1113 h 268"/>
                <a:gd name="T44" fmla="*/ 1781 w 145"/>
                <a:gd name="T45" fmla="*/ 1067 h 268"/>
                <a:gd name="T46" fmla="*/ 1951 w 145"/>
                <a:gd name="T47" fmla="*/ 733 h 268"/>
                <a:gd name="T48" fmla="*/ 1635 w 145"/>
                <a:gd name="T49" fmla="*/ 504 h 268"/>
                <a:gd name="T50" fmla="*/ 838 w 145"/>
                <a:gd name="T51" fmla="*/ 316 h 268"/>
                <a:gd name="T52" fmla="*/ 504 w 145"/>
                <a:gd name="T53" fmla="*/ 229 h 268"/>
                <a:gd name="T54" fmla="*/ 293 w 145"/>
                <a:gd name="T55" fmla="*/ 293 h 268"/>
                <a:gd name="T56" fmla="*/ 124 w 145"/>
                <a:gd name="T57" fmla="*/ 440 h 268"/>
                <a:gd name="T58" fmla="*/ 82 w 145"/>
                <a:gd name="T59" fmla="*/ 861 h 268"/>
                <a:gd name="T60" fmla="*/ 275 w 145"/>
                <a:gd name="T61" fmla="*/ 1154 h 268"/>
                <a:gd name="T62" fmla="*/ 481 w 145"/>
                <a:gd name="T63" fmla="*/ 1676 h 268"/>
                <a:gd name="T64" fmla="*/ 797 w 145"/>
                <a:gd name="T65" fmla="*/ 2074 h 268"/>
                <a:gd name="T66" fmla="*/ 1072 w 145"/>
                <a:gd name="T67" fmla="*/ 2390 h 268"/>
                <a:gd name="T68" fmla="*/ 797 w 145"/>
                <a:gd name="T69" fmla="*/ 2935 h 268"/>
                <a:gd name="T70" fmla="*/ 838 w 145"/>
                <a:gd name="T71" fmla="*/ 3228 h 268"/>
                <a:gd name="T72" fmla="*/ 1072 w 145"/>
                <a:gd name="T73" fmla="*/ 3310 h 268"/>
                <a:gd name="T74" fmla="*/ 943 w 145"/>
                <a:gd name="T75" fmla="*/ 3333 h 268"/>
                <a:gd name="T76" fmla="*/ 797 w 145"/>
                <a:gd name="T77" fmla="*/ 3480 h 268"/>
                <a:gd name="T78" fmla="*/ 797 w 145"/>
                <a:gd name="T79" fmla="*/ 3585 h 268"/>
                <a:gd name="T80" fmla="*/ 879 w 145"/>
                <a:gd name="T81" fmla="*/ 3983 h 268"/>
                <a:gd name="T82" fmla="*/ 985 w 145"/>
                <a:gd name="T83" fmla="*/ 4299 h 268"/>
                <a:gd name="T84" fmla="*/ 1131 w 145"/>
                <a:gd name="T85" fmla="*/ 4528 h 268"/>
                <a:gd name="T86" fmla="*/ 1301 w 145"/>
                <a:gd name="T87" fmla="*/ 4528 h 268"/>
                <a:gd name="T88" fmla="*/ 1571 w 145"/>
                <a:gd name="T89" fmla="*/ 4528 h 268"/>
                <a:gd name="T90" fmla="*/ 1781 w 145"/>
                <a:gd name="T91" fmla="*/ 4697 h 268"/>
                <a:gd name="T92" fmla="*/ 1868 w 145"/>
                <a:gd name="T93" fmla="*/ 4844 h 268"/>
                <a:gd name="T94" fmla="*/ 2074 w 145"/>
                <a:gd name="T95" fmla="*/ 4990 h 268"/>
                <a:gd name="T96" fmla="*/ 2285 w 145"/>
                <a:gd name="T97" fmla="*/ 5178 h 268"/>
                <a:gd name="T98" fmla="*/ 2074 w 145"/>
                <a:gd name="T99" fmla="*/ 5302 h 268"/>
                <a:gd name="T100" fmla="*/ 2180 w 145"/>
                <a:gd name="T101" fmla="*/ 5448 h 268"/>
                <a:gd name="T102" fmla="*/ 2368 w 145"/>
                <a:gd name="T103" fmla="*/ 5448 h 268"/>
                <a:gd name="T104" fmla="*/ 2748 w 145"/>
                <a:gd name="T105" fmla="*/ 5389 h 268"/>
                <a:gd name="T106" fmla="*/ 2830 w 145"/>
                <a:gd name="T107" fmla="*/ 5595 h 268"/>
                <a:gd name="T108" fmla="*/ 3018 w 145"/>
                <a:gd name="T109" fmla="*/ 3457 h 268"/>
                <a:gd name="T110" fmla="*/ 2748 w 145"/>
                <a:gd name="T111" fmla="*/ 23 h 2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5"/>
                <a:gd name="T169" fmla="*/ 0 h 268"/>
                <a:gd name="T170" fmla="*/ 145 w 145"/>
                <a:gd name="T171" fmla="*/ 268 h 2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5" h="268">
                  <a:moveTo>
                    <a:pt x="131" y="1"/>
                  </a:moveTo>
                  <a:lnTo>
                    <a:pt x="131" y="0"/>
                  </a:lnTo>
                  <a:lnTo>
                    <a:pt x="128" y="7"/>
                  </a:lnTo>
                  <a:lnTo>
                    <a:pt x="131" y="14"/>
                  </a:lnTo>
                  <a:lnTo>
                    <a:pt x="131" y="17"/>
                  </a:lnTo>
                  <a:lnTo>
                    <a:pt x="130" y="19"/>
                  </a:lnTo>
                  <a:lnTo>
                    <a:pt x="124" y="22"/>
                  </a:lnTo>
                  <a:lnTo>
                    <a:pt x="121" y="22"/>
                  </a:lnTo>
                  <a:lnTo>
                    <a:pt x="119" y="19"/>
                  </a:lnTo>
                  <a:lnTo>
                    <a:pt x="117" y="19"/>
                  </a:lnTo>
                  <a:lnTo>
                    <a:pt x="116" y="19"/>
                  </a:lnTo>
                  <a:lnTo>
                    <a:pt x="113" y="19"/>
                  </a:lnTo>
                  <a:lnTo>
                    <a:pt x="113" y="17"/>
                  </a:lnTo>
                  <a:lnTo>
                    <a:pt x="113" y="14"/>
                  </a:lnTo>
                  <a:lnTo>
                    <a:pt x="116" y="11"/>
                  </a:lnTo>
                  <a:lnTo>
                    <a:pt x="117" y="7"/>
                  </a:lnTo>
                  <a:lnTo>
                    <a:pt x="116" y="5"/>
                  </a:lnTo>
                  <a:lnTo>
                    <a:pt x="110" y="1"/>
                  </a:lnTo>
                  <a:lnTo>
                    <a:pt x="103" y="3"/>
                  </a:lnTo>
                  <a:lnTo>
                    <a:pt x="97" y="4"/>
                  </a:lnTo>
                  <a:lnTo>
                    <a:pt x="90" y="5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4" y="21"/>
                  </a:lnTo>
                  <a:lnTo>
                    <a:pt x="106" y="24"/>
                  </a:lnTo>
                  <a:lnTo>
                    <a:pt x="109" y="24"/>
                  </a:lnTo>
                  <a:lnTo>
                    <a:pt x="113" y="27"/>
                  </a:lnTo>
                  <a:lnTo>
                    <a:pt x="117" y="32"/>
                  </a:lnTo>
                  <a:lnTo>
                    <a:pt x="117" y="38"/>
                  </a:lnTo>
                  <a:lnTo>
                    <a:pt x="110" y="36"/>
                  </a:lnTo>
                  <a:lnTo>
                    <a:pt x="103" y="38"/>
                  </a:lnTo>
                  <a:lnTo>
                    <a:pt x="102" y="39"/>
                  </a:lnTo>
                  <a:lnTo>
                    <a:pt x="100" y="44"/>
                  </a:lnTo>
                  <a:lnTo>
                    <a:pt x="97" y="49"/>
                  </a:lnTo>
                  <a:lnTo>
                    <a:pt x="93" y="55"/>
                  </a:lnTo>
                  <a:lnTo>
                    <a:pt x="93" y="58"/>
                  </a:lnTo>
                  <a:lnTo>
                    <a:pt x="95" y="60"/>
                  </a:lnTo>
                  <a:lnTo>
                    <a:pt x="106" y="68"/>
                  </a:lnTo>
                  <a:lnTo>
                    <a:pt x="97" y="70"/>
                  </a:lnTo>
                  <a:lnTo>
                    <a:pt x="86" y="70"/>
                  </a:lnTo>
                  <a:lnTo>
                    <a:pt x="78" y="69"/>
                  </a:lnTo>
                  <a:lnTo>
                    <a:pt x="75" y="70"/>
                  </a:lnTo>
                  <a:lnTo>
                    <a:pt x="75" y="73"/>
                  </a:lnTo>
                  <a:lnTo>
                    <a:pt x="79" y="77"/>
                  </a:lnTo>
                  <a:lnTo>
                    <a:pt x="85" y="79"/>
                  </a:lnTo>
                  <a:lnTo>
                    <a:pt x="89" y="79"/>
                  </a:lnTo>
                  <a:lnTo>
                    <a:pt x="90" y="80"/>
                  </a:lnTo>
                  <a:lnTo>
                    <a:pt x="90" y="83"/>
                  </a:lnTo>
                  <a:lnTo>
                    <a:pt x="89" y="86"/>
                  </a:lnTo>
                  <a:lnTo>
                    <a:pt x="88" y="86"/>
                  </a:lnTo>
                  <a:lnTo>
                    <a:pt x="85" y="86"/>
                  </a:lnTo>
                  <a:lnTo>
                    <a:pt x="78" y="84"/>
                  </a:lnTo>
                  <a:lnTo>
                    <a:pt x="71" y="83"/>
                  </a:lnTo>
                  <a:lnTo>
                    <a:pt x="68" y="83"/>
                  </a:lnTo>
                  <a:lnTo>
                    <a:pt x="65" y="80"/>
                  </a:lnTo>
                  <a:lnTo>
                    <a:pt x="58" y="72"/>
                  </a:lnTo>
                  <a:lnTo>
                    <a:pt x="56" y="68"/>
                  </a:lnTo>
                  <a:lnTo>
                    <a:pt x="56" y="65"/>
                  </a:lnTo>
                  <a:lnTo>
                    <a:pt x="56" y="62"/>
                  </a:lnTo>
                  <a:lnTo>
                    <a:pt x="49" y="60"/>
                  </a:lnTo>
                  <a:lnTo>
                    <a:pt x="44" y="58"/>
                  </a:lnTo>
                  <a:lnTo>
                    <a:pt x="33" y="52"/>
                  </a:lnTo>
                  <a:lnTo>
                    <a:pt x="38" y="52"/>
                  </a:lnTo>
                  <a:lnTo>
                    <a:pt x="42" y="53"/>
                  </a:lnTo>
                  <a:lnTo>
                    <a:pt x="51" y="53"/>
                  </a:lnTo>
                  <a:lnTo>
                    <a:pt x="73" y="55"/>
                  </a:lnTo>
                  <a:lnTo>
                    <a:pt x="80" y="52"/>
                  </a:lnTo>
                  <a:lnTo>
                    <a:pt x="85" y="51"/>
                  </a:lnTo>
                  <a:lnTo>
                    <a:pt x="89" y="46"/>
                  </a:lnTo>
                  <a:lnTo>
                    <a:pt x="92" y="39"/>
                  </a:lnTo>
                  <a:lnTo>
                    <a:pt x="93" y="35"/>
                  </a:lnTo>
                  <a:lnTo>
                    <a:pt x="92" y="31"/>
                  </a:lnTo>
                  <a:lnTo>
                    <a:pt x="86" y="25"/>
                  </a:lnTo>
                  <a:lnTo>
                    <a:pt x="78" y="24"/>
                  </a:lnTo>
                  <a:lnTo>
                    <a:pt x="58" y="18"/>
                  </a:lnTo>
                  <a:lnTo>
                    <a:pt x="48" y="15"/>
                  </a:lnTo>
                  <a:lnTo>
                    <a:pt x="40" y="15"/>
                  </a:lnTo>
                  <a:lnTo>
                    <a:pt x="20" y="15"/>
                  </a:lnTo>
                  <a:lnTo>
                    <a:pt x="23" y="12"/>
                  </a:lnTo>
                  <a:lnTo>
                    <a:pt x="24" y="11"/>
                  </a:lnTo>
                  <a:lnTo>
                    <a:pt x="23" y="11"/>
                  </a:lnTo>
                  <a:lnTo>
                    <a:pt x="17" y="10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10" y="17"/>
                  </a:lnTo>
                  <a:lnTo>
                    <a:pt x="6" y="21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4" y="41"/>
                  </a:lnTo>
                  <a:lnTo>
                    <a:pt x="10" y="42"/>
                  </a:lnTo>
                  <a:lnTo>
                    <a:pt x="14" y="48"/>
                  </a:lnTo>
                  <a:lnTo>
                    <a:pt x="13" y="55"/>
                  </a:lnTo>
                  <a:lnTo>
                    <a:pt x="18" y="66"/>
                  </a:lnTo>
                  <a:lnTo>
                    <a:pt x="28" y="73"/>
                  </a:lnTo>
                  <a:lnTo>
                    <a:pt x="23" y="80"/>
                  </a:lnTo>
                  <a:lnTo>
                    <a:pt x="23" y="86"/>
                  </a:lnTo>
                  <a:lnTo>
                    <a:pt x="33" y="92"/>
                  </a:lnTo>
                  <a:lnTo>
                    <a:pt x="38" y="99"/>
                  </a:lnTo>
                  <a:lnTo>
                    <a:pt x="35" y="104"/>
                  </a:lnTo>
                  <a:lnTo>
                    <a:pt x="44" y="108"/>
                  </a:lnTo>
                  <a:lnTo>
                    <a:pt x="51" y="114"/>
                  </a:lnTo>
                  <a:lnTo>
                    <a:pt x="49" y="123"/>
                  </a:lnTo>
                  <a:lnTo>
                    <a:pt x="44" y="131"/>
                  </a:lnTo>
                  <a:lnTo>
                    <a:pt x="38" y="140"/>
                  </a:lnTo>
                  <a:lnTo>
                    <a:pt x="34" y="152"/>
                  </a:lnTo>
                  <a:lnTo>
                    <a:pt x="37" y="149"/>
                  </a:lnTo>
                  <a:lnTo>
                    <a:pt x="40" y="154"/>
                  </a:lnTo>
                  <a:lnTo>
                    <a:pt x="45" y="155"/>
                  </a:lnTo>
                  <a:lnTo>
                    <a:pt x="51" y="157"/>
                  </a:lnTo>
                  <a:lnTo>
                    <a:pt x="51" y="158"/>
                  </a:lnTo>
                  <a:lnTo>
                    <a:pt x="47" y="159"/>
                  </a:lnTo>
                  <a:lnTo>
                    <a:pt x="45" y="159"/>
                  </a:lnTo>
                  <a:lnTo>
                    <a:pt x="44" y="162"/>
                  </a:lnTo>
                  <a:lnTo>
                    <a:pt x="38" y="164"/>
                  </a:lnTo>
                  <a:lnTo>
                    <a:pt x="38" y="166"/>
                  </a:lnTo>
                  <a:lnTo>
                    <a:pt x="38" y="169"/>
                  </a:lnTo>
                  <a:lnTo>
                    <a:pt x="37" y="169"/>
                  </a:lnTo>
                  <a:lnTo>
                    <a:pt x="38" y="171"/>
                  </a:lnTo>
                  <a:lnTo>
                    <a:pt x="38" y="178"/>
                  </a:lnTo>
                  <a:lnTo>
                    <a:pt x="38" y="185"/>
                  </a:lnTo>
                  <a:lnTo>
                    <a:pt x="42" y="190"/>
                  </a:lnTo>
                  <a:lnTo>
                    <a:pt x="41" y="199"/>
                  </a:lnTo>
                  <a:lnTo>
                    <a:pt x="45" y="200"/>
                  </a:lnTo>
                  <a:lnTo>
                    <a:pt x="47" y="205"/>
                  </a:lnTo>
                  <a:lnTo>
                    <a:pt x="51" y="209"/>
                  </a:lnTo>
                  <a:lnTo>
                    <a:pt x="54" y="216"/>
                  </a:lnTo>
                  <a:lnTo>
                    <a:pt x="56" y="216"/>
                  </a:lnTo>
                  <a:lnTo>
                    <a:pt x="61" y="217"/>
                  </a:lnTo>
                  <a:lnTo>
                    <a:pt x="62" y="216"/>
                  </a:lnTo>
                  <a:lnTo>
                    <a:pt x="66" y="217"/>
                  </a:lnTo>
                  <a:lnTo>
                    <a:pt x="69" y="219"/>
                  </a:lnTo>
                  <a:lnTo>
                    <a:pt x="75" y="216"/>
                  </a:lnTo>
                  <a:lnTo>
                    <a:pt x="79" y="217"/>
                  </a:lnTo>
                  <a:lnTo>
                    <a:pt x="83" y="220"/>
                  </a:lnTo>
                  <a:lnTo>
                    <a:pt x="85" y="224"/>
                  </a:lnTo>
                  <a:lnTo>
                    <a:pt x="85" y="229"/>
                  </a:lnTo>
                  <a:lnTo>
                    <a:pt x="89" y="230"/>
                  </a:lnTo>
                  <a:lnTo>
                    <a:pt x="89" y="231"/>
                  </a:lnTo>
                  <a:lnTo>
                    <a:pt x="93" y="234"/>
                  </a:lnTo>
                  <a:lnTo>
                    <a:pt x="99" y="236"/>
                  </a:lnTo>
                  <a:lnTo>
                    <a:pt x="99" y="238"/>
                  </a:lnTo>
                  <a:lnTo>
                    <a:pt x="109" y="240"/>
                  </a:lnTo>
                  <a:lnTo>
                    <a:pt x="111" y="244"/>
                  </a:lnTo>
                  <a:lnTo>
                    <a:pt x="109" y="247"/>
                  </a:lnTo>
                  <a:lnTo>
                    <a:pt x="107" y="248"/>
                  </a:lnTo>
                  <a:lnTo>
                    <a:pt x="100" y="250"/>
                  </a:lnTo>
                  <a:lnTo>
                    <a:pt x="99" y="253"/>
                  </a:lnTo>
                  <a:lnTo>
                    <a:pt x="103" y="254"/>
                  </a:lnTo>
                  <a:lnTo>
                    <a:pt x="103" y="257"/>
                  </a:lnTo>
                  <a:lnTo>
                    <a:pt x="104" y="260"/>
                  </a:lnTo>
                  <a:lnTo>
                    <a:pt x="109" y="264"/>
                  </a:lnTo>
                  <a:lnTo>
                    <a:pt x="113" y="264"/>
                  </a:lnTo>
                  <a:lnTo>
                    <a:pt x="113" y="260"/>
                  </a:lnTo>
                  <a:lnTo>
                    <a:pt x="117" y="260"/>
                  </a:lnTo>
                  <a:lnTo>
                    <a:pt x="126" y="255"/>
                  </a:lnTo>
                  <a:lnTo>
                    <a:pt x="131" y="257"/>
                  </a:lnTo>
                  <a:lnTo>
                    <a:pt x="135" y="260"/>
                  </a:lnTo>
                  <a:lnTo>
                    <a:pt x="134" y="262"/>
                  </a:lnTo>
                  <a:lnTo>
                    <a:pt x="135" y="267"/>
                  </a:lnTo>
                  <a:lnTo>
                    <a:pt x="140" y="268"/>
                  </a:lnTo>
                  <a:lnTo>
                    <a:pt x="144" y="268"/>
                  </a:lnTo>
                  <a:lnTo>
                    <a:pt x="144" y="165"/>
                  </a:lnTo>
                  <a:lnTo>
                    <a:pt x="145" y="0"/>
                  </a:lnTo>
                  <a:lnTo>
                    <a:pt x="144" y="1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41" name="Freeform 1235"/>
            <p:cNvSpPr>
              <a:spLocks noChangeAspect="1"/>
            </p:cNvSpPr>
            <p:nvPr/>
          </p:nvSpPr>
          <p:spPr bwMode="auto">
            <a:xfrm>
              <a:off x="2017" y="949"/>
              <a:ext cx="664" cy="1227"/>
            </a:xfrm>
            <a:custGeom>
              <a:avLst/>
              <a:gdLst>
                <a:gd name="T0" fmla="*/ 2683 w 145"/>
                <a:gd name="T1" fmla="*/ 147 h 268"/>
                <a:gd name="T2" fmla="*/ 2725 w 145"/>
                <a:gd name="T3" fmla="*/ 398 h 268"/>
                <a:gd name="T4" fmla="*/ 2496 w 145"/>
                <a:gd name="T5" fmla="*/ 398 h 268"/>
                <a:gd name="T6" fmla="*/ 2368 w 145"/>
                <a:gd name="T7" fmla="*/ 398 h 268"/>
                <a:gd name="T8" fmla="*/ 2432 w 145"/>
                <a:gd name="T9" fmla="*/ 229 h 268"/>
                <a:gd name="T10" fmla="*/ 2308 w 145"/>
                <a:gd name="T11" fmla="*/ 23 h 268"/>
                <a:gd name="T12" fmla="*/ 1887 w 145"/>
                <a:gd name="T13" fmla="*/ 105 h 268"/>
                <a:gd name="T14" fmla="*/ 2180 w 145"/>
                <a:gd name="T15" fmla="*/ 440 h 268"/>
                <a:gd name="T16" fmla="*/ 2368 w 145"/>
                <a:gd name="T17" fmla="*/ 568 h 268"/>
                <a:gd name="T18" fmla="*/ 2308 w 145"/>
                <a:gd name="T19" fmla="*/ 755 h 268"/>
                <a:gd name="T20" fmla="*/ 2139 w 145"/>
                <a:gd name="T21" fmla="*/ 820 h 268"/>
                <a:gd name="T22" fmla="*/ 1951 w 145"/>
                <a:gd name="T23" fmla="*/ 1154 h 268"/>
                <a:gd name="T24" fmla="*/ 2221 w 145"/>
                <a:gd name="T25" fmla="*/ 1424 h 268"/>
                <a:gd name="T26" fmla="*/ 1635 w 145"/>
                <a:gd name="T27" fmla="*/ 1447 h 268"/>
                <a:gd name="T28" fmla="*/ 1658 w 145"/>
                <a:gd name="T29" fmla="*/ 1616 h 268"/>
                <a:gd name="T30" fmla="*/ 1887 w 145"/>
                <a:gd name="T31" fmla="*/ 1676 h 268"/>
                <a:gd name="T32" fmla="*/ 1845 w 145"/>
                <a:gd name="T33" fmla="*/ 1804 h 268"/>
                <a:gd name="T34" fmla="*/ 1488 w 145"/>
                <a:gd name="T35" fmla="*/ 1740 h 268"/>
                <a:gd name="T36" fmla="*/ 1218 w 145"/>
                <a:gd name="T37" fmla="*/ 1511 h 268"/>
                <a:gd name="T38" fmla="*/ 1172 w 145"/>
                <a:gd name="T39" fmla="*/ 1300 h 268"/>
                <a:gd name="T40" fmla="*/ 691 w 145"/>
                <a:gd name="T41" fmla="*/ 1090 h 268"/>
                <a:gd name="T42" fmla="*/ 1072 w 145"/>
                <a:gd name="T43" fmla="*/ 1113 h 268"/>
                <a:gd name="T44" fmla="*/ 1781 w 145"/>
                <a:gd name="T45" fmla="*/ 1067 h 268"/>
                <a:gd name="T46" fmla="*/ 1951 w 145"/>
                <a:gd name="T47" fmla="*/ 733 h 268"/>
                <a:gd name="T48" fmla="*/ 1635 w 145"/>
                <a:gd name="T49" fmla="*/ 504 h 268"/>
                <a:gd name="T50" fmla="*/ 838 w 145"/>
                <a:gd name="T51" fmla="*/ 316 h 268"/>
                <a:gd name="T52" fmla="*/ 504 w 145"/>
                <a:gd name="T53" fmla="*/ 229 h 268"/>
                <a:gd name="T54" fmla="*/ 293 w 145"/>
                <a:gd name="T55" fmla="*/ 293 h 268"/>
                <a:gd name="T56" fmla="*/ 124 w 145"/>
                <a:gd name="T57" fmla="*/ 440 h 268"/>
                <a:gd name="T58" fmla="*/ 82 w 145"/>
                <a:gd name="T59" fmla="*/ 861 h 268"/>
                <a:gd name="T60" fmla="*/ 275 w 145"/>
                <a:gd name="T61" fmla="*/ 1154 h 268"/>
                <a:gd name="T62" fmla="*/ 481 w 145"/>
                <a:gd name="T63" fmla="*/ 1676 h 268"/>
                <a:gd name="T64" fmla="*/ 797 w 145"/>
                <a:gd name="T65" fmla="*/ 2074 h 268"/>
                <a:gd name="T66" fmla="*/ 1072 w 145"/>
                <a:gd name="T67" fmla="*/ 2390 h 268"/>
                <a:gd name="T68" fmla="*/ 797 w 145"/>
                <a:gd name="T69" fmla="*/ 2935 h 268"/>
                <a:gd name="T70" fmla="*/ 838 w 145"/>
                <a:gd name="T71" fmla="*/ 3228 h 268"/>
                <a:gd name="T72" fmla="*/ 1072 w 145"/>
                <a:gd name="T73" fmla="*/ 3310 h 268"/>
                <a:gd name="T74" fmla="*/ 943 w 145"/>
                <a:gd name="T75" fmla="*/ 3333 h 268"/>
                <a:gd name="T76" fmla="*/ 797 w 145"/>
                <a:gd name="T77" fmla="*/ 3480 h 268"/>
                <a:gd name="T78" fmla="*/ 797 w 145"/>
                <a:gd name="T79" fmla="*/ 3585 h 268"/>
                <a:gd name="T80" fmla="*/ 879 w 145"/>
                <a:gd name="T81" fmla="*/ 3983 h 268"/>
                <a:gd name="T82" fmla="*/ 985 w 145"/>
                <a:gd name="T83" fmla="*/ 4299 h 268"/>
                <a:gd name="T84" fmla="*/ 1131 w 145"/>
                <a:gd name="T85" fmla="*/ 4528 h 268"/>
                <a:gd name="T86" fmla="*/ 1301 w 145"/>
                <a:gd name="T87" fmla="*/ 4528 h 268"/>
                <a:gd name="T88" fmla="*/ 1571 w 145"/>
                <a:gd name="T89" fmla="*/ 4528 h 268"/>
                <a:gd name="T90" fmla="*/ 1781 w 145"/>
                <a:gd name="T91" fmla="*/ 4697 h 268"/>
                <a:gd name="T92" fmla="*/ 1868 w 145"/>
                <a:gd name="T93" fmla="*/ 4844 h 268"/>
                <a:gd name="T94" fmla="*/ 2074 w 145"/>
                <a:gd name="T95" fmla="*/ 4990 h 268"/>
                <a:gd name="T96" fmla="*/ 2285 w 145"/>
                <a:gd name="T97" fmla="*/ 5178 h 268"/>
                <a:gd name="T98" fmla="*/ 2074 w 145"/>
                <a:gd name="T99" fmla="*/ 5302 h 268"/>
                <a:gd name="T100" fmla="*/ 2180 w 145"/>
                <a:gd name="T101" fmla="*/ 5448 h 268"/>
                <a:gd name="T102" fmla="*/ 2368 w 145"/>
                <a:gd name="T103" fmla="*/ 5448 h 268"/>
                <a:gd name="T104" fmla="*/ 2748 w 145"/>
                <a:gd name="T105" fmla="*/ 5389 h 268"/>
                <a:gd name="T106" fmla="*/ 2830 w 145"/>
                <a:gd name="T107" fmla="*/ 5595 h 268"/>
                <a:gd name="T108" fmla="*/ 3018 w 145"/>
                <a:gd name="T109" fmla="*/ 3457 h 268"/>
                <a:gd name="T110" fmla="*/ 2748 w 145"/>
                <a:gd name="T111" fmla="*/ 23 h 2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5"/>
                <a:gd name="T169" fmla="*/ 0 h 268"/>
                <a:gd name="T170" fmla="*/ 145 w 145"/>
                <a:gd name="T171" fmla="*/ 268 h 2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5" h="268">
                  <a:moveTo>
                    <a:pt x="131" y="1"/>
                  </a:moveTo>
                  <a:lnTo>
                    <a:pt x="131" y="0"/>
                  </a:lnTo>
                  <a:lnTo>
                    <a:pt x="128" y="7"/>
                  </a:lnTo>
                  <a:lnTo>
                    <a:pt x="131" y="14"/>
                  </a:lnTo>
                  <a:lnTo>
                    <a:pt x="131" y="17"/>
                  </a:lnTo>
                  <a:lnTo>
                    <a:pt x="130" y="19"/>
                  </a:lnTo>
                  <a:lnTo>
                    <a:pt x="124" y="22"/>
                  </a:lnTo>
                  <a:lnTo>
                    <a:pt x="121" y="22"/>
                  </a:lnTo>
                  <a:lnTo>
                    <a:pt x="119" y="19"/>
                  </a:lnTo>
                  <a:lnTo>
                    <a:pt x="117" y="19"/>
                  </a:lnTo>
                  <a:lnTo>
                    <a:pt x="116" y="19"/>
                  </a:lnTo>
                  <a:lnTo>
                    <a:pt x="113" y="19"/>
                  </a:lnTo>
                  <a:lnTo>
                    <a:pt x="113" y="17"/>
                  </a:lnTo>
                  <a:lnTo>
                    <a:pt x="113" y="14"/>
                  </a:lnTo>
                  <a:lnTo>
                    <a:pt x="116" y="11"/>
                  </a:lnTo>
                  <a:lnTo>
                    <a:pt x="117" y="7"/>
                  </a:lnTo>
                  <a:lnTo>
                    <a:pt x="116" y="5"/>
                  </a:lnTo>
                  <a:lnTo>
                    <a:pt x="110" y="1"/>
                  </a:lnTo>
                  <a:lnTo>
                    <a:pt x="103" y="3"/>
                  </a:lnTo>
                  <a:lnTo>
                    <a:pt x="97" y="4"/>
                  </a:lnTo>
                  <a:lnTo>
                    <a:pt x="90" y="5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4" y="21"/>
                  </a:lnTo>
                  <a:lnTo>
                    <a:pt x="106" y="24"/>
                  </a:lnTo>
                  <a:lnTo>
                    <a:pt x="109" y="24"/>
                  </a:lnTo>
                  <a:lnTo>
                    <a:pt x="113" y="27"/>
                  </a:lnTo>
                  <a:lnTo>
                    <a:pt x="117" y="32"/>
                  </a:lnTo>
                  <a:lnTo>
                    <a:pt x="117" y="38"/>
                  </a:lnTo>
                  <a:lnTo>
                    <a:pt x="110" y="36"/>
                  </a:lnTo>
                  <a:lnTo>
                    <a:pt x="103" y="38"/>
                  </a:lnTo>
                  <a:lnTo>
                    <a:pt x="102" y="39"/>
                  </a:lnTo>
                  <a:lnTo>
                    <a:pt x="100" y="44"/>
                  </a:lnTo>
                  <a:lnTo>
                    <a:pt x="97" y="49"/>
                  </a:lnTo>
                  <a:lnTo>
                    <a:pt x="93" y="55"/>
                  </a:lnTo>
                  <a:lnTo>
                    <a:pt x="93" y="58"/>
                  </a:lnTo>
                  <a:lnTo>
                    <a:pt x="95" y="60"/>
                  </a:lnTo>
                  <a:lnTo>
                    <a:pt x="106" y="68"/>
                  </a:lnTo>
                  <a:lnTo>
                    <a:pt x="97" y="70"/>
                  </a:lnTo>
                  <a:lnTo>
                    <a:pt x="86" y="70"/>
                  </a:lnTo>
                  <a:lnTo>
                    <a:pt x="78" y="69"/>
                  </a:lnTo>
                  <a:lnTo>
                    <a:pt x="75" y="70"/>
                  </a:lnTo>
                  <a:lnTo>
                    <a:pt x="75" y="73"/>
                  </a:lnTo>
                  <a:lnTo>
                    <a:pt x="79" y="77"/>
                  </a:lnTo>
                  <a:lnTo>
                    <a:pt x="85" y="79"/>
                  </a:lnTo>
                  <a:lnTo>
                    <a:pt x="89" y="79"/>
                  </a:lnTo>
                  <a:lnTo>
                    <a:pt x="90" y="80"/>
                  </a:lnTo>
                  <a:lnTo>
                    <a:pt x="90" y="83"/>
                  </a:lnTo>
                  <a:lnTo>
                    <a:pt x="89" y="86"/>
                  </a:lnTo>
                  <a:lnTo>
                    <a:pt x="88" y="86"/>
                  </a:lnTo>
                  <a:lnTo>
                    <a:pt x="85" y="86"/>
                  </a:lnTo>
                  <a:lnTo>
                    <a:pt x="78" y="84"/>
                  </a:lnTo>
                  <a:lnTo>
                    <a:pt x="71" y="83"/>
                  </a:lnTo>
                  <a:lnTo>
                    <a:pt x="68" y="83"/>
                  </a:lnTo>
                  <a:lnTo>
                    <a:pt x="65" y="80"/>
                  </a:lnTo>
                  <a:lnTo>
                    <a:pt x="58" y="72"/>
                  </a:lnTo>
                  <a:lnTo>
                    <a:pt x="56" y="68"/>
                  </a:lnTo>
                  <a:lnTo>
                    <a:pt x="56" y="65"/>
                  </a:lnTo>
                  <a:lnTo>
                    <a:pt x="56" y="62"/>
                  </a:lnTo>
                  <a:lnTo>
                    <a:pt x="49" y="60"/>
                  </a:lnTo>
                  <a:lnTo>
                    <a:pt x="44" y="58"/>
                  </a:lnTo>
                  <a:lnTo>
                    <a:pt x="33" y="52"/>
                  </a:lnTo>
                  <a:lnTo>
                    <a:pt x="38" y="52"/>
                  </a:lnTo>
                  <a:lnTo>
                    <a:pt x="42" y="53"/>
                  </a:lnTo>
                  <a:lnTo>
                    <a:pt x="51" y="53"/>
                  </a:lnTo>
                  <a:lnTo>
                    <a:pt x="73" y="55"/>
                  </a:lnTo>
                  <a:lnTo>
                    <a:pt x="80" y="52"/>
                  </a:lnTo>
                  <a:lnTo>
                    <a:pt x="85" y="51"/>
                  </a:lnTo>
                  <a:lnTo>
                    <a:pt x="89" y="46"/>
                  </a:lnTo>
                  <a:lnTo>
                    <a:pt x="92" y="39"/>
                  </a:lnTo>
                  <a:lnTo>
                    <a:pt x="93" y="35"/>
                  </a:lnTo>
                  <a:lnTo>
                    <a:pt x="92" y="31"/>
                  </a:lnTo>
                  <a:lnTo>
                    <a:pt x="86" y="25"/>
                  </a:lnTo>
                  <a:lnTo>
                    <a:pt x="78" y="24"/>
                  </a:lnTo>
                  <a:lnTo>
                    <a:pt x="58" y="18"/>
                  </a:lnTo>
                  <a:lnTo>
                    <a:pt x="48" y="15"/>
                  </a:lnTo>
                  <a:lnTo>
                    <a:pt x="40" y="15"/>
                  </a:lnTo>
                  <a:lnTo>
                    <a:pt x="20" y="15"/>
                  </a:lnTo>
                  <a:lnTo>
                    <a:pt x="23" y="12"/>
                  </a:lnTo>
                  <a:lnTo>
                    <a:pt x="24" y="11"/>
                  </a:lnTo>
                  <a:lnTo>
                    <a:pt x="23" y="11"/>
                  </a:lnTo>
                  <a:lnTo>
                    <a:pt x="17" y="10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10" y="17"/>
                  </a:lnTo>
                  <a:lnTo>
                    <a:pt x="6" y="21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4" y="41"/>
                  </a:lnTo>
                  <a:lnTo>
                    <a:pt x="10" y="42"/>
                  </a:lnTo>
                  <a:lnTo>
                    <a:pt x="14" y="48"/>
                  </a:lnTo>
                  <a:lnTo>
                    <a:pt x="13" y="55"/>
                  </a:lnTo>
                  <a:lnTo>
                    <a:pt x="18" y="66"/>
                  </a:lnTo>
                  <a:lnTo>
                    <a:pt x="28" y="73"/>
                  </a:lnTo>
                  <a:lnTo>
                    <a:pt x="23" y="80"/>
                  </a:lnTo>
                  <a:lnTo>
                    <a:pt x="23" y="86"/>
                  </a:lnTo>
                  <a:lnTo>
                    <a:pt x="33" y="92"/>
                  </a:lnTo>
                  <a:lnTo>
                    <a:pt x="38" y="99"/>
                  </a:lnTo>
                  <a:lnTo>
                    <a:pt x="35" y="104"/>
                  </a:lnTo>
                  <a:lnTo>
                    <a:pt x="44" y="108"/>
                  </a:lnTo>
                  <a:lnTo>
                    <a:pt x="51" y="114"/>
                  </a:lnTo>
                  <a:lnTo>
                    <a:pt x="49" y="123"/>
                  </a:lnTo>
                  <a:lnTo>
                    <a:pt x="44" y="131"/>
                  </a:lnTo>
                  <a:lnTo>
                    <a:pt x="38" y="140"/>
                  </a:lnTo>
                  <a:lnTo>
                    <a:pt x="34" y="152"/>
                  </a:lnTo>
                  <a:lnTo>
                    <a:pt x="37" y="149"/>
                  </a:lnTo>
                  <a:lnTo>
                    <a:pt x="40" y="154"/>
                  </a:lnTo>
                  <a:lnTo>
                    <a:pt x="45" y="155"/>
                  </a:lnTo>
                  <a:lnTo>
                    <a:pt x="51" y="157"/>
                  </a:lnTo>
                  <a:lnTo>
                    <a:pt x="51" y="158"/>
                  </a:lnTo>
                  <a:lnTo>
                    <a:pt x="47" y="159"/>
                  </a:lnTo>
                  <a:lnTo>
                    <a:pt x="45" y="159"/>
                  </a:lnTo>
                  <a:lnTo>
                    <a:pt x="44" y="162"/>
                  </a:lnTo>
                  <a:lnTo>
                    <a:pt x="38" y="164"/>
                  </a:lnTo>
                  <a:lnTo>
                    <a:pt x="38" y="166"/>
                  </a:lnTo>
                  <a:lnTo>
                    <a:pt x="38" y="169"/>
                  </a:lnTo>
                  <a:lnTo>
                    <a:pt x="37" y="169"/>
                  </a:lnTo>
                  <a:lnTo>
                    <a:pt x="38" y="171"/>
                  </a:lnTo>
                  <a:lnTo>
                    <a:pt x="38" y="178"/>
                  </a:lnTo>
                  <a:lnTo>
                    <a:pt x="38" y="185"/>
                  </a:lnTo>
                  <a:lnTo>
                    <a:pt x="42" y="190"/>
                  </a:lnTo>
                  <a:lnTo>
                    <a:pt x="41" y="199"/>
                  </a:lnTo>
                  <a:lnTo>
                    <a:pt x="45" y="200"/>
                  </a:lnTo>
                  <a:lnTo>
                    <a:pt x="47" y="205"/>
                  </a:lnTo>
                  <a:lnTo>
                    <a:pt x="51" y="209"/>
                  </a:lnTo>
                  <a:lnTo>
                    <a:pt x="54" y="216"/>
                  </a:lnTo>
                  <a:lnTo>
                    <a:pt x="56" y="216"/>
                  </a:lnTo>
                  <a:lnTo>
                    <a:pt x="61" y="217"/>
                  </a:lnTo>
                  <a:lnTo>
                    <a:pt x="62" y="216"/>
                  </a:lnTo>
                  <a:lnTo>
                    <a:pt x="66" y="217"/>
                  </a:lnTo>
                  <a:lnTo>
                    <a:pt x="69" y="219"/>
                  </a:lnTo>
                  <a:lnTo>
                    <a:pt x="75" y="216"/>
                  </a:lnTo>
                  <a:lnTo>
                    <a:pt x="79" y="217"/>
                  </a:lnTo>
                  <a:lnTo>
                    <a:pt x="83" y="220"/>
                  </a:lnTo>
                  <a:lnTo>
                    <a:pt x="85" y="224"/>
                  </a:lnTo>
                  <a:lnTo>
                    <a:pt x="85" y="229"/>
                  </a:lnTo>
                  <a:lnTo>
                    <a:pt x="89" y="230"/>
                  </a:lnTo>
                  <a:lnTo>
                    <a:pt x="89" y="231"/>
                  </a:lnTo>
                  <a:lnTo>
                    <a:pt x="93" y="234"/>
                  </a:lnTo>
                  <a:lnTo>
                    <a:pt x="99" y="236"/>
                  </a:lnTo>
                  <a:lnTo>
                    <a:pt x="99" y="238"/>
                  </a:lnTo>
                  <a:lnTo>
                    <a:pt x="109" y="240"/>
                  </a:lnTo>
                  <a:lnTo>
                    <a:pt x="111" y="244"/>
                  </a:lnTo>
                  <a:lnTo>
                    <a:pt x="109" y="247"/>
                  </a:lnTo>
                  <a:lnTo>
                    <a:pt x="107" y="248"/>
                  </a:lnTo>
                  <a:lnTo>
                    <a:pt x="100" y="250"/>
                  </a:lnTo>
                  <a:lnTo>
                    <a:pt x="99" y="253"/>
                  </a:lnTo>
                  <a:lnTo>
                    <a:pt x="103" y="254"/>
                  </a:lnTo>
                  <a:lnTo>
                    <a:pt x="103" y="257"/>
                  </a:lnTo>
                  <a:lnTo>
                    <a:pt x="104" y="260"/>
                  </a:lnTo>
                  <a:lnTo>
                    <a:pt x="109" y="264"/>
                  </a:lnTo>
                  <a:lnTo>
                    <a:pt x="113" y="264"/>
                  </a:lnTo>
                  <a:lnTo>
                    <a:pt x="113" y="260"/>
                  </a:lnTo>
                  <a:lnTo>
                    <a:pt x="117" y="260"/>
                  </a:lnTo>
                  <a:lnTo>
                    <a:pt x="126" y="255"/>
                  </a:lnTo>
                  <a:lnTo>
                    <a:pt x="131" y="257"/>
                  </a:lnTo>
                  <a:lnTo>
                    <a:pt x="135" y="260"/>
                  </a:lnTo>
                  <a:lnTo>
                    <a:pt x="134" y="262"/>
                  </a:lnTo>
                  <a:lnTo>
                    <a:pt x="135" y="267"/>
                  </a:lnTo>
                  <a:lnTo>
                    <a:pt x="140" y="268"/>
                  </a:lnTo>
                  <a:lnTo>
                    <a:pt x="144" y="268"/>
                  </a:lnTo>
                  <a:lnTo>
                    <a:pt x="144" y="165"/>
                  </a:lnTo>
                  <a:lnTo>
                    <a:pt x="145" y="0"/>
                  </a:lnTo>
                  <a:lnTo>
                    <a:pt x="144" y="1"/>
                  </a:lnTo>
                  <a:lnTo>
                    <a:pt x="131" y="1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42" name="Freeform 1237"/>
            <p:cNvSpPr>
              <a:spLocks noChangeAspect="1"/>
            </p:cNvSpPr>
            <p:nvPr/>
          </p:nvSpPr>
          <p:spPr bwMode="auto">
            <a:xfrm>
              <a:off x="2017" y="1723"/>
              <a:ext cx="193" cy="137"/>
            </a:xfrm>
            <a:custGeom>
              <a:avLst/>
              <a:gdLst>
                <a:gd name="T0" fmla="*/ 804 w 42"/>
                <a:gd name="T1" fmla="*/ 333 h 30"/>
                <a:gd name="T2" fmla="*/ 804 w 42"/>
                <a:gd name="T3" fmla="*/ 187 h 30"/>
                <a:gd name="T4" fmla="*/ 804 w 42"/>
                <a:gd name="T5" fmla="*/ 41 h 30"/>
                <a:gd name="T6" fmla="*/ 781 w 42"/>
                <a:gd name="T7" fmla="*/ 0 h 30"/>
                <a:gd name="T8" fmla="*/ 634 w 42"/>
                <a:gd name="T9" fmla="*/ 41 h 30"/>
                <a:gd name="T10" fmla="*/ 340 w 42"/>
                <a:gd name="T11" fmla="*/ 41 h 30"/>
                <a:gd name="T12" fmla="*/ 188 w 42"/>
                <a:gd name="T13" fmla="*/ 82 h 30"/>
                <a:gd name="T14" fmla="*/ 64 w 42"/>
                <a:gd name="T15" fmla="*/ 187 h 30"/>
                <a:gd name="T16" fmla="*/ 0 w 42"/>
                <a:gd name="T17" fmla="*/ 251 h 30"/>
                <a:gd name="T18" fmla="*/ 0 w 42"/>
                <a:gd name="T19" fmla="*/ 292 h 30"/>
                <a:gd name="T20" fmla="*/ 64 w 42"/>
                <a:gd name="T21" fmla="*/ 333 h 30"/>
                <a:gd name="T22" fmla="*/ 23 w 42"/>
                <a:gd name="T23" fmla="*/ 397 h 30"/>
                <a:gd name="T24" fmla="*/ 64 w 42"/>
                <a:gd name="T25" fmla="*/ 438 h 30"/>
                <a:gd name="T26" fmla="*/ 83 w 42"/>
                <a:gd name="T27" fmla="*/ 480 h 30"/>
                <a:gd name="T28" fmla="*/ 188 w 42"/>
                <a:gd name="T29" fmla="*/ 480 h 30"/>
                <a:gd name="T30" fmla="*/ 234 w 42"/>
                <a:gd name="T31" fmla="*/ 438 h 30"/>
                <a:gd name="T32" fmla="*/ 276 w 42"/>
                <a:gd name="T33" fmla="*/ 626 h 30"/>
                <a:gd name="T34" fmla="*/ 381 w 42"/>
                <a:gd name="T35" fmla="*/ 543 h 30"/>
                <a:gd name="T36" fmla="*/ 505 w 42"/>
                <a:gd name="T37" fmla="*/ 543 h 30"/>
                <a:gd name="T38" fmla="*/ 698 w 42"/>
                <a:gd name="T39" fmla="*/ 626 h 30"/>
                <a:gd name="T40" fmla="*/ 804 w 42"/>
                <a:gd name="T41" fmla="*/ 626 h 30"/>
                <a:gd name="T42" fmla="*/ 864 w 42"/>
                <a:gd name="T43" fmla="*/ 626 h 30"/>
                <a:gd name="T44" fmla="*/ 887 w 42"/>
                <a:gd name="T45" fmla="*/ 438 h 30"/>
                <a:gd name="T46" fmla="*/ 804 w 42"/>
                <a:gd name="T47" fmla="*/ 333 h 3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2"/>
                <a:gd name="T73" fmla="*/ 0 h 30"/>
                <a:gd name="T74" fmla="*/ 42 w 42"/>
                <a:gd name="T75" fmla="*/ 30 h 3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2" h="30">
                  <a:moveTo>
                    <a:pt x="38" y="16"/>
                  </a:moveTo>
                  <a:lnTo>
                    <a:pt x="38" y="9"/>
                  </a:lnTo>
                  <a:lnTo>
                    <a:pt x="38" y="2"/>
                  </a:lnTo>
                  <a:lnTo>
                    <a:pt x="37" y="0"/>
                  </a:lnTo>
                  <a:lnTo>
                    <a:pt x="30" y="2"/>
                  </a:lnTo>
                  <a:lnTo>
                    <a:pt x="16" y="2"/>
                  </a:lnTo>
                  <a:lnTo>
                    <a:pt x="9" y="4"/>
                  </a:lnTo>
                  <a:lnTo>
                    <a:pt x="3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3" y="21"/>
                  </a:lnTo>
                  <a:lnTo>
                    <a:pt x="4" y="23"/>
                  </a:lnTo>
                  <a:lnTo>
                    <a:pt x="9" y="23"/>
                  </a:lnTo>
                  <a:lnTo>
                    <a:pt x="11" y="21"/>
                  </a:lnTo>
                  <a:lnTo>
                    <a:pt x="13" y="30"/>
                  </a:lnTo>
                  <a:lnTo>
                    <a:pt x="18" y="26"/>
                  </a:lnTo>
                  <a:lnTo>
                    <a:pt x="24" y="26"/>
                  </a:lnTo>
                  <a:lnTo>
                    <a:pt x="33" y="30"/>
                  </a:lnTo>
                  <a:lnTo>
                    <a:pt x="38" y="30"/>
                  </a:lnTo>
                  <a:lnTo>
                    <a:pt x="41" y="30"/>
                  </a:lnTo>
                  <a:lnTo>
                    <a:pt x="42" y="21"/>
                  </a:lnTo>
                  <a:lnTo>
                    <a:pt x="38" y="16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43" name="Freeform 1239"/>
            <p:cNvSpPr>
              <a:spLocks noChangeAspect="1"/>
            </p:cNvSpPr>
            <p:nvPr/>
          </p:nvSpPr>
          <p:spPr bwMode="auto">
            <a:xfrm>
              <a:off x="2017" y="955"/>
              <a:ext cx="658" cy="1221"/>
            </a:xfrm>
            <a:custGeom>
              <a:avLst/>
              <a:gdLst>
                <a:gd name="T0" fmla="*/ 2737 w 144"/>
                <a:gd name="T1" fmla="*/ 270 h 267"/>
                <a:gd name="T2" fmla="*/ 2591 w 144"/>
                <a:gd name="T3" fmla="*/ 439 h 267"/>
                <a:gd name="T4" fmla="*/ 2445 w 144"/>
                <a:gd name="T5" fmla="*/ 375 h 267"/>
                <a:gd name="T6" fmla="*/ 2358 w 144"/>
                <a:gd name="T7" fmla="*/ 334 h 267"/>
                <a:gd name="T8" fmla="*/ 2445 w 144"/>
                <a:gd name="T9" fmla="*/ 123 h 267"/>
                <a:gd name="T10" fmla="*/ 2152 w 144"/>
                <a:gd name="T11" fmla="*/ 41 h 267"/>
                <a:gd name="T12" fmla="*/ 2006 w 144"/>
                <a:gd name="T13" fmla="*/ 123 h 267"/>
                <a:gd name="T14" fmla="*/ 2212 w 144"/>
                <a:gd name="T15" fmla="*/ 480 h 267"/>
                <a:gd name="T16" fmla="*/ 2445 w 144"/>
                <a:gd name="T17" fmla="*/ 649 h 267"/>
                <a:gd name="T18" fmla="*/ 2152 w 144"/>
                <a:gd name="T19" fmla="*/ 773 h 267"/>
                <a:gd name="T20" fmla="*/ 2088 w 144"/>
                <a:gd name="T21" fmla="*/ 901 h 267"/>
                <a:gd name="T22" fmla="*/ 1942 w 144"/>
                <a:gd name="T23" fmla="*/ 1194 h 267"/>
                <a:gd name="T24" fmla="*/ 2024 w 144"/>
                <a:gd name="T25" fmla="*/ 1445 h 267"/>
                <a:gd name="T26" fmla="*/ 1567 w 144"/>
                <a:gd name="T27" fmla="*/ 1445 h 267"/>
                <a:gd name="T28" fmla="*/ 1773 w 144"/>
                <a:gd name="T29" fmla="*/ 1633 h 267"/>
                <a:gd name="T30" fmla="*/ 1878 w 144"/>
                <a:gd name="T31" fmla="*/ 1715 h 267"/>
                <a:gd name="T32" fmla="*/ 1773 w 144"/>
                <a:gd name="T33" fmla="*/ 1779 h 267"/>
                <a:gd name="T34" fmla="*/ 1421 w 144"/>
                <a:gd name="T35" fmla="*/ 1715 h 267"/>
                <a:gd name="T36" fmla="*/ 1170 w 144"/>
                <a:gd name="T37" fmla="*/ 1399 h 267"/>
                <a:gd name="T38" fmla="*/ 1024 w 144"/>
                <a:gd name="T39" fmla="*/ 1235 h 267"/>
                <a:gd name="T40" fmla="*/ 795 w 144"/>
                <a:gd name="T41" fmla="*/ 1047 h 267"/>
                <a:gd name="T42" fmla="*/ 1526 w 144"/>
                <a:gd name="T43" fmla="*/ 1130 h 267"/>
                <a:gd name="T44" fmla="*/ 1860 w 144"/>
                <a:gd name="T45" fmla="*/ 942 h 267"/>
                <a:gd name="T46" fmla="*/ 1919 w 144"/>
                <a:gd name="T47" fmla="*/ 627 h 267"/>
                <a:gd name="T48" fmla="*/ 1211 w 144"/>
                <a:gd name="T49" fmla="*/ 357 h 267"/>
                <a:gd name="T50" fmla="*/ 416 w 144"/>
                <a:gd name="T51" fmla="*/ 293 h 267"/>
                <a:gd name="T52" fmla="*/ 480 w 144"/>
                <a:gd name="T53" fmla="*/ 187 h 267"/>
                <a:gd name="T54" fmla="*/ 210 w 144"/>
                <a:gd name="T55" fmla="*/ 270 h 267"/>
                <a:gd name="T56" fmla="*/ 23 w 144"/>
                <a:gd name="T57" fmla="*/ 544 h 267"/>
                <a:gd name="T58" fmla="*/ 210 w 144"/>
                <a:gd name="T59" fmla="*/ 855 h 267"/>
                <a:gd name="T60" fmla="*/ 375 w 144"/>
                <a:gd name="T61" fmla="*/ 1358 h 267"/>
                <a:gd name="T62" fmla="*/ 480 w 144"/>
                <a:gd name="T63" fmla="*/ 1779 h 267"/>
                <a:gd name="T64" fmla="*/ 731 w 144"/>
                <a:gd name="T65" fmla="*/ 2154 h 267"/>
                <a:gd name="T66" fmla="*/ 1024 w 144"/>
                <a:gd name="T67" fmla="*/ 2552 h 267"/>
                <a:gd name="T68" fmla="*/ 708 w 144"/>
                <a:gd name="T69" fmla="*/ 3160 h 267"/>
                <a:gd name="T70" fmla="*/ 941 w 144"/>
                <a:gd name="T71" fmla="*/ 3219 h 267"/>
                <a:gd name="T72" fmla="*/ 1065 w 144"/>
                <a:gd name="T73" fmla="*/ 3283 h 267"/>
                <a:gd name="T74" fmla="*/ 918 w 144"/>
                <a:gd name="T75" fmla="*/ 3366 h 267"/>
                <a:gd name="T76" fmla="*/ 795 w 144"/>
                <a:gd name="T77" fmla="*/ 3512 h 267"/>
                <a:gd name="T78" fmla="*/ 795 w 144"/>
                <a:gd name="T79" fmla="*/ 3700 h 267"/>
                <a:gd name="T80" fmla="*/ 854 w 144"/>
                <a:gd name="T81" fmla="*/ 4139 h 267"/>
                <a:gd name="T82" fmla="*/ 1065 w 144"/>
                <a:gd name="T83" fmla="*/ 4349 h 267"/>
                <a:gd name="T84" fmla="*/ 1170 w 144"/>
                <a:gd name="T85" fmla="*/ 4495 h 267"/>
                <a:gd name="T86" fmla="*/ 1380 w 144"/>
                <a:gd name="T87" fmla="*/ 4518 h 267"/>
                <a:gd name="T88" fmla="*/ 1650 w 144"/>
                <a:gd name="T89" fmla="*/ 4518 h 267"/>
                <a:gd name="T90" fmla="*/ 1773 w 144"/>
                <a:gd name="T91" fmla="*/ 4770 h 267"/>
                <a:gd name="T92" fmla="*/ 1942 w 144"/>
                <a:gd name="T93" fmla="*/ 4875 h 267"/>
                <a:gd name="T94" fmla="*/ 2234 w 144"/>
                <a:gd name="T95" fmla="*/ 4998 h 267"/>
                <a:gd name="T96" fmla="*/ 2234 w 144"/>
                <a:gd name="T97" fmla="*/ 5168 h 267"/>
                <a:gd name="T98" fmla="*/ 2152 w 144"/>
                <a:gd name="T99" fmla="*/ 5291 h 267"/>
                <a:gd name="T100" fmla="*/ 2234 w 144"/>
                <a:gd name="T101" fmla="*/ 5501 h 267"/>
                <a:gd name="T102" fmla="*/ 2445 w 144"/>
                <a:gd name="T103" fmla="*/ 5414 h 267"/>
                <a:gd name="T104" fmla="*/ 2819 w 144"/>
                <a:gd name="T105" fmla="*/ 5414 h 267"/>
                <a:gd name="T106" fmla="*/ 2924 w 144"/>
                <a:gd name="T107" fmla="*/ 5584 h 267"/>
                <a:gd name="T108" fmla="*/ 2737 w 144"/>
                <a:gd name="T109" fmla="*/ 0 h 26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4"/>
                <a:gd name="T166" fmla="*/ 0 h 267"/>
                <a:gd name="T167" fmla="*/ 144 w 144"/>
                <a:gd name="T168" fmla="*/ 267 h 26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4" h="267">
                  <a:moveTo>
                    <a:pt x="131" y="0"/>
                  </a:moveTo>
                  <a:lnTo>
                    <a:pt x="128" y="6"/>
                  </a:lnTo>
                  <a:lnTo>
                    <a:pt x="131" y="13"/>
                  </a:lnTo>
                  <a:lnTo>
                    <a:pt x="131" y="16"/>
                  </a:lnTo>
                  <a:lnTo>
                    <a:pt x="130" y="18"/>
                  </a:lnTo>
                  <a:lnTo>
                    <a:pt x="124" y="21"/>
                  </a:lnTo>
                  <a:lnTo>
                    <a:pt x="121" y="21"/>
                  </a:lnTo>
                  <a:lnTo>
                    <a:pt x="119" y="18"/>
                  </a:lnTo>
                  <a:lnTo>
                    <a:pt x="117" y="18"/>
                  </a:lnTo>
                  <a:lnTo>
                    <a:pt x="116" y="18"/>
                  </a:lnTo>
                  <a:lnTo>
                    <a:pt x="113" y="18"/>
                  </a:lnTo>
                  <a:lnTo>
                    <a:pt x="113" y="16"/>
                  </a:lnTo>
                  <a:lnTo>
                    <a:pt x="113" y="13"/>
                  </a:lnTo>
                  <a:lnTo>
                    <a:pt x="116" y="9"/>
                  </a:lnTo>
                  <a:lnTo>
                    <a:pt x="117" y="6"/>
                  </a:lnTo>
                  <a:lnTo>
                    <a:pt x="116" y="4"/>
                  </a:lnTo>
                  <a:lnTo>
                    <a:pt x="110" y="0"/>
                  </a:lnTo>
                  <a:lnTo>
                    <a:pt x="103" y="2"/>
                  </a:lnTo>
                  <a:lnTo>
                    <a:pt x="97" y="3"/>
                  </a:lnTo>
                  <a:lnTo>
                    <a:pt x="90" y="4"/>
                  </a:lnTo>
                  <a:lnTo>
                    <a:pt x="96" y="6"/>
                  </a:lnTo>
                  <a:lnTo>
                    <a:pt x="102" y="9"/>
                  </a:lnTo>
                  <a:lnTo>
                    <a:pt x="104" y="20"/>
                  </a:lnTo>
                  <a:lnTo>
                    <a:pt x="106" y="23"/>
                  </a:lnTo>
                  <a:lnTo>
                    <a:pt x="109" y="23"/>
                  </a:lnTo>
                  <a:lnTo>
                    <a:pt x="113" y="26"/>
                  </a:lnTo>
                  <a:lnTo>
                    <a:pt x="117" y="31"/>
                  </a:lnTo>
                  <a:lnTo>
                    <a:pt x="117" y="37"/>
                  </a:lnTo>
                  <a:lnTo>
                    <a:pt x="110" y="35"/>
                  </a:lnTo>
                  <a:lnTo>
                    <a:pt x="103" y="37"/>
                  </a:lnTo>
                  <a:lnTo>
                    <a:pt x="102" y="38"/>
                  </a:lnTo>
                  <a:lnTo>
                    <a:pt x="100" y="43"/>
                  </a:lnTo>
                  <a:lnTo>
                    <a:pt x="97" y="47"/>
                  </a:lnTo>
                  <a:lnTo>
                    <a:pt x="93" y="54"/>
                  </a:lnTo>
                  <a:lnTo>
                    <a:pt x="93" y="57"/>
                  </a:lnTo>
                  <a:lnTo>
                    <a:pt x="95" y="59"/>
                  </a:lnTo>
                  <a:lnTo>
                    <a:pt x="106" y="67"/>
                  </a:lnTo>
                  <a:lnTo>
                    <a:pt x="97" y="69"/>
                  </a:lnTo>
                  <a:lnTo>
                    <a:pt x="86" y="69"/>
                  </a:lnTo>
                  <a:lnTo>
                    <a:pt x="78" y="68"/>
                  </a:lnTo>
                  <a:lnTo>
                    <a:pt x="75" y="69"/>
                  </a:lnTo>
                  <a:lnTo>
                    <a:pt x="75" y="72"/>
                  </a:lnTo>
                  <a:lnTo>
                    <a:pt x="79" y="76"/>
                  </a:lnTo>
                  <a:lnTo>
                    <a:pt x="85" y="78"/>
                  </a:lnTo>
                  <a:lnTo>
                    <a:pt x="89" y="78"/>
                  </a:lnTo>
                  <a:lnTo>
                    <a:pt x="90" y="79"/>
                  </a:lnTo>
                  <a:lnTo>
                    <a:pt x="90" y="82"/>
                  </a:lnTo>
                  <a:lnTo>
                    <a:pt x="89" y="85"/>
                  </a:lnTo>
                  <a:lnTo>
                    <a:pt x="88" y="85"/>
                  </a:lnTo>
                  <a:lnTo>
                    <a:pt x="85" y="85"/>
                  </a:lnTo>
                  <a:lnTo>
                    <a:pt x="78" y="83"/>
                  </a:lnTo>
                  <a:lnTo>
                    <a:pt x="71" y="82"/>
                  </a:lnTo>
                  <a:lnTo>
                    <a:pt x="68" y="82"/>
                  </a:lnTo>
                  <a:lnTo>
                    <a:pt x="65" y="79"/>
                  </a:lnTo>
                  <a:lnTo>
                    <a:pt x="58" y="71"/>
                  </a:lnTo>
                  <a:lnTo>
                    <a:pt x="56" y="67"/>
                  </a:lnTo>
                  <a:lnTo>
                    <a:pt x="56" y="64"/>
                  </a:lnTo>
                  <a:lnTo>
                    <a:pt x="56" y="61"/>
                  </a:lnTo>
                  <a:lnTo>
                    <a:pt x="49" y="59"/>
                  </a:lnTo>
                  <a:lnTo>
                    <a:pt x="44" y="57"/>
                  </a:lnTo>
                  <a:lnTo>
                    <a:pt x="33" y="50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51" y="52"/>
                  </a:lnTo>
                  <a:lnTo>
                    <a:pt x="73" y="54"/>
                  </a:lnTo>
                  <a:lnTo>
                    <a:pt x="80" y="51"/>
                  </a:lnTo>
                  <a:lnTo>
                    <a:pt x="85" y="50"/>
                  </a:lnTo>
                  <a:lnTo>
                    <a:pt x="89" y="45"/>
                  </a:lnTo>
                  <a:lnTo>
                    <a:pt x="92" y="38"/>
                  </a:lnTo>
                  <a:lnTo>
                    <a:pt x="93" y="34"/>
                  </a:lnTo>
                  <a:lnTo>
                    <a:pt x="92" y="30"/>
                  </a:lnTo>
                  <a:lnTo>
                    <a:pt x="86" y="24"/>
                  </a:lnTo>
                  <a:lnTo>
                    <a:pt x="78" y="21"/>
                  </a:lnTo>
                  <a:lnTo>
                    <a:pt x="58" y="17"/>
                  </a:lnTo>
                  <a:lnTo>
                    <a:pt x="48" y="14"/>
                  </a:lnTo>
                  <a:lnTo>
                    <a:pt x="40" y="14"/>
                  </a:lnTo>
                  <a:lnTo>
                    <a:pt x="20" y="14"/>
                  </a:lnTo>
                  <a:lnTo>
                    <a:pt x="23" y="11"/>
                  </a:lnTo>
                  <a:lnTo>
                    <a:pt x="24" y="10"/>
                  </a:lnTo>
                  <a:lnTo>
                    <a:pt x="23" y="9"/>
                  </a:lnTo>
                  <a:lnTo>
                    <a:pt x="17" y="9"/>
                  </a:lnTo>
                  <a:lnTo>
                    <a:pt x="14" y="13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6" y="20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4" y="40"/>
                  </a:lnTo>
                  <a:lnTo>
                    <a:pt x="10" y="41"/>
                  </a:lnTo>
                  <a:lnTo>
                    <a:pt x="14" y="47"/>
                  </a:lnTo>
                  <a:lnTo>
                    <a:pt x="13" y="54"/>
                  </a:lnTo>
                  <a:lnTo>
                    <a:pt x="18" y="65"/>
                  </a:lnTo>
                  <a:lnTo>
                    <a:pt x="28" y="72"/>
                  </a:lnTo>
                  <a:lnTo>
                    <a:pt x="23" y="79"/>
                  </a:lnTo>
                  <a:lnTo>
                    <a:pt x="23" y="85"/>
                  </a:lnTo>
                  <a:lnTo>
                    <a:pt x="33" y="91"/>
                  </a:lnTo>
                  <a:lnTo>
                    <a:pt x="38" y="98"/>
                  </a:lnTo>
                  <a:lnTo>
                    <a:pt x="35" y="103"/>
                  </a:lnTo>
                  <a:lnTo>
                    <a:pt x="44" y="107"/>
                  </a:lnTo>
                  <a:lnTo>
                    <a:pt x="51" y="113"/>
                  </a:lnTo>
                  <a:lnTo>
                    <a:pt x="49" y="122"/>
                  </a:lnTo>
                  <a:lnTo>
                    <a:pt x="44" y="130"/>
                  </a:lnTo>
                  <a:lnTo>
                    <a:pt x="38" y="139"/>
                  </a:lnTo>
                  <a:lnTo>
                    <a:pt x="34" y="151"/>
                  </a:lnTo>
                  <a:lnTo>
                    <a:pt x="37" y="148"/>
                  </a:lnTo>
                  <a:lnTo>
                    <a:pt x="40" y="153"/>
                  </a:lnTo>
                  <a:lnTo>
                    <a:pt x="45" y="154"/>
                  </a:lnTo>
                  <a:lnTo>
                    <a:pt x="51" y="156"/>
                  </a:lnTo>
                  <a:lnTo>
                    <a:pt x="51" y="157"/>
                  </a:lnTo>
                  <a:lnTo>
                    <a:pt x="47" y="158"/>
                  </a:lnTo>
                  <a:lnTo>
                    <a:pt x="45" y="158"/>
                  </a:lnTo>
                  <a:lnTo>
                    <a:pt x="44" y="161"/>
                  </a:lnTo>
                  <a:lnTo>
                    <a:pt x="38" y="163"/>
                  </a:lnTo>
                  <a:lnTo>
                    <a:pt x="38" y="165"/>
                  </a:lnTo>
                  <a:lnTo>
                    <a:pt x="38" y="168"/>
                  </a:lnTo>
                  <a:lnTo>
                    <a:pt x="37" y="168"/>
                  </a:lnTo>
                  <a:lnTo>
                    <a:pt x="38" y="170"/>
                  </a:lnTo>
                  <a:lnTo>
                    <a:pt x="38" y="177"/>
                  </a:lnTo>
                  <a:lnTo>
                    <a:pt x="38" y="184"/>
                  </a:lnTo>
                  <a:lnTo>
                    <a:pt x="42" y="189"/>
                  </a:lnTo>
                  <a:lnTo>
                    <a:pt x="41" y="198"/>
                  </a:lnTo>
                  <a:lnTo>
                    <a:pt x="45" y="198"/>
                  </a:lnTo>
                  <a:lnTo>
                    <a:pt x="47" y="204"/>
                  </a:lnTo>
                  <a:lnTo>
                    <a:pt x="51" y="208"/>
                  </a:lnTo>
                  <a:lnTo>
                    <a:pt x="54" y="215"/>
                  </a:lnTo>
                  <a:lnTo>
                    <a:pt x="56" y="215"/>
                  </a:lnTo>
                  <a:lnTo>
                    <a:pt x="61" y="216"/>
                  </a:lnTo>
                  <a:lnTo>
                    <a:pt x="62" y="215"/>
                  </a:lnTo>
                  <a:lnTo>
                    <a:pt x="66" y="216"/>
                  </a:lnTo>
                  <a:lnTo>
                    <a:pt x="69" y="218"/>
                  </a:lnTo>
                  <a:lnTo>
                    <a:pt x="75" y="215"/>
                  </a:lnTo>
                  <a:lnTo>
                    <a:pt x="79" y="216"/>
                  </a:lnTo>
                  <a:lnTo>
                    <a:pt x="83" y="219"/>
                  </a:lnTo>
                  <a:lnTo>
                    <a:pt x="85" y="223"/>
                  </a:lnTo>
                  <a:lnTo>
                    <a:pt x="85" y="228"/>
                  </a:lnTo>
                  <a:lnTo>
                    <a:pt x="89" y="229"/>
                  </a:lnTo>
                  <a:lnTo>
                    <a:pt x="89" y="230"/>
                  </a:lnTo>
                  <a:lnTo>
                    <a:pt x="93" y="233"/>
                  </a:lnTo>
                  <a:lnTo>
                    <a:pt x="99" y="235"/>
                  </a:lnTo>
                  <a:lnTo>
                    <a:pt x="99" y="237"/>
                  </a:lnTo>
                  <a:lnTo>
                    <a:pt x="107" y="239"/>
                  </a:lnTo>
                  <a:lnTo>
                    <a:pt x="111" y="243"/>
                  </a:lnTo>
                  <a:lnTo>
                    <a:pt x="109" y="246"/>
                  </a:lnTo>
                  <a:lnTo>
                    <a:pt x="107" y="247"/>
                  </a:lnTo>
                  <a:lnTo>
                    <a:pt x="100" y="249"/>
                  </a:lnTo>
                  <a:lnTo>
                    <a:pt x="99" y="252"/>
                  </a:lnTo>
                  <a:lnTo>
                    <a:pt x="103" y="253"/>
                  </a:lnTo>
                  <a:lnTo>
                    <a:pt x="103" y="256"/>
                  </a:lnTo>
                  <a:lnTo>
                    <a:pt x="104" y="259"/>
                  </a:lnTo>
                  <a:lnTo>
                    <a:pt x="107" y="263"/>
                  </a:lnTo>
                  <a:lnTo>
                    <a:pt x="111" y="263"/>
                  </a:lnTo>
                  <a:lnTo>
                    <a:pt x="113" y="259"/>
                  </a:lnTo>
                  <a:lnTo>
                    <a:pt x="117" y="259"/>
                  </a:lnTo>
                  <a:lnTo>
                    <a:pt x="126" y="254"/>
                  </a:lnTo>
                  <a:lnTo>
                    <a:pt x="131" y="256"/>
                  </a:lnTo>
                  <a:lnTo>
                    <a:pt x="135" y="259"/>
                  </a:lnTo>
                  <a:lnTo>
                    <a:pt x="134" y="261"/>
                  </a:lnTo>
                  <a:lnTo>
                    <a:pt x="135" y="266"/>
                  </a:lnTo>
                  <a:lnTo>
                    <a:pt x="140" y="267"/>
                  </a:lnTo>
                  <a:lnTo>
                    <a:pt x="144" y="267"/>
                  </a:lnTo>
                  <a:lnTo>
                    <a:pt x="144" y="0"/>
                  </a:lnTo>
                  <a:lnTo>
                    <a:pt x="131" y="0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44" name="Freeform 1240"/>
            <p:cNvSpPr>
              <a:spLocks noChangeAspect="1"/>
            </p:cNvSpPr>
            <p:nvPr/>
          </p:nvSpPr>
          <p:spPr bwMode="auto">
            <a:xfrm>
              <a:off x="1527" y="1128"/>
              <a:ext cx="408" cy="948"/>
            </a:xfrm>
            <a:custGeom>
              <a:avLst/>
              <a:gdLst>
                <a:gd name="T0" fmla="*/ 944 w 89"/>
                <a:gd name="T1" fmla="*/ 188 h 207"/>
                <a:gd name="T2" fmla="*/ 779 w 89"/>
                <a:gd name="T3" fmla="*/ 334 h 207"/>
                <a:gd name="T4" fmla="*/ 674 w 89"/>
                <a:gd name="T5" fmla="*/ 545 h 207"/>
                <a:gd name="T6" fmla="*/ 568 w 89"/>
                <a:gd name="T7" fmla="*/ 797 h 207"/>
                <a:gd name="T8" fmla="*/ 440 w 89"/>
                <a:gd name="T9" fmla="*/ 1008 h 207"/>
                <a:gd name="T10" fmla="*/ 293 w 89"/>
                <a:gd name="T11" fmla="*/ 1447 h 207"/>
                <a:gd name="T12" fmla="*/ 380 w 89"/>
                <a:gd name="T13" fmla="*/ 1658 h 207"/>
                <a:gd name="T14" fmla="*/ 83 w 89"/>
                <a:gd name="T15" fmla="*/ 1869 h 207"/>
                <a:gd name="T16" fmla="*/ 128 w 89"/>
                <a:gd name="T17" fmla="*/ 2372 h 207"/>
                <a:gd name="T18" fmla="*/ 229 w 89"/>
                <a:gd name="T19" fmla="*/ 2578 h 207"/>
                <a:gd name="T20" fmla="*/ 170 w 89"/>
                <a:gd name="T21" fmla="*/ 2917 h 207"/>
                <a:gd name="T22" fmla="*/ 23 w 89"/>
                <a:gd name="T23" fmla="*/ 3229 h 207"/>
                <a:gd name="T24" fmla="*/ 0 w 89"/>
                <a:gd name="T25" fmla="*/ 3375 h 207"/>
                <a:gd name="T26" fmla="*/ 83 w 89"/>
                <a:gd name="T27" fmla="*/ 3503 h 207"/>
                <a:gd name="T28" fmla="*/ 211 w 89"/>
                <a:gd name="T29" fmla="*/ 3838 h 207"/>
                <a:gd name="T30" fmla="*/ 293 w 89"/>
                <a:gd name="T31" fmla="*/ 4007 h 207"/>
                <a:gd name="T32" fmla="*/ 293 w 89"/>
                <a:gd name="T33" fmla="*/ 4131 h 207"/>
                <a:gd name="T34" fmla="*/ 358 w 89"/>
                <a:gd name="T35" fmla="*/ 4236 h 207"/>
                <a:gd name="T36" fmla="*/ 527 w 89"/>
                <a:gd name="T37" fmla="*/ 4342 h 207"/>
                <a:gd name="T38" fmla="*/ 651 w 89"/>
                <a:gd name="T39" fmla="*/ 4218 h 207"/>
                <a:gd name="T40" fmla="*/ 779 w 89"/>
                <a:gd name="T41" fmla="*/ 4090 h 207"/>
                <a:gd name="T42" fmla="*/ 1031 w 89"/>
                <a:gd name="T43" fmla="*/ 3774 h 207"/>
                <a:gd name="T44" fmla="*/ 1031 w 89"/>
                <a:gd name="T45" fmla="*/ 3586 h 207"/>
                <a:gd name="T46" fmla="*/ 1073 w 89"/>
                <a:gd name="T47" fmla="*/ 3416 h 207"/>
                <a:gd name="T48" fmla="*/ 1137 w 89"/>
                <a:gd name="T49" fmla="*/ 3229 h 207"/>
                <a:gd name="T50" fmla="*/ 1325 w 89"/>
                <a:gd name="T51" fmla="*/ 3123 h 207"/>
                <a:gd name="T52" fmla="*/ 1366 w 89"/>
                <a:gd name="T53" fmla="*/ 2977 h 207"/>
                <a:gd name="T54" fmla="*/ 1284 w 89"/>
                <a:gd name="T55" fmla="*/ 2789 h 207"/>
                <a:gd name="T56" fmla="*/ 1073 w 89"/>
                <a:gd name="T57" fmla="*/ 2642 h 207"/>
                <a:gd name="T58" fmla="*/ 1031 w 89"/>
                <a:gd name="T59" fmla="*/ 2519 h 207"/>
                <a:gd name="T60" fmla="*/ 1031 w 89"/>
                <a:gd name="T61" fmla="*/ 2120 h 207"/>
                <a:gd name="T62" fmla="*/ 1284 w 89"/>
                <a:gd name="T63" fmla="*/ 1782 h 207"/>
                <a:gd name="T64" fmla="*/ 1472 w 89"/>
                <a:gd name="T65" fmla="*/ 1571 h 207"/>
                <a:gd name="T66" fmla="*/ 1577 w 89"/>
                <a:gd name="T67" fmla="*/ 1424 h 207"/>
                <a:gd name="T68" fmla="*/ 1536 w 89"/>
                <a:gd name="T69" fmla="*/ 1259 h 207"/>
                <a:gd name="T70" fmla="*/ 1618 w 89"/>
                <a:gd name="T71" fmla="*/ 1072 h 207"/>
                <a:gd name="T72" fmla="*/ 1829 w 89"/>
                <a:gd name="T73" fmla="*/ 943 h 207"/>
                <a:gd name="T74" fmla="*/ 1806 w 89"/>
                <a:gd name="T75" fmla="*/ 838 h 207"/>
                <a:gd name="T76" fmla="*/ 1742 w 89"/>
                <a:gd name="T77" fmla="*/ 609 h 207"/>
                <a:gd name="T78" fmla="*/ 1618 w 89"/>
                <a:gd name="T79" fmla="*/ 398 h 207"/>
                <a:gd name="T80" fmla="*/ 1536 w 89"/>
                <a:gd name="T81" fmla="*/ 188 h 207"/>
                <a:gd name="T82" fmla="*/ 1178 w 89"/>
                <a:gd name="T83" fmla="*/ 0 h 207"/>
                <a:gd name="T84" fmla="*/ 1155 w 89"/>
                <a:gd name="T85" fmla="*/ 211 h 2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9"/>
                <a:gd name="T130" fmla="*/ 0 h 207"/>
                <a:gd name="T131" fmla="*/ 89 w 89"/>
                <a:gd name="T132" fmla="*/ 207 h 20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9" h="207">
                  <a:moveTo>
                    <a:pt x="55" y="10"/>
                  </a:moveTo>
                  <a:lnTo>
                    <a:pt x="45" y="9"/>
                  </a:lnTo>
                  <a:lnTo>
                    <a:pt x="42" y="16"/>
                  </a:lnTo>
                  <a:lnTo>
                    <a:pt x="37" y="16"/>
                  </a:lnTo>
                  <a:lnTo>
                    <a:pt x="32" y="20"/>
                  </a:lnTo>
                  <a:lnTo>
                    <a:pt x="32" y="26"/>
                  </a:lnTo>
                  <a:lnTo>
                    <a:pt x="34" y="31"/>
                  </a:lnTo>
                  <a:lnTo>
                    <a:pt x="27" y="38"/>
                  </a:lnTo>
                  <a:lnTo>
                    <a:pt x="27" y="45"/>
                  </a:lnTo>
                  <a:lnTo>
                    <a:pt x="21" y="48"/>
                  </a:lnTo>
                  <a:lnTo>
                    <a:pt x="21" y="60"/>
                  </a:lnTo>
                  <a:lnTo>
                    <a:pt x="14" y="69"/>
                  </a:lnTo>
                  <a:lnTo>
                    <a:pt x="20" y="72"/>
                  </a:lnTo>
                  <a:lnTo>
                    <a:pt x="18" y="79"/>
                  </a:lnTo>
                  <a:lnTo>
                    <a:pt x="8" y="81"/>
                  </a:lnTo>
                  <a:lnTo>
                    <a:pt x="4" y="89"/>
                  </a:lnTo>
                  <a:lnTo>
                    <a:pt x="6" y="103"/>
                  </a:lnTo>
                  <a:lnTo>
                    <a:pt x="6" y="113"/>
                  </a:lnTo>
                  <a:lnTo>
                    <a:pt x="11" y="119"/>
                  </a:lnTo>
                  <a:lnTo>
                    <a:pt x="11" y="123"/>
                  </a:lnTo>
                  <a:lnTo>
                    <a:pt x="8" y="129"/>
                  </a:lnTo>
                  <a:lnTo>
                    <a:pt x="8" y="139"/>
                  </a:lnTo>
                  <a:lnTo>
                    <a:pt x="4" y="143"/>
                  </a:lnTo>
                  <a:lnTo>
                    <a:pt x="1" y="154"/>
                  </a:lnTo>
                  <a:lnTo>
                    <a:pt x="0" y="156"/>
                  </a:lnTo>
                  <a:lnTo>
                    <a:pt x="0" y="161"/>
                  </a:lnTo>
                  <a:lnTo>
                    <a:pt x="4" y="164"/>
                  </a:lnTo>
                  <a:lnTo>
                    <a:pt x="4" y="167"/>
                  </a:lnTo>
                  <a:lnTo>
                    <a:pt x="4" y="175"/>
                  </a:lnTo>
                  <a:lnTo>
                    <a:pt x="10" y="183"/>
                  </a:lnTo>
                  <a:lnTo>
                    <a:pt x="14" y="187"/>
                  </a:lnTo>
                  <a:lnTo>
                    <a:pt x="14" y="191"/>
                  </a:lnTo>
                  <a:lnTo>
                    <a:pt x="14" y="194"/>
                  </a:lnTo>
                  <a:lnTo>
                    <a:pt x="14" y="197"/>
                  </a:lnTo>
                  <a:lnTo>
                    <a:pt x="15" y="198"/>
                  </a:lnTo>
                  <a:lnTo>
                    <a:pt x="17" y="202"/>
                  </a:lnTo>
                  <a:lnTo>
                    <a:pt x="17" y="207"/>
                  </a:lnTo>
                  <a:lnTo>
                    <a:pt x="25" y="207"/>
                  </a:lnTo>
                  <a:lnTo>
                    <a:pt x="30" y="205"/>
                  </a:lnTo>
                  <a:lnTo>
                    <a:pt x="31" y="201"/>
                  </a:lnTo>
                  <a:lnTo>
                    <a:pt x="32" y="197"/>
                  </a:lnTo>
                  <a:lnTo>
                    <a:pt x="37" y="195"/>
                  </a:lnTo>
                  <a:lnTo>
                    <a:pt x="45" y="195"/>
                  </a:lnTo>
                  <a:lnTo>
                    <a:pt x="49" y="180"/>
                  </a:lnTo>
                  <a:lnTo>
                    <a:pt x="51" y="175"/>
                  </a:lnTo>
                  <a:lnTo>
                    <a:pt x="49" y="171"/>
                  </a:lnTo>
                  <a:lnTo>
                    <a:pt x="49" y="167"/>
                  </a:lnTo>
                  <a:lnTo>
                    <a:pt x="51" y="163"/>
                  </a:lnTo>
                  <a:lnTo>
                    <a:pt x="51" y="157"/>
                  </a:lnTo>
                  <a:lnTo>
                    <a:pt x="54" y="154"/>
                  </a:lnTo>
                  <a:lnTo>
                    <a:pt x="61" y="151"/>
                  </a:lnTo>
                  <a:lnTo>
                    <a:pt x="63" y="149"/>
                  </a:lnTo>
                  <a:lnTo>
                    <a:pt x="63" y="144"/>
                  </a:lnTo>
                  <a:lnTo>
                    <a:pt x="65" y="142"/>
                  </a:lnTo>
                  <a:lnTo>
                    <a:pt x="66" y="139"/>
                  </a:lnTo>
                  <a:lnTo>
                    <a:pt x="61" y="133"/>
                  </a:lnTo>
                  <a:lnTo>
                    <a:pt x="52" y="127"/>
                  </a:lnTo>
                  <a:lnTo>
                    <a:pt x="51" y="126"/>
                  </a:lnTo>
                  <a:lnTo>
                    <a:pt x="49" y="125"/>
                  </a:lnTo>
                  <a:lnTo>
                    <a:pt x="49" y="120"/>
                  </a:lnTo>
                  <a:lnTo>
                    <a:pt x="48" y="110"/>
                  </a:lnTo>
                  <a:lnTo>
                    <a:pt x="49" y="101"/>
                  </a:lnTo>
                  <a:lnTo>
                    <a:pt x="55" y="92"/>
                  </a:lnTo>
                  <a:lnTo>
                    <a:pt x="61" y="85"/>
                  </a:lnTo>
                  <a:lnTo>
                    <a:pt x="69" y="79"/>
                  </a:lnTo>
                  <a:lnTo>
                    <a:pt x="70" y="75"/>
                  </a:lnTo>
                  <a:lnTo>
                    <a:pt x="72" y="71"/>
                  </a:lnTo>
                  <a:lnTo>
                    <a:pt x="75" y="68"/>
                  </a:lnTo>
                  <a:lnTo>
                    <a:pt x="75" y="65"/>
                  </a:lnTo>
                  <a:lnTo>
                    <a:pt x="73" y="60"/>
                  </a:lnTo>
                  <a:lnTo>
                    <a:pt x="75" y="57"/>
                  </a:lnTo>
                  <a:lnTo>
                    <a:pt x="77" y="51"/>
                  </a:lnTo>
                  <a:lnTo>
                    <a:pt x="79" y="47"/>
                  </a:lnTo>
                  <a:lnTo>
                    <a:pt x="87" y="45"/>
                  </a:lnTo>
                  <a:lnTo>
                    <a:pt x="89" y="45"/>
                  </a:lnTo>
                  <a:lnTo>
                    <a:pt x="86" y="40"/>
                  </a:lnTo>
                  <a:lnTo>
                    <a:pt x="85" y="34"/>
                  </a:lnTo>
                  <a:lnTo>
                    <a:pt x="83" y="29"/>
                  </a:lnTo>
                  <a:lnTo>
                    <a:pt x="83" y="23"/>
                  </a:lnTo>
                  <a:lnTo>
                    <a:pt x="77" y="19"/>
                  </a:lnTo>
                  <a:lnTo>
                    <a:pt x="77" y="14"/>
                  </a:lnTo>
                  <a:lnTo>
                    <a:pt x="73" y="9"/>
                  </a:lnTo>
                  <a:lnTo>
                    <a:pt x="61" y="5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55" y="1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45" name="Freeform 1241"/>
            <p:cNvSpPr>
              <a:spLocks noChangeAspect="1"/>
            </p:cNvSpPr>
            <p:nvPr/>
          </p:nvSpPr>
          <p:spPr bwMode="auto">
            <a:xfrm>
              <a:off x="1527" y="1128"/>
              <a:ext cx="408" cy="948"/>
            </a:xfrm>
            <a:custGeom>
              <a:avLst/>
              <a:gdLst>
                <a:gd name="T0" fmla="*/ 944 w 89"/>
                <a:gd name="T1" fmla="*/ 188 h 207"/>
                <a:gd name="T2" fmla="*/ 779 w 89"/>
                <a:gd name="T3" fmla="*/ 334 h 207"/>
                <a:gd name="T4" fmla="*/ 674 w 89"/>
                <a:gd name="T5" fmla="*/ 545 h 207"/>
                <a:gd name="T6" fmla="*/ 568 w 89"/>
                <a:gd name="T7" fmla="*/ 797 h 207"/>
                <a:gd name="T8" fmla="*/ 440 w 89"/>
                <a:gd name="T9" fmla="*/ 1008 h 207"/>
                <a:gd name="T10" fmla="*/ 293 w 89"/>
                <a:gd name="T11" fmla="*/ 1447 h 207"/>
                <a:gd name="T12" fmla="*/ 380 w 89"/>
                <a:gd name="T13" fmla="*/ 1658 h 207"/>
                <a:gd name="T14" fmla="*/ 83 w 89"/>
                <a:gd name="T15" fmla="*/ 1869 h 207"/>
                <a:gd name="T16" fmla="*/ 128 w 89"/>
                <a:gd name="T17" fmla="*/ 2372 h 207"/>
                <a:gd name="T18" fmla="*/ 229 w 89"/>
                <a:gd name="T19" fmla="*/ 2578 h 207"/>
                <a:gd name="T20" fmla="*/ 170 w 89"/>
                <a:gd name="T21" fmla="*/ 2917 h 207"/>
                <a:gd name="T22" fmla="*/ 23 w 89"/>
                <a:gd name="T23" fmla="*/ 3229 h 207"/>
                <a:gd name="T24" fmla="*/ 0 w 89"/>
                <a:gd name="T25" fmla="*/ 3375 h 207"/>
                <a:gd name="T26" fmla="*/ 83 w 89"/>
                <a:gd name="T27" fmla="*/ 3503 h 207"/>
                <a:gd name="T28" fmla="*/ 211 w 89"/>
                <a:gd name="T29" fmla="*/ 3838 h 207"/>
                <a:gd name="T30" fmla="*/ 293 w 89"/>
                <a:gd name="T31" fmla="*/ 4007 h 207"/>
                <a:gd name="T32" fmla="*/ 293 w 89"/>
                <a:gd name="T33" fmla="*/ 4131 h 207"/>
                <a:gd name="T34" fmla="*/ 358 w 89"/>
                <a:gd name="T35" fmla="*/ 4236 h 207"/>
                <a:gd name="T36" fmla="*/ 527 w 89"/>
                <a:gd name="T37" fmla="*/ 4342 h 207"/>
                <a:gd name="T38" fmla="*/ 651 w 89"/>
                <a:gd name="T39" fmla="*/ 4218 h 207"/>
                <a:gd name="T40" fmla="*/ 779 w 89"/>
                <a:gd name="T41" fmla="*/ 4090 h 207"/>
                <a:gd name="T42" fmla="*/ 1031 w 89"/>
                <a:gd name="T43" fmla="*/ 3774 h 207"/>
                <a:gd name="T44" fmla="*/ 1031 w 89"/>
                <a:gd name="T45" fmla="*/ 3586 h 207"/>
                <a:gd name="T46" fmla="*/ 1073 w 89"/>
                <a:gd name="T47" fmla="*/ 3416 h 207"/>
                <a:gd name="T48" fmla="*/ 1137 w 89"/>
                <a:gd name="T49" fmla="*/ 3229 h 207"/>
                <a:gd name="T50" fmla="*/ 1325 w 89"/>
                <a:gd name="T51" fmla="*/ 3123 h 207"/>
                <a:gd name="T52" fmla="*/ 1366 w 89"/>
                <a:gd name="T53" fmla="*/ 2977 h 207"/>
                <a:gd name="T54" fmla="*/ 1284 w 89"/>
                <a:gd name="T55" fmla="*/ 2789 h 207"/>
                <a:gd name="T56" fmla="*/ 1073 w 89"/>
                <a:gd name="T57" fmla="*/ 2642 h 207"/>
                <a:gd name="T58" fmla="*/ 1031 w 89"/>
                <a:gd name="T59" fmla="*/ 2519 h 207"/>
                <a:gd name="T60" fmla="*/ 1031 w 89"/>
                <a:gd name="T61" fmla="*/ 2120 h 207"/>
                <a:gd name="T62" fmla="*/ 1284 w 89"/>
                <a:gd name="T63" fmla="*/ 1782 h 207"/>
                <a:gd name="T64" fmla="*/ 1472 w 89"/>
                <a:gd name="T65" fmla="*/ 1571 h 207"/>
                <a:gd name="T66" fmla="*/ 1577 w 89"/>
                <a:gd name="T67" fmla="*/ 1424 h 207"/>
                <a:gd name="T68" fmla="*/ 1536 w 89"/>
                <a:gd name="T69" fmla="*/ 1259 h 207"/>
                <a:gd name="T70" fmla="*/ 1618 w 89"/>
                <a:gd name="T71" fmla="*/ 1072 h 207"/>
                <a:gd name="T72" fmla="*/ 1829 w 89"/>
                <a:gd name="T73" fmla="*/ 943 h 207"/>
                <a:gd name="T74" fmla="*/ 1806 w 89"/>
                <a:gd name="T75" fmla="*/ 838 h 207"/>
                <a:gd name="T76" fmla="*/ 1742 w 89"/>
                <a:gd name="T77" fmla="*/ 609 h 207"/>
                <a:gd name="T78" fmla="*/ 1618 w 89"/>
                <a:gd name="T79" fmla="*/ 398 h 207"/>
                <a:gd name="T80" fmla="*/ 1536 w 89"/>
                <a:gd name="T81" fmla="*/ 188 h 207"/>
                <a:gd name="T82" fmla="*/ 1178 w 89"/>
                <a:gd name="T83" fmla="*/ 0 h 207"/>
                <a:gd name="T84" fmla="*/ 1155 w 89"/>
                <a:gd name="T85" fmla="*/ 211 h 2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9"/>
                <a:gd name="T130" fmla="*/ 0 h 207"/>
                <a:gd name="T131" fmla="*/ 89 w 89"/>
                <a:gd name="T132" fmla="*/ 207 h 20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9" h="207">
                  <a:moveTo>
                    <a:pt x="55" y="10"/>
                  </a:moveTo>
                  <a:lnTo>
                    <a:pt x="45" y="9"/>
                  </a:lnTo>
                  <a:lnTo>
                    <a:pt x="42" y="16"/>
                  </a:lnTo>
                  <a:lnTo>
                    <a:pt x="37" y="16"/>
                  </a:lnTo>
                  <a:lnTo>
                    <a:pt x="32" y="20"/>
                  </a:lnTo>
                  <a:lnTo>
                    <a:pt x="32" y="26"/>
                  </a:lnTo>
                  <a:lnTo>
                    <a:pt x="34" y="31"/>
                  </a:lnTo>
                  <a:lnTo>
                    <a:pt x="27" y="38"/>
                  </a:lnTo>
                  <a:lnTo>
                    <a:pt x="27" y="45"/>
                  </a:lnTo>
                  <a:lnTo>
                    <a:pt x="21" y="48"/>
                  </a:lnTo>
                  <a:lnTo>
                    <a:pt x="21" y="60"/>
                  </a:lnTo>
                  <a:lnTo>
                    <a:pt x="14" y="69"/>
                  </a:lnTo>
                  <a:lnTo>
                    <a:pt x="20" y="72"/>
                  </a:lnTo>
                  <a:lnTo>
                    <a:pt x="18" y="79"/>
                  </a:lnTo>
                  <a:lnTo>
                    <a:pt x="8" y="81"/>
                  </a:lnTo>
                  <a:lnTo>
                    <a:pt x="4" y="89"/>
                  </a:lnTo>
                  <a:lnTo>
                    <a:pt x="6" y="103"/>
                  </a:lnTo>
                  <a:lnTo>
                    <a:pt x="6" y="113"/>
                  </a:lnTo>
                  <a:lnTo>
                    <a:pt x="11" y="119"/>
                  </a:lnTo>
                  <a:lnTo>
                    <a:pt x="11" y="123"/>
                  </a:lnTo>
                  <a:lnTo>
                    <a:pt x="8" y="129"/>
                  </a:lnTo>
                  <a:lnTo>
                    <a:pt x="8" y="139"/>
                  </a:lnTo>
                  <a:lnTo>
                    <a:pt x="4" y="143"/>
                  </a:lnTo>
                  <a:lnTo>
                    <a:pt x="1" y="154"/>
                  </a:lnTo>
                  <a:lnTo>
                    <a:pt x="0" y="156"/>
                  </a:lnTo>
                  <a:lnTo>
                    <a:pt x="0" y="161"/>
                  </a:lnTo>
                  <a:lnTo>
                    <a:pt x="4" y="164"/>
                  </a:lnTo>
                  <a:lnTo>
                    <a:pt x="4" y="167"/>
                  </a:lnTo>
                  <a:lnTo>
                    <a:pt x="4" y="175"/>
                  </a:lnTo>
                  <a:lnTo>
                    <a:pt x="10" y="183"/>
                  </a:lnTo>
                  <a:lnTo>
                    <a:pt x="14" y="187"/>
                  </a:lnTo>
                  <a:lnTo>
                    <a:pt x="14" y="191"/>
                  </a:lnTo>
                  <a:lnTo>
                    <a:pt x="14" y="194"/>
                  </a:lnTo>
                  <a:lnTo>
                    <a:pt x="14" y="197"/>
                  </a:lnTo>
                  <a:lnTo>
                    <a:pt x="15" y="198"/>
                  </a:lnTo>
                  <a:lnTo>
                    <a:pt x="17" y="202"/>
                  </a:lnTo>
                  <a:lnTo>
                    <a:pt x="17" y="207"/>
                  </a:lnTo>
                  <a:lnTo>
                    <a:pt x="25" y="207"/>
                  </a:lnTo>
                  <a:lnTo>
                    <a:pt x="30" y="205"/>
                  </a:lnTo>
                  <a:lnTo>
                    <a:pt x="31" y="201"/>
                  </a:lnTo>
                  <a:lnTo>
                    <a:pt x="32" y="197"/>
                  </a:lnTo>
                  <a:lnTo>
                    <a:pt x="37" y="195"/>
                  </a:lnTo>
                  <a:lnTo>
                    <a:pt x="45" y="195"/>
                  </a:lnTo>
                  <a:lnTo>
                    <a:pt x="49" y="180"/>
                  </a:lnTo>
                  <a:lnTo>
                    <a:pt x="51" y="175"/>
                  </a:lnTo>
                  <a:lnTo>
                    <a:pt x="49" y="171"/>
                  </a:lnTo>
                  <a:lnTo>
                    <a:pt x="49" y="167"/>
                  </a:lnTo>
                  <a:lnTo>
                    <a:pt x="51" y="163"/>
                  </a:lnTo>
                  <a:lnTo>
                    <a:pt x="51" y="157"/>
                  </a:lnTo>
                  <a:lnTo>
                    <a:pt x="54" y="154"/>
                  </a:lnTo>
                  <a:lnTo>
                    <a:pt x="61" y="151"/>
                  </a:lnTo>
                  <a:lnTo>
                    <a:pt x="63" y="149"/>
                  </a:lnTo>
                  <a:lnTo>
                    <a:pt x="63" y="144"/>
                  </a:lnTo>
                  <a:lnTo>
                    <a:pt x="65" y="142"/>
                  </a:lnTo>
                  <a:lnTo>
                    <a:pt x="66" y="139"/>
                  </a:lnTo>
                  <a:lnTo>
                    <a:pt x="61" y="133"/>
                  </a:lnTo>
                  <a:lnTo>
                    <a:pt x="52" y="127"/>
                  </a:lnTo>
                  <a:lnTo>
                    <a:pt x="51" y="126"/>
                  </a:lnTo>
                  <a:lnTo>
                    <a:pt x="49" y="125"/>
                  </a:lnTo>
                  <a:lnTo>
                    <a:pt x="49" y="120"/>
                  </a:lnTo>
                  <a:lnTo>
                    <a:pt x="48" y="110"/>
                  </a:lnTo>
                  <a:lnTo>
                    <a:pt x="49" y="101"/>
                  </a:lnTo>
                  <a:lnTo>
                    <a:pt x="55" y="92"/>
                  </a:lnTo>
                  <a:lnTo>
                    <a:pt x="61" y="85"/>
                  </a:lnTo>
                  <a:lnTo>
                    <a:pt x="69" y="79"/>
                  </a:lnTo>
                  <a:lnTo>
                    <a:pt x="70" y="75"/>
                  </a:lnTo>
                  <a:lnTo>
                    <a:pt x="72" y="71"/>
                  </a:lnTo>
                  <a:lnTo>
                    <a:pt x="75" y="68"/>
                  </a:lnTo>
                  <a:lnTo>
                    <a:pt x="75" y="65"/>
                  </a:lnTo>
                  <a:lnTo>
                    <a:pt x="73" y="60"/>
                  </a:lnTo>
                  <a:lnTo>
                    <a:pt x="75" y="57"/>
                  </a:lnTo>
                  <a:lnTo>
                    <a:pt x="77" y="51"/>
                  </a:lnTo>
                  <a:lnTo>
                    <a:pt x="79" y="47"/>
                  </a:lnTo>
                  <a:lnTo>
                    <a:pt x="87" y="45"/>
                  </a:lnTo>
                  <a:lnTo>
                    <a:pt x="89" y="45"/>
                  </a:lnTo>
                  <a:lnTo>
                    <a:pt x="86" y="40"/>
                  </a:lnTo>
                  <a:lnTo>
                    <a:pt x="85" y="34"/>
                  </a:lnTo>
                  <a:lnTo>
                    <a:pt x="83" y="29"/>
                  </a:lnTo>
                  <a:lnTo>
                    <a:pt x="83" y="23"/>
                  </a:lnTo>
                  <a:lnTo>
                    <a:pt x="77" y="19"/>
                  </a:lnTo>
                  <a:lnTo>
                    <a:pt x="77" y="14"/>
                  </a:lnTo>
                  <a:lnTo>
                    <a:pt x="73" y="9"/>
                  </a:lnTo>
                  <a:lnTo>
                    <a:pt x="61" y="5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55" y="10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46" name="Freeform 1243"/>
            <p:cNvSpPr>
              <a:spLocks noChangeAspect="1"/>
            </p:cNvSpPr>
            <p:nvPr/>
          </p:nvSpPr>
          <p:spPr bwMode="auto">
            <a:xfrm>
              <a:off x="1527" y="1124"/>
              <a:ext cx="408" cy="942"/>
            </a:xfrm>
            <a:custGeom>
              <a:avLst/>
              <a:gdLst>
                <a:gd name="T0" fmla="*/ 944 w 89"/>
                <a:gd name="T1" fmla="*/ 169 h 206"/>
                <a:gd name="T2" fmla="*/ 779 w 89"/>
                <a:gd name="T3" fmla="*/ 316 h 206"/>
                <a:gd name="T4" fmla="*/ 674 w 89"/>
                <a:gd name="T5" fmla="*/ 562 h 206"/>
                <a:gd name="T6" fmla="*/ 568 w 89"/>
                <a:gd name="T7" fmla="*/ 796 h 206"/>
                <a:gd name="T8" fmla="*/ 440 w 89"/>
                <a:gd name="T9" fmla="*/ 1001 h 206"/>
                <a:gd name="T10" fmla="*/ 293 w 89"/>
                <a:gd name="T11" fmla="*/ 1463 h 206"/>
                <a:gd name="T12" fmla="*/ 380 w 89"/>
                <a:gd name="T13" fmla="*/ 1674 h 206"/>
                <a:gd name="T14" fmla="*/ 83 w 89"/>
                <a:gd name="T15" fmla="*/ 1861 h 206"/>
                <a:gd name="T16" fmla="*/ 128 w 89"/>
                <a:gd name="T17" fmla="*/ 2382 h 206"/>
                <a:gd name="T18" fmla="*/ 229 w 89"/>
                <a:gd name="T19" fmla="*/ 2593 h 206"/>
                <a:gd name="T20" fmla="*/ 170 w 89"/>
                <a:gd name="T21" fmla="*/ 2927 h 206"/>
                <a:gd name="T22" fmla="*/ 23 w 89"/>
                <a:gd name="T23" fmla="*/ 3242 h 206"/>
                <a:gd name="T24" fmla="*/ 0 w 89"/>
                <a:gd name="T25" fmla="*/ 3388 h 206"/>
                <a:gd name="T26" fmla="*/ 83 w 89"/>
                <a:gd name="T27" fmla="*/ 3512 h 206"/>
                <a:gd name="T28" fmla="*/ 211 w 89"/>
                <a:gd name="T29" fmla="*/ 3846 h 206"/>
                <a:gd name="T30" fmla="*/ 293 w 89"/>
                <a:gd name="T31" fmla="*/ 3992 h 206"/>
                <a:gd name="T32" fmla="*/ 293 w 89"/>
                <a:gd name="T33" fmla="*/ 4097 h 206"/>
                <a:gd name="T34" fmla="*/ 358 w 89"/>
                <a:gd name="T35" fmla="*/ 4225 h 206"/>
                <a:gd name="T36" fmla="*/ 527 w 89"/>
                <a:gd name="T37" fmla="*/ 4308 h 206"/>
                <a:gd name="T38" fmla="*/ 651 w 89"/>
                <a:gd name="T39" fmla="*/ 4184 h 206"/>
                <a:gd name="T40" fmla="*/ 779 w 89"/>
                <a:gd name="T41" fmla="*/ 4079 h 206"/>
                <a:gd name="T42" fmla="*/ 1031 w 89"/>
                <a:gd name="T43" fmla="*/ 3745 h 206"/>
                <a:gd name="T44" fmla="*/ 1031 w 89"/>
                <a:gd name="T45" fmla="*/ 3576 h 206"/>
                <a:gd name="T46" fmla="*/ 1073 w 89"/>
                <a:gd name="T47" fmla="*/ 3388 h 206"/>
                <a:gd name="T48" fmla="*/ 1137 w 89"/>
                <a:gd name="T49" fmla="*/ 3242 h 206"/>
                <a:gd name="T50" fmla="*/ 1325 w 89"/>
                <a:gd name="T51" fmla="*/ 3137 h 206"/>
                <a:gd name="T52" fmla="*/ 1366 w 89"/>
                <a:gd name="T53" fmla="*/ 2991 h 206"/>
                <a:gd name="T54" fmla="*/ 1284 w 89"/>
                <a:gd name="T55" fmla="*/ 2780 h 206"/>
                <a:gd name="T56" fmla="*/ 1073 w 89"/>
                <a:gd name="T57" fmla="*/ 2657 h 206"/>
                <a:gd name="T58" fmla="*/ 1031 w 89"/>
                <a:gd name="T59" fmla="*/ 2510 h 206"/>
                <a:gd name="T60" fmla="*/ 1031 w 89"/>
                <a:gd name="T61" fmla="*/ 2131 h 206"/>
                <a:gd name="T62" fmla="*/ 1284 w 89"/>
                <a:gd name="T63" fmla="*/ 1797 h 206"/>
                <a:gd name="T64" fmla="*/ 1472 w 89"/>
                <a:gd name="T65" fmla="*/ 1591 h 206"/>
                <a:gd name="T66" fmla="*/ 1577 w 89"/>
                <a:gd name="T67" fmla="*/ 1422 h 206"/>
                <a:gd name="T68" fmla="*/ 1536 w 89"/>
                <a:gd name="T69" fmla="*/ 1276 h 206"/>
                <a:gd name="T70" fmla="*/ 1618 w 89"/>
                <a:gd name="T71" fmla="*/ 1088 h 206"/>
                <a:gd name="T72" fmla="*/ 1829 w 89"/>
                <a:gd name="T73" fmla="*/ 942 h 206"/>
                <a:gd name="T74" fmla="*/ 1806 w 89"/>
                <a:gd name="T75" fmla="*/ 814 h 206"/>
                <a:gd name="T76" fmla="*/ 1742 w 89"/>
                <a:gd name="T77" fmla="*/ 626 h 206"/>
                <a:gd name="T78" fmla="*/ 1618 w 89"/>
                <a:gd name="T79" fmla="*/ 416 h 206"/>
                <a:gd name="T80" fmla="*/ 1536 w 89"/>
                <a:gd name="T81" fmla="*/ 210 h 206"/>
                <a:gd name="T82" fmla="*/ 1178 w 89"/>
                <a:gd name="T83" fmla="*/ 0 h 206"/>
                <a:gd name="T84" fmla="*/ 1155 w 89"/>
                <a:gd name="T85" fmla="*/ 229 h 2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9"/>
                <a:gd name="T130" fmla="*/ 0 h 206"/>
                <a:gd name="T131" fmla="*/ 89 w 89"/>
                <a:gd name="T132" fmla="*/ 206 h 20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9" h="206">
                  <a:moveTo>
                    <a:pt x="55" y="11"/>
                  </a:moveTo>
                  <a:lnTo>
                    <a:pt x="45" y="8"/>
                  </a:lnTo>
                  <a:lnTo>
                    <a:pt x="42" y="15"/>
                  </a:lnTo>
                  <a:lnTo>
                    <a:pt x="37" y="15"/>
                  </a:lnTo>
                  <a:lnTo>
                    <a:pt x="32" y="20"/>
                  </a:lnTo>
                  <a:lnTo>
                    <a:pt x="32" y="27"/>
                  </a:lnTo>
                  <a:lnTo>
                    <a:pt x="34" y="31"/>
                  </a:lnTo>
                  <a:lnTo>
                    <a:pt x="27" y="38"/>
                  </a:lnTo>
                  <a:lnTo>
                    <a:pt x="27" y="45"/>
                  </a:lnTo>
                  <a:lnTo>
                    <a:pt x="21" y="48"/>
                  </a:lnTo>
                  <a:lnTo>
                    <a:pt x="21" y="61"/>
                  </a:lnTo>
                  <a:lnTo>
                    <a:pt x="14" y="70"/>
                  </a:lnTo>
                  <a:lnTo>
                    <a:pt x="20" y="73"/>
                  </a:lnTo>
                  <a:lnTo>
                    <a:pt x="18" y="80"/>
                  </a:lnTo>
                  <a:lnTo>
                    <a:pt x="8" y="80"/>
                  </a:lnTo>
                  <a:lnTo>
                    <a:pt x="4" y="89"/>
                  </a:lnTo>
                  <a:lnTo>
                    <a:pt x="6" y="104"/>
                  </a:lnTo>
                  <a:lnTo>
                    <a:pt x="6" y="114"/>
                  </a:lnTo>
                  <a:lnTo>
                    <a:pt x="11" y="119"/>
                  </a:lnTo>
                  <a:lnTo>
                    <a:pt x="11" y="124"/>
                  </a:lnTo>
                  <a:lnTo>
                    <a:pt x="8" y="128"/>
                  </a:lnTo>
                  <a:lnTo>
                    <a:pt x="8" y="140"/>
                  </a:lnTo>
                  <a:lnTo>
                    <a:pt x="4" y="143"/>
                  </a:lnTo>
                  <a:lnTo>
                    <a:pt x="1" y="155"/>
                  </a:lnTo>
                  <a:lnTo>
                    <a:pt x="0" y="155"/>
                  </a:lnTo>
                  <a:lnTo>
                    <a:pt x="0" y="162"/>
                  </a:lnTo>
                  <a:lnTo>
                    <a:pt x="4" y="165"/>
                  </a:lnTo>
                  <a:lnTo>
                    <a:pt x="4" y="168"/>
                  </a:lnTo>
                  <a:lnTo>
                    <a:pt x="4" y="175"/>
                  </a:lnTo>
                  <a:lnTo>
                    <a:pt x="10" y="184"/>
                  </a:lnTo>
                  <a:lnTo>
                    <a:pt x="14" y="186"/>
                  </a:lnTo>
                  <a:lnTo>
                    <a:pt x="14" y="191"/>
                  </a:lnTo>
                  <a:lnTo>
                    <a:pt x="14" y="193"/>
                  </a:lnTo>
                  <a:lnTo>
                    <a:pt x="14" y="196"/>
                  </a:lnTo>
                  <a:lnTo>
                    <a:pt x="15" y="199"/>
                  </a:lnTo>
                  <a:lnTo>
                    <a:pt x="17" y="202"/>
                  </a:lnTo>
                  <a:lnTo>
                    <a:pt x="17" y="206"/>
                  </a:lnTo>
                  <a:lnTo>
                    <a:pt x="25" y="206"/>
                  </a:lnTo>
                  <a:lnTo>
                    <a:pt x="30" y="205"/>
                  </a:lnTo>
                  <a:lnTo>
                    <a:pt x="31" y="200"/>
                  </a:lnTo>
                  <a:lnTo>
                    <a:pt x="32" y="196"/>
                  </a:lnTo>
                  <a:lnTo>
                    <a:pt x="37" y="195"/>
                  </a:lnTo>
                  <a:lnTo>
                    <a:pt x="45" y="196"/>
                  </a:lnTo>
                  <a:lnTo>
                    <a:pt x="49" y="179"/>
                  </a:lnTo>
                  <a:lnTo>
                    <a:pt x="51" y="175"/>
                  </a:lnTo>
                  <a:lnTo>
                    <a:pt x="49" y="171"/>
                  </a:lnTo>
                  <a:lnTo>
                    <a:pt x="49" y="167"/>
                  </a:lnTo>
                  <a:lnTo>
                    <a:pt x="51" y="162"/>
                  </a:lnTo>
                  <a:lnTo>
                    <a:pt x="51" y="158"/>
                  </a:lnTo>
                  <a:lnTo>
                    <a:pt x="54" y="155"/>
                  </a:lnTo>
                  <a:lnTo>
                    <a:pt x="61" y="151"/>
                  </a:lnTo>
                  <a:lnTo>
                    <a:pt x="63" y="150"/>
                  </a:lnTo>
                  <a:lnTo>
                    <a:pt x="63" y="145"/>
                  </a:lnTo>
                  <a:lnTo>
                    <a:pt x="65" y="143"/>
                  </a:lnTo>
                  <a:lnTo>
                    <a:pt x="66" y="140"/>
                  </a:lnTo>
                  <a:lnTo>
                    <a:pt x="61" y="133"/>
                  </a:lnTo>
                  <a:lnTo>
                    <a:pt x="52" y="127"/>
                  </a:lnTo>
                  <a:lnTo>
                    <a:pt x="51" y="127"/>
                  </a:lnTo>
                  <a:lnTo>
                    <a:pt x="49" y="124"/>
                  </a:lnTo>
                  <a:lnTo>
                    <a:pt x="49" y="120"/>
                  </a:lnTo>
                  <a:lnTo>
                    <a:pt x="48" y="110"/>
                  </a:lnTo>
                  <a:lnTo>
                    <a:pt x="49" y="102"/>
                  </a:lnTo>
                  <a:lnTo>
                    <a:pt x="55" y="93"/>
                  </a:lnTo>
                  <a:lnTo>
                    <a:pt x="61" y="86"/>
                  </a:lnTo>
                  <a:lnTo>
                    <a:pt x="69" y="79"/>
                  </a:lnTo>
                  <a:lnTo>
                    <a:pt x="70" y="76"/>
                  </a:lnTo>
                  <a:lnTo>
                    <a:pt x="72" y="70"/>
                  </a:lnTo>
                  <a:lnTo>
                    <a:pt x="75" y="68"/>
                  </a:lnTo>
                  <a:lnTo>
                    <a:pt x="75" y="65"/>
                  </a:lnTo>
                  <a:lnTo>
                    <a:pt x="73" y="61"/>
                  </a:lnTo>
                  <a:lnTo>
                    <a:pt x="75" y="56"/>
                  </a:lnTo>
                  <a:lnTo>
                    <a:pt x="77" y="52"/>
                  </a:lnTo>
                  <a:lnTo>
                    <a:pt x="79" y="46"/>
                  </a:lnTo>
                  <a:lnTo>
                    <a:pt x="87" y="45"/>
                  </a:lnTo>
                  <a:lnTo>
                    <a:pt x="89" y="45"/>
                  </a:lnTo>
                  <a:lnTo>
                    <a:pt x="86" y="39"/>
                  </a:lnTo>
                  <a:lnTo>
                    <a:pt x="85" y="35"/>
                  </a:lnTo>
                  <a:lnTo>
                    <a:pt x="83" y="30"/>
                  </a:lnTo>
                  <a:lnTo>
                    <a:pt x="83" y="24"/>
                  </a:lnTo>
                  <a:lnTo>
                    <a:pt x="77" y="20"/>
                  </a:lnTo>
                  <a:lnTo>
                    <a:pt x="77" y="14"/>
                  </a:lnTo>
                  <a:lnTo>
                    <a:pt x="73" y="10"/>
                  </a:lnTo>
                  <a:lnTo>
                    <a:pt x="61" y="4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55" y="11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47" name="Freeform 1244"/>
            <p:cNvSpPr>
              <a:spLocks noChangeAspect="1"/>
            </p:cNvSpPr>
            <p:nvPr/>
          </p:nvSpPr>
          <p:spPr bwMode="auto">
            <a:xfrm>
              <a:off x="1275" y="955"/>
              <a:ext cx="788" cy="938"/>
            </a:xfrm>
            <a:custGeom>
              <a:avLst/>
              <a:gdLst>
                <a:gd name="T0" fmla="*/ 3587 w 172"/>
                <a:gd name="T1" fmla="*/ 82 h 205"/>
                <a:gd name="T2" fmla="*/ 3253 w 172"/>
                <a:gd name="T3" fmla="*/ 64 h 205"/>
                <a:gd name="T4" fmla="*/ 3170 w 172"/>
                <a:gd name="T5" fmla="*/ 0 h 205"/>
                <a:gd name="T6" fmla="*/ 3042 w 172"/>
                <a:gd name="T7" fmla="*/ 64 h 205"/>
                <a:gd name="T8" fmla="*/ 2895 w 172"/>
                <a:gd name="T9" fmla="*/ 293 h 205"/>
                <a:gd name="T10" fmla="*/ 2731 w 172"/>
                <a:gd name="T11" fmla="*/ 82 h 205"/>
                <a:gd name="T12" fmla="*/ 2602 w 172"/>
                <a:gd name="T13" fmla="*/ 334 h 205"/>
                <a:gd name="T14" fmla="*/ 2373 w 172"/>
                <a:gd name="T15" fmla="*/ 439 h 205"/>
                <a:gd name="T16" fmla="*/ 2181 w 172"/>
                <a:gd name="T17" fmla="*/ 439 h 205"/>
                <a:gd name="T18" fmla="*/ 1929 w 172"/>
                <a:gd name="T19" fmla="*/ 627 h 205"/>
                <a:gd name="T20" fmla="*/ 1888 w 172"/>
                <a:gd name="T21" fmla="*/ 837 h 205"/>
                <a:gd name="T22" fmla="*/ 1741 w 172"/>
                <a:gd name="T23" fmla="*/ 1066 h 205"/>
                <a:gd name="T24" fmla="*/ 1594 w 172"/>
                <a:gd name="T25" fmla="*/ 1277 h 205"/>
                <a:gd name="T26" fmla="*/ 1530 w 172"/>
                <a:gd name="T27" fmla="*/ 1423 h 205"/>
                <a:gd name="T28" fmla="*/ 1278 w 172"/>
                <a:gd name="T29" fmla="*/ 1903 h 205"/>
                <a:gd name="T30" fmla="*/ 1072 w 172"/>
                <a:gd name="T31" fmla="*/ 2155 h 205"/>
                <a:gd name="T32" fmla="*/ 1072 w 172"/>
                <a:gd name="T33" fmla="*/ 2283 h 205"/>
                <a:gd name="T34" fmla="*/ 820 w 172"/>
                <a:gd name="T35" fmla="*/ 2594 h 205"/>
                <a:gd name="T36" fmla="*/ 651 w 172"/>
                <a:gd name="T37" fmla="*/ 2640 h 205"/>
                <a:gd name="T38" fmla="*/ 504 w 172"/>
                <a:gd name="T39" fmla="*/ 2787 h 205"/>
                <a:gd name="T40" fmla="*/ 229 w 172"/>
                <a:gd name="T41" fmla="*/ 2910 h 205"/>
                <a:gd name="T42" fmla="*/ 64 w 172"/>
                <a:gd name="T43" fmla="*/ 3057 h 205"/>
                <a:gd name="T44" fmla="*/ 23 w 172"/>
                <a:gd name="T45" fmla="*/ 3226 h 205"/>
                <a:gd name="T46" fmla="*/ 23 w 172"/>
                <a:gd name="T47" fmla="*/ 3308 h 205"/>
                <a:gd name="T48" fmla="*/ 0 w 172"/>
                <a:gd name="T49" fmla="*/ 3432 h 205"/>
                <a:gd name="T50" fmla="*/ 23 w 172"/>
                <a:gd name="T51" fmla="*/ 3642 h 205"/>
                <a:gd name="T52" fmla="*/ 147 w 172"/>
                <a:gd name="T53" fmla="*/ 3725 h 205"/>
                <a:gd name="T54" fmla="*/ 64 w 172"/>
                <a:gd name="T55" fmla="*/ 3853 h 205"/>
                <a:gd name="T56" fmla="*/ 147 w 172"/>
                <a:gd name="T57" fmla="*/ 3958 h 205"/>
                <a:gd name="T58" fmla="*/ 64 w 172"/>
                <a:gd name="T59" fmla="*/ 4022 h 205"/>
                <a:gd name="T60" fmla="*/ 147 w 172"/>
                <a:gd name="T61" fmla="*/ 4168 h 205"/>
                <a:gd name="T62" fmla="*/ 275 w 172"/>
                <a:gd name="T63" fmla="*/ 4292 h 205"/>
                <a:gd name="T64" fmla="*/ 733 w 172"/>
                <a:gd name="T65" fmla="*/ 4146 h 205"/>
                <a:gd name="T66" fmla="*/ 944 w 172"/>
                <a:gd name="T67" fmla="*/ 4022 h 205"/>
                <a:gd name="T68" fmla="*/ 1026 w 172"/>
                <a:gd name="T69" fmla="*/ 3853 h 205"/>
                <a:gd name="T70" fmla="*/ 1132 w 172"/>
                <a:gd name="T71" fmla="*/ 4063 h 205"/>
                <a:gd name="T72" fmla="*/ 1324 w 172"/>
                <a:gd name="T73" fmla="*/ 3706 h 205"/>
                <a:gd name="T74" fmla="*/ 1384 w 172"/>
                <a:gd name="T75" fmla="*/ 3285 h 205"/>
                <a:gd name="T76" fmla="*/ 1237 w 172"/>
                <a:gd name="T77" fmla="*/ 2658 h 205"/>
                <a:gd name="T78" fmla="*/ 1576 w 172"/>
                <a:gd name="T79" fmla="*/ 2302 h 205"/>
                <a:gd name="T80" fmla="*/ 1594 w 172"/>
                <a:gd name="T81" fmla="*/ 1803 h 205"/>
                <a:gd name="T82" fmla="*/ 1869 w 172"/>
                <a:gd name="T83" fmla="*/ 1446 h 205"/>
                <a:gd name="T84" fmla="*/ 1929 w 172"/>
                <a:gd name="T85" fmla="*/ 1130 h 205"/>
                <a:gd name="T86" fmla="*/ 2309 w 172"/>
                <a:gd name="T87" fmla="*/ 1007 h 205"/>
                <a:gd name="T88" fmla="*/ 2309 w 172"/>
                <a:gd name="T89" fmla="*/ 732 h 205"/>
                <a:gd name="T90" fmla="*/ 2813 w 172"/>
                <a:gd name="T91" fmla="*/ 773 h 205"/>
                <a:gd name="T92" fmla="*/ 3024 w 172"/>
                <a:gd name="T93" fmla="*/ 439 h 205"/>
                <a:gd name="T94" fmla="*/ 3399 w 172"/>
                <a:gd name="T95" fmla="*/ 421 h 205"/>
                <a:gd name="T96" fmla="*/ 3610 w 172"/>
                <a:gd name="T97" fmla="*/ 357 h 2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2"/>
                <a:gd name="T148" fmla="*/ 0 h 205"/>
                <a:gd name="T149" fmla="*/ 172 w 172"/>
                <a:gd name="T150" fmla="*/ 205 h 2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2" h="205">
                  <a:moveTo>
                    <a:pt x="159" y="13"/>
                  </a:moveTo>
                  <a:lnTo>
                    <a:pt x="165" y="9"/>
                  </a:lnTo>
                  <a:lnTo>
                    <a:pt x="171" y="4"/>
                  </a:lnTo>
                  <a:lnTo>
                    <a:pt x="159" y="2"/>
                  </a:lnTo>
                  <a:lnTo>
                    <a:pt x="156" y="0"/>
                  </a:lnTo>
                  <a:lnTo>
                    <a:pt x="155" y="3"/>
                  </a:lnTo>
                  <a:lnTo>
                    <a:pt x="152" y="6"/>
                  </a:lnTo>
                  <a:lnTo>
                    <a:pt x="151" y="2"/>
                  </a:lnTo>
                  <a:lnTo>
                    <a:pt x="151" y="0"/>
                  </a:lnTo>
                  <a:lnTo>
                    <a:pt x="148" y="0"/>
                  </a:lnTo>
                  <a:lnTo>
                    <a:pt x="145" y="0"/>
                  </a:lnTo>
                  <a:lnTo>
                    <a:pt x="145" y="3"/>
                  </a:lnTo>
                  <a:lnTo>
                    <a:pt x="145" y="7"/>
                  </a:lnTo>
                  <a:lnTo>
                    <a:pt x="142" y="3"/>
                  </a:lnTo>
                  <a:lnTo>
                    <a:pt x="138" y="14"/>
                  </a:lnTo>
                  <a:lnTo>
                    <a:pt x="137" y="6"/>
                  </a:lnTo>
                  <a:lnTo>
                    <a:pt x="134" y="3"/>
                  </a:lnTo>
                  <a:lnTo>
                    <a:pt x="130" y="4"/>
                  </a:lnTo>
                  <a:lnTo>
                    <a:pt x="124" y="9"/>
                  </a:lnTo>
                  <a:lnTo>
                    <a:pt x="123" y="13"/>
                  </a:lnTo>
                  <a:lnTo>
                    <a:pt x="124" y="16"/>
                  </a:lnTo>
                  <a:lnTo>
                    <a:pt x="116" y="17"/>
                  </a:lnTo>
                  <a:lnTo>
                    <a:pt x="114" y="18"/>
                  </a:lnTo>
                  <a:lnTo>
                    <a:pt x="113" y="21"/>
                  </a:lnTo>
                  <a:lnTo>
                    <a:pt x="110" y="23"/>
                  </a:lnTo>
                  <a:lnTo>
                    <a:pt x="106" y="23"/>
                  </a:lnTo>
                  <a:lnTo>
                    <a:pt x="104" y="21"/>
                  </a:lnTo>
                  <a:lnTo>
                    <a:pt x="101" y="21"/>
                  </a:lnTo>
                  <a:lnTo>
                    <a:pt x="96" y="26"/>
                  </a:lnTo>
                  <a:lnTo>
                    <a:pt x="92" y="30"/>
                  </a:lnTo>
                  <a:lnTo>
                    <a:pt x="87" y="35"/>
                  </a:lnTo>
                  <a:lnTo>
                    <a:pt x="87" y="38"/>
                  </a:lnTo>
                  <a:lnTo>
                    <a:pt x="90" y="40"/>
                  </a:lnTo>
                  <a:lnTo>
                    <a:pt x="85" y="45"/>
                  </a:lnTo>
                  <a:lnTo>
                    <a:pt x="82" y="44"/>
                  </a:lnTo>
                  <a:lnTo>
                    <a:pt x="83" y="51"/>
                  </a:lnTo>
                  <a:lnTo>
                    <a:pt x="79" y="55"/>
                  </a:lnTo>
                  <a:lnTo>
                    <a:pt x="77" y="58"/>
                  </a:lnTo>
                  <a:lnTo>
                    <a:pt x="76" y="61"/>
                  </a:lnTo>
                  <a:lnTo>
                    <a:pt x="77" y="64"/>
                  </a:lnTo>
                  <a:lnTo>
                    <a:pt x="73" y="65"/>
                  </a:lnTo>
                  <a:lnTo>
                    <a:pt x="73" y="68"/>
                  </a:lnTo>
                  <a:lnTo>
                    <a:pt x="69" y="69"/>
                  </a:lnTo>
                  <a:lnTo>
                    <a:pt x="68" y="75"/>
                  </a:lnTo>
                  <a:lnTo>
                    <a:pt x="61" y="91"/>
                  </a:lnTo>
                  <a:lnTo>
                    <a:pt x="59" y="99"/>
                  </a:lnTo>
                  <a:lnTo>
                    <a:pt x="56" y="102"/>
                  </a:lnTo>
                  <a:lnTo>
                    <a:pt x="51" y="103"/>
                  </a:lnTo>
                  <a:lnTo>
                    <a:pt x="52" y="106"/>
                  </a:lnTo>
                  <a:lnTo>
                    <a:pt x="54" y="107"/>
                  </a:lnTo>
                  <a:lnTo>
                    <a:pt x="51" y="109"/>
                  </a:lnTo>
                  <a:lnTo>
                    <a:pt x="45" y="116"/>
                  </a:lnTo>
                  <a:lnTo>
                    <a:pt x="41" y="123"/>
                  </a:lnTo>
                  <a:lnTo>
                    <a:pt x="39" y="124"/>
                  </a:lnTo>
                  <a:lnTo>
                    <a:pt x="38" y="126"/>
                  </a:lnTo>
                  <a:lnTo>
                    <a:pt x="34" y="124"/>
                  </a:lnTo>
                  <a:lnTo>
                    <a:pt x="31" y="126"/>
                  </a:lnTo>
                  <a:lnTo>
                    <a:pt x="30" y="126"/>
                  </a:lnTo>
                  <a:lnTo>
                    <a:pt x="28" y="129"/>
                  </a:lnTo>
                  <a:lnTo>
                    <a:pt x="24" y="133"/>
                  </a:lnTo>
                  <a:lnTo>
                    <a:pt x="20" y="134"/>
                  </a:lnTo>
                  <a:lnTo>
                    <a:pt x="17" y="137"/>
                  </a:lnTo>
                  <a:lnTo>
                    <a:pt x="11" y="139"/>
                  </a:lnTo>
                  <a:lnTo>
                    <a:pt x="8" y="141"/>
                  </a:lnTo>
                  <a:lnTo>
                    <a:pt x="7" y="146"/>
                  </a:lnTo>
                  <a:lnTo>
                    <a:pt x="3" y="146"/>
                  </a:lnTo>
                  <a:lnTo>
                    <a:pt x="3" y="147"/>
                  </a:lnTo>
                  <a:lnTo>
                    <a:pt x="3" y="151"/>
                  </a:lnTo>
                  <a:lnTo>
                    <a:pt x="1" y="154"/>
                  </a:lnTo>
                  <a:lnTo>
                    <a:pt x="3" y="154"/>
                  </a:lnTo>
                  <a:lnTo>
                    <a:pt x="3" y="157"/>
                  </a:lnTo>
                  <a:lnTo>
                    <a:pt x="1" y="158"/>
                  </a:lnTo>
                  <a:lnTo>
                    <a:pt x="3" y="160"/>
                  </a:lnTo>
                  <a:lnTo>
                    <a:pt x="3" y="161"/>
                  </a:lnTo>
                  <a:lnTo>
                    <a:pt x="0" y="164"/>
                  </a:lnTo>
                  <a:lnTo>
                    <a:pt x="3" y="168"/>
                  </a:lnTo>
                  <a:lnTo>
                    <a:pt x="6" y="171"/>
                  </a:lnTo>
                  <a:lnTo>
                    <a:pt x="1" y="174"/>
                  </a:lnTo>
                  <a:lnTo>
                    <a:pt x="4" y="174"/>
                  </a:lnTo>
                  <a:lnTo>
                    <a:pt x="1" y="180"/>
                  </a:lnTo>
                  <a:lnTo>
                    <a:pt x="7" y="178"/>
                  </a:lnTo>
                  <a:lnTo>
                    <a:pt x="7" y="180"/>
                  </a:lnTo>
                  <a:lnTo>
                    <a:pt x="6" y="181"/>
                  </a:lnTo>
                  <a:lnTo>
                    <a:pt x="3" y="184"/>
                  </a:lnTo>
                  <a:lnTo>
                    <a:pt x="3" y="188"/>
                  </a:lnTo>
                  <a:lnTo>
                    <a:pt x="6" y="188"/>
                  </a:lnTo>
                  <a:lnTo>
                    <a:pt x="7" y="189"/>
                  </a:lnTo>
                  <a:lnTo>
                    <a:pt x="7" y="191"/>
                  </a:lnTo>
                  <a:lnTo>
                    <a:pt x="4" y="192"/>
                  </a:lnTo>
                  <a:lnTo>
                    <a:pt x="3" y="192"/>
                  </a:lnTo>
                  <a:lnTo>
                    <a:pt x="1" y="194"/>
                  </a:lnTo>
                  <a:lnTo>
                    <a:pt x="3" y="196"/>
                  </a:lnTo>
                  <a:lnTo>
                    <a:pt x="7" y="199"/>
                  </a:lnTo>
                  <a:lnTo>
                    <a:pt x="10" y="202"/>
                  </a:lnTo>
                  <a:lnTo>
                    <a:pt x="15" y="202"/>
                  </a:lnTo>
                  <a:lnTo>
                    <a:pt x="13" y="205"/>
                  </a:lnTo>
                  <a:lnTo>
                    <a:pt x="22" y="205"/>
                  </a:lnTo>
                  <a:lnTo>
                    <a:pt x="31" y="202"/>
                  </a:lnTo>
                  <a:lnTo>
                    <a:pt x="35" y="198"/>
                  </a:lnTo>
                  <a:lnTo>
                    <a:pt x="39" y="192"/>
                  </a:lnTo>
                  <a:lnTo>
                    <a:pt x="42" y="192"/>
                  </a:lnTo>
                  <a:lnTo>
                    <a:pt x="45" y="192"/>
                  </a:lnTo>
                  <a:lnTo>
                    <a:pt x="46" y="188"/>
                  </a:lnTo>
                  <a:lnTo>
                    <a:pt x="46" y="184"/>
                  </a:lnTo>
                  <a:lnTo>
                    <a:pt x="49" y="184"/>
                  </a:lnTo>
                  <a:lnTo>
                    <a:pt x="51" y="187"/>
                  </a:lnTo>
                  <a:lnTo>
                    <a:pt x="52" y="189"/>
                  </a:lnTo>
                  <a:lnTo>
                    <a:pt x="54" y="194"/>
                  </a:lnTo>
                  <a:lnTo>
                    <a:pt x="56" y="192"/>
                  </a:lnTo>
                  <a:lnTo>
                    <a:pt x="59" y="181"/>
                  </a:lnTo>
                  <a:lnTo>
                    <a:pt x="63" y="177"/>
                  </a:lnTo>
                  <a:lnTo>
                    <a:pt x="63" y="167"/>
                  </a:lnTo>
                  <a:lnTo>
                    <a:pt x="66" y="161"/>
                  </a:lnTo>
                  <a:lnTo>
                    <a:pt x="66" y="157"/>
                  </a:lnTo>
                  <a:lnTo>
                    <a:pt x="61" y="151"/>
                  </a:lnTo>
                  <a:lnTo>
                    <a:pt x="61" y="141"/>
                  </a:lnTo>
                  <a:lnTo>
                    <a:pt x="59" y="127"/>
                  </a:lnTo>
                  <a:lnTo>
                    <a:pt x="63" y="119"/>
                  </a:lnTo>
                  <a:lnTo>
                    <a:pt x="73" y="117"/>
                  </a:lnTo>
                  <a:lnTo>
                    <a:pt x="75" y="110"/>
                  </a:lnTo>
                  <a:lnTo>
                    <a:pt x="69" y="107"/>
                  </a:lnTo>
                  <a:lnTo>
                    <a:pt x="76" y="98"/>
                  </a:lnTo>
                  <a:lnTo>
                    <a:pt x="76" y="86"/>
                  </a:lnTo>
                  <a:lnTo>
                    <a:pt x="82" y="83"/>
                  </a:lnTo>
                  <a:lnTo>
                    <a:pt x="82" y="75"/>
                  </a:lnTo>
                  <a:lnTo>
                    <a:pt x="89" y="69"/>
                  </a:lnTo>
                  <a:lnTo>
                    <a:pt x="87" y="64"/>
                  </a:lnTo>
                  <a:lnTo>
                    <a:pt x="87" y="58"/>
                  </a:lnTo>
                  <a:lnTo>
                    <a:pt x="92" y="54"/>
                  </a:lnTo>
                  <a:lnTo>
                    <a:pt x="97" y="54"/>
                  </a:lnTo>
                  <a:lnTo>
                    <a:pt x="100" y="47"/>
                  </a:lnTo>
                  <a:lnTo>
                    <a:pt x="110" y="48"/>
                  </a:lnTo>
                  <a:lnTo>
                    <a:pt x="110" y="38"/>
                  </a:lnTo>
                  <a:lnTo>
                    <a:pt x="111" y="38"/>
                  </a:lnTo>
                  <a:lnTo>
                    <a:pt x="110" y="35"/>
                  </a:lnTo>
                  <a:lnTo>
                    <a:pt x="116" y="33"/>
                  </a:lnTo>
                  <a:lnTo>
                    <a:pt x="128" y="38"/>
                  </a:lnTo>
                  <a:lnTo>
                    <a:pt x="134" y="37"/>
                  </a:lnTo>
                  <a:lnTo>
                    <a:pt x="141" y="38"/>
                  </a:lnTo>
                  <a:lnTo>
                    <a:pt x="144" y="30"/>
                  </a:lnTo>
                  <a:lnTo>
                    <a:pt x="144" y="21"/>
                  </a:lnTo>
                  <a:lnTo>
                    <a:pt x="148" y="16"/>
                  </a:lnTo>
                  <a:lnTo>
                    <a:pt x="154" y="16"/>
                  </a:lnTo>
                  <a:lnTo>
                    <a:pt x="162" y="20"/>
                  </a:lnTo>
                  <a:lnTo>
                    <a:pt x="165" y="26"/>
                  </a:lnTo>
                  <a:lnTo>
                    <a:pt x="168" y="21"/>
                  </a:lnTo>
                  <a:lnTo>
                    <a:pt x="172" y="17"/>
                  </a:lnTo>
                  <a:lnTo>
                    <a:pt x="172" y="14"/>
                  </a:lnTo>
                  <a:lnTo>
                    <a:pt x="159" y="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48" name="Freeform 1245"/>
            <p:cNvSpPr>
              <a:spLocks noChangeAspect="1"/>
            </p:cNvSpPr>
            <p:nvPr/>
          </p:nvSpPr>
          <p:spPr bwMode="auto">
            <a:xfrm>
              <a:off x="1275" y="955"/>
              <a:ext cx="788" cy="938"/>
            </a:xfrm>
            <a:custGeom>
              <a:avLst/>
              <a:gdLst>
                <a:gd name="T0" fmla="*/ 3587 w 172"/>
                <a:gd name="T1" fmla="*/ 82 h 205"/>
                <a:gd name="T2" fmla="*/ 3253 w 172"/>
                <a:gd name="T3" fmla="*/ 64 h 205"/>
                <a:gd name="T4" fmla="*/ 3170 w 172"/>
                <a:gd name="T5" fmla="*/ 0 h 205"/>
                <a:gd name="T6" fmla="*/ 3042 w 172"/>
                <a:gd name="T7" fmla="*/ 64 h 205"/>
                <a:gd name="T8" fmla="*/ 2895 w 172"/>
                <a:gd name="T9" fmla="*/ 293 h 205"/>
                <a:gd name="T10" fmla="*/ 2731 w 172"/>
                <a:gd name="T11" fmla="*/ 82 h 205"/>
                <a:gd name="T12" fmla="*/ 2602 w 172"/>
                <a:gd name="T13" fmla="*/ 334 h 205"/>
                <a:gd name="T14" fmla="*/ 2373 w 172"/>
                <a:gd name="T15" fmla="*/ 439 h 205"/>
                <a:gd name="T16" fmla="*/ 2181 w 172"/>
                <a:gd name="T17" fmla="*/ 439 h 205"/>
                <a:gd name="T18" fmla="*/ 1929 w 172"/>
                <a:gd name="T19" fmla="*/ 627 h 205"/>
                <a:gd name="T20" fmla="*/ 1888 w 172"/>
                <a:gd name="T21" fmla="*/ 837 h 205"/>
                <a:gd name="T22" fmla="*/ 1741 w 172"/>
                <a:gd name="T23" fmla="*/ 1066 h 205"/>
                <a:gd name="T24" fmla="*/ 1594 w 172"/>
                <a:gd name="T25" fmla="*/ 1277 h 205"/>
                <a:gd name="T26" fmla="*/ 1530 w 172"/>
                <a:gd name="T27" fmla="*/ 1423 h 205"/>
                <a:gd name="T28" fmla="*/ 1278 w 172"/>
                <a:gd name="T29" fmla="*/ 1903 h 205"/>
                <a:gd name="T30" fmla="*/ 1072 w 172"/>
                <a:gd name="T31" fmla="*/ 2155 h 205"/>
                <a:gd name="T32" fmla="*/ 1072 w 172"/>
                <a:gd name="T33" fmla="*/ 2283 h 205"/>
                <a:gd name="T34" fmla="*/ 820 w 172"/>
                <a:gd name="T35" fmla="*/ 2594 h 205"/>
                <a:gd name="T36" fmla="*/ 651 w 172"/>
                <a:gd name="T37" fmla="*/ 2640 h 205"/>
                <a:gd name="T38" fmla="*/ 504 w 172"/>
                <a:gd name="T39" fmla="*/ 2787 h 205"/>
                <a:gd name="T40" fmla="*/ 229 w 172"/>
                <a:gd name="T41" fmla="*/ 2910 h 205"/>
                <a:gd name="T42" fmla="*/ 64 w 172"/>
                <a:gd name="T43" fmla="*/ 3057 h 205"/>
                <a:gd name="T44" fmla="*/ 23 w 172"/>
                <a:gd name="T45" fmla="*/ 3226 h 205"/>
                <a:gd name="T46" fmla="*/ 23 w 172"/>
                <a:gd name="T47" fmla="*/ 3308 h 205"/>
                <a:gd name="T48" fmla="*/ 0 w 172"/>
                <a:gd name="T49" fmla="*/ 3432 h 205"/>
                <a:gd name="T50" fmla="*/ 23 w 172"/>
                <a:gd name="T51" fmla="*/ 3642 h 205"/>
                <a:gd name="T52" fmla="*/ 147 w 172"/>
                <a:gd name="T53" fmla="*/ 3725 h 205"/>
                <a:gd name="T54" fmla="*/ 64 w 172"/>
                <a:gd name="T55" fmla="*/ 3853 h 205"/>
                <a:gd name="T56" fmla="*/ 147 w 172"/>
                <a:gd name="T57" fmla="*/ 3958 h 205"/>
                <a:gd name="T58" fmla="*/ 64 w 172"/>
                <a:gd name="T59" fmla="*/ 4022 h 205"/>
                <a:gd name="T60" fmla="*/ 147 w 172"/>
                <a:gd name="T61" fmla="*/ 4168 h 205"/>
                <a:gd name="T62" fmla="*/ 275 w 172"/>
                <a:gd name="T63" fmla="*/ 4292 h 205"/>
                <a:gd name="T64" fmla="*/ 733 w 172"/>
                <a:gd name="T65" fmla="*/ 4146 h 205"/>
                <a:gd name="T66" fmla="*/ 944 w 172"/>
                <a:gd name="T67" fmla="*/ 4022 h 205"/>
                <a:gd name="T68" fmla="*/ 1026 w 172"/>
                <a:gd name="T69" fmla="*/ 3853 h 205"/>
                <a:gd name="T70" fmla="*/ 1132 w 172"/>
                <a:gd name="T71" fmla="*/ 4063 h 205"/>
                <a:gd name="T72" fmla="*/ 1324 w 172"/>
                <a:gd name="T73" fmla="*/ 3706 h 205"/>
                <a:gd name="T74" fmla="*/ 1384 w 172"/>
                <a:gd name="T75" fmla="*/ 3285 h 205"/>
                <a:gd name="T76" fmla="*/ 1237 w 172"/>
                <a:gd name="T77" fmla="*/ 2658 h 205"/>
                <a:gd name="T78" fmla="*/ 1576 w 172"/>
                <a:gd name="T79" fmla="*/ 2302 h 205"/>
                <a:gd name="T80" fmla="*/ 1594 w 172"/>
                <a:gd name="T81" fmla="*/ 1803 h 205"/>
                <a:gd name="T82" fmla="*/ 1869 w 172"/>
                <a:gd name="T83" fmla="*/ 1446 h 205"/>
                <a:gd name="T84" fmla="*/ 1929 w 172"/>
                <a:gd name="T85" fmla="*/ 1130 h 205"/>
                <a:gd name="T86" fmla="*/ 2309 w 172"/>
                <a:gd name="T87" fmla="*/ 1007 h 205"/>
                <a:gd name="T88" fmla="*/ 2309 w 172"/>
                <a:gd name="T89" fmla="*/ 732 h 205"/>
                <a:gd name="T90" fmla="*/ 2813 w 172"/>
                <a:gd name="T91" fmla="*/ 773 h 205"/>
                <a:gd name="T92" fmla="*/ 3024 w 172"/>
                <a:gd name="T93" fmla="*/ 439 h 205"/>
                <a:gd name="T94" fmla="*/ 3399 w 172"/>
                <a:gd name="T95" fmla="*/ 421 h 205"/>
                <a:gd name="T96" fmla="*/ 3610 w 172"/>
                <a:gd name="T97" fmla="*/ 357 h 2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2"/>
                <a:gd name="T148" fmla="*/ 0 h 205"/>
                <a:gd name="T149" fmla="*/ 172 w 172"/>
                <a:gd name="T150" fmla="*/ 205 h 2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2" h="205">
                  <a:moveTo>
                    <a:pt x="159" y="13"/>
                  </a:moveTo>
                  <a:lnTo>
                    <a:pt x="165" y="9"/>
                  </a:lnTo>
                  <a:lnTo>
                    <a:pt x="171" y="4"/>
                  </a:lnTo>
                  <a:lnTo>
                    <a:pt x="159" y="2"/>
                  </a:lnTo>
                  <a:lnTo>
                    <a:pt x="156" y="0"/>
                  </a:lnTo>
                  <a:lnTo>
                    <a:pt x="155" y="3"/>
                  </a:lnTo>
                  <a:lnTo>
                    <a:pt x="152" y="6"/>
                  </a:lnTo>
                  <a:lnTo>
                    <a:pt x="151" y="2"/>
                  </a:lnTo>
                  <a:lnTo>
                    <a:pt x="151" y="0"/>
                  </a:lnTo>
                  <a:lnTo>
                    <a:pt x="148" y="0"/>
                  </a:lnTo>
                  <a:lnTo>
                    <a:pt x="145" y="0"/>
                  </a:lnTo>
                  <a:lnTo>
                    <a:pt x="145" y="3"/>
                  </a:lnTo>
                  <a:lnTo>
                    <a:pt x="145" y="7"/>
                  </a:lnTo>
                  <a:lnTo>
                    <a:pt x="142" y="3"/>
                  </a:lnTo>
                  <a:lnTo>
                    <a:pt x="138" y="14"/>
                  </a:lnTo>
                  <a:lnTo>
                    <a:pt x="137" y="6"/>
                  </a:lnTo>
                  <a:lnTo>
                    <a:pt x="134" y="3"/>
                  </a:lnTo>
                  <a:lnTo>
                    <a:pt x="130" y="4"/>
                  </a:lnTo>
                  <a:lnTo>
                    <a:pt x="124" y="9"/>
                  </a:lnTo>
                  <a:lnTo>
                    <a:pt x="123" y="13"/>
                  </a:lnTo>
                  <a:lnTo>
                    <a:pt x="124" y="16"/>
                  </a:lnTo>
                  <a:lnTo>
                    <a:pt x="116" y="17"/>
                  </a:lnTo>
                  <a:lnTo>
                    <a:pt x="114" y="18"/>
                  </a:lnTo>
                  <a:lnTo>
                    <a:pt x="113" y="21"/>
                  </a:lnTo>
                  <a:lnTo>
                    <a:pt x="110" y="23"/>
                  </a:lnTo>
                  <a:lnTo>
                    <a:pt x="106" y="23"/>
                  </a:lnTo>
                  <a:lnTo>
                    <a:pt x="104" y="21"/>
                  </a:lnTo>
                  <a:lnTo>
                    <a:pt x="101" y="21"/>
                  </a:lnTo>
                  <a:lnTo>
                    <a:pt x="96" y="26"/>
                  </a:lnTo>
                  <a:lnTo>
                    <a:pt x="92" y="30"/>
                  </a:lnTo>
                  <a:lnTo>
                    <a:pt x="87" y="35"/>
                  </a:lnTo>
                  <a:lnTo>
                    <a:pt x="87" y="38"/>
                  </a:lnTo>
                  <a:lnTo>
                    <a:pt x="90" y="40"/>
                  </a:lnTo>
                  <a:lnTo>
                    <a:pt x="85" y="45"/>
                  </a:lnTo>
                  <a:lnTo>
                    <a:pt x="82" y="44"/>
                  </a:lnTo>
                  <a:lnTo>
                    <a:pt x="83" y="51"/>
                  </a:lnTo>
                  <a:lnTo>
                    <a:pt x="79" y="55"/>
                  </a:lnTo>
                  <a:lnTo>
                    <a:pt x="77" y="58"/>
                  </a:lnTo>
                  <a:lnTo>
                    <a:pt x="76" y="61"/>
                  </a:lnTo>
                  <a:lnTo>
                    <a:pt x="77" y="64"/>
                  </a:lnTo>
                  <a:lnTo>
                    <a:pt x="73" y="65"/>
                  </a:lnTo>
                  <a:lnTo>
                    <a:pt x="73" y="68"/>
                  </a:lnTo>
                  <a:lnTo>
                    <a:pt x="69" y="69"/>
                  </a:lnTo>
                  <a:lnTo>
                    <a:pt x="68" y="75"/>
                  </a:lnTo>
                  <a:lnTo>
                    <a:pt x="61" y="91"/>
                  </a:lnTo>
                  <a:lnTo>
                    <a:pt x="59" y="99"/>
                  </a:lnTo>
                  <a:lnTo>
                    <a:pt x="56" y="102"/>
                  </a:lnTo>
                  <a:lnTo>
                    <a:pt x="51" y="103"/>
                  </a:lnTo>
                  <a:lnTo>
                    <a:pt x="52" y="106"/>
                  </a:lnTo>
                  <a:lnTo>
                    <a:pt x="54" y="107"/>
                  </a:lnTo>
                  <a:lnTo>
                    <a:pt x="51" y="109"/>
                  </a:lnTo>
                  <a:lnTo>
                    <a:pt x="45" y="116"/>
                  </a:lnTo>
                  <a:lnTo>
                    <a:pt x="41" y="123"/>
                  </a:lnTo>
                  <a:lnTo>
                    <a:pt x="39" y="124"/>
                  </a:lnTo>
                  <a:lnTo>
                    <a:pt x="38" y="126"/>
                  </a:lnTo>
                  <a:lnTo>
                    <a:pt x="34" y="124"/>
                  </a:lnTo>
                  <a:lnTo>
                    <a:pt x="31" y="126"/>
                  </a:lnTo>
                  <a:lnTo>
                    <a:pt x="30" y="126"/>
                  </a:lnTo>
                  <a:lnTo>
                    <a:pt x="28" y="129"/>
                  </a:lnTo>
                  <a:lnTo>
                    <a:pt x="24" y="133"/>
                  </a:lnTo>
                  <a:lnTo>
                    <a:pt x="20" y="134"/>
                  </a:lnTo>
                  <a:lnTo>
                    <a:pt x="17" y="137"/>
                  </a:lnTo>
                  <a:lnTo>
                    <a:pt x="11" y="139"/>
                  </a:lnTo>
                  <a:lnTo>
                    <a:pt x="8" y="141"/>
                  </a:lnTo>
                  <a:lnTo>
                    <a:pt x="7" y="146"/>
                  </a:lnTo>
                  <a:lnTo>
                    <a:pt x="3" y="146"/>
                  </a:lnTo>
                  <a:lnTo>
                    <a:pt x="3" y="147"/>
                  </a:lnTo>
                  <a:lnTo>
                    <a:pt x="3" y="151"/>
                  </a:lnTo>
                  <a:lnTo>
                    <a:pt x="1" y="154"/>
                  </a:lnTo>
                  <a:lnTo>
                    <a:pt x="3" y="154"/>
                  </a:lnTo>
                  <a:lnTo>
                    <a:pt x="3" y="157"/>
                  </a:lnTo>
                  <a:lnTo>
                    <a:pt x="1" y="158"/>
                  </a:lnTo>
                  <a:lnTo>
                    <a:pt x="3" y="160"/>
                  </a:lnTo>
                  <a:lnTo>
                    <a:pt x="3" y="161"/>
                  </a:lnTo>
                  <a:lnTo>
                    <a:pt x="0" y="164"/>
                  </a:lnTo>
                  <a:lnTo>
                    <a:pt x="3" y="168"/>
                  </a:lnTo>
                  <a:lnTo>
                    <a:pt x="6" y="171"/>
                  </a:lnTo>
                  <a:lnTo>
                    <a:pt x="1" y="174"/>
                  </a:lnTo>
                  <a:lnTo>
                    <a:pt x="4" y="174"/>
                  </a:lnTo>
                  <a:lnTo>
                    <a:pt x="1" y="180"/>
                  </a:lnTo>
                  <a:lnTo>
                    <a:pt x="7" y="178"/>
                  </a:lnTo>
                  <a:lnTo>
                    <a:pt x="7" y="180"/>
                  </a:lnTo>
                  <a:lnTo>
                    <a:pt x="6" y="181"/>
                  </a:lnTo>
                  <a:lnTo>
                    <a:pt x="3" y="184"/>
                  </a:lnTo>
                  <a:lnTo>
                    <a:pt x="3" y="188"/>
                  </a:lnTo>
                  <a:lnTo>
                    <a:pt x="6" y="188"/>
                  </a:lnTo>
                  <a:lnTo>
                    <a:pt x="7" y="189"/>
                  </a:lnTo>
                  <a:lnTo>
                    <a:pt x="7" y="191"/>
                  </a:lnTo>
                  <a:lnTo>
                    <a:pt x="4" y="192"/>
                  </a:lnTo>
                  <a:lnTo>
                    <a:pt x="3" y="192"/>
                  </a:lnTo>
                  <a:lnTo>
                    <a:pt x="1" y="194"/>
                  </a:lnTo>
                  <a:lnTo>
                    <a:pt x="3" y="196"/>
                  </a:lnTo>
                  <a:lnTo>
                    <a:pt x="7" y="199"/>
                  </a:lnTo>
                  <a:lnTo>
                    <a:pt x="10" y="202"/>
                  </a:lnTo>
                  <a:lnTo>
                    <a:pt x="15" y="202"/>
                  </a:lnTo>
                  <a:lnTo>
                    <a:pt x="13" y="205"/>
                  </a:lnTo>
                  <a:lnTo>
                    <a:pt x="22" y="205"/>
                  </a:lnTo>
                  <a:lnTo>
                    <a:pt x="31" y="202"/>
                  </a:lnTo>
                  <a:lnTo>
                    <a:pt x="35" y="198"/>
                  </a:lnTo>
                  <a:lnTo>
                    <a:pt x="39" y="192"/>
                  </a:lnTo>
                  <a:lnTo>
                    <a:pt x="42" y="192"/>
                  </a:lnTo>
                  <a:lnTo>
                    <a:pt x="45" y="192"/>
                  </a:lnTo>
                  <a:lnTo>
                    <a:pt x="46" y="188"/>
                  </a:lnTo>
                  <a:lnTo>
                    <a:pt x="46" y="184"/>
                  </a:lnTo>
                  <a:lnTo>
                    <a:pt x="49" y="184"/>
                  </a:lnTo>
                  <a:lnTo>
                    <a:pt x="51" y="187"/>
                  </a:lnTo>
                  <a:lnTo>
                    <a:pt x="52" y="189"/>
                  </a:lnTo>
                  <a:lnTo>
                    <a:pt x="54" y="194"/>
                  </a:lnTo>
                  <a:lnTo>
                    <a:pt x="56" y="192"/>
                  </a:lnTo>
                  <a:lnTo>
                    <a:pt x="59" y="181"/>
                  </a:lnTo>
                  <a:lnTo>
                    <a:pt x="63" y="177"/>
                  </a:lnTo>
                  <a:lnTo>
                    <a:pt x="63" y="167"/>
                  </a:lnTo>
                  <a:lnTo>
                    <a:pt x="66" y="161"/>
                  </a:lnTo>
                  <a:lnTo>
                    <a:pt x="66" y="157"/>
                  </a:lnTo>
                  <a:lnTo>
                    <a:pt x="61" y="151"/>
                  </a:lnTo>
                  <a:lnTo>
                    <a:pt x="61" y="141"/>
                  </a:lnTo>
                  <a:lnTo>
                    <a:pt x="59" y="127"/>
                  </a:lnTo>
                  <a:lnTo>
                    <a:pt x="63" y="119"/>
                  </a:lnTo>
                  <a:lnTo>
                    <a:pt x="73" y="117"/>
                  </a:lnTo>
                  <a:lnTo>
                    <a:pt x="75" y="110"/>
                  </a:lnTo>
                  <a:lnTo>
                    <a:pt x="69" y="107"/>
                  </a:lnTo>
                  <a:lnTo>
                    <a:pt x="76" y="98"/>
                  </a:lnTo>
                  <a:lnTo>
                    <a:pt x="76" y="86"/>
                  </a:lnTo>
                  <a:lnTo>
                    <a:pt x="82" y="83"/>
                  </a:lnTo>
                  <a:lnTo>
                    <a:pt x="82" y="75"/>
                  </a:lnTo>
                  <a:lnTo>
                    <a:pt x="89" y="69"/>
                  </a:lnTo>
                  <a:lnTo>
                    <a:pt x="87" y="64"/>
                  </a:lnTo>
                  <a:lnTo>
                    <a:pt x="87" y="58"/>
                  </a:lnTo>
                  <a:lnTo>
                    <a:pt x="92" y="54"/>
                  </a:lnTo>
                  <a:lnTo>
                    <a:pt x="97" y="54"/>
                  </a:lnTo>
                  <a:lnTo>
                    <a:pt x="100" y="47"/>
                  </a:lnTo>
                  <a:lnTo>
                    <a:pt x="110" y="48"/>
                  </a:lnTo>
                  <a:lnTo>
                    <a:pt x="110" y="38"/>
                  </a:lnTo>
                  <a:lnTo>
                    <a:pt x="111" y="38"/>
                  </a:lnTo>
                  <a:lnTo>
                    <a:pt x="110" y="35"/>
                  </a:lnTo>
                  <a:lnTo>
                    <a:pt x="116" y="33"/>
                  </a:lnTo>
                  <a:lnTo>
                    <a:pt x="128" y="38"/>
                  </a:lnTo>
                  <a:lnTo>
                    <a:pt x="134" y="37"/>
                  </a:lnTo>
                  <a:lnTo>
                    <a:pt x="141" y="38"/>
                  </a:lnTo>
                  <a:lnTo>
                    <a:pt x="144" y="30"/>
                  </a:lnTo>
                  <a:lnTo>
                    <a:pt x="144" y="21"/>
                  </a:lnTo>
                  <a:lnTo>
                    <a:pt x="148" y="16"/>
                  </a:lnTo>
                  <a:lnTo>
                    <a:pt x="154" y="16"/>
                  </a:lnTo>
                  <a:lnTo>
                    <a:pt x="162" y="20"/>
                  </a:lnTo>
                  <a:lnTo>
                    <a:pt x="165" y="26"/>
                  </a:lnTo>
                  <a:lnTo>
                    <a:pt x="168" y="21"/>
                  </a:lnTo>
                  <a:lnTo>
                    <a:pt x="172" y="17"/>
                  </a:lnTo>
                  <a:lnTo>
                    <a:pt x="172" y="14"/>
                  </a:lnTo>
                  <a:lnTo>
                    <a:pt x="159" y="13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49" name="Freeform 1247"/>
            <p:cNvSpPr>
              <a:spLocks noChangeAspect="1"/>
            </p:cNvSpPr>
            <p:nvPr/>
          </p:nvSpPr>
          <p:spPr bwMode="auto">
            <a:xfrm>
              <a:off x="1275" y="949"/>
              <a:ext cx="788" cy="944"/>
            </a:xfrm>
            <a:custGeom>
              <a:avLst/>
              <a:gdLst>
                <a:gd name="T0" fmla="*/ 3587 w 172"/>
                <a:gd name="T1" fmla="*/ 82 h 206"/>
                <a:gd name="T2" fmla="*/ 3253 w 172"/>
                <a:gd name="T3" fmla="*/ 64 h 206"/>
                <a:gd name="T4" fmla="*/ 3170 w 172"/>
                <a:gd name="T5" fmla="*/ 0 h 206"/>
                <a:gd name="T6" fmla="*/ 3042 w 172"/>
                <a:gd name="T7" fmla="*/ 64 h 206"/>
                <a:gd name="T8" fmla="*/ 2895 w 172"/>
                <a:gd name="T9" fmla="*/ 293 h 206"/>
                <a:gd name="T10" fmla="*/ 2731 w 172"/>
                <a:gd name="T11" fmla="*/ 82 h 206"/>
                <a:gd name="T12" fmla="*/ 2602 w 172"/>
                <a:gd name="T13" fmla="*/ 357 h 206"/>
                <a:gd name="T14" fmla="*/ 2373 w 172"/>
                <a:gd name="T15" fmla="*/ 463 h 206"/>
                <a:gd name="T16" fmla="*/ 2181 w 172"/>
                <a:gd name="T17" fmla="*/ 440 h 206"/>
                <a:gd name="T18" fmla="*/ 1929 w 172"/>
                <a:gd name="T19" fmla="*/ 609 h 206"/>
                <a:gd name="T20" fmla="*/ 1888 w 172"/>
                <a:gd name="T21" fmla="*/ 820 h 206"/>
                <a:gd name="T22" fmla="*/ 1741 w 172"/>
                <a:gd name="T23" fmla="*/ 1072 h 206"/>
                <a:gd name="T24" fmla="*/ 1594 w 172"/>
                <a:gd name="T25" fmla="*/ 1260 h 206"/>
                <a:gd name="T26" fmla="*/ 1530 w 172"/>
                <a:gd name="T27" fmla="*/ 1430 h 206"/>
                <a:gd name="T28" fmla="*/ 1278 w 172"/>
                <a:gd name="T29" fmla="*/ 1888 h 206"/>
                <a:gd name="T30" fmla="*/ 1072 w 172"/>
                <a:gd name="T31" fmla="*/ 2163 h 206"/>
                <a:gd name="T32" fmla="*/ 1072 w 172"/>
                <a:gd name="T33" fmla="*/ 2268 h 206"/>
                <a:gd name="T34" fmla="*/ 820 w 172"/>
                <a:gd name="T35" fmla="*/ 2603 h 206"/>
                <a:gd name="T36" fmla="*/ 651 w 172"/>
                <a:gd name="T37" fmla="*/ 2626 h 206"/>
                <a:gd name="T38" fmla="*/ 504 w 172"/>
                <a:gd name="T39" fmla="*/ 2791 h 206"/>
                <a:gd name="T40" fmla="*/ 229 w 172"/>
                <a:gd name="T41" fmla="*/ 2942 h 206"/>
                <a:gd name="T42" fmla="*/ 64 w 172"/>
                <a:gd name="T43" fmla="*/ 3089 h 206"/>
                <a:gd name="T44" fmla="*/ 23 w 172"/>
                <a:gd name="T45" fmla="*/ 3235 h 206"/>
                <a:gd name="T46" fmla="*/ 23 w 172"/>
                <a:gd name="T47" fmla="*/ 3318 h 206"/>
                <a:gd name="T48" fmla="*/ 0 w 172"/>
                <a:gd name="T49" fmla="*/ 3464 h 206"/>
                <a:gd name="T50" fmla="*/ 23 w 172"/>
                <a:gd name="T51" fmla="*/ 3634 h 206"/>
                <a:gd name="T52" fmla="*/ 147 w 172"/>
                <a:gd name="T53" fmla="*/ 3739 h 206"/>
                <a:gd name="T54" fmla="*/ 64 w 172"/>
                <a:gd name="T55" fmla="*/ 3845 h 206"/>
                <a:gd name="T56" fmla="*/ 147 w 172"/>
                <a:gd name="T57" fmla="*/ 3968 h 206"/>
                <a:gd name="T58" fmla="*/ 64 w 172"/>
                <a:gd name="T59" fmla="*/ 4051 h 206"/>
                <a:gd name="T60" fmla="*/ 147 w 172"/>
                <a:gd name="T61" fmla="*/ 4179 h 206"/>
                <a:gd name="T62" fmla="*/ 275 w 172"/>
                <a:gd name="T63" fmla="*/ 4326 h 206"/>
                <a:gd name="T64" fmla="*/ 733 w 172"/>
                <a:gd name="T65" fmla="*/ 4138 h 206"/>
                <a:gd name="T66" fmla="*/ 944 w 172"/>
                <a:gd name="T67" fmla="*/ 4033 h 206"/>
                <a:gd name="T68" fmla="*/ 1026 w 172"/>
                <a:gd name="T69" fmla="*/ 3845 h 206"/>
                <a:gd name="T70" fmla="*/ 1132 w 172"/>
                <a:gd name="T71" fmla="*/ 4051 h 206"/>
                <a:gd name="T72" fmla="*/ 1324 w 172"/>
                <a:gd name="T73" fmla="*/ 3739 h 206"/>
                <a:gd name="T74" fmla="*/ 1384 w 172"/>
                <a:gd name="T75" fmla="*/ 3295 h 206"/>
                <a:gd name="T76" fmla="*/ 1237 w 172"/>
                <a:gd name="T77" fmla="*/ 2667 h 206"/>
                <a:gd name="T78" fmla="*/ 1576 w 172"/>
                <a:gd name="T79" fmla="*/ 2333 h 206"/>
                <a:gd name="T80" fmla="*/ 1594 w 172"/>
                <a:gd name="T81" fmla="*/ 1806 h 206"/>
                <a:gd name="T82" fmla="*/ 1869 w 172"/>
                <a:gd name="T83" fmla="*/ 1448 h 206"/>
                <a:gd name="T84" fmla="*/ 1929 w 172"/>
                <a:gd name="T85" fmla="*/ 1114 h 206"/>
                <a:gd name="T86" fmla="*/ 2309 w 172"/>
                <a:gd name="T87" fmla="*/ 1031 h 206"/>
                <a:gd name="T88" fmla="*/ 2309 w 172"/>
                <a:gd name="T89" fmla="*/ 756 h 206"/>
                <a:gd name="T90" fmla="*/ 2813 w 172"/>
                <a:gd name="T91" fmla="*/ 756 h 206"/>
                <a:gd name="T92" fmla="*/ 3024 w 172"/>
                <a:gd name="T93" fmla="*/ 440 h 206"/>
                <a:gd name="T94" fmla="*/ 3399 w 172"/>
                <a:gd name="T95" fmla="*/ 399 h 206"/>
                <a:gd name="T96" fmla="*/ 3610 w 172"/>
                <a:gd name="T97" fmla="*/ 357 h 2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2"/>
                <a:gd name="T148" fmla="*/ 0 h 206"/>
                <a:gd name="T149" fmla="*/ 172 w 172"/>
                <a:gd name="T150" fmla="*/ 206 h 20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2" h="206">
                  <a:moveTo>
                    <a:pt x="159" y="12"/>
                  </a:moveTo>
                  <a:lnTo>
                    <a:pt x="165" y="10"/>
                  </a:lnTo>
                  <a:lnTo>
                    <a:pt x="171" y="4"/>
                  </a:lnTo>
                  <a:lnTo>
                    <a:pt x="159" y="1"/>
                  </a:lnTo>
                  <a:lnTo>
                    <a:pt x="156" y="1"/>
                  </a:lnTo>
                  <a:lnTo>
                    <a:pt x="155" y="3"/>
                  </a:lnTo>
                  <a:lnTo>
                    <a:pt x="152" y="7"/>
                  </a:lnTo>
                  <a:lnTo>
                    <a:pt x="151" y="1"/>
                  </a:lnTo>
                  <a:lnTo>
                    <a:pt x="151" y="0"/>
                  </a:lnTo>
                  <a:lnTo>
                    <a:pt x="148" y="0"/>
                  </a:lnTo>
                  <a:lnTo>
                    <a:pt x="145" y="0"/>
                  </a:lnTo>
                  <a:lnTo>
                    <a:pt x="145" y="3"/>
                  </a:lnTo>
                  <a:lnTo>
                    <a:pt x="145" y="7"/>
                  </a:lnTo>
                  <a:lnTo>
                    <a:pt x="142" y="3"/>
                  </a:lnTo>
                  <a:lnTo>
                    <a:pt x="138" y="14"/>
                  </a:lnTo>
                  <a:lnTo>
                    <a:pt x="137" y="5"/>
                  </a:lnTo>
                  <a:lnTo>
                    <a:pt x="134" y="3"/>
                  </a:lnTo>
                  <a:lnTo>
                    <a:pt x="130" y="4"/>
                  </a:lnTo>
                  <a:lnTo>
                    <a:pt x="124" y="10"/>
                  </a:lnTo>
                  <a:lnTo>
                    <a:pt x="123" y="14"/>
                  </a:lnTo>
                  <a:lnTo>
                    <a:pt x="124" y="17"/>
                  </a:lnTo>
                  <a:lnTo>
                    <a:pt x="116" y="17"/>
                  </a:lnTo>
                  <a:lnTo>
                    <a:pt x="114" y="19"/>
                  </a:lnTo>
                  <a:lnTo>
                    <a:pt x="113" y="22"/>
                  </a:lnTo>
                  <a:lnTo>
                    <a:pt x="110" y="24"/>
                  </a:lnTo>
                  <a:lnTo>
                    <a:pt x="106" y="24"/>
                  </a:lnTo>
                  <a:lnTo>
                    <a:pt x="104" y="21"/>
                  </a:lnTo>
                  <a:lnTo>
                    <a:pt x="101" y="21"/>
                  </a:lnTo>
                  <a:lnTo>
                    <a:pt x="96" y="25"/>
                  </a:lnTo>
                  <a:lnTo>
                    <a:pt x="92" y="29"/>
                  </a:lnTo>
                  <a:lnTo>
                    <a:pt x="87" y="36"/>
                  </a:lnTo>
                  <a:lnTo>
                    <a:pt x="87" y="39"/>
                  </a:lnTo>
                  <a:lnTo>
                    <a:pt x="90" y="39"/>
                  </a:lnTo>
                  <a:lnTo>
                    <a:pt x="85" y="45"/>
                  </a:lnTo>
                  <a:lnTo>
                    <a:pt x="82" y="45"/>
                  </a:lnTo>
                  <a:lnTo>
                    <a:pt x="83" y="51"/>
                  </a:lnTo>
                  <a:lnTo>
                    <a:pt x="79" y="55"/>
                  </a:lnTo>
                  <a:lnTo>
                    <a:pt x="77" y="58"/>
                  </a:lnTo>
                  <a:lnTo>
                    <a:pt x="76" y="60"/>
                  </a:lnTo>
                  <a:lnTo>
                    <a:pt x="77" y="63"/>
                  </a:lnTo>
                  <a:lnTo>
                    <a:pt x="73" y="65"/>
                  </a:lnTo>
                  <a:lnTo>
                    <a:pt x="73" y="68"/>
                  </a:lnTo>
                  <a:lnTo>
                    <a:pt x="69" y="70"/>
                  </a:lnTo>
                  <a:lnTo>
                    <a:pt x="68" y="76"/>
                  </a:lnTo>
                  <a:lnTo>
                    <a:pt x="61" y="90"/>
                  </a:lnTo>
                  <a:lnTo>
                    <a:pt x="59" y="99"/>
                  </a:lnTo>
                  <a:lnTo>
                    <a:pt x="56" y="101"/>
                  </a:lnTo>
                  <a:lnTo>
                    <a:pt x="51" y="103"/>
                  </a:lnTo>
                  <a:lnTo>
                    <a:pt x="52" y="106"/>
                  </a:lnTo>
                  <a:lnTo>
                    <a:pt x="54" y="108"/>
                  </a:lnTo>
                  <a:lnTo>
                    <a:pt x="51" y="108"/>
                  </a:lnTo>
                  <a:lnTo>
                    <a:pt x="45" y="116"/>
                  </a:lnTo>
                  <a:lnTo>
                    <a:pt x="41" y="123"/>
                  </a:lnTo>
                  <a:lnTo>
                    <a:pt x="39" y="124"/>
                  </a:lnTo>
                  <a:lnTo>
                    <a:pt x="38" y="125"/>
                  </a:lnTo>
                  <a:lnTo>
                    <a:pt x="34" y="124"/>
                  </a:lnTo>
                  <a:lnTo>
                    <a:pt x="31" y="125"/>
                  </a:lnTo>
                  <a:lnTo>
                    <a:pt x="30" y="127"/>
                  </a:lnTo>
                  <a:lnTo>
                    <a:pt x="28" y="130"/>
                  </a:lnTo>
                  <a:lnTo>
                    <a:pt x="24" y="133"/>
                  </a:lnTo>
                  <a:lnTo>
                    <a:pt x="20" y="134"/>
                  </a:lnTo>
                  <a:lnTo>
                    <a:pt x="17" y="137"/>
                  </a:lnTo>
                  <a:lnTo>
                    <a:pt x="11" y="140"/>
                  </a:lnTo>
                  <a:lnTo>
                    <a:pt x="8" y="142"/>
                  </a:lnTo>
                  <a:lnTo>
                    <a:pt x="7" y="145"/>
                  </a:lnTo>
                  <a:lnTo>
                    <a:pt x="3" y="147"/>
                  </a:lnTo>
                  <a:lnTo>
                    <a:pt x="3" y="152"/>
                  </a:lnTo>
                  <a:lnTo>
                    <a:pt x="1" y="154"/>
                  </a:lnTo>
                  <a:lnTo>
                    <a:pt x="3" y="155"/>
                  </a:lnTo>
                  <a:lnTo>
                    <a:pt x="3" y="157"/>
                  </a:lnTo>
                  <a:lnTo>
                    <a:pt x="1" y="158"/>
                  </a:lnTo>
                  <a:lnTo>
                    <a:pt x="3" y="159"/>
                  </a:lnTo>
                  <a:lnTo>
                    <a:pt x="3" y="162"/>
                  </a:lnTo>
                  <a:lnTo>
                    <a:pt x="0" y="165"/>
                  </a:lnTo>
                  <a:lnTo>
                    <a:pt x="3" y="168"/>
                  </a:lnTo>
                  <a:lnTo>
                    <a:pt x="6" y="171"/>
                  </a:lnTo>
                  <a:lnTo>
                    <a:pt x="1" y="173"/>
                  </a:lnTo>
                  <a:lnTo>
                    <a:pt x="4" y="175"/>
                  </a:lnTo>
                  <a:lnTo>
                    <a:pt x="1" y="181"/>
                  </a:lnTo>
                  <a:lnTo>
                    <a:pt x="7" y="178"/>
                  </a:lnTo>
                  <a:lnTo>
                    <a:pt x="7" y="181"/>
                  </a:lnTo>
                  <a:lnTo>
                    <a:pt x="6" y="181"/>
                  </a:lnTo>
                  <a:lnTo>
                    <a:pt x="3" y="183"/>
                  </a:lnTo>
                  <a:lnTo>
                    <a:pt x="3" y="188"/>
                  </a:lnTo>
                  <a:lnTo>
                    <a:pt x="6" y="188"/>
                  </a:lnTo>
                  <a:lnTo>
                    <a:pt x="7" y="189"/>
                  </a:lnTo>
                  <a:lnTo>
                    <a:pt x="7" y="190"/>
                  </a:lnTo>
                  <a:lnTo>
                    <a:pt x="4" y="193"/>
                  </a:lnTo>
                  <a:lnTo>
                    <a:pt x="3" y="193"/>
                  </a:lnTo>
                  <a:lnTo>
                    <a:pt x="1" y="193"/>
                  </a:lnTo>
                  <a:lnTo>
                    <a:pt x="3" y="196"/>
                  </a:lnTo>
                  <a:lnTo>
                    <a:pt x="7" y="199"/>
                  </a:lnTo>
                  <a:lnTo>
                    <a:pt x="10" y="202"/>
                  </a:lnTo>
                  <a:lnTo>
                    <a:pt x="15" y="203"/>
                  </a:lnTo>
                  <a:lnTo>
                    <a:pt x="13" y="206"/>
                  </a:lnTo>
                  <a:lnTo>
                    <a:pt x="22" y="206"/>
                  </a:lnTo>
                  <a:lnTo>
                    <a:pt x="31" y="203"/>
                  </a:lnTo>
                  <a:lnTo>
                    <a:pt x="35" y="197"/>
                  </a:lnTo>
                  <a:lnTo>
                    <a:pt x="39" y="192"/>
                  </a:lnTo>
                  <a:lnTo>
                    <a:pt x="42" y="193"/>
                  </a:lnTo>
                  <a:lnTo>
                    <a:pt x="45" y="192"/>
                  </a:lnTo>
                  <a:lnTo>
                    <a:pt x="46" y="188"/>
                  </a:lnTo>
                  <a:lnTo>
                    <a:pt x="46" y="183"/>
                  </a:lnTo>
                  <a:lnTo>
                    <a:pt x="49" y="183"/>
                  </a:lnTo>
                  <a:lnTo>
                    <a:pt x="51" y="186"/>
                  </a:lnTo>
                  <a:lnTo>
                    <a:pt x="52" y="190"/>
                  </a:lnTo>
                  <a:lnTo>
                    <a:pt x="54" y="193"/>
                  </a:lnTo>
                  <a:lnTo>
                    <a:pt x="56" y="193"/>
                  </a:lnTo>
                  <a:lnTo>
                    <a:pt x="59" y="181"/>
                  </a:lnTo>
                  <a:lnTo>
                    <a:pt x="63" y="178"/>
                  </a:lnTo>
                  <a:lnTo>
                    <a:pt x="63" y="166"/>
                  </a:lnTo>
                  <a:lnTo>
                    <a:pt x="66" y="162"/>
                  </a:lnTo>
                  <a:lnTo>
                    <a:pt x="66" y="157"/>
                  </a:lnTo>
                  <a:lnTo>
                    <a:pt x="61" y="152"/>
                  </a:lnTo>
                  <a:lnTo>
                    <a:pt x="61" y="142"/>
                  </a:lnTo>
                  <a:lnTo>
                    <a:pt x="59" y="127"/>
                  </a:lnTo>
                  <a:lnTo>
                    <a:pt x="63" y="118"/>
                  </a:lnTo>
                  <a:lnTo>
                    <a:pt x="73" y="118"/>
                  </a:lnTo>
                  <a:lnTo>
                    <a:pt x="75" y="111"/>
                  </a:lnTo>
                  <a:lnTo>
                    <a:pt x="69" y="108"/>
                  </a:lnTo>
                  <a:lnTo>
                    <a:pt x="76" y="99"/>
                  </a:lnTo>
                  <a:lnTo>
                    <a:pt x="76" y="86"/>
                  </a:lnTo>
                  <a:lnTo>
                    <a:pt x="82" y="83"/>
                  </a:lnTo>
                  <a:lnTo>
                    <a:pt x="82" y="76"/>
                  </a:lnTo>
                  <a:lnTo>
                    <a:pt x="89" y="69"/>
                  </a:lnTo>
                  <a:lnTo>
                    <a:pt x="87" y="65"/>
                  </a:lnTo>
                  <a:lnTo>
                    <a:pt x="87" y="58"/>
                  </a:lnTo>
                  <a:lnTo>
                    <a:pt x="92" y="53"/>
                  </a:lnTo>
                  <a:lnTo>
                    <a:pt x="97" y="53"/>
                  </a:lnTo>
                  <a:lnTo>
                    <a:pt x="100" y="46"/>
                  </a:lnTo>
                  <a:lnTo>
                    <a:pt x="110" y="49"/>
                  </a:lnTo>
                  <a:lnTo>
                    <a:pt x="110" y="39"/>
                  </a:lnTo>
                  <a:lnTo>
                    <a:pt x="111" y="38"/>
                  </a:lnTo>
                  <a:lnTo>
                    <a:pt x="110" y="36"/>
                  </a:lnTo>
                  <a:lnTo>
                    <a:pt x="116" y="32"/>
                  </a:lnTo>
                  <a:lnTo>
                    <a:pt x="128" y="39"/>
                  </a:lnTo>
                  <a:lnTo>
                    <a:pt x="134" y="36"/>
                  </a:lnTo>
                  <a:lnTo>
                    <a:pt x="141" y="39"/>
                  </a:lnTo>
                  <a:lnTo>
                    <a:pt x="144" y="29"/>
                  </a:lnTo>
                  <a:lnTo>
                    <a:pt x="144" y="21"/>
                  </a:lnTo>
                  <a:lnTo>
                    <a:pt x="148" y="17"/>
                  </a:lnTo>
                  <a:lnTo>
                    <a:pt x="154" y="17"/>
                  </a:lnTo>
                  <a:lnTo>
                    <a:pt x="162" y="19"/>
                  </a:lnTo>
                  <a:lnTo>
                    <a:pt x="165" y="25"/>
                  </a:lnTo>
                  <a:lnTo>
                    <a:pt x="168" y="21"/>
                  </a:lnTo>
                  <a:lnTo>
                    <a:pt x="172" y="17"/>
                  </a:lnTo>
                  <a:lnTo>
                    <a:pt x="172" y="14"/>
                  </a:lnTo>
                  <a:lnTo>
                    <a:pt x="159" y="12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50" name="Freeform 1248"/>
            <p:cNvSpPr>
              <a:spLocks noChangeAspect="1"/>
            </p:cNvSpPr>
            <p:nvPr/>
          </p:nvSpPr>
          <p:spPr bwMode="auto">
            <a:xfrm>
              <a:off x="1389" y="2900"/>
              <a:ext cx="65" cy="110"/>
            </a:xfrm>
            <a:custGeom>
              <a:avLst/>
              <a:gdLst>
                <a:gd name="T0" fmla="*/ 214 w 14"/>
                <a:gd name="T1" fmla="*/ 105 h 24"/>
                <a:gd name="T2" fmla="*/ 214 w 14"/>
                <a:gd name="T3" fmla="*/ 0 h 24"/>
                <a:gd name="T4" fmla="*/ 279 w 14"/>
                <a:gd name="T5" fmla="*/ 0 h 24"/>
                <a:gd name="T6" fmla="*/ 279 w 14"/>
                <a:gd name="T7" fmla="*/ 128 h 24"/>
                <a:gd name="T8" fmla="*/ 302 w 14"/>
                <a:gd name="T9" fmla="*/ 147 h 24"/>
                <a:gd name="T10" fmla="*/ 302 w 14"/>
                <a:gd name="T11" fmla="*/ 275 h 24"/>
                <a:gd name="T12" fmla="*/ 279 w 14"/>
                <a:gd name="T13" fmla="*/ 335 h 24"/>
                <a:gd name="T14" fmla="*/ 279 w 14"/>
                <a:gd name="T15" fmla="*/ 399 h 24"/>
                <a:gd name="T16" fmla="*/ 214 w 14"/>
                <a:gd name="T17" fmla="*/ 504 h 24"/>
                <a:gd name="T18" fmla="*/ 153 w 14"/>
                <a:gd name="T19" fmla="*/ 504 h 24"/>
                <a:gd name="T20" fmla="*/ 107 w 14"/>
                <a:gd name="T21" fmla="*/ 463 h 24"/>
                <a:gd name="T22" fmla="*/ 130 w 14"/>
                <a:gd name="T23" fmla="*/ 422 h 24"/>
                <a:gd name="T24" fmla="*/ 65 w 14"/>
                <a:gd name="T25" fmla="*/ 399 h 24"/>
                <a:gd name="T26" fmla="*/ 130 w 14"/>
                <a:gd name="T27" fmla="*/ 358 h 24"/>
                <a:gd name="T28" fmla="*/ 42 w 14"/>
                <a:gd name="T29" fmla="*/ 335 h 24"/>
                <a:gd name="T30" fmla="*/ 107 w 14"/>
                <a:gd name="T31" fmla="*/ 293 h 24"/>
                <a:gd name="T32" fmla="*/ 42 w 14"/>
                <a:gd name="T33" fmla="*/ 275 h 24"/>
                <a:gd name="T34" fmla="*/ 0 w 14"/>
                <a:gd name="T35" fmla="*/ 188 h 24"/>
                <a:gd name="T36" fmla="*/ 65 w 14"/>
                <a:gd name="T37" fmla="*/ 188 h 24"/>
                <a:gd name="T38" fmla="*/ 65 w 14"/>
                <a:gd name="T39" fmla="*/ 128 h 24"/>
                <a:gd name="T40" fmla="*/ 130 w 14"/>
                <a:gd name="T41" fmla="*/ 128 h 24"/>
                <a:gd name="T42" fmla="*/ 214 w 14"/>
                <a:gd name="T43" fmla="*/ 105 h 2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"/>
                <a:gd name="T67" fmla="*/ 0 h 24"/>
                <a:gd name="T68" fmla="*/ 14 w 14"/>
                <a:gd name="T69" fmla="*/ 24 h 2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" h="24">
                  <a:moveTo>
                    <a:pt x="10" y="5"/>
                  </a:moveTo>
                  <a:lnTo>
                    <a:pt x="10" y="0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14" y="7"/>
                  </a:lnTo>
                  <a:lnTo>
                    <a:pt x="14" y="13"/>
                  </a:lnTo>
                  <a:lnTo>
                    <a:pt x="13" y="16"/>
                  </a:lnTo>
                  <a:lnTo>
                    <a:pt x="13" y="19"/>
                  </a:lnTo>
                  <a:lnTo>
                    <a:pt x="10" y="24"/>
                  </a:lnTo>
                  <a:lnTo>
                    <a:pt x="7" y="24"/>
                  </a:lnTo>
                  <a:lnTo>
                    <a:pt x="5" y="22"/>
                  </a:lnTo>
                  <a:lnTo>
                    <a:pt x="6" y="20"/>
                  </a:lnTo>
                  <a:lnTo>
                    <a:pt x="3" y="19"/>
                  </a:lnTo>
                  <a:lnTo>
                    <a:pt x="6" y="17"/>
                  </a:lnTo>
                  <a:lnTo>
                    <a:pt x="2" y="16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6"/>
                  </a:lnTo>
                  <a:lnTo>
                    <a:pt x="6" y="6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51" name="Freeform 1249"/>
            <p:cNvSpPr>
              <a:spLocks noChangeAspect="1"/>
            </p:cNvSpPr>
            <p:nvPr/>
          </p:nvSpPr>
          <p:spPr bwMode="auto">
            <a:xfrm>
              <a:off x="1101" y="2331"/>
              <a:ext cx="192" cy="129"/>
            </a:xfrm>
            <a:custGeom>
              <a:avLst/>
              <a:gdLst>
                <a:gd name="T0" fmla="*/ 773 w 42"/>
                <a:gd name="T1" fmla="*/ 488 h 28"/>
                <a:gd name="T2" fmla="*/ 773 w 42"/>
                <a:gd name="T3" fmla="*/ 424 h 28"/>
                <a:gd name="T4" fmla="*/ 855 w 42"/>
                <a:gd name="T5" fmla="*/ 424 h 28"/>
                <a:gd name="T6" fmla="*/ 878 w 42"/>
                <a:gd name="T7" fmla="*/ 359 h 28"/>
                <a:gd name="T8" fmla="*/ 878 w 42"/>
                <a:gd name="T9" fmla="*/ 299 h 28"/>
                <a:gd name="T10" fmla="*/ 814 w 42"/>
                <a:gd name="T11" fmla="*/ 235 h 28"/>
                <a:gd name="T12" fmla="*/ 731 w 42"/>
                <a:gd name="T13" fmla="*/ 170 h 28"/>
                <a:gd name="T14" fmla="*/ 773 w 42"/>
                <a:gd name="T15" fmla="*/ 129 h 28"/>
                <a:gd name="T16" fmla="*/ 709 w 42"/>
                <a:gd name="T17" fmla="*/ 65 h 28"/>
                <a:gd name="T18" fmla="*/ 585 w 42"/>
                <a:gd name="T19" fmla="*/ 23 h 28"/>
                <a:gd name="T20" fmla="*/ 462 w 42"/>
                <a:gd name="T21" fmla="*/ 23 h 28"/>
                <a:gd name="T22" fmla="*/ 357 w 42"/>
                <a:gd name="T23" fmla="*/ 65 h 28"/>
                <a:gd name="T24" fmla="*/ 293 w 42"/>
                <a:gd name="T25" fmla="*/ 23 h 28"/>
                <a:gd name="T26" fmla="*/ 210 w 42"/>
                <a:gd name="T27" fmla="*/ 0 h 28"/>
                <a:gd name="T28" fmla="*/ 123 w 42"/>
                <a:gd name="T29" fmla="*/ 23 h 28"/>
                <a:gd name="T30" fmla="*/ 0 w 42"/>
                <a:gd name="T31" fmla="*/ 65 h 28"/>
                <a:gd name="T32" fmla="*/ 64 w 42"/>
                <a:gd name="T33" fmla="*/ 83 h 28"/>
                <a:gd name="T34" fmla="*/ 123 w 42"/>
                <a:gd name="T35" fmla="*/ 170 h 28"/>
                <a:gd name="T36" fmla="*/ 169 w 42"/>
                <a:gd name="T37" fmla="*/ 235 h 28"/>
                <a:gd name="T38" fmla="*/ 293 w 42"/>
                <a:gd name="T39" fmla="*/ 299 h 28"/>
                <a:gd name="T40" fmla="*/ 293 w 42"/>
                <a:gd name="T41" fmla="*/ 299 h 28"/>
                <a:gd name="T42" fmla="*/ 375 w 42"/>
                <a:gd name="T43" fmla="*/ 359 h 28"/>
                <a:gd name="T44" fmla="*/ 375 w 42"/>
                <a:gd name="T45" fmla="*/ 424 h 28"/>
                <a:gd name="T46" fmla="*/ 503 w 42"/>
                <a:gd name="T47" fmla="*/ 424 h 28"/>
                <a:gd name="T48" fmla="*/ 562 w 42"/>
                <a:gd name="T49" fmla="*/ 511 h 28"/>
                <a:gd name="T50" fmla="*/ 709 w 42"/>
                <a:gd name="T51" fmla="*/ 594 h 28"/>
                <a:gd name="T52" fmla="*/ 773 w 42"/>
                <a:gd name="T53" fmla="*/ 594 h 28"/>
                <a:gd name="T54" fmla="*/ 773 w 42"/>
                <a:gd name="T55" fmla="*/ 530 h 28"/>
                <a:gd name="T56" fmla="*/ 773 w 42"/>
                <a:gd name="T57" fmla="*/ 48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28"/>
                <a:gd name="T89" fmla="*/ 42 w 42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28">
                  <a:moveTo>
                    <a:pt x="37" y="23"/>
                  </a:moveTo>
                  <a:lnTo>
                    <a:pt x="37" y="20"/>
                  </a:lnTo>
                  <a:lnTo>
                    <a:pt x="41" y="20"/>
                  </a:lnTo>
                  <a:lnTo>
                    <a:pt x="42" y="17"/>
                  </a:lnTo>
                  <a:lnTo>
                    <a:pt x="42" y="14"/>
                  </a:lnTo>
                  <a:lnTo>
                    <a:pt x="39" y="11"/>
                  </a:lnTo>
                  <a:lnTo>
                    <a:pt x="35" y="8"/>
                  </a:lnTo>
                  <a:lnTo>
                    <a:pt x="37" y="6"/>
                  </a:lnTo>
                  <a:lnTo>
                    <a:pt x="34" y="3"/>
                  </a:lnTo>
                  <a:lnTo>
                    <a:pt x="28" y="1"/>
                  </a:lnTo>
                  <a:lnTo>
                    <a:pt x="22" y="1"/>
                  </a:lnTo>
                  <a:lnTo>
                    <a:pt x="17" y="3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0" y="3"/>
                  </a:lnTo>
                  <a:lnTo>
                    <a:pt x="3" y="4"/>
                  </a:lnTo>
                  <a:lnTo>
                    <a:pt x="6" y="8"/>
                  </a:lnTo>
                  <a:lnTo>
                    <a:pt x="8" y="11"/>
                  </a:lnTo>
                  <a:lnTo>
                    <a:pt x="14" y="14"/>
                  </a:lnTo>
                  <a:lnTo>
                    <a:pt x="18" y="17"/>
                  </a:lnTo>
                  <a:lnTo>
                    <a:pt x="18" y="20"/>
                  </a:lnTo>
                  <a:lnTo>
                    <a:pt x="24" y="20"/>
                  </a:lnTo>
                  <a:lnTo>
                    <a:pt x="27" y="24"/>
                  </a:lnTo>
                  <a:lnTo>
                    <a:pt x="34" y="28"/>
                  </a:lnTo>
                  <a:lnTo>
                    <a:pt x="37" y="28"/>
                  </a:lnTo>
                  <a:lnTo>
                    <a:pt x="37" y="25"/>
                  </a:lnTo>
                  <a:lnTo>
                    <a:pt x="37" y="23"/>
                  </a:lnTo>
                  <a:close/>
                </a:path>
              </a:pathLst>
            </a:custGeom>
            <a:solidFill>
              <a:srgbClr val="00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52" name="Freeform 1250"/>
            <p:cNvSpPr>
              <a:spLocks noChangeAspect="1"/>
            </p:cNvSpPr>
            <p:nvPr/>
          </p:nvSpPr>
          <p:spPr bwMode="auto">
            <a:xfrm>
              <a:off x="1101" y="2331"/>
              <a:ext cx="192" cy="129"/>
            </a:xfrm>
            <a:custGeom>
              <a:avLst/>
              <a:gdLst>
                <a:gd name="T0" fmla="*/ 773 w 42"/>
                <a:gd name="T1" fmla="*/ 488 h 28"/>
                <a:gd name="T2" fmla="*/ 773 w 42"/>
                <a:gd name="T3" fmla="*/ 424 h 28"/>
                <a:gd name="T4" fmla="*/ 855 w 42"/>
                <a:gd name="T5" fmla="*/ 424 h 28"/>
                <a:gd name="T6" fmla="*/ 878 w 42"/>
                <a:gd name="T7" fmla="*/ 359 h 28"/>
                <a:gd name="T8" fmla="*/ 878 w 42"/>
                <a:gd name="T9" fmla="*/ 299 h 28"/>
                <a:gd name="T10" fmla="*/ 814 w 42"/>
                <a:gd name="T11" fmla="*/ 235 h 28"/>
                <a:gd name="T12" fmla="*/ 731 w 42"/>
                <a:gd name="T13" fmla="*/ 170 h 28"/>
                <a:gd name="T14" fmla="*/ 773 w 42"/>
                <a:gd name="T15" fmla="*/ 129 h 28"/>
                <a:gd name="T16" fmla="*/ 709 w 42"/>
                <a:gd name="T17" fmla="*/ 65 h 28"/>
                <a:gd name="T18" fmla="*/ 585 w 42"/>
                <a:gd name="T19" fmla="*/ 23 h 28"/>
                <a:gd name="T20" fmla="*/ 462 w 42"/>
                <a:gd name="T21" fmla="*/ 23 h 28"/>
                <a:gd name="T22" fmla="*/ 357 w 42"/>
                <a:gd name="T23" fmla="*/ 65 h 28"/>
                <a:gd name="T24" fmla="*/ 293 w 42"/>
                <a:gd name="T25" fmla="*/ 23 h 28"/>
                <a:gd name="T26" fmla="*/ 210 w 42"/>
                <a:gd name="T27" fmla="*/ 0 h 28"/>
                <a:gd name="T28" fmla="*/ 123 w 42"/>
                <a:gd name="T29" fmla="*/ 23 h 28"/>
                <a:gd name="T30" fmla="*/ 0 w 42"/>
                <a:gd name="T31" fmla="*/ 65 h 28"/>
                <a:gd name="T32" fmla="*/ 64 w 42"/>
                <a:gd name="T33" fmla="*/ 83 h 28"/>
                <a:gd name="T34" fmla="*/ 123 w 42"/>
                <a:gd name="T35" fmla="*/ 170 h 28"/>
                <a:gd name="T36" fmla="*/ 169 w 42"/>
                <a:gd name="T37" fmla="*/ 235 h 28"/>
                <a:gd name="T38" fmla="*/ 293 w 42"/>
                <a:gd name="T39" fmla="*/ 299 h 28"/>
                <a:gd name="T40" fmla="*/ 293 w 42"/>
                <a:gd name="T41" fmla="*/ 299 h 28"/>
                <a:gd name="T42" fmla="*/ 375 w 42"/>
                <a:gd name="T43" fmla="*/ 359 h 28"/>
                <a:gd name="T44" fmla="*/ 375 w 42"/>
                <a:gd name="T45" fmla="*/ 424 h 28"/>
                <a:gd name="T46" fmla="*/ 503 w 42"/>
                <a:gd name="T47" fmla="*/ 424 h 28"/>
                <a:gd name="T48" fmla="*/ 562 w 42"/>
                <a:gd name="T49" fmla="*/ 511 h 28"/>
                <a:gd name="T50" fmla="*/ 709 w 42"/>
                <a:gd name="T51" fmla="*/ 594 h 28"/>
                <a:gd name="T52" fmla="*/ 773 w 42"/>
                <a:gd name="T53" fmla="*/ 594 h 28"/>
                <a:gd name="T54" fmla="*/ 773 w 42"/>
                <a:gd name="T55" fmla="*/ 530 h 28"/>
                <a:gd name="T56" fmla="*/ 773 w 42"/>
                <a:gd name="T57" fmla="*/ 48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28"/>
                <a:gd name="T89" fmla="*/ 42 w 42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28">
                  <a:moveTo>
                    <a:pt x="37" y="23"/>
                  </a:moveTo>
                  <a:lnTo>
                    <a:pt x="37" y="20"/>
                  </a:lnTo>
                  <a:lnTo>
                    <a:pt x="41" y="20"/>
                  </a:lnTo>
                  <a:lnTo>
                    <a:pt x="42" y="17"/>
                  </a:lnTo>
                  <a:lnTo>
                    <a:pt x="42" y="14"/>
                  </a:lnTo>
                  <a:lnTo>
                    <a:pt x="39" y="11"/>
                  </a:lnTo>
                  <a:lnTo>
                    <a:pt x="35" y="8"/>
                  </a:lnTo>
                  <a:lnTo>
                    <a:pt x="37" y="6"/>
                  </a:lnTo>
                  <a:lnTo>
                    <a:pt x="34" y="3"/>
                  </a:lnTo>
                  <a:lnTo>
                    <a:pt x="28" y="1"/>
                  </a:lnTo>
                  <a:lnTo>
                    <a:pt x="22" y="1"/>
                  </a:lnTo>
                  <a:lnTo>
                    <a:pt x="17" y="3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0" y="3"/>
                  </a:lnTo>
                  <a:lnTo>
                    <a:pt x="3" y="4"/>
                  </a:lnTo>
                  <a:lnTo>
                    <a:pt x="6" y="8"/>
                  </a:lnTo>
                  <a:lnTo>
                    <a:pt x="8" y="11"/>
                  </a:lnTo>
                  <a:lnTo>
                    <a:pt x="14" y="14"/>
                  </a:lnTo>
                  <a:lnTo>
                    <a:pt x="18" y="17"/>
                  </a:lnTo>
                  <a:lnTo>
                    <a:pt x="18" y="20"/>
                  </a:lnTo>
                  <a:lnTo>
                    <a:pt x="24" y="20"/>
                  </a:lnTo>
                  <a:lnTo>
                    <a:pt x="27" y="24"/>
                  </a:lnTo>
                  <a:lnTo>
                    <a:pt x="34" y="28"/>
                  </a:lnTo>
                  <a:lnTo>
                    <a:pt x="37" y="28"/>
                  </a:lnTo>
                  <a:lnTo>
                    <a:pt x="37" y="25"/>
                  </a:lnTo>
                  <a:lnTo>
                    <a:pt x="37" y="23"/>
                  </a:lnTo>
                  <a:close/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53" name="Freeform 1251"/>
            <p:cNvSpPr>
              <a:spLocks noChangeAspect="1"/>
            </p:cNvSpPr>
            <p:nvPr/>
          </p:nvSpPr>
          <p:spPr bwMode="auto">
            <a:xfrm>
              <a:off x="1147" y="2194"/>
              <a:ext cx="197" cy="184"/>
            </a:xfrm>
            <a:custGeom>
              <a:avLst/>
              <a:gdLst>
                <a:gd name="T0" fmla="*/ 651 w 43"/>
                <a:gd name="T1" fmla="*/ 718 h 40"/>
                <a:gd name="T2" fmla="*/ 651 w 43"/>
                <a:gd name="T3" fmla="*/ 612 h 40"/>
                <a:gd name="T4" fmla="*/ 651 w 43"/>
                <a:gd name="T5" fmla="*/ 552 h 40"/>
                <a:gd name="T6" fmla="*/ 756 w 43"/>
                <a:gd name="T7" fmla="*/ 506 h 40"/>
                <a:gd name="T8" fmla="*/ 756 w 43"/>
                <a:gd name="T9" fmla="*/ 465 h 40"/>
                <a:gd name="T10" fmla="*/ 861 w 43"/>
                <a:gd name="T11" fmla="*/ 423 h 40"/>
                <a:gd name="T12" fmla="*/ 880 w 43"/>
                <a:gd name="T13" fmla="*/ 340 h 40"/>
                <a:gd name="T14" fmla="*/ 797 w 43"/>
                <a:gd name="T15" fmla="*/ 276 h 40"/>
                <a:gd name="T16" fmla="*/ 880 w 43"/>
                <a:gd name="T17" fmla="*/ 276 h 40"/>
                <a:gd name="T18" fmla="*/ 903 w 43"/>
                <a:gd name="T19" fmla="*/ 147 h 40"/>
                <a:gd name="T20" fmla="*/ 880 w 43"/>
                <a:gd name="T21" fmla="*/ 64 h 40"/>
                <a:gd name="T22" fmla="*/ 880 w 43"/>
                <a:gd name="T23" fmla="*/ 64 h 40"/>
                <a:gd name="T24" fmla="*/ 820 w 43"/>
                <a:gd name="T25" fmla="*/ 0 h 40"/>
                <a:gd name="T26" fmla="*/ 756 w 43"/>
                <a:gd name="T27" fmla="*/ 0 h 40"/>
                <a:gd name="T28" fmla="*/ 586 w 43"/>
                <a:gd name="T29" fmla="*/ 64 h 40"/>
                <a:gd name="T30" fmla="*/ 568 w 43"/>
                <a:gd name="T31" fmla="*/ 64 h 40"/>
                <a:gd name="T32" fmla="*/ 527 w 43"/>
                <a:gd name="T33" fmla="*/ 129 h 40"/>
                <a:gd name="T34" fmla="*/ 568 w 43"/>
                <a:gd name="T35" fmla="*/ 189 h 40"/>
                <a:gd name="T36" fmla="*/ 586 w 43"/>
                <a:gd name="T37" fmla="*/ 276 h 40"/>
                <a:gd name="T38" fmla="*/ 609 w 43"/>
                <a:gd name="T39" fmla="*/ 294 h 40"/>
                <a:gd name="T40" fmla="*/ 568 w 43"/>
                <a:gd name="T41" fmla="*/ 340 h 40"/>
                <a:gd name="T42" fmla="*/ 504 w 43"/>
                <a:gd name="T43" fmla="*/ 359 h 40"/>
                <a:gd name="T44" fmla="*/ 440 w 43"/>
                <a:gd name="T45" fmla="*/ 340 h 40"/>
                <a:gd name="T46" fmla="*/ 463 w 43"/>
                <a:gd name="T47" fmla="*/ 189 h 40"/>
                <a:gd name="T48" fmla="*/ 440 w 43"/>
                <a:gd name="T49" fmla="*/ 147 h 40"/>
                <a:gd name="T50" fmla="*/ 399 w 43"/>
                <a:gd name="T51" fmla="*/ 106 h 40"/>
                <a:gd name="T52" fmla="*/ 293 w 43"/>
                <a:gd name="T53" fmla="*/ 340 h 40"/>
                <a:gd name="T54" fmla="*/ 211 w 43"/>
                <a:gd name="T55" fmla="*/ 465 h 40"/>
                <a:gd name="T56" fmla="*/ 170 w 43"/>
                <a:gd name="T57" fmla="*/ 570 h 40"/>
                <a:gd name="T58" fmla="*/ 105 w 43"/>
                <a:gd name="T59" fmla="*/ 570 h 40"/>
                <a:gd name="T60" fmla="*/ 82 w 43"/>
                <a:gd name="T61" fmla="*/ 570 h 40"/>
                <a:gd name="T62" fmla="*/ 64 w 43"/>
                <a:gd name="T63" fmla="*/ 612 h 40"/>
                <a:gd name="T64" fmla="*/ 0 w 43"/>
                <a:gd name="T65" fmla="*/ 635 h 40"/>
                <a:gd name="T66" fmla="*/ 64 w 43"/>
                <a:gd name="T67" fmla="*/ 658 h 40"/>
                <a:gd name="T68" fmla="*/ 170 w 43"/>
                <a:gd name="T69" fmla="*/ 699 h 40"/>
                <a:gd name="T70" fmla="*/ 252 w 43"/>
                <a:gd name="T71" fmla="*/ 658 h 40"/>
                <a:gd name="T72" fmla="*/ 376 w 43"/>
                <a:gd name="T73" fmla="*/ 658 h 40"/>
                <a:gd name="T74" fmla="*/ 504 w 43"/>
                <a:gd name="T75" fmla="*/ 699 h 40"/>
                <a:gd name="T76" fmla="*/ 568 w 43"/>
                <a:gd name="T77" fmla="*/ 764 h 40"/>
                <a:gd name="T78" fmla="*/ 527 w 43"/>
                <a:gd name="T79" fmla="*/ 805 h 40"/>
                <a:gd name="T80" fmla="*/ 586 w 43"/>
                <a:gd name="T81" fmla="*/ 846 h 40"/>
                <a:gd name="T82" fmla="*/ 586 w 43"/>
                <a:gd name="T83" fmla="*/ 782 h 40"/>
                <a:gd name="T84" fmla="*/ 651 w 43"/>
                <a:gd name="T85" fmla="*/ 718 h 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3"/>
                <a:gd name="T130" fmla="*/ 0 h 40"/>
                <a:gd name="T131" fmla="*/ 43 w 43"/>
                <a:gd name="T132" fmla="*/ 40 h 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3" h="40">
                  <a:moveTo>
                    <a:pt x="31" y="34"/>
                  </a:moveTo>
                  <a:lnTo>
                    <a:pt x="31" y="29"/>
                  </a:lnTo>
                  <a:lnTo>
                    <a:pt x="31" y="26"/>
                  </a:lnTo>
                  <a:lnTo>
                    <a:pt x="36" y="24"/>
                  </a:lnTo>
                  <a:lnTo>
                    <a:pt x="36" y="22"/>
                  </a:lnTo>
                  <a:lnTo>
                    <a:pt x="41" y="20"/>
                  </a:lnTo>
                  <a:lnTo>
                    <a:pt x="42" y="16"/>
                  </a:lnTo>
                  <a:lnTo>
                    <a:pt x="38" y="13"/>
                  </a:lnTo>
                  <a:lnTo>
                    <a:pt x="42" y="13"/>
                  </a:lnTo>
                  <a:lnTo>
                    <a:pt x="43" y="7"/>
                  </a:lnTo>
                  <a:lnTo>
                    <a:pt x="42" y="3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6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9" y="14"/>
                  </a:lnTo>
                  <a:lnTo>
                    <a:pt x="27" y="16"/>
                  </a:lnTo>
                  <a:lnTo>
                    <a:pt x="24" y="17"/>
                  </a:lnTo>
                  <a:lnTo>
                    <a:pt x="21" y="16"/>
                  </a:lnTo>
                  <a:lnTo>
                    <a:pt x="22" y="9"/>
                  </a:lnTo>
                  <a:lnTo>
                    <a:pt x="21" y="7"/>
                  </a:lnTo>
                  <a:lnTo>
                    <a:pt x="19" y="5"/>
                  </a:lnTo>
                  <a:lnTo>
                    <a:pt x="14" y="16"/>
                  </a:lnTo>
                  <a:lnTo>
                    <a:pt x="10" y="22"/>
                  </a:lnTo>
                  <a:lnTo>
                    <a:pt x="8" y="27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3" y="29"/>
                  </a:lnTo>
                  <a:lnTo>
                    <a:pt x="0" y="30"/>
                  </a:lnTo>
                  <a:lnTo>
                    <a:pt x="3" y="31"/>
                  </a:lnTo>
                  <a:lnTo>
                    <a:pt x="8" y="33"/>
                  </a:lnTo>
                  <a:lnTo>
                    <a:pt x="12" y="31"/>
                  </a:lnTo>
                  <a:lnTo>
                    <a:pt x="18" y="31"/>
                  </a:lnTo>
                  <a:lnTo>
                    <a:pt x="24" y="33"/>
                  </a:lnTo>
                  <a:lnTo>
                    <a:pt x="27" y="36"/>
                  </a:lnTo>
                  <a:lnTo>
                    <a:pt x="25" y="38"/>
                  </a:lnTo>
                  <a:lnTo>
                    <a:pt x="28" y="40"/>
                  </a:lnTo>
                  <a:lnTo>
                    <a:pt x="28" y="37"/>
                  </a:lnTo>
                  <a:lnTo>
                    <a:pt x="31" y="34"/>
                  </a:lnTo>
                  <a:close/>
                </a:path>
              </a:pathLst>
            </a:custGeom>
            <a:solidFill>
              <a:srgbClr val="00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54" name="Freeform 1252"/>
            <p:cNvSpPr>
              <a:spLocks noChangeAspect="1"/>
            </p:cNvSpPr>
            <p:nvPr/>
          </p:nvSpPr>
          <p:spPr bwMode="auto">
            <a:xfrm>
              <a:off x="1147" y="2194"/>
              <a:ext cx="197" cy="184"/>
            </a:xfrm>
            <a:custGeom>
              <a:avLst/>
              <a:gdLst>
                <a:gd name="T0" fmla="*/ 651 w 43"/>
                <a:gd name="T1" fmla="*/ 718 h 40"/>
                <a:gd name="T2" fmla="*/ 651 w 43"/>
                <a:gd name="T3" fmla="*/ 612 h 40"/>
                <a:gd name="T4" fmla="*/ 651 w 43"/>
                <a:gd name="T5" fmla="*/ 552 h 40"/>
                <a:gd name="T6" fmla="*/ 756 w 43"/>
                <a:gd name="T7" fmla="*/ 506 h 40"/>
                <a:gd name="T8" fmla="*/ 756 w 43"/>
                <a:gd name="T9" fmla="*/ 465 h 40"/>
                <a:gd name="T10" fmla="*/ 861 w 43"/>
                <a:gd name="T11" fmla="*/ 423 h 40"/>
                <a:gd name="T12" fmla="*/ 880 w 43"/>
                <a:gd name="T13" fmla="*/ 340 h 40"/>
                <a:gd name="T14" fmla="*/ 797 w 43"/>
                <a:gd name="T15" fmla="*/ 276 h 40"/>
                <a:gd name="T16" fmla="*/ 880 w 43"/>
                <a:gd name="T17" fmla="*/ 276 h 40"/>
                <a:gd name="T18" fmla="*/ 903 w 43"/>
                <a:gd name="T19" fmla="*/ 147 h 40"/>
                <a:gd name="T20" fmla="*/ 880 w 43"/>
                <a:gd name="T21" fmla="*/ 64 h 40"/>
                <a:gd name="T22" fmla="*/ 880 w 43"/>
                <a:gd name="T23" fmla="*/ 64 h 40"/>
                <a:gd name="T24" fmla="*/ 820 w 43"/>
                <a:gd name="T25" fmla="*/ 0 h 40"/>
                <a:gd name="T26" fmla="*/ 756 w 43"/>
                <a:gd name="T27" fmla="*/ 0 h 40"/>
                <a:gd name="T28" fmla="*/ 586 w 43"/>
                <a:gd name="T29" fmla="*/ 64 h 40"/>
                <a:gd name="T30" fmla="*/ 568 w 43"/>
                <a:gd name="T31" fmla="*/ 64 h 40"/>
                <a:gd name="T32" fmla="*/ 527 w 43"/>
                <a:gd name="T33" fmla="*/ 129 h 40"/>
                <a:gd name="T34" fmla="*/ 568 w 43"/>
                <a:gd name="T35" fmla="*/ 189 h 40"/>
                <a:gd name="T36" fmla="*/ 586 w 43"/>
                <a:gd name="T37" fmla="*/ 276 h 40"/>
                <a:gd name="T38" fmla="*/ 609 w 43"/>
                <a:gd name="T39" fmla="*/ 294 h 40"/>
                <a:gd name="T40" fmla="*/ 568 w 43"/>
                <a:gd name="T41" fmla="*/ 340 h 40"/>
                <a:gd name="T42" fmla="*/ 504 w 43"/>
                <a:gd name="T43" fmla="*/ 359 h 40"/>
                <a:gd name="T44" fmla="*/ 440 w 43"/>
                <a:gd name="T45" fmla="*/ 340 h 40"/>
                <a:gd name="T46" fmla="*/ 463 w 43"/>
                <a:gd name="T47" fmla="*/ 189 h 40"/>
                <a:gd name="T48" fmla="*/ 440 w 43"/>
                <a:gd name="T49" fmla="*/ 147 h 40"/>
                <a:gd name="T50" fmla="*/ 399 w 43"/>
                <a:gd name="T51" fmla="*/ 106 h 40"/>
                <a:gd name="T52" fmla="*/ 293 w 43"/>
                <a:gd name="T53" fmla="*/ 340 h 40"/>
                <a:gd name="T54" fmla="*/ 211 w 43"/>
                <a:gd name="T55" fmla="*/ 465 h 40"/>
                <a:gd name="T56" fmla="*/ 170 w 43"/>
                <a:gd name="T57" fmla="*/ 570 h 40"/>
                <a:gd name="T58" fmla="*/ 105 w 43"/>
                <a:gd name="T59" fmla="*/ 570 h 40"/>
                <a:gd name="T60" fmla="*/ 82 w 43"/>
                <a:gd name="T61" fmla="*/ 570 h 40"/>
                <a:gd name="T62" fmla="*/ 64 w 43"/>
                <a:gd name="T63" fmla="*/ 612 h 40"/>
                <a:gd name="T64" fmla="*/ 0 w 43"/>
                <a:gd name="T65" fmla="*/ 635 h 40"/>
                <a:gd name="T66" fmla="*/ 64 w 43"/>
                <a:gd name="T67" fmla="*/ 658 h 40"/>
                <a:gd name="T68" fmla="*/ 170 w 43"/>
                <a:gd name="T69" fmla="*/ 699 h 40"/>
                <a:gd name="T70" fmla="*/ 252 w 43"/>
                <a:gd name="T71" fmla="*/ 658 h 40"/>
                <a:gd name="T72" fmla="*/ 376 w 43"/>
                <a:gd name="T73" fmla="*/ 658 h 40"/>
                <a:gd name="T74" fmla="*/ 504 w 43"/>
                <a:gd name="T75" fmla="*/ 699 h 40"/>
                <a:gd name="T76" fmla="*/ 568 w 43"/>
                <a:gd name="T77" fmla="*/ 764 h 40"/>
                <a:gd name="T78" fmla="*/ 527 w 43"/>
                <a:gd name="T79" fmla="*/ 805 h 40"/>
                <a:gd name="T80" fmla="*/ 586 w 43"/>
                <a:gd name="T81" fmla="*/ 846 h 40"/>
                <a:gd name="T82" fmla="*/ 586 w 43"/>
                <a:gd name="T83" fmla="*/ 782 h 40"/>
                <a:gd name="T84" fmla="*/ 651 w 43"/>
                <a:gd name="T85" fmla="*/ 718 h 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3"/>
                <a:gd name="T130" fmla="*/ 0 h 40"/>
                <a:gd name="T131" fmla="*/ 43 w 43"/>
                <a:gd name="T132" fmla="*/ 40 h 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3" h="40">
                  <a:moveTo>
                    <a:pt x="31" y="34"/>
                  </a:moveTo>
                  <a:lnTo>
                    <a:pt x="31" y="29"/>
                  </a:lnTo>
                  <a:lnTo>
                    <a:pt x="31" y="26"/>
                  </a:lnTo>
                  <a:lnTo>
                    <a:pt x="36" y="24"/>
                  </a:lnTo>
                  <a:lnTo>
                    <a:pt x="36" y="22"/>
                  </a:lnTo>
                  <a:lnTo>
                    <a:pt x="41" y="20"/>
                  </a:lnTo>
                  <a:lnTo>
                    <a:pt x="42" y="16"/>
                  </a:lnTo>
                  <a:lnTo>
                    <a:pt x="38" y="13"/>
                  </a:lnTo>
                  <a:lnTo>
                    <a:pt x="42" y="13"/>
                  </a:lnTo>
                  <a:lnTo>
                    <a:pt x="43" y="7"/>
                  </a:lnTo>
                  <a:lnTo>
                    <a:pt x="42" y="3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6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9" y="14"/>
                  </a:lnTo>
                  <a:lnTo>
                    <a:pt x="27" y="16"/>
                  </a:lnTo>
                  <a:lnTo>
                    <a:pt x="24" y="17"/>
                  </a:lnTo>
                  <a:lnTo>
                    <a:pt x="21" y="16"/>
                  </a:lnTo>
                  <a:lnTo>
                    <a:pt x="22" y="9"/>
                  </a:lnTo>
                  <a:lnTo>
                    <a:pt x="21" y="7"/>
                  </a:lnTo>
                  <a:lnTo>
                    <a:pt x="19" y="5"/>
                  </a:lnTo>
                  <a:lnTo>
                    <a:pt x="14" y="16"/>
                  </a:lnTo>
                  <a:lnTo>
                    <a:pt x="10" y="22"/>
                  </a:lnTo>
                  <a:lnTo>
                    <a:pt x="8" y="27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3" y="29"/>
                  </a:lnTo>
                  <a:lnTo>
                    <a:pt x="0" y="30"/>
                  </a:lnTo>
                  <a:lnTo>
                    <a:pt x="3" y="31"/>
                  </a:lnTo>
                  <a:lnTo>
                    <a:pt x="8" y="33"/>
                  </a:lnTo>
                  <a:lnTo>
                    <a:pt x="12" y="31"/>
                  </a:lnTo>
                  <a:lnTo>
                    <a:pt x="18" y="31"/>
                  </a:lnTo>
                  <a:lnTo>
                    <a:pt x="24" y="33"/>
                  </a:lnTo>
                  <a:lnTo>
                    <a:pt x="27" y="36"/>
                  </a:lnTo>
                  <a:lnTo>
                    <a:pt x="25" y="38"/>
                  </a:lnTo>
                  <a:lnTo>
                    <a:pt x="28" y="40"/>
                  </a:lnTo>
                  <a:lnTo>
                    <a:pt x="28" y="37"/>
                  </a:lnTo>
                  <a:lnTo>
                    <a:pt x="31" y="34"/>
                  </a:lnTo>
                  <a:close/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55" name="Freeform 1253"/>
            <p:cNvSpPr>
              <a:spLocks noChangeAspect="1"/>
            </p:cNvSpPr>
            <p:nvPr/>
          </p:nvSpPr>
          <p:spPr bwMode="auto">
            <a:xfrm>
              <a:off x="1778" y="1027"/>
              <a:ext cx="473" cy="709"/>
            </a:xfrm>
            <a:custGeom>
              <a:avLst/>
              <a:gdLst>
                <a:gd name="T0" fmla="*/ 1837 w 103"/>
                <a:gd name="T1" fmla="*/ 1821 h 155"/>
                <a:gd name="T2" fmla="*/ 1791 w 103"/>
                <a:gd name="T3" fmla="*/ 1569 h 155"/>
                <a:gd name="T4" fmla="*/ 1580 w 103"/>
                <a:gd name="T5" fmla="*/ 1317 h 155"/>
                <a:gd name="T6" fmla="*/ 1520 w 103"/>
                <a:gd name="T7" fmla="*/ 1066 h 155"/>
                <a:gd name="T8" fmla="*/ 1391 w 103"/>
                <a:gd name="T9" fmla="*/ 650 h 155"/>
                <a:gd name="T10" fmla="*/ 1180 w 103"/>
                <a:gd name="T11" fmla="*/ 521 h 155"/>
                <a:gd name="T12" fmla="*/ 1116 w 103"/>
                <a:gd name="T13" fmla="*/ 229 h 155"/>
                <a:gd name="T14" fmla="*/ 1098 w 103"/>
                <a:gd name="T15" fmla="*/ 82 h 155"/>
                <a:gd name="T16" fmla="*/ 804 w 103"/>
                <a:gd name="T17" fmla="*/ 0 h 155"/>
                <a:gd name="T18" fmla="*/ 716 w 103"/>
                <a:gd name="T19" fmla="*/ 293 h 155"/>
                <a:gd name="T20" fmla="*/ 505 w 103"/>
                <a:gd name="T21" fmla="*/ 439 h 155"/>
                <a:gd name="T22" fmla="*/ 129 w 103"/>
                <a:gd name="T23" fmla="*/ 357 h 155"/>
                <a:gd name="T24" fmla="*/ 129 w 103"/>
                <a:gd name="T25" fmla="*/ 567 h 155"/>
                <a:gd name="T26" fmla="*/ 464 w 103"/>
                <a:gd name="T27" fmla="*/ 755 h 155"/>
                <a:gd name="T28" fmla="*/ 592 w 103"/>
                <a:gd name="T29" fmla="*/ 942 h 155"/>
                <a:gd name="T30" fmla="*/ 634 w 103"/>
                <a:gd name="T31" fmla="*/ 1171 h 155"/>
                <a:gd name="T32" fmla="*/ 716 w 103"/>
                <a:gd name="T33" fmla="*/ 1400 h 155"/>
                <a:gd name="T34" fmla="*/ 886 w 103"/>
                <a:gd name="T35" fmla="*/ 1464 h 155"/>
                <a:gd name="T36" fmla="*/ 951 w 103"/>
                <a:gd name="T37" fmla="*/ 1528 h 155"/>
                <a:gd name="T38" fmla="*/ 951 w 103"/>
                <a:gd name="T39" fmla="*/ 1610 h 155"/>
                <a:gd name="T40" fmla="*/ 634 w 103"/>
                <a:gd name="T41" fmla="*/ 2113 h 155"/>
                <a:gd name="T42" fmla="*/ 464 w 103"/>
                <a:gd name="T43" fmla="*/ 2301 h 155"/>
                <a:gd name="T44" fmla="*/ 505 w 103"/>
                <a:gd name="T45" fmla="*/ 2511 h 155"/>
                <a:gd name="T46" fmla="*/ 634 w 103"/>
                <a:gd name="T47" fmla="*/ 2763 h 155"/>
                <a:gd name="T48" fmla="*/ 634 w 103"/>
                <a:gd name="T49" fmla="*/ 2950 h 155"/>
                <a:gd name="T50" fmla="*/ 781 w 103"/>
                <a:gd name="T51" fmla="*/ 3097 h 155"/>
                <a:gd name="T52" fmla="*/ 822 w 103"/>
                <a:gd name="T53" fmla="*/ 3243 h 155"/>
                <a:gd name="T54" fmla="*/ 1010 w 103"/>
                <a:gd name="T55" fmla="*/ 3220 h 155"/>
                <a:gd name="T56" fmla="*/ 1368 w 103"/>
                <a:gd name="T57" fmla="*/ 3033 h 155"/>
                <a:gd name="T58" fmla="*/ 1814 w 103"/>
                <a:gd name="T59" fmla="*/ 2827 h 155"/>
                <a:gd name="T60" fmla="*/ 2025 w 103"/>
                <a:gd name="T61" fmla="*/ 2429 h 155"/>
                <a:gd name="T62" fmla="*/ 2172 w 103"/>
                <a:gd name="T63" fmla="*/ 2072 h 1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3"/>
                <a:gd name="T97" fmla="*/ 0 h 155"/>
                <a:gd name="T98" fmla="*/ 103 w 103"/>
                <a:gd name="T99" fmla="*/ 155 h 1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3" h="155">
                  <a:moveTo>
                    <a:pt x="96" y="93"/>
                  </a:moveTo>
                  <a:lnTo>
                    <a:pt x="87" y="87"/>
                  </a:lnTo>
                  <a:lnTo>
                    <a:pt x="90" y="82"/>
                  </a:lnTo>
                  <a:lnTo>
                    <a:pt x="85" y="75"/>
                  </a:lnTo>
                  <a:lnTo>
                    <a:pt x="76" y="70"/>
                  </a:lnTo>
                  <a:lnTo>
                    <a:pt x="75" y="63"/>
                  </a:lnTo>
                  <a:lnTo>
                    <a:pt x="80" y="58"/>
                  </a:lnTo>
                  <a:lnTo>
                    <a:pt x="72" y="51"/>
                  </a:lnTo>
                  <a:lnTo>
                    <a:pt x="65" y="38"/>
                  </a:lnTo>
                  <a:lnTo>
                    <a:pt x="66" y="31"/>
                  </a:lnTo>
                  <a:lnTo>
                    <a:pt x="62" y="27"/>
                  </a:lnTo>
                  <a:lnTo>
                    <a:pt x="56" y="25"/>
                  </a:lnTo>
                  <a:lnTo>
                    <a:pt x="52" y="17"/>
                  </a:lnTo>
                  <a:lnTo>
                    <a:pt x="53" y="11"/>
                  </a:lnTo>
                  <a:lnTo>
                    <a:pt x="55" y="10"/>
                  </a:lnTo>
                  <a:lnTo>
                    <a:pt x="52" y="4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4" y="5"/>
                  </a:lnTo>
                  <a:lnTo>
                    <a:pt x="34" y="14"/>
                  </a:lnTo>
                  <a:lnTo>
                    <a:pt x="31" y="22"/>
                  </a:lnTo>
                  <a:lnTo>
                    <a:pt x="24" y="21"/>
                  </a:lnTo>
                  <a:lnTo>
                    <a:pt x="18" y="22"/>
                  </a:lnTo>
                  <a:lnTo>
                    <a:pt x="6" y="17"/>
                  </a:lnTo>
                  <a:lnTo>
                    <a:pt x="0" y="19"/>
                  </a:lnTo>
                  <a:lnTo>
                    <a:pt x="6" y="27"/>
                  </a:lnTo>
                  <a:lnTo>
                    <a:pt x="18" y="31"/>
                  </a:lnTo>
                  <a:lnTo>
                    <a:pt x="22" y="36"/>
                  </a:lnTo>
                  <a:lnTo>
                    <a:pt x="22" y="41"/>
                  </a:lnTo>
                  <a:lnTo>
                    <a:pt x="28" y="45"/>
                  </a:lnTo>
                  <a:lnTo>
                    <a:pt x="28" y="51"/>
                  </a:lnTo>
                  <a:lnTo>
                    <a:pt x="30" y="56"/>
                  </a:lnTo>
                  <a:lnTo>
                    <a:pt x="31" y="62"/>
                  </a:lnTo>
                  <a:lnTo>
                    <a:pt x="34" y="67"/>
                  </a:lnTo>
                  <a:lnTo>
                    <a:pt x="38" y="69"/>
                  </a:lnTo>
                  <a:lnTo>
                    <a:pt x="42" y="70"/>
                  </a:lnTo>
                  <a:lnTo>
                    <a:pt x="45" y="72"/>
                  </a:lnTo>
                  <a:lnTo>
                    <a:pt x="45" y="73"/>
                  </a:lnTo>
                  <a:lnTo>
                    <a:pt x="46" y="75"/>
                  </a:lnTo>
                  <a:lnTo>
                    <a:pt x="45" y="77"/>
                  </a:lnTo>
                  <a:lnTo>
                    <a:pt x="41" y="84"/>
                  </a:lnTo>
                  <a:lnTo>
                    <a:pt x="30" y="101"/>
                  </a:lnTo>
                  <a:lnTo>
                    <a:pt x="25" y="106"/>
                  </a:lnTo>
                  <a:lnTo>
                    <a:pt x="22" y="110"/>
                  </a:lnTo>
                  <a:lnTo>
                    <a:pt x="22" y="114"/>
                  </a:lnTo>
                  <a:lnTo>
                    <a:pt x="24" y="120"/>
                  </a:lnTo>
                  <a:lnTo>
                    <a:pt x="27" y="128"/>
                  </a:lnTo>
                  <a:lnTo>
                    <a:pt x="30" y="132"/>
                  </a:lnTo>
                  <a:lnTo>
                    <a:pt x="30" y="137"/>
                  </a:lnTo>
                  <a:lnTo>
                    <a:pt x="30" y="141"/>
                  </a:lnTo>
                  <a:lnTo>
                    <a:pt x="32" y="145"/>
                  </a:lnTo>
                  <a:lnTo>
                    <a:pt x="37" y="148"/>
                  </a:lnTo>
                  <a:lnTo>
                    <a:pt x="41" y="149"/>
                  </a:lnTo>
                  <a:lnTo>
                    <a:pt x="39" y="155"/>
                  </a:lnTo>
                  <a:lnTo>
                    <a:pt x="46" y="155"/>
                  </a:lnTo>
                  <a:lnTo>
                    <a:pt x="48" y="154"/>
                  </a:lnTo>
                  <a:lnTo>
                    <a:pt x="52" y="152"/>
                  </a:lnTo>
                  <a:lnTo>
                    <a:pt x="65" y="145"/>
                  </a:lnTo>
                  <a:lnTo>
                    <a:pt x="76" y="141"/>
                  </a:lnTo>
                  <a:lnTo>
                    <a:pt x="86" y="135"/>
                  </a:lnTo>
                  <a:lnTo>
                    <a:pt x="90" y="124"/>
                  </a:lnTo>
                  <a:lnTo>
                    <a:pt x="96" y="116"/>
                  </a:lnTo>
                  <a:lnTo>
                    <a:pt x="101" y="107"/>
                  </a:lnTo>
                  <a:lnTo>
                    <a:pt x="103" y="99"/>
                  </a:lnTo>
                  <a:lnTo>
                    <a:pt x="96" y="93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56" name="Freeform 1254"/>
            <p:cNvSpPr>
              <a:spLocks noChangeAspect="1"/>
            </p:cNvSpPr>
            <p:nvPr/>
          </p:nvSpPr>
          <p:spPr bwMode="auto">
            <a:xfrm>
              <a:off x="1389" y="2900"/>
              <a:ext cx="65" cy="110"/>
            </a:xfrm>
            <a:custGeom>
              <a:avLst/>
              <a:gdLst>
                <a:gd name="T0" fmla="*/ 214 w 14"/>
                <a:gd name="T1" fmla="*/ 105 h 24"/>
                <a:gd name="T2" fmla="*/ 214 w 14"/>
                <a:gd name="T3" fmla="*/ 0 h 24"/>
                <a:gd name="T4" fmla="*/ 279 w 14"/>
                <a:gd name="T5" fmla="*/ 0 h 24"/>
                <a:gd name="T6" fmla="*/ 279 w 14"/>
                <a:gd name="T7" fmla="*/ 128 h 24"/>
                <a:gd name="T8" fmla="*/ 302 w 14"/>
                <a:gd name="T9" fmla="*/ 147 h 24"/>
                <a:gd name="T10" fmla="*/ 302 w 14"/>
                <a:gd name="T11" fmla="*/ 275 h 24"/>
                <a:gd name="T12" fmla="*/ 279 w 14"/>
                <a:gd name="T13" fmla="*/ 335 h 24"/>
                <a:gd name="T14" fmla="*/ 279 w 14"/>
                <a:gd name="T15" fmla="*/ 399 h 24"/>
                <a:gd name="T16" fmla="*/ 214 w 14"/>
                <a:gd name="T17" fmla="*/ 504 h 24"/>
                <a:gd name="T18" fmla="*/ 153 w 14"/>
                <a:gd name="T19" fmla="*/ 504 h 24"/>
                <a:gd name="T20" fmla="*/ 107 w 14"/>
                <a:gd name="T21" fmla="*/ 463 h 24"/>
                <a:gd name="T22" fmla="*/ 130 w 14"/>
                <a:gd name="T23" fmla="*/ 422 h 24"/>
                <a:gd name="T24" fmla="*/ 65 w 14"/>
                <a:gd name="T25" fmla="*/ 399 h 24"/>
                <a:gd name="T26" fmla="*/ 130 w 14"/>
                <a:gd name="T27" fmla="*/ 358 h 24"/>
                <a:gd name="T28" fmla="*/ 42 w 14"/>
                <a:gd name="T29" fmla="*/ 335 h 24"/>
                <a:gd name="T30" fmla="*/ 107 w 14"/>
                <a:gd name="T31" fmla="*/ 293 h 24"/>
                <a:gd name="T32" fmla="*/ 42 w 14"/>
                <a:gd name="T33" fmla="*/ 275 h 24"/>
                <a:gd name="T34" fmla="*/ 0 w 14"/>
                <a:gd name="T35" fmla="*/ 188 h 24"/>
                <a:gd name="T36" fmla="*/ 65 w 14"/>
                <a:gd name="T37" fmla="*/ 188 h 24"/>
                <a:gd name="T38" fmla="*/ 65 w 14"/>
                <a:gd name="T39" fmla="*/ 128 h 24"/>
                <a:gd name="T40" fmla="*/ 130 w 14"/>
                <a:gd name="T41" fmla="*/ 128 h 24"/>
                <a:gd name="T42" fmla="*/ 214 w 14"/>
                <a:gd name="T43" fmla="*/ 105 h 2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"/>
                <a:gd name="T67" fmla="*/ 0 h 24"/>
                <a:gd name="T68" fmla="*/ 14 w 14"/>
                <a:gd name="T69" fmla="*/ 24 h 2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" h="24">
                  <a:moveTo>
                    <a:pt x="10" y="5"/>
                  </a:moveTo>
                  <a:lnTo>
                    <a:pt x="10" y="0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14" y="7"/>
                  </a:lnTo>
                  <a:lnTo>
                    <a:pt x="14" y="13"/>
                  </a:lnTo>
                  <a:lnTo>
                    <a:pt x="13" y="16"/>
                  </a:lnTo>
                  <a:lnTo>
                    <a:pt x="13" y="19"/>
                  </a:lnTo>
                  <a:lnTo>
                    <a:pt x="10" y="24"/>
                  </a:lnTo>
                  <a:lnTo>
                    <a:pt x="7" y="24"/>
                  </a:lnTo>
                  <a:lnTo>
                    <a:pt x="5" y="22"/>
                  </a:lnTo>
                  <a:lnTo>
                    <a:pt x="6" y="20"/>
                  </a:lnTo>
                  <a:lnTo>
                    <a:pt x="3" y="19"/>
                  </a:lnTo>
                  <a:lnTo>
                    <a:pt x="6" y="17"/>
                  </a:lnTo>
                  <a:lnTo>
                    <a:pt x="2" y="16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6"/>
                  </a:lnTo>
                  <a:lnTo>
                    <a:pt x="6" y="6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CC99"/>
            </a:soli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57" name="Freeform 1255"/>
            <p:cNvSpPr>
              <a:spLocks noChangeAspect="1"/>
            </p:cNvSpPr>
            <p:nvPr/>
          </p:nvSpPr>
          <p:spPr bwMode="auto">
            <a:xfrm>
              <a:off x="1147" y="2194"/>
              <a:ext cx="197" cy="184"/>
            </a:xfrm>
            <a:custGeom>
              <a:avLst/>
              <a:gdLst>
                <a:gd name="T0" fmla="*/ 651 w 43"/>
                <a:gd name="T1" fmla="*/ 718 h 40"/>
                <a:gd name="T2" fmla="*/ 651 w 43"/>
                <a:gd name="T3" fmla="*/ 612 h 40"/>
                <a:gd name="T4" fmla="*/ 651 w 43"/>
                <a:gd name="T5" fmla="*/ 552 h 40"/>
                <a:gd name="T6" fmla="*/ 756 w 43"/>
                <a:gd name="T7" fmla="*/ 506 h 40"/>
                <a:gd name="T8" fmla="*/ 756 w 43"/>
                <a:gd name="T9" fmla="*/ 465 h 40"/>
                <a:gd name="T10" fmla="*/ 861 w 43"/>
                <a:gd name="T11" fmla="*/ 423 h 40"/>
                <a:gd name="T12" fmla="*/ 880 w 43"/>
                <a:gd name="T13" fmla="*/ 340 h 40"/>
                <a:gd name="T14" fmla="*/ 797 w 43"/>
                <a:gd name="T15" fmla="*/ 276 h 40"/>
                <a:gd name="T16" fmla="*/ 880 w 43"/>
                <a:gd name="T17" fmla="*/ 276 h 40"/>
                <a:gd name="T18" fmla="*/ 903 w 43"/>
                <a:gd name="T19" fmla="*/ 147 h 40"/>
                <a:gd name="T20" fmla="*/ 880 w 43"/>
                <a:gd name="T21" fmla="*/ 64 h 40"/>
                <a:gd name="T22" fmla="*/ 880 w 43"/>
                <a:gd name="T23" fmla="*/ 64 h 40"/>
                <a:gd name="T24" fmla="*/ 820 w 43"/>
                <a:gd name="T25" fmla="*/ 0 h 40"/>
                <a:gd name="T26" fmla="*/ 756 w 43"/>
                <a:gd name="T27" fmla="*/ 0 h 40"/>
                <a:gd name="T28" fmla="*/ 586 w 43"/>
                <a:gd name="T29" fmla="*/ 64 h 40"/>
                <a:gd name="T30" fmla="*/ 568 w 43"/>
                <a:gd name="T31" fmla="*/ 64 h 40"/>
                <a:gd name="T32" fmla="*/ 527 w 43"/>
                <a:gd name="T33" fmla="*/ 129 h 40"/>
                <a:gd name="T34" fmla="*/ 568 w 43"/>
                <a:gd name="T35" fmla="*/ 189 h 40"/>
                <a:gd name="T36" fmla="*/ 586 w 43"/>
                <a:gd name="T37" fmla="*/ 276 h 40"/>
                <a:gd name="T38" fmla="*/ 609 w 43"/>
                <a:gd name="T39" fmla="*/ 294 h 40"/>
                <a:gd name="T40" fmla="*/ 568 w 43"/>
                <a:gd name="T41" fmla="*/ 340 h 40"/>
                <a:gd name="T42" fmla="*/ 504 w 43"/>
                <a:gd name="T43" fmla="*/ 359 h 40"/>
                <a:gd name="T44" fmla="*/ 440 w 43"/>
                <a:gd name="T45" fmla="*/ 340 h 40"/>
                <a:gd name="T46" fmla="*/ 463 w 43"/>
                <a:gd name="T47" fmla="*/ 189 h 40"/>
                <a:gd name="T48" fmla="*/ 440 w 43"/>
                <a:gd name="T49" fmla="*/ 147 h 40"/>
                <a:gd name="T50" fmla="*/ 399 w 43"/>
                <a:gd name="T51" fmla="*/ 106 h 40"/>
                <a:gd name="T52" fmla="*/ 293 w 43"/>
                <a:gd name="T53" fmla="*/ 340 h 40"/>
                <a:gd name="T54" fmla="*/ 211 w 43"/>
                <a:gd name="T55" fmla="*/ 465 h 40"/>
                <a:gd name="T56" fmla="*/ 170 w 43"/>
                <a:gd name="T57" fmla="*/ 570 h 40"/>
                <a:gd name="T58" fmla="*/ 105 w 43"/>
                <a:gd name="T59" fmla="*/ 570 h 40"/>
                <a:gd name="T60" fmla="*/ 82 w 43"/>
                <a:gd name="T61" fmla="*/ 570 h 40"/>
                <a:gd name="T62" fmla="*/ 64 w 43"/>
                <a:gd name="T63" fmla="*/ 612 h 40"/>
                <a:gd name="T64" fmla="*/ 0 w 43"/>
                <a:gd name="T65" fmla="*/ 635 h 40"/>
                <a:gd name="T66" fmla="*/ 64 w 43"/>
                <a:gd name="T67" fmla="*/ 658 h 40"/>
                <a:gd name="T68" fmla="*/ 170 w 43"/>
                <a:gd name="T69" fmla="*/ 699 h 40"/>
                <a:gd name="T70" fmla="*/ 252 w 43"/>
                <a:gd name="T71" fmla="*/ 658 h 40"/>
                <a:gd name="T72" fmla="*/ 376 w 43"/>
                <a:gd name="T73" fmla="*/ 658 h 40"/>
                <a:gd name="T74" fmla="*/ 504 w 43"/>
                <a:gd name="T75" fmla="*/ 699 h 40"/>
                <a:gd name="T76" fmla="*/ 568 w 43"/>
                <a:gd name="T77" fmla="*/ 764 h 40"/>
                <a:gd name="T78" fmla="*/ 527 w 43"/>
                <a:gd name="T79" fmla="*/ 805 h 40"/>
                <a:gd name="T80" fmla="*/ 586 w 43"/>
                <a:gd name="T81" fmla="*/ 846 h 40"/>
                <a:gd name="T82" fmla="*/ 586 w 43"/>
                <a:gd name="T83" fmla="*/ 782 h 40"/>
                <a:gd name="T84" fmla="*/ 651 w 43"/>
                <a:gd name="T85" fmla="*/ 718 h 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3"/>
                <a:gd name="T130" fmla="*/ 0 h 40"/>
                <a:gd name="T131" fmla="*/ 43 w 43"/>
                <a:gd name="T132" fmla="*/ 40 h 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3" h="40">
                  <a:moveTo>
                    <a:pt x="31" y="34"/>
                  </a:moveTo>
                  <a:lnTo>
                    <a:pt x="31" y="29"/>
                  </a:lnTo>
                  <a:lnTo>
                    <a:pt x="31" y="26"/>
                  </a:lnTo>
                  <a:lnTo>
                    <a:pt x="36" y="24"/>
                  </a:lnTo>
                  <a:lnTo>
                    <a:pt x="36" y="22"/>
                  </a:lnTo>
                  <a:lnTo>
                    <a:pt x="41" y="20"/>
                  </a:lnTo>
                  <a:lnTo>
                    <a:pt x="42" y="16"/>
                  </a:lnTo>
                  <a:lnTo>
                    <a:pt x="38" y="13"/>
                  </a:lnTo>
                  <a:lnTo>
                    <a:pt x="42" y="13"/>
                  </a:lnTo>
                  <a:lnTo>
                    <a:pt x="43" y="7"/>
                  </a:lnTo>
                  <a:lnTo>
                    <a:pt x="42" y="3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6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9" y="14"/>
                  </a:lnTo>
                  <a:lnTo>
                    <a:pt x="27" y="16"/>
                  </a:lnTo>
                  <a:lnTo>
                    <a:pt x="24" y="17"/>
                  </a:lnTo>
                  <a:lnTo>
                    <a:pt x="21" y="16"/>
                  </a:lnTo>
                  <a:lnTo>
                    <a:pt x="22" y="9"/>
                  </a:lnTo>
                  <a:lnTo>
                    <a:pt x="21" y="7"/>
                  </a:lnTo>
                  <a:lnTo>
                    <a:pt x="19" y="5"/>
                  </a:lnTo>
                  <a:lnTo>
                    <a:pt x="14" y="16"/>
                  </a:lnTo>
                  <a:lnTo>
                    <a:pt x="10" y="22"/>
                  </a:lnTo>
                  <a:lnTo>
                    <a:pt x="8" y="27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3" y="29"/>
                  </a:lnTo>
                  <a:lnTo>
                    <a:pt x="0" y="30"/>
                  </a:lnTo>
                  <a:lnTo>
                    <a:pt x="3" y="31"/>
                  </a:lnTo>
                  <a:lnTo>
                    <a:pt x="8" y="33"/>
                  </a:lnTo>
                  <a:lnTo>
                    <a:pt x="12" y="31"/>
                  </a:lnTo>
                  <a:lnTo>
                    <a:pt x="18" y="31"/>
                  </a:lnTo>
                  <a:lnTo>
                    <a:pt x="24" y="33"/>
                  </a:lnTo>
                  <a:lnTo>
                    <a:pt x="27" y="36"/>
                  </a:lnTo>
                  <a:lnTo>
                    <a:pt x="25" y="38"/>
                  </a:lnTo>
                  <a:lnTo>
                    <a:pt x="28" y="40"/>
                  </a:lnTo>
                  <a:lnTo>
                    <a:pt x="28" y="37"/>
                  </a:lnTo>
                  <a:lnTo>
                    <a:pt x="31" y="34"/>
                  </a:lnTo>
                  <a:close/>
                </a:path>
              </a:pathLst>
            </a:custGeom>
            <a:solidFill>
              <a:srgbClr val="00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58" name="Freeform 1256"/>
            <p:cNvSpPr>
              <a:spLocks noChangeAspect="1"/>
            </p:cNvSpPr>
            <p:nvPr/>
          </p:nvSpPr>
          <p:spPr bwMode="auto">
            <a:xfrm>
              <a:off x="1778" y="1027"/>
              <a:ext cx="473" cy="709"/>
            </a:xfrm>
            <a:custGeom>
              <a:avLst/>
              <a:gdLst>
                <a:gd name="T0" fmla="*/ 1837 w 103"/>
                <a:gd name="T1" fmla="*/ 1821 h 155"/>
                <a:gd name="T2" fmla="*/ 1791 w 103"/>
                <a:gd name="T3" fmla="*/ 1569 h 155"/>
                <a:gd name="T4" fmla="*/ 1580 w 103"/>
                <a:gd name="T5" fmla="*/ 1317 h 155"/>
                <a:gd name="T6" fmla="*/ 1520 w 103"/>
                <a:gd name="T7" fmla="*/ 1066 h 155"/>
                <a:gd name="T8" fmla="*/ 1391 w 103"/>
                <a:gd name="T9" fmla="*/ 650 h 155"/>
                <a:gd name="T10" fmla="*/ 1180 w 103"/>
                <a:gd name="T11" fmla="*/ 521 h 155"/>
                <a:gd name="T12" fmla="*/ 1116 w 103"/>
                <a:gd name="T13" fmla="*/ 229 h 155"/>
                <a:gd name="T14" fmla="*/ 1098 w 103"/>
                <a:gd name="T15" fmla="*/ 82 h 155"/>
                <a:gd name="T16" fmla="*/ 804 w 103"/>
                <a:gd name="T17" fmla="*/ 0 h 155"/>
                <a:gd name="T18" fmla="*/ 716 w 103"/>
                <a:gd name="T19" fmla="*/ 293 h 155"/>
                <a:gd name="T20" fmla="*/ 505 w 103"/>
                <a:gd name="T21" fmla="*/ 439 h 155"/>
                <a:gd name="T22" fmla="*/ 129 w 103"/>
                <a:gd name="T23" fmla="*/ 357 h 155"/>
                <a:gd name="T24" fmla="*/ 129 w 103"/>
                <a:gd name="T25" fmla="*/ 567 h 155"/>
                <a:gd name="T26" fmla="*/ 464 w 103"/>
                <a:gd name="T27" fmla="*/ 755 h 155"/>
                <a:gd name="T28" fmla="*/ 592 w 103"/>
                <a:gd name="T29" fmla="*/ 942 h 155"/>
                <a:gd name="T30" fmla="*/ 634 w 103"/>
                <a:gd name="T31" fmla="*/ 1171 h 155"/>
                <a:gd name="T32" fmla="*/ 716 w 103"/>
                <a:gd name="T33" fmla="*/ 1400 h 155"/>
                <a:gd name="T34" fmla="*/ 886 w 103"/>
                <a:gd name="T35" fmla="*/ 1464 h 155"/>
                <a:gd name="T36" fmla="*/ 951 w 103"/>
                <a:gd name="T37" fmla="*/ 1528 h 155"/>
                <a:gd name="T38" fmla="*/ 951 w 103"/>
                <a:gd name="T39" fmla="*/ 1610 h 155"/>
                <a:gd name="T40" fmla="*/ 634 w 103"/>
                <a:gd name="T41" fmla="*/ 2113 h 155"/>
                <a:gd name="T42" fmla="*/ 464 w 103"/>
                <a:gd name="T43" fmla="*/ 2301 h 155"/>
                <a:gd name="T44" fmla="*/ 505 w 103"/>
                <a:gd name="T45" fmla="*/ 2511 h 155"/>
                <a:gd name="T46" fmla="*/ 634 w 103"/>
                <a:gd name="T47" fmla="*/ 2763 h 155"/>
                <a:gd name="T48" fmla="*/ 634 w 103"/>
                <a:gd name="T49" fmla="*/ 2950 h 155"/>
                <a:gd name="T50" fmla="*/ 781 w 103"/>
                <a:gd name="T51" fmla="*/ 3097 h 155"/>
                <a:gd name="T52" fmla="*/ 822 w 103"/>
                <a:gd name="T53" fmla="*/ 3243 h 155"/>
                <a:gd name="T54" fmla="*/ 1010 w 103"/>
                <a:gd name="T55" fmla="*/ 3220 h 155"/>
                <a:gd name="T56" fmla="*/ 1368 w 103"/>
                <a:gd name="T57" fmla="*/ 3033 h 155"/>
                <a:gd name="T58" fmla="*/ 1814 w 103"/>
                <a:gd name="T59" fmla="*/ 2827 h 155"/>
                <a:gd name="T60" fmla="*/ 2025 w 103"/>
                <a:gd name="T61" fmla="*/ 2429 h 155"/>
                <a:gd name="T62" fmla="*/ 2172 w 103"/>
                <a:gd name="T63" fmla="*/ 2072 h 1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3"/>
                <a:gd name="T97" fmla="*/ 0 h 155"/>
                <a:gd name="T98" fmla="*/ 103 w 103"/>
                <a:gd name="T99" fmla="*/ 155 h 1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3" h="155">
                  <a:moveTo>
                    <a:pt x="96" y="93"/>
                  </a:moveTo>
                  <a:lnTo>
                    <a:pt x="87" y="87"/>
                  </a:lnTo>
                  <a:lnTo>
                    <a:pt x="90" y="82"/>
                  </a:lnTo>
                  <a:lnTo>
                    <a:pt x="85" y="75"/>
                  </a:lnTo>
                  <a:lnTo>
                    <a:pt x="76" y="70"/>
                  </a:lnTo>
                  <a:lnTo>
                    <a:pt x="75" y="63"/>
                  </a:lnTo>
                  <a:lnTo>
                    <a:pt x="80" y="58"/>
                  </a:lnTo>
                  <a:lnTo>
                    <a:pt x="72" y="51"/>
                  </a:lnTo>
                  <a:lnTo>
                    <a:pt x="65" y="38"/>
                  </a:lnTo>
                  <a:lnTo>
                    <a:pt x="66" y="31"/>
                  </a:lnTo>
                  <a:lnTo>
                    <a:pt x="62" y="27"/>
                  </a:lnTo>
                  <a:lnTo>
                    <a:pt x="56" y="25"/>
                  </a:lnTo>
                  <a:lnTo>
                    <a:pt x="52" y="17"/>
                  </a:lnTo>
                  <a:lnTo>
                    <a:pt x="53" y="11"/>
                  </a:lnTo>
                  <a:lnTo>
                    <a:pt x="55" y="10"/>
                  </a:lnTo>
                  <a:lnTo>
                    <a:pt x="52" y="4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4" y="5"/>
                  </a:lnTo>
                  <a:lnTo>
                    <a:pt x="34" y="14"/>
                  </a:lnTo>
                  <a:lnTo>
                    <a:pt x="31" y="22"/>
                  </a:lnTo>
                  <a:lnTo>
                    <a:pt x="24" y="21"/>
                  </a:lnTo>
                  <a:lnTo>
                    <a:pt x="18" y="22"/>
                  </a:lnTo>
                  <a:lnTo>
                    <a:pt x="6" y="17"/>
                  </a:lnTo>
                  <a:lnTo>
                    <a:pt x="0" y="19"/>
                  </a:lnTo>
                  <a:lnTo>
                    <a:pt x="6" y="27"/>
                  </a:lnTo>
                  <a:lnTo>
                    <a:pt x="18" y="31"/>
                  </a:lnTo>
                  <a:lnTo>
                    <a:pt x="22" y="36"/>
                  </a:lnTo>
                  <a:lnTo>
                    <a:pt x="22" y="41"/>
                  </a:lnTo>
                  <a:lnTo>
                    <a:pt x="28" y="45"/>
                  </a:lnTo>
                  <a:lnTo>
                    <a:pt x="28" y="51"/>
                  </a:lnTo>
                  <a:lnTo>
                    <a:pt x="30" y="56"/>
                  </a:lnTo>
                  <a:lnTo>
                    <a:pt x="31" y="62"/>
                  </a:lnTo>
                  <a:lnTo>
                    <a:pt x="34" y="67"/>
                  </a:lnTo>
                  <a:lnTo>
                    <a:pt x="38" y="69"/>
                  </a:lnTo>
                  <a:lnTo>
                    <a:pt x="42" y="70"/>
                  </a:lnTo>
                  <a:lnTo>
                    <a:pt x="45" y="72"/>
                  </a:lnTo>
                  <a:lnTo>
                    <a:pt x="45" y="73"/>
                  </a:lnTo>
                  <a:lnTo>
                    <a:pt x="46" y="75"/>
                  </a:lnTo>
                  <a:lnTo>
                    <a:pt x="45" y="77"/>
                  </a:lnTo>
                  <a:lnTo>
                    <a:pt x="41" y="84"/>
                  </a:lnTo>
                  <a:lnTo>
                    <a:pt x="30" y="101"/>
                  </a:lnTo>
                  <a:lnTo>
                    <a:pt x="25" y="106"/>
                  </a:lnTo>
                  <a:lnTo>
                    <a:pt x="22" y="110"/>
                  </a:lnTo>
                  <a:lnTo>
                    <a:pt x="22" y="114"/>
                  </a:lnTo>
                  <a:lnTo>
                    <a:pt x="24" y="120"/>
                  </a:lnTo>
                  <a:lnTo>
                    <a:pt x="27" y="128"/>
                  </a:lnTo>
                  <a:lnTo>
                    <a:pt x="30" y="132"/>
                  </a:lnTo>
                  <a:lnTo>
                    <a:pt x="30" y="137"/>
                  </a:lnTo>
                  <a:lnTo>
                    <a:pt x="30" y="141"/>
                  </a:lnTo>
                  <a:lnTo>
                    <a:pt x="32" y="145"/>
                  </a:lnTo>
                  <a:lnTo>
                    <a:pt x="37" y="148"/>
                  </a:lnTo>
                  <a:lnTo>
                    <a:pt x="41" y="149"/>
                  </a:lnTo>
                  <a:lnTo>
                    <a:pt x="39" y="155"/>
                  </a:lnTo>
                  <a:lnTo>
                    <a:pt x="46" y="155"/>
                  </a:lnTo>
                  <a:lnTo>
                    <a:pt x="48" y="154"/>
                  </a:lnTo>
                  <a:lnTo>
                    <a:pt x="52" y="152"/>
                  </a:lnTo>
                  <a:lnTo>
                    <a:pt x="65" y="145"/>
                  </a:lnTo>
                  <a:lnTo>
                    <a:pt x="76" y="141"/>
                  </a:lnTo>
                  <a:lnTo>
                    <a:pt x="86" y="135"/>
                  </a:lnTo>
                  <a:lnTo>
                    <a:pt x="90" y="124"/>
                  </a:lnTo>
                  <a:lnTo>
                    <a:pt x="96" y="116"/>
                  </a:lnTo>
                  <a:lnTo>
                    <a:pt x="101" y="107"/>
                  </a:lnTo>
                  <a:lnTo>
                    <a:pt x="103" y="99"/>
                  </a:lnTo>
                  <a:lnTo>
                    <a:pt x="96" y="93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59" name="Freeform 1257"/>
            <p:cNvSpPr>
              <a:spLocks noChangeAspect="1"/>
            </p:cNvSpPr>
            <p:nvPr/>
          </p:nvSpPr>
          <p:spPr bwMode="auto">
            <a:xfrm>
              <a:off x="661" y="2017"/>
              <a:ext cx="115" cy="82"/>
            </a:xfrm>
            <a:custGeom>
              <a:avLst/>
              <a:gdLst>
                <a:gd name="T0" fmla="*/ 506 w 25"/>
                <a:gd name="T1" fmla="*/ 210 h 18"/>
                <a:gd name="T2" fmla="*/ 488 w 25"/>
                <a:gd name="T3" fmla="*/ 146 h 18"/>
                <a:gd name="T4" fmla="*/ 488 w 25"/>
                <a:gd name="T5" fmla="*/ 64 h 18"/>
                <a:gd name="T6" fmla="*/ 423 w 25"/>
                <a:gd name="T7" fmla="*/ 0 h 18"/>
                <a:gd name="T8" fmla="*/ 317 w 25"/>
                <a:gd name="T9" fmla="*/ 0 h 18"/>
                <a:gd name="T10" fmla="*/ 294 w 25"/>
                <a:gd name="T11" fmla="*/ 0 h 18"/>
                <a:gd name="T12" fmla="*/ 212 w 25"/>
                <a:gd name="T13" fmla="*/ 0 h 18"/>
                <a:gd name="T14" fmla="*/ 212 w 25"/>
                <a:gd name="T15" fmla="*/ 23 h 18"/>
                <a:gd name="T16" fmla="*/ 212 w 25"/>
                <a:gd name="T17" fmla="*/ 0 h 18"/>
                <a:gd name="T18" fmla="*/ 170 w 25"/>
                <a:gd name="T19" fmla="*/ 23 h 18"/>
                <a:gd name="T20" fmla="*/ 147 w 25"/>
                <a:gd name="T21" fmla="*/ 82 h 18"/>
                <a:gd name="T22" fmla="*/ 129 w 25"/>
                <a:gd name="T23" fmla="*/ 105 h 18"/>
                <a:gd name="T24" fmla="*/ 23 w 25"/>
                <a:gd name="T25" fmla="*/ 105 h 18"/>
                <a:gd name="T26" fmla="*/ 23 w 25"/>
                <a:gd name="T27" fmla="*/ 146 h 18"/>
                <a:gd name="T28" fmla="*/ 0 w 25"/>
                <a:gd name="T29" fmla="*/ 210 h 18"/>
                <a:gd name="T30" fmla="*/ 83 w 25"/>
                <a:gd name="T31" fmla="*/ 310 h 18"/>
                <a:gd name="T32" fmla="*/ 170 w 25"/>
                <a:gd name="T33" fmla="*/ 269 h 18"/>
                <a:gd name="T34" fmla="*/ 235 w 25"/>
                <a:gd name="T35" fmla="*/ 292 h 18"/>
                <a:gd name="T36" fmla="*/ 276 w 25"/>
                <a:gd name="T37" fmla="*/ 351 h 18"/>
                <a:gd name="T38" fmla="*/ 317 w 25"/>
                <a:gd name="T39" fmla="*/ 351 h 18"/>
                <a:gd name="T40" fmla="*/ 359 w 25"/>
                <a:gd name="T41" fmla="*/ 374 h 18"/>
                <a:gd name="T42" fmla="*/ 382 w 25"/>
                <a:gd name="T43" fmla="*/ 374 h 18"/>
                <a:gd name="T44" fmla="*/ 446 w 25"/>
                <a:gd name="T45" fmla="*/ 351 h 18"/>
                <a:gd name="T46" fmla="*/ 506 w 25"/>
                <a:gd name="T47" fmla="*/ 310 h 18"/>
                <a:gd name="T48" fmla="*/ 529 w 25"/>
                <a:gd name="T49" fmla="*/ 228 h 18"/>
                <a:gd name="T50" fmla="*/ 506 w 25"/>
                <a:gd name="T51" fmla="*/ 210 h 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"/>
                <a:gd name="T79" fmla="*/ 0 h 18"/>
                <a:gd name="T80" fmla="*/ 25 w 25"/>
                <a:gd name="T81" fmla="*/ 18 h 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" h="18">
                  <a:moveTo>
                    <a:pt x="24" y="10"/>
                  </a:moveTo>
                  <a:lnTo>
                    <a:pt x="23" y="7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4"/>
                  </a:lnTo>
                  <a:lnTo>
                    <a:pt x="6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4" y="15"/>
                  </a:lnTo>
                  <a:lnTo>
                    <a:pt x="8" y="13"/>
                  </a:lnTo>
                  <a:lnTo>
                    <a:pt x="11" y="14"/>
                  </a:lnTo>
                  <a:lnTo>
                    <a:pt x="13" y="17"/>
                  </a:lnTo>
                  <a:lnTo>
                    <a:pt x="15" y="17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21" y="17"/>
                  </a:lnTo>
                  <a:lnTo>
                    <a:pt x="24" y="15"/>
                  </a:lnTo>
                  <a:lnTo>
                    <a:pt x="25" y="11"/>
                  </a:lnTo>
                  <a:lnTo>
                    <a:pt x="24" y="10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60" name="Freeform 1260"/>
            <p:cNvSpPr>
              <a:spLocks noChangeAspect="1"/>
            </p:cNvSpPr>
            <p:nvPr/>
          </p:nvSpPr>
          <p:spPr bwMode="auto">
            <a:xfrm>
              <a:off x="327" y="1357"/>
              <a:ext cx="348" cy="234"/>
            </a:xfrm>
            <a:custGeom>
              <a:avLst/>
              <a:gdLst>
                <a:gd name="T0" fmla="*/ 293 w 76"/>
                <a:gd name="T1" fmla="*/ 798 h 51"/>
                <a:gd name="T2" fmla="*/ 375 w 76"/>
                <a:gd name="T3" fmla="*/ 968 h 51"/>
                <a:gd name="T4" fmla="*/ 545 w 76"/>
                <a:gd name="T5" fmla="*/ 1074 h 51"/>
                <a:gd name="T6" fmla="*/ 673 w 76"/>
                <a:gd name="T7" fmla="*/ 1074 h 51"/>
                <a:gd name="T8" fmla="*/ 797 w 76"/>
                <a:gd name="T9" fmla="*/ 1074 h 51"/>
                <a:gd name="T10" fmla="*/ 943 w 76"/>
                <a:gd name="T11" fmla="*/ 1074 h 51"/>
                <a:gd name="T12" fmla="*/ 1172 w 76"/>
                <a:gd name="T13" fmla="*/ 1009 h 51"/>
                <a:gd name="T14" fmla="*/ 1259 w 76"/>
                <a:gd name="T15" fmla="*/ 1009 h 51"/>
                <a:gd name="T16" fmla="*/ 1383 w 76"/>
                <a:gd name="T17" fmla="*/ 945 h 51"/>
                <a:gd name="T18" fmla="*/ 1511 w 76"/>
                <a:gd name="T19" fmla="*/ 886 h 51"/>
                <a:gd name="T20" fmla="*/ 1593 w 76"/>
                <a:gd name="T21" fmla="*/ 674 h 51"/>
                <a:gd name="T22" fmla="*/ 1529 w 76"/>
                <a:gd name="T23" fmla="*/ 652 h 51"/>
                <a:gd name="T24" fmla="*/ 1511 w 76"/>
                <a:gd name="T25" fmla="*/ 569 h 51"/>
                <a:gd name="T26" fmla="*/ 1529 w 76"/>
                <a:gd name="T27" fmla="*/ 463 h 51"/>
                <a:gd name="T28" fmla="*/ 1552 w 76"/>
                <a:gd name="T29" fmla="*/ 399 h 51"/>
                <a:gd name="T30" fmla="*/ 1447 w 76"/>
                <a:gd name="T31" fmla="*/ 399 h 51"/>
                <a:gd name="T32" fmla="*/ 1383 w 76"/>
                <a:gd name="T33" fmla="*/ 294 h 51"/>
                <a:gd name="T34" fmla="*/ 1300 w 76"/>
                <a:gd name="T35" fmla="*/ 358 h 51"/>
                <a:gd name="T36" fmla="*/ 1259 w 76"/>
                <a:gd name="T37" fmla="*/ 399 h 51"/>
                <a:gd name="T38" fmla="*/ 1195 w 76"/>
                <a:gd name="T39" fmla="*/ 381 h 51"/>
                <a:gd name="T40" fmla="*/ 1113 w 76"/>
                <a:gd name="T41" fmla="*/ 399 h 51"/>
                <a:gd name="T42" fmla="*/ 1090 w 76"/>
                <a:gd name="T43" fmla="*/ 317 h 51"/>
                <a:gd name="T44" fmla="*/ 1026 w 76"/>
                <a:gd name="T45" fmla="*/ 317 h 51"/>
                <a:gd name="T46" fmla="*/ 1007 w 76"/>
                <a:gd name="T47" fmla="*/ 381 h 51"/>
                <a:gd name="T48" fmla="*/ 966 w 76"/>
                <a:gd name="T49" fmla="*/ 294 h 51"/>
                <a:gd name="T50" fmla="*/ 861 w 76"/>
                <a:gd name="T51" fmla="*/ 294 h 51"/>
                <a:gd name="T52" fmla="*/ 797 w 76"/>
                <a:gd name="T53" fmla="*/ 358 h 51"/>
                <a:gd name="T54" fmla="*/ 756 w 76"/>
                <a:gd name="T55" fmla="*/ 358 h 51"/>
                <a:gd name="T56" fmla="*/ 733 w 76"/>
                <a:gd name="T57" fmla="*/ 211 h 51"/>
                <a:gd name="T58" fmla="*/ 673 w 76"/>
                <a:gd name="T59" fmla="*/ 229 h 51"/>
                <a:gd name="T60" fmla="*/ 673 w 76"/>
                <a:gd name="T61" fmla="*/ 381 h 51"/>
                <a:gd name="T62" fmla="*/ 609 w 76"/>
                <a:gd name="T63" fmla="*/ 381 h 51"/>
                <a:gd name="T64" fmla="*/ 586 w 76"/>
                <a:gd name="T65" fmla="*/ 317 h 51"/>
                <a:gd name="T66" fmla="*/ 504 w 76"/>
                <a:gd name="T67" fmla="*/ 399 h 51"/>
                <a:gd name="T68" fmla="*/ 504 w 76"/>
                <a:gd name="T69" fmla="*/ 294 h 51"/>
                <a:gd name="T70" fmla="*/ 586 w 76"/>
                <a:gd name="T71" fmla="*/ 211 h 51"/>
                <a:gd name="T72" fmla="*/ 504 w 76"/>
                <a:gd name="T73" fmla="*/ 23 h 51"/>
                <a:gd name="T74" fmla="*/ 375 w 76"/>
                <a:gd name="T75" fmla="*/ 0 h 51"/>
                <a:gd name="T76" fmla="*/ 398 w 76"/>
                <a:gd name="T77" fmla="*/ 147 h 51"/>
                <a:gd name="T78" fmla="*/ 316 w 76"/>
                <a:gd name="T79" fmla="*/ 23 h 51"/>
                <a:gd name="T80" fmla="*/ 252 w 76"/>
                <a:gd name="T81" fmla="*/ 83 h 51"/>
                <a:gd name="T82" fmla="*/ 211 w 76"/>
                <a:gd name="T83" fmla="*/ 106 h 51"/>
                <a:gd name="T84" fmla="*/ 252 w 76"/>
                <a:gd name="T85" fmla="*/ 147 h 51"/>
                <a:gd name="T86" fmla="*/ 169 w 76"/>
                <a:gd name="T87" fmla="*/ 106 h 51"/>
                <a:gd name="T88" fmla="*/ 147 w 76"/>
                <a:gd name="T89" fmla="*/ 147 h 51"/>
                <a:gd name="T90" fmla="*/ 82 w 76"/>
                <a:gd name="T91" fmla="*/ 147 h 51"/>
                <a:gd name="T92" fmla="*/ 105 w 76"/>
                <a:gd name="T93" fmla="*/ 211 h 51"/>
                <a:gd name="T94" fmla="*/ 293 w 76"/>
                <a:gd name="T95" fmla="*/ 229 h 51"/>
                <a:gd name="T96" fmla="*/ 375 w 76"/>
                <a:gd name="T97" fmla="*/ 317 h 51"/>
                <a:gd name="T98" fmla="*/ 293 w 76"/>
                <a:gd name="T99" fmla="*/ 358 h 51"/>
                <a:gd name="T100" fmla="*/ 357 w 76"/>
                <a:gd name="T101" fmla="*/ 399 h 51"/>
                <a:gd name="T102" fmla="*/ 375 w 76"/>
                <a:gd name="T103" fmla="*/ 440 h 51"/>
                <a:gd name="T104" fmla="*/ 357 w 76"/>
                <a:gd name="T105" fmla="*/ 463 h 51"/>
                <a:gd name="T106" fmla="*/ 23 w 76"/>
                <a:gd name="T107" fmla="*/ 358 h 51"/>
                <a:gd name="T108" fmla="*/ 0 w 76"/>
                <a:gd name="T109" fmla="*/ 399 h 51"/>
                <a:gd name="T110" fmla="*/ 252 w 76"/>
                <a:gd name="T111" fmla="*/ 463 h 51"/>
                <a:gd name="T112" fmla="*/ 229 w 76"/>
                <a:gd name="T113" fmla="*/ 528 h 51"/>
                <a:gd name="T114" fmla="*/ 229 w 76"/>
                <a:gd name="T115" fmla="*/ 652 h 51"/>
                <a:gd name="T116" fmla="*/ 169 w 76"/>
                <a:gd name="T117" fmla="*/ 716 h 51"/>
                <a:gd name="T118" fmla="*/ 82 w 76"/>
                <a:gd name="T119" fmla="*/ 716 h 51"/>
                <a:gd name="T120" fmla="*/ 41 w 76"/>
                <a:gd name="T121" fmla="*/ 739 h 51"/>
                <a:gd name="T122" fmla="*/ 293 w 76"/>
                <a:gd name="T123" fmla="*/ 798 h 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"/>
                <a:gd name="T187" fmla="*/ 0 h 51"/>
                <a:gd name="T188" fmla="*/ 76 w 76"/>
                <a:gd name="T189" fmla="*/ 51 h 5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" h="51">
                  <a:moveTo>
                    <a:pt x="14" y="38"/>
                  </a:moveTo>
                  <a:lnTo>
                    <a:pt x="18" y="46"/>
                  </a:lnTo>
                  <a:lnTo>
                    <a:pt x="26" y="51"/>
                  </a:lnTo>
                  <a:lnTo>
                    <a:pt x="32" y="51"/>
                  </a:lnTo>
                  <a:lnTo>
                    <a:pt x="38" y="51"/>
                  </a:lnTo>
                  <a:lnTo>
                    <a:pt x="45" y="51"/>
                  </a:lnTo>
                  <a:lnTo>
                    <a:pt x="56" y="48"/>
                  </a:lnTo>
                  <a:lnTo>
                    <a:pt x="60" y="48"/>
                  </a:lnTo>
                  <a:lnTo>
                    <a:pt x="66" y="45"/>
                  </a:lnTo>
                  <a:lnTo>
                    <a:pt x="72" y="42"/>
                  </a:lnTo>
                  <a:lnTo>
                    <a:pt x="76" y="32"/>
                  </a:lnTo>
                  <a:lnTo>
                    <a:pt x="73" y="31"/>
                  </a:lnTo>
                  <a:lnTo>
                    <a:pt x="72" y="27"/>
                  </a:lnTo>
                  <a:lnTo>
                    <a:pt x="73" y="22"/>
                  </a:lnTo>
                  <a:lnTo>
                    <a:pt x="74" y="19"/>
                  </a:lnTo>
                  <a:lnTo>
                    <a:pt x="69" y="19"/>
                  </a:lnTo>
                  <a:lnTo>
                    <a:pt x="66" y="14"/>
                  </a:lnTo>
                  <a:lnTo>
                    <a:pt x="62" y="17"/>
                  </a:lnTo>
                  <a:lnTo>
                    <a:pt x="60" y="19"/>
                  </a:lnTo>
                  <a:lnTo>
                    <a:pt x="57" y="18"/>
                  </a:lnTo>
                  <a:lnTo>
                    <a:pt x="53" y="19"/>
                  </a:lnTo>
                  <a:lnTo>
                    <a:pt x="52" y="15"/>
                  </a:lnTo>
                  <a:lnTo>
                    <a:pt x="49" y="15"/>
                  </a:lnTo>
                  <a:lnTo>
                    <a:pt x="48" y="18"/>
                  </a:lnTo>
                  <a:lnTo>
                    <a:pt x="46" y="14"/>
                  </a:lnTo>
                  <a:lnTo>
                    <a:pt x="41" y="14"/>
                  </a:lnTo>
                  <a:lnTo>
                    <a:pt x="38" y="17"/>
                  </a:lnTo>
                  <a:lnTo>
                    <a:pt x="36" y="17"/>
                  </a:lnTo>
                  <a:lnTo>
                    <a:pt x="35" y="10"/>
                  </a:lnTo>
                  <a:lnTo>
                    <a:pt x="32" y="11"/>
                  </a:lnTo>
                  <a:lnTo>
                    <a:pt x="32" y="18"/>
                  </a:lnTo>
                  <a:lnTo>
                    <a:pt x="29" y="18"/>
                  </a:lnTo>
                  <a:lnTo>
                    <a:pt x="28" y="15"/>
                  </a:lnTo>
                  <a:lnTo>
                    <a:pt x="24" y="19"/>
                  </a:lnTo>
                  <a:lnTo>
                    <a:pt x="24" y="14"/>
                  </a:lnTo>
                  <a:lnTo>
                    <a:pt x="28" y="10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9" y="7"/>
                  </a:lnTo>
                  <a:lnTo>
                    <a:pt x="15" y="1"/>
                  </a:lnTo>
                  <a:lnTo>
                    <a:pt x="12" y="4"/>
                  </a:lnTo>
                  <a:lnTo>
                    <a:pt x="10" y="5"/>
                  </a:lnTo>
                  <a:lnTo>
                    <a:pt x="12" y="7"/>
                  </a:lnTo>
                  <a:lnTo>
                    <a:pt x="8" y="5"/>
                  </a:lnTo>
                  <a:lnTo>
                    <a:pt x="7" y="7"/>
                  </a:lnTo>
                  <a:lnTo>
                    <a:pt x="4" y="7"/>
                  </a:lnTo>
                  <a:lnTo>
                    <a:pt x="5" y="10"/>
                  </a:lnTo>
                  <a:lnTo>
                    <a:pt x="14" y="11"/>
                  </a:lnTo>
                  <a:lnTo>
                    <a:pt x="18" y="15"/>
                  </a:lnTo>
                  <a:lnTo>
                    <a:pt x="14" y="17"/>
                  </a:lnTo>
                  <a:lnTo>
                    <a:pt x="17" y="19"/>
                  </a:lnTo>
                  <a:lnTo>
                    <a:pt x="18" y="21"/>
                  </a:lnTo>
                  <a:lnTo>
                    <a:pt x="17" y="22"/>
                  </a:lnTo>
                  <a:lnTo>
                    <a:pt x="1" y="17"/>
                  </a:lnTo>
                  <a:lnTo>
                    <a:pt x="0" y="19"/>
                  </a:lnTo>
                  <a:lnTo>
                    <a:pt x="12" y="22"/>
                  </a:lnTo>
                  <a:lnTo>
                    <a:pt x="11" y="25"/>
                  </a:lnTo>
                  <a:lnTo>
                    <a:pt x="11" y="31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2" y="35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61" name="Freeform 1261"/>
            <p:cNvSpPr>
              <a:spLocks noChangeAspect="1"/>
            </p:cNvSpPr>
            <p:nvPr/>
          </p:nvSpPr>
          <p:spPr bwMode="auto">
            <a:xfrm>
              <a:off x="327" y="1357"/>
              <a:ext cx="348" cy="234"/>
            </a:xfrm>
            <a:custGeom>
              <a:avLst/>
              <a:gdLst>
                <a:gd name="T0" fmla="*/ 293 w 76"/>
                <a:gd name="T1" fmla="*/ 798 h 51"/>
                <a:gd name="T2" fmla="*/ 375 w 76"/>
                <a:gd name="T3" fmla="*/ 968 h 51"/>
                <a:gd name="T4" fmla="*/ 545 w 76"/>
                <a:gd name="T5" fmla="*/ 1074 h 51"/>
                <a:gd name="T6" fmla="*/ 673 w 76"/>
                <a:gd name="T7" fmla="*/ 1074 h 51"/>
                <a:gd name="T8" fmla="*/ 797 w 76"/>
                <a:gd name="T9" fmla="*/ 1074 h 51"/>
                <a:gd name="T10" fmla="*/ 943 w 76"/>
                <a:gd name="T11" fmla="*/ 1074 h 51"/>
                <a:gd name="T12" fmla="*/ 1172 w 76"/>
                <a:gd name="T13" fmla="*/ 1009 h 51"/>
                <a:gd name="T14" fmla="*/ 1259 w 76"/>
                <a:gd name="T15" fmla="*/ 1009 h 51"/>
                <a:gd name="T16" fmla="*/ 1383 w 76"/>
                <a:gd name="T17" fmla="*/ 945 h 51"/>
                <a:gd name="T18" fmla="*/ 1511 w 76"/>
                <a:gd name="T19" fmla="*/ 886 h 51"/>
                <a:gd name="T20" fmla="*/ 1593 w 76"/>
                <a:gd name="T21" fmla="*/ 674 h 51"/>
                <a:gd name="T22" fmla="*/ 1529 w 76"/>
                <a:gd name="T23" fmla="*/ 652 h 51"/>
                <a:gd name="T24" fmla="*/ 1511 w 76"/>
                <a:gd name="T25" fmla="*/ 569 h 51"/>
                <a:gd name="T26" fmla="*/ 1529 w 76"/>
                <a:gd name="T27" fmla="*/ 463 h 51"/>
                <a:gd name="T28" fmla="*/ 1552 w 76"/>
                <a:gd name="T29" fmla="*/ 399 h 51"/>
                <a:gd name="T30" fmla="*/ 1447 w 76"/>
                <a:gd name="T31" fmla="*/ 399 h 51"/>
                <a:gd name="T32" fmla="*/ 1383 w 76"/>
                <a:gd name="T33" fmla="*/ 294 h 51"/>
                <a:gd name="T34" fmla="*/ 1300 w 76"/>
                <a:gd name="T35" fmla="*/ 358 h 51"/>
                <a:gd name="T36" fmla="*/ 1259 w 76"/>
                <a:gd name="T37" fmla="*/ 399 h 51"/>
                <a:gd name="T38" fmla="*/ 1195 w 76"/>
                <a:gd name="T39" fmla="*/ 381 h 51"/>
                <a:gd name="T40" fmla="*/ 1113 w 76"/>
                <a:gd name="T41" fmla="*/ 399 h 51"/>
                <a:gd name="T42" fmla="*/ 1090 w 76"/>
                <a:gd name="T43" fmla="*/ 317 h 51"/>
                <a:gd name="T44" fmla="*/ 1026 w 76"/>
                <a:gd name="T45" fmla="*/ 317 h 51"/>
                <a:gd name="T46" fmla="*/ 1007 w 76"/>
                <a:gd name="T47" fmla="*/ 381 h 51"/>
                <a:gd name="T48" fmla="*/ 966 w 76"/>
                <a:gd name="T49" fmla="*/ 294 h 51"/>
                <a:gd name="T50" fmla="*/ 861 w 76"/>
                <a:gd name="T51" fmla="*/ 294 h 51"/>
                <a:gd name="T52" fmla="*/ 797 w 76"/>
                <a:gd name="T53" fmla="*/ 358 h 51"/>
                <a:gd name="T54" fmla="*/ 756 w 76"/>
                <a:gd name="T55" fmla="*/ 358 h 51"/>
                <a:gd name="T56" fmla="*/ 733 w 76"/>
                <a:gd name="T57" fmla="*/ 211 h 51"/>
                <a:gd name="T58" fmla="*/ 673 w 76"/>
                <a:gd name="T59" fmla="*/ 229 h 51"/>
                <a:gd name="T60" fmla="*/ 673 w 76"/>
                <a:gd name="T61" fmla="*/ 381 h 51"/>
                <a:gd name="T62" fmla="*/ 609 w 76"/>
                <a:gd name="T63" fmla="*/ 381 h 51"/>
                <a:gd name="T64" fmla="*/ 586 w 76"/>
                <a:gd name="T65" fmla="*/ 317 h 51"/>
                <a:gd name="T66" fmla="*/ 504 w 76"/>
                <a:gd name="T67" fmla="*/ 399 h 51"/>
                <a:gd name="T68" fmla="*/ 504 w 76"/>
                <a:gd name="T69" fmla="*/ 294 h 51"/>
                <a:gd name="T70" fmla="*/ 586 w 76"/>
                <a:gd name="T71" fmla="*/ 211 h 51"/>
                <a:gd name="T72" fmla="*/ 504 w 76"/>
                <a:gd name="T73" fmla="*/ 23 h 51"/>
                <a:gd name="T74" fmla="*/ 375 w 76"/>
                <a:gd name="T75" fmla="*/ 0 h 51"/>
                <a:gd name="T76" fmla="*/ 398 w 76"/>
                <a:gd name="T77" fmla="*/ 147 h 51"/>
                <a:gd name="T78" fmla="*/ 316 w 76"/>
                <a:gd name="T79" fmla="*/ 23 h 51"/>
                <a:gd name="T80" fmla="*/ 252 w 76"/>
                <a:gd name="T81" fmla="*/ 83 h 51"/>
                <a:gd name="T82" fmla="*/ 211 w 76"/>
                <a:gd name="T83" fmla="*/ 106 h 51"/>
                <a:gd name="T84" fmla="*/ 252 w 76"/>
                <a:gd name="T85" fmla="*/ 147 h 51"/>
                <a:gd name="T86" fmla="*/ 169 w 76"/>
                <a:gd name="T87" fmla="*/ 106 h 51"/>
                <a:gd name="T88" fmla="*/ 147 w 76"/>
                <a:gd name="T89" fmla="*/ 147 h 51"/>
                <a:gd name="T90" fmla="*/ 82 w 76"/>
                <a:gd name="T91" fmla="*/ 147 h 51"/>
                <a:gd name="T92" fmla="*/ 105 w 76"/>
                <a:gd name="T93" fmla="*/ 211 h 51"/>
                <a:gd name="T94" fmla="*/ 293 w 76"/>
                <a:gd name="T95" fmla="*/ 229 h 51"/>
                <a:gd name="T96" fmla="*/ 375 w 76"/>
                <a:gd name="T97" fmla="*/ 317 h 51"/>
                <a:gd name="T98" fmla="*/ 293 w 76"/>
                <a:gd name="T99" fmla="*/ 358 h 51"/>
                <a:gd name="T100" fmla="*/ 357 w 76"/>
                <a:gd name="T101" fmla="*/ 399 h 51"/>
                <a:gd name="T102" fmla="*/ 375 w 76"/>
                <a:gd name="T103" fmla="*/ 440 h 51"/>
                <a:gd name="T104" fmla="*/ 357 w 76"/>
                <a:gd name="T105" fmla="*/ 463 h 51"/>
                <a:gd name="T106" fmla="*/ 23 w 76"/>
                <a:gd name="T107" fmla="*/ 358 h 51"/>
                <a:gd name="T108" fmla="*/ 0 w 76"/>
                <a:gd name="T109" fmla="*/ 399 h 51"/>
                <a:gd name="T110" fmla="*/ 252 w 76"/>
                <a:gd name="T111" fmla="*/ 463 h 51"/>
                <a:gd name="T112" fmla="*/ 229 w 76"/>
                <a:gd name="T113" fmla="*/ 528 h 51"/>
                <a:gd name="T114" fmla="*/ 229 w 76"/>
                <a:gd name="T115" fmla="*/ 652 h 51"/>
                <a:gd name="T116" fmla="*/ 169 w 76"/>
                <a:gd name="T117" fmla="*/ 716 h 51"/>
                <a:gd name="T118" fmla="*/ 82 w 76"/>
                <a:gd name="T119" fmla="*/ 716 h 51"/>
                <a:gd name="T120" fmla="*/ 41 w 76"/>
                <a:gd name="T121" fmla="*/ 739 h 51"/>
                <a:gd name="T122" fmla="*/ 293 w 76"/>
                <a:gd name="T123" fmla="*/ 798 h 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"/>
                <a:gd name="T187" fmla="*/ 0 h 51"/>
                <a:gd name="T188" fmla="*/ 76 w 76"/>
                <a:gd name="T189" fmla="*/ 51 h 5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" h="51">
                  <a:moveTo>
                    <a:pt x="14" y="38"/>
                  </a:moveTo>
                  <a:lnTo>
                    <a:pt x="18" y="46"/>
                  </a:lnTo>
                  <a:lnTo>
                    <a:pt x="26" y="51"/>
                  </a:lnTo>
                  <a:lnTo>
                    <a:pt x="32" y="51"/>
                  </a:lnTo>
                  <a:lnTo>
                    <a:pt x="38" y="51"/>
                  </a:lnTo>
                  <a:lnTo>
                    <a:pt x="45" y="51"/>
                  </a:lnTo>
                  <a:lnTo>
                    <a:pt x="56" y="48"/>
                  </a:lnTo>
                  <a:lnTo>
                    <a:pt x="60" y="48"/>
                  </a:lnTo>
                  <a:lnTo>
                    <a:pt x="66" y="45"/>
                  </a:lnTo>
                  <a:lnTo>
                    <a:pt x="72" y="42"/>
                  </a:lnTo>
                  <a:lnTo>
                    <a:pt x="76" y="32"/>
                  </a:lnTo>
                  <a:lnTo>
                    <a:pt x="73" y="31"/>
                  </a:lnTo>
                  <a:lnTo>
                    <a:pt x="72" y="27"/>
                  </a:lnTo>
                  <a:lnTo>
                    <a:pt x="73" y="22"/>
                  </a:lnTo>
                  <a:lnTo>
                    <a:pt x="74" y="19"/>
                  </a:lnTo>
                  <a:lnTo>
                    <a:pt x="69" y="19"/>
                  </a:lnTo>
                  <a:lnTo>
                    <a:pt x="66" y="14"/>
                  </a:lnTo>
                  <a:lnTo>
                    <a:pt x="62" y="17"/>
                  </a:lnTo>
                  <a:lnTo>
                    <a:pt x="60" y="19"/>
                  </a:lnTo>
                  <a:lnTo>
                    <a:pt x="57" y="18"/>
                  </a:lnTo>
                  <a:lnTo>
                    <a:pt x="53" y="19"/>
                  </a:lnTo>
                  <a:lnTo>
                    <a:pt x="52" y="15"/>
                  </a:lnTo>
                  <a:lnTo>
                    <a:pt x="49" y="15"/>
                  </a:lnTo>
                  <a:lnTo>
                    <a:pt x="48" y="18"/>
                  </a:lnTo>
                  <a:lnTo>
                    <a:pt x="46" y="14"/>
                  </a:lnTo>
                  <a:lnTo>
                    <a:pt x="41" y="14"/>
                  </a:lnTo>
                  <a:lnTo>
                    <a:pt x="38" y="17"/>
                  </a:lnTo>
                  <a:lnTo>
                    <a:pt x="36" y="17"/>
                  </a:lnTo>
                  <a:lnTo>
                    <a:pt x="35" y="10"/>
                  </a:lnTo>
                  <a:lnTo>
                    <a:pt x="32" y="11"/>
                  </a:lnTo>
                  <a:lnTo>
                    <a:pt x="32" y="18"/>
                  </a:lnTo>
                  <a:lnTo>
                    <a:pt x="29" y="18"/>
                  </a:lnTo>
                  <a:lnTo>
                    <a:pt x="28" y="15"/>
                  </a:lnTo>
                  <a:lnTo>
                    <a:pt x="24" y="19"/>
                  </a:lnTo>
                  <a:lnTo>
                    <a:pt x="24" y="14"/>
                  </a:lnTo>
                  <a:lnTo>
                    <a:pt x="28" y="10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9" y="7"/>
                  </a:lnTo>
                  <a:lnTo>
                    <a:pt x="15" y="1"/>
                  </a:lnTo>
                  <a:lnTo>
                    <a:pt x="12" y="4"/>
                  </a:lnTo>
                  <a:lnTo>
                    <a:pt x="10" y="5"/>
                  </a:lnTo>
                  <a:lnTo>
                    <a:pt x="12" y="7"/>
                  </a:lnTo>
                  <a:lnTo>
                    <a:pt x="8" y="5"/>
                  </a:lnTo>
                  <a:lnTo>
                    <a:pt x="7" y="7"/>
                  </a:lnTo>
                  <a:lnTo>
                    <a:pt x="4" y="7"/>
                  </a:lnTo>
                  <a:lnTo>
                    <a:pt x="5" y="10"/>
                  </a:lnTo>
                  <a:lnTo>
                    <a:pt x="14" y="11"/>
                  </a:lnTo>
                  <a:lnTo>
                    <a:pt x="18" y="15"/>
                  </a:lnTo>
                  <a:lnTo>
                    <a:pt x="14" y="17"/>
                  </a:lnTo>
                  <a:lnTo>
                    <a:pt x="17" y="19"/>
                  </a:lnTo>
                  <a:lnTo>
                    <a:pt x="18" y="21"/>
                  </a:lnTo>
                  <a:lnTo>
                    <a:pt x="17" y="22"/>
                  </a:lnTo>
                  <a:lnTo>
                    <a:pt x="1" y="17"/>
                  </a:lnTo>
                  <a:lnTo>
                    <a:pt x="0" y="19"/>
                  </a:lnTo>
                  <a:lnTo>
                    <a:pt x="12" y="22"/>
                  </a:lnTo>
                  <a:lnTo>
                    <a:pt x="11" y="25"/>
                  </a:lnTo>
                  <a:lnTo>
                    <a:pt x="11" y="31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2" y="35"/>
                  </a:lnTo>
                  <a:lnTo>
                    <a:pt x="14" y="38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62" name="Freeform 1262"/>
            <p:cNvSpPr>
              <a:spLocks noChangeAspect="1"/>
            </p:cNvSpPr>
            <p:nvPr/>
          </p:nvSpPr>
          <p:spPr bwMode="auto">
            <a:xfrm>
              <a:off x="1468" y="2062"/>
              <a:ext cx="41" cy="31"/>
            </a:xfrm>
            <a:custGeom>
              <a:avLst/>
              <a:gdLst>
                <a:gd name="T0" fmla="*/ 0 w 9"/>
                <a:gd name="T1" fmla="*/ 58 h 7"/>
                <a:gd name="T2" fmla="*/ 64 w 9"/>
                <a:gd name="T3" fmla="*/ 137 h 7"/>
                <a:gd name="T4" fmla="*/ 146 w 9"/>
                <a:gd name="T5" fmla="*/ 137 h 7"/>
                <a:gd name="T6" fmla="*/ 187 w 9"/>
                <a:gd name="T7" fmla="*/ 97 h 7"/>
                <a:gd name="T8" fmla="*/ 146 w 9"/>
                <a:gd name="T9" fmla="*/ 0 h 7"/>
                <a:gd name="T10" fmla="*/ 0 w 9"/>
                <a:gd name="T11" fmla="*/ 18 h 7"/>
                <a:gd name="T12" fmla="*/ 0 w 9"/>
                <a:gd name="T13" fmla="*/ 58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7"/>
                <a:gd name="T23" fmla="*/ 9 w 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7">
                  <a:moveTo>
                    <a:pt x="0" y="3"/>
                  </a:moveTo>
                  <a:lnTo>
                    <a:pt x="3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63" name="Freeform 1263"/>
            <p:cNvSpPr>
              <a:spLocks noChangeAspect="1"/>
            </p:cNvSpPr>
            <p:nvPr/>
          </p:nvSpPr>
          <p:spPr bwMode="auto">
            <a:xfrm>
              <a:off x="1468" y="2062"/>
              <a:ext cx="41" cy="31"/>
            </a:xfrm>
            <a:custGeom>
              <a:avLst/>
              <a:gdLst>
                <a:gd name="T0" fmla="*/ 0 w 9"/>
                <a:gd name="T1" fmla="*/ 58 h 7"/>
                <a:gd name="T2" fmla="*/ 64 w 9"/>
                <a:gd name="T3" fmla="*/ 137 h 7"/>
                <a:gd name="T4" fmla="*/ 146 w 9"/>
                <a:gd name="T5" fmla="*/ 137 h 7"/>
                <a:gd name="T6" fmla="*/ 187 w 9"/>
                <a:gd name="T7" fmla="*/ 97 h 7"/>
                <a:gd name="T8" fmla="*/ 146 w 9"/>
                <a:gd name="T9" fmla="*/ 0 h 7"/>
                <a:gd name="T10" fmla="*/ 0 w 9"/>
                <a:gd name="T11" fmla="*/ 18 h 7"/>
                <a:gd name="T12" fmla="*/ 0 w 9"/>
                <a:gd name="T13" fmla="*/ 58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7"/>
                <a:gd name="T23" fmla="*/ 9 w 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7">
                  <a:moveTo>
                    <a:pt x="0" y="3"/>
                  </a:moveTo>
                  <a:lnTo>
                    <a:pt x="3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64" name="Freeform 1265"/>
            <p:cNvSpPr>
              <a:spLocks noChangeAspect="1"/>
            </p:cNvSpPr>
            <p:nvPr/>
          </p:nvSpPr>
          <p:spPr bwMode="auto">
            <a:xfrm>
              <a:off x="327" y="1357"/>
              <a:ext cx="348" cy="234"/>
            </a:xfrm>
            <a:custGeom>
              <a:avLst/>
              <a:gdLst>
                <a:gd name="T0" fmla="*/ 293 w 76"/>
                <a:gd name="T1" fmla="*/ 798 h 51"/>
                <a:gd name="T2" fmla="*/ 375 w 76"/>
                <a:gd name="T3" fmla="*/ 968 h 51"/>
                <a:gd name="T4" fmla="*/ 545 w 76"/>
                <a:gd name="T5" fmla="*/ 1074 h 51"/>
                <a:gd name="T6" fmla="*/ 673 w 76"/>
                <a:gd name="T7" fmla="*/ 1074 h 51"/>
                <a:gd name="T8" fmla="*/ 797 w 76"/>
                <a:gd name="T9" fmla="*/ 1074 h 51"/>
                <a:gd name="T10" fmla="*/ 943 w 76"/>
                <a:gd name="T11" fmla="*/ 1074 h 51"/>
                <a:gd name="T12" fmla="*/ 1172 w 76"/>
                <a:gd name="T13" fmla="*/ 1009 h 51"/>
                <a:gd name="T14" fmla="*/ 1259 w 76"/>
                <a:gd name="T15" fmla="*/ 1009 h 51"/>
                <a:gd name="T16" fmla="*/ 1383 w 76"/>
                <a:gd name="T17" fmla="*/ 945 h 51"/>
                <a:gd name="T18" fmla="*/ 1511 w 76"/>
                <a:gd name="T19" fmla="*/ 886 h 51"/>
                <a:gd name="T20" fmla="*/ 1593 w 76"/>
                <a:gd name="T21" fmla="*/ 674 h 51"/>
                <a:gd name="T22" fmla="*/ 1529 w 76"/>
                <a:gd name="T23" fmla="*/ 652 h 51"/>
                <a:gd name="T24" fmla="*/ 1511 w 76"/>
                <a:gd name="T25" fmla="*/ 569 h 51"/>
                <a:gd name="T26" fmla="*/ 1529 w 76"/>
                <a:gd name="T27" fmla="*/ 463 h 51"/>
                <a:gd name="T28" fmla="*/ 1552 w 76"/>
                <a:gd name="T29" fmla="*/ 399 h 51"/>
                <a:gd name="T30" fmla="*/ 1447 w 76"/>
                <a:gd name="T31" fmla="*/ 399 h 51"/>
                <a:gd name="T32" fmla="*/ 1383 w 76"/>
                <a:gd name="T33" fmla="*/ 294 h 51"/>
                <a:gd name="T34" fmla="*/ 1300 w 76"/>
                <a:gd name="T35" fmla="*/ 358 h 51"/>
                <a:gd name="T36" fmla="*/ 1259 w 76"/>
                <a:gd name="T37" fmla="*/ 399 h 51"/>
                <a:gd name="T38" fmla="*/ 1195 w 76"/>
                <a:gd name="T39" fmla="*/ 381 h 51"/>
                <a:gd name="T40" fmla="*/ 1113 w 76"/>
                <a:gd name="T41" fmla="*/ 399 h 51"/>
                <a:gd name="T42" fmla="*/ 1090 w 76"/>
                <a:gd name="T43" fmla="*/ 317 h 51"/>
                <a:gd name="T44" fmla="*/ 1026 w 76"/>
                <a:gd name="T45" fmla="*/ 317 h 51"/>
                <a:gd name="T46" fmla="*/ 1007 w 76"/>
                <a:gd name="T47" fmla="*/ 381 h 51"/>
                <a:gd name="T48" fmla="*/ 966 w 76"/>
                <a:gd name="T49" fmla="*/ 294 h 51"/>
                <a:gd name="T50" fmla="*/ 861 w 76"/>
                <a:gd name="T51" fmla="*/ 294 h 51"/>
                <a:gd name="T52" fmla="*/ 797 w 76"/>
                <a:gd name="T53" fmla="*/ 358 h 51"/>
                <a:gd name="T54" fmla="*/ 756 w 76"/>
                <a:gd name="T55" fmla="*/ 358 h 51"/>
                <a:gd name="T56" fmla="*/ 733 w 76"/>
                <a:gd name="T57" fmla="*/ 211 h 51"/>
                <a:gd name="T58" fmla="*/ 673 w 76"/>
                <a:gd name="T59" fmla="*/ 229 h 51"/>
                <a:gd name="T60" fmla="*/ 673 w 76"/>
                <a:gd name="T61" fmla="*/ 381 h 51"/>
                <a:gd name="T62" fmla="*/ 609 w 76"/>
                <a:gd name="T63" fmla="*/ 381 h 51"/>
                <a:gd name="T64" fmla="*/ 586 w 76"/>
                <a:gd name="T65" fmla="*/ 317 h 51"/>
                <a:gd name="T66" fmla="*/ 504 w 76"/>
                <a:gd name="T67" fmla="*/ 399 h 51"/>
                <a:gd name="T68" fmla="*/ 504 w 76"/>
                <a:gd name="T69" fmla="*/ 294 h 51"/>
                <a:gd name="T70" fmla="*/ 586 w 76"/>
                <a:gd name="T71" fmla="*/ 211 h 51"/>
                <a:gd name="T72" fmla="*/ 504 w 76"/>
                <a:gd name="T73" fmla="*/ 23 h 51"/>
                <a:gd name="T74" fmla="*/ 375 w 76"/>
                <a:gd name="T75" fmla="*/ 0 h 51"/>
                <a:gd name="T76" fmla="*/ 398 w 76"/>
                <a:gd name="T77" fmla="*/ 147 h 51"/>
                <a:gd name="T78" fmla="*/ 316 w 76"/>
                <a:gd name="T79" fmla="*/ 23 h 51"/>
                <a:gd name="T80" fmla="*/ 252 w 76"/>
                <a:gd name="T81" fmla="*/ 83 h 51"/>
                <a:gd name="T82" fmla="*/ 211 w 76"/>
                <a:gd name="T83" fmla="*/ 106 h 51"/>
                <a:gd name="T84" fmla="*/ 252 w 76"/>
                <a:gd name="T85" fmla="*/ 147 h 51"/>
                <a:gd name="T86" fmla="*/ 169 w 76"/>
                <a:gd name="T87" fmla="*/ 106 h 51"/>
                <a:gd name="T88" fmla="*/ 147 w 76"/>
                <a:gd name="T89" fmla="*/ 147 h 51"/>
                <a:gd name="T90" fmla="*/ 82 w 76"/>
                <a:gd name="T91" fmla="*/ 147 h 51"/>
                <a:gd name="T92" fmla="*/ 105 w 76"/>
                <a:gd name="T93" fmla="*/ 211 h 51"/>
                <a:gd name="T94" fmla="*/ 293 w 76"/>
                <a:gd name="T95" fmla="*/ 229 h 51"/>
                <a:gd name="T96" fmla="*/ 375 w 76"/>
                <a:gd name="T97" fmla="*/ 317 h 51"/>
                <a:gd name="T98" fmla="*/ 293 w 76"/>
                <a:gd name="T99" fmla="*/ 358 h 51"/>
                <a:gd name="T100" fmla="*/ 357 w 76"/>
                <a:gd name="T101" fmla="*/ 399 h 51"/>
                <a:gd name="T102" fmla="*/ 375 w 76"/>
                <a:gd name="T103" fmla="*/ 440 h 51"/>
                <a:gd name="T104" fmla="*/ 357 w 76"/>
                <a:gd name="T105" fmla="*/ 463 h 51"/>
                <a:gd name="T106" fmla="*/ 23 w 76"/>
                <a:gd name="T107" fmla="*/ 358 h 51"/>
                <a:gd name="T108" fmla="*/ 0 w 76"/>
                <a:gd name="T109" fmla="*/ 399 h 51"/>
                <a:gd name="T110" fmla="*/ 252 w 76"/>
                <a:gd name="T111" fmla="*/ 463 h 51"/>
                <a:gd name="T112" fmla="*/ 229 w 76"/>
                <a:gd name="T113" fmla="*/ 528 h 51"/>
                <a:gd name="T114" fmla="*/ 229 w 76"/>
                <a:gd name="T115" fmla="*/ 652 h 51"/>
                <a:gd name="T116" fmla="*/ 169 w 76"/>
                <a:gd name="T117" fmla="*/ 716 h 51"/>
                <a:gd name="T118" fmla="*/ 82 w 76"/>
                <a:gd name="T119" fmla="*/ 716 h 51"/>
                <a:gd name="T120" fmla="*/ 41 w 76"/>
                <a:gd name="T121" fmla="*/ 739 h 51"/>
                <a:gd name="T122" fmla="*/ 293 w 76"/>
                <a:gd name="T123" fmla="*/ 798 h 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"/>
                <a:gd name="T187" fmla="*/ 0 h 51"/>
                <a:gd name="T188" fmla="*/ 76 w 76"/>
                <a:gd name="T189" fmla="*/ 51 h 5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" h="51">
                  <a:moveTo>
                    <a:pt x="14" y="38"/>
                  </a:moveTo>
                  <a:lnTo>
                    <a:pt x="18" y="46"/>
                  </a:lnTo>
                  <a:lnTo>
                    <a:pt x="26" y="51"/>
                  </a:lnTo>
                  <a:lnTo>
                    <a:pt x="32" y="51"/>
                  </a:lnTo>
                  <a:lnTo>
                    <a:pt x="38" y="51"/>
                  </a:lnTo>
                  <a:lnTo>
                    <a:pt x="45" y="51"/>
                  </a:lnTo>
                  <a:lnTo>
                    <a:pt x="56" y="48"/>
                  </a:lnTo>
                  <a:lnTo>
                    <a:pt x="60" y="48"/>
                  </a:lnTo>
                  <a:lnTo>
                    <a:pt x="66" y="45"/>
                  </a:lnTo>
                  <a:lnTo>
                    <a:pt x="72" y="42"/>
                  </a:lnTo>
                  <a:lnTo>
                    <a:pt x="76" y="32"/>
                  </a:lnTo>
                  <a:lnTo>
                    <a:pt x="73" y="31"/>
                  </a:lnTo>
                  <a:lnTo>
                    <a:pt x="72" y="27"/>
                  </a:lnTo>
                  <a:lnTo>
                    <a:pt x="73" y="22"/>
                  </a:lnTo>
                  <a:lnTo>
                    <a:pt x="74" y="19"/>
                  </a:lnTo>
                  <a:lnTo>
                    <a:pt x="69" y="19"/>
                  </a:lnTo>
                  <a:lnTo>
                    <a:pt x="66" y="14"/>
                  </a:lnTo>
                  <a:lnTo>
                    <a:pt x="62" y="17"/>
                  </a:lnTo>
                  <a:lnTo>
                    <a:pt x="60" y="19"/>
                  </a:lnTo>
                  <a:lnTo>
                    <a:pt x="57" y="18"/>
                  </a:lnTo>
                  <a:lnTo>
                    <a:pt x="53" y="19"/>
                  </a:lnTo>
                  <a:lnTo>
                    <a:pt x="52" y="15"/>
                  </a:lnTo>
                  <a:lnTo>
                    <a:pt x="49" y="15"/>
                  </a:lnTo>
                  <a:lnTo>
                    <a:pt x="48" y="18"/>
                  </a:lnTo>
                  <a:lnTo>
                    <a:pt x="46" y="14"/>
                  </a:lnTo>
                  <a:lnTo>
                    <a:pt x="41" y="14"/>
                  </a:lnTo>
                  <a:lnTo>
                    <a:pt x="38" y="17"/>
                  </a:lnTo>
                  <a:lnTo>
                    <a:pt x="36" y="17"/>
                  </a:lnTo>
                  <a:lnTo>
                    <a:pt x="35" y="10"/>
                  </a:lnTo>
                  <a:lnTo>
                    <a:pt x="32" y="11"/>
                  </a:lnTo>
                  <a:lnTo>
                    <a:pt x="32" y="18"/>
                  </a:lnTo>
                  <a:lnTo>
                    <a:pt x="29" y="18"/>
                  </a:lnTo>
                  <a:lnTo>
                    <a:pt x="28" y="15"/>
                  </a:lnTo>
                  <a:lnTo>
                    <a:pt x="24" y="19"/>
                  </a:lnTo>
                  <a:lnTo>
                    <a:pt x="24" y="14"/>
                  </a:lnTo>
                  <a:lnTo>
                    <a:pt x="28" y="10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9" y="7"/>
                  </a:lnTo>
                  <a:lnTo>
                    <a:pt x="15" y="1"/>
                  </a:lnTo>
                  <a:lnTo>
                    <a:pt x="12" y="4"/>
                  </a:lnTo>
                  <a:lnTo>
                    <a:pt x="10" y="5"/>
                  </a:lnTo>
                  <a:lnTo>
                    <a:pt x="12" y="7"/>
                  </a:lnTo>
                  <a:lnTo>
                    <a:pt x="8" y="5"/>
                  </a:lnTo>
                  <a:lnTo>
                    <a:pt x="7" y="7"/>
                  </a:lnTo>
                  <a:lnTo>
                    <a:pt x="4" y="7"/>
                  </a:lnTo>
                  <a:lnTo>
                    <a:pt x="5" y="10"/>
                  </a:lnTo>
                  <a:lnTo>
                    <a:pt x="14" y="11"/>
                  </a:lnTo>
                  <a:lnTo>
                    <a:pt x="18" y="15"/>
                  </a:lnTo>
                  <a:lnTo>
                    <a:pt x="14" y="17"/>
                  </a:lnTo>
                  <a:lnTo>
                    <a:pt x="17" y="19"/>
                  </a:lnTo>
                  <a:lnTo>
                    <a:pt x="18" y="21"/>
                  </a:lnTo>
                  <a:lnTo>
                    <a:pt x="17" y="22"/>
                  </a:lnTo>
                  <a:lnTo>
                    <a:pt x="1" y="17"/>
                  </a:lnTo>
                  <a:lnTo>
                    <a:pt x="0" y="19"/>
                  </a:lnTo>
                  <a:lnTo>
                    <a:pt x="12" y="22"/>
                  </a:lnTo>
                  <a:lnTo>
                    <a:pt x="11" y="25"/>
                  </a:lnTo>
                  <a:lnTo>
                    <a:pt x="11" y="31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2" y="35"/>
                  </a:lnTo>
                  <a:lnTo>
                    <a:pt x="14" y="38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65" name="Freeform 1266"/>
            <p:cNvSpPr>
              <a:spLocks noChangeAspect="1"/>
            </p:cNvSpPr>
            <p:nvPr/>
          </p:nvSpPr>
          <p:spPr bwMode="auto">
            <a:xfrm>
              <a:off x="1468" y="2062"/>
              <a:ext cx="41" cy="31"/>
            </a:xfrm>
            <a:custGeom>
              <a:avLst/>
              <a:gdLst>
                <a:gd name="T0" fmla="*/ 0 w 9"/>
                <a:gd name="T1" fmla="*/ 58 h 7"/>
                <a:gd name="T2" fmla="*/ 64 w 9"/>
                <a:gd name="T3" fmla="*/ 137 h 7"/>
                <a:gd name="T4" fmla="*/ 146 w 9"/>
                <a:gd name="T5" fmla="*/ 137 h 7"/>
                <a:gd name="T6" fmla="*/ 187 w 9"/>
                <a:gd name="T7" fmla="*/ 97 h 7"/>
                <a:gd name="T8" fmla="*/ 146 w 9"/>
                <a:gd name="T9" fmla="*/ 0 h 7"/>
                <a:gd name="T10" fmla="*/ 0 w 9"/>
                <a:gd name="T11" fmla="*/ 18 h 7"/>
                <a:gd name="T12" fmla="*/ 0 w 9"/>
                <a:gd name="T13" fmla="*/ 58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7"/>
                <a:gd name="T23" fmla="*/ 9 w 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7">
                  <a:moveTo>
                    <a:pt x="0" y="3"/>
                  </a:moveTo>
                  <a:lnTo>
                    <a:pt x="3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66" name="Freeform 1267"/>
            <p:cNvSpPr>
              <a:spLocks noChangeAspect="1"/>
            </p:cNvSpPr>
            <p:nvPr/>
          </p:nvSpPr>
          <p:spPr bwMode="auto">
            <a:xfrm>
              <a:off x="1468" y="2062"/>
              <a:ext cx="41" cy="31"/>
            </a:xfrm>
            <a:custGeom>
              <a:avLst/>
              <a:gdLst>
                <a:gd name="T0" fmla="*/ 0 w 9"/>
                <a:gd name="T1" fmla="*/ 58 h 7"/>
                <a:gd name="T2" fmla="*/ 64 w 9"/>
                <a:gd name="T3" fmla="*/ 137 h 7"/>
                <a:gd name="T4" fmla="*/ 146 w 9"/>
                <a:gd name="T5" fmla="*/ 137 h 7"/>
                <a:gd name="T6" fmla="*/ 187 w 9"/>
                <a:gd name="T7" fmla="*/ 97 h 7"/>
                <a:gd name="T8" fmla="*/ 146 w 9"/>
                <a:gd name="T9" fmla="*/ 0 h 7"/>
                <a:gd name="T10" fmla="*/ 0 w 9"/>
                <a:gd name="T11" fmla="*/ 18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7"/>
                <a:gd name="T20" fmla="*/ 9 w 9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7">
                  <a:moveTo>
                    <a:pt x="0" y="3"/>
                  </a:moveTo>
                  <a:lnTo>
                    <a:pt x="3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0" y="1"/>
                  </a:lnTo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67" name="Freeform 1268"/>
            <p:cNvSpPr>
              <a:spLocks noChangeAspect="1"/>
            </p:cNvSpPr>
            <p:nvPr/>
          </p:nvSpPr>
          <p:spPr bwMode="auto">
            <a:xfrm>
              <a:off x="1468" y="2062"/>
              <a:ext cx="41" cy="31"/>
            </a:xfrm>
            <a:custGeom>
              <a:avLst/>
              <a:gdLst>
                <a:gd name="T0" fmla="*/ 0 w 9"/>
                <a:gd name="T1" fmla="*/ 58 h 7"/>
                <a:gd name="T2" fmla="*/ 64 w 9"/>
                <a:gd name="T3" fmla="*/ 137 h 7"/>
                <a:gd name="T4" fmla="*/ 146 w 9"/>
                <a:gd name="T5" fmla="*/ 137 h 7"/>
                <a:gd name="T6" fmla="*/ 187 w 9"/>
                <a:gd name="T7" fmla="*/ 97 h 7"/>
                <a:gd name="T8" fmla="*/ 146 w 9"/>
                <a:gd name="T9" fmla="*/ 0 h 7"/>
                <a:gd name="T10" fmla="*/ 0 w 9"/>
                <a:gd name="T11" fmla="*/ 18 h 7"/>
                <a:gd name="T12" fmla="*/ 0 w 9"/>
                <a:gd name="T13" fmla="*/ 58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7"/>
                <a:gd name="T23" fmla="*/ 9 w 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7">
                  <a:moveTo>
                    <a:pt x="0" y="3"/>
                  </a:moveTo>
                  <a:lnTo>
                    <a:pt x="3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68" name="Freeform 1269"/>
            <p:cNvSpPr>
              <a:spLocks noChangeAspect="1"/>
            </p:cNvSpPr>
            <p:nvPr/>
          </p:nvSpPr>
          <p:spPr bwMode="auto">
            <a:xfrm>
              <a:off x="1468" y="2062"/>
              <a:ext cx="41" cy="31"/>
            </a:xfrm>
            <a:custGeom>
              <a:avLst/>
              <a:gdLst>
                <a:gd name="T0" fmla="*/ 0 w 9"/>
                <a:gd name="T1" fmla="*/ 58 h 7"/>
                <a:gd name="T2" fmla="*/ 64 w 9"/>
                <a:gd name="T3" fmla="*/ 137 h 7"/>
                <a:gd name="T4" fmla="*/ 146 w 9"/>
                <a:gd name="T5" fmla="*/ 137 h 7"/>
                <a:gd name="T6" fmla="*/ 187 w 9"/>
                <a:gd name="T7" fmla="*/ 97 h 7"/>
                <a:gd name="T8" fmla="*/ 146 w 9"/>
                <a:gd name="T9" fmla="*/ 0 h 7"/>
                <a:gd name="T10" fmla="*/ 0 w 9"/>
                <a:gd name="T11" fmla="*/ 18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7"/>
                <a:gd name="T20" fmla="*/ 9 w 9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7">
                  <a:moveTo>
                    <a:pt x="0" y="3"/>
                  </a:moveTo>
                  <a:lnTo>
                    <a:pt x="3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0" y="1"/>
                  </a:lnTo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69" name="Freeform 1270"/>
            <p:cNvSpPr>
              <a:spLocks noChangeAspect="1"/>
            </p:cNvSpPr>
            <p:nvPr/>
          </p:nvSpPr>
          <p:spPr bwMode="auto">
            <a:xfrm>
              <a:off x="1527" y="2021"/>
              <a:ext cx="59" cy="105"/>
            </a:xfrm>
            <a:custGeom>
              <a:avLst/>
              <a:gdLst>
                <a:gd name="T0" fmla="*/ 0 w 13"/>
                <a:gd name="T1" fmla="*/ 438 h 23"/>
                <a:gd name="T2" fmla="*/ 123 w 13"/>
                <a:gd name="T3" fmla="*/ 479 h 23"/>
                <a:gd name="T4" fmla="*/ 163 w 13"/>
                <a:gd name="T5" fmla="*/ 397 h 23"/>
                <a:gd name="T6" fmla="*/ 163 w 13"/>
                <a:gd name="T7" fmla="*/ 292 h 23"/>
                <a:gd name="T8" fmla="*/ 268 w 13"/>
                <a:gd name="T9" fmla="*/ 269 h 23"/>
                <a:gd name="T10" fmla="*/ 227 w 13"/>
                <a:gd name="T11" fmla="*/ 187 h 23"/>
                <a:gd name="T12" fmla="*/ 268 w 13"/>
                <a:gd name="T13" fmla="*/ 187 h 23"/>
                <a:gd name="T14" fmla="*/ 268 w 13"/>
                <a:gd name="T15" fmla="*/ 41 h 23"/>
                <a:gd name="T16" fmla="*/ 204 w 13"/>
                <a:gd name="T17" fmla="*/ 0 h 23"/>
                <a:gd name="T18" fmla="*/ 163 w 13"/>
                <a:gd name="T19" fmla="*/ 64 h 23"/>
                <a:gd name="T20" fmla="*/ 145 w 13"/>
                <a:gd name="T21" fmla="*/ 123 h 23"/>
                <a:gd name="T22" fmla="*/ 82 w 13"/>
                <a:gd name="T23" fmla="*/ 64 h 23"/>
                <a:gd name="T24" fmla="*/ 0 w 13"/>
                <a:gd name="T25" fmla="*/ 123 h 23"/>
                <a:gd name="T26" fmla="*/ 0 w 13"/>
                <a:gd name="T27" fmla="*/ 123 h 23"/>
                <a:gd name="T28" fmla="*/ 0 w 13"/>
                <a:gd name="T29" fmla="*/ 187 h 23"/>
                <a:gd name="T30" fmla="*/ 82 w 13"/>
                <a:gd name="T31" fmla="*/ 251 h 23"/>
                <a:gd name="T32" fmla="*/ 123 w 13"/>
                <a:gd name="T33" fmla="*/ 292 h 23"/>
                <a:gd name="T34" fmla="*/ 82 w 13"/>
                <a:gd name="T35" fmla="*/ 397 h 23"/>
                <a:gd name="T36" fmla="*/ 0 w 13"/>
                <a:gd name="T37" fmla="*/ 356 h 23"/>
                <a:gd name="T38" fmla="*/ 0 w 13"/>
                <a:gd name="T39" fmla="*/ 438 h 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"/>
                <a:gd name="T61" fmla="*/ 0 h 23"/>
                <a:gd name="T62" fmla="*/ 13 w 13"/>
                <a:gd name="T63" fmla="*/ 23 h 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" h="23">
                  <a:moveTo>
                    <a:pt x="0" y="21"/>
                  </a:moveTo>
                  <a:lnTo>
                    <a:pt x="6" y="23"/>
                  </a:lnTo>
                  <a:lnTo>
                    <a:pt x="8" y="19"/>
                  </a:lnTo>
                  <a:lnTo>
                    <a:pt x="8" y="14"/>
                  </a:lnTo>
                  <a:lnTo>
                    <a:pt x="13" y="13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8" y="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4" y="19"/>
                  </a:lnTo>
                  <a:lnTo>
                    <a:pt x="0" y="1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70" name="Freeform 1271"/>
            <p:cNvSpPr>
              <a:spLocks noChangeAspect="1"/>
            </p:cNvSpPr>
            <p:nvPr/>
          </p:nvSpPr>
          <p:spPr bwMode="auto">
            <a:xfrm>
              <a:off x="1527" y="2021"/>
              <a:ext cx="59" cy="105"/>
            </a:xfrm>
            <a:custGeom>
              <a:avLst/>
              <a:gdLst>
                <a:gd name="T0" fmla="*/ 0 w 13"/>
                <a:gd name="T1" fmla="*/ 438 h 23"/>
                <a:gd name="T2" fmla="*/ 123 w 13"/>
                <a:gd name="T3" fmla="*/ 479 h 23"/>
                <a:gd name="T4" fmla="*/ 163 w 13"/>
                <a:gd name="T5" fmla="*/ 397 h 23"/>
                <a:gd name="T6" fmla="*/ 163 w 13"/>
                <a:gd name="T7" fmla="*/ 292 h 23"/>
                <a:gd name="T8" fmla="*/ 268 w 13"/>
                <a:gd name="T9" fmla="*/ 269 h 23"/>
                <a:gd name="T10" fmla="*/ 227 w 13"/>
                <a:gd name="T11" fmla="*/ 187 h 23"/>
                <a:gd name="T12" fmla="*/ 268 w 13"/>
                <a:gd name="T13" fmla="*/ 187 h 23"/>
                <a:gd name="T14" fmla="*/ 268 w 13"/>
                <a:gd name="T15" fmla="*/ 41 h 23"/>
                <a:gd name="T16" fmla="*/ 204 w 13"/>
                <a:gd name="T17" fmla="*/ 0 h 23"/>
                <a:gd name="T18" fmla="*/ 163 w 13"/>
                <a:gd name="T19" fmla="*/ 64 h 23"/>
                <a:gd name="T20" fmla="*/ 145 w 13"/>
                <a:gd name="T21" fmla="*/ 123 h 23"/>
                <a:gd name="T22" fmla="*/ 82 w 13"/>
                <a:gd name="T23" fmla="*/ 64 h 23"/>
                <a:gd name="T24" fmla="*/ 0 w 13"/>
                <a:gd name="T25" fmla="*/ 123 h 23"/>
                <a:gd name="T26" fmla="*/ 0 w 13"/>
                <a:gd name="T27" fmla="*/ 123 h 23"/>
                <a:gd name="T28" fmla="*/ 0 w 13"/>
                <a:gd name="T29" fmla="*/ 187 h 23"/>
                <a:gd name="T30" fmla="*/ 82 w 13"/>
                <a:gd name="T31" fmla="*/ 251 h 23"/>
                <a:gd name="T32" fmla="*/ 123 w 13"/>
                <a:gd name="T33" fmla="*/ 292 h 23"/>
                <a:gd name="T34" fmla="*/ 82 w 13"/>
                <a:gd name="T35" fmla="*/ 397 h 23"/>
                <a:gd name="T36" fmla="*/ 0 w 13"/>
                <a:gd name="T37" fmla="*/ 356 h 23"/>
                <a:gd name="T38" fmla="*/ 0 w 13"/>
                <a:gd name="T39" fmla="*/ 438 h 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"/>
                <a:gd name="T61" fmla="*/ 0 h 23"/>
                <a:gd name="T62" fmla="*/ 13 w 13"/>
                <a:gd name="T63" fmla="*/ 23 h 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" h="23">
                  <a:moveTo>
                    <a:pt x="0" y="21"/>
                  </a:moveTo>
                  <a:lnTo>
                    <a:pt x="6" y="23"/>
                  </a:lnTo>
                  <a:lnTo>
                    <a:pt x="8" y="19"/>
                  </a:lnTo>
                  <a:lnTo>
                    <a:pt x="8" y="14"/>
                  </a:lnTo>
                  <a:lnTo>
                    <a:pt x="13" y="13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8" y="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4" y="19"/>
                  </a:lnTo>
                  <a:lnTo>
                    <a:pt x="0" y="17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71" name="Freeform 1272"/>
            <p:cNvSpPr>
              <a:spLocks noChangeAspect="1"/>
            </p:cNvSpPr>
            <p:nvPr/>
          </p:nvSpPr>
          <p:spPr bwMode="auto">
            <a:xfrm>
              <a:off x="1527" y="2021"/>
              <a:ext cx="59" cy="105"/>
            </a:xfrm>
            <a:custGeom>
              <a:avLst/>
              <a:gdLst>
                <a:gd name="T0" fmla="*/ 0 w 13"/>
                <a:gd name="T1" fmla="*/ 438 h 23"/>
                <a:gd name="T2" fmla="*/ 123 w 13"/>
                <a:gd name="T3" fmla="*/ 479 h 23"/>
                <a:gd name="T4" fmla="*/ 163 w 13"/>
                <a:gd name="T5" fmla="*/ 397 h 23"/>
                <a:gd name="T6" fmla="*/ 163 w 13"/>
                <a:gd name="T7" fmla="*/ 292 h 23"/>
                <a:gd name="T8" fmla="*/ 268 w 13"/>
                <a:gd name="T9" fmla="*/ 269 h 23"/>
                <a:gd name="T10" fmla="*/ 227 w 13"/>
                <a:gd name="T11" fmla="*/ 187 h 23"/>
                <a:gd name="T12" fmla="*/ 268 w 13"/>
                <a:gd name="T13" fmla="*/ 187 h 23"/>
                <a:gd name="T14" fmla="*/ 268 w 13"/>
                <a:gd name="T15" fmla="*/ 41 h 23"/>
                <a:gd name="T16" fmla="*/ 204 w 13"/>
                <a:gd name="T17" fmla="*/ 0 h 23"/>
                <a:gd name="T18" fmla="*/ 163 w 13"/>
                <a:gd name="T19" fmla="*/ 64 h 23"/>
                <a:gd name="T20" fmla="*/ 145 w 13"/>
                <a:gd name="T21" fmla="*/ 123 h 23"/>
                <a:gd name="T22" fmla="*/ 82 w 13"/>
                <a:gd name="T23" fmla="*/ 64 h 23"/>
                <a:gd name="T24" fmla="*/ 0 w 13"/>
                <a:gd name="T25" fmla="*/ 123 h 23"/>
                <a:gd name="T26" fmla="*/ 0 w 13"/>
                <a:gd name="T27" fmla="*/ 123 h 23"/>
                <a:gd name="T28" fmla="*/ 0 w 13"/>
                <a:gd name="T29" fmla="*/ 187 h 23"/>
                <a:gd name="T30" fmla="*/ 82 w 13"/>
                <a:gd name="T31" fmla="*/ 251 h 23"/>
                <a:gd name="T32" fmla="*/ 123 w 13"/>
                <a:gd name="T33" fmla="*/ 292 h 23"/>
                <a:gd name="T34" fmla="*/ 82 w 13"/>
                <a:gd name="T35" fmla="*/ 397 h 23"/>
                <a:gd name="T36" fmla="*/ 0 w 13"/>
                <a:gd name="T37" fmla="*/ 356 h 23"/>
                <a:gd name="T38" fmla="*/ 0 w 13"/>
                <a:gd name="T39" fmla="*/ 438 h 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"/>
                <a:gd name="T61" fmla="*/ 0 h 23"/>
                <a:gd name="T62" fmla="*/ 13 w 13"/>
                <a:gd name="T63" fmla="*/ 23 h 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" h="23">
                  <a:moveTo>
                    <a:pt x="0" y="21"/>
                  </a:moveTo>
                  <a:lnTo>
                    <a:pt x="6" y="23"/>
                  </a:lnTo>
                  <a:lnTo>
                    <a:pt x="8" y="19"/>
                  </a:lnTo>
                  <a:lnTo>
                    <a:pt x="8" y="14"/>
                  </a:lnTo>
                  <a:lnTo>
                    <a:pt x="13" y="13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8" y="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4" y="19"/>
                  </a:lnTo>
                  <a:lnTo>
                    <a:pt x="0" y="1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72" name="Freeform 1273"/>
            <p:cNvSpPr>
              <a:spLocks noChangeAspect="1"/>
            </p:cNvSpPr>
            <p:nvPr/>
          </p:nvSpPr>
          <p:spPr bwMode="auto">
            <a:xfrm>
              <a:off x="1527" y="2021"/>
              <a:ext cx="59" cy="105"/>
            </a:xfrm>
            <a:custGeom>
              <a:avLst/>
              <a:gdLst>
                <a:gd name="T0" fmla="*/ 0 w 13"/>
                <a:gd name="T1" fmla="*/ 438 h 23"/>
                <a:gd name="T2" fmla="*/ 123 w 13"/>
                <a:gd name="T3" fmla="*/ 479 h 23"/>
                <a:gd name="T4" fmla="*/ 163 w 13"/>
                <a:gd name="T5" fmla="*/ 397 h 23"/>
                <a:gd name="T6" fmla="*/ 163 w 13"/>
                <a:gd name="T7" fmla="*/ 292 h 23"/>
                <a:gd name="T8" fmla="*/ 268 w 13"/>
                <a:gd name="T9" fmla="*/ 269 h 23"/>
                <a:gd name="T10" fmla="*/ 227 w 13"/>
                <a:gd name="T11" fmla="*/ 187 h 23"/>
                <a:gd name="T12" fmla="*/ 268 w 13"/>
                <a:gd name="T13" fmla="*/ 187 h 23"/>
                <a:gd name="T14" fmla="*/ 268 w 13"/>
                <a:gd name="T15" fmla="*/ 41 h 23"/>
                <a:gd name="T16" fmla="*/ 204 w 13"/>
                <a:gd name="T17" fmla="*/ 0 h 23"/>
                <a:gd name="T18" fmla="*/ 163 w 13"/>
                <a:gd name="T19" fmla="*/ 64 h 23"/>
                <a:gd name="T20" fmla="*/ 145 w 13"/>
                <a:gd name="T21" fmla="*/ 123 h 23"/>
                <a:gd name="T22" fmla="*/ 82 w 13"/>
                <a:gd name="T23" fmla="*/ 64 h 23"/>
                <a:gd name="T24" fmla="*/ 0 w 13"/>
                <a:gd name="T25" fmla="*/ 123 h 23"/>
                <a:gd name="T26" fmla="*/ 0 w 13"/>
                <a:gd name="T27" fmla="*/ 123 h 23"/>
                <a:gd name="T28" fmla="*/ 0 w 13"/>
                <a:gd name="T29" fmla="*/ 187 h 23"/>
                <a:gd name="T30" fmla="*/ 82 w 13"/>
                <a:gd name="T31" fmla="*/ 251 h 23"/>
                <a:gd name="T32" fmla="*/ 123 w 13"/>
                <a:gd name="T33" fmla="*/ 292 h 23"/>
                <a:gd name="T34" fmla="*/ 82 w 13"/>
                <a:gd name="T35" fmla="*/ 397 h 23"/>
                <a:gd name="T36" fmla="*/ 0 w 13"/>
                <a:gd name="T37" fmla="*/ 356 h 23"/>
                <a:gd name="T38" fmla="*/ 0 w 13"/>
                <a:gd name="T39" fmla="*/ 438 h 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"/>
                <a:gd name="T61" fmla="*/ 0 h 23"/>
                <a:gd name="T62" fmla="*/ 13 w 13"/>
                <a:gd name="T63" fmla="*/ 23 h 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" h="23">
                  <a:moveTo>
                    <a:pt x="0" y="21"/>
                  </a:moveTo>
                  <a:lnTo>
                    <a:pt x="6" y="23"/>
                  </a:lnTo>
                  <a:lnTo>
                    <a:pt x="8" y="19"/>
                  </a:lnTo>
                  <a:lnTo>
                    <a:pt x="8" y="14"/>
                  </a:lnTo>
                  <a:lnTo>
                    <a:pt x="13" y="13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8" y="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4" y="19"/>
                  </a:lnTo>
                  <a:lnTo>
                    <a:pt x="0" y="17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73" name="Freeform 1274"/>
            <p:cNvSpPr>
              <a:spLocks noChangeAspect="1"/>
            </p:cNvSpPr>
            <p:nvPr/>
          </p:nvSpPr>
          <p:spPr bwMode="auto">
            <a:xfrm>
              <a:off x="2373" y="3297"/>
              <a:ext cx="179" cy="37"/>
            </a:xfrm>
            <a:custGeom>
              <a:avLst/>
              <a:gdLst>
                <a:gd name="T0" fmla="*/ 0 w 39"/>
                <a:gd name="T1" fmla="*/ 42 h 8"/>
                <a:gd name="T2" fmla="*/ 23 w 39"/>
                <a:gd name="T3" fmla="*/ 148 h 8"/>
                <a:gd name="T4" fmla="*/ 83 w 39"/>
                <a:gd name="T5" fmla="*/ 171 h 8"/>
                <a:gd name="T6" fmla="*/ 170 w 39"/>
                <a:gd name="T7" fmla="*/ 171 h 8"/>
                <a:gd name="T8" fmla="*/ 358 w 39"/>
                <a:gd name="T9" fmla="*/ 148 h 8"/>
                <a:gd name="T10" fmla="*/ 381 w 39"/>
                <a:gd name="T11" fmla="*/ 148 h 8"/>
                <a:gd name="T12" fmla="*/ 381 w 39"/>
                <a:gd name="T13" fmla="*/ 171 h 8"/>
                <a:gd name="T14" fmla="*/ 528 w 39"/>
                <a:gd name="T15" fmla="*/ 171 h 8"/>
                <a:gd name="T16" fmla="*/ 592 w 39"/>
                <a:gd name="T17" fmla="*/ 148 h 8"/>
                <a:gd name="T18" fmla="*/ 675 w 39"/>
                <a:gd name="T19" fmla="*/ 148 h 8"/>
                <a:gd name="T20" fmla="*/ 739 w 39"/>
                <a:gd name="T21" fmla="*/ 88 h 8"/>
                <a:gd name="T22" fmla="*/ 822 w 39"/>
                <a:gd name="T23" fmla="*/ 88 h 8"/>
                <a:gd name="T24" fmla="*/ 822 w 39"/>
                <a:gd name="T25" fmla="*/ 0 h 8"/>
                <a:gd name="T26" fmla="*/ 757 w 39"/>
                <a:gd name="T27" fmla="*/ 23 h 8"/>
                <a:gd name="T28" fmla="*/ 739 w 39"/>
                <a:gd name="T29" fmla="*/ 42 h 8"/>
                <a:gd name="T30" fmla="*/ 675 w 39"/>
                <a:gd name="T31" fmla="*/ 42 h 8"/>
                <a:gd name="T32" fmla="*/ 652 w 39"/>
                <a:gd name="T33" fmla="*/ 23 h 8"/>
                <a:gd name="T34" fmla="*/ 592 w 39"/>
                <a:gd name="T35" fmla="*/ 23 h 8"/>
                <a:gd name="T36" fmla="*/ 441 w 39"/>
                <a:gd name="T37" fmla="*/ 42 h 8"/>
                <a:gd name="T38" fmla="*/ 441 w 39"/>
                <a:gd name="T39" fmla="*/ 23 h 8"/>
                <a:gd name="T40" fmla="*/ 229 w 39"/>
                <a:gd name="T41" fmla="*/ 88 h 8"/>
                <a:gd name="T42" fmla="*/ 211 w 39"/>
                <a:gd name="T43" fmla="*/ 23 h 8"/>
                <a:gd name="T44" fmla="*/ 147 w 39"/>
                <a:gd name="T45" fmla="*/ 23 h 8"/>
                <a:gd name="T46" fmla="*/ 147 w 39"/>
                <a:gd name="T47" fmla="*/ 42 h 8"/>
                <a:gd name="T48" fmla="*/ 83 w 39"/>
                <a:gd name="T49" fmla="*/ 42 h 8"/>
                <a:gd name="T50" fmla="*/ 23 w 39"/>
                <a:gd name="T51" fmla="*/ 0 h 8"/>
                <a:gd name="T52" fmla="*/ 23 w 39"/>
                <a:gd name="T53" fmla="*/ 23 h 8"/>
                <a:gd name="T54" fmla="*/ 0 w 39"/>
                <a:gd name="T55" fmla="*/ 42 h 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9"/>
                <a:gd name="T85" fmla="*/ 0 h 8"/>
                <a:gd name="T86" fmla="*/ 39 w 39"/>
                <a:gd name="T87" fmla="*/ 8 h 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9" h="8">
                  <a:moveTo>
                    <a:pt x="0" y="2"/>
                  </a:moveTo>
                  <a:lnTo>
                    <a:pt x="1" y="7"/>
                  </a:lnTo>
                  <a:lnTo>
                    <a:pt x="4" y="8"/>
                  </a:lnTo>
                  <a:lnTo>
                    <a:pt x="8" y="8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25" y="8"/>
                  </a:lnTo>
                  <a:lnTo>
                    <a:pt x="28" y="7"/>
                  </a:lnTo>
                  <a:lnTo>
                    <a:pt x="32" y="7"/>
                  </a:lnTo>
                  <a:lnTo>
                    <a:pt x="35" y="4"/>
                  </a:lnTo>
                  <a:lnTo>
                    <a:pt x="39" y="4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4" y="2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74" name="Freeform 1275"/>
            <p:cNvSpPr>
              <a:spLocks noChangeAspect="1"/>
            </p:cNvSpPr>
            <p:nvPr/>
          </p:nvSpPr>
          <p:spPr bwMode="auto">
            <a:xfrm>
              <a:off x="2373" y="3297"/>
              <a:ext cx="179" cy="37"/>
            </a:xfrm>
            <a:custGeom>
              <a:avLst/>
              <a:gdLst>
                <a:gd name="T0" fmla="*/ 0 w 39"/>
                <a:gd name="T1" fmla="*/ 42 h 8"/>
                <a:gd name="T2" fmla="*/ 23 w 39"/>
                <a:gd name="T3" fmla="*/ 148 h 8"/>
                <a:gd name="T4" fmla="*/ 83 w 39"/>
                <a:gd name="T5" fmla="*/ 171 h 8"/>
                <a:gd name="T6" fmla="*/ 170 w 39"/>
                <a:gd name="T7" fmla="*/ 171 h 8"/>
                <a:gd name="T8" fmla="*/ 358 w 39"/>
                <a:gd name="T9" fmla="*/ 148 h 8"/>
                <a:gd name="T10" fmla="*/ 381 w 39"/>
                <a:gd name="T11" fmla="*/ 148 h 8"/>
                <a:gd name="T12" fmla="*/ 381 w 39"/>
                <a:gd name="T13" fmla="*/ 171 h 8"/>
                <a:gd name="T14" fmla="*/ 528 w 39"/>
                <a:gd name="T15" fmla="*/ 171 h 8"/>
                <a:gd name="T16" fmla="*/ 592 w 39"/>
                <a:gd name="T17" fmla="*/ 148 h 8"/>
                <a:gd name="T18" fmla="*/ 675 w 39"/>
                <a:gd name="T19" fmla="*/ 148 h 8"/>
                <a:gd name="T20" fmla="*/ 739 w 39"/>
                <a:gd name="T21" fmla="*/ 88 h 8"/>
                <a:gd name="T22" fmla="*/ 822 w 39"/>
                <a:gd name="T23" fmla="*/ 88 h 8"/>
                <a:gd name="T24" fmla="*/ 822 w 39"/>
                <a:gd name="T25" fmla="*/ 0 h 8"/>
                <a:gd name="T26" fmla="*/ 757 w 39"/>
                <a:gd name="T27" fmla="*/ 23 h 8"/>
                <a:gd name="T28" fmla="*/ 739 w 39"/>
                <a:gd name="T29" fmla="*/ 42 h 8"/>
                <a:gd name="T30" fmla="*/ 675 w 39"/>
                <a:gd name="T31" fmla="*/ 42 h 8"/>
                <a:gd name="T32" fmla="*/ 652 w 39"/>
                <a:gd name="T33" fmla="*/ 23 h 8"/>
                <a:gd name="T34" fmla="*/ 592 w 39"/>
                <a:gd name="T35" fmla="*/ 23 h 8"/>
                <a:gd name="T36" fmla="*/ 441 w 39"/>
                <a:gd name="T37" fmla="*/ 42 h 8"/>
                <a:gd name="T38" fmla="*/ 441 w 39"/>
                <a:gd name="T39" fmla="*/ 23 h 8"/>
                <a:gd name="T40" fmla="*/ 229 w 39"/>
                <a:gd name="T41" fmla="*/ 88 h 8"/>
                <a:gd name="T42" fmla="*/ 211 w 39"/>
                <a:gd name="T43" fmla="*/ 23 h 8"/>
                <a:gd name="T44" fmla="*/ 147 w 39"/>
                <a:gd name="T45" fmla="*/ 23 h 8"/>
                <a:gd name="T46" fmla="*/ 147 w 39"/>
                <a:gd name="T47" fmla="*/ 42 h 8"/>
                <a:gd name="T48" fmla="*/ 83 w 39"/>
                <a:gd name="T49" fmla="*/ 42 h 8"/>
                <a:gd name="T50" fmla="*/ 23 w 39"/>
                <a:gd name="T51" fmla="*/ 0 h 8"/>
                <a:gd name="T52" fmla="*/ 23 w 39"/>
                <a:gd name="T53" fmla="*/ 23 h 8"/>
                <a:gd name="T54" fmla="*/ 0 w 39"/>
                <a:gd name="T55" fmla="*/ 42 h 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9"/>
                <a:gd name="T85" fmla="*/ 0 h 8"/>
                <a:gd name="T86" fmla="*/ 39 w 39"/>
                <a:gd name="T87" fmla="*/ 8 h 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9" h="8">
                  <a:moveTo>
                    <a:pt x="0" y="2"/>
                  </a:moveTo>
                  <a:lnTo>
                    <a:pt x="1" y="7"/>
                  </a:lnTo>
                  <a:lnTo>
                    <a:pt x="4" y="8"/>
                  </a:lnTo>
                  <a:lnTo>
                    <a:pt x="8" y="8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25" y="8"/>
                  </a:lnTo>
                  <a:lnTo>
                    <a:pt x="28" y="7"/>
                  </a:lnTo>
                  <a:lnTo>
                    <a:pt x="32" y="7"/>
                  </a:lnTo>
                  <a:lnTo>
                    <a:pt x="35" y="4"/>
                  </a:lnTo>
                  <a:lnTo>
                    <a:pt x="39" y="4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4" y="2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75" name="Freeform 1276"/>
            <p:cNvSpPr>
              <a:spLocks noChangeAspect="1"/>
            </p:cNvSpPr>
            <p:nvPr/>
          </p:nvSpPr>
          <p:spPr bwMode="auto">
            <a:xfrm>
              <a:off x="2373" y="3297"/>
              <a:ext cx="179" cy="37"/>
            </a:xfrm>
            <a:custGeom>
              <a:avLst/>
              <a:gdLst>
                <a:gd name="T0" fmla="*/ 0 w 39"/>
                <a:gd name="T1" fmla="*/ 42 h 8"/>
                <a:gd name="T2" fmla="*/ 23 w 39"/>
                <a:gd name="T3" fmla="*/ 148 h 8"/>
                <a:gd name="T4" fmla="*/ 83 w 39"/>
                <a:gd name="T5" fmla="*/ 171 h 8"/>
                <a:gd name="T6" fmla="*/ 170 w 39"/>
                <a:gd name="T7" fmla="*/ 171 h 8"/>
                <a:gd name="T8" fmla="*/ 358 w 39"/>
                <a:gd name="T9" fmla="*/ 148 h 8"/>
                <a:gd name="T10" fmla="*/ 381 w 39"/>
                <a:gd name="T11" fmla="*/ 148 h 8"/>
                <a:gd name="T12" fmla="*/ 381 w 39"/>
                <a:gd name="T13" fmla="*/ 171 h 8"/>
                <a:gd name="T14" fmla="*/ 528 w 39"/>
                <a:gd name="T15" fmla="*/ 171 h 8"/>
                <a:gd name="T16" fmla="*/ 592 w 39"/>
                <a:gd name="T17" fmla="*/ 148 h 8"/>
                <a:gd name="T18" fmla="*/ 675 w 39"/>
                <a:gd name="T19" fmla="*/ 148 h 8"/>
                <a:gd name="T20" fmla="*/ 739 w 39"/>
                <a:gd name="T21" fmla="*/ 88 h 8"/>
                <a:gd name="T22" fmla="*/ 822 w 39"/>
                <a:gd name="T23" fmla="*/ 88 h 8"/>
                <a:gd name="T24" fmla="*/ 822 w 39"/>
                <a:gd name="T25" fmla="*/ 0 h 8"/>
                <a:gd name="T26" fmla="*/ 757 w 39"/>
                <a:gd name="T27" fmla="*/ 23 h 8"/>
                <a:gd name="T28" fmla="*/ 739 w 39"/>
                <a:gd name="T29" fmla="*/ 42 h 8"/>
                <a:gd name="T30" fmla="*/ 675 w 39"/>
                <a:gd name="T31" fmla="*/ 42 h 8"/>
                <a:gd name="T32" fmla="*/ 652 w 39"/>
                <a:gd name="T33" fmla="*/ 23 h 8"/>
                <a:gd name="T34" fmla="*/ 592 w 39"/>
                <a:gd name="T35" fmla="*/ 23 h 8"/>
                <a:gd name="T36" fmla="*/ 441 w 39"/>
                <a:gd name="T37" fmla="*/ 42 h 8"/>
                <a:gd name="T38" fmla="*/ 441 w 39"/>
                <a:gd name="T39" fmla="*/ 23 h 8"/>
                <a:gd name="T40" fmla="*/ 229 w 39"/>
                <a:gd name="T41" fmla="*/ 88 h 8"/>
                <a:gd name="T42" fmla="*/ 211 w 39"/>
                <a:gd name="T43" fmla="*/ 23 h 8"/>
                <a:gd name="T44" fmla="*/ 147 w 39"/>
                <a:gd name="T45" fmla="*/ 23 h 8"/>
                <a:gd name="T46" fmla="*/ 147 w 39"/>
                <a:gd name="T47" fmla="*/ 42 h 8"/>
                <a:gd name="T48" fmla="*/ 83 w 39"/>
                <a:gd name="T49" fmla="*/ 42 h 8"/>
                <a:gd name="T50" fmla="*/ 23 w 39"/>
                <a:gd name="T51" fmla="*/ 0 h 8"/>
                <a:gd name="T52" fmla="*/ 23 w 39"/>
                <a:gd name="T53" fmla="*/ 23 h 8"/>
                <a:gd name="T54" fmla="*/ 0 w 39"/>
                <a:gd name="T55" fmla="*/ 42 h 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9"/>
                <a:gd name="T85" fmla="*/ 0 h 8"/>
                <a:gd name="T86" fmla="*/ 39 w 39"/>
                <a:gd name="T87" fmla="*/ 8 h 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9" h="8">
                  <a:moveTo>
                    <a:pt x="0" y="2"/>
                  </a:moveTo>
                  <a:lnTo>
                    <a:pt x="1" y="7"/>
                  </a:lnTo>
                  <a:lnTo>
                    <a:pt x="4" y="8"/>
                  </a:lnTo>
                  <a:lnTo>
                    <a:pt x="8" y="8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25" y="8"/>
                  </a:lnTo>
                  <a:lnTo>
                    <a:pt x="28" y="7"/>
                  </a:lnTo>
                  <a:lnTo>
                    <a:pt x="32" y="7"/>
                  </a:lnTo>
                  <a:lnTo>
                    <a:pt x="35" y="4"/>
                  </a:lnTo>
                  <a:lnTo>
                    <a:pt x="39" y="4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4" y="2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76" name="Freeform 1277"/>
            <p:cNvSpPr>
              <a:spLocks noChangeAspect="1"/>
            </p:cNvSpPr>
            <p:nvPr/>
          </p:nvSpPr>
          <p:spPr bwMode="auto">
            <a:xfrm>
              <a:off x="2373" y="3297"/>
              <a:ext cx="179" cy="37"/>
            </a:xfrm>
            <a:custGeom>
              <a:avLst/>
              <a:gdLst>
                <a:gd name="T0" fmla="*/ 0 w 39"/>
                <a:gd name="T1" fmla="*/ 42 h 8"/>
                <a:gd name="T2" fmla="*/ 23 w 39"/>
                <a:gd name="T3" fmla="*/ 148 h 8"/>
                <a:gd name="T4" fmla="*/ 83 w 39"/>
                <a:gd name="T5" fmla="*/ 171 h 8"/>
                <a:gd name="T6" fmla="*/ 170 w 39"/>
                <a:gd name="T7" fmla="*/ 171 h 8"/>
                <a:gd name="T8" fmla="*/ 358 w 39"/>
                <a:gd name="T9" fmla="*/ 148 h 8"/>
                <a:gd name="T10" fmla="*/ 381 w 39"/>
                <a:gd name="T11" fmla="*/ 148 h 8"/>
                <a:gd name="T12" fmla="*/ 381 w 39"/>
                <a:gd name="T13" fmla="*/ 171 h 8"/>
                <a:gd name="T14" fmla="*/ 528 w 39"/>
                <a:gd name="T15" fmla="*/ 171 h 8"/>
                <a:gd name="T16" fmla="*/ 592 w 39"/>
                <a:gd name="T17" fmla="*/ 148 h 8"/>
                <a:gd name="T18" fmla="*/ 675 w 39"/>
                <a:gd name="T19" fmla="*/ 148 h 8"/>
                <a:gd name="T20" fmla="*/ 739 w 39"/>
                <a:gd name="T21" fmla="*/ 88 h 8"/>
                <a:gd name="T22" fmla="*/ 822 w 39"/>
                <a:gd name="T23" fmla="*/ 88 h 8"/>
                <a:gd name="T24" fmla="*/ 822 w 39"/>
                <a:gd name="T25" fmla="*/ 0 h 8"/>
                <a:gd name="T26" fmla="*/ 757 w 39"/>
                <a:gd name="T27" fmla="*/ 23 h 8"/>
                <a:gd name="T28" fmla="*/ 739 w 39"/>
                <a:gd name="T29" fmla="*/ 42 h 8"/>
                <a:gd name="T30" fmla="*/ 675 w 39"/>
                <a:gd name="T31" fmla="*/ 42 h 8"/>
                <a:gd name="T32" fmla="*/ 652 w 39"/>
                <a:gd name="T33" fmla="*/ 23 h 8"/>
                <a:gd name="T34" fmla="*/ 592 w 39"/>
                <a:gd name="T35" fmla="*/ 23 h 8"/>
                <a:gd name="T36" fmla="*/ 441 w 39"/>
                <a:gd name="T37" fmla="*/ 42 h 8"/>
                <a:gd name="T38" fmla="*/ 441 w 39"/>
                <a:gd name="T39" fmla="*/ 23 h 8"/>
                <a:gd name="T40" fmla="*/ 229 w 39"/>
                <a:gd name="T41" fmla="*/ 88 h 8"/>
                <a:gd name="T42" fmla="*/ 211 w 39"/>
                <a:gd name="T43" fmla="*/ 23 h 8"/>
                <a:gd name="T44" fmla="*/ 147 w 39"/>
                <a:gd name="T45" fmla="*/ 23 h 8"/>
                <a:gd name="T46" fmla="*/ 147 w 39"/>
                <a:gd name="T47" fmla="*/ 42 h 8"/>
                <a:gd name="T48" fmla="*/ 83 w 39"/>
                <a:gd name="T49" fmla="*/ 42 h 8"/>
                <a:gd name="T50" fmla="*/ 23 w 39"/>
                <a:gd name="T51" fmla="*/ 0 h 8"/>
                <a:gd name="T52" fmla="*/ 23 w 39"/>
                <a:gd name="T53" fmla="*/ 23 h 8"/>
                <a:gd name="T54" fmla="*/ 0 w 39"/>
                <a:gd name="T55" fmla="*/ 42 h 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9"/>
                <a:gd name="T85" fmla="*/ 0 h 8"/>
                <a:gd name="T86" fmla="*/ 39 w 39"/>
                <a:gd name="T87" fmla="*/ 8 h 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9" h="8">
                  <a:moveTo>
                    <a:pt x="0" y="2"/>
                  </a:moveTo>
                  <a:lnTo>
                    <a:pt x="1" y="7"/>
                  </a:lnTo>
                  <a:lnTo>
                    <a:pt x="4" y="8"/>
                  </a:lnTo>
                  <a:lnTo>
                    <a:pt x="8" y="8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25" y="8"/>
                  </a:lnTo>
                  <a:lnTo>
                    <a:pt x="28" y="7"/>
                  </a:lnTo>
                  <a:lnTo>
                    <a:pt x="32" y="7"/>
                  </a:lnTo>
                  <a:lnTo>
                    <a:pt x="35" y="4"/>
                  </a:lnTo>
                  <a:lnTo>
                    <a:pt x="39" y="4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4" y="2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77" name="Freeform 1278"/>
            <p:cNvSpPr>
              <a:spLocks noChangeAspect="1"/>
            </p:cNvSpPr>
            <p:nvPr/>
          </p:nvSpPr>
          <p:spPr bwMode="auto">
            <a:xfrm>
              <a:off x="1271" y="2423"/>
              <a:ext cx="32" cy="46"/>
            </a:xfrm>
            <a:custGeom>
              <a:avLst/>
              <a:gdLst>
                <a:gd name="T0" fmla="*/ 41 w 7"/>
                <a:gd name="T1" fmla="*/ 64 h 10"/>
                <a:gd name="T2" fmla="*/ 41 w 7"/>
                <a:gd name="T3" fmla="*/ 0 h 10"/>
                <a:gd name="T4" fmla="*/ 0 w 7"/>
                <a:gd name="T5" fmla="*/ 0 h 10"/>
                <a:gd name="T6" fmla="*/ 0 w 7"/>
                <a:gd name="T7" fmla="*/ 64 h 10"/>
                <a:gd name="T8" fmla="*/ 0 w 7"/>
                <a:gd name="T9" fmla="*/ 106 h 10"/>
                <a:gd name="T10" fmla="*/ 0 w 7"/>
                <a:gd name="T11" fmla="*/ 170 h 10"/>
                <a:gd name="T12" fmla="*/ 82 w 7"/>
                <a:gd name="T13" fmla="*/ 212 h 10"/>
                <a:gd name="T14" fmla="*/ 146 w 7"/>
                <a:gd name="T15" fmla="*/ 106 h 10"/>
                <a:gd name="T16" fmla="*/ 41 w 7"/>
                <a:gd name="T17" fmla="*/ 64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0"/>
                <a:gd name="T29" fmla="*/ 7 w 7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0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4" y="10"/>
                  </a:lnTo>
                  <a:lnTo>
                    <a:pt x="7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78" name="Freeform 1279"/>
            <p:cNvSpPr>
              <a:spLocks noChangeAspect="1"/>
            </p:cNvSpPr>
            <p:nvPr/>
          </p:nvSpPr>
          <p:spPr bwMode="auto">
            <a:xfrm>
              <a:off x="1271" y="2423"/>
              <a:ext cx="32" cy="46"/>
            </a:xfrm>
            <a:custGeom>
              <a:avLst/>
              <a:gdLst>
                <a:gd name="T0" fmla="*/ 41 w 7"/>
                <a:gd name="T1" fmla="*/ 64 h 10"/>
                <a:gd name="T2" fmla="*/ 41 w 7"/>
                <a:gd name="T3" fmla="*/ 0 h 10"/>
                <a:gd name="T4" fmla="*/ 0 w 7"/>
                <a:gd name="T5" fmla="*/ 0 h 10"/>
                <a:gd name="T6" fmla="*/ 0 w 7"/>
                <a:gd name="T7" fmla="*/ 64 h 10"/>
                <a:gd name="T8" fmla="*/ 0 w 7"/>
                <a:gd name="T9" fmla="*/ 106 h 10"/>
                <a:gd name="T10" fmla="*/ 0 w 7"/>
                <a:gd name="T11" fmla="*/ 170 h 10"/>
                <a:gd name="T12" fmla="*/ 82 w 7"/>
                <a:gd name="T13" fmla="*/ 212 h 10"/>
                <a:gd name="T14" fmla="*/ 146 w 7"/>
                <a:gd name="T15" fmla="*/ 106 h 10"/>
                <a:gd name="T16" fmla="*/ 41 w 7"/>
                <a:gd name="T17" fmla="*/ 64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0"/>
                <a:gd name="T29" fmla="*/ 7 w 7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0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4" y="10"/>
                  </a:lnTo>
                  <a:lnTo>
                    <a:pt x="7" y="5"/>
                  </a:lnTo>
                  <a:lnTo>
                    <a:pt x="2" y="3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79" name="Freeform 1280"/>
            <p:cNvSpPr>
              <a:spLocks noChangeAspect="1"/>
            </p:cNvSpPr>
            <p:nvPr/>
          </p:nvSpPr>
          <p:spPr bwMode="auto">
            <a:xfrm>
              <a:off x="1271" y="2423"/>
              <a:ext cx="32" cy="46"/>
            </a:xfrm>
            <a:custGeom>
              <a:avLst/>
              <a:gdLst>
                <a:gd name="T0" fmla="*/ 41 w 7"/>
                <a:gd name="T1" fmla="*/ 64 h 10"/>
                <a:gd name="T2" fmla="*/ 41 w 7"/>
                <a:gd name="T3" fmla="*/ 0 h 10"/>
                <a:gd name="T4" fmla="*/ 0 w 7"/>
                <a:gd name="T5" fmla="*/ 0 h 10"/>
                <a:gd name="T6" fmla="*/ 0 w 7"/>
                <a:gd name="T7" fmla="*/ 64 h 10"/>
                <a:gd name="T8" fmla="*/ 0 w 7"/>
                <a:gd name="T9" fmla="*/ 106 h 10"/>
                <a:gd name="T10" fmla="*/ 0 w 7"/>
                <a:gd name="T11" fmla="*/ 170 h 10"/>
                <a:gd name="T12" fmla="*/ 82 w 7"/>
                <a:gd name="T13" fmla="*/ 212 h 10"/>
                <a:gd name="T14" fmla="*/ 146 w 7"/>
                <a:gd name="T15" fmla="*/ 106 h 10"/>
                <a:gd name="T16" fmla="*/ 41 w 7"/>
                <a:gd name="T17" fmla="*/ 64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0"/>
                <a:gd name="T29" fmla="*/ 7 w 7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0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4" y="10"/>
                  </a:lnTo>
                  <a:lnTo>
                    <a:pt x="7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80" name="Freeform 1281"/>
            <p:cNvSpPr>
              <a:spLocks noChangeAspect="1"/>
            </p:cNvSpPr>
            <p:nvPr/>
          </p:nvSpPr>
          <p:spPr bwMode="auto">
            <a:xfrm>
              <a:off x="1271" y="2423"/>
              <a:ext cx="32" cy="46"/>
            </a:xfrm>
            <a:custGeom>
              <a:avLst/>
              <a:gdLst>
                <a:gd name="T0" fmla="*/ 41 w 7"/>
                <a:gd name="T1" fmla="*/ 64 h 10"/>
                <a:gd name="T2" fmla="*/ 41 w 7"/>
                <a:gd name="T3" fmla="*/ 0 h 10"/>
                <a:gd name="T4" fmla="*/ 0 w 7"/>
                <a:gd name="T5" fmla="*/ 0 h 10"/>
                <a:gd name="T6" fmla="*/ 0 w 7"/>
                <a:gd name="T7" fmla="*/ 64 h 10"/>
                <a:gd name="T8" fmla="*/ 0 w 7"/>
                <a:gd name="T9" fmla="*/ 106 h 10"/>
                <a:gd name="T10" fmla="*/ 0 w 7"/>
                <a:gd name="T11" fmla="*/ 170 h 10"/>
                <a:gd name="T12" fmla="*/ 82 w 7"/>
                <a:gd name="T13" fmla="*/ 212 h 10"/>
                <a:gd name="T14" fmla="*/ 146 w 7"/>
                <a:gd name="T15" fmla="*/ 106 h 10"/>
                <a:gd name="T16" fmla="*/ 41 w 7"/>
                <a:gd name="T17" fmla="*/ 64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0"/>
                <a:gd name="T29" fmla="*/ 7 w 7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0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4" y="10"/>
                  </a:lnTo>
                  <a:lnTo>
                    <a:pt x="7" y="5"/>
                  </a:lnTo>
                  <a:lnTo>
                    <a:pt x="2" y="3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81" name="Freeform 1282"/>
            <p:cNvSpPr>
              <a:spLocks noChangeAspect="1"/>
            </p:cNvSpPr>
            <p:nvPr/>
          </p:nvSpPr>
          <p:spPr bwMode="auto">
            <a:xfrm>
              <a:off x="1389" y="1925"/>
              <a:ext cx="124" cy="192"/>
            </a:xfrm>
            <a:custGeom>
              <a:avLst/>
              <a:gdLst>
                <a:gd name="T0" fmla="*/ 400 w 27"/>
                <a:gd name="T1" fmla="*/ 878 h 42"/>
                <a:gd name="T2" fmla="*/ 335 w 27"/>
                <a:gd name="T3" fmla="*/ 795 h 42"/>
                <a:gd name="T4" fmla="*/ 400 w 27"/>
                <a:gd name="T5" fmla="*/ 795 h 42"/>
                <a:gd name="T6" fmla="*/ 335 w 27"/>
                <a:gd name="T7" fmla="*/ 709 h 42"/>
                <a:gd name="T8" fmla="*/ 335 w 27"/>
                <a:gd name="T9" fmla="*/ 626 h 42"/>
                <a:gd name="T10" fmla="*/ 441 w 27"/>
                <a:gd name="T11" fmla="*/ 480 h 42"/>
                <a:gd name="T12" fmla="*/ 505 w 27"/>
                <a:gd name="T13" fmla="*/ 503 h 42"/>
                <a:gd name="T14" fmla="*/ 569 w 27"/>
                <a:gd name="T15" fmla="*/ 357 h 42"/>
                <a:gd name="T16" fmla="*/ 487 w 27"/>
                <a:gd name="T17" fmla="*/ 293 h 42"/>
                <a:gd name="T18" fmla="*/ 441 w 27"/>
                <a:gd name="T19" fmla="*/ 187 h 42"/>
                <a:gd name="T20" fmla="*/ 487 w 27"/>
                <a:gd name="T21" fmla="*/ 64 h 42"/>
                <a:gd name="T22" fmla="*/ 487 w 27"/>
                <a:gd name="T23" fmla="*/ 23 h 42"/>
                <a:gd name="T24" fmla="*/ 423 w 27"/>
                <a:gd name="T25" fmla="*/ 0 h 42"/>
                <a:gd name="T26" fmla="*/ 358 w 27"/>
                <a:gd name="T27" fmla="*/ 23 h 42"/>
                <a:gd name="T28" fmla="*/ 335 w 27"/>
                <a:gd name="T29" fmla="*/ 64 h 42"/>
                <a:gd name="T30" fmla="*/ 276 w 27"/>
                <a:gd name="T31" fmla="*/ 82 h 42"/>
                <a:gd name="T32" fmla="*/ 211 w 27"/>
                <a:gd name="T33" fmla="*/ 123 h 42"/>
                <a:gd name="T34" fmla="*/ 129 w 27"/>
                <a:gd name="T35" fmla="*/ 146 h 42"/>
                <a:gd name="T36" fmla="*/ 106 w 27"/>
                <a:gd name="T37" fmla="*/ 187 h 42"/>
                <a:gd name="T38" fmla="*/ 64 w 27"/>
                <a:gd name="T39" fmla="*/ 229 h 42"/>
                <a:gd name="T40" fmla="*/ 129 w 27"/>
                <a:gd name="T41" fmla="*/ 293 h 42"/>
                <a:gd name="T42" fmla="*/ 41 w 27"/>
                <a:gd name="T43" fmla="*/ 293 h 42"/>
                <a:gd name="T44" fmla="*/ 41 w 27"/>
                <a:gd name="T45" fmla="*/ 357 h 42"/>
                <a:gd name="T46" fmla="*/ 41 w 27"/>
                <a:gd name="T47" fmla="*/ 439 h 42"/>
                <a:gd name="T48" fmla="*/ 64 w 27"/>
                <a:gd name="T49" fmla="*/ 503 h 42"/>
                <a:gd name="T50" fmla="*/ 0 w 27"/>
                <a:gd name="T51" fmla="*/ 521 h 42"/>
                <a:gd name="T52" fmla="*/ 0 w 27"/>
                <a:gd name="T53" fmla="*/ 562 h 42"/>
                <a:gd name="T54" fmla="*/ 64 w 27"/>
                <a:gd name="T55" fmla="*/ 709 h 42"/>
                <a:gd name="T56" fmla="*/ 129 w 27"/>
                <a:gd name="T57" fmla="*/ 649 h 42"/>
                <a:gd name="T58" fmla="*/ 129 w 27"/>
                <a:gd name="T59" fmla="*/ 773 h 42"/>
                <a:gd name="T60" fmla="*/ 147 w 27"/>
                <a:gd name="T61" fmla="*/ 837 h 42"/>
                <a:gd name="T62" fmla="*/ 211 w 27"/>
                <a:gd name="T63" fmla="*/ 855 h 42"/>
                <a:gd name="T64" fmla="*/ 400 w 27"/>
                <a:gd name="T65" fmla="*/ 878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42"/>
                <a:gd name="T101" fmla="*/ 27 w 27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42">
                  <a:moveTo>
                    <a:pt x="19" y="42"/>
                  </a:moveTo>
                  <a:lnTo>
                    <a:pt x="16" y="38"/>
                  </a:lnTo>
                  <a:lnTo>
                    <a:pt x="19" y="38"/>
                  </a:lnTo>
                  <a:lnTo>
                    <a:pt x="16" y="34"/>
                  </a:lnTo>
                  <a:lnTo>
                    <a:pt x="16" y="30"/>
                  </a:lnTo>
                  <a:lnTo>
                    <a:pt x="21" y="23"/>
                  </a:lnTo>
                  <a:lnTo>
                    <a:pt x="24" y="24"/>
                  </a:lnTo>
                  <a:lnTo>
                    <a:pt x="27" y="17"/>
                  </a:lnTo>
                  <a:lnTo>
                    <a:pt x="23" y="14"/>
                  </a:lnTo>
                  <a:lnTo>
                    <a:pt x="21" y="9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6" y="7"/>
                  </a:lnTo>
                  <a:lnTo>
                    <a:pt x="5" y="9"/>
                  </a:lnTo>
                  <a:lnTo>
                    <a:pt x="3" y="11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3" y="34"/>
                  </a:lnTo>
                  <a:lnTo>
                    <a:pt x="6" y="31"/>
                  </a:lnTo>
                  <a:lnTo>
                    <a:pt x="6" y="37"/>
                  </a:lnTo>
                  <a:lnTo>
                    <a:pt x="7" y="40"/>
                  </a:lnTo>
                  <a:lnTo>
                    <a:pt x="10" y="41"/>
                  </a:lnTo>
                  <a:lnTo>
                    <a:pt x="19" y="42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82" name="Freeform 1283"/>
            <p:cNvSpPr>
              <a:spLocks noChangeAspect="1"/>
            </p:cNvSpPr>
            <p:nvPr/>
          </p:nvSpPr>
          <p:spPr bwMode="auto">
            <a:xfrm>
              <a:off x="1389" y="1925"/>
              <a:ext cx="124" cy="192"/>
            </a:xfrm>
            <a:custGeom>
              <a:avLst/>
              <a:gdLst>
                <a:gd name="T0" fmla="*/ 400 w 27"/>
                <a:gd name="T1" fmla="*/ 878 h 42"/>
                <a:gd name="T2" fmla="*/ 335 w 27"/>
                <a:gd name="T3" fmla="*/ 795 h 42"/>
                <a:gd name="T4" fmla="*/ 400 w 27"/>
                <a:gd name="T5" fmla="*/ 795 h 42"/>
                <a:gd name="T6" fmla="*/ 335 w 27"/>
                <a:gd name="T7" fmla="*/ 709 h 42"/>
                <a:gd name="T8" fmla="*/ 335 w 27"/>
                <a:gd name="T9" fmla="*/ 626 h 42"/>
                <a:gd name="T10" fmla="*/ 441 w 27"/>
                <a:gd name="T11" fmla="*/ 480 h 42"/>
                <a:gd name="T12" fmla="*/ 505 w 27"/>
                <a:gd name="T13" fmla="*/ 503 h 42"/>
                <a:gd name="T14" fmla="*/ 569 w 27"/>
                <a:gd name="T15" fmla="*/ 357 h 42"/>
                <a:gd name="T16" fmla="*/ 487 w 27"/>
                <a:gd name="T17" fmla="*/ 293 h 42"/>
                <a:gd name="T18" fmla="*/ 441 w 27"/>
                <a:gd name="T19" fmla="*/ 187 h 42"/>
                <a:gd name="T20" fmla="*/ 487 w 27"/>
                <a:gd name="T21" fmla="*/ 64 h 42"/>
                <a:gd name="T22" fmla="*/ 487 w 27"/>
                <a:gd name="T23" fmla="*/ 23 h 42"/>
                <a:gd name="T24" fmla="*/ 423 w 27"/>
                <a:gd name="T25" fmla="*/ 0 h 42"/>
                <a:gd name="T26" fmla="*/ 358 w 27"/>
                <a:gd name="T27" fmla="*/ 23 h 42"/>
                <a:gd name="T28" fmla="*/ 335 w 27"/>
                <a:gd name="T29" fmla="*/ 64 h 42"/>
                <a:gd name="T30" fmla="*/ 276 w 27"/>
                <a:gd name="T31" fmla="*/ 82 h 42"/>
                <a:gd name="T32" fmla="*/ 211 w 27"/>
                <a:gd name="T33" fmla="*/ 123 h 42"/>
                <a:gd name="T34" fmla="*/ 129 w 27"/>
                <a:gd name="T35" fmla="*/ 146 h 42"/>
                <a:gd name="T36" fmla="*/ 106 w 27"/>
                <a:gd name="T37" fmla="*/ 187 h 42"/>
                <a:gd name="T38" fmla="*/ 64 w 27"/>
                <a:gd name="T39" fmla="*/ 229 h 42"/>
                <a:gd name="T40" fmla="*/ 129 w 27"/>
                <a:gd name="T41" fmla="*/ 293 h 42"/>
                <a:gd name="T42" fmla="*/ 41 w 27"/>
                <a:gd name="T43" fmla="*/ 293 h 42"/>
                <a:gd name="T44" fmla="*/ 41 w 27"/>
                <a:gd name="T45" fmla="*/ 357 h 42"/>
                <a:gd name="T46" fmla="*/ 41 w 27"/>
                <a:gd name="T47" fmla="*/ 439 h 42"/>
                <a:gd name="T48" fmla="*/ 64 w 27"/>
                <a:gd name="T49" fmla="*/ 503 h 42"/>
                <a:gd name="T50" fmla="*/ 0 w 27"/>
                <a:gd name="T51" fmla="*/ 521 h 42"/>
                <a:gd name="T52" fmla="*/ 0 w 27"/>
                <a:gd name="T53" fmla="*/ 562 h 42"/>
                <a:gd name="T54" fmla="*/ 64 w 27"/>
                <a:gd name="T55" fmla="*/ 709 h 42"/>
                <a:gd name="T56" fmla="*/ 129 w 27"/>
                <a:gd name="T57" fmla="*/ 649 h 42"/>
                <a:gd name="T58" fmla="*/ 129 w 27"/>
                <a:gd name="T59" fmla="*/ 773 h 42"/>
                <a:gd name="T60" fmla="*/ 147 w 27"/>
                <a:gd name="T61" fmla="*/ 837 h 42"/>
                <a:gd name="T62" fmla="*/ 211 w 27"/>
                <a:gd name="T63" fmla="*/ 855 h 42"/>
                <a:gd name="T64" fmla="*/ 400 w 27"/>
                <a:gd name="T65" fmla="*/ 878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42"/>
                <a:gd name="T101" fmla="*/ 27 w 27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42">
                  <a:moveTo>
                    <a:pt x="19" y="42"/>
                  </a:moveTo>
                  <a:lnTo>
                    <a:pt x="16" y="38"/>
                  </a:lnTo>
                  <a:lnTo>
                    <a:pt x="19" y="38"/>
                  </a:lnTo>
                  <a:lnTo>
                    <a:pt x="16" y="34"/>
                  </a:lnTo>
                  <a:lnTo>
                    <a:pt x="16" y="30"/>
                  </a:lnTo>
                  <a:lnTo>
                    <a:pt x="21" y="23"/>
                  </a:lnTo>
                  <a:lnTo>
                    <a:pt x="24" y="24"/>
                  </a:lnTo>
                  <a:lnTo>
                    <a:pt x="27" y="17"/>
                  </a:lnTo>
                  <a:lnTo>
                    <a:pt x="23" y="14"/>
                  </a:lnTo>
                  <a:lnTo>
                    <a:pt x="21" y="9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6" y="7"/>
                  </a:lnTo>
                  <a:lnTo>
                    <a:pt x="5" y="9"/>
                  </a:lnTo>
                  <a:lnTo>
                    <a:pt x="3" y="11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3" y="34"/>
                  </a:lnTo>
                  <a:lnTo>
                    <a:pt x="6" y="31"/>
                  </a:lnTo>
                  <a:lnTo>
                    <a:pt x="6" y="37"/>
                  </a:lnTo>
                  <a:lnTo>
                    <a:pt x="7" y="40"/>
                  </a:lnTo>
                  <a:lnTo>
                    <a:pt x="10" y="41"/>
                  </a:lnTo>
                  <a:lnTo>
                    <a:pt x="19" y="42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83" name="Freeform 1284"/>
            <p:cNvSpPr>
              <a:spLocks noChangeAspect="1"/>
            </p:cNvSpPr>
            <p:nvPr/>
          </p:nvSpPr>
          <p:spPr bwMode="auto">
            <a:xfrm>
              <a:off x="1389" y="1925"/>
              <a:ext cx="124" cy="192"/>
            </a:xfrm>
            <a:custGeom>
              <a:avLst/>
              <a:gdLst>
                <a:gd name="T0" fmla="*/ 400 w 27"/>
                <a:gd name="T1" fmla="*/ 878 h 42"/>
                <a:gd name="T2" fmla="*/ 335 w 27"/>
                <a:gd name="T3" fmla="*/ 795 h 42"/>
                <a:gd name="T4" fmla="*/ 400 w 27"/>
                <a:gd name="T5" fmla="*/ 795 h 42"/>
                <a:gd name="T6" fmla="*/ 335 w 27"/>
                <a:gd name="T7" fmla="*/ 709 h 42"/>
                <a:gd name="T8" fmla="*/ 335 w 27"/>
                <a:gd name="T9" fmla="*/ 626 h 42"/>
                <a:gd name="T10" fmla="*/ 441 w 27"/>
                <a:gd name="T11" fmla="*/ 480 h 42"/>
                <a:gd name="T12" fmla="*/ 505 w 27"/>
                <a:gd name="T13" fmla="*/ 503 h 42"/>
                <a:gd name="T14" fmla="*/ 569 w 27"/>
                <a:gd name="T15" fmla="*/ 357 h 42"/>
                <a:gd name="T16" fmla="*/ 487 w 27"/>
                <a:gd name="T17" fmla="*/ 293 h 42"/>
                <a:gd name="T18" fmla="*/ 441 w 27"/>
                <a:gd name="T19" fmla="*/ 187 h 42"/>
                <a:gd name="T20" fmla="*/ 487 w 27"/>
                <a:gd name="T21" fmla="*/ 64 h 42"/>
                <a:gd name="T22" fmla="*/ 487 w 27"/>
                <a:gd name="T23" fmla="*/ 23 h 42"/>
                <a:gd name="T24" fmla="*/ 423 w 27"/>
                <a:gd name="T25" fmla="*/ 0 h 42"/>
                <a:gd name="T26" fmla="*/ 358 w 27"/>
                <a:gd name="T27" fmla="*/ 23 h 42"/>
                <a:gd name="T28" fmla="*/ 335 w 27"/>
                <a:gd name="T29" fmla="*/ 64 h 42"/>
                <a:gd name="T30" fmla="*/ 276 w 27"/>
                <a:gd name="T31" fmla="*/ 82 h 42"/>
                <a:gd name="T32" fmla="*/ 211 w 27"/>
                <a:gd name="T33" fmla="*/ 123 h 42"/>
                <a:gd name="T34" fmla="*/ 129 w 27"/>
                <a:gd name="T35" fmla="*/ 146 h 42"/>
                <a:gd name="T36" fmla="*/ 106 w 27"/>
                <a:gd name="T37" fmla="*/ 187 h 42"/>
                <a:gd name="T38" fmla="*/ 64 w 27"/>
                <a:gd name="T39" fmla="*/ 229 h 42"/>
                <a:gd name="T40" fmla="*/ 129 w 27"/>
                <a:gd name="T41" fmla="*/ 293 h 42"/>
                <a:gd name="T42" fmla="*/ 41 w 27"/>
                <a:gd name="T43" fmla="*/ 293 h 42"/>
                <a:gd name="T44" fmla="*/ 41 w 27"/>
                <a:gd name="T45" fmla="*/ 357 h 42"/>
                <a:gd name="T46" fmla="*/ 41 w 27"/>
                <a:gd name="T47" fmla="*/ 439 h 42"/>
                <a:gd name="T48" fmla="*/ 64 w 27"/>
                <a:gd name="T49" fmla="*/ 503 h 42"/>
                <a:gd name="T50" fmla="*/ 0 w 27"/>
                <a:gd name="T51" fmla="*/ 521 h 42"/>
                <a:gd name="T52" fmla="*/ 0 w 27"/>
                <a:gd name="T53" fmla="*/ 562 h 42"/>
                <a:gd name="T54" fmla="*/ 64 w 27"/>
                <a:gd name="T55" fmla="*/ 709 h 42"/>
                <a:gd name="T56" fmla="*/ 129 w 27"/>
                <a:gd name="T57" fmla="*/ 649 h 42"/>
                <a:gd name="T58" fmla="*/ 129 w 27"/>
                <a:gd name="T59" fmla="*/ 773 h 42"/>
                <a:gd name="T60" fmla="*/ 147 w 27"/>
                <a:gd name="T61" fmla="*/ 837 h 42"/>
                <a:gd name="T62" fmla="*/ 211 w 27"/>
                <a:gd name="T63" fmla="*/ 855 h 42"/>
                <a:gd name="T64" fmla="*/ 400 w 27"/>
                <a:gd name="T65" fmla="*/ 878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42"/>
                <a:gd name="T101" fmla="*/ 27 w 27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42">
                  <a:moveTo>
                    <a:pt x="19" y="42"/>
                  </a:moveTo>
                  <a:lnTo>
                    <a:pt x="16" y="38"/>
                  </a:lnTo>
                  <a:lnTo>
                    <a:pt x="19" y="38"/>
                  </a:lnTo>
                  <a:lnTo>
                    <a:pt x="16" y="34"/>
                  </a:lnTo>
                  <a:lnTo>
                    <a:pt x="16" y="30"/>
                  </a:lnTo>
                  <a:lnTo>
                    <a:pt x="21" y="23"/>
                  </a:lnTo>
                  <a:lnTo>
                    <a:pt x="24" y="24"/>
                  </a:lnTo>
                  <a:lnTo>
                    <a:pt x="27" y="17"/>
                  </a:lnTo>
                  <a:lnTo>
                    <a:pt x="23" y="14"/>
                  </a:lnTo>
                  <a:lnTo>
                    <a:pt x="21" y="9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6" y="7"/>
                  </a:lnTo>
                  <a:lnTo>
                    <a:pt x="5" y="9"/>
                  </a:lnTo>
                  <a:lnTo>
                    <a:pt x="3" y="11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3" y="34"/>
                  </a:lnTo>
                  <a:lnTo>
                    <a:pt x="6" y="31"/>
                  </a:lnTo>
                  <a:lnTo>
                    <a:pt x="6" y="37"/>
                  </a:lnTo>
                  <a:lnTo>
                    <a:pt x="7" y="40"/>
                  </a:lnTo>
                  <a:lnTo>
                    <a:pt x="10" y="41"/>
                  </a:lnTo>
                  <a:lnTo>
                    <a:pt x="19" y="42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84" name="Freeform 1285"/>
            <p:cNvSpPr>
              <a:spLocks noChangeAspect="1"/>
            </p:cNvSpPr>
            <p:nvPr/>
          </p:nvSpPr>
          <p:spPr bwMode="auto">
            <a:xfrm>
              <a:off x="1389" y="1925"/>
              <a:ext cx="124" cy="192"/>
            </a:xfrm>
            <a:custGeom>
              <a:avLst/>
              <a:gdLst>
                <a:gd name="T0" fmla="*/ 400 w 27"/>
                <a:gd name="T1" fmla="*/ 878 h 42"/>
                <a:gd name="T2" fmla="*/ 335 w 27"/>
                <a:gd name="T3" fmla="*/ 795 h 42"/>
                <a:gd name="T4" fmla="*/ 400 w 27"/>
                <a:gd name="T5" fmla="*/ 795 h 42"/>
                <a:gd name="T6" fmla="*/ 335 w 27"/>
                <a:gd name="T7" fmla="*/ 709 h 42"/>
                <a:gd name="T8" fmla="*/ 335 w 27"/>
                <a:gd name="T9" fmla="*/ 626 h 42"/>
                <a:gd name="T10" fmla="*/ 441 w 27"/>
                <a:gd name="T11" fmla="*/ 480 h 42"/>
                <a:gd name="T12" fmla="*/ 505 w 27"/>
                <a:gd name="T13" fmla="*/ 503 h 42"/>
                <a:gd name="T14" fmla="*/ 569 w 27"/>
                <a:gd name="T15" fmla="*/ 357 h 42"/>
                <a:gd name="T16" fmla="*/ 487 w 27"/>
                <a:gd name="T17" fmla="*/ 293 h 42"/>
                <a:gd name="T18" fmla="*/ 441 w 27"/>
                <a:gd name="T19" fmla="*/ 187 h 42"/>
                <a:gd name="T20" fmla="*/ 487 w 27"/>
                <a:gd name="T21" fmla="*/ 64 h 42"/>
                <a:gd name="T22" fmla="*/ 487 w 27"/>
                <a:gd name="T23" fmla="*/ 23 h 42"/>
                <a:gd name="T24" fmla="*/ 423 w 27"/>
                <a:gd name="T25" fmla="*/ 0 h 42"/>
                <a:gd name="T26" fmla="*/ 358 w 27"/>
                <a:gd name="T27" fmla="*/ 23 h 42"/>
                <a:gd name="T28" fmla="*/ 335 w 27"/>
                <a:gd name="T29" fmla="*/ 64 h 42"/>
                <a:gd name="T30" fmla="*/ 276 w 27"/>
                <a:gd name="T31" fmla="*/ 82 h 42"/>
                <a:gd name="T32" fmla="*/ 211 w 27"/>
                <a:gd name="T33" fmla="*/ 123 h 42"/>
                <a:gd name="T34" fmla="*/ 129 w 27"/>
                <a:gd name="T35" fmla="*/ 146 h 42"/>
                <a:gd name="T36" fmla="*/ 106 w 27"/>
                <a:gd name="T37" fmla="*/ 187 h 42"/>
                <a:gd name="T38" fmla="*/ 64 w 27"/>
                <a:gd name="T39" fmla="*/ 229 h 42"/>
                <a:gd name="T40" fmla="*/ 129 w 27"/>
                <a:gd name="T41" fmla="*/ 293 h 42"/>
                <a:gd name="T42" fmla="*/ 41 w 27"/>
                <a:gd name="T43" fmla="*/ 293 h 42"/>
                <a:gd name="T44" fmla="*/ 41 w 27"/>
                <a:gd name="T45" fmla="*/ 357 h 42"/>
                <a:gd name="T46" fmla="*/ 41 w 27"/>
                <a:gd name="T47" fmla="*/ 439 h 42"/>
                <a:gd name="T48" fmla="*/ 64 w 27"/>
                <a:gd name="T49" fmla="*/ 503 h 42"/>
                <a:gd name="T50" fmla="*/ 0 w 27"/>
                <a:gd name="T51" fmla="*/ 521 h 42"/>
                <a:gd name="T52" fmla="*/ 0 w 27"/>
                <a:gd name="T53" fmla="*/ 562 h 42"/>
                <a:gd name="T54" fmla="*/ 64 w 27"/>
                <a:gd name="T55" fmla="*/ 709 h 42"/>
                <a:gd name="T56" fmla="*/ 129 w 27"/>
                <a:gd name="T57" fmla="*/ 649 h 42"/>
                <a:gd name="T58" fmla="*/ 129 w 27"/>
                <a:gd name="T59" fmla="*/ 773 h 42"/>
                <a:gd name="T60" fmla="*/ 147 w 27"/>
                <a:gd name="T61" fmla="*/ 837 h 42"/>
                <a:gd name="T62" fmla="*/ 211 w 27"/>
                <a:gd name="T63" fmla="*/ 855 h 42"/>
                <a:gd name="T64" fmla="*/ 400 w 27"/>
                <a:gd name="T65" fmla="*/ 878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42"/>
                <a:gd name="T101" fmla="*/ 27 w 27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42">
                  <a:moveTo>
                    <a:pt x="19" y="42"/>
                  </a:moveTo>
                  <a:lnTo>
                    <a:pt x="16" y="38"/>
                  </a:lnTo>
                  <a:lnTo>
                    <a:pt x="19" y="38"/>
                  </a:lnTo>
                  <a:lnTo>
                    <a:pt x="16" y="34"/>
                  </a:lnTo>
                  <a:lnTo>
                    <a:pt x="16" y="30"/>
                  </a:lnTo>
                  <a:lnTo>
                    <a:pt x="21" y="23"/>
                  </a:lnTo>
                  <a:lnTo>
                    <a:pt x="24" y="24"/>
                  </a:lnTo>
                  <a:lnTo>
                    <a:pt x="27" y="17"/>
                  </a:lnTo>
                  <a:lnTo>
                    <a:pt x="23" y="14"/>
                  </a:lnTo>
                  <a:lnTo>
                    <a:pt x="21" y="9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6" y="7"/>
                  </a:lnTo>
                  <a:lnTo>
                    <a:pt x="5" y="9"/>
                  </a:lnTo>
                  <a:lnTo>
                    <a:pt x="3" y="11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3" y="34"/>
                  </a:lnTo>
                  <a:lnTo>
                    <a:pt x="6" y="31"/>
                  </a:lnTo>
                  <a:lnTo>
                    <a:pt x="6" y="37"/>
                  </a:lnTo>
                  <a:lnTo>
                    <a:pt x="7" y="40"/>
                  </a:lnTo>
                  <a:lnTo>
                    <a:pt x="10" y="41"/>
                  </a:lnTo>
                  <a:lnTo>
                    <a:pt x="19" y="42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85" name="Freeform 1287"/>
            <p:cNvSpPr>
              <a:spLocks noChangeAspect="1"/>
            </p:cNvSpPr>
            <p:nvPr/>
          </p:nvSpPr>
          <p:spPr bwMode="auto">
            <a:xfrm>
              <a:off x="1261" y="2584"/>
              <a:ext cx="248" cy="128"/>
            </a:xfrm>
            <a:custGeom>
              <a:avLst/>
              <a:gdLst>
                <a:gd name="T0" fmla="*/ 992 w 54"/>
                <a:gd name="T1" fmla="*/ 270 h 28"/>
                <a:gd name="T2" fmla="*/ 951 w 54"/>
                <a:gd name="T3" fmla="*/ 229 h 28"/>
                <a:gd name="T4" fmla="*/ 886 w 54"/>
                <a:gd name="T5" fmla="*/ 187 h 28"/>
                <a:gd name="T6" fmla="*/ 886 w 54"/>
                <a:gd name="T7" fmla="*/ 82 h 28"/>
                <a:gd name="T8" fmla="*/ 886 w 54"/>
                <a:gd name="T9" fmla="*/ 64 h 28"/>
                <a:gd name="T10" fmla="*/ 698 w 54"/>
                <a:gd name="T11" fmla="*/ 0 h 28"/>
                <a:gd name="T12" fmla="*/ 592 w 54"/>
                <a:gd name="T13" fmla="*/ 64 h 28"/>
                <a:gd name="T14" fmla="*/ 441 w 54"/>
                <a:gd name="T15" fmla="*/ 64 h 28"/>
                <a:gd name="T16" fmla="*/ 381 w 54"/>
                <a:gd name="T17" fmla="*/ 64 h 28"/>
                <a:gd name="T18" fmla="*/ 294 w 54"/>
                <a:gd name="T19" fmla="*/ 82 h 28"/>
                <a:gd name="T20" fmla="*/ 211 w 54"/>
                <a:gd name="T21" fmla="*/ 123 h 28"/>
                <a:gd name="T22" fmla="*/ 211 w 54"/>
                <a:gd name="T23" fmla="*/ 187 h 28"/>
                <a:gd name="T24" fmla="*/ 129 w 54"/>
                <a:gd name="T25" fmla="*/ 229 h 28"/>
                <a:gd name="T26" fmla="*/ 83 w 54"/>
                <a:gd name="T27" fmla="*/ 293 h 28"/>
                <a:gd name="T28" fmla="*/ 0 w 54"/>
                <a:gd name="T29" fmla="*/ 375 h 28"/>
                <a:gd name="T30" fmla="*/ 0 w 54"/>
                <a:gd name="T31" fmla="*/ 480 h 28"/>
                <a:gd name="T32" fmla="*/ 83 w 54"/>
                <a:gd name="T33" fmla="*/ 439 h 28"/>
                <a:gd name="T34" fmla="*/ 211 w 54"/>
                <a:gd name="T35" fmla="*/ 480 h 28"/>
                <a:gd name="T36" fmla="*/ 211 w 54"/>
                <a:gd name="T37" fmla="*/ 503 h 28"/>
                <a:gd name="T38" fmla="*/ 276 w 54"/>
                <a:gd name="T39" fmla="*/ 562 h 28"/>
                <a:gd name="T40" fmla="*/ 487 w 54"/>
                <a:gd name="T41" fmla="*/ 562 h 28"/>
                <a:gd name="T42" fmla="*/ 592 w 54"/>
                <a:gd name="T43" fmla="*/ 375 h 28"/>
                <a:gd name="T44" fmla="*/ 781 w 54"/>
                <a:gd name="T45" fmla="*/ 585 h 28"/>
                <a:gd name="T46" fmla="*/ 845 w 54"/>
                <a:gd name="T47" fmla="*/ 375 h 28"/>
                <a:gd name="T48" fmla="*/ 951 w 54"/>
                <a:gd name="T49" fmla="*/ 416 h 28"/>
                <a:gd name="T50" fmla="*/ 1010 w 54"/>
                <a:gd name="T51" fmla="*/ 375 h 28"/>
                <a:gd name="T52" fmla="*/ 1098 w 54"/>
                <a:gd name="T53" fmla="*/ 375 h 28"/>
                <a:gd name="T54" fmla="*/ 1139 w 54"/>
                <a:gd name="T55" fmla="*/ 357 h 28"/>
                <a:gd name="T56" fmla="*/ 1098 w 54"/>
                <a:gd name="T57" fmla="*/ 229 h 28"/>
                <a:gd name="T58" fmla="*/ 992 w 54"/>
                <a:gd name="T59" fmla="*/ 270 h 2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"/>
                <a:gd name="T91" fmla="*/ 0 h 28"/>
                <a:gd name="T92" fmla="*/ 54 w 54"/>
                <a:gd name="T93" fmla="*/ 28 h 2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" h="28">
                  <a:moveTo>
                    <a:pt x="47" y="13"/>
                  </a:moveTo>
                  <a:lnTo>
                    <a:pt x="45" y="11"/>
                  </a:lnTo>
                  <a:lnTo>
                    <a:pt x="42" y="9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33" y="0"/>
                  </a:lnTo>
                  <a:lnTo>
                    <a:pt x="28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4" y="21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3" y="27"/>
                  </a:lnTo>
                  <a:lnTo>
                    <a:pt x="23" y="27"/>
                  </a:lnTo>
                  <a:lnTo>
                    <a:pt x="28" y="18"/>
                  </a:lnTo>
                  <a:lnTo>
                    <a:pt x="37" y="28"/>
                  </a:lnTo>
                  <a:lnTo>
                    <a:pt x="40" y="18"/>
                  </a:lnTo>
                  <a:lnTo>
                    <a:pt x="45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7"/>
                  </a:lnTo>
                  <a:lnTo>
                    <a:pt x="52" y="11"/>
                  </a:lnTo>
                  <a:lnTo>
                    <a:pt x="47" y="13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86" name="Freeform 1289"/>
            <p:cNvSpPr>
              <a:spLocks noChangeAspect="1"/>
            </p:cNvSpPr>
            <p:nvPr/>
          </p:nvSpPr>
          <p:spPr bwMode="auto">
            <a:xfrm>
              <a:off x="1454" y="2492"/>
              <a:ext cx="402" cy="174"/>
            </a:xfrm>
            <a:custGeom>
              <a:avLst/>
              <a:gdLst>
                <a:gd name="T0" fmla="*/ 1275 w 88"/>
                <a:gd name="T1" fmla="*/ 774 h 38"/>
                <a:gd name="T2" fmla="*/ 1357 w 88"/>
                <a:gd name="T3" fmla="*/ 714 h 38"/>
                <a:gd name="T4" fmla="*/ 1480 w 88"/>
                <a:gd name="T5" fmla="*/ 714 h 38"/>
                <a:gd name="T6" fmla="*/ 1608 w 88"/>
                <a:gd name="T7" fmla="*/ 691 h 38"/>
                <a:gd name="T8" fmla="*/ 1608 w 88"/>
                <a:gd name="T9" fmla="*/ 627 h 38"/>
                <a:gd name="T10" fmla="*/ 1690 w 88"/>
                <a:gd name="T11" fmla="*/ 568 h 38"/>
                <a:gd name="T12" fmla="*/ 1690 w 88"/>
                <a:gd name="T13" fmla="*/ 481 h 38"/>
                <a:gd name="T14" fmla="*/ 1690 w 88"/>
                <a:gd name="T15" fmla="*/ 357 h 38"/>
                <a:gd name="T16" fmla="*/ 1795 w 88"/>
                <a:gd name="T17" fmla="*/ 334 h 38"/>
                <a:gd name="T18" fmla="*/ 1836 w 88"/>
                <a:gd name="T19" fmla="*/ 252 h 38"/>
                <a:gd name="T20" fmla="*/ 1754 w 88"/>
                <a:gd name="T21" fmla="*/ 188 h 38"/>
                <a:gd name="T22" fmla="*/ 1754 w 88"/>
                <a:gd name="T23" fmla="*/ 64 h 38"/>
                <a:gd name="T24" fmla="*/ 1503 w 88"/>
                <a:gd name="T25" fmla="*/ 64 h 38"/>
                <a:gd name="T26" fmla="*/ 1293 w 88"/>
                <a:gd name="T27" fmla="*/ 0 h 38"/>
                <a:gd name="T28" fmla="*/ 1252 w 88"/>
                <a:gd name="T29" fmla="*/ 124 h 38"/>
                <a:gd name="T30" fmla="*/ 1105 w 88"/>
                <a:gd name="T31" fmla="*/ 147 h 38"/>
                <a:gd name="T32" fmla="*/ 1000 w 88"/>
                <a:gd name="T33" fmla="*/ 105 h 38"/>
                <a:gd name="T34" fmla="*/ 1000 w 88"/>
                <a:gd name="T35" fmla="*/ 147 h 38"/>
                <a:gd name="T36" fmla="*/ 895 w 88"/>
                <a:gd name="T37" fmla="*/ 147 h 38"/>
                <a:gd name="T38" fmla="*/ 895 w 88"/>
                <a:gd name="T39" fmla="*/ 252 h 38"/>
                <a:gd name="T40" fmla="*/ 795 w 88"/>
                <a:gd name="T41" fmla="*/ 293 h 38"/>
                <a:gd name="T42" fmla="*/ 836 w 88"/>
                <a:gd name="T43" fmla="*/ 398 h 38"/>
                <a:gd name="T44" fmla="*/ 836 w 88"/>
                <a:gd name="T45" fmla="*/ 481 h 38"/>
                <a:gd name="T46" fmla="*/ 690 w 88"/>
                <a:gd name="T47" fmla="*/ 421 h 38"/>
                <a:gd name="T48" fmla="*/ 502 w 88"/>
                <a:gd name="T49" fmla="*/ 481 h 38"/>
                <a:gd name="T50" fmla="*/ 397 w 88"/>
                <a:gd name="T51" fmla="*/ 504 h 38"/>
                <a:gd name="T52" fmla="*/ 210 w 88"/>
                <a:gd name="T53" fmla="*/ 481 h 38"/>
                <a:gd name="T54" fmla="*/ 123 w 88"/>
                <a:gd name="T55" fmla="*/ 545 h 38"/>
                <a:gd name="T56" fmla="*/ 0 w 88"/>
                <a:gd name="T57" fmla="*/ 504 h 38"/>
                <a:gd name="T58" fmla="*/ 0 w 88"/>
                <a:gd name="T59" fmla="*/ 609 h 38"/>
                <a:gd name="T60" fmla="*/ 64 w 88"/>
                <a:gd name="T61" fmla="*/ 650 h 38"/>
                <a:gd name="T62" fmla="*/ 123 w 88"/>
                <a:gd name="T63" fmla="*/ 691 h 38"/>
                <a:gd name="T64" fmla="*/ 210 w 88"/>
                <a:gd name="T65" fmla="*/ 691 h 38"/>
                <a:gd name="T66" fmla="*/ 251 w 88"/>
                <a:gd name="T67" fmla="*/ 774 h 38"/>
                <a:gd name="T68" fmla="*/ 270 w 88"/>
                <a:gd name="T69" fmla="*/ 714 h 38"/>
                <a:gd name="T70" fmla="*/ 356 w 88"/>
                <a:gd name="T71" fmla="*/ 756 h 38"/>
                <a:gd name="T72" fmla="*/ 461 w 88"/>
                <a:gd name="T73" fmla="*/ 650 h 38"/>
                <a:gd name="T74" fmla="*/ 649 w 88"/>
                <a:gd name="T75" fmla="*/ 627 h 38"/>
                <a:gd name="T76" fmla="*/ 708 w 88"/>
                <a:gd name="T77" fmla="*/ 691 h 38"/>
                <a:gd name="T78" fmla="*/ 1000 w 88"/>
                <a:gd name="T79" fmla="*/ 774 h 38"/>
                <a:gd name="T80" fmla="*/ 1000 w 88"/>
                <a:gd name="T81" fmla="*/ 797 h 38"/>
                <a:gd name="T82" fmla="*/ 1105 w 88"/>
                <a:gd name="T83" fmla="*/ 774 h 38"/>
                <a:gd name="T84" fmla="*/ 1275 w 88"/>
                <a:gd name="T85" fmla="*/ 774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8"/>
                <a:gd name="T130" fmla="*/ 0 h 38"/>
                <a:gd name="T131" fmla="*/ 88 w 88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8" h="38">
                  <a:moveTo>
                    <a:pt x="61" y="37"/>
                  </a:moveTo>
                  <a:lnTo>
                    <a:pt x="65" y="34"/>
                  </a:lnTo>
                  <a:lnTo>
                    <a:pt x="71" y="34"/>
                  </a:lnTo>
                  <a:lnTo>
                    <a:pt x="77" y="33"/>
                  </a:lnTo>
                  <a:lnTo>
                    <a:pt x="77" y="30"/>
                  </a:lnTo>
                  <a:lnTo>
                    <a:pt x="81" y="27"/>
                  </a:lnTo>
                  <a:lnTo>
                    <a:pt x="81" y="23"/>
                  </a:lnTo>
                  <a:lnTo>
                    <a:pt x="81" y="17"/>
                  </a:lnTo>
                  <a:lnTo>
                    <a:pt x="86" y="16"/>
                  </a:lnTo>
                  <a:lnTo>
                    <a:pt x="88" y="12"/>
                  </a:lnTo>
                  <a:lnTo>
                    <a:pt x="84" y="9"/>
                  </a:lnTo>
                  <a:lnTo>
                    <a:pt x="84" y="3"/>
                  </a:lnTo>
                  <a:lnTo>
                    <a:pt x="72" y="3"/>
                  </a:lnTo>
                  <a:lnTo>
                    <a:pt x="62" y="0"/>
                  </a:lnTo>
                  <a:lnTo>
                    <a:pt x="60" y="6"/>
                  </a:lnTo>
                  <a:lnTo>
                    <a:pt x="53" y="7"/>
                  </a:lnTo>
                  <a:lnTo>
                    <a:pt x="48" y="5"/>
                  </a:lnTo>
                  <a:lnTo>
                    <a:pt x="48" y="7"/>
                  </a:lnTo>
                  <a:lnTo>
                    <a:pt x="43" y="7"/>
                  </a:lnTo>
                  <a:lnTo>
                    <a:pt x="43" y="12"/>
                  </a:lnTo>
                  <a:lnTo>
                    <a:pt x="38" y="14"/>
                  </a:lnTo>
                  <a:lnTo>
                    <a:pt x="40" y="19"/>
                  </a:lnTo>
                  <a:lnTo>
                    <a:pt x="40" y="23"/>
                  </a:lnTo>
                  <a:lnTo>
                    <a:pt x="33" y="20"/>
                  </a:lnTo>
                  <a:lnTo>
                    <a:pt x="24" y="23"/>
                  </a:lnTo>
                  <a:lnTo>
                    <a:pt x="19" y="24"/>
                  </a:lnTo>
                  <a:lnTo>
                    <a:pt x="10" y="23"/>
                  </a:lnTo>
                  <a:lnTo>
                    <a:pt x="6" y="26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6" y="33"/>
                  </a:lnTo>
                  <a:lnTo>
                    <a:pt x="10" y="33"/>
                  </a:lnTo>
                  <a:lnTo>
                    <a:pt x="12" y="37"/>
                  </a:lnTo>
                  <a:lnTo>
                    <a:pt x="13" y="34"/>
                  </a:lnTo>
                  <a:lnTo>
                    <a:pt x="17" y="36"/>
                  </a:lnTo>
                  <a:lnTo>
                    <a:pt x="22" y="31"/>
                  </a:lnTo>
                  <a:lnTo>
                    <a:pt x="31" y="30"/>
                  </a:lnTo>
                  <a:lnTo>
                    <a:pt x="34" y="33"/>
                  </a:lnTo>
                  <a:lnTo>
                    <a:pt x="48" y="37"/>
                  </a:lnTo>
                  <a:lnTo>
                    <a:pt x="48" y="38"/>
                  </a:lnTo>
                  <a:lnTo>
                    <a:pt x="53" y="37"/>
                  </a:lnTo>
                  <a:lnTo>
                    <a:pt x="61" y="37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87" name="Freeform 1291"/>
            <p:cNvSpPr>
              <a:spLocks noChangeAspect="1"/>
            </p:cNvSpPr>
            <p:nvPr/>
          </p:nvSpPr>
          <p:spPr bwMode="auto">
            <a:xfrm>
              <a:off x="1261" y="2584"/>
              <a:ext cx="248" cy="128"/>
            </a:xfrm>
            <a:custGeom>
              <a:avLst/>
              <a:gdLst>
                <a:gd name="T0" fmla="*/ 992 w 54"/>
                <a:gd name="T1" fmla="*/ 270 h 28"/>
                <a:gd name="T2" fmla="*/ 951 w 54"/>
                <a:gd name="T3" fmla="*/ 229 h 28"/>
                <a:gd name="T4" fmla="*/ 886 w 54"/>
                <a:gd name="T5" fmla="*/ 187 h 28"/>
                <a:gd name="T6" fmla="*/ 886 w 54"/>
                <a:gd name="T7" fmla="*/ 82 h 28"/>
                <a:gd name="T8" fmla="*/ 886 w 54"/>
                <a:gd name="T9" fmla="*/ 64 h 28"/>
                <a:gd name="T10" fmla="*/ 698 w 54"/>
                <a:gd name="T11" fmla="*/ 0 h 28"/>
                <a:gd name="T12" fmla="*/ 592 w 54"/>
                <a:gd name="T13" fmla="*/ 64 h 28"/>
                <a:gd name="T14" fmla="*/ 441 w 54"/>
                <a:gd name="T15" fmla="*/ 64 h 28"/>
                <a:gd name="T16" fmla="*/ 381 w 54"/>
                <a:gd name="T17" fmla="*/ 64 h 28"/>
                <a:gd name="T18" fmla="*/ 294 w 54"/>
                <a:gd name="T19" fmla="*/ 82 h 28"/>
                <a:gd name="T20" fmla="*/ 211 w 54"/>
                <a:gd name="T21" fmla="*/ 123 h 28"/>
                <a:gd name="T22" fmla="*/ 211 w 54"/>
                <a:gd name="T23" fmla="*/ 187 h 28"/>
                <a:gd name="T24" fmla="*/ 129 w 54"/>
                <a:gd name="T25" fmla="*/ 229 h 28"/>
                <a:gd name="T26" fmla="*/ 83 w 54"/>
                <a:gd name="T27" fmla="*/ 293 h 28"/>
                <a:gd name="T28" fmla="*/ 0 w 54"/>
                <a:gd name="T29" fmla="*/ 375 h 28"/>
                <a:gd name="T30" fmla="*/ 0 w 54"/>
                <a:gd name="T31" fmla="*/ 480 h 28"/>
                <a:gd name="T32" fmla="*/ 83 w 54"/>
                <a:gd name="T33" fmla="*/ 439 h 28"/>
                <a:gd name="T34" fmla="*/ 211 w 54"/>
                <a:gd name="T35" fmla="*/ 480 h 28"/>
                <a:gd name="T36" fmla="*/ 211 w 54"/>
                <a:gd name="T37" fmla="*/ 503 h 28"/>
                <a:gd name="T38" fmla="*/ 276 w 54"/>
                <a:gd name="T39" fmla="*/ 562 h 28"/>
                <a:gd name="T40" fmla="*/ 487 w 54"/>
                <a:gd name="T41" fmla="*/ 562 h 28"/>
                <a:gd name="T42" fmla="*/ 592 w 54"/>
                <a:gd name="T43" fmla="*/ 375 h 28"/>
                <a:gd name="T44" fmla="*/ 781 w 54"/>
                <a:gd name="T45" fmla="*/ 585 h 28"/>
                <a:gd name="T46" fmla="*/ 845 w 54"/>
                <a:gd name="T47" fmla="*/ 375 h 28"/>
                <a:gd name="T48" fmla="*/ 951 w 54"/>
                <a:gd name="T49" fmla="*/ 416 h 28"/>
                <a:gd name="T50" fmla="*/ 1010 w 54"/>
                <a:gd name="T51" fmla="*/ 375 h 28"/>
                <a:gd name="T52" fmla="*/ 1098 w 54"/>
                <a:gd name="T53" fmla="*/ 375 h 28"/>
                <a:gd name="T54" fmla="*/ 1139 w 54"/>
                <a:gd name="T55" fmla="*/ 357 h 28"/>
                <a:gd name="T56" fmla="*/ 1098 w 54"/>
                <a:gd name="T57" fmla="*/ 229 h 28"/>
                <a:gd name="T58" fmla="*/ 992 w 54"/>
                <a:gd name="T59" fmla="*/ 270 h 2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"/>
                <a:gd name="T91" fmla="*/ 0 h 28"/>
                <a:gd name="T92" fmla="*/ 54 w 54"/>
                <a:gd name="T93" fmla="*/ 28 h 2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" h="28">
                  <a:moveTo>
                    <a:pt x="47" y="13"/>
                  </a:moveTo>
                  <a:lnTo>
                    <a:pt x="45" y="11"/>
                  </a:lnTo>
                  <a:lnTo>
                    <a:pt x="42" y="9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33" y="0"/>
                  </a:lnTo>
                  <a:lnTo>
                    <a:pt x="28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4" y="21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3" y="27"/>
                  </a:lnTo>
                  <a:lnTo>
                    <a:pt x="23" y="27"/>
                  </a:lnTo>
                  <a:lnTo>
                    <a:pt x="28" y="18"/>
                  </a:lnTo>
                  <a:lnTo>
                    <a:pt x="37" y="28"/>
                  </a:lnTo>
                  <a:lnTo>
                    <a:pt x="40" y="18"/>
                  </a:lnTo>
                  <a:lnTo>
                    <a:pt x="45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7"/>
                  </a:lnTo>
                  <a:lnTo>
                    <a:pt x="52" y="11"/>
                  </a:lnTo>
                  <a:lnTo>
                    <a:pt x="47" y="13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88" name="Freeform 1293"/>
            <p:cNvSpPr>
              <a:spLocks noChangeAspect="1"/>
            </p:cNvSpPr>
            <p:nvPr/>
          </p:nvSpPr>
          <p:spPr bwMode="auto">
            <a:xfrm>
              <a:off x="1454" y="2492"/>
              <a:ext cx="402" cy="174"/>
            </a:xfrm>
            <a:custGeom>
              <a:avLst/>
              <a:gdLst>
                <a:gd name="T0" fmla="*/ 1275 w 88"/>
                <a:gd name="T1" fmla="*/ 774 h 38"/>
                <a:gd name="T2" fmla="*/ 1357 w 88"/>
                <a:gd name="T3" fmla="*/ 714 h 38"/>
                <a:gd name="T4" fmla="*/ 1480 w 88"/>
                <a:gd name="T5" fmla="*/ 714 h 38"/>
                <a:gd name="T6" fmla="*/ 1608 w 88"/>
                <a:gd name="T7" fmla="*/ 691 h 38"/>
                <a:gd name="T8" fmla="*/ 1608 w 88"/>
                <a:gd name="T9" fmla="*/ 627 h 38"/>
                <a:gd name="T10" fmla="*/ 1690 w 88"/>
                <a:gd name="T11" fmla="*/ 568 h 38"/>
                <a:gd name="T12" fmla="*/ 1690 w 88"/>
                <a:gd name="T13" fmla="*/ 481 h 38"/>
                <a:gd name="T14" fmla="*/ 1690 w 88"/>
                <a:gd name="T15" fmla="*/ 357 h 38"/>
                <a:gd name="T16" fmla="*/ 1795 w 88"/>
                <a:gd name="T17" fmla="*/ 334 h 38"/>
                <a:gd name="T18" fmla="*/ 1836 w 88"/>
                <a:gd name="T19" fmla="*/ 252 h 38"/>
                <a:gd name="T20" fmla="*/ 1754 w 88"/>
                <a:gd name="T21" fmla="*/ 188 h 38"/>
                <a:gd name="T22" fmla="*/ 1754 w 88"/>
                <a:gd name="T23" fmla="*/ 64 h 38"/>
                <a:gd name="T24" fmla="*/ 1503 w 88"/>
                <a:gd name="T25" fmla="*/ 64 h 38"/>
                <a:gd name="T26" fmla="*/ 1293 w 88"/>
                <a:gd name="T27" fmla="*/ 0 h 38"/>
                <a:gd name="T28" fmla="*/ 1252 w 88"/>
                <a:gd name="T29" fmla="*/ 124 h 38"/>
                <a:gd name="T30" fmla="*/ 1105 w 88"/>
                <a:gd name="T31" fmla="*/ 147 h 38"/>
                <a:gd name="T32" fmla="*/ 1000 w 88"/>
                <a:gd name="T33" fmla="*/ 105 h 38"/>
                <a:gd name="T34" fmla="*/ 1000 w 88"/>
                <a:gd name="T35" fmla="*/ 147 h 38"/>
                <a:gd name="T36" fmla="*/ 895 w 88"/>
                <a:gd name="T37" fmla="*/ 147 h 38"/>
                <a:gd name="T38" fmla="*/ 895 w 88"/>
                <a:gd name="T39" fmla="*/ 252 h 38"/>
                <a:gd name="T40" fmla="*/ 795 w 88"/>
                <a:gd name="T41" fmla="*/ 293 h 38"/>
                <a:gd name="T42" fmla="*/ 836 w 88"/>
                <a:gd name="T43" fmla="*/ 398 h 38"/>
                <a:gd name="T44" fmla="*/ 836 w 88"/>
                <a:gd name="T45" fmla="*/ 481 h 38"/>
                <a:gd name="T46" fmla="*/ 690 w 88"/>
                <a:gd name="T47" fmla="*/ 421 h 38"/>
                <a:gd name="T48" fmla="*/ 502 w 88"/>
                <a:gd name="T49" fmla="*/ 481 h 38"/>
                <a:gd name="T50" fmla="*/ 397 w 88"/>
                <a:gd name="T51" fmla="*/ 504 h 38"/>
                <a:gd name="T52" fmla="*/ 210 w 88"/>
                <a:gd name="T53" fmla="*/ 481 h 38"/>
                <a:gd name="T54" fmla="*/ 123 w 88"/>
                <a:gd name="T55" fmla="*/ 545 h 38"/>
                <a:gd name="T56" fmla="*/ 0 w 88"/>
                <a:gd name="T57" fmla="*/ 504 h 38"/>
                <a:gd name="T58" fmla="*/ 0 w 88"/>
                <a:gd name="T59" fmla="*/ 609 h 38"/>
                <a:gd name="T60" fmla="*/ 64 w 88"/>
                <a:gd name="T61" fmla="*/ 650 h 38"/>
                <a:gd name="T62" fmla="*/ 123 w 88"/>
                <a:gd name="T63" fmla="*/ 691 h 38"/>
                <a:gd name="T64" fmla="*/ 210 w 88"/>
                <a:gd name="T65" fmla="*/ 691 h 38"/>
                <a:gd name="T66" fmla="*/ 251 w 88"/>
                <a:gd name="T67" fmla="*/ 774 h 38"/>
                <a:gd name="T68" fmla="*/ 270 w 88"/>
                <a:gd name="T69" fmla="*/ 714 h 38"/>
                <a:gd name="T70" fmla="*/ 356 w 88"/>
                <a:gd name="T71" fmla="*/ 756 h 38"/>
                <a:gd name="T72" fmla="*/ 461 w 88"/>
                <a:gd name="T73" fmla="*/ 650 h 38"/>
                <a:gd name="T74" fmla="*/ 649 w 88"/>
                <a:gd name="T75" fmla="*/ 627 h 38"/>
                <a:gd name="T76" fmla="*/ 708 w 88"/>
                <a:gd name="T77" fmla="*/ 691 h 38"/>
                <a:gd name="T78" fmla="*/ 1000 w 88"/>
                <a:gd name="T79" fmla="*/ 774 h 38"/>
                <a:gd name="T80" fmla="*/ 1000 w 88"/>
                <a:gd name="T81" fmla="*/ 797 h 38"/>
                <a:gd name="T82" fmla="*/ 1105 w 88"/>
                <a:gd name="T83" fmla="*/ 774 h 38"/>
                <a:gd name="T84" fmla="*/ 1275 w 88"/>
                <a:gd name="T85" fmla="*/ 774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8"/>
                <a:gd name="T130" fmla="*/ 0 h 38"/>
                <a:gd name="T131" fmla="*/ 88 w 88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8" h="38">
                  <a:moveTo>
                    <a:pt x="61" y="37"/>
                  </a:moveTo>
                  <a:lnTo>
                    <a:pt x="65" y="34"/>
                  </a:lnTo>
                  <a:lnTo>
                    <a:pt x="71" y="34"/>
                  </a:lnTo>
                  <a:lnTo>
                    <a:pt x="77" y="33"/>
                  </a:lnTo>
                  <a:lnTo>
                    <a:pt x="77" y="30"/>
                  </a:lnTo>
                  <a:lnTo>
                    <a:pt x="81" y="27"/>
                  </a:lnTo>
                  <a:lnTo>
                    <a:pt x="81" y="23"/>
                  </a:lnTo>
                  <a:lnTo>
                    <a:pt x="81" y="17"/>
                  </a:lnTo>
                  <a:lnTo>
                    <a:pt x="86" y="16"/>
                  </a:lnTo>
                  <a:lnTo>
                    <a:pt x="88" y="12"/>
                  </a:lnTo>
                  <a:lnTo>
                    <a:pt x="84" y="9"/>
                  </a:lnTo>
                  <a:lnTo>
                    <a:pt x="84" y="3"/>
                  </a:lnTo>
                  <a:lnTo>
                    <a:pt x="72" y="3"/>
                  </a:lnTo>
                  <a:lnTo>
                    <a:pt x="62" y="0"/>
                  </a:lnTo>
                  <a:lnTo>
                    <a:pt x="60" y="6"/>
                  </a:lnTo>
                  <a:lnTo>
                    <a:pt x="53" y="7"/>
                  </a:lnTo>
                  <a:lnTo>
                    <a:pt x="48" y="5"/>
                  </a:lnTo>
                  <a:lnTo>
                    <a:pt x="48" y="7"/>
                  </a:lnTo>
                  <a:lnTo>
                    <a:pt x="43" y="7"/>
                  </a:lnTo>
                  <a:lnTo>
                    <a:pt x="43" y="12"/>
                  </a:lnTo>
                  <a:lnTo>
                    <a:pt x="38" y="14"/>
                  </a:lnTo>
                  <a:lnTo>
                    <a:pt x="40" y="19"/>
                  </a:lnTo>
                  <a:lnTo>
                    <a:pt x="40" y="23"/>
                  </a:lnTo>
                  <a:lnTo>
                    <a:pt x="33" y="20"/>
                  </a:lnTo>
                  <a:lnTo>
                    <a:pt x="24" y="23"/>
                  </a:lnTo>
                  <a:lnTo>
                    <a:pt x="19" y="24"/>
                  </a:lnTo>
                  <a:lnTo>
                    <a:pt x="10" y="23"/>
                  </a:lnTo>
                  <a:lnTo>
                    <a:pt x="6" y="26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6" y="33"/>
                  </a:lnTo>
                  <a:lnTo>
                    <a:pt x="10" y="33"/>
                  </a:lnTo>
                  <a:lnTo>
                    <a:pt x="12" y="37"/>
                  </a:lnTo>
                  <a:lnTo>
                    <a:pt x="13" y="34"/>
                  </a:lnTo>
                  <a:lnTo>
                    <a:pt x="17" y="36"/>
                  </a:lnTo>
                  <a:lnTo>
                    <a:pt x="22" y="31"/>
                  </a:lnTo>
                  <a:lnTo>
                    <a:pt x="31" y="30"/>
                  </a:lnTo>
                  <a:lnTo>
                    <a:pt x="34" y="33"/>
                  </a:lnTo>
                  <a:lnTo>
                    <a:pt x="48" y="37"/>
                  </a:lnTo>
                  <a:lnTo>
                    <a:pt x="48" y="38"/>
                  </a:lnTo>
                  <a:lnTo>
                    <a:pt x="53" y="37"/>
                  </a:lnTo>
                  <a:lnTo>
                    <a:pt x="61" y="37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89" name="Freeform 1295"/>
            <p:cNvSpPr>
              <a:spLocks noChangeAspect="1"/>
            </p:cNvSpPr>
            <p:nvPr/>
          </p:nvSpPr>
          <p:spPr bwMode="auto">
            <a:xfrm>
              <a:off x="1586" y="2350"/>
              <a:ext cx="339" cy="174"/>
            </a:xfrm>
            <a:custGeom>
              <a:avLst/>
              <a:gdLst>
                <a:gd name="T0" fmla="*/ 1324 w 74"/>
                <a:gd name="T1" fmla="*/ 650 h 38"/>
                <a:gd name="T2" fmla="*/ 1406 w 74"/>
                <a:gd name="T3" fmla="*/ 545 h 38"/>
                <a:gd name="T4" fmla="*/ 1512 w 74"/>
                <a:gd name="T5" fmla="*/ 481 h 38"/>
                <a:gd name="T6" fmla="*/ 1553 w 74"/>
                <a:gd name="T7" fmla="*/ 398 h 38"/>
                <a:gd name="T8" fmla="*/ 1512 w 74"/>
                <a:gd name="T9" fmla="*/ 334 h 38"/>
                <a:gd name="T10" fmla="*/ 1383 w 74"/>
                <a:gd name="T11" fmla="*/ 293 h 38"/>
                <a:gd name="T12" fmla="*/ 1301 w 74"/>
                <a:gd name="T13" fmla="*/ 275 h 38"/>
                <a:gd name="T14" fmla="*/ 1237 w 74"/>
                <a:gd name="T15" fmla="*/ 211 h 38"/>
                <a:gd name="T16" fmla="*/ 1113 w 74"/>
                <a:gd name="T17" fmla="*/ 188 h 38"/>
                <a:gd name="T18" fmla="*/ 1113 w 74"/>
                <a:gd name="T19" fmla="*/ 252 h 38"/>
                <a:gd name="T20" fmla="*/ 1026 w 74"/>
                <a:gd name="T21" fmla="*/ 275 h 38"/>
                <a:gd name="T22" fmla="*/ 902 w 74"/>
                <a:gd name="T23" fmla="*/ 211 h 38"/>
                <a:gd name="T24" fmla="*/ 944 w 74"/>
                <a:gd name="T25" fmla="*/ 124 h 38"/>
                <a:gd name="T26" fmla="*/ 820 w 74"/>
                <a:gd name="T27" fmla="*/ 124 h 38"/>
                <a:gd name="T28" fmla="*/ 692 w 74"/>
                <a:gd name="T29" fmla="*/ 64 h 38"/>
                <a:gd name="T30" fmla="*/ 609 w 74"/>
                <a:gd name="T31" fmla="*/ 0 h 38"/>
                <a:gd name="T32" fmla="*/ 609 w 74"/>
                <a:gd name="T33" fmla="*/ 64 h 38"/>
                <a:gd name="T34" fmla="*/ 527 w 74"/>
                <a:gd name="T35" fmla="*/ 41 h 38"/>
                <a:gd name="T36" fmla="*/ 440 w 74"/>
                <a:gd name="T37" fmla="*/ 41 h 38"/>
                <a:gd name="T38" fmla="*/ 399 w 74"/>
                <a:gd name="T39" fmla="*/ 124 h 38"/>
                <a:gd name="T40" fmla="*/ 316 w 74"/>
                <a:gd name="T41" fmla="*/ 147 h 38"/>
                <a:gd name="T42" fmla="*/ 188 w 74"/>
                <a:gd name="T43" fmla="*/ 211 h 38"/>
                <a:gd name="T44" fmla="*/ 82 w 74"/>
                <a:gd name="T45" fmla="*/ 252 h 38"/>
                <a:gd name="T46" fmla="*/ 0 w 74"/>
                <a:gd name="T47" fmla="*/ 293 h 38"/>
                <a:gd name="T48" fmla="*/ 82 w 74"/>
                <a:gd name="T49" fmla="*/ 398 h 38"/>
                <a:gd name="T50" fmla="*/ 41 w 74"/>
                <a:gd name="T51" fmla="*/ 481 h 38"/>
                <a:gd name="T52" fmla="*/ 188 w 74"/>
                <a:gd name="T53" fmla="*/ 609 h 38"/>
                <a:gd name="T54" fmla="*/ 399 w 74"/>
                <a:gd name="T55" fmla="*/ 714 h 38"/>
                <a:gd name="T56" fmla="*/ 399 w 74"/>
                <a:gd name="T57" fmla="*/ 756 h 38"/>
                <a:gd name="T58" fmla="*/ 527 w 74"/>
                <a:gd name="T59" fmla="*/ 797 h 38"/>
                <a:gd name="T60" fmla="*/ 651 w 74"/>
                <a:gd name="T61" fmla="*/ 774 h 38"/>
                <a:gd name="T62" fmla="*/ 692 w 74"/>
                <a:gd name="T63" fmla="*/ 650 h 38"/>
                <a:gd name="T64" fmla="*/ 902 w 74"/>
                <a:gd name="T65" fmla="*/ 714 h 38"/>
                <a:gd name="T66" fmla="*/ 1154 w 74"/>
                <a:gd name="T67" fmla="*/ 714 h 38"/>
                <a:gd name="T68" fmla="*/ 1154 w 74"/>
                <a:gd name="T69" fmla="*/ 714 h 38"/>
                <a:gd name="T70" fmla="*/ 1196 w 74"/>
                <a:gd name="T71" fmla="*/ 650 h 38"/>
                <a:gd name="T72" fmla="*/ 1324 w 74"/>
                <a:gd name="T73" fmla="*/ 650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4"/>
                <a:gd name="T112" fmla="*/ 0 h 38"/>
                <a:gd name="T113" fmla="*/ 74 w 74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4" h="38">
                  <a:moveTo>
                    <a:pt x="63" y="31"/>
                  </a:moveTo>
                  <a:lnTo>
                    <a:pt x="67" y="26"/>
                  </a:lnTo>
                  <a:lnTo>
                    <a:pt x="72" y="23"/>
                  </a:lnTo>
                  <a:lnTo>
                    <a:pt x="74" y="19"/>
                  </a:lnTo>
                  <a:lnTo>
                    <a:pt x="72" y="16"/>
                  </a:lnTo>
                  <a:lnTo>
                    <a:pt x="66" y="14"/>
                  </a:lnTo>
                  <a:lnTo>
                    <a:pt x="62" y="13"/>
                  </a:lnTo>
                  <a:lnTo>
                    <a:pt x="59" y="10"/>
                  </a:lnTo>
                  <a:lnTo>
                    <a:pt x="53" y="9"/>
                  </a:lnTo>
                  <a:lnTo>
                    <a:pt x="53" y="12"/>
                  </a:lnTo>
                  <a:lnTo>
                    <a:pt x="49" y="13"/>
                  </a:lnTo>
                  <a:lnTo>
                    <a:pt x="43" y="10"/>
                  </a:lnTo>
                  <a:lnTo>
                    <a:pt x="45" y="6"/>
                  </a:lnTo>
                  <a:lnTo>
                    <a:pt x="39" y="6"/>
                  </a:lnTo>
                  <a:lnTo>
                    <a:pt x="33" y="3"/>
                  </a:lnTo>
                  <a:lnTo>
                    <a:pt x="29" y="0"/>
                  </a:lnTo>
                  <a:lnTo>
                    <a:pt x="29" y="3"/>
                  </a:lnTo>
                  <a:lnTo>
                    <a:pt x="25" y="2"/>
                  </a:lnTo>
                  <a:lnTo>
                    <a:pt x="21" y="2"/>
                  </a:lnTo>
                  <a:lnTo>
                    <a:pt x="19" y="6"/>
                  </a:lnTo>
                  <a:lnTo>
                    <a:pt x="15" y="7"/>
                  </a:lnTo>
                  <a:lnTo>
                    <a:pt x="9" y="10"/>
                  </a:lnTo>
                  <a:lnTo>
                    <a:pt x="4" y="12"/>
                  </a:lnTo>
                  <a:lnTo>
                    <a:pt x="0" y="14"/>
                  </a:lnTo>
                  <a:lnTo>
                    <a:pt x="4" y="19"/>
                  </a:lnTo>
                  <a:lnTo>
                    <a:pt x="2" y="23"/>
                  </a:lnTo>
                  <a:lnTo>
                    <a:pt x="9" y="29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25" y="38"/>
                  </a:lnTo>
                  <a:lnTo>
                    <a:pt x="31" y="37"/>
                  </a:lnTo>
                  <a:lnTo>
                    <a:pt x="33" y="31"/>
                  </a:lnTo>
                  <a:lnTo>
                    <a:pt x="43" y="34"/>
                  </a:lnTo>
                  <a:lnTo>
                    <a:pt x="55" y="34"/>
                  </a:lnTo>
                  <a:lnTo>
                    <a:pt x="57" y="31"/>
                  </a:lnTo>
                  <a:lnTo>
                    <a:pt x="63" y="31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90" name="Freeform 1296"/>
            <p:cNvSpPr>
              <a:spLocks noChangeAspect="1"/>
            </p:cNvSpPr>
            <p:nvPr/>
          </p:nvSpPr>
          <p:spPr bwMode="auto">
            <a:xfrm>
              <a:off x="1674" y="2625"/>
              <a:ext cx="165" cy="114"/>
            </a:xfrm>
            <a:custGeom>
              <a:avLst/>
              <a:gdLst>
                <a:gd name="T0" fmla="*/ 124 w 36"/>
                <a:gd name="T1" fmla="*/ 497 h 25"/>
                <a:gd name="T2" fmla="*/ 252 w 36"/>
                <a:gd name="T3" fmla="*/ 397 h 25"/>
                <a:gd name="T4" fmla="*/ 293 w 36"/>
                <a:gd name="T5" fmla="*/ 456 h 25"/>
                <a:gd name="T6" fmla="*/ 399 w 36"/>
                <a:gd name="T7" fmla="*/ 456 h 25"/>
                <a:gd name="T8" fmla="*/ 463 w 36"/>
                <a:gd name="T9" fmla="*/ 397 h 25"/>
                <a:gd name="T10" fmla="*/ 545 w 36"/>
                <a:gd name="T11" fmla="*/ 374 h 25"/>
                <a:gd name="T12" fmla="*/ 545 w 36"/>
                <a:gd name="T13" fmla="*/ 251 h 25"/>
                <a:gd name="T14" fmla="*/ 628 w 36"/>
                <a:gd name="T15" fmla="*/ 164 h 25"/>
                <a:gd name="T16" fmla="*/ 756 w 36"/>
                <a:gd name="T17" fmla="*/ 146 h 25"/>
                <a:gd name="T18" fmla="*/ 628 w 36"/>
                <a:gd name="T19" fmla="*/ 0 h 25"/>
                <a:gd name="T20" fmla="*/ 610 w 36"/>
                <a:gd name="T21" fmla="*/ 23 h 25"/>
                <a:gd name="T22" fmla="*/ 610 w 36"/>
                <a:gd name="T23" fmla="*/ 82 h 25"/>
                <a:gd name="T24" fmla="*/ 504 w 36"/>
                <a:gd name="T25" fmla="*/ 105 h 25"/>
                <a:gd name="T26" fmla="*/ 357 w 36"/>
                <a:gd name="T27" fmla="*/ 105 h 25"/>
                <a:gd name="T28" fmla="*/ 275 w 36"/>
                <a:gd name="T29" fmla="*/ 164 h 25"/>
                <a:gd name="T30" fmla="*/ 124 w 36"/>
                <a:gd name="T31" fmla="*/ 164 h 25"/>
                <a:gd name="T32" fmla="*/ 0 w 36"/>
                <a:gd name="T33" fmla="*/ 187 h 25"/>
                <a:gd name="T34" fmla="*/ 0 w 36"/>
                <a:gd name="T35" fmla="*/ 251 h 25"/>
                <a:gd name="T36" fmla="*/ 0 w 36"/>
                <a:gd name="T37" fmla="*/ 397 h 25"/>
                <a:gd name="T38" fmla="*/ 0 w 36"/>
                <a:gd name="T39" fmla="*/ 397 h 25"/>
                <a:gd name="T40" fmla="*/ 64 w 36"/>
                <a:gd name="T41" fmla="*/ 397 h 25"/>
                <a:gd name="T42" fmla="*/ 0 w 36"/>
                <a:gd name="T43" fmla="*/ 456 h 25"/>
                <a:gd name="T44" fmla="*/ 0 w 36"/>
                <a:gd name="T45" fmla="*/ 520 h 25"/>
                <a:gd name="T46" fmla="*/ 41 w 36"/>
                <a:gd name="T47" fmla="*/ 520 h 25"/>
                <a:gd name="T48" fmla="*/ 124 w 36"/>
                <a:gd name="T49" fmla="*/ 497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25"/>
                <a:gd name="T77" fmla="*/ 36 w 36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25">
                  <a:moveTo>
                    <a:pt x="6" y="24"/>
                  </a:moveTo>
                  <a:lnTo>
                    <a:pt x="12" y="19"/>
                  </a:lnTo>
                  <a:lnTo>
                    <a:pt x="14" y="22"/>
                  </a:lnTo>
                  <a:lnTo>
                    <a:pt x="19" y="22"/>
                  </a:lnTo>
                  <a:lnTo>
                    <a:pt x="22" y="19"/>
                  </a:lnTo>
                  <a:lnTo>
                    <a:pt x="26" y="18"/>
                  </a:lnTo>
                  <a:lnTo>
                    <a:pt x="26" y="12"/>
                  </a:lnTo>
                  <a:lnTo>
                    <a:pt x="30" y="8"/>
                  </a:lnTo>
                  <a:lnTo>
                    <a:pt x="36" y="7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9" y="4"/>
                  </a:lnTo>
                  <a:lnTo>
                    <a:pt x="24" y="5"/>
                  </a:lnTo>
                  <a:lnTo>
                    <a:pt x="17" y="5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91" name="Freeform 1297"/>
            <p:cNvSpPr>
              <a:spLocks noChangeAspect="1"/>
            </p:cNvSpPr>
            <p:nvPr/>
          </p:nvSpPr>
          <p:spPr bwMode="auto">
            <a:xfrm>
              <a:off x="1674" y="2625"/>
              <a:ext cx="165" cy="114"/>
            </a:xfrm>
            <a:custGeom>
              <a:avLst/>
              <a:gdLst>
                <a:gd name="T0" fmla="*/ 124 w 36"/>
                <a:gd name="T1" fmla="*/ 497 h 25"/>
                <a:gd name="T2" fmla="*/ 252 w 36"/>
                <a:gd name="T3" fmla="*/ 397 h 25"/>
                <a:gd name="T4" fmla="*/ 293 w 36"/>
                <a:gd name="T5" fmla="*/ 456 h 25"/>
                <a:gd name="T6" fmla="*/ 399 w 36"/>
                <a:gd name="T7" fmla="*/ 456 h 25"/>
                <a:gd name="T8" fmla="*/ 463 w 36"/>
                <a:gd name="T9" fmla="*/ 397 h 25"/>
                <a:gd name="T10" fmla="*/ 545 w 36"/>
                <a:gd name="T11" fmla="*/ 374 h 25"/>
                <a:gd name="T12" fmla="*/ 545 w 36"/>
                <a:gd name="T13" fmla="*/ 251 h 25"/>
                <a:gd name="T14" fmla="*/ 628 w 36"/>
                <a:gd name="T15" fmla="*/ 164 h 25"/>
                <a:gd name="T16" fmla="*/ 756 w 36"/>
                <a:gd name="T17" fmla="*/ 146 h 25"/>
                <a:gd name="T18" fmla="*/ 628 w 36"/>
                <a:gd name="T19" fmla="*/ 0 h 25"/>
                <a:gd name="T20" fmla="*/ 610 w 36"/>
                <a:gd name="T21" fmla="*/ 23 h 25"/>
                <a:gd name="T22" fmla="*/ 610 w 36"/>
                <a:gd name="T23" fmla="*/ 82 h 25"/>
                <a:gd name="T24" fmla="*/ 504 w 36"/>
                <a:gd name="T25" fmla="*/ 105 h 25"/>
                <a:gd name="T26" fmla="*/ 357 w 36"/>
                <a:gd name="T27" fmla="*/ 105 h 25"/>
                <a:gd name="T28" fmla="*/ 275 w 36"/>
                <a:gd name="T29" fmla="*/ 164 h 25"/>
                <a:gd name="T30" fmla="*/ 124 w 36"/>
                <a:gd name="T31" fmla="*/ 164 h 25"/>
                <a:gd name="T32" fmla="*/ 0 w 36"/>
                <a:gd name="T33" fmla="*/ 187 h 25"/>
                <a:gd name="T34" fmla="*/ 0 w 36"/>
                <a:gd name="T35" fmla="*/ 251 h 25"/>
                <a:gd name="T36" fmla="*/ 0 w 36"/>
                <a:gd name="T37" fmla="*/ 397 h 25"/>
                <a:gd name="T38" fmla="*/ 0 w 36"/>
                <a:gd name="T39" fmla="*/ 397 h 25"/>
                <a:gd name="T40" fmla="*/ 64 w 36"/>
                <a:gd name="T41" fmla="*/ 397 h 25"/>
                <a:gd name="T42" fmla="*/ 0 w 36"/>
                <a:gd name="T43" fmla="*/ 456 h 25"/>
                <a:gd name="T44" fmla="*/ 0 w 36"/>
                <a:gd name="T45" fmla="*/ 520 h 25"/>
                <a:gd name="T46" fmla="*/ 41 w 36"/>
                <a:gd name="T47" fmla="*/ 520 h 25"/>
                <a:gd name="T48" fmla="*/ 124 w 36"/>
                <a:gd name="T49" fmla="*/ 497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25"/>
                <a:gd name="T77" fmla="*/ 36 w 36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25">
                  <a:moveTo>
                    <a:pt x="6" y="24"/>
                  </a:moveTo>
                  <a:lnTo>
                    <a:pt x="12" y="19"/>
                  </a:lnTo>
                  <a:lnTo>
                    <a:pt x="14" y="22"/>
                  </a:lnTo>
                  <a:lnTo>
                    <a:pt x="19" y="22"/>
                  </a:lnTo>
                  <a:lnTo>
                    <a:pt x="22" y="19"/>
                  </a:lnTo>
                  <a:lnTo>
                    <a:pt x="26" y="18"/>
                  </a:lnTo>
                  <a:lnTo>
                    <a:pt x="26" y="12"/>
                  </a:lnTo>
                  <a:lnTo>
                    <a:pt x="30" y="8"/>
                  </a:lnTo>
                  <a:lnTo>
                    <a:pt x="36" y="7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9" y="4"/>
                  </a:lnTo>
                  <a:lnTo>
                    <a:pt x="24" y="5"/>
                  </a:lnTo>
                  <a:lnTo>
                    <a:pt x="17" y="5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6" y="24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92" name="Freeform 1298"/>
            <p:cNvSpPr>
              <a:spLocks noChangeAspect="1"/>
            </p:cNvSpPr>
            <p:nvPr/>
          </p:nvSpPr>
          <p:spPr bwMode="auto">
            <a:xfrm>
              <a:off x="1674" y="2657"/>
              <a:ext cx="324" cy="233"/>
            </a:xfrm>
            <a:custGeom>
              <a:avLst/>
              <a:gdLst>
                <a:gd name="T0" fmla="*/ 1063 w 71"/>
                <a:gd name="T1" fmla="*/ 895 h 51"/>
                <a:gd name="T2" fmla="*/ 1040 w 71"/>
                <a:gd name="T3" fmla="*/ 877 h 51"/>
                <a:gd name="T4" fmla="*/ 935 w 71"/>
                <a:gd name="T5" fmla="*/ 854 h 51"/>
                <a:gd name="T6" fmla="*/ 894 w 71"/>
                <a:gd name="T7" fmla="*/ 749 h 51"/>
                <a:gd name="T8" fmla="*/ 748 w 71"/>
                <a:gd name="T9" fmla="*/ 667 h 51"/>
                <a:gd name="T10" fmla="*/ 643 w 71"/>
                <a:gd name="T11" fmla="*/ 544 h 51"/>
                <a:gd name="T12" fmla="*/ 561 w 71"/>
                <a:gd name="T13" fmla="*/ 521 h 51"/>
                <a:gd name="T14" fmla="*/ 602 w 71"/>
                <a:gd name="T15" fmla="*/ 375 h 51"/>
                <a:gd name="T16" fmla="*/ 643 w 71"/>
                <a:gd name="T17" fmla="*/ 375 h 51"/>
                <a:gd name="T18" fmla="*/ 748 w 71"/>
                <a:gd name="T19" fmla="*/ 439 h 51"/>
                <a:gd name="T20" fmla="*/ 771 w 71"/>
                <a:gd name="T21" fmla="*/ 375 h 51"/>
                <a:gd name="T22" fmla="*/ 853 w 71"/>
                <a:gd name="T23" fmla="*/ 356 h 51"/>
                <a:gd name="T24" fmla="*/ 977 w 71"/>
                <a:gd name="T25" fmla="*/ 375 h 51"/>
                <a:gd name="T26" fmla="*/ 1104 w 71"/>
                <a:gd name="T27" fmla="*/ 375 h 51"/>
                <a:gd name="T28" fmla="*/ 1186 w 71"/>
                <a:gd name="T29" fmla="*/ 375 h 51"/>
                <a:gd name="T30" fmla="*/ 1269 w 71"/>
                <a:gd name="T31" fmla="*/ 375 h 51"/>
                <a:gd name="T32" fmla="*/ 1415 w 71"/>
                <a:gd name="T33" fmla="*/ 397 h 51"/>
                <a:gd name="T34" fmla="*/ 1415 w 71"/>
                <a:gd name="T35" fmla="*/ 315 h 51"/>
                <a:gd name="T36" fmla="*/ 1479 w 71"/>
                <a:gd name="T37" fmla="*/ 315 h 51"/>
                <a:gd name="T38" fmla="*/ 1415 w 71"/>
                <a:gd name="T39" fmla="*/ 292 h 51"/>
                <a:gd name="T40" fmla="*/ 1355 w 71"/>
                <a:gd name="T41" fmla="*/ 210 h 51"/>
                <a:gd name="T42" fmla="*/ 1291 w 71"/>
                <a:gd name="T43" fmla="*/ 105 h 51"/>
                <a:gd name="T44" fmla="*/ 1145 w 71"/>
                <a:gd name="T45" fmla="*/ 169 h 51"/>
                <a:gd name="T46" fmla="*/ 1063 w 71"/>
                <a:gd name="T47" fmla="*/ 169 h 51"/>
                <a:gd name="T48" fmla="*/ 1040 w 71"/>
                <a:gd name="T49" fmla="*/ 105 h 51"/>
                <a:gd name="T50" fmla="*/ 935 w 71"/>
                <a:gd name="T51" fmla="*/ 146 h 51"/>
                <a:gd name="T52" fmla="*/ 894 w 71"/>
                <a:gd name="T53" fmla="*/ 105 h 51"/>
                <a:gd name="T54" fmla="*/ 789 w 71"/>
                <a:gd name="T55" fmla="*/ 41 h 51"/>
                <a:gd name="T56" fmla="*/ 707 w 71"/>
                <a:gd name="T57" fmla="*/ 0 h 51"/>
                <a:gd name="T58" fmla="*/ 625 w 71"/>
                <a:gd name="T59" fmla="*/ 23 h 51"/>
                <a:gd name="T60" fmla="*/ 543 w 71"/>
                <a:gd name="T61" fmla="*/ 105 h 51"/>
                <a:gd name="T62" fmla="*/ 543 w 71"/>
                <a:gd name="T63" fmla="*/ 228 h 51"/>
                <a:gd name="T64" fmla="*/ 456 w 71"/>
                <a:gd name="T65" fmla="*/ 251 h 51"/>
                <a:gd name="T66" fmla="*/ 397 w 71"/>
                <a:gd name="T67" fmla="*/ 315 h 51"/>
                <a:gd name="T68" fmla="*/ 292 w 71"/>
                <a:gd name="T69" fmla="*/ 315 h 51"/>
                <a:gd name="T70" fmla="*/ 251 w 71"/>
                <a:gd name="T71" fmla="*/ 251 h 51"/>
                <a:gd name="T72" fmla="*/ 123 w 71"/>
                <a:gd name="T73" fmla="*/ 356 h 51"/>
                <a:gd name="T74" fmla="*/ 41 w 71"/>
                <a:gd name="T75" fmla="*/ 375 h 51"/>
                <a:gd name="T76" fmla="*/ 0 w 71"/>
                <a:gd name="T77" fmla="*/ 375 h 51"/>
                <a:gd name="T78" fmla="*/ 0 w 71"/>
                <a:gd name="T79" fmla="*/ 375 h 51"/>
                <a:gd name="T80" fmla="*/ 105 w 71"/>
                <a:gd name="T81" fmla="*/ 544 h 51"/>
                <a:gd name="T82" fmla="*/ 251 w 71"/>
                <a:gd name="T83" fmla="*/ 375 h 51"/>
                <a:gd name="T84" fmla="*/ 251 w 71"/>
                <a:gd name="T85" fmla="*/ 544 h 51"/>
                <a:gd name="T86" fmla="*/ 356 w 71"/>
                <a:gd name="T87" fmla="*/ 503 h 51"/>
                <a:gd name="T88" fmla="*/ 356 w 71"/>
                <a:gd name="T89" fmla="*/ 603 h 51"/>
                <a:gd name="T90" fmla="*/ 479 w 71"/>
                <a:gd name="T91" fmla="*/ 667 h 51"/>
                <a:gd name="T92" fmla="*/ 456 w 71"/>
                <a:gd name="T93" fmla="*/ 708 h 51"/>
                <a:gd name="T94" fmla="*/ 602 w 71"/>
                <a:gd name="T95" fmla="*/ 795 h 51"/>
                <a:gd name="T96" fmla="*/ 625 w 71"/>
                <a:gd name="T97" fmla="*/ 854 h 51"/>
                <a:gd name="T98" fmla="*/ 689 w 71"/>
                <a:gd name="T99" fmla="*/ 895 h 51"/>
                <a:gd name="T100" fmla="*/ 853 w 71"/>
                <a:gd name="T101" fmla="*/ 895 h 51"/>
                <a:gd name="T102" fmla="*/ 999 w 71"/>
                <a:gd name="T103" fmla="*/ 959 h 51"/>
                <a:gd name="T104" fmla="*/ 853 w 71"/>
                <a:gd name="T105" fmla="*/ 1001 h 51"/>
                <a:gd name="T106" fmla="*/ 1123 w 71"/>
                <a:gd name="T107" fmla="*/ 1064 h 51"/>
                <a:gd name="T108" fmla="*/ 1123 w 71"/>
                <a:gd name="T109" fmla="*/ 959 h 51"/>
                <a:gd name="T110" fmla="*/ 1063 w 71"/>
                <a:gd name="T111" fmla="*/ 895 h 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"/>
                <a:gd name="T169" fmla="*/ 0 h 51"/>
                <a:gd name="T170" fmla="*/ 71 w 71"/>
                <a:gd name="T171" fmla="*/ 51 h 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" h="51">
                  <a:moveTo>
                    <a:pt x="51" y="43"/>
                  </a:moveTo>
                  <a:lnTo>
                    <a:pt x="50" y="42"/>
                  </a:lnTo>
                  <a:lnTo>
                    <a:pt x="45" y="41"/>
                  </a:lnTo>
                  <a:lnTo>
                    <a:pt x="43" y="36"/>
                  </a:lnTo>
                  <a:lnTo>
                    <a:pt x="36" y="32"/>
                  </a:lnTo>
                  <a:lnTo>
                    <a:pt x="31" y="26"/>
                  </a:lnTo>
                  <a:lnTo>
                    <a:pt x="27" y="25"/>
                  </a:lnTo>
                  <a:lnTo>
                    <a:pt x="29" y="18"/>
                  </a:lnTo>
                  <a:lnTo>
                    <a:pt x="31" y="18"/>
                  </a:lnTo>
                  <a:lnTo>
                    <a:pt x="36" y="21"/>
                  </a:lnTo>
                  <a:lnTo>
                    <a:pt x="37" y="18"/>
                  </a:lnTo>
                  <a:lnTo>
                    <a:pt x="41" y="17"/>
                  </a:lnTo>
                  <a:lnTo>
                    <a:pt x="47" y="18"/>
                  </a:lnTo>
                  <a:lnTo>
                    <a:pt x="53" y="18"/>
                  </a:lnTo>
                  <a:lnTo>
                    <a:pt x="57" y="18"/>
                  </a:lnTo>
                  <a:lnTo>
                    <a:pt x="61" y="18"/>
                  </a:lnTo>
                  <a:lnTo>
                    <a:pt x="68" y="19"/>
                  </a:lnTo>
                  <a:lnTo>
                    <a:pt x="68" y="15"/>
                  </a:lnTo>
                  <a:lnTo>
                    <a:pt x="71" y="15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62" y="5"/>
                  </a:lnTo>
                  <a:lnTo>
                    <a:pt x="55" y="8"/>
                  </a:lnTo>
                  <a:lnTo>
                    <a:pt x="51" y="8"/>
                  </a:lnTo>
                  <a:lnTo>
                    <a:pt x="50" y="5"/>
                  </a:lnTo>
                  <a:lnTo>
                    <a:pt x="45" y="7"/>
                  </a:lnTo>
                  <a:lnTo>
                    <a:pt x="43" y="5"/>
                  </a:lnTo>
                  <a:lnTo>
                    <a:pt x="38" y="2"/>
                  </a:lnTo>
                  <a:lnTo>
                    <a:pt x="34" y="0"/>
                  </a:lnTo>
                  <a:lnTo>
                    <a:pt x="30" y="1"/>
                  </a:lnTo>
                  <a:lnTo>
                    <a:pt x="26" y="5"/>
                  </a:lnTo>
                  <a:lnTo>
                    <a:pt x="26" y="11"/>
                  </a:lnTo>
                  <a:lnTo>
                    <a:pt x="22" y="12"/>
                  </a:lnTo>
                  <a:lnTo>
                    <a:pt x="19" y="15"/>
                  </a:lnTo>
                  <a:lnTo>
                    <a:pt x="14" y="15"/>
                  </a:lnTo>
                  <a:lnTo>
                    <a:pt x="12" y="12"/>
                  </a:lnTo>
                  <a:lnTo>
                    <a:pt x="6" y="17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5" y="26"/>
                  </a:lnTo>
                  <a:lnTo>
                    <a:pt x="12" y="18"/>
                  </a:lnTo>
                  <a:lnTo>
                    <a:pt x="12" y="26"/>
                  </a:lnTo>
                  <a:lnTo>
                    <a:pt x="17" y="24"/>
                  </a:lnTo>
                  <a:lnTo>
                    <a:pt x="17" y="29"/>
                  </a:lnTo>
                  <a:lnTo>
                    <a:pt x="23" y="32"/>
                  </a:lnTo>
                  <a:lnTo>
                    <a:pt x="22" y="34"/>
                  </a:lnTo>
                  <a:lnTo>
                    <a:pt x="29" y="38"/>
                  </a:lnTo>
                  <a:lnTo>
                    <a:pt x="30" y="41"/>
                  </a:lnTo>
                  <a:lnTo>
                    <a:pt x="33" y="43"/>
                  </a:lnTo>
                  <a:lnTo>
                    <a:pt x="41" y="43"/>
                  </a:lnTo>
                  <a:lnTo>
                    <a:pt x="48" y="46"/>
                  </a:lnTo>
                  <a:lnTo>
                    <a:pt x="41" y="48"/>
                  </a:lnTo>
                  <a:lnTo>
                    <a:pt x="54" y="51"/>
                  </a:lnTo>
                  <a:lnTo>
                    <a:pt x="54" y="46"/>
                  </a:lnTo>
                  <a:lnTo>
                    <a:pt x="51" y="43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93" name="Freeform 1299"/>
            <p:cNvSpPr>
              <a:spLocks noChangeAspect="1"/>
            </p:cNvSpPr>
            <p:nvPr/>
          </p:nvSpPr>
          <p:spPr bwMode="auto">
            <a:xfrm>
              <a:off x="1674" y="2657"/>
              <a:ext cx="324" cy="233"/>
            </a:xfrm>
            <a:custGeom>
              <a:avLst/>
              <a:gdLst>
                <a:gd name="T0" fmla="*/ 1063 w 71"/>
                <a:gd name="T1" fmla="*/ 895 h 51"/>
                <a:gd name="T2" fmla="*/ 1040 w 71"/>
                <a:gd name="T3" fmla="*/ 877 h 51"/>
                <a:gd name="T4" fmla="*/ 935 w 71"/>
                <a:gd name="T5" fmla="*/ 854 h 51"/>
                <a:gd name="T6" fmla="*/ 894 w 71"/>
                <a:gd name="T7" fmla="*/ 749 h 51"/>
                <a:gd name="T8" fmla="*/ 748 w 71"/>
                <a:gd name="T9" fmla="*/ 667 h 51"/>
                <a:gd name="T10" fmla="*/ 643 w 71"/>
                <a:gd name="T11" fmla="*/ 544 h 51"/>
                <a:gd name="T12" fmla="*/ 561 w 71"/>
                <a:gd name="T13" fmla="*/ 521 h 51"/>
                <a:gd name="T14" fmla="*/ 602 w 71"/>
                <a:gd name="T15" fmla="*/ 375 h 51"/>
                <a:gd name="T16" fmla="*/ 643 w 71"/>
                <a:gd name="T17" fmla="*/ 375 h 51"/>
                <a:gd name="T18" fmla="*/ 748 w 71"/>
                <a:gd name="T19" fmla="*/ 439 h 51"/>
                <a:gd name="T20" fmla="*/ 771 w 71"/>
                <a:gd name="T21" fmla="*/ 375 h 51"/>
                <a:gd name="T22" fmla="*/ 853 w 71"/>
                <a:gd name="T23" fmla="*/ 356 h 51"/>
                <a:gd name="T24" fmla="*/ 977 w 71"/>
                <a:gd name="T25" fmla="*/ 375 h 51"/>
                <a:gd name="T26" fmla="*/ 1104 w 71"/>
                <a:gd name="T27" fmla="*/ 375 h 51"/>
                <a:gd name="T28" fmla="*/ 1186 w 71"/>
                <a:gd name="T29" fmla="*/ 375 h 51"/>
                <a:gd name="T30" fmla="*/ 1269 w 71"/>
                <a:gd name="T31" fmla="*/ 375 h 51"/>
                <a:gd name="T32" fmla="*/ 1415 w 71"/>
                <a:gd name="T33" fmla="*/ 397 h 51"/>
                <a:gd name="T34" fmla="*/ 1415 w 71"/>
                <a:gd name="T35" fmla="*/ 315 h 51"/>
                <a:gd name="T36" fmla="*/ 1479 w 71"/>
                <a:gd name="T37" fmla="*/ 315 h 51"/>
                <a:gd name="T38" fmla="*/ 1415 w 71"/>
                <a:gd name="T39" fmla="*/ 292 h 51"/>
                <a:gd name="T40" fmla="*/ 1355 w 71"/>
                <a:gd name="T41" fmla="*/ 210 h 51"/>
                <a:gd name="T42" fmla="*/ 1291 w 71"/>
                <a:gd name="T43" fmla="*/ 105 h 51"/>
                <a:gd name="T44" fmla="*/ 1145 w 71"/>
                <a:gd name="T45" fmla="*/ 169 h 51"/>
                <a:gd name="T46" fmla="*/ 1063 w 71"/>
                <a:gd name="T47" fmla="*/ 169 h 51"/>
                <a:gd name="T48" fmla="*/ 1040 w 71"/>
                <a:gd name="T49" fmla="*/ 105 h 51"/>
                <a:gd name="T50" fmla="*/ 935 w 71"/>
                <a:gd name="T51" fmla="*/ 146 h 51"/>
                <a:gd name="T52" fmla="*/ 894 w 71"/>
                <a:gd name="T53" fmla="*/ 105 h 51"/>
                <a:gd name="T54" fmla="*/ 789 w 71"/>
                <a:gd name="T55" fmla="*/ 41 h 51"/>
                <a:gd name="T56" fmla="*/ 707 w 71"/>
                <a:gd name="T57" fmla="*/ 0 h 51"/>
                <a:gd name="T58" fmla="*/ 625 w 71"/>
                <a:gd name="T59" fmla="*/ 23 h 51"/>
                <a:gd name="T60" fmla="*/ 543 w 71"/>
                <a:gd name="T61" fmla="*/ 105 h 51"/>
                <a:gd name="T62" fmla="*/ 543 w 71"/>
                <a:gd name="T63" fmla="*/ 228 h 51"/>
                <a:gd name="T64" fmla="*/ 456 w 71"/>
                <a:gd name="T65" fmla="*/ 251 h 51"/>
                <a:gd name="T66" fmla="*/ 397 w 71"/>
                <a:gd name="T67" fmla="*/ 315 h 51"/>
                <a:gd name="T68" fmla="*/ 292 w 71"/>
                <a:gd name="T69" fmla="*/ 315 h 51"/>
                <a:gd name="T70" fmla="*/ 251 w 71"/>
                <a:gd name="T71" fmla="*/ 251 h 51"/>
                <a:gd name="T72" fmla="*/ 123 w 71"/>
                <a:gd name="T73" fmla="*/ 356 h 51"/>
                <a:gd name="T74" fmla="*/ 41 w 71"/>
                <a:gd name="T75" fmla="*/ 375 h 51"/>
                <a:gd name="T76" fmla="*/ 0 w 71"/>
                <a:gd name="T77" fmla="*/ 375 h 51"/>
                <a:gd name="T78" fmla="*/ 0 w 71"/>
                <a:gd name="T79" fmla="*/ 375 h 51"/>
                <a:gd name="T80" fmla="*/ 105 w 71"/>
                <a:gd name="T81" fmla="*/ 544 h 51"/>
                <a:gd name="T82" fmla="*/ 251 w 71"/>
                <a:gd name="T83" fmla="*/ 375 h 51"/>
                <a:gd name="T84" fmla="*/ 251 w 71"/>
                <a:gd name="T85" fmla="*/ 544 h 51"/>
                <a:gd name="T86" fmla="*/ 356 w 71"/>
                <a:gd name="T87" fmla="*/ 503 h 51"/>
                <a:gd name="T88" fmla="*/ 356 w 71"/>
                <a:gd name="T89" fmla="*/ 603 h 51"/>
                <a:gd name="T90" fmla="*/ 479 w 71"/>
                <a:gd name="T91" fmla="*/ 667 h 51"/>
                <a:gd name="T92" fmla="*/ 456 w 71"/>
                <a:gd name="T93" fmla="*/ 708 h 51"/>
                <a:gd name="T94" fmla="*/ 602 w 71"/>
                <a:gd name="T95" fmla="*/ 795 h 51"/>
                <a:gd name="T96" fmla="*/ 625 w 71"/>
                <a:gd name="T97" fmla="*/ 854 h 51"/>
                <a:gd name="T98" fmla="*/ 689 w 71"/>
                <a:gd name="T99" fmla="*/ 895 h 51"/>
                <a:gd name="T100" fmla="*/ 853 w 71"/>
                <a:gd name="T101" fmla="*/ 895 h 51"/>
                <a:gd name="T102" fmla="*/ 999 w 71"/>
                <a:gd name="T103" fmla="*/ 959 h 51"/>
                <a:gd name="T104" fmla="*/ 853 w 71"/>
                <a:gd name="T105" fmla="*/ 1001 h 51"/>
                <a:gd name="T106" fmla="*/ 1123 w 71"/>
                <a:gd name="T107" fmla="*/ 1064 h 51"/>
                <a:gd name="T108" fmla="*/ 1123 w 71"/>
                <a:gd name="T109" fmla="*/ 959 h 51"/>
                <a:gd name="T110" fmla="*/ 1063 w 71"/>
                <a:gd name="T111" fmla="*/ 895 h 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"/>
                <a:gd name="T169" fmla="*/ 0 h 51"/>
                <a:gd name="T170" fmla="*/ 71 w 71"/>
                <a:gd name="T171" fmla="*/ 51 h 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" h="51">
                  <a:moveTo>
                    <a:pt x="51" y="43"/>
                  </a:moveTo>
                  <a:lnTo>
                    <a:pt x="50" y="42"/>
                  </a:lnTo>
                  <a:lnTo>
                    <a:pt x="45" y="41"/>
                  </a:lnTo>
                  <a:lnTo>
                    <a:pt x="43" y="36"/>
                  </a:lnTo>
                  <a:lnTo>
                    <a:pt x="36" y="32"/>
                  </a:lnTo>
                  <a:lnTo>
                    <a:pt x="31" y="26"/>
                  </a:lnTo>
                  <a:lnTo>
                    <a:pt x="27" y="25"/>
                  </a:lnTo>
                  <a:lnTo>
                    <a:pt x="29" y="18"/>
                  </a:lnTo>
                  <a:lnTo>
                    <a:pt x="31" y="18"/>
                  </a:lnTo>
                  <a:lnTo>
                    <a:pt x="36" y="21"/>
                  </a:lnTo>
                  <a:lnTo>
                    <a:pt x="37" y="18"/>
                  </a:lnTo>
                  <a:lnTo>
                    <a:pt x="41" y="17"/>
                  </a:lnTo>
                  <a:lnTo>
                    <a:pt x="47" y="18"/>
                  </a:lnTo>
                  <a:lnTo>
                    <a:pt x="53" y="18"/>
                  </a:lnTo>
                  <a:lnTo>
                    <a:pt x="57" y="18"/>
                  </a:lnTo>
                  <a:lnTo>
                    <a:pt x="61" y="18"/>
                  </a:lnTo>
                  <a:lnTo>
                    <a:pt x="68" y="19"/>
                  </a:lnTo>
                  <a:lnTo>
                    <a:pt x="68" y="15"/>
                  </a:lnTo>
                  <a:lnTo>
                    <a:pt x="71" y="15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62" y="5"/>
                  </a:lnTo>
                  <a:lnTo>
                    <a:pt x="55" y="8"/>
                  </a:lnTo>
                  <a:lnTo>
                    <a:pt x="51" y="8"/>
                  </a:lnTo>
                  <a:lnTo>
                    <a:pt x="50" y="5"/>
                  </a:lnTo>
                  <a:lnTo>
                    <a:pt x="45" y="7"/>
                  </a:lnTo>
                  <a:lnTo>
                    <a:pt x="43" y="5"/>
                  </a:lnTo>
                  <a:lnTo>
                    <a:pt x="38" y="2"/>
                  </a:lnTo>
                  <a:lnTo>
                    <a:pt x="34" y="0"/>
                  </a:lnTo>
                  <a:lnTo>
                    <a:pt x="30" y="1"/>
                  </a:lnTo>
                  <a:lnTo>
                    <a:pt x="26" y="5"/>
                  </a:lnTo>
                  <a:lnTo>
                    <a:pt x="26" y="11"/>
                  </a:lnTo>
                  <a:lnTo>
                    <a:pt x="22" y="12"/>
                  </a:lnTo>
                  <a:lnTo>
                    <a:pt x="19" y="15"/>
                  </a:lnTo>
                  <a:lnTo>
                    <a:pt x="14" y="15"/>
                  </a:lnTo>
                  <a:lnTo>
                    <a:pt x="12" y="12"/>
                  </a:lnTo>
                  <a:lnTo>
                    <a:pt x="6" y="17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5" y="26"/>
                  </a:lnTo>
                  <a:lnTo>
                    <a:pt x="12" y="18"/>
                  </a:lnTo>
                  <a:lnTo>
                    <a:pt x="12" y="26"/>
                  </a:lnTo>
                  <a:lnTo>
                    <a:pt x="17" y="24"/>
                  </a:lnTo>
                  <a:lnTo>
                    <a:pt x="17" y="29"/>
                  </a:lnTo>
                  <a:lnTo>
                    <a:pt x="23" y="32"/>
                  </a:lnTo>
                  <a:lnTo>
                    <a:pt x="22" y="34"/>
                  </a:lnTo>
                  <a:lnTo>
                    <a:pt x="29" y="38"/>
                  </a:lnTo>
                  <a:lnTo>
                    <a:pt x="30" y="41"/>
                  </a:lnTo>
                  <a:lnTo>
                    <a:pt x="33" y="43"/>
                  </a:lnTo>
                  <a:lnTo>
                    <a:pt x="41" y="43"/>
                  </a:lnTo>
                  <a:lnTo>
                    <a:pt x="48" y="46"/>
                  </a:lnTo>
                  <a:lnTo>
                    <a:pt x="41" y="48"/>
                  </a:lnTo>
                  <a:lnTo>
                    <a:pt x="54" y="51"/>
                  </a:lnTo>
                  <a:lnTo>
                    <a:pt x="54" y="46"/>
                  </a:lnTo>
                  <a:lnTo>
                    <a:pt x="51" y="43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94" name="Freeform 1300"/>
            <p:cNvSpPr>
              <a:spLocks noChangeAspect="1"/>
            </p:cNvSpPr>
            <p:nvPr/>
          </p:nvSpPr>
          <p:spPr bwMode="auto">
            <a:xfrm>
              <a:off x="1674" y="2625"/>
              <a:ext cx="165" cy="114"/>
            </a:xfrm>
            <a:custGeom>
              <a:avLst/>
              <a:gdLst>
                <a:gd name="T0" fmla="*/ 124 w 36"/>
                <a:gd name="T1" fmla="*/ 497 h 25"/>
                <a:gd name="T2" fmla="*/ 252 w 36"/>
                <a:gd name="T3" fmla="*/ 397 h 25"/>
                <a:gd name="T4" fmla="*/ 293 w 36"/>
                <a:gd name="T5" fmla="*/ 456 h 25"/>
                <a:gd name="T6" fmla="*/ 399 w 36"/>
                <a:gd name="T7" fmla="*/ 456 h 25"/>
                <a:gd name="T8" fmla="*/ 463 w 36"/>
                <a:gd name="T9" fmla="*/ 397 h 25"/>
                <a:gd name="T10" fmla="*/ 545 w 36"/>
                <a:gd name="T11" fmla="*/ 374 h 25"/>
                <a:gd name="T12" fmla="*/ 545 w 36"/>
                <a:gd name="T13" fmla="*/ 251 h 25"/>
                <a:gd name="T14" fmla="*/ 628 w 36"/>
                <a:gd name="T15" fmla="*/ 164 h 25"/>
                <a:gd name="T16" fmla="*/ 756 w 36"/>
                <a:gd name="T17" fmla="*/ 146 h 25"/>
                <a:gd name="T18" fmla="*/ 628 w 36"/>
                <a:gd name="T19" fmla="*/ 0 h 25"/>
                <a:gd name="T20" fmla="*/ 610 w 36"/>
                <a:gd name="T21" fmla="*/ 23 h 25"/>
                <a:gd name="T22" fmla="*/ 610 w 36"/>
                <a:gd name="T23" fmla="*/ 82 h 25"/>
                <a:gd name="T24" fmla="*/ 504 w 36"/>
                <a:gd name="T25" fmla="*/ 105 h 25"/>
                <a:gd name="T26" fmla="*/ 357 w 36"/>
                <a:gd name="T27" fmla="*/ 105 h 25"/>
                <a:gd name="T28" fmla="*/ 275 w 36"/>
                <a:gd name="T29" fmla="*/ 164 h 25"/>
                <a:gd name="T30" fmla="*/ 124 w 36"/>
                <a:gd name="T31" fmla="*/ 164 h 25"/>
                <a:gd name="T32" fmla="*/ 0 w 36"/>
                <a:gd name="T33" fmla="*/ 187 h 25"/>
                <a:gd name="T34" fmla="*/ 0 w 36"/>
                <a:gd name="T35" fmla="*/ 251 h 25"/>
                <a:gd name="T36" fmla="*/ 0 w 36"/>
                <a:gd name="T37" fmla="*/ 397 h 25"/>
                <a:gd name="T38" fmla="*/ 0 w 36"/>
                <a:gd name="T39" fmla="*/ 397 h 25"/>
                <a:gd name="T40" fmla="*/ 64 w 36"/>
                <a:gd name="T41" fmla="*/ 397 h 25"/>
                <a:gd name="T42" fmla="*/ 0 w 36"/>
                <a:gd name="T43" fmla="*/ 456 h 25"/>
                <a:gd name="T44" fmla="*/ 0 w 36"/>
                <a:gd name="T45" fmla="*/ 520 h 25"/>
                <a:gd name="T46" fmla="*/ 41 w 36"/>
                <a:gd name="T47" fmla="*/ 520 h 25"/>
                <a:gd name="T48" fmla="*/ 124 w 36"/>
                <a:gd name="T49" fmla="*/ 497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25"/>
                <a:gd name="T77" fmla="*/ 36 w 36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25">
                  <a:moveTo>
                    <a:pt x="6" y="24"/>
                  </a:moveTo>
                  <a:lnTo>
                    <a:pt x="12" y="19"/>
                  </a:lnTo>
                  <a:lnTo>
                    <a:pt x="14" y="22"/>
                  </a:lnTo>
                  <a:lnTo>
                    <a:pt x="19" y="22"/>
                  </a:lnTo>
                  <a:lnTo>
                    <a:pt x="22" y="19"/>
                  </a:lnTo>
                  <a:lnTo>
                    <a:pt x="26" y="18"/>
                  </a:lnTo>
                  <a:lnTo>
                    <a:pt x="26" y="12"/>
                  </a:lnTo>
                  <a:lnTo>
                    <a:pt x="30" y="8"/>
                  </a:lnTo>
                  <a:lnTo>
                    <a:pt x="36" y="7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9" y="4"/>
                  </a:lnTo>
                  <a:lnTo>
                    <a:pt x="24" y="5"/>
                  </a:lnTo>
                  <a:lnTo>
                    <a:pt x="17" y="5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95" name="Freeform 1305"/>
            <p:cNvSpPr>
              <a:spLocks noChangeAspect="1"/>
            </p:cNvSpPr>
            <p:nvPr/>
          </p:nvSpPr>
          <p:spPr bwMode="auto">
            <a:xfrm>
              <a:off x="1797" y="2735"/>
              <a:ext cx="224" cy="179"/>
            </a:xfrm>
            <a:custGeom>
              <a:avLst/>
              <a:gdLst>
                <a:gd name="T0" fmla="*/ 773 w 49"/>
                <a:gd name="T1" fmla="*/ 675 h 39"/>
                <a:gd name="T2" fmla="*/ 837 w 49"/>
                <a:gd name="T3" fmla="*/ 610 h 39"/>
                <a:gd name="T4" fmla="*/ 855 w 49"/>
                <a:gd name="T5" fmla="*/ 546 h 39"/>
                <a:gd name="T6" fmla="*/ 919 w 49"/>
                <a:gd name="T7" fmla="*/ 546 h 39"/>
                <a:gd name="T8" fmla="*/ 878 w 49"/>
                <a:gd name="T9" fmla="*/ 505 h 39"/>
                <a:gd name="T10" fmla="*/ 1024 w 49"/>
                <a:gd name="T11" fmla="*/ 441 h 39"/>
                <a:gd name="T12" fmla="*/ 983 w 49"/>
                <a:gd name="T13" fmla="*/ 358 h 39"/>
                <a:gd name="T14" fmla="*/ 1024 w 49"/>
                <a:gd name="T15" fmla="*/ 294 h 39"/>
                <a:gd name="T16" fmla="*/ 919 w 49"/>
                <a:gd name="T17" fmla="*/ 229 h 39"/>
                <a:gd name="T18" fmla="*/ 878 w 49"/>
                <a:gd name="T19" fmla="*/ 170 h 39"/>
                <a:gd name="T20" fmla="*/ 878 w 49"/>
                <a:gd name="T21" fmla="*/ 83 h 39"/>
                <a:gd name="T22" fmla="*/ 795 w 49"/>
                <a:gd name="T23" fmla="*/ 83 h 39"/>
                <a:gd name="T24" fmla="*/ 795 w 49"/>
                <a:gd name="T25" fmla="*/ 23 h 39"/>
                <a:gd name="T26" fmla="*/ 709 w 49"/>
                <a:gd name="T27" fmla="*/ 23 h 39"/>
                <a:gd name="T28" fmla="*/ 626 w 49"/>
                <a:gd name="T29" fmla="*/ 23 h 39"/>
                <a:gd name="T30" fmla="*/ 544 w 49"/>
                <a:gd name="T31" fmla="*/ 23 h 39"/>
                <a:gd name="T32" fmla="*/ 416 w 49"/>
                <a:gd name="T33" fmla="*/ 23 h 39"/>
                <a:gd name="T34" fmla="*/ 293 w 49"/>
                <a:gd name="T35" fmla="*/ 0 h 39"/>
                <a:gd name="T36" fmla="*/ 210 w 49"/>
                <a:gd name="T37" fmla="*/ 23 h 39"/>
                <a:gd name="T38" fmla="*/ 187 w 49"/>
                <a:gd name="T39" fmla="*/ 83 h 39"/>
                <a:gd name="T40" fmla="*/ 82 w 49"/>
                <a:gd name="T41" fmla="*/ 23 h 39"/>
                <a:gd name="T42" fmla="*/ 41 w 49"/>
                <a:gd name="T43" fmla="*/ 23 h 39"/>
                <a:gd name="T44" fmla="*/ 0 w 49"/>
                <a:gd name="T45" fmla="*/ 170 h 39"/>
                <a:gd name="T46" fmla="*/ 82 w 49"/>
                <a:gd name="T47" fmla="*/ 188 h 39"/>
                <a:gd name="T48" fmla="*/ 187 w 49"/>
                <a:gd name="T49" fmla="*/ 317 h 39"/>
                <a:gd name="T50" fmla="*/ 334 w 49"/>
                <a:gd name="T51" fmla="*/ 399 h 39"/>
                <a:gd name="T52" fmla="*/ 375 w 49"/>
                <a:gd name="T53" fmla="*/ 505 h 39"/>
                <a:gd name="T54" fmla="*/ 480 w 49"/>
                <a:gd name="T55" fmla="*/ 528 h 39"/>
                <a:gd name="T56" fmla="*/ 503 w 49"/>
                <a:gd name="T57" fmla="*/ 546 h 39"/>
                <a:gd name="T58" fmla="*/ 562 w 49"/>
                <a:gd name="T59" fmla="*/ 610 h 39"/>
                <a:gd name="T60" fmla="*/ 562 w 49"/>
                <a:gd name="T61" fmla="*/ 716 h 39"/>
                <a:gd name="T62" fmla="*/ 795 w 49"/>
                <a:gd name="T63" fmla="*/ 822 h 39"/>
                <a:gd name="T64" fmla="*/ 795 w 49"/>
                <a:gd name="T65" fmla="*/ 716 h 39"/>
                <a:gd name="T66" fmla="*/ 773 w 49"/>
                <a:gd name="T67" fmla="*/ 675 h 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9"/>
                <a:gd name="T103" fmla="*/ 0 h 39"/>
                <a:gd name="T104" fmla="*/ 49 w 49"/>
                <a:gd name="T105" fmla="*/ 39 h 3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9" h="39">
                  <a:moveTo>
                    <a:pt x="37" y="32"/>
                  </a:moveTo>
                  <a:lnTo>
                    <a:pt x="40" y="29"/>
                  </a:lnTo>
                  <a:lnTo>
                    <a:pt x="41" y="26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9" y="21"/>
                  </a:lnTo>
                  <a:lnTo>
                    <a:pt x="47" y="17"/>
                  </a:lnTo>
                  <a:lnTo>
                    <a:pt x="49" y="14"/>
                  </a:lnTo>
                  <a:lnTo>
                    <a:pt x="44" y="11"/>
                  </a:lnTo>
                  <a:lnTo>
                    <a:pt x="42" y="8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1"/>
                  </a:lnTo>
                  <a:lnTo>
                    <a:pt x="34" y="1"/>
                  </a:lnTo>
                  <a:lnTo>
                    <a:pt x="30" y="1"/>
                  </a:lnTo>
                  <a:lnTo>
                    <a:pt x="26" y="1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8"/>
                  </a:lnTo>
                  <a:lnTo>
                    <a:pt x="4" y="9"/>
                  </a:lnTo>
                  <a:lnTo>
                    <a:pt x="9" y="15"/>
                  </a:lnTo>
                  <a:lnTo>
                    <a:pt x="16" y="19"/>
                  </a:lnTo>
                  <a:lnTo>
                    <a:pt x="18" y="24"/>
                  </a:lnTo>
                  <a:lnTo>
                    <a:pt x="23" y="25"/>
                  </a:lnTo>
                  <a:lnTo>
                    <a:pt x="24" y="26"/>
                  </a:lnTo>
                  <a:lnTo>
                    <a:pt x="27" y="29"/>
                  </a:lnTo>
                  <a:lnTo>
                    <a:pt x="27" y="34"/>
                  </a:lnTo>
                  <a:lnTo>
                    <a:pt x="38" y="39"/>
                  </a:lnTo>
                  <a:lnTo>
                    <a:pt x="38" y="34"/>
                  </a:lnTo>
                  <a:lnTo>
                    <a:pt x="37" y="32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96" name="Freeform 1306"/>
            <p:cNvSpPr>
              <a:spLocks noChangeAspect="1"/>
            </p:cNvSpPr>
            <p:nvPr/>
          </p:nvSpPr>
          <p:spPr bwMode="auto">
            <a:xfrm>
              <a:off x="1811" y="2492"/>
              <a:ext cx="334" cy="202"/>
            </a:xfrm>
            <a:custGeom>
              <a:avLst/>
              <a:gdLst>
                <a:gd name="T0" fmla="*/ 796 w 73"/>
                <a:gd name="T1" fmla="*/ 799 h 44"/>
                <a:gd name="T2" fmla="*/ 878 w 73"/>
                <a:gd name="T3" fmla="*/ 780 h 44"/>
                <a:gd name="T4" fmla="*/ 1025 w 73"/>
                <a:gd name="T5" fmla="*/ 780 h 44"/>
                <a:gd name="T6" fmla="*/ 1130 w 73"/>
                <a:gd name="T7" fmla="*/ 758 h 44"/>
                <a:gd name="T8" fmla="*/ 1171 w 73"/>
                <a:gd name="T9" fmla="*/ 698 h 44"/>
                <a:gd name="T10" fmla="*/ 1235 w 73"/>
                <a:gd name="T11" fmla="*/ 698 h 44"/>
                <a:gd name="T12" fmla="*/ 1235 w 73"/>
                <a:gd name="T13" fmla="*/ 569 h 44"/>
                <a:gd name="T14" fmla="*/ 1277 w 73"/>
                <a:gd name="T15" fmla="*/ 505 h 44"/>
                <a:gd name="T16" fmla="*/ 1359 w 73"/>
                <a:gd name="T17" fmla="*/ 422 h 44"/>
                <a:gd name="T18" fmla="*/ 1423 w 73"/>
                <a:gd name="T19" fmla="*/ 275 h 44"/>
                <a:gd name="T20" fmla="*/ 1464 w 73"/>
                <a:gd name="T21" fmla="*/ 188 h 44"/>
                <a:gd name="T22" fmla="*/ 1528 w 73"/>
                <a:gd name="T23" fmla="*/ 129 h 44"/>
                <a:gd name="T24" fmla="*/ 1464 w 73"/>
                <a:gd name="T25" fmla="*/ 64 h 44"/>
                <a:gd name="T26" fmla="*/ 1382 w 73"/>
                <a:gd name="T27" fmla="*/ 0 h 44"/>
                <a:gd name="T28" fmla="*/ 1277 w 73"/>
                <a:gd name="T29" fmla="*/ 0 h 44"/>
                <a:gd name="T30" fmla="*/ 1212 w 73"/>
                <a:gd name="T31" fmla="*/ 0 h 44"/>
                <a:gd name="T32" fmla="*/ 1089 w 73"/>
                <a:gd name="T33" fmla="*/ 0 h 44"/>
                <a:gd name="T34" fmla="*/ 1007 w 73"/>
                <a:gd name="T35" fmla="*/ 0 h 44"/>
                <a:gd name="T36" fmla="*/ 878 w 73"/>
                <a:gd name="T37" fmla="*/ 147 h 44"/>
                <a:gd name="T38" fmla="*/ 773 w 73"/>
                <a:gd name="T39" fmla="*/ 129 h 44"/>
                <a:gd name="T40" fmla="*/ 773 w 73"/>
                <a:gd name="T41" fmla="*/ 147 h 44"/>
                <a:gd name="T42" fmla="*/ 627 w 73"/>
                <a:gd name="T43" fmla="*/ 211 h 44"/>
                <a:gd name="T44" fmla="*/ 627 w 73"/>
                <a:gd name="T45" fmla="*/ 275 h 44"/>
                <a:gd name="T46" fmla="*/ 293 w 73"/>
                <a:gd name="T47" fmla="*/ 335 h 44"/>
                <a:gd name="T48" fmla="*/ 229 w 73"/>
                <a:gd name="T49" fmla="*/ 275 h 44"/>
                <a:gd name="T50" fmla="*/ 169 w 73"/>
                <a:gd name="T51" fmla="*/ 275 h 44"/>
                <a:gd name="T52" fmla="*/ 169 w 73"/>
                <a:gd name="T53" fmla="*/ 335 h 44"/>
                <a:gd name="T54" fmla="*/ 82 w 73"/>
                <a:gd name="T55" fmla="*/ 358 h 44"/>
                <a:gd name="T56" fmla="*/ 82 w 73"/>
                <a:gd name="T57" fmla="*/ 487 h 44"/>
                <a:gd name="T58" fmla="*/ 64 w 73"/>
                <a:gd name="T59" fmla="*/ 569 h 44"/>
                <a:gd name="T60" fmla="*/ 0 w 73"/>
                <a:gd name="T61" fmla="*/ 611 h 44"/>
                <a:gd name="T62" fmla="*/ 124 w 73"/>
                <a:gd name="T63" fmla="*/ 758 h 44"/>
                <a:gd name="T64" fmla="*/ 82 w 73"/>
                <a:gd name="T65" fmla="*/ 758 h 44"/>
                <a:gd name="T66" fmla="*/ 169 w 73"/>
                <a:gd name="T67" fmla="*/ 799 h 44"/>
                <a:gd name="T68" fmla="*/ 270 w 73"/>
                <a:gd name="T69" fmla="*/ 863 h 44"/>
                <a:gd name="T70" fmla="*/ 316 w 73"/>
                <a:gd name="T71" fmla="*/ 904 h 44"/>
                <a:gd name="T72" fmla="*/ 421 w 73"/>
                <a:gd name="T73" fmla="*/ 863 h 44"/>
                <a:gd name="T74" fmla="*/ 439 w 73"/>
                <a:gd name="T75" fmla="*/ 927 h 44"/>
                <a:gd name="T76" fmla="*/ 522 w 73"/>
                <a:gd name="T77" fmla="*/ 927 h 44"/>
                <a:gd name="T78" fmla="*/ 668 w 73"/>
                <a:gd name="T79" fmla="*/ 863 h 44"/>
                <a:gd name="T80" fmla="*/ 714 w 73"/>
                <a:gd name="T81" fmla="*/ 863 h 44"/>
                <a:gd name="T82" fmla="*/ 732 w 73"/>
                <a:gd name="T83" fmla="*/ 799 h 44"/>
                <a:gd name="T84" fmla="*/ 796 w 73"/>
                <a:gd name="T85" fmla="*/ 799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3"/>
                <a:gd name="T130" fmla="*/ 0 h 44"/>
                <a:gd name="T131" fmla="*/ 73 w 73"/>
                <a:gd name="T132" fmla="*/ 44 h 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3" h="44">
                  <a:moveTo>
                    <a:pt x="38" y="38"/>
                  </a:moveTo>
                  <a:lnTo>
                    <a:pt x="42" y="37"/>
                  </a:lnTo>
                  <a:lnTo>
                    <a:pt x="49" y="37"/>
                  </a:lnTo>
                  <a:lnTo>
                    <a:pt x="54" y="36"/>
                  </a:lnTo>
                  <a:lnTo>
                    <a:pt x="56" y="33"/>
                  </a:lnTo>
                  <a:lnTo>
                    <a:pt x="59" y="33"/>
                  </a:lnTo>
                  <a:lnTo>
                    <a:pt x="59" y="27"/>
                  </a:lnTo>
                  <a:lnTo>
                    <a:pt x="61" y="24"/>
                  </a:lnTo>
                  <a:lnTo>
                    <a:pt x="65" y="20"/>
                  </a:lnTo>
                  <a:lnTo>
                    <a:pt x="68" y="13"/>
                  </a:lnTo>
                  <a:lnTo>
                    <a:pt x="70" y="9"/>
                  </a:lnTo>
                  <a:lnTo>
                    <a:pt x="73" y="6"/>
                  </a:lnTo>
                  <a:lnTo>
                    <a:pt x="70" y="3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7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0" y="10"/>
                  </a:lnTo>
                  <a:lnTo>
                    <a:pt x="30" y="13"/>
                  </a:lnTo>
                  <a:lnTo>
                    <a:pt x="14" y="16"/>
                  </a:lnTo>
                  <a:lnTo>
                    <a:pt x="11" y="13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4" y="17"/>
                  </a:lnTo>
                  <a:lnTo>
                    <a:pt x="4" y="23"/>
                  </a:lnTo>
                  <a:lnTo>
                    <a:pt x="3" y="27"/>
                  </a:lnTo>
                  <a:lnTo>
                    <a:pt x="0" y="29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8" y="38"/>
                  </a:lnTo>
                  <a:lnTo>
                    <a:pt x="13" y="41"/>
                  </a:lnTo>
                  <a:lnTo>
                    <a:pt x="15" y="43"/>
                  </a:lnTo>
                  <a:lnTo>
                    <a:pt x="20" y="41"/>
                  </a:lnTo>
                  <a:lnTo>
                    <a:pt x="21" y="44"/>
                  </a:lnTo>
                  <a:lnTo>
                    <a:pt x="25" y="44"/>
                  </a:lnTo>
                  <a:lnTo>
                    <a:pt x="32" y="41"/>
                  </a:lnTo>
                  <a:lnTo>
                    <a:pt x="34" y="41"/>
                  </a:lnTo>
                  <a:lnTo>
                    <a:pt x="35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97" name="Freeform 1307"/>
            <p:cNvSpPr>
              <a:spLocks noChangeAspect="1"/>
            </p:cNvSpPr>
            <p:nvPr/>
          </p:nvSpPr>
          <p:spPr bwMode="auto">
            <a:xfrm>
              <a:off x="1811" y="2492"/>
              <a:ext cx="334" cy="202"/>
            </a:xfrm>
            <a:custGeom>
              <a:avLst/>
              <a:gdLst>
                <a:gd name="T0" fmla="*/ 796 w 73"/>
                <a:gd name="T1" fmla="*/ 799 h 44"/>
                <a:gd name="T2" fmla="*/ 878 w 73"/>
                <a:gd name="T3" fmla="*/ 780 h 44"/>
                <a:gd name="T4" fmla="*/ 1025 w 73"/>
                <a:gd name="T5" fmla="*/ 780 h 44"/>
                <a:gd name="T6" fmla="*/ 1130 w 73"/>
                <a:gd name="T7" fmla="*/ 758 h 44"/>
                <a:gd name="T8" fmla="*/ 1171 w 73"/>
                <a:gd name="T9" fmla="*/ 698 h 44"/>
                <a:gd name="T10" fmla="*/ 1235 w 73"/>
                <a:gd name="T11" fmla="*/ 698 h 44"/>
                <a:gd name="T12" fmla="*/ 1235 w 73"/>
                <a:gd name="T13" fmla="*/ 569 h 44"/>
                <a:gd name="T14" fmla="*/ 1277 w 73"/>
                <a:gd name="T15" fmla="*/ 505 h 44"/>
                <a:gd name="T16" fmla="*/ 1359 w 73"/>
                <a:gd name="T17" fmla="*/ 422 h 44"/>
                <a:gd name="T18" fmla="*/ 1423 w 73"/>
                <a:gd name="T19" fmla="*/ 275 h 44"/>
                <a:gd name="T20" fmla="*/ 1464 w 73"/>
                <a:gd name="T21" fmla="*/ 188 h 44"/>
                <a:gd name="T22" fmla="*/ 1528 w 73"/>
                <a:gd name="T23" fmla="*/ 129 h 44"/>
                <a:gd name="T24" fmla="*/ 1464 w 73"/>
                <a:gd name="T25" fmla="*/ 64 h 44"/>
                <a:gd name="T26" fmla="*/ 1382 w 73"/>
                <a:gd name="T27" fmla="*/ 0 h 44"/>
                <a:gd name="T28" fmla="*/ 1277 w 73"/>
                <a:gd name="T29" fmla="*/ 0 h 44"/>
                <a:gd name="T30" fmla="*/ 1212 w 73"/>
                <a:gd name="T31" fmla="*/ 0 h 44"/>
                <a:gd name="T32" fmla="*/ 1089 w 73"/>
                <a:gd name="T33" fmla="*/ 0 h 44"/>
                <a:gd name="T34" fmla="*/ 1007 w 73"/>
                <a:gd name="T35" fmla="*/ 0 h 44"/>
                <a:gd name="T36" fmla="*/ 878 w 73"/>
                <a:gd name="T37" fmla="*/ 147 h 44"/>
                <a:gd name="T38" fmla="*/ 773 w 73"/>
                <a:gd name="T39" fmla="*/ 129 h 44"/>
                <a:gd name="T40" fmla="*/ 773 w 73"/>
                <a:gd name="T41" fmla="*/ 147 h 44"/>
                <a:gd name="T42" fmla="*/ 627 w 73"/>
                <a:gd name="T43" fmla="*/ 211 h 44"/>
                <a:gd name="T44" fmla="*/ 627 w 73"/>
                <a:gd name="T45" fmla="*/ 275 h 44"/>
                <a:gd name="T46" fmla="*/ 293 w 73"/>
                <a:gd name="T47" fmla="*/ 335 h 44"/>
                <a:gd name="T48" fmla="*/ 229 w 73"/>
                <a:gd name="T49" fmla="*/ 275 h 44"/>
                <a:gd name="T50" fmla="*/ 169 w 73"/>
                <a:gd name="T51" fmla="*/ 275 h 44"/>
                <a:gd name="T52" fmla="*/ 169 w 73"/>
                <a:gd name="T53" fmla="*/ 335 h 44"/>
                <a:gd name="T54" fmla="*/ 82 w 73"/>
                <a:gd name="T55" fmla="*/ 358 h 44"/>
                <a:gd name="T56" fmla="*/ 82 w 73"/>
                <a:gd name="T57" fmla="*/ 487 h 44"/>
                <a:gd name="T58" fmla="*/ 64 w 73"/>
                <a:gd name="T59" fmla="*/ 569 h 44"/>
                <a:gd name="T60" fmla="*/ 0 w 73"/>
                <a:gd name="T61" fmla="*/ 611 h 44"/>
                <a:gd name="T62" fmla="*/ 124 w 73"/>
                <a:gd name="T63" fmla="*/ 758 h 44"/>
                <a:gd name="T64" fmla="*/ 82 w 73"/>
                <a:gd name="T65" fmla="*/ 758 h 44"/>
                <a:gd name="T66" fmla="*/ 169 w 73"/>
                <a:gd name="T67" fmla="*/ 799 h 44"/>
                <a:gd name="T68" fmla="*/ 270 w 73"/>
                <a:gd name="T69" fmla="*/ 863 h 44"/>
                <a:gd name="T70" fmla="*/ 316 w 73"/>
                <a:gd name="T71" fmla="*/ 904 h 44"/>
                <a:gd name="T72" fmla="*/ 421 w 73"/>
                <a:gd name="T73" fmla="*/ 863 h 44"/>
                <a:gd name="T74" fmla="*/ 439 w 73"/>
                <a:gd name="T75" fmla="*/ 927 h 44"/>
                <a:gd name="T76" fmla="*/ 522 w 73"/>
                <a:gd name="T77" fmla="*/ 927 h 44"/>
                <a:gd name="T78" fmla="*/ 668 w 73"/>
                <a:gd name="T79" fmla="*/ 863 h 44"/>
                <a:gd name="T80" fmla="*/ 714 w 73"/>
                <a:gd name="T81" fmla="*/ 863 h 44"/>
                <a:gd name="T82" fmla="*/ 732 w 73"/>
                <a:gd name="T83" fmla="*/ 799 h 44"/>
                <a:gd name="T84" fmla="*/ 796 w 73"/>
                <a:gd name="T85" fmla="*/ 799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3"/>
                <a:gd name="T130" fmla="*/ 0 h 44"/>
                <a:gd name="T131" fmla="*/ 73 w 73"/>
                <a:gd name="T132" fmla="*/ 44 h 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3" h="44">
                  <a:moveTo>
                    <a:pt x="38" y="38"/>
                  </a:moveTo>
                  <a:lnTo>
                    <a:pt x="42" y="37"/>
                  </a:lnTo>
                  <a:lnTo>
                    <a:pt x="49" y="37"/>
                  </a:lnTo>
                  <a:lnTo>
                    <a:pt x="54" y="36"/>
                  </a:lnTo>
                  <a:lnTo>
                    <a:pt x="56" y="33"/>
                  </a:lnTo>
                  <a:lnTo>
                    <a:pt x="59" y="33"/>
                  </a:lnTo>
                  <a:lnTo>
                    <a:pt x="59" y="27"/>
                  </a:lnTo>
                  <a:lnTo>
                    <a:pt x="61" y="24"/>
                  </a:lnTo>
                  <a:lnTo>
                    <a:pt x="65" y="20"/>
                  </a:lnTo>
                  <a:lnTo>
                    <a:pt x="68" y="13"/>
                  </a:lnTo>
                  <a:lnTo>
                    <a:pt x="70" y="9"/>
                  </a:lnTo>
                  <a:lnTo>
                    <a:pt x="73" y="6"/>
                  </a:lnTo>
                  <a:lnTo>
                    <a:pt x="70" y="3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7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0" y="10"/>
                  </a:lnTo>
                  <a:lnTo>
                    <a:pt x="30" y="13"/>
                  </a:lnTo>
                  <a:lnTo>
                    <a:pt x="14" y="16"/>
                  </a:lnTo>
                  <a:lnTo>
                    <a:pt x="11" y="13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4" y="17"/>
                  </a:lnTo>
                  <a:lnTo>
                    <a:pt x="4" y="23"/>
                  </a:lnTo>
                  <a:lnTo>
                    <a:pt x="3" y="27"/>
                  </a:lnTo>
                  <a:lnTo>
                    <a:pt x="0" y="29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8" y="38"/>
                  </a:lnTo>
                  <a:lnTo>
                    <a:pt x="13" y="41"/>
                  </a:lnTo>
                  <a:lnTo>
                    <a:pt x="15" y="43"/>
                  </a:lnTo>
                  <a:lnTo>
                    <a:pt x="20" y="41"/>
                  </a:lnTo>
                  <a:lnTo>
                    <a:pt x="21" y="44"/>
                  </a:lnTo>
                  <a:lnTo>
                    <a:pt x="25" y="44"/>
                  </a:lnTo>
                  <a:lnTo>
                    <a:pt x="32" y="41"/>
                  </a:lnTo>
                  <a:lnTo>
                    <a:pt x="34" y="41"/>
                  </a:lnTo>
                  <a:lnTo>
                    <a:pt x="35" y="38"/>
                  </a:lnTo>
                  <a:lnTo>
                    <a:pt x="38" y="38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98" name="Freeform 1310"/>
            <p:cNvSpPr>
              <a:spLocks noChangeAspect="1"/>
            </p:cNvSpPr>
            <p:nvPr/>
          </p:nvSpPr>
          <p:spPr bwMode="auto">
            <a:xfrm>
              <a:off x="1811" y="2492"/>
              <a:ext cx="334" cy="202"/>
            </a:xfrm>
            <a:custGeom>
              <a:avLst/>
              <a:gdLst>
                <a:gd name="T0" fmla="*/ 796 w 73"/>
                <a:gd name="T1" fmla="*/ 799 h 44"/>
                <a:gd name="T2" fmla="*/ 878 w 73"/>
                <a:gd name="T3" fmla="*/ 780 h 44"/>
                <a:gd name="T4" fmla="*/ 1025 w 73"/>
                <a:gd name="T5" fmla="*/ 780 h 44"/>
                <a:gd name="T6" fmla="*/ 1130 w 73"/>
                <a:gd name="T7" fmla="*/ 758 h 44"/>
                <a:gd name="T8" fmla="*/ 1171 w 73"/>
                <a:gd name="T9" fmla="*/ 698 h 44"/>
                <a:gd name="T10" fmla="*/ 1235 w 73"/>
                <a:gd name="T11" fmla="*/ 698 h 44"/>
                <a:gd name="T12" fmla="*/ 1235 w 73"/>
                <a:gd name="T13" fmla="*/ 569 h 44"/>
                <a:gd name="T14" fmla="*/ 1277 w 73"/>
                <a:gd name="T15" fmla="*/ 505 h 44"/>
                <a:gd name="T16" fmla="*/ 1359 w 73"/>
                <a:gd name="T17" fmla="*/ 422 h 44"/>
                <a:gd name="T18" fmla="*/ 1423 w 73"/>
                <a:gd name="T19" fmla="*/ 275 h 44"/>
                <a:gd name="T20" fmla="*/ 1464 w 73"/>
                <a:gd name="T21" fmla="*/ 188 h 44"/>
                <a:gd name="T22" fmla="*/ 1528 w 73"/>
                <a:gd name="T23" fmla="*/ 129 h 44"/>
                <a:gd name="T24" fmla="*/ 1464 w 73"/>
                <a:gd name="T25" fmla="*/ 64 h 44"/>
                <a:gd name="T26" fmla="*/ 1382 w 73"/>
                <a:gd name="T27" fmla="*/ 0 h 44"/>
                <a:gd name="T28" fmla="*/ 1277 w 73"/>
                <a:gd name="T29" fmla="*/ 0 h 44"/>
                <a:gd name="T30" fmla="*/ 1212 w 73"/>
                <a:gd name="T31" fmla="*/ 0 h 44"/>
                <a:gd name="T32" fmla="*/ 1089 w 73"/>
                <a:gd name="T33" fmla="*/ 0 h 44"/>
                <a:gd name="T34" fmla="*/ 1007 w 73"/>
                <a:gd name="T35" fmla="*/ 0 h 44"/>
                <a:gd name="T36" fmla="*/ 878 w 73"/>
                <a:gd name="T37" fmla="*/ 147 h 44"/>
                <a:gd name="T38" fmla="*/ 773 w 73"/>
                <a:gd name="T39" fmla="*/ 129 h 44"/>
                <a:gd name="T40" fmla="*/ 773 w 73"/>
                <a:gd name="T41" fmla="*/ 147 h 44"/>
                <a:gd name="T42" fmla="*/ 627 w 73"/>
                <a:gd name="T43" fmla="*/ 211 h 44"/>
                <a:gd name="T44" fmla="*/ 627 w 73"/>
                <a:gd name="T45" fmla="*/ 275 h 44"/>
                <a:gd name="T46" fmla="*/ 293 w 73"/>
                <a:gd name="T47" fmla="*/ 335 h 44"/>
                <a:gd name="T48" fmla="*/ 229 w 73"/>
                <a:gd name="T49" fmla="*/ 275 h 44"/>
                <a:gd name="T50" fmla="*/ 169 w 73"/>
                <a:gd name="T51" fmla="*/ 275 h 44"/>
                <a:gd name="T52" fmla="*/ 169 w 73"/>
                <a:gd name="T53" fmla="*/ 335 h 44"/>
                <a:gd name="T54" fmla="*/ 82 w 73"/>
                <a:gd name="T55" fmla="*/ 358 h 44"/>
                <a:gd name="T56" fmla="*/ 82 w 73"/>
                <a:gd name="T57" fmla="*/ 487 h 44"/>
                <a:gd name="T58" fmla="*/ 64 w 73"/>
                <a:gd name="T59" fmla="*/ 569 h 44"/>
                <a:gd name="T60" fmla="*/ 0 w 73"/>
                <a:gd name="T61" fmla="*/ 611 h 44"/>
                <a:gd name="T62" fmla="*/ 124 w 73"/>
                <a:gd name="T63" fmla="*/ 758 h 44"/>
                <a:gd name="T64" fmla="*/ 82 w 73"/>
                <a:gd name="T65" fmla="*/ 758 h 44"/>
                <a:gd name="T66" fmla="*/ 169 w 73"/>
                <a:gd name="T67" fmla="*/ 799 h 44"/>
                <a:gd name="T68" fmla="*/ 270 w 73"/>
                <a:gd name="T69" fmla="*/ 863 h 44"/>
                <a:gd name="T70" fmla="*/ 316 w 73"/>
                <a:gd name="T71" fmla="*/ 904 h 44"/>
                <a:gd name="T72" fmla="*/ 421 w 73"/>
                <a:gd name="T73" fmla="*/ 863 h 44"/>
                <a:gd name="T74" fmla="*/ 439 w 73"/>
                <a:gd name="T75" fmla="*/ 927 h 44"/>
                <a:gd name="T76" fmla="*/ 522 w 73"/>
                <a:gd name="T77" fmla="*/ 927 h 44"/>
                <a:gd name="T78" fmla="*/ 668 w 73"/>
                <a:gd name="T79" fmla="*/ 863 h 44"/>
                <a:gd name="T80" fmla="*/ 714 w 73"/>
                <a:gd name="T81" fmla="*/ 863 h 44"/>
                <a:gd name="T82" fmla="*/ 732 w 73"/>
                <a:gd name="T83" fmla="*/ 799 h 44"/>
                <a:gd name="T84" fmla="*/ 796 w 73"/>
                <a:gd name="T85" fmla="*/ 799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3"/>
                <a:gd name="T130" fmla="*/ 0 h 44"/>
                <a:gd name="T131" fmla="*/ 73 w 73"/>
                <a:gd name="T132" fmla="*/ 44 h 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3" h="44">
                  <a:moveTo>
                    <a:pt x="38" y="38"/>
                  </a:moveTo>
                  <a:lnTo>
                    <a:pt x="42" y="37"/>
                  </a:lnTo>
                  <a:lnTo>
                    <a:pt x="49" y="37"/>
                  </a:lnTo>
                  <a:lnTo>
                    <a:pt x="54" y="36"/>
                  </a:lnTo>
                  <a:lnTo>
                    <a:pt x="56" y="33"/>
                  </a:lnTo>
                  <a:lnTo>
                    <a:pt x="59" y="33"/>
                  </a:lnTo>
                  <a:lnTo>
                    <a:pt x="59" y="27"/>
                  </a:lnTo>
                  <a:lnTo>
                    <a:pt x="61" y="24"/>
                  </a:lnTo>
                  <a:lnTo>
                    <a:pt x="65" y="20"/>
                  </a:lnTo>
                  <a:lnTo>
                    <a:pt x="68" y="13"/>
                  </a:lnTo>
                  <a:lnTo>
                    <a:pt x="70" y="9"/>
                  </a:lnTo>
                  <a:lnTo>
                    <a:pt x="73" y="6"/>
                  </a:lnTo>
                  <a:lnTo>
                    <a:pt x="70" y="3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7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0" y="10"/>
                  </a:lnTo>
                  <a:lnTo>
                    <a:pt x="30" y="13"/>
                  </a:lnTo>
                  <a:lnTo>
                    <a:pt x="14" y="16"/>
                  </a:lnTo>
                  <a:lnTo>
                    <a:pt x="11" y="13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4" y="17"/>
                  </a:lnTo>
                  <a:lnTo>
                    <a:pt x="4" y="23"/>
                  </a:lnTo>
                  <a:lnTo>
                    <a:pt x="3" y="27"/>
                  </a:lnTo>
                  <a:lnTo>
                    <a:pt x="0" y="29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8" y="38"/>
                  </a:lnTo>
                  <a:lnTo>
                    <a:pt x="13" y="41"/>
                  </a:lnTo>
                  <a:lnTo>
                    <a:pt x="15" y="43"/>
                  </a:lnTo>
                  <a:lnTo>
                    <a:pt x="20" y="41"/>
                  </a:lnTo>
                  <a:lnTo>
                    <a:pt x="21" y="44"/>
                  </a:lnTo>
                  <a:lnTo>
                    <a:pt x="25" y="44"/>
                  </a:lnTo>
                  <a:lnTo>
                    <a:pt x="32" y="41"/>
                  </a:lnTo>
                  <a:lnTo>
                    <a:pt x="34" y="41"/>
                  </a:lnTo>
                  <a:lnTo>
                    <a:pt x="35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99" name="Freeform 1311"/>
            <p:cNvSpPr>
              <a:spLocks noChangeAspect="1"/>
            </p:cNvSpPr>
            <p:nvPr/>
          </p:nvSpPr>
          <p:spPr bwMode="auto">
            <a:xfrm>
              <a:off x="1811" y="2492"/>
              <a:ext cx="334" cy="202"/>
            </a:xfrm>
            <a:custGeom>
              <a:avLst/>
              <a:gdLst>
                <a:gd name="T0" fmla="*/ 796 w 73"/>
                <a:gd name="T1" fmla="*/ 799 h 44"/>
                <a:gd name="T2" fmla="*/ 878 w 73"/>
                <a:gd name="T3" fmla="*/ 780 h 44"/>
                <a:gd name="T4" fmla="*/ 1025 w 73"/>
                <a:gd name="T5" fmla="*/ 780 h 44"/>
                <a:gd name="T6" fmla="*/ 1130 w 73"/>
                <a:gd name="T7" fmla="*/ 758 h 44"/>
                <a:gd name="T8" fmla="*/ 1171 w 73"/>
                <a:gd name="T9" fmla="*/ 698 h 44"/>
                <a:gd name="T10" fmla="*/ 1235 w 73"/>
                <a:gd name="T11" fmla="*/ 698 h 44"/>
                <a:gd name="T12" fmla="*/ 1235 w 73"/>
                <a:gd name="T13" fmla="*/ 569 h 44"/>
                <a:gd name="T14" fmla="*/ 1277 w 73"/>
                <a:gd name="T15" fmla="*/ 505 h 44"/>
                <a:gd name="T16" fmla="*/ 1359 w 73"/>
                <a:gd name="T17" fmla="*/ 422 h 44"/>
                <a:gd name="T18" fmla="*/ 1423 w 73"/>
                <a:gd name="T19" fmla="*/ 275 h 44"/>
                <a:gd name="T20" fmla="*/ 1464 w 73"/>
                <a:gd name="T21" fmla="*/ 188 h 44"/>
                <a:gd name="T22" fmla="*/ 1528 w 73"/>
                <a:gd name="T23" fmla="*/ 129 h 44"/>
                <a:gd name="T24" fmla="*/ 1464 w 73"/>
                <a:gd name="T25" fmla="*/ 64 h 44"/>
                <a:gd name="T26" fmla="*/ 1382 w 73"/>
                <a:gd name="T27" fmla="*/ 0 h 44"/>
                <a:gd name="T28" fmla="*/ 1277 w 73"/>
                <a:gd name="T29" fmla="*/ 0 h 44"/>
                <a:gd name="T30" fmla="*/ 1212 w 73"/>
                <a:gd name="T31" fmla="*/ 0 h 44"/>
                <a:gd name="T32" fmla="*/ 1089 w 73"/>
                <a:gd name="T33" fmla="*/ 0 h 44"/>
                <a:gd name="T34" fmla="*/ 1007 w 73"/>
                <a:gd name="T35" fmla="*/ 0 h 44"/>
                <a:gd name="T36" fmla="*/ 878 w 73"/>
                <a:gd name="T37" fmla="*/ 147 h 44"/>
                <a:gd name="T38" fmla="*/ 773 w 73"/>
                <a:gd name="T39" fmla="*/ 129 h 44"/>
                <a:gd name="T40" fmla="*/ 773 w 73"/>
                <a:gd name="T41" fmla="*/ 147 h 44"/>
                <a:gd name="T42" fmla="*/ 627 w 73"/>
                <a:gd name="T43" fmla="*/ 211 h 44"/>
                <a:gd name="T44" fmla="*/ 627 w 73"/>
                <a:gd name="T45" fmla="*/ 275 h 44"/>
                <a:gd name="T46" fmla="*/ 293 w 73"/>
                <a:gd name="T47" fmla="*/ 335 h 44"/>
                <a:gd name="T48" fmla="*/ 229 w 73"/>
                <a:gd name="T49" fmla="*/ 275 h 44"/>
                <a:gd name="T50" fmla="*/ 169 w 73"/>
                <a:gd name="T51" fmla="*/ 275 h 44"/>
                <a:gd name="T52" fmla="*/ 169 w 73"/>
                <a:gd name="T53" fmla="*/ 335 h 44"/>
                <a:gd name="T54" fmla="*/ 82 w 73"/>
                <a:gd name="T55" fmla="*/ 358 h 44"/>
                <a:gd name="T56" fmla="*/ 82 w 73"/>
                <a:gd name="T57" fmla="*/ 487 h 44"/>
                <a:gd name="T58" fmla="*/ 64 w 73"/>
                <a:gd name="T59" fmla="*/ 569 h 44"/>
                <a:gd name="T60" fmla="*/ 0 w 73"/>
                <a:gd name="T61" fmla="*/ 611 h 44"/>
                <a:gd name="T62" fmla="*/ 124 w 73"/>
                <a:gd name="T63" fmla="*/ 758 h 44"/>
                <a:gd name="T64" fmla="*/ 82 w 73"/>
                <a:gd name="T65" fmla="*/ 758 h 44"/>
                <a:gd name="T66" fmla="*/ 169 w 73"/>
                <a:gd name="T67" fmla="*/ 799 h 44"/>
                <a:gd name="T68" fmla="*/ 270 w 73"/>
                <a:gd name="T69" fmla="*/ 863 h 44"/>
                <a:gd name="T70" fmla="*/ 316 w 73"/>
                <a:gd name="T71" fmla="*/ 904 h 44"/>
                <a:gd name="T72" fmla="*/ 421 w 73"/>
                <a:gd name="T73" fmla="*/ 863 h 44"/>
                <a:gd name="T74" fmla="*/ 439 w 73"/>
                <a:gd name="T75" fmla="*/ 927 h 44"/>
                <a:gd name="T76" fmla="*/ 522 w 73"/>
                <a:gd name="T77" fmla="*/ 927 h 44"/>
                <a:gd name="T78" fmla="*/ 668 w 73"/>
                <a:gd name="T79" fmla="*/ 863 h 44"/>
                <a:gd name="T80" fmla="*/ 714 w 73"/>
                <a:gd name="T81" fmla="*/ 863 h 44"/>
                <a:gd name="T82" fmla="*/ 732 w 73"/>
                <a:gd name="T83" fmla="*/ 799 h 44"/>
                <a:gd name="T84" fmla="*/ 796 w 73"/>
                <a:gd name="T85" fmla="*/ 799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3"/>
                <a:gd name="T130" fmla="*/ 0 h 44"/>
                <a:gd name="T131" fmla="*/ 73 w 73"/>
                <a:gd name="T132" fmla="*/ 44 h 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3" h="44">
                  <a:moveTo>
                    <a:pt x="38" y="38"/>
                  </a:moveTo>
                  <a:lnTo>
                    <a:pt x="42" y="37"/>
                  </a:lnTo>
                  <a:lnTo>
                    <a:pt x="49" y="37"/>
                  </a:lnTo>
                  <a:lnTo>
                    <a:pt x="54" y="36"/>
                  </a:lnTo>
                  <a:lnTo>
                    <a:pt x="56" y="33"/>
                  </a:lnTo>
                  <a:lnTo>
                    <a:pt x="59" y="33"/>
                  </a:lnTo>
                  <a:lnTo>
                    <a:pt x="59" y="27"/>
                  </a:lnTo>
                  <a:lnTo>
                    <a:pt x="61" y="24"/>
                  </a:lnTo>
                  <a:lnTo>
                    <a:pt x="65" y="20"/>
                  </a:lnTo>
                  <a:lnTo>
                    <a:pt x="68" y="13"/>
                  </a:lnTo>
                  <a:lnTo>
                    <a:pt x="70" y="9"/>
                  </a:lnTo>
                  <a:lnTo>
                    <a:pt x="73" y="6"/>
                  </a:lnTo>
                  <a:lnTo>
                    <a:pt x="70" y="3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7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0" y="10"/>
                  </a:lnTo>
                  <a:lnTo>
                    <a:pt x="30" y="13"/>
                  </a:lnTo>
                  <a:lnTo>
                    <a:pt x="14" y="16"/>
                  </a:lnTo>
                  <a:lnTo>
                    <a:pt x="11" y="13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4" y="17"/>
                  </a:lnTo>
                  <a:lnTo>
                    <a:pt x="4" y="23"/>
                  </a:lnTo>
                  <a:lnTo>
                    <a:pt x="3" y="27"/>
                  </a:lnTo>
                  <a:lnTo>
                    <a:pt x="0" y="29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8" y="38"/>
                  </a:lnTo>
                  <a:lnTo>
                    <a:pt x="13" y="41"/>
                  </a:lnTo>
                  <a:lnTo>
                    <a:pt x="15" y="43"/>
                  </a:lnTo>
                  <a:lnTo>
                    <a:pt x="20" y="41"/>
                  </a:lnTo>
                  <a:lnTo>
                    <a:pt x="21" y="44"/>
                  </a:lnTo>
                  <a:lnTo>
                    <a:pt x="25" y="44"/>
                  </a:lnTo>
                  <a:lnTo>
                    <a:pt x="32" y="41"/>
                  </a:lnTo>
                  <a:lnTo>
                    <a:pt x="34" y="41"/>
                  </a:lnTo>
                  <a:lnTo>
                    <a:pt x="35" y="38"/>
                  </a:lnTo>
                  <a:lnTo>
                    <a:pt x="38" y="38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00" name="Freeform 1312"/>
            <p:cNvSpPr>
              <a:spLocks noChangeAspect="1"/>
            </p:cNvSpPr>
            <p:nvPr/>
          </p:nvSpPr>
          <p:spPr bwMode="auto">
            <a:xfrm>
              <a:off x="2080" y="2492"/>
              <a:ext cx="14" cy="10"/>
            </a:xfrm>
            <a:custGeom>
              <a:avLst/>
              <a:gdLst>
                <a:gd name="T0" fmla="*/ 42 w 3"/>
                <a:gd name="T1" fmla="*/ 50 h 2"/>
                <a:gd name="T2" fmla="*/ 65 w 3"/>
                <a:gd name="T3" fmla="*/ 50 h 2"/>
                <a:gd name="T4" fmla="*/ 0 w 3"/>
                <a:gd name="T5" fmla="*/ 0 h 2"/>
                <a:gd name="T6" fmla="*/ 42 w 3"/>
                <a:gd name="T7" fmla="*/ 5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2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01" name="Freeform 1313"/>
            <p:cNvSpPr>
              <a:spLocks noChangeAspect="1"/>
            </p:cNvSpPr>
            <p:nvPr/>
          </p:nvSpPr>
          <p:spPr bwMode="auto">
            <a:xfrm>
              <a:off x="2080" y="2492"/>
              <a:ext cx="14" cy="10"/>
            </a:xfrm>
            <a:custGeom>
              <a:avLst/>
              <a:gdLst>
                <a:gd name="T0" fmla="*/ 42 w 3"/>
                <a:gd name="T1" fmla="*/ 50 h 2"/>
                <a:gd name="T2" fmla="*/ 65 w 3"/>
                <a:gd name="T3" fmla="*/ 50 h 2"/>
                <a:gd name="T4" fmla="*/ 0 w 3"/>
                <a:gd name="T5" fmla="*/ 0 h 2"/>
                <a:gd name="T6" fmla="*/ 42 w 3"/>
                <a:gd name="T7" fmla="*/ 5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2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02" name="Freeform 1314"/>
            <p:cNvSpPr>
              <a:spLocks noChangeAspect="1"/>
            </p:cNvSpPr>
            <p:nvPr/>
          </p:nvSpPr>
          <p:spPr bwMode="auto">
            <a:xfrm>
              <a:off x="2094" y="2502"/>
              <a:ext cx="6" cy="0"/>
            </a:xfrm>
            <a:custGeom>
              <a:avLst/>
              <a:gdLst>
                <a:gd name="T0" fmla="*/ 36 w 1"/>
                <a:gd name="T1" fmla="*/ 0 w 1"/>
                <a:gd name="T2" fmla="*/ 36 w 1"/>
                <a:gd name="T3" fmla="*/ 0 60000 65536"/>
                <a:gd name="T4" fmla="*/ 0 60000 65536"/>
                <a:gd name="T5" fmla="*/ 0 60000 65536"/>
                <a:gd name="T6" fmla="*/ 0 w 1"/>
                <a:gd name="T7" fmla="*/ 1 w 1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03" name="Line 1315"/>
            <p:cNvSpPr>
              <a:spLocks noChangeAspect="1" noChangeShapeType="1"/>
            </p:cNvSpPr>
            <p:nvPr/>
          </p:nvSpPr>
          <p:spPr bwMode="auto">
            <a:xfrm flipV="1">
              <a:off x="2090" y="2492"/>
              <a:ext cx="10" cy="10"/>
            </a:xfrm>
            <a:prstGeom prst="line">
              <a:avLst/>
            </a:prstGeom>
            <a:noFill/>
            <a:ln w="4763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04" name="Line 1316"/>
            <p:cNvSpPr>
              <a:spLocks noChangeAspect="1" noChangeShapeType="1"/>
            </p:cNvSpPr>
            <p:nvPr/>
          </p:nvSpPr>
          <p:spPr bwMode="auto">
            <a:xfrm flipV="1">
              <a:off x="2090" y="2492"/>
              <a:ext cx="10" cy="10"/>
            </a:xfrm>
            <a:prstGeom prst="line">
              <a:avLst/>
            </a:prstGeom>
            <a:noFill/>
            <a:ln w="4763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05" name="Freeform 1317"/>
            <p:cNvSpPr>
              <a:spLocks noChangeAspect="1"/>
            </p:cNvSpPr>
            <p:nvPr/>
          </p:nvSpPr>
          <p:spPr bwMode="auto">
            <a:xfrm>
              <a:off x="2076" y="2492"/>
              <a:ext cx="4" cy="0"/>
            </a:xfrm>
            <a:custGeom>
              <a:avLst/>
              <a:gdLst>
                <a:gd name="T0" fmla="*/ 0 w 1"/>
                <a:gd name="T1" fmla="*/ 16 w 1"/>
                <a:gd name="T2" fmla="*/ 0 w 1"/>
                <a:gd name="T3" fmla="*/ 0 60000 65536"/>
                <a:gd name="T4" fmla="*/ 0 60000 65536"/>
                <a:gd name="T5" fmla="*/ 0 60000 65536"/>
                <a:gd name="T6" fmla="*/ 0 w 1"/>
                <a:gd name="T7" fmla="*/ 1 w 1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06" name="Freeform 1318"/>
            <p:cNvSpPr>
              <a:spLocks noChangeAspect="1"/>
            </p:cNvSpPr>
            <p:nvPr/>
          </p:nvSpPr>
          <p:spPr bwMode="auto">
            <a:xfrm>
              <a:off x="1925" y="2441"/>
              <a:ext cx="14" cy="6"/>
            </a:xfrm>
            <a:custGeom>
              <a:avLst/>
              <a:gdLst>
                <a:gd name="T0" fmla="*/ 65 w 3"/>
                <a:gd name="T1" fmla="*/ 36 h 1"/>
                <a:gd name="T2" fmla="*/ 0 w 3"/>
                <a:gd name="T3" fmla="*/ 0 h 1"/>
                <a:gd name="T4" fmla="*/ 0 w 3"/>
                <a:gd name="T5" fmla="*/ 0 h 1"/>
                <a:gd name="T6" fmla="*/ 42 w 3"/>
                <a:gd name="T7" fmla="*/ 36 h 1"/>
                <a:gd name="T8" fmla="*/ 65 w 3"/>
                <a:gd name="T9" fmla="*/ 3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07" name="Freeform 1319"/>
            <p:cNvSpPr>
              <a:spLocks noChangeAspect="1"/>
            </p:cNvSpPr>
            <p:nvPr/>
          </p:nvSpPr>
          <p:spPr bwMode="auto">
            <a:xfrm>
              <a:off x="1925" y="2441"/>
              <a:ext cx="14" cy="6"/>
            </a:xfrm>
            <a:custGeom>
              <a:avLst/>
              <a:gdLst>
                <a:gd name="T0" fmla="*/ 65 w 3"/>
                <a:gd name="T1" fmla="*/ 36 h 1"/>
                <a:gd name="T2" fmla="*/ 0 w 3"/>
                <a:gd name="T3" fmla="*/ 0 h 1"/>
                <a:gd name="T4" fmla="*/ 0 w 3"/>
                <a:gd name="T5" fmla="*/ 0 h 1"/>
                <a:gd name="T6" fmla="*/ 42 w 3"/>
                <a:gd name="T7" fmla="*/ 36 h 1"/>
                <a:gd name="T8" fmla="*/ 65 w 3"/>
                <a:gd name="T9" fmla="*/ 3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08" name="Freeform 1320"/>
            <p:cNvSpPr>
              <a:spLocks noChangeAspect="1"/>
            </p:cNvSpPr>
            <p:nvPr/>
          </p:nvSpPr>
          <p:spPr bwMode="auto">
            <a:xfrm>
              <a:off x="2076" y="2492"/>
              <a:ext cx="4" cy="0"/>
            </a:xfrm>
            <a:custGeom>
              <a:avLst/>
              <a:gdLst>
                <a:gd name="T0" fmla="*/ 0 w 1"/>
                <a:gd name="T1" fmla="*/ 16 w 1"/>
                <a:gd name="T2" fmla="*/ 0 w 1"/>
                <a:gd name="T3" fmla="*/ 0 60000 65536"/>
                <a:gd name="T4" fmla="*/ 0 60000 65536"/>
                <a:gd name="T5" fmla="*/ 0 60000 65536"/>
                <a:gd name="T6" fmla="*/ 0 w 1"/>
                <a:gd name="T7" fmla="*/ 1 w 1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09" name="Freeform 1321"/>
            <p:cNvSpPr>
              <a:spLocks noChangeAspect="1"/>
            </p:cNvSpPr>
            <p:nvPr/>
          </p:nvSpPr>
          <p:spPr bwMode="auto">
            <a:xfrm>
              <a:off x="1925" y="2441"/>
              <a:ext cx="14" cy="6"/>
            </a:xfrm>
            <a:custGeom>
              <a:avLst/>
              <a:gdLst>
                <a:gd name="T0" fmla="*/ 65 w 3"/>
                <a:gd name="T1" fmla="*/ 36 h 1"/>
                <a:gd name="T2" fmla="*/ 0 w 3"/>
                <a:gd name="T3" fmla="*/ 0 h 1"/>
                <a:gd name="T4" fmla="*/ 0 w 3"/>
                <a:gd name="T5" fmla="*/ 0 h 1"/>
                <a:gd name="T6" fmla="*/ 42 w 3"/>
                <a:gd name="T7" fmla="*/ 36 h 1"/>
                <a:gd name="T8" fmla="*/ 65 w 3"/>
                <a:gd name="T9" fmla="*/ 3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10" name="Freeform 1322"/>
            <p:cNvSpPr>
              <a:spLocks noChangeAspect="1"/>
            </p:cNvSpPr>
            <p:nvPr/>
          </p:nvSpPr>
          <p:spPr bwMode="auto">
            <a:xfrm>
              <a:off x="1925" y="2441"/>
              <a:ext cx="14" cy="6"/>
            </a:xfrm>
            <a:custGeom>
              <a:avLst/>
              <a:gdLst>
                <a:gd name="T0" fmla="*/ 65 w 3"/>
                <a:gd name="T1" fmla="*/ 36 h 1"/>
                <a:gd name="T2" fmla="*/ 0 w 3"/>
                <a:gd name="T3" fmla="*/ 0 h 1"/>
                <a:gd name="T4" fmla="*/ 0 w 3"/>
                <a:gd name="T5" fmla="*/ 0 h 1"/>
                <a:gd name="T6" fmla="*/ 42 w 3"/>
                <a:gd name="T7" fmla="*/ 36 h 1"/>
                <a:gd name="T8" fmla="*/ 65 w 3"/>
                <a:gd name="T9" fmla="*/ 3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11" name="Freeform 1323"/>
            <p:cNvSpPr>
              <a:spLocks noChangeAspect="1"/>
            </p:cNvSpPr>
            <p:nvPr/>
          </p:nvSpPr>
          <p:spPr bwMode="auto">
            <a:xfrm>
              <a:off x="1839" y="2437"/>
              <a:ext cx="283" cy="128"/>
            </a:xfrm>
            <a:custGeom>
              <a:avLst/>
              <a:gdLst>
                <a:gd name="T0" fmla="*/ 1105 w 62"/>
                <a:gd name="T1" fmla="*/ 0 h 28"/>
                <a:gd name="T2" fmla="*/ 1041 w 62"/>
                <a:gd name="T3" fmla="*/ 0 h 28"/>
                <a:gd name="T4" fmla="*/ 936 w 62"/>
                <a:gd name="T5" fmla="*/ 0 h 28"/>
                <a:gd name="T6" fmla="*/ 876 w 62"/>
                <a:gd name="T7" fmla="*/ 23 h 28"/>
                <a:gd name="T8" fmla="*/ 790 w 62"/>
                <a:gd name="T9" fmla="*/ 23 h 28"/>
                <a:gd name="T10" fmla="*/ 730 w 62"/>
                <a:gd name="T11" fmla="*/ 82 h 28"/>
                <a:gd name="T12" fmla="*/ 648 w 62"/>
                <a:gd name="T13" fmla="*/ 82 h 28"/>
                <a:gd name="T14" fmla="*/ 648 w 62"/>
                <a:gd name="T15" fmla="*/ 41 h 28"/>
                <a:gd name="T16" fmla="*/ 543 w 62"/>
                <a:gd name="T17" fmla="*/ 0 h 28"/>
                <a:gd name="T18" fmla="*/ 456 w 62"/>
                <a:gd name="T19" fmla="*/ 41 h 28"/>
                <a:gd name="T20" fmla="*/ 438 w 62"/>
                <a:gd name="T21" fmla="*/ 41 h 28"/>
                <a:gd name="T22" fmla="*/ 397 w 62"/>
                <a:gd name="T23" fmla="*/ 23 h 28"/>
                <a:gd name="T24" fmla="*/ 310 w 62"/>
                <a:gd name="T25" fmla="*/ 82 h 28"/>
                <a:gd name="T26" fmla="*/ 251 w 62"/>
                <a:gd name="T27" fmla="*/ 146 h 28"/>
                <a:gd name="T28" fmla="*/ 169 w 62"/>
                <a:gd name="T29" fmla="*/ 251 h 28"/>
                <a:gd name="T30" fmla="*/ 41 w 62"/>
                <a:gd name="T31" fmla="*/ 251 h 28"/>
                <a:gd name="T32" fmla="*/ 0 w 62"/>
                <a:gd name="T33" fmla="*/ 357 h 28"/>
                <a:gd name="T34" fmla="*/ 0 w 62"/>
                <a:gd name="T35" fmla="*/ 439 h 28"/>
                <a:gd name="T36" fmla="*/ 82 w 62"/>
                <a:gd name="T37" fmla="*/ 503 h 28"/>
                <a:gd name="T38" fmla="*/ 41 w 62"/>
                <a:gd name="T39" fmla="*/ 521 h 28"/>
                <a:gd name="T40" fmla="*/ 105 w 62"/>
                <a:gd name="T41" fmla="*/ 521 h 28"/>
                <a:gd name="T42" fmla="*/ 169 w 62"/>
                <a:gd name="T43" fmla="*/ 585 h 28"/>
                <a:gd name="T44" fmla="*/ 502 w 62"/>
                <a:gd name="T45" fmla="*/ 521 h 28"/>
                <a:gd name="T46" fmla="*/ 502 w 62"/>
                <a:gd name="T47" fmla="*/ 462 h 28"/>
                <a:gd name="T48" fmla="*/ 648 w 62"/>
                <a:gd name="T49" fmla="*/ 398 h 28"/>
                <a:gd name="T50" fmla="*/ 648 w 62"/>
                <a:gd name="T51" fmla="*/ 375 h 28"/>
                <a:gd name="T52" fmla="*/ 749 w 62"/>
                <a:gd name="T53" fmla="*/ 398 h 28"/>
                <a:gd name="T54" fmla="*/ 876 w 62"/>
                <a:gd name="T55" fmla="*/ 251 h 28"/>
                <a:gd name="T56" fmla="*/ 959 w 62"/>
                <a:gd name="T57" fmla="*/ 251 h 28"/>
                <a:gd name="T58" fmla="*/ 1082 w 62"/>
                <a:gd name="T59" fmla="*/ 251 h 28"/>
                <a:gd name="T60" fmla="*/ 1105 w 62"/>
                <a:gd name="T61" fmla="*/ 251 h 28"/>
                <a:gd name="T62" fmla="*/ 1169 w 62"/>
                <a:gd name="T63" fmla="*/ 251 h 28"/>
                <a:gd name="T64" fmla="*/ 1187 w 62"/>
                <a:gd name="T65" fmla="*/ 251 h 28"/>
                <a:gd name="T66" fmla="*/ 1228 w 62"/>
                <a:gd name="T67" fmla="*/ 146 h 28"/>
                <a:gd name="T68" fmla="*/ 1292 w 62"/>
                <a:gd name="T69" fmla="*/ 23 h 28"/>
                <a:gd name="T70" fmla="*/ 1105 w 62"/>
                <a:gd name="T71" fmla="*/ 0 h 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"/>
                <a:gd name="T109" fmla="*/ 0 h 28"/>
                <a:gd name="T110" fmla="*/ 62 w 62"/>
                <a:gd name="T111" fmla="*/ 28 h 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" h="28">
                  <a:moveTo>
                    <a:pt x="53" y="0"/>
                  </a:moveTo>
                  <a:lnTo>
                    <a:pt x="50" y="0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38" y="1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4" y="24"/>
                  </a:lnTo>
                  <a:lnTo>
                    <a:pt x="2" y="25"/>
                  </a:lnTo>
                  <a:lnTo>
                    <a:pt x="5" y="25"/>
                  </a:lnTo>
                  <a:lnTo>
                    <a:pt x="8" y="28"/>
                  </a:lnTo>
                  <a:lnTo>
                    <a:pt x="24" y="25"/>
                  </a:lnTo>
                  <a:lnTo>
                    <a:pt x="24" y="22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6" y="19"/>
                  </a:lnTo>
                  <a:lnTo>
                    <a:pt x="42" y="12"/>
                  </a:lnTo>
                  <a:lnTo>
                    <a:pt x="46" y="12"/>
                  </a:lnTo>
                  <a:lnTo>
                    <a:pt x="52" y="12"/>
                  </a:lnTo>
                  <a:lnTo>
                    <a:pt x="53" y="12"/>
                  </a:lnTo>
                  <a:lnTo>
                    <a:pt x="56" y="12"/>
                  </a:lnTo>
                  <a:lnTo>
                    <a:pt x="57" y="12"/>
                  </a:lnTo>
                  <a:lnTo>
                    <a:pt x="59" y="7"/>
                  </a:lnTo>
                  <a:lnTo>
                    <a:pt x="62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12" name="Freeform 1324"/>
            <p:cNvSpPr>
              <a:spLocks noChangeAspect="1"/>
            </p:cNvSpPr>
            <p:nvPr/>
          </p:nvSpPr>
          <p:spPr bwMode="auto">
            <a:xfrm>
              <a:off x="1839" y="2437"/>
              <a:ext cx="283" cy="128"/>
            </a:xfrm>
            <a:custGeom>
              <a:avLst/>
              <a:gdLst>
                <a:gd name="T0" fmla="*/ 1105 w 62"/>
                <a:gd name="T1" fmla="*/ 0 h 28"/>
                <a:gd name="T2" fmla="*/ 1041 w 62"/>
                <a:gd name="T3" fmla="*/ 0 h 28"/>
                <a:gd name="T4" fmla="*/ 936 w 62"/>
                <a:gd name="T5" fmla="*/ 0 h 28"/>
                <a:gd name="T6" fmla="*/ 876 w 62"/>
                <a:gd name="T7" fmla="*/ 23 h 28"/>
                <a:gd name="T8" fmla="*/ 790 w 62"/>
                <a:gd name="T9" fmla="*/ 23 h 28"/>
                <a:gd name="T10" fmla="*/ 730 w 62"/>
                <a:gd name="T11" fmla="*/ 82 h 28"/>
                <a:gd name="T12" fmla="*/ 648 w 62"/>
                <a:gd name="T13" fmla="*/ 82 h 28"/>
                <a:gd name="T14" fmla="*/ 648 w 62"/>
                <a:gd name="T15" fmla="*/ 41 h 28"/>
                <a:gd name="T16" fmla="*/ 543 w 62"/>
                <a:gd name="T17" fmla="*/ 0 h 28"/>
                <a:gd name="T18" fmla="*/ 456 w 62"/>
                <a:gd name="T19" fmla="*/ 41 h 28"/>
                <a:gd name="T20" fmla="*/ 438 w 62"/>
                <a:gd name="T21" fmla="*/ 41 h 28"/>
                <a:gd name="T22" fmla="*/ 397 w 62"/>
                <a:gd name="T23" fmla="*/ 23 h 28"/>
                <a:gd name="T24" fmla="*/ 310 w 62"/>
                <a:gd name="T25" fmla="*/ 82 h 28"/>
                <a:gd name="T26" fmla="*/ 251 w 62"/>
                <a:gd name="T27" fmla="*/ 146 h 28"/>
                <a:gd name="T28" fmla="*/ 169 w 62"/>
                <a:gd name="T29" fmla="*/ 251 h 28"/>
                <a:gd name="T30" fmla="*/ 41 w 62"/>
                <a:gd name="T31" fmla="*/ 251 h 28"/>
                <a:gd name="T32" fmla="*/ 0 w 62"/>
                <a:gd name="T33" fmla="*/ 357 h 28"/>
                <a:gd name="T34" fmla="*/ 0 w 62"/>
                <a:gd name="T35" fmla="*/ 439 h 28"/>
                <a:gd name="T36" fmla="*/ 82 w 62"/>
                <a:gd name="T37" fmla="*/ 503 h 28"/>
                <a:gd name="T38" fmla="*/ 41 w 62"/>
                <a:gd name="T39" fmla="*/ 521 h 28"/>
                <a:gd name="T40" fmla="*/ 105 w 62"/>
                <a:gd name="T41" fmla="*/ 521 h 28"/>
                <a:gd name="T42" fmla="*/ 169 w 62"/>
                <a:gd name="T43" fmla="*/ 585 h 28"/>
                <a:gd name="T44" fmla="*/ 502 w 62"/>
                <a:gd name="T45" fmla="*/ 521 h 28"/>
                <a:gd name="T46" fmla="*/ 502 w 62"/>
                <a:gd name="T47" fmla="*/ 462 h 28"/>
                <a:gd name="T48" fmla="*/ 648 w 62"/>
                <a:gd name="T49" fmla="*/ 398 h 28"/>
                <a:gd name="T50" fmla="*/ 648 w 62"/>
                <a:gd name="T51" fmla="*/ 375 h 28"/>
                <a:gd name="T52" fmla="*/ 749 w 62"/>
                <a:gd name="T53" fmla="*/ 398 h 28"/>
                <a:gd name="T54" fmla="*/ 876 w 62"/>
                <a:gd name="T55" fmla="*/ 251 h 28"/>
                <a:gd name="T56" fmla="*/ 959 w 62"/>
                <a:gd name="T57" fmla="*/ 251 h 28"/>
                <a:gd name="T58" fmla="*/ 1082 w 62"/>
                <a:gd name="T59" fmla="*/ 251 h 28"/>
                <a:gd name="T60" fmla="*/ 1105 w 62"/>
                <a:gd name="T61" fmla="*/ 251 h 28"/>
                <a:gd name="T62" fmla="*/ 1169 w 62"/>
                <a:gd name="T63" fmla="*/ 251 h 28"/>
                <a:gd name="T64" fmla="*/ 1187 w 62"/>
                <a:gd name="T65" fmla="*/ 251 h 28"/>
                <a:gd name="T66" fmla="*/ 1228 w 62"/>
                <a:gd name="T67" fmla="*/ 146 h 28"/>
                <a:gd name="T68" fmla="*/ 1292 w 62"/>
                <a:gd name="T69" fmla="*/ 23 h 28"/>
                <a:gd name="T70" fmla="*/ 1105 w 62"/>
                <a:gd name="T71" fmla="*/ 0 h 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"/>
                <a:gd name="T109" fmla="*/ 0 h 28"/>
                <a:gd name="T110" fmla="*/ 62 w 62"/>
                <a:gd name="T111" fmla="*/ 28 h 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" h="28">
                  <a:moveTo>
                    <a:pt x="53" y="0"/>
                  </a:moveTo>
                  <a:lnTo>
                    <a:pt x="50" y="0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38" y="1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4" y="24"/>
                  </a:lnTo>
                  <a:lnTo>
                    <a:pt x="2" y="25"/>
                  </a:lnTo>
                  <a:lnTo>
                    <a:pt x="5" y="25"/>
                  </a:lnTo>
                  <a:lnTo>
                    <a:pt x="8" y="28"/>
                  </a:lnTo>
                  <a:lnTo>
                    <a:pt x="24" y="25"/>
                  </a:lnTo>
                  <a:lnTo>
                    <a:pt x="24" y="22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6" y="19"/>
                  </a:lnTo>
                  <a:lnTo>
                    <a:pt x="42" y="12"/>
                  </a:lnTo>
                  <a:lnTo>
                    <a:pt x="46" y="12"/>
                  </a:lnTo>
                  <a:lnTo>
                    <a:pt x="52" y="12"/>
                  </a:lnTo>
                  <a:lnTo>
                    <a:pt x="53" y="12"/>
                  </a:lnTo>
                  <a:lnTo>
                    <a:pt x="56" y="12"/>
                  </a:lnTo>
                  <a:lnTo>
                    <a:pt x="57" y="12"/>
                  </a:lnTo>
                  <a:lnTo>
                    <a:pt x="59" y="7"/>
                  </a:lnTo>
                  <a:lnTo>
                    <a:pt x="62" y="1"/>
                  </a:lnTo>
                  <a:lnTo>
                    <a:pt x="53" y="0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13" name="Freeform 1326"/>
            <p:cNvSpPr>
              <a:spLocks noChangeAspect="1"/>
            </p:cNvSpPr>
            <p:nvPr/>
          </p:nvSpPr>
          <p:spPr bwMode="auto">
            <a:xfrm>
              <a:off x="1966" y="2657"/>
              <a:ext cx="257" cy="284"/>
            </a:xfrm>
            <a:custGeom>
              <a:avLst/>
              <a:gdLst>
                <a:gd name="T0" fmla="*/ 358 w 56"/>
                <a:gd name="T1" fmla="*/ 1090 h 62"/>
                <a:gd name="T2" fmla="*/ 441 w 56"/>
                <a:gd name="T3" fmla="*/ 1113 h 62"/>
                <a:gd name="T4" fmla="*/ 505 w 56"/>
                <a:gd name="T5" fmla="*/ 1113 h 62"/>
                <a:gd name="T6" fmla="*/ 528 w 56"/>
                <a:gd name="T7" fmla="*/ 1177 h 62"/>
                <a:gd name="T8" fmla="*/ 652 w 56"/>
                <a:gd name="T9" fmla="*/ 1260 h 62"/>
                <a:gd name="T10" fmla="*/ 675 w 56"/>
                <a:gd name="T11" fmla="*/ 1301 h 62"/>
                <a:gd name="T12" fmla="*/ 716 w 56"/>
                <a:gd name="T13" fmla="*/ 1218 h 62"/>
                <a:gd name="T14" fmla="*/ 757 w 56"/>
                <a:gd name="T15" fmla="*/ 1177 h 62"/>
                <a:gd name="T16" fmla="*/ 821 w 56"/>
                <a:gd name="T17" fmla="*/ 1177 h 62"/>
                <a:gd name="T18" fmla="*/ 1010 w 56"/>
                <a:gd name="T19" fmla="*/ 1113 h 62"/>
                <a:gd name="T20" fmla="*/ 1115 w 56"/>
                <a:gd name="T21" fmla="*/ 1113 h 62"/>
                <a:gd name="T22" fmla="*/ 1115 w 56"/>
                <a:gd name="T23" fmla="*/ 1026 h 62"/>
                <a:gd name="T24" fmla="*/ 1097 w 56"/>
                <a:gd name="T25" fmla="*/ 1008 h 62"/>
                <a:gd name="T26" fmla="*/ 1097 w 56"/>
                <a:gd name="T27" fmla="*/ 902 h 62"/>
                <a:gd name="T28" fmla="*/ 1115 w 56"/>
                <a:gd name="T29" fmla="*/ 902 h 62"/>
                <a:gd name="T30" fmla="*/ 1179 w 56"/>
                <a:gd name="T31" fmla="*/ 797 h 62"/>
                <a:gd name="T32" fmla="*/ 1074 w 56"/>
                <a:gd name="T33" fmla="*/ 733 h 62"/>
                <a:gd name="T34" fmla="*/ 1033 w 56"/>
                <a:gd name="T35" fmla="*/ 650 h 62"/>
                <a:gd name="T36" fmla="*/ 1010 w 56"/>
                <a:gd name="T37" fmla="*/ 545 h 62"/>
                <a:gd name="T38" fmla="*/ 1033 w 56"/>
                <a:gd name="T39" fmla="*/ 463 h 62"/>
                <a:gd name="T40" fmla="*/ 1010 w 56"/>
                <a:gd name="T41" fmla="*/ 440 h 62"/>
                <a:gd name="T42" fmla="*/ 1010 w 56"/>
                <a:gd name="T43" fmla="*/ 357 h 62"/>
                <a:gd name="T44" fmla="*/ 886 w 56"/>
                <a:gd name="T45" fmla="*/ 399 h 62"/>
                <a:gd name="T46" fmla="*/ 757 w 56"/>
                <a:gd name="T47" fmla="*/ 376 h 62"/>
                <a:gd name="T48" fmla="*/ 652 w 56"/>
                <a:gd name="T49" fmla="*/ 357 h 62"/>
                <a:gd name="T50" fmla="*/ 716 w 56"/>
                <a:gd name="T51" fmla="*/ 252 h 62"/>
                <a:gd name="T52" fmla="*/ 592 w 56"/>
                <a:gd name="T53" fmla="*/ 229 h 62"/>
                <a:gd name="T54" fmla="*/ 505 w 56"/>
                <a:gd name="T55" fmla="*/ 169 h 62"/>
                <a:gd name="T56" fmla="*/ 464 w 56"/>
                <a:gd name="T57" fmla="*/ 105 h 62"/>
                <a:gd name="T58" fmla="*/ 381 w 56"/>
                <a:gd name="T59" fmla="*/ 41 h 62"/>
                <a:gd name="T60" fmla="*/ 358 w 56"/>
                <a:gd name="T61" fmla="*/ 0 h 62"/>
                <a:gd name="T62" fmla="*/ 317 w 56"/>
                <a:gd name="T63" fmla="*/ 23 h 62"/>
                <a:gd name="T64" fmla="*/ 170 w 56"/>
                <a:gd name="T65" fmla="*/ 23 h 62"/>
                <a:gd name="T66" fmla="*/ 83 w 56"/>
                <a:gd name="T67" fmla="*/ 41 h 62"/>
                <a:gd name="T68" fmla="*/ 23 w 56"/>
                <a:gd name="T69" fmla="*/ 41 h 62"/>
                <a:gd name="T70" fmla="*/ 0 w 56"/>
                <a:gd name="T71" fmla="*/ 105 h 62"/>
                <a:gd name="T72" fmla="*/ 23 w 56"/>
                <a:gd name="T73" fmla="*/ 211 h 62"/>
                <a:gd name="T74" fmla="*/ 83 w 56"/>
                <a:gd name="T75" fmla="*/ 293 h 62"/>
                <a:gd name="T76" fmla="*/ 147 w 56"/>
                <a:gd name="T77" fmla="*/ 316 h 62"/>
                <a:gd name="T78" fmla="*/ 83 w 56"/>
                <a:gd name="T79" fmla="*/ 316 h 62"/>
                <a:gd name="T80" fmla="*/ 83 w 56"/>
                <a:gd name="T81" fmla="*/ 399 h 62"/>
                <a:gd name="T82" fmla="*/ 23 w 56"/>
                <a:gd name="T83" fmla="*/ 376 h 62"/>
                <a:gd name="T84" fmla="*/ 64 w 56"/>
                <a:gd name="T85" fmla="*/ 440 h 62"/>
                <a:gd name="T86" fmla="*/ 147 w 56"/>
                <a:gd name="T87" fmla="*/ 440 h 62"/>
                <a:gd name="T88" fmla="*/ 147 w 56"/>
                <a:gd name="T89" fmla="*/ 527 h 62"/>
                <a:gd name="T90" fmla="*/ 147 w 56"/>
                <a:gd name="T91" fmla="*/ 586 h 62"/>
                <a:gd name="T92" fmla="*/ 252 w 56"/>
                <a:gd name="T93" fmla="*/ 650 h 62"/>
                <a:gd name="T94" fmla="*/ 211 w 56"/>
                <a:gd name="T95" fmla="*/ 715 h 62"/>
                <a:gd name="T96" fmla="*/ 252 w 56"/>
                <a:gd name="T97" fmla="*/ 797 h 62"/>
                <a:gd name="T98" fmla="*/ 147 w 56"/>
                <a:gd name="T99" fmla="*/ 861 h 62"/>
                <a:gd name="T100" fmla="*/ 147 w 56"/>
                <a:gd name="T101" fmla="*/ 902 h 62"/>
                <a:gd name="T102" fmla="*/ 83 w 56"/>
                <a:gd name="T103" fmla="*/ 902 h 62"/>
                <a:gd name="T104" fmla="*/ 64 w 56"/>
                <a:gd name="T105" fmla="*/ 967 h 62"/>
                <a:gd name="T106" fmla="*/ 0 w 56"/>
                <a:gd name="T107" fmla="*/ 1026 h 62"/>
                <a:gd name="T108" fmla="*/ 23 w 56"/>
                <a:gd name="T109" fmla="*/ 1072 h 62"/>
                <a:gd name="T110" fmla="*/ 23 w 56"/>
                <a:gd name="T111" fmla="*/ 1177 h 62"/>
                <a:gd name="T112" fmla="*/ 64 w 56"/>
                <a:gd name="T113" fmla="*/ 1177 h 62"/>
                <a:gd name="T114" fmla="*/ 252 w 56"/>
                <a:gd name="T115" fmla="*/ 1301 h 62"/>
                <a:gd name="T116" fmla="*/ 252 w 56"/>
                <a:gd name="T117" fmla="*/ 1260 h 62"/>
                <a:gd name="T118" fmla="*/ 358 w 56"/>
                <a:gd name="T119" fmla="*/ 1090 h 6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6"/>
                <a:gd name="T181" fmla="*/ 0 h 62"/>
                <a:gd name="T182" fmla="*/ 56 w 56"/>
                <a:gd name="T183" fmla="*/ 62 h 6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6" h="62">
                  <a:moveTo>
                    <a:pt x="17" y="52"/>
                  </a:moveTo>
                  <a:lnTo>
                    <a:pt x="21" y="53"/>
                  </a:lnTo>
                  <a:lnTo>
                    <a:pt x="24" y="53"/>
                  </a:lnTo>
                  <a:lnTo>
                    <a:pt x="25" y="56"/>
                  </a:lnTo>
                  <a:lnTo>
                    <a:pt x="31" y="60"/>
                  </a:lnTo>
                  <a:lnTo>
                    <a:pt x="32" y="62"/>
                  </a:lnTo>
                  <a:lnTo>
                    <a:pt x="34" y="58"/>
                  </a:lnTo>
                  <a:lnTo>
                    <a:pt x="36" y="56"/>
                  </a:lnTo>
                  <a:lnTo>
                    <a:pt x="39" y="56"/>
                  </a:lnTo>
                  <a:lnTo>
                    <a:pt x="48" y="53"/>
                  </a:lnTo>
                  <a:lnTo>
                    <a:pt x="53" y="53"/>
                  </a:lnTo>
                  <a:lnTo>
                    <a:pt x="53" y="49"/>
                  </a:lnTo>
                  <a:lnTo>
                    <a:pt x="52" y="48"/>
                  </a:lnTo>
                  <a:lnTo>
                    <a:pt x="52" y="43"/>
                  </a:lnTo>
                  <a:lnTo>
                    <a:pt x="53" y="43"/>
                  </a:lnTo>
                  <a:lnTo>
                    <a:pt x="56" y="38"/>
                  </a:lnTo>
                  <a:lnTo>
                    <a:pt x="51" y="35"/>
                  </a:lnTo>
                  <a:lnTo>
                    <a:pt x="49" y="31"/>
                  </a:lnTo>
                  <a:lnTo>
                    <a:pt x="48" y="26"/>
                  </a:lnTo>
                  <a:lnTo>
                    <a:pt x="49" y="22"/>
                  </a:lnTo>
                  <a:lnTo>
                    <a:pt x="48" y="21"/>
                  </a:lnTo>
                  <a:lnTo>
                    <a:pt x="48" y="17"/>
                  </a:lnTo>
                  <a:lnTo>
                    <a:pt x="42" y="19"/>
                  </a:lnTo>
                  <a:lnTo>
                    <a:pt x="36" y="18"/>
                  </a:lnTo>
                  <a:lnTo>
                    <a:pt x="31" y="17"/>
                  </a:lnTo>
                  <a:lnTo>
                    <a:pt x="34" y="12"/>
                  </a:lnTo>
                  <a:lnTo>
                    <a:pt x="28" y="11"/>
                  </a:lnTo>
                  <a:lnTo>
                    <a:pt x="24" y="8"/>
                  </a:lnTo>
                  <a:lnTo>
                    <a:pt x="22" y="5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8" y="1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10"/>
                  </a:lnTo>
                  <a:lnTo>
                    <a:pt x="4" y="14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1" y="18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7" y="28"/>
                  </a:lnTo>
                  <a:lnTo>
                    <a:pt x="12" y="31"/>
                  </a:lnTo>
                  <a:lnTo>
                    <a:pt x="10" y="34"/>
                  </a:lnTo>
                  <a:lnTo>
                    <a:pt x="12" y="38"/>
                  </a:lnTo>
                  <a:lnTo>
                    <a:pt x="7" y="41"/>
                  </a:lnTo>
                  <a:lnTo>
                    <a:pt x="7" y="43"/>
                  </a:lnTo>
                  <a:lnTo>
                    <a:pt x="4" y="43"/>
                  </a:lnTo>
                  <a:lnTo>
                    <a:pt x="3" y="46"/>
                  </a:lnTo>
                  <a:lnTo>
                    <a:pt x="0" y="49"/>
                  </a:lnTo>
                  <a:lnTo>
                    <a:pt x="1" y="51"/>
                  </a:lnTo>
                  <a:lnTo>
                    <a:pt x="1" y="56"/>
                  </a:lnTo>
                  <a:lnTo>
                    <a:pt x="3" y="56"/>
                  </a:lnTo>
                  <a:lnTo>
                    <a:pt x="12" y="62"/>
                  </a:lnTo>
                  <a:lnTo>
                    <a:pt x="12" y="60"/>
                  </a:lnTo>
                  <a:lnTo>
                    <a:pt x="17" y="52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14" name="Freeform 1327"/>
            <p:cNvSpPr>
              <a:spLocks noChangeAspect="1"/>
            </p:cNvSpPr>
            <p:nvPr/>
          </p:nvSpPr>
          <p:spPr bwMode="auto">
            <a:xfrm>
              <a:off x="1839" y="2437"/>
              <a:ext cx="283" cy="128"/>
            </a:xfrm>
            <a:custGeom>
              <a:avLst/>
              <a:gdLst>
                <a:gd name="T0" fmla="*/ 1105 w 62"/>
                <a:gd name="T1" fmla="*/ 0 h 28"/>
                <a:gd name="T2" fmla="*/ 1041 w 62"/>
                <a:gd name="T3" fmla="*/ 0 h 28"/>
                <a:gd name="T4" fmla="*/ 936 w 62"/>
                <a:gd name="T5" fmla="*/ 0 h 28"/>
                <a:gd name="T6" fmla="*/ 876 w 62"/>
                <a:gd name="T7" fmla="*/ 23 h 28"/>
                <a:gd name="T8" fmla="*/ 790 w 62"/>
                <a:gd name="T9" fmla="*/ 23 h 28"/>
                <a:gd name="T10" fmla="*/ 730 w 62"/>
                <a:gd name="T11" fmla="*/ 82 h 28"/>
                <a:gd name="T12" fmla="*/ 648 w 62"/>
                <a:gd name="T13" fmla="*/ 82 h 28"/>
                <a:gd name="T14" fmla="*/ 648 w 62"/>
                <a:gd name="T15" fmla="*/ 41 h 28"/>
                <a:gd name="T16" fmla="*/ 543 w 62"/>
                <a:gd name="T17" fmla="*/ 0 h 28"/>
                <a:gd name="T18" fmla="*/ 456 w 62"/>
                <a:gd name="T19" fmla="*/ 41 h 28"/>
                <a:gd name="T20" fmla="*/ 438 w 62"/>
                <a:gd name="T21" fmla="*/ 41 h 28"/>
                <a:gd name="T22" fmla="*/ 397 w 62"/>
                <a:gd name="T23" fmla="*/ 23 h 28"/>
                <a:gd name="T24" fmla="*/ 310 w 62"/>
                <a:gd name="T25" fmla="*/ 82 h 28"/>
                <a:gd name="T26" fmla="*/ 251 w 62"/>
                <a:gd name="T27" fmla="*/ 146 h 28"/>
                <a:gd name="T28" fmla="*/ 169 w 62"/>
                <a:gd name="T29" fmla="*/ 251 h 28"/>
                <a:gd name="T30" fmla="*/ 41 w 62"/>
                <a:gd name="T31" fmla="*/ 251 h 28"/>
                <a:gd name="T32" fmla="*/ 0 w 62"/>
                <a:gd name="T33" fmla="*/ 357 h 28"/>
                <a:gd name="T34" fmla="*/ 0 w 62"/>
                <a:gd name="T35" fmla="*/ 439 h 28"/>
                <a:gd name="T36" fmla="*/ 82 w 62"/>
                <a:gd name="T37" fmla="*/ 503 h 28"/>
                <a:gd name="T38" fmla="*/ 41 w 62"/>
                <a:gd name="T39" fmla="*/ 521 h 28"/>
                <a:gd name="T40" fmla="*/ 105 w 62"/>
                <a:gd name="T41" fmla="*/ 521 h 28"/>
                <a:gd name="T42" fmla="*/ 169 w 62"/>
                <a:gd name="T43" fmla="*/ 585 h 28"/>
                <a:gd name="T44" fmla="*/ 502 w 62"/>
                <a:gd name="T45" fmla="*/ 521 h 28"/>
                <a:gd name="T46" fmla="*/ 502 w 62"/>
                <a:gd name="T47" fmla="*/ 462 h 28"/>
                <a:gd name="T48" fmla="*/ 648 w 62"/>
                <a:gd name="T49" fmla="*/ 398 h 28"/>
                <a:gd name="T50" fmla="*/ 648 w 62"/>
                <a:gd name="T51" fmla="*/ 375 h 28"/>
                <a:gd name="T52" fmla="*/ 749 w 62"/>
                <a:gd name="T53" fmla="*/ 398 h 28"/>
                <a:gd name="T54" fmla="*/ 876 w 62"/>
                <a:gd name="T55" fmla="*/ 251 h 28"/>
                <a:gd name="T56" fmla="*/ 959 w 62"/>
                <a:gd name="T57" fmla="*/ 251 h 28"/>
                <a:gd name="T58" fmla="*/ 1082 w 62"/>
                <a:gd name="T59" fmla="*/ 251 h 28"/>
                <a:gd name="T60" fmla="*/ 1105 w 62"/>
                <a:gd name="T61" fmla="*/ 251 h 28"/>
                <a:gd name="T62" fmla="*/ 1169 w 62"/>
                <a:gd name="T63" fmla="*/ 251 h 28"/>
                <a:gd name="T64" fmla="*/ 1187 w 62"/>
                <a:gd name="T65" fmla="*/ 251 h 28"/>
                <a:gd name="T66" fmla="*/ 1228 w 62"/>
                <a:gd name="T67" fmla="*/ 146 h 28"/>
                <a:gd name="T68" fmla="*/ 1292 w 62"/>
                <a:gd name="T69" fmla="*/ 23 h 28"/>
                <a:gd name="T70" fmla="*/ 1105 w 62"/>
                <a:gd name="T71" fmla="*/ 0 h 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"/>
                <a:gd name="T109" fmla="*/ 0 h 28"/>
                <a:gd name="T110" fmla="*/ 62 w 62"/>
                <a:gd name="T111" fmla="*/ 28 h 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" h="28">
                  <a:moveTo>
                    <a:pt x="53" y="0"/>
                  </a:moveTo>
                  <a:lnTo>
                    <a:pt x="50" y="0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38" y="1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4" y="24"/>
                  </a:lnTo>
                  <a:lnTo>
                    <a:pt x="2" y="25"/>
                  </a:lnTo>
                  <a:lnTo>
                    <a:pt x="5" y="25"/>
                  </a:lnTo>
                  <a:lnTo>
                    <a:pt x="8" y="28"/>
                  </a:lnTo>
                  <a:lnTo>
                    <a:pt x="24" y="25"/>
                  </a:lnTo>
                  <a:lnTo>
                    <a:pt x="24" y="22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6" y="19"/>
                  </a:lnTo>
                  <a:lnTo>
                    <a:pt x="42" y="12"/>
                  </a:lnTo>
                  <a:lnTo>
                    <a:pt x="46" y="12"/>
                  </a:lnTo>
                  <a:lnTo>
                    <a:pt x="52" y="12"/>
                  </a:lnTo>
                  <a:lnTo>
                    <a:pt x="53" y="12"/>
                  </a:lnTo>
                  <a:lnTo>
                    <a:pt x="56" y="12"/>
                  </a:lnTo>
                  <a:lnTo>
                    <a:pt x="57" y="12"/>
                  </a:lnTo>
                  <a:lnTo>
                    <a:pt x="59" y="7"/>
                  </a:lnTo>
                  <a:lnTo>
                    <a:pt x="62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15" name="Freeform 1328"/>
            <p:cNvSpPr>
              <a:spLocks noChangeAspect="1"/>
            </p:cNvSpPr>
            <p:nvPr/>
          </p:nvSpPr>
          <p:spPr bwMode="auto">
            <a:xfrm>
              <a:off x="1839" y="2437"/>
              <a:ext cx="283" cy="128"/>
            </a:xfrm>
            <a:custGeom>
              <a:avLst/>
              <a:gdLst>
                <a:gd name="T0" fmla="*/ 1105 w 62"/>
                <a:gd name="T1" fmla="*/ 0 h 28"/>
                <a:gd name="T2" fmla="*/ 1041 w 62"/>
                <a:gd name="T3" fmla="*/ 0 h 28"/>
                <a:gd name="T4" fmla="*/ 936 w 62"/>
                <a:gd name="T5" fmla="*/ 0 h 28"/>
                <a:gd name="T6" fmla="*/ 876 w 62"/>
                <a:gd name="T7" fmla="*/ 23 h 28"/>
                <a:gd name="T8" fmla="*/ 790 w 62"/>
                <a:gd name="T9" fmla="*/ 23 h 28"/>
                <a:gd name="T10" fmla="*/ 730 w 62"/>
                <a:gd name="T11" fmla="*/ 82 h 28"/>
                <a:gd name="T12" fmla="*/ 648 w 62"/>
                <a:gd name="T13" fmla="*/ 82 h 28"/>
                <a:gd name="T14" fmla="*/ 648 w 62"/>
                <a:gd name="T15" fmla="*/ 41 h 28"/>
                <a:gd name="T16" fmla="*/ 543 w 62"/>
                <a:gd name="T17" fmla="*/ 0 h 28"/>
                <a:gd name="T18" fmla="*/ 456 w 62"/>
                <a:gd name="T19" fmla="*/ 41 h 28"/>
                <a:gd name="T20" fmla="*/ 438 w 62"/>
                <a:gd name="T21" fmla="*/ 41 h 28"/>
                <a:gd name="T22" fmla="*/ 397 w 62"/>
                <a:gd name="T23" fmla="*/ 23 h 28"/>
                <a:gd name="T24" fmla="*/ 310 w 62"/>
                <a:gd name="T25" fmla="*/ 82 h 28"/>
                <a:gd name="T26" fmla="*/ 251 w 62"/>
                <a:gd name="T27" fmla="*/ 146 h 28"/>
                <a:gd name="T28" fmla="*/ 169 w 62"/>
                <a:gd name="T29" fmla="*/ 251 h 28"/>
                <a:gd name="T30" fmla="*/ 41 w 62"/>
                <a:gd name="T31" fmla="*/ 251 h 28"/>
                <a:gd name="T32" fmla="*/ 0 w 62"/>
                <a:gd name="T33" fmla="*/ 357 h 28"/>
                <a:gd name="T34" fmla="*/ 0 w 62"/>
                <a:gd name="T35" fmla="*/ 439 h 28"/>
                <a:gd name="T36" fmla="*/ 82 w 62"/>
                <a:gd name="T37" fmla="*/ 503 h 28"/>
                <a:gd name="T38" fmla="*/ 41 w 62"/>
                <a:gd name="T39" fmla="*/ 521 h 28"/>
                <a:gd name="T40" fmla="*/ 105 w 62"/>
                <a:gd name="T41" fmla="*/ 521 h 28"/>
                <a:gd name="T42" fmla="*/ 169 w 62"/>
                <a:gd name="T43" fmla="*/ 585 h 28"/>
                <a:gd name="T44" fmla="*/ 502 w 62"/>
                <a:gd name="T45" fmla="*/ 521 h 28"/>
                <a:gd name="T46" fmla="*/ 502 w 62"/>
                <a:gd name="T47" fmla="*/ 462 h 28"/>
                <a:gd name="T48" fmla="*/ 648 w 62"/>
                <a:gd name="T49" fmla="*/ 398 h 28"/>
                <a:gd name="T50" fmla="*/ 648 w 62"/>
                <a:gd name="T51" fmla="*/ 375 h 28"/>
                <a:gd name="T52" fmla="*/ 749 w 62"/>
                <a:gd name="T53" fmla="*/ 398 h 28"/>
                <a:gd name="T54" fmla="*/ 876 w 62"/>
                <a:gd name="T55" fmla="*/ 251 h 28"/>
                <a:gd name="T56" fmla="*/ 959 w 62"/>
                <a:gd name="T57" fmla="*/ 251 h 28"/>
                <a:gd name="T58" fmla="*/ 1082 w 62"/>
                <a:gd name="T59" fmla="*/ 251 h 28"/>
                <a:gd name="T60" fmla="*/ 1105 w 62"/>
                <a:gd name="T61" fmla="*/ 251 h 28"/>
                <a:gd name="T62" fmla="*/ 1169 w 62"/>
                <a:gd name="T63" fmla="*/ 251 h 28"/>
                <a:gd name="T64" fmla="*/ 1187 w 62"/>
                <a:gd name="T65" fmla="*/ 251 h 28"/>
                <a:gd name="T66" fmla="*/ 1228 w 62"/>
                <a:gd name="T67" fmla="*/ 146 h 28"/>
                <a:gd name="T68" fmla="*/ 1292 w 62"/>
                <a:gd name="T69" fmla="*/ 23 h 28"/>
                <a:gd name="T70" fmla="*/ 1105 w 62"/>
                <a:gd name="T71" fmla="*/ 0 h 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"/>
                <a:gd name="T109" fmla="*/ 0 h 28"/>
                <a:gd name="T110" fmla="*/ 62 w 62"/>
                <a:gd name="T111" fmla="*/ 28 h 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" h="28">
                  <a:moveTo>
                    <a:pt x="53" y="0"/>
                  </a:moveTo>
                  <a:lnTo>
                    <a:pt x="50" y="0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38" y="1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4" y="24"/>
                  </a:lnTo>
                  <a:lnTo>
                    <a:pt x="2" y="25"/>
                  </a:lnTo>
                  <a:lnTo>
                    <a:pt x="5" y="25"/>
                  </a:lnTo>
                  <a:lnTo>
                    <a:pt x="8" y="28"/>
                  </a:lnTo>
                  <a:lnTo>
                    <a:pt x="24" y="25"/>
                  </a:lnTo>
                  <a:lnTo>
                    <a:pt x="24" y="22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6" y="19"/>
                  </a:lnTo>
                  <a:lnTo>
                    <a:pt x="42" y="12"/>
                  </a:lnTo>
                  <a:lnTo>
                    <a:pt x="46" y="12"/>
                  </a:lnTo>
                  <a:lnTo>
                    <a:pt x="52" y="12"/>
                  </a:lnTo>
                  <a:lnTo>
                    <a:pt x="53" y="12"/>
                  </a:lnTo>
                  <a:lnTo>
                    <a:pt x="56" y="12"/>
                  </a:lnTo>
                  <a:lnTo>
                    <a:pt x="57" y="12"/>
                  </a:lnTo>
                  <a:lnTo>
                    <a:pt x="59" y="7"/>
                  </a:lnTo>
                  <a:lnTo>
                    <a:pt x="62" y="1"/>
                  </a:lnTo>
                  <a:lnTo>
                    <a:pt x="53" y="0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16" name="Freeform 1330"/>
            <p:cNvSpPr>
              <a:spLocks noChangeAspect="1"/>
            </p:cNvSpPr>
            <p:nvPr/>
          </p:nvSpPr>
          <p:spPr bwMode="auto">
            <a:xfrm>
              <a:off x="1966" y="2657"/>
              <a:ext cx="257" cy="284"/>
            </a:xfrm>
            <a:custGeom>
              <a:avLst/>
              <a:gdLst>
                <a:gd name="T0" fmla="*/ 358 w 56"/>
                <a:gd name="T1" fmla="*/ 1090 h 62"/>
                <a:gd name="T2" fmla="*/ 441 w 56"/>
                <a:gd name="T3" fmla="*/ 1113 h 62"/>
                <a:gd name="T4" fmla="*/ 505 w 56"/>
                <a:gd name="T5" fmla="*/ 1113 h 62"/>
                <a:gd name="T6" fmla="*/ 528 w 56"/>
                <a:gd name="T7" fmla="*/ 1177 h 62"/>
                <a:gd name="T8" fmla="*/ 652 w 56"/>
                <a:gd name="T9" fmla="*/ 1260 h 62"/>
                <a:gd name="T10" fmla="*/ 675 w 56"/>
                <a:gd name="T11" fmla="*/ 1301 h 62"/>
                <a:gd name="T12" fmla="*/ 716 w 56"/>
                <a:gd name="T13" fmla="*/ 1218 h 62"/>
                <a:gd name="T14" fmla="*/ 757 w 56"/>
                <a:gd name="T15" fmla="*/ 1177 h 62"/>
                <a:gd name="T16" fmla="*/ 821 w 56"/>
                <a:gd name="T17" fmla="*/ 1177 h 62"/>
                <a:gd name="T18" fmla="*/ 1010 w 56"/>
                <a:gd name="T19" fmla="*/ 1113 h 62"/>
                <a:gd name="T20" fmla="*/ 1115 w 56"/>
                <a:gd name="T21" fmla="*/ 1113 h 62"/>
                <a:gd name="T22" fmla="*/ 1115 w 56"/>
                <a:gd name="T23" fmla="*/ 1026 h 62"/>
                <a:gd name="T24" fmla="*/ 1097 w 56"/>
                <a:gd name="T25" fmla="*/ 1008 h 62"/>
                <a:gd name="T26" fmla="*/ 1097 w 56"/>
                <a:gd name="T27" fmla="*/ 902 h 62"/>
                <a:gd name="T28" fmla="*/ 1115 w 56"/>
                <a:gd name="T29" fmla="*/ 902 h 62"/>
                <a:gd name="T30" fmla="*/ 1179 w 56"/>
                <a:gd name="T31" fmla="*/ 797 h 62"/>
                <a:gd name="T32" fmla="*/ 1074 w 56"/>
                <a:gd name="T33" fmla="*/ 733 h 62"/>
                <a:gd name="T34" fmla="*/ 1033 w 56"/>
                <a:gd name="T35" fmla="*/ 650 h 62"/>
                <a:gd name="T36" fmla="*/ 1010 w 56"/>
                <a:gd name="T37" fmla="*/ 545 h 62"/>
                <a:gd name="T38" fmla="*/ 1033 w 56"/>
                <a:gd name="T39" fmla="*/ 463 h 62"/>
                <a:gd name="T40" fmla="*/ 1010 w 56"/>
                <a:gd name="T41" fmla="*/ 440 h 62"/>
                <a:gd name="T42" fmla="*/ 1010 w 56"/>
                <a:gd name="T43" fmla="*/ 357 h 62"/>
                <a:gd name="T44" fmla="*/ 886 w 56"/>
                <a:gd name="T45" fmla="*/ 399 h 62"/>
                <a:gd name="T46" fmla="*/ 757 w 56"/>
                <a:gd name="T47" fmla="*/ 376 h 62"/>
                <a:gd name="T48" fmla="*/ 652 w 56"/>
                <a:gd name="T49" fmla="*/ 357 h 62"/>
                <a:gd name="T50" fmla="*/ 716 w 56"/>
                <a:gd name="T51" fmla="*/ 252 h 62"/>
                <a:gd name="T52" fmla="*/ 592 w 56"/>
                <a:gd name="T53" fmla="*/ 229 h 62"/>
                <a:gd name="T54" fmla="*/ 505 w 56"/>
                <a:gd name="T55" fmla="*/ 169 h 62"/>
                <a:gd name="T56" fmla="*/ 464 w 56"/>
                <a:gd name="T57" fmla="*/ 105 h 62"/>
                <a:gd name="T58" fmla="*/ 381 w 56"/>
                <a:gd name="T59" fmla="*/ 41 h 62"/>
                <a:gd name="T60" fmla="*/ 358 w 56"/>
                <a:gd name="T61" fmla="*/ 0 h 62"/>
                <a:gd name="T62" fmla="*/ 317 w 56"/>
                <a:gd name="T63" fmla="*/ 23 h 62"/>
                <a:gd name="T64" fmla="*/ 170 w 56"/>
                <a:gd name="T65" fmla="*/ 23 h 62"/>
                <a:gd name="T66" fmla="*/ 83 w 56"/>
                <a:gd name="T67" fmla="*/ 41 h 62"/>
                <a:gd name="T68" fmla="*/ 23 w 56"/>
                <a:gd name="T69" fmla="*/ 41 h 62"/>
                <a:gd name="T70" fmla="*/ 0 w 56"/>
                <a:gd name="T71" fmla="*/ 105 h 62"/>
                <a:gd name="T72" fmla="*/ 23 w 56"/>
                <a:gd name="T73" fmla="*/ 211 h 62"/>
                <a:gd name="T74" fmla="*/ 83 w 56"/>
                <a:gd name="T75" fmla="*/ 293 h 62"/>
                <a:gd name="T76" fmla="*/ 147 w 56"/>
                <a:gd name="T77" fmla="*/ 316 h 62"/>
                <a:gd name="T78" fmla="*/ 83 w 56"/>
                <a:gd name="T79" fmla="*/ 316 h 62"/>
                <a:gd name="T80" fmla="*/ 83 w 56"/>
                <a:gd name="T81" fmla="*/ 399 h 62"/>
                <a:gd name="T82" fmla="*/ 23 w 56"/>
                <a:gd name="T83" fmla="*/ 376 h 62"/>
                <a:gd name="T84" fmla="*/ 64 w 56"/>
                <a:gd name="T85" fmla="*/ 440 h 62"/>
                <a:gd name="T86" fmla="*/ 147 w 56"/>
                <a:gd name="T87" fmla="*/ 440 h 62"/>
                <a:gd name="T88" fmla="*/ 147 w 56"/>
                <a:gd name="T89" fmla="*/ 527 h 62"/>
                <a:gd name="T90" fmla="*/ 147 w 56"/>
                <a:gd name="T91" fmla="*/ 586 h 62"/>
                <a:gd name="T92" fmla="*/ 252 w 56"/>
                <a:gd name="T93" fmla="*/ 650 h 62"/>
                <a:gd name="T94" fmla="*/ 211 w 56"/>
                <a:gd name="T95" fmla="*/ 715 h 62"/>
                <a:gd name="T96" fmla="*/ 252 w 56"/>
                <a:gd name="T97" fmla="*/ 797 h 62"/>
                <a:gd name="T98" fmla="*/ 147 w 56"/>
                <a:gd name="T99" fmla="*/ 861 h 62"/>
                <a:gd name="T100" fmla="*/ 147 w 56"/>
                <a:gd name="T101" fmla="*/ 902 h 62"/>
                <a:gd name="T102" fmla="*/ 83 w 56"/>
                <a:gd name="T103" fmla="*/ 902 h 62"/>
                <a:gd name="T104" fmla="*/ 64 w 56"/>
                <a:gd name="T105" fmla="*/ 967 h 62"/>
                <a:gd name="T106" fmla="*/ 0 w 56"/>
                <a:gd name="T107" fmla="*/ 1026 h 62"/>
                <a:gd name="T108" fmla="*/ 23 w 56"/>
                <a:gd name="T109" fmla="*/ 1072 h 62"/>
                <a:gd name="T110" fmla="*/ 23 w 56"/>
                <a:gd name="T111" fmla="*/ 1177 h 62"/>
                <a:gd name="T112" fmla="*/ 64 w 56"/>
                <a:gd name="T113" fmla="*/ 1177 h 62"/>
                <a:gd name="T114" fmla="*/ 252 w 56"/>
                <a:gd name="T115" fmla="*/ 1301 h 62"/>
                <a:gd name="T116" fmla="*/ 252 w 56"/>
                <a:gd name="T117" fmla="*/ 1260 h 62"/>
                <a:gd name="T118" fmla="*/ 358 w 56"/>
                <a:gd name="T119" fmla="*/ 1090 h 6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6"/>
                <a:gd name="T181" fmla="*/ 0 h 62"/>
                <a:gd name="T182" fmla="*/ 56 w 56"/>
                <a:gd name="T183" fmla="*/ 62 h 6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6" h="62">
                  <a:moveTo>
                    <a:pt x="17" y="52"/>
                  </a:moveTo>
                  <a:lnTo>
                    <a:pt x="21" y="53"/>
                  </a:lnTo>
                  <a:lnTo>
                    <a:pt x="24" y="53"/>
                  </a:lnTo>
                  <a:lnTo>
                    <a:pt x="25" y="56"/>
                  </a:lnTo>
                  <a:lnTo>
                    <a:pt x="31" y="60"/>
                  </a:lnTo>
                  <a:lnTo>
                    <a:pt x="32" y="62"/>
                  </a:lnTo>
                  <a:lnTo>
                    <a:pt x="34" y="58"/>
                  </a:lnTo>
                  <a:lnTo>
                    <a:pt x="36" y="56"/>
                  </a:lnTo>
                  <a:lnTo>
                    <a:pt x="39" y="56"/>
                  </a:lnTo>
                  <a:lnTo>
                    <a:pt x="48" y="53"/>
                  </a:lnTo>
                  <a:lnTo>
                    <a:pt x="53" y="53"/>
                  </a:lnTo>
                  <a:lnTo>
                    <a:pt x="53" y="49"/>
                  </a:lnTo>
                  <a:lnTo>
                    <a:pt x="52" y="48"/>
                  </a:lnTo>
                  <a:lnTo>
                    <a:pt x="52" y="43"/>
                  </a:lnTo>
                  <a:lnTo>
                    <a:pt x="53" y="43"/>
                  </a:lnTo>
                  <a:lnTo>
                    <a:pt x="56" y="38"/>
                  </a:lnTo>
                  <a:lnTo>
                    <a:pt x="51" y="35"/>
                  </a:lnTo>
                  <a:lnTo>
                    <a:pt x="49" y="31"/>
                  </a:lnTo>
                  <a:lnTo>
                    <a:pt x="48" y="26"/>
                  </a:lnTo>
                  <a:lnTo>
                    <a:pt x="49" y="22"/>
                  </a:lnTo>
                  <a:lnTo>
                    <a:pt x="48" y="21"/>
                  </a:lnTo>
                  <a:lnTo>
                    <a:pt x="48" y="17"/>
                  </a:lnTo>
                  <a:lnTo>
                    <a:pt x="42" y="19"/>
                  </a:lnTo>
                  <a:lnTo>
                    <a:pt x="36" y="18"/>
                  </a:lnTo>
                  <a:lnTo>
                    <a:pt x="31" y="17"/>
                  </a:lnTo>
                  <a:lnTo>
                    <a:pt x="34" y="12"/>
                  </a:lnTo>
                  <a:lnTo>
                    <a:pt x="28" y="11"/>
                  </a:lnTo>
                  <a:lnTo>
                    <a:pt x="24" y="8"/>
                  </a:lnTo>
                  <a:lnTo>
                    <a:pt x="22" y="5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8" y="1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10"/>
                  </a:lnTo>
                  <a:lnTo>
                    <a:pt x="4" y="14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1" y="18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7" y="28"/>
                  </a:lnTo>
                  <a:lnTo>
                    <a:pt x="12" y="31"/>
                  </a:lnTo>
                  <a:lnTo>
                    <a:pt x="10" y="34"/>
                  </a:lnTo>
                  <a:lnTo>
                    <a:pt x="12" y="38"/>
                  </a:lnTo>
                  <a:lnTo>
                    <a:pt x="7" y="41"/>
                  </a:lnTo>
                  <a:lnTo>
                    <a:pt x="7" y="43"/>
                  </a:lnTo>
                  <a:lnTo>
                    <a:pt x="4" y="43"/>
                  </a:lnTo>
                  <a:lnTo>
                    <a:pt x="3" y="46"/>
                  </a:lnTo>
                  <a:lnTo>
                    <a:pt x="0" y="49"/>
                  </a:lnTo>
                  <a:lnTo>
                    <a:pt x="1" y="51"/>
                  </a:lnTo>
                  <a:lnTo>
                    <a:pt x="1" y="56"/>
                  </a:lnTo>
                  <a:lnTo>
                    <a:pt x="3" y="56"/>
                  </a:lnTo>
                  <a:lnTo>
                    <a:pt x="12" y="62"/>
                  </a:lnTo>
                  <a:lnTo>
                    <a:pt x="12" y="60"/>
                  </a:lnTo>
                  <a:lnTo>
                    <a:pt x="17" y="52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17" name="Freeform 1332"/>
            <p:cNvSpPr>
              <a:spLocks noChangeAspect="1"/>
            </p:cNvSpPr>
            <p:nvPr/>
          </p:nvSpPr>
          <p:spPr bwMode="auto">
            <a:xfrm>
              <a:off x="2021" y="2894"/>
              <a:ext cx="124" cy="193"/>
            </a:xfrm>
            <a:custGeom>
              <a:avLst/>
              <a:gdLst>
                <a:gd name="T0" fmla="*/ 423 w 27"/>
                <a:gd name="T1" fmla="*/ 781 h 42"/>
                <a:gd name="T2" fmla="*/ 505 w 27"/>
                <a:gd name="T3" fmla="*/ 740 h 42"/>
                <a:gd name="T4" fmla="*/ 505 w 27"/>
                <a:gd name="T5" fmla="*/ 634 h 42"/>
                <a:gd name="T6" fmla="*/ 569 w 27"/>
                <a:gd name="T7" fmla="*/ 593 h 42"/>
                <a:gd name="T8" fmla="*/ 547 w 27"/>
                <a:gd name="T9" fmla="*/ 487 h 42"/>
                <a:gd name="T10" fmla="*/ 487 w 27"/>
                <a:gd name="T11" fmla="*/ 487 h 42"/>
                <a:gd name="T12" fmla="*/ 400 w 27"/>
                <a:gd name="T13" fmla="*/ 381 h 42"/>
                <a:gd name="T14" fmla="*/ 400 w 27"/>
                <a:gd name="T15" fmla="*/ 234 h 42"/>
                <a:gd name="T16" fmla="*/ 400 w 27"/>
                <a:gd name="T17" fmla="*/ 170 h 42"/>
                <a:gd name="T18" fmla="*/ 276 w 27"/>
                <a:gd name="T19" fmla="*/ 83 h 42"/>
                <a:gd name="T20" fmla="*/ 253 w 27"/>
                <a:gd name="T21" fmla="*/ 23 h 42"/>
                <a:gd name="T22" fmla="*/ 188 w 27"/>
                <a:gd name="T23" fmla="*/ 23 h 42"/>
                <a:gd name="T24" fmla="*/ 64 w 27"/>
                <a:gd name="T25" fmla="*/ 0 h 42"/>
                <a:gd name="T26" fmla="*/ 0 w 27"/>
                <a:gd name="T27" fmla="*/ 170 h 42"/>
                <a:gd name="T28" fmla="*/ 0 w 27"/>
                <a:gd name="T29" fmla="*/ 211 h 42"/>
                <a:gd name="T30" fmla="*/ 64 w 27"/>
                <a:gd name="T31" fmla="*/ 234 h 42"/>
                <a:gd name="T32" fmla="*/ 106 w 27"/>
                <a:gd name="T33" fmla="*/ 276 h 42"/>
                <a:gd name="T34" fmla="*/ 106 w 27"/>
                <a:gd name="T35" fmla="*/ 294 h 42"/>
                <a:gd name="T36" fmla="*/ 106 w 27"/>
                <a:gd name="T37" fmla="*/ 423 h 42"/>
                <a:gd name="T38" fmla="*/ 129 w 27"/>
                <a:gd name="T39" fmla="*/ 634 h 42"/>
                <a:gd name="T40" fmla="*/ 188 w 27"/>
                <a:gd name="T41" fmla="*/ 740 h 42"/>
                <a:gd name="T42" fmla="*/ 317 w 27"/>
                <a:gd name="T43" fmla="*/ 804 h 42"/>
                <a:gd name="T44" fmla="*/ 400 w 27"/>
                <a:gd name="T45" fmla="*/ 887 h 42"/>
                <a:gd name="T46" fmla="*/ 423 w 27"/>
                <a:gd name="T47" fmla="*/ 887 h 42"/>
                <a:gd name="T48" fmla="*/ 423 w 27"/>
                <a:gd name="T49" fmla="*/ 781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"/>
                <a:gd name="T76" fmla="*/ 0 h 42"/>
                <a:gd name="T77" fmla="*/ 27 w 27"/>
                <a:gd name="T78" fmla="*/ 42 h 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" h="42">
                  <a:moveTo>
                    <a:pt x="20" y="37"/>
                  </a:moveTo>
                  <a:lnTo>
                    <a:pt x="24" y="35"/>
                  </a:lnTo>
                  <a:lnTo>
                    <a:pt x="24" y="30"/>
                  </a:lnTo>
                  <a:lnTo>
                    <a:pt x="27" y="28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19" y="18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3" y="4"/>
                  </a:lnTo>
                  <a:lnTo>
                    <a:pt x="12" y="1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20"/>
                  </a:lnTo>
                  <a:lnTo>
                    <a:pt x="6" y="30"/>
                  </a:lnTo>
                  <a:lnTo>
                    <a:pt x="9" y="35"/>
                  </a:lnTo>
                  <a:lnTo>
                    <a:pt x="15" y="38"/>
                  </a:lnTo>
                  <a:lnTo>
                    <a:pt x="19" y="42"/>
                  </a:lnTo>
                  <a:lnTo>
                    <a:pt x="20" y="42"/>
                  </a:lnTo>
                  <a:lnTo>
                    <a:pt x="20" y="37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18" name="Freeform 1336"/>
            <p:cNvSpPr>
              <a:spLocks noChangeAspect="1"/>
            </p:cNvSpPr>
            <p:nvPr/>
          </p:nvSpPr>
          <p:spPr bwMode="auto">
            <a:xfrm>
              <a:off x="2021" y="2894"/>
              <a:ext cx="124" cy="193"/>
            </a:xfrm>
            <a:custGeom>
              <a:avLst/>
              <a:gdLst>
                <a:gd name="T0" fmla="*/ 423 w 27"/>
                <a:gd name="T1" fmla="*/ 781 h 42"/>
                <a:gd name="T2" fmla="*/ 505 w 27"/>
                <a:gd name="T3" fmla="*/ 740 h 42"/>
                <a:gd name="T4" fmla="*/ 505 w 27"/>
                <a:gd name="T5" fmla="*/ 634 h 42"/>
                <a:gd name="T6" fmla="*/ 569 w 27"/>
                <a:gd name="T7" fmla="*/ 593 h 42"/>
                <a:gd name="T8" fmla="*/ 547 w 27"/>
                <a:gd name="T9" fmla="*/ 487 h 42"/>
                <a:gd name="T10" fmla="*/ 487 w 27"/>
                <a:gd name="T11" fmla="*/ 487 h 42"/>
                <a:gd name="T12" fmla="*/ 400 w 27"/>
                <a:gd name="T13" fmla="*/ 381 h 42"/>
                <a:gd name="T14" fmla="*/ 400 w 27"/>
                <a:gd name="T15" fmla="*/ 234 h 42"/>
                <a:gd name="T16" fmla="*/ 400 w 27"/>
                <a:gd name="T17" fmla="*/ 170 h 42"/>
                <a:gd name="T18" fmla="*/ 276 w 27"/>
                <a:gd name="T19" fmla="*/ 83 h 42"/>
                <a:gd name="T20" fmla="*/ 253 w 27"/>
                <a:gd name="T21" fmla="*/ 23 h 42"/>
                <a:gd name="T22" fmla="*/ 188 w 27"/>
                <a:gd name="T23" fmla="*/ 23 h 42"/>
                <a:gd name="T24" fmla="*/ 64 w 27"/>
                <a:gd name="T25" fmla="*/ 0 h 42"/>
                <a:gd name="T26" fmla="*/ 0 w 27"/>
                <a:gd name="T27" fmla="*/ 170 h 42"/>
                <a:gd name="T28" fmla="*/ 0 w 27"/>
                <a:gd name="T29" fmla="*/ 211 h 42"/>
                <a:gd name="T30" fmla="*/ 64 w 27"/>
                <a:gd name="T31" fmla="*/ 234 h 42"/>
                <a:gd name="T32" fmla="*/ 106 w 27"/>
                <a:gd name="T33" fmla="*/ 276 h 42"/>
                <a:gd name="T34" fmla="*/ 106 w 27"/>
                <a:gd name="T35" fmla="*/ 294 h 42"/>
                <a:gd name="T36" fmla="*/ 106 w 27"/>
                <a:gd name="T37" fmla="*/ 423 h 42"/>
                <a:gd name="T38" fmla="*/ 129 w 27"/>
                <a:gd name="T39" fmla="*/ 634 h 42"/>
                <a:gd name="T40" fmla="*/ 188 w 27"/>
                <a:gd name="T41" fmla="*/ 740 h 42"/>
                <a:gd name="T42" fmla="*/ 317 w 27"/>
                <a:gd name="T43" fmla="*/ 804 h 42"/>
                <a:gd name="T44" fmla="*/ 400 w 27"/>
                <a:gd name="T45" fmla="*/ 887 h 42"/>
                <a:gd name="T46" fmla="*/ 423 w 27"/>
                <a:gd name="T47" fmla="*/ 887 h 42"/>
                <a:gd name="T48" fmla="*/ 423 w 27"/>
                <a:gd name="T49" fmla="*/ 781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"/>
                <a:gd name="T76" fmla="*/ 0 h 42"/>
                <a:gd name="T77" fmla="*/ 27 w 27"/>
                <a:gd name="T78" fmla="*/ 42 h 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" h="42">
                  <a:moveTo>
                    <a:pt x="20" y="37"/>
                  </a:moveTo>
                  <a:lnTo>
                    <a:pt x="24" y="35"/>
                  </a:lnTo>
                  <a:lnTo>
                    <a:pt x="24" y="30"/>
                  </a:lnTo>
                  <a:lnTo>
                    <a:pt x="27" y="28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19" y="18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3" y="4"/>
                  </a:lnTo>
                  <a:lnTo>
                    <a:pt x="12" y="1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20"/>
                  </a:lnTo>
                  <a:lnTo>
                    <a:pt x="6" y="30"/>
                  </a:lnTo>
                  <a:lnTo>
                    <a:pt x="9" y="35"/>
                  </a:lnTo>
                  <a:lnTo>
                    <a:pt x="15" y="38"/>
                  </a:lnTo>
                  <a:lnTo>
                    <a:pt x="19" y="42"/>
                  </a:lnTo>
                  <a:lnTo>
                    <a:pt x="20" y="42"/>
                  </a:lnTo>
                  <a:lnTo>
                    <a:pt x="20" y="37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19" name="Freeform 1339"/>
            <p:cNvSpPr>
              <a:spLocks noChangeAspect="1"/>
            </p:cNvSpPr>
            <p:nvPr/>
          </p:nvSpPr>
          <p:spPr bwMode="auto">
            <a:xfrm>
              <a:off x="2100" y="2900"/>
              <a:ext cx="151" cy="104"/>
            </a:xfrm>
            <a:custGeom>
              <a:avLst/>
              <a:gdLst>
                <a:gd name="T0" fmla="*/ 627 w 33"/>
                <a:gd name="T1" fmla="*/ 63 h 23"/>
                <a:gd name="T2" fmla="*/ 503 w 33"/>
                <a:gd name="T3" fmla="*/ 41 h 23"/>
                <a:gd name="T4" fmla="*/ 503 w 33"/>
                <a:gd name="T5" fmla="*/ 0 h 23"/>
                <a:gd name="T6" fmla="*/ 398 w 33"/>
                <a:gd name="T7" fmla="*/ 0 h 23"/>
                <a:gd name="T8" fmla="*/ 210 w 33"/>
                <a:gd name="T9" fmla="*/ 63 h 23"/>
                <a:gd name="T10" fmla="*/ 146 w 33"/>
                <a:gd name="T11" fmla="*/ 63 h 23"/>
                <a:gd name="T12" fmla="*/ 105 w 33"/>
                <a:gd name="T13" fmla="*/ 104 h 23"/>
                <a:gd name="T14" fmla="*/ 64 w 33"/>
                <a:gd name="T15" fmla="*/ 185 h 23"/>
                <a:gd name="T16" fmla="*/ 0 w 33"/>
                <a:gd name="T17" fmla="*/ 145 h 23"/>
                <a:gd name="T18" fmla="*/ 0 w 33"/>
                <a:gd name="T19" fmla="*/ 203 h 23"/>
                <a:gd name="T20" fmla="*/ 41 w 33"/>
                <a:gd name="T21" fmla="*/ 348 h 23"/>
                <a:gd name="T22" fmla="*/ 105 w 33"/>
                <a:gd name="T23" fmla="*/ 448 h 23"/>
                <a:gd name="T24" fmla="*/ 188 w 33"/>
                <a:gd name="T25" fmla="*/ 470 h 23"/>
                <a:gd name="T26" fmla="*/ 210 w 33"/>
                <a:gd name="T27" fmla="*/ 470 h 23"/>
                <a:gd name="T28" fmla="*/ 210 w 33"/>
                <a:gd name="T29" fmla="*/ 470 h 23"/>
                <a:gd name="T30" fmla="*/ 316 w 33"/>
                <a:gd name="T31" fmla="*/ 448 h 23"/>
                <a:gd name="T32" fmla="*/ 398 w 33"/>
                <a:gd name="T33" fmla="*/ 448 h 23"/>
                <a:gd name="T34" fmla="*/ 480 w 33"/>
                <a:gd name="T35" fmla="*/ 326 h 23"/>
                <a:gd name="T36" fmla="*/ 650 w 33"/>
                <a:gd name="T37" fmla="*/ 326 h 23"/>
                <a:gd name="T38" fmla="*/ 691 w 33"/>
                <a:gd name="T39" fmla="*/ 267 h 23"/>
                <a:gd name="T40" fmla="*/ 691 w 33"/>
                <a:gd name="T41" fmla="*/ 145 h 23"/>
                <a:gd name="T42" fmla="*/ 627 w 33"/>
                <a:gd name="T43" fmla="*/ 63 h 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23"/>
                <a:gd name="T68" fmla="*/ 33 w 33"/>
                <a:gd name="T69" fmla="*/ 23 h 2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23">
                  <a:moveTo>
                    <a:pt x="30" y="3"/>
                  </a:moveTo>
                  <a:lnTo>
                    <a:pt x="24" y="2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0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7"/>
                  </a:lnTo>
                  <a:lnTo>
                    <a:pt x="5" y="22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5" y="22"/>
                  </a:lnTo>
                  <a:lnTo>
                    <a:pt x="19" y="22"/>
                  </a:lnTo>
                  <a:lnTo>
                    <a:pt x="23" y="16"/>
                  </a:lnTo>
                  <a:lnTo>
                    <a:pt x="31" y="16"/>
                  </a:lnTo>
                  <a:lnTo>
                    <a:pt x="33" y="13"/>
                  </a:lnTo>
                  <a:lnTo>
                    <a:pt x="33" y="7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20" name="Freeform 1342"/>
            <p:cNvSpPr>
              <a:spLocks noChangeAspect="1"/>
            </p:cNvSpPr>
            <p:nvPr/>
          </p:nvSpPr>
          <p:spPr bwMode="auto">
            <a:xfrm>
              <a:off x="2186" y="2725"/>
              <a:ext cx="348" cy="234"/>
            </a:xfrm>
            <a:custGeom>
              <a:avLst/>
              <a:gdLst>
                <a:gd name="T0" fmla="*/ 1218 w 76"/>
                <a:gd name="T1" fmla="*/ 652 h 51"/>
                <a:gd name="T2" fmla="*/ 1300 w 76"/>
                <a:gd name="T3" fmla="*/ 652 h 51"/>
                <a:gd name="T4" fmla="*/ 1383 w 76"/>
                <a:gd name="T5" fmla="*/ 587 h 51"/>
                <a:gd name="T6" fmla="*/ 1511 w 76"/>
                <a:gd name="T7" fmla="*/ 633 h 51"/>
                <a:gd name="T8" fmla="*/ 1593 w 76"/>
                <a:gd name="T9" fmla="*/ 587 h 51"/>
                <a:gd name="T10" fmla="*/ 1511 w 76"/>
                <a:gd name="T11" fmla="*/ 546 h 51"/>
                <a:gd name="T12" fmla="*/ 1406 w 76"/>
                <a:gd name="T13" fmla="*/ 486 h 51"/>
                <a:gd name="T14" fmla="*/ 1470 w 76"/>
                <a:gd name="T15" fmla="*/ 399 h 51"/>
                <a:gd name="T16" fmla="*/ 1470 w 76"/>
                <a:gd name="T17" fmla="*/ 275 h 51"/>
                <a:gd name="T18" fmla="*/ 1470 w 76"/>
                <a:gd name="T19" fmla="*/ 211 h 51"/>
                <a:gd name="T20" fmla="*/ 1529 w 76"/>
                <a:gd name="T21" fmla="*/ 188 h 51"/>
                <a:gd name="T22" fmla="*/ 1552 w 76"/>
                <a:gd name="T23" fmla="*/ 147 h 51"/>
                <a:gd name="T24" fmla="*/ 1552 w 76"/>
                <a:gd name="T25" fmla="*/ 83 h 51"/>
                <a:gd name="T26" fmla="*/ 1552 w 76"/>
                <a:gd name="T27" fmla="*/ 64 h 51"/>
                <a:gd name="T28" fmla="*/ 1406 w 76"/>
                <a:gd name="T29" fmla="*/ 64 h 51"/>
                <a:gd name="T30" fmla="*/ 1406 w 76"/>
                <a:gd name="T31" fmla="*/ 0 h 51"/>
                <a:gd name="T32" fmla="*/ 1300 w 76"/>
                <a:gd name="T33" fmla="*/ 41 h 51"/>
                <a:gd name="T34" fmla="*/ 1218 w 76"/>
                <a:gd name="T35" fmla="*/ 0 h 51"/>
                <a:gd name="T36" fmla="*/ 1090 w 76"/>
                <a:gd name="T37" fmla="*/ 41 h 51"/>
                <a:gd name="T38" fmla="*/ 966 w 76"/>
                <a:gd name="T39" fmla="*/ 83 h 51"/>
                <a:gd name="T40" fmla="*/ 861 w 76"/>
                <a:gd name="T41" fmla="*/ 211 h 51"/>
                <a:gd name="T42" fmla="*/ 714 w 76"/>
                <a:gd name="T43" fmla="*/ 229 h 51"/>
                <a:gd name="T44" fmla="*/ 586 w 76"/>
                <a:gd name="T45" fmla="*/ 229 h 51"/>
                <a:gd name="T46" fmla="*/ 504 w 76"/>
                <a:gd name="T47" fmla="*/ 229 h 51"/>
                <a:gd name="T48" fmla="*/ 440 w 76"/>
                <a:gd name="T49" fmla="*/ 294 h 51"/>
                <a:gd name="T50" fmla="*/ 211 w 76"/>
                <a:gd name="T51" fmla="*/ 294 h 51"/>
                <a:gd name="T52" fmla="*/ 105 w 76"/>
                <a:gd name="T53" fmla="*/ 275 h 51"/>
                <a:gd name="T54" fmla="*/ 105 w 76"/>
                <a:gd name="T55" fmla="*/ 211 h 51"/>
                <a:gd name="T56" fmla="*/ 23 w 76"/>
                <a:gd name="T57" fmla="*/ 188 h 51"/>
                <a:gd name="T58" fmla="*/ 0 w 76"/>
                <a:gd name="T59" fmla="*/ 229 h 51"/>
                <a:gd name="T60" fmla="*/ 23 w 76"/>
                <a:gd name="T61" fmla="*/ 335 h 51"/>
                <a:gd name="T62" fmla="*/ 64 w 76"/>
                <a:gd name="T63" fmla="*/ 422 h 51"/>
                <a:gd name="T64" fmla="*/ 169 w 76"/>
                <a:gd name="T65" fmla="*/ 486 h 51"/>
                <a:gd name="T66" fmla="*/ 105 w 76"/>
                <a:gd name="T67" fmla="*/ 587 h 51"/>
                <a:gd name="T68" fmla="*/ 82 w 76"/>
                <a:gd name="T69" fmla="*/ 587 h 51"/>
                <a:gd name="T70" fmla="*/ 82 w 76"/>
                <a:gd name="T71" fmla="*/ 693 h 51"/>
                <a:gd name="T72" fmla="*/ 105 w 76"/>
                <a:gd name="T73" fmla="*/ 716 h 51"/>
                <a:gd name="T74" fmla="*/ 105 w 76"/>
                <a:gd name="T75" fmla="*/ 798 h 51"/>
                <a:gd name="T76" fmla="*/ 105 w 76"/>
                <a:gd name="T77" fmla="*/ 844 h 51"/>
                <a:gd name="T78" fmla="*/ 229 w 76"/>
                <a:gd name="T79" fmla="*/ 863 h 51"/>
                <a:gd name="T80" fmla="*/ 293 w 76"/>
                <a:gd name="T81" fmla="*/ 945 h 51"/>
                <a:gd name="T82" fmla="*/ 293 w 76"/>
                <a:gd name="T83" fmla="*/ 1074 h 51"/>
                <a:gd name="T84" fmla="*/ 293 w 76"/>
                <a:gd name="T85" fmla="*/ 1051 h 51"/>
                <a:gd name="T86" fmla="*/ 398 w 76"/>
                <a:gd name="T87" fmla="*/ 1051 h 51"/>
                <a:gd name="T88" fmla="*/ 504 w 76"/>
                <a:gd name="T89" fmla="*/ 1009 h 51"/>
                <a:gd name="T90" fmla="*/ 650 w 76"/>
                <a:gd name="T91" fmla="*/ 927 h 51"/>
                <a:gd name="T92" fmla="*/ 733 w 76"/>
                <a:gd name="T93" fmla="*/ 945 h 51"/>
                <a:gd name="T94" fmla="*/ 820 w 76"/>
                <a:gd name="T95" fmla="*/ 945 h 51"/>
                <a:gd name="T96" fmla="*/ 902 w 76"/>
                <a:gd name="T97" fmla="*/ 945 h 51"/>
                <a:gd name="T98" fmla="*/ 1071 w 76"/>
                <a:gd name="T99" fmla="*/ 927 h 51"/>
                <a:gd name="T100" fmla="*/ 1154 w 76"/>
                <a:gd name="T101" fmla="*/ 863 h 51"/>
                <a:gd name="T102" fmla="*/ 1113 w 76"/>
                <a:gd name="T103" fmla="*/ 780 h 51"/>
                <a:gd name="T104" fmla="*/ 1218 w 76"/>
                <a:gd name="T105" fmla="*/ 780 h 51"/>
                <a:gd name="T106" fmla="*/ 1218 w 76"/>
                <a:gd name="T107" fmla="*/ 757 h 51"/>
                <a:gd name="T108" fmla="*/ 1218 w 76"/>
                <a:gd name="T109" fmla="*/ 652 h 5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"/>
                <a:gd name="T166" fmla="*/ 0 h 51"/>
                <a:gd name="T167" fmla="*/ 76 w 76"/>
                <a:gd name="T168" fmla="*/ 51 h 5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" h="51">
                  <a:moveTo>
                    <a:pt x="58" y="31"/>
                  </a:moveTo>
                  <a:lnTo>
                    <a:pt x="62" y="31"/>
                  </a:lnTo>
                  <a:lnTo>
                    <a:pt x="66" y="28"/>
                  </a:lnTo>
                  <a:lnTo>
                    <a:pt x="72" y="30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67" y="23"/>
                  </a:lnTo>
                  <a:lnTo>
                    <a:pt x="70" y="19"/>
                  </a:lnTo>
                  <a:lnTo>
                    <a:pt x="70" y="13"/>
                  </a:lnTo>
                  <a:lnTo>
                    <a:pt x="70" y="10"/>
                  </a:lnTo>
                  <a:lnTo>
                    <a:pt x="73" y="9"/>
                  </a:lnTo>
                  <a:lnTo>
                    <a:pt x="74" y="7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67" y="3"/>
                  </a:lnTo>
                  <a:lnTo>
                    <a:pt x="67" y="0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52" y="2"/>
                  </a:lnTo>
                  <a:lnTo>
                    <a:pt x="46" y="4"/>
                  </a:lnTo>
                  <a:lnTo>
                    <a:pt x="41" y="10"/>
                  </a:lnTo>
                  <a:lnTo>
                    <a:pt x="34" y="11"/>
                  </a:lnTo>
                  <a:lnTo>
                    <a:pt x="28" y="11"/>
                  </a:lnTo>
                  <a:lnTo>
                    <a:pt x="24" y="11"/>
                  </a:lnTo>
                  <a:lnTo>
                    <a:pt x="21" y="14"/>
                  </a:lnTo>
                  <a:lnTo>
                    <a:pt x="10" y="14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8" y="23"/>
                  </a:lnTo>
                  <a:lnTo>
                    <a:pt x="5" y="28"/>
                  </a:lnTo>
                  <a:lnTo>
                    <a:pt x="4" y="28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11" y="41"/>
                  </a:lnTo>
                  <a:lnTo>
                    <a:pt x="14" y="45"/>
                  </a:lnTo>
                  <a:lnTo>
                    <a:pt x="14" y="51"/>
                  </a:lnTo>
                  <a:lnTo>
                    <a:pt x="14" y="50"/>
                  </a:lnTo>
                  <a:lnTo>
                    <a:pt x="19" y="50"/>
                  </a:lnTo>
                  <a:lnTo>
                    <a:pt x="24" y="48"/>
                  </a:lnTo>
                  <a:lnTo>
                    <a:pt x="31" y="44"/>
                  </a:lnTo>
                  <a:lnTo>
                    <a:pt x="35" y="45"/>
                  </a:lnTo>
                  <a:lnTo>
                    <a:pt x="39" y="45"/>
                  </a:lnTo>
                  <a:lnTo>
                    <a:pt x="43" y="45"/>
                  </a:lnTo>
                  <a:lnTo>
                    <a:pt x="51" y="44"/>
                  </a:lnTo>
                  <a:lnTo>
                    <a:pt x="55" y="41"/>
                  </a:lnTo>
                  <a:lnTo>
                    <a:pt x="53" y="37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1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21" name="Freeform 1346"/>
            <p:cNvSpPr>
              <a:spLocks noChangeAspect="1"/>
            </p:cNvSpPr>
            <p:nvPr/>
          </p:nvSpPr>
          <p:spPr bwMode="auto">
            <a:xfrm>
              <a:off x="2186" y="2725"/>
              <a:ext cx="348" cy="234"/>
            </a:xfrm>
            <a:custGeom>
              <a:avLst/>
              <a:gdLst>
                <a:gd name="T0" fmla="*/ 1218 w 76"/>
                <a:gd name="T1" fmla="*/ 652 h 51"/>
                <a:gd name="T2" fmla="*/ 1300 w 76"/>
                <a:gd name="T3" fmla="*/ 652 h 51"/>
                <a:gd name="T4" fmla="*/ 1383 w 76"/>
                <a:gd name="T5" fmla="*/ 587 h 51"/>
                <a:gd name="T6" fmla="*/ 1511 w 76"/>
                <a:gd name="T7" fmla="*/ 633 h 51"/>
                <a:gd name="T8" fmla="*/ 1593 w 76"/>
                <a:gd name="T9" fmla="*/ 587 h 51"/>
                <a:gd name="T10" fmla="*/ 1511 w 76"/>
                <a:gd name="T11" fmla="*/ 546 h 51"/>
                <a:gd name="T12" fmla="*/ 1406 w 76"/>
                <a:gd name="T13" fmla="*/ 486 h 51"/>
                <a:gd name="T14" fmla="*/ 1470 w 76"/>
                <a:gd name="T15" fmla="*/ 399 h 51"/>
                <a:gd name="T16" fmla="*/ 1470 w 76"/>
                <a:gd name="T17" fmla="*/ 275 h 51"/>
                <a:gd name="T18" fmla="*/ 1470 w 76"/>
                <a:gd name="T19" fmla="*/ 211 h 51"/>
                <a:gd name="T20" fmla="*/ 1529 w 76"/>
                <a:gd name="T21" fmla="*/ 188 h 51"/>
                <a:gd name="T22" fmla="*/ 1552 w 76"/>
                <a:gd name="T23" fmla="*/ 147 h 51"/>
                <a:gd name="T24" fmla="*/ 1552 w 76"/>
                <a:gd name="T25" fmla="*/ 83 h 51"/>
                <a:gd name="T26" fmla="*/ 1552 w 76"/>
                <a:gd name="T27" fmla="*/ 64 h 51"/>
                <a:gd name="T28" fmla="*/ 1406 w 76"/>
                <a:gd name="T29" fmla="*/ 64 h 51"/>
                <a:gd name="T30" fmla="*/ 1406 w 76"/>
                <a:gd name="T31" fmla="*/ 0 h 51"/>
                <a:gd name="T32" fmla="*/ 1300 w 76"/>
                <a:gd name="T33" fmla="*/ 41 h 51"/>
                <a:gd name="T34" fmla="*/ 1218 w 76"/>
                <a:gd name="T35" fmla="*/ 0 h 51"/>
                <a:gd name="T36" fmla="*/ 1090 w 76"/>
                <a:gd name="T37" fmla="*/ 41 h 51"/>
                <a:gd name="T38" fmla="*/ 966 w 76"/>
                <a:gd name="T39" fmla="*/ 83 h 51"/>
                <a:gd name="T40" fmla="*/ 861 w 76"/>
                <a:gd name="T41" fmla="*/ 211 h 51"/>
                <a:gd name="T42" fmla="*/ 714 w 76"/>
                <a:gd name="T43" fmla="*/ 229 h 51"/>
                <a:gd name="T44" fmla="*/ 586 w 76"/>
                <a:gd name="T45" fmla="*/ 229 h 51"/>
                <a:gd name="T46" fmla="*/ 504 w 76"/>
                <a:gd name="T47" fmla="*/ 229 h 51"/>
                <a:gd name="T48" fmla="*/ 440 w 76"/>
                <a:gd name="T49" fmla="*/ 294 h 51"/>
                <a:gd name="T50" fmla="*/ 211 w 76"/>
                <a:gd name="T51" fmla="*/ 294 h 51"/>
                <a:gd name="T52" fmla="*/ 105 w 76"/>
                <a:gd name="T53" fmla="*/ 275 h 51"/>
                <a:gd name="T54" fmla="*/ 105 w 76"/>
                <a:gd name="T55" fmla="*/ 211 h 51"/>
                <a:gd name="T56" fmla="*/ 23 w 76"/>
                <a:gd name="T57" fmla="*/ 188 h 51"/>
                <a:gd name="T58" fmla="*/ 0 w 76"/>
                <a:gd name="T59" fmla="*/ 229 h 51"/>
                <a:gd name="T60" fmla="*/ 23 w 76"/>
                <a:gd name="T61" fmla="*/ 335 h 51"/>
                <a:gd name="T62" fmla="*/ 64 w 76"/>
                <a:gd name="T63" fmla="*/ 422 h 51"/>
                <a:gd name="T64" fmla="*/ 169 w 76"/>
                <a:gd name="T65" fmla="*/ 486 h 51"/>
                <a:gd name="T66" fmla="*/ 105 w 76"/>
                <a:gd name="T67" fmla="*/ 587 h 51"/>
                <a:gd name="T68" fmla="*/ 82 w 76"/>
                <a:gd name="T69" fmla="*/ 587 h 51"/>
                <a:gd name="T70" fmla="*/ 82 w 76"/>
                <a:gd name="T71" fmla="*/ 693 h 51"/>
                <a:gd name="T72" fmla="*/ 105 w 76"/>
                <a:gd name="T73" fmla="*/ 716 h 51"/>
                <a:gd name="T74" fmla="*/ 105 w 76"/>
                <a:gd name="T75" fmla="*/ 798 h 51"/>
                <a:gd name="T76" fmla="*/ 105 w 76"/>
                <a:gd name="T77" fmla="*/ 844 h 51"/>
                <a:gd name="T78" fmla="*/ 229 w 76"/>
                <a:gd name="T79" fmla="*/ 863 h 51"/>
                <a:gd name="T80" fmla="*/ 293 w 76"/>
                <a:gd name="T81" fmla="*/ 945 h 51"/>
                <a:gd name="T82" fmla="*/ 293 w 76"/>
                <a:gd name="T83" fmla="*/ 1074 h 51"/>
                <a:gd name="T84" fmla="*/ 293 w 76"/>
                <a:gd name="T85" fmla="*/ 1051 h 51"/>
                <a:gd name="T86" fmla="*/ 398 w 76"/>
                <a:gd name="T87" fmla="*/ 1051 h 51"/>
                <a:gd name="T88" fmla="*/ 504 w 76"/>
                <a:gd name="T89" fmla="*/ 1009 h 51"/>
                <a:gd name="T90" fmla="*/ 650 w 76"/>
                <a:gd name="T91" fmla="*/ 927 h 51"/>
                <a:gd name="T92" fmla="*/ 733 w 76"/>
                <a:gd name="T93" fmla="*/ 945 h 51"/>
                <a:gd name="T94" fmla="*/ 820 w 76"/>
                <a:gd name="T95" fmla="*/ 945 h 51"/>
                <a:gd name="T96" fmla="*/ 902 w 76"/>
                <a:gd name="T97" fmla="*/ 945 h 51"/>
                <a:gd name="T98" fmla="*/ 1071 w 76"/>
                <a:gd name="T99" fmla="*/ 927 h 51"/>
                <a:gd name="T100" fmla="*/ 1154 w 76"/>
                <a:gd name="T101" fmla="*/ 863 h 51"/>
                <a:gd name="T102" fmla="*/ 1113 w 76"/>
                <a:gd name="T103" fmla="*/ 780 h 51"/>
                <a:gd name="T104" fmla="*/ 1218 w 76"/>
                <a:gd name="T105" fmla="*/ 780 h 51"/>
                <a:gd name="T106" fmla="*/ 1218 w 76"/>
                <a:gd name="T107" fmla="*/ 757 h 51"/>
                <a:gd name="T108" fmla="*/ 1218 w 76"/>
                <a:gd name="T109" fmla="*/ 652 h 5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"/>
                <a:gd name="T166" fmla="*/ 0 h 51"/>
                <a:gd name="T167" fmla="*/ 76 w 76"/>
                <a:gd name="T168" fmla="*/ 51 h 5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" h="51">
                  <a:moveTo>
                    <a:pt x="58" y="31"/>
                  </a:moveTo>
                  <a:lnTo>
                    <a:pt x="62" y="31"/>
                  </a:lnTo>
                  <a:lnTo>
                    <a:pt x="66" y="28"/>
                  </a:lnTo>
                  <a:lnTo>
                    <a:pt x="72" y="30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67" y="23"/>
                  </a:lnTo>
                  <a:lnTo>
                    <a:pt x="70" y="19"/>
                  </a:lnTo>
                  <a:lnTo>
                    <a:pt x="70" y="13"/>
                  </a:lnTo>
                  <a:lnTo>
                    <a:pt x="70" y="10"/>
                  </a:lnTo>
                  <a:lnTo>
                    <a:pt x="73" y="9"/>
                  </a:lnTo>
                  <a:lnTo>
                    <a:pt x="74" y="7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67" y="3"/>
                  </a:lnTo>
                  <a:lnTo>
                    <a:pt x="67" y="0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52" y="2"/>
                  </a:lnTo>
                  <a:lnTo>
                    <a:pt x="46" y="4"/>
                  </a:lnTo>
                  <a:lnTo>
                    <a:pt x="41" y="10"/>
                  </a:lnTo>
                  <a:lnTo>
                    <a:pt x="34" y="11"/>
                  </a:lnTo>
                  <a:lnTo>
                    <a:pt x="28" y="11"/>
                  </a:lnTo>
                  <a:lnTo>
                    <a:pt x="24" y="11"/>
                  </a:lnTo>
                  <a:lnTo>
                    <a:pt x="21" y="14"/>
                  </a:lnTo>
                  <a:lnTo>
                    <a:pt x="10" y="14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8" y="23"/>
                  </a:lnTo>
                  <a:lnTo>
                    <a:pt x="5" y="28"/>
                  </a:lnTo>
                  <a:lnTo>
                    <a:pt x="4" y="28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11" y="41"/>
                  </a:lnTo>
                  <a:lnTo>
                    <a:pt x="14" y="45"/>
                  </a:lnTo>
                  <a:lnTo>
                    <a:pt x="14" y="51"/>
                  </a:lnTo>
                  <a:lnTo>
                    <a:pt x="14" y="50"/>
                  </a:lnTo>
                  <a:lnTo>
                    <a:pt x="19" y="50"/>
                  </a:lnTo>
                  <a:lnTo>
                    <a:pt x="24" y="48"/>
                  </a:lnTo>
                  <a:lnTo>
                    <a:pt x="31" y="44"/>
                  </a:lnTo>
                  <a:lnTo>
                    <a:pt x="35" y="45"/>
                  </a:lnTo>
                  <a:lnTo>
                    <a:pt x="39" y="45"/>
                  </a:lnTo>
                  <a:lnTo>
                    <a:pt x="43" y="45"/>
                  </a:lnTo>
                  <a:lnTo>
                    <a:pt x="51" y="44"/>
                  </a:lnTo>
                  <a:lnTo>
                    <a:pt x="55" y="41"/>
                  </a:lnTo>
                  <a:lnTo>
                    <a:pt x="53" y="37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1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22" name="Freeform 1347"/>
            <p:cNvSpPr>
              <a:spLocks noChangeAspect="1"/>
            </p:cNvSpPr>
            <p:nvPr/>
          </p:nvSpPr>
          <p:spPr bwMode="auto">
            <a:xfrm>
              <a:off x="2442" y="2853"/>
              <a:ext cx="216" cy="344"/>
            </a:xfrm>
            <a:custGeom>
              <a:avLst/>
              <a:gdLst>
                <a:gd name="T0" fmla="*/ 593 w 47"/>
                <a:gd name="T1" fmla="*/ 128 h 75"/>
                <a:gd name="T2" fmla="*/ 381 w 47"/>
                <a:gd name="T3" fmla="*/ 0 h 75"/>
                <a:gd name="T4" fmla="*/ 211 w 47"/>
                <a:gd name="T5" fmla="*/ 0 h 75"/>
                <a:gd name="T6" fmla="*/ 41 w 47"/>
                <a:gd name="T7" fmla="*/ 64 h 75"/>
                <a:gd name="T8" fmla="*/ 0 w 47"/>
                <a:gd name="T9" fmla="*/ 188 h 75"/>
                <a:gd name="T10" fmla="*/ 41 w 47"/>
                <a:gd name="T11" fmla="*/ 358 h 75"/>
                <a:gd name="T12" fmla="*/ 0 w 47"/>
                <a:gd name="T13" fmla="*/ 505 h 75"/>
                <a:gd name="T14" fmla="*/ 188 w 47"/>
                <a:gd name="T15" fmla="*/ 482 h 75"/>
                <a:gd name="T16" fmla="*/ 83 w 47"/>
                <a:gd name="T17" fmla="*/ 674 h 75"/>
                <a:gd name="T18" fmla="*/ 294 w 47"/>
                <a:gd name="T19" fmla="*/ 821 h 75"/>
                <a:gd name="T20" fmla="*/ 423 w 47"/>
                <a:gd name="T21" fmla="*/ 991 h 75"/>
                <a:gd name="T22" fmla="*/ 446 w 47"/>
                <a:gd name="T23" fmla="*/ 1137 h 75"/>
                <a:gd name="T24" fmla="*/ 276 w 47"/>
                <a:gd name="T25" fmla="*/ 1137 h 75"/>
                <a:gd name="T26" fmla="*/ 340 w 47"/>
                <a:gd name="T27" fmla="*/ 1284 h 75"/>
                <a:gd name="T28" fmla="*/ 446 w 47"/>
                <a:gd name="T29" fmla="*/ 1261 h 75"/>
                <a:gd name="T30" fmla="*/ 593 w 47"/>
                <a:gd name="T31" fmla="*/ 1326 h 75"/>
                <a:gd name="T32" fmla="*/ 634 w 47"/>
                <a:gd name="T33" fmla="*/ 1472 h 75"/>
                <a:gd name="T34" fmla="*/ 653 w 47"/>
                <a:gd name="T35" fmla="*/ 1514 h 75"/>
                <a:gd name="T36" fmla="*/ 717 w 47"/>
                <a:gd name="T37" fmla="*/ 1555 h 75"/>
                <a:gd name="T38" fmla="*/ 887 w 47"/>
                <a:gd name="T39" fmla="*/ 1578 h 75"/>
                <a:gd name="T40" fmla="*/ 993 w 47"/>
                <a:gd name="T41" fmla="*/ 1495 h 75"/>
                <a:gd name="T42" fmla="*/ 804 w 47"/>
                <a:gd name="T43" fmla="*/ 170 h 75"/>
                <a:gd name="T44" fmla="*/ 864 w 47"/>
                <a:gd name="T45" fmla="*/ 399 h 75"/>
                <a:gd name="T46" fmla="*/ 653 w 47"/>
                <a:gd name="T47" fmla="*/ 463 h 75"/>
                <a:gd name="T48" fmla="*/ 381 w 47"/>
                <a:gd name="T49" fmla="*/ 546 h 75"/>
                <a:gd name="T50" fmla="*/ 234 w 47"/>
                <a:gd name="T51" fmla="*/ 546 h 75"/>
                <a:gd name="T52" fmla="*/ 129 w 47"/>
                <a:gd name="T53" fmla="*/ 693 h 75"/>
                <a:gd name="T54" fmla="*/ 147 w 47"/>
                <a:gd name="T55" fmla="*/ 610 h 75"/>
                <a:gd name="T56" fmla="*/ 340 w 47"/>
                <a:gd name="T57" fmla="*/ 463 h 75"/>
                <a:gd name="T58" fmla="*/ 506 w 47"/>
                <a:gd name="T59" fmla="*/ 275 h 75"/>
                <a:gd name="T60" fmla="*/ 781 w 47"/>
                <a:gd name="T61" fmla="*/ 211 h 75"/>
                <a:gd name="T62" fmla="*/ 804 w 47"/>
                <a:gd name="T63" fmla="*/ 275 h 75"/>
                <a:gd name="T64" fmla="*/ 887 w 47"/>
                <a:gd name="T65" fmla="*/ 316 h 75"/>
                <a:gd name="T66" fmla="*/ 804 w 47"/>
                <a:gd name="T67" fmla="*/ 170 h 7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7"/>
                <a:gd name="T103" fmla="*/ 0 h 75"/>
                <a:gd name="T104" fmla="*/ 47 w 47"/>
                <a:gd name="T105" fmla="*/ 75 h 7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7" h="75">
                  <a:moveTo>
                    <a:pt x="38" y="8"/>
                  </a:moveTo>
                  <a:lnTo>
                    <a:pt x="28" y="6"/>
                  </a:lnTo>
                  <a:lnTo>
                    <a:pt x="24" y="3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3"/>
                  </a:lnTo>
                  <a:lnTo>
                    <a:pt x="2" y="3"/>
                  </a:lnTo>
                  <a:lnTo>
                    <a:pt x="2" y="6"/>
                  </a:lnTo>
                  <a:lnTo>
                    <a:pt x="0" y="9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3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9" y="23"/>
                  </a:lnTo>
                  <a:lnTo>
                    <a:pt x="6" y="27"/>
                  </a:lnTo>
                  <a:lnTo>
                    <a:pt x="4" y="32"/>
                  </a:lnTo>
                  <a:lnTo>
                    <a:pt x="6" y="41"/>
                  </a:lnTo>
                  <a:lnTo>
                    <a:pt x="14" y="39"/>
                  </a:lnTo>
                  <a:lnTo>
                    <a:pt x="14" y="44"/>
                  </a:lnTo>
                  <a:lnTo>
                    <a:pt x="20" y="47"/>
                  </a:lnTo>
                  <a:lnTo>
                    <a:pt x="18" y="50"/>
                  </a:lnTo>
                  <a:lnTo>
                    <a:pt x="21" y="54"/>
                  </a:lnTo>
                  <a:lnTo>
                    <a:pt x="17" y="56"/>
                  </a:lnTo>
                  <a:lnTo>
                    <a:pt x="13" y="54"/>
                  </a:lnTo>
                  <a:lnTo>
                    <a:pt x="13" y="58"/>
                  </a:lnTo>
                  <a:lnTo>
                    <a:pt x="16" y="61"/>
                  </a:lnTo>
                  <a:lnTo>
                    <a:pt x="18" y="60"/>
                  </a:lnTo>
                  <a:lnTo>
                    <a:pt x="21" y="60"/>
                  </a:lnTo>
                  <a:lnTo>
                    <a:pt x="24" y="60"/>
                  </a:lnTo>
                  <a:lnTo>
                    <a:pt x="28" y="63"/>
                  </a:lnTo>
                  <a:lnTo>
                    <a:pt x="28" y="65"/>
                  </a:lnTo>
                  <a:lnTo>
                    <a:pt x="30" y="70"/>
                  </a:lnTo>
                  <a:lnTo>
                    <a:pt x="34" y="71"/>
                  </a:lnTo>
                  <a:lnTo>
                    <a:pt x="31" y="72"/>
                  </a:lnTo>
                  <a:lnTo>
                    <a:pt x="31" y="74"/>
                  </a:lnTo>
                  <a:lnTo>
                    <a:pt x="34" y="74"/>
                  </a:lnTo>
                  <a:lnTo>
                    <a:pt x="44" y="72"/>
                  </a:lnTo>
                  <a:lnTo>
                    <a:pt x="42" y="75"/>
                  </a:lnTo>
                  <a:lnTo>
                    <a:pt x="47" y="74"/>
                  </a:lnTo>
                  <a:lnTo>
                    <a:pt x="47" y="71"/>
                  </a:lnTo>
                  <a:lnTo>
                    <a:pt x="45" y="8"/>
                  </a:lnTo>
                  <a:lnTo>
                    <a:pt x="38" y="8"/>
                  </a:lnTo>
                  <a:lnTo>
                    <a:pt x="3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2"/>
                  </a:lnTo>
                  <a:lnTo>
                    <a:pt x="23" y="26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1" y="26"/>
                  </a:lnTo>
                  <a:lnTo>
                    <a:pt x="9" y="29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7" y="29"/>
                  </a:lnTo>
                  <a:lnTo>
                    <a:pt x="10" y="26"/>
                  </a:lnTo>
                  <a:lnTo>
                    <a:pt x="16" y="22"/>
                  </a:lnTo>
                  <a:lnTo>
                    <a:pt x="17" y="16"/>
                  </a:lnTo>
                  <a:lnTo>
                    <a:pt x="24" y="13"/>
                  </a:lnTo>
                  <a:lnTo>
                    <a:pt x="30" y="13"/>
                  </a:lnTo>
                  <a:lnTo>
                    <a:pt x="37" y="10"/>
                  </a:lnTo>
                  <a:lnTo>
                    <a:pt x="38" y="10"/>
                  </a:lnTo>
                  <a:lnTo>
                    <a:pt x="38" y="13"/>
                  </a:lnTo>
                  <a:lnTo>
                    <a:pt x="44" y="13"/>
                  </a:lnTo>
                  <a:lnTo>
                    <a:pt x="42" y="15"/>
                  </a:lnTo>
                  <a:lnTo>
                    <a:pt x="37" y="17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23" name="Freeform 1351"/>
            <p:cNvSpPr>
              <a:spLocks noChangeAspect="1"/>
            </p:cNvSpPr>
            <p:nvPr/>
          </p:nvSpPr>
          <p:spPr bwMode="auto">
            <a:xfrm>
              <a:off x="2469" y="2900"/>
              <a:ext cx="179" cy="104"/>
            </a:xfrm>
            <a:custGeom>
              <a:avLst/>
              <a:gdLst>
                <a:gd name="T0" fmla="*/ 652 w 39"/>
                <a:gd name="T1" fmla="*/ 145 h 23"/>
                <a:gd name="T2" fmla="*/ 739 w 39"/>
                <a:gd name="T3" fmla="*/ 203 h 23"/>
                <a:gd name="T4" fmla="*/ 652 w 39"/>
                <a:gd name="T5" fmla="*/ 244 h 23"/>
                <a:gd name="T6" fmla="*/ 528 w 39"/>
                <a:gd name="T7" fmla="*/ 244 h 23"/>
                <a:gd name="T8" fmla="*/ 358 w 39"/>
                <a:gd name="T9" fmla="*/ 326 h 23"/>
                <a:gd name="T10" fmla="*/ 294 w 39"/>
                <a:gd name="T11" fmla="*/ 326 h 23"/>
                <a:gd name="T12" fmla="*/ 229 w 39"/>
                <a:gd name="T13" fmla="*/ 326 h 23"/>
                <a:gd name="T14" fmla="*/ 106 w 39"/>
                <a:gd name="T15" fmla="*/ 326 h 23"/>
                <a:gd name="T16" fmla="*/ 64 w 39"/>
                <a:gd name="T17" fmla="*/ 407 h 23"/>
                <a:gd name="T18" fmla="*/ 0 w 39"/>
                <a:gd name="T19" fmla="*/ 470 h 23"/>
                <a:gd name="T20" fmla="*/ 0 w 39"/>
                <a:gd name="T21" fmla="*/ 448 h 23"/>
                <a:gd name="T22" fmla="*/ 23 w 39"/>
                <a:gd name="T23" fmla="*/ 407 h 23"/>
                <a:gd name="T24" fmla="*/ 83 w 39"/>
                <a:gd name="T25" fmla="*/ 326 h 23"/>
                <a:gd name="T26" fmla="*/ 211 w 39"/>
                <a:gd name="T27" fmla="*/ 244 h 23"/>
                <a:gd name="T28" fmla="*/ 229 w 39"/>
                <a:gd name="T29" fmla="*/ 122 h 23"/>
                <a:gd name="T30" fmla="*/ 381 w 39"/>
                <a:gd name="T31" fmla="*/ 63 h 23"/>
                <a:gd name="T32" fmla="*/ 505 w 39"/>
                <a:gd name="T33" fmla="*/ 63 h 23"/>
                <a:gd name="T34" fmla="*/ 652 w 39"/>
                <a:gd name="T35" fmla="*/ 0 h 23"/>
                <a:gd name="T36" fmla="*/ 675 w 39"/>
                <a:gd name="T37" fmla="*/ 0 h 23"/>
                <a:gd name="T38" fmla="*/ 675 w 39"/>
                <a:gd name="T39" fmla="*/ 63 h 23"/>
                <a:gd name="T40" fmla="*/ 799 w 39"/>
                <a:gd name="T41" fmla="*/ 63 h 23"/>
                <a:gd name="T42" fmla="*/ 822 w 39"/>
                <a:gd name="T43" fmla="*/ 63 h 23"/>
                <a:gd name="T44" fmla="*/ 757 w 39"/>
                <a:gd name="T45" fmla="*/ 104 h 23"/>
                <a:gd name="T46" fmla="*/ 652 w 39"/>
                <a:gd name="T47" fmla="*/ 145 h 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9"/>
                <a:gd name="T73" fmla="*/ 0 h 23"/>
                <a:gd name="T74" fmla="*/ 39 w 39"/>
                <a:gd name="T75" fmla="*/ 23 h 2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9" h="23">
                  <a:moveTo>
                    <a:pt x="31" y="7"/>
                  </a:moveTo>
                  <a:lnTo>
                    <a:pt x="35" y="10"/>
                  </a:lnTo>
                  <a:lnTo>
                    <a:pt x="31" y="12"/>
                  </a:lnTo>
                  <a:lnTo>
                    <a:pt x="25" y="12"/>
                  </a:lnTo>
                  <a:lnTo>
                    <a:pt x="17" y="16"/>
                  </a:lnTo>
                  <a:lnTo>
                    <a:pt x="14" y="16"/>
                  </a:lnTo>
                  <a:lnTo>
                    <a:pt x="11" y="16"/>
                  </a:lnTo>
                  <a:lnTo>
                    <a:pt x="5" y="16"/>
                  </a:lnTo>
                  <a:lnTo>
                    <a:pt x="3" y="20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0"/>
                  </a:lnTo>
                  <a:lnTo>
                    <a:pt x="4" y="16"/>
                  </a:lnTo>
                  <a:lnTo>
                    <a:pt x="10" y="12"/>
                  </a:lnTo>
                  <a:lnTo>
                    <a:pt x="11" y="6"/>
                  </a:lnTo>
                  <a:lnTo>
                    <a:pt x="18" y="3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6" y="5"/>
                  </a:lnTo>
                  <a:lnTo>
                    <a:pt x="31" y="7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24" name="Freeform 1352"/>
            <p:cNvSpPr>
              <a:spLocks noChangeAspect="1"/>
            </p:cNvSpPr>
            <p:nvPr/>
          </p:nvSpPr>
          <p:spPr bwMode="auto">
            <a:xfrm>
              <a:off x="2469" y="2900"/>
              <a:ext cx="179" cy="104"/>
            </a:xfrm>
            <a:custGeom>
              <a:avLst/>
              <a:gdLst>
                <a:gd name="T0" fmla="*/ 652 w 39"/>
                <a:gd name="T1" fmla="*/ 145 h 23"/>
                <a:gd name="T2" fmla="*/ 739 w 39"/>
                <a:gd name="T3" fmla="*/ 203 h 23"/>
                <a:gd name="T4" fmla="*/ 652 w 39"/>
                <a:gd name="T5" fmla="*/ 244 h 23"/>
                <a:gd name="T6" fmla="*/ 528 w 39"/>
                <a:gd name="T7" fmla="*/ 244 h 23"/>
                <a:gd name="T8" fmla="*/ 358 w 39"/>
                <a:gd name="T9" fmla="*/ 326 h 23"/>
                <a:gd name="T10" fmla="*/ 294 w 39"/>
                <a:gd name="T11" fmla="*/ 326 h 23"/>
                <a:gd name="T12" fmla="*/ 229 w 39"/>
                <a:gd name="T13" fmla="*/ 326 h 23"/>
                <a:gd name="T14" fmla="*/ 106 w 39"/>
                <a:gd name="T15" fmla="*/ 326 h 23"/>
                <a:gd name="T16" fmla="*/ 64 w 39"/>
                <a:gd name="T17" fmla="*/ 407 h 23"/>
                <a:gd name="T18" fmla="*/ 0 w 39"/>
                <a:gd name="T19" fmla="*/ 470 h 23"/>
                <a:gd name="T20" fmla="*/ 0 w 39"/>
                <a:gd name="T21" fmla="*/ 448 h 23"/>
                <a:gd name="T22" fmla="*/ 23 w 39"/>
                <a:gd name="T23" fmla="*/ 407 h 23"/>
                <a:gd name="T24" fmla="*/ 83 w 39"/>
                <a:gd name="T25" fmla="*/ 326 h 23"/>
                <a:gd name="T26" fmla="*/ 211 w 39"/>
                <a:gd name="T27" fmla="*/ 244 h 23"/>
                <a:gd name="T28" fmla="*/ 229 w 39"/>
                <a:gd name="T29" fmla="*/ 122 h 23"/>
                <a:gd name="T30" fmla="*/ 381 w 39"/>
                <a:gd name="T31" fmla="*/ 63 h 23"/>
                <a:gd name="T32" fmla="*/ 505 w 39"/>
                <a:gd name="T33" fmla="*/ 63 h 23"/>
                <a:gd name="T34" fmla="*/ 652 w 39"/>
                <a:gd name="T35" fmla="*/ 0 h 23"/>
                <a:gd name="T36" fmla="*/ 675 w 39"/>
                <a:gd name="T37" fmla="*/ 0 h 23"/>
                <a:gd name="T38" fmla="*/ 675 w 39"/>
                <a:gd name="T39" fmla="*/ 63 h 23"/>
                <a:gd name="T40" fmla="*/ 799 w 39"/>
                <a:gd name="T41" fmla="*/ 63 h 23"/>
                <a:gd name="T42" fmla="*/ 822 w 39"/>
                <a:gd name="T43" fmla="*/ 63 h 23"/>
                <a:gd name="T44" fmla="*/ 757 w 39"/>
                <a:gd name="T45" fmla="*/ 104 h 23"/>
                <a:gd name="T46" fmla="*/ 652 w 39"/>
                <a:gd name="T47" fmla="*/ 145 h 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9"/>
                <a:gd name="T73" fmla="*/ 0 h 23"/>
                <a:gd name="T74" fmla="*/ 39 w 39"/>
                <a:gd name="T75" fmla="*/ 23 h 2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9" h="23">
                  <a:moveTo>
                    <a:pt x="31" y="7"/>
                  </a:moveTo>
                  <a:lnTo>
                    <a:pt x="35" y="10"/>
                  </a:lnTo>
                  <a:lnTo>
                    <a:pt x="31" y="12"/>
                  </a:lnTo>
                  <a:lnTo>
                    <a:pt x="25" y="12"/>
                  </a:lnTo>
                  <a:lnTo>
                    <a:pt x="17" y="16"/>
                  </a:lnTo>
                  <a:lnTo>
                    <a:pt x="14" y="16"/>
                  </a:lnTo>
                  <a:lnTo>
                    <a:pt x="11" y="16"/>
                  </a:lnTo>
                  <a:lnTo>
                    <a:pt x="5" y="16"/>
                  </a:lnTo>
                  <a:lnTo>
                    <a:pt x="3" y="20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0"/>
                  </a:lnTo>
                  <a:lnTo>
                    <a:pt x="4" y="16"/>
                  </a:lnTo>
                  <a:lnTo>
                    <a:pt x="10" y="12"/>
                  </a:lnTo>
                  <a:lnTo>
                    <a:pt x="11" y="6"/>
                  </a:lnTo>
                  <a:lnTo>
                    <a:pt x="18" y="3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6" y="5"/>
                  </a:lnTo>
                  <a:lnTo>
                    <a:pt x="31" y="7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25" name="Freeform 1354"/>
            <p:cNvSpPr>
              <a:spLocks noChangeAspect="1"/>
            </p:cNvSpPr>
            <p:nvPr/>
          </p:nvSpPr>
          <p:spPr bwMode="auto">
            <a:xfrm>
              <a:off x="2035" y="2460"/>
              <a:ext cx="530" cy="330"/>
            </a:xfrm>
            <a:custGeom>
              <a:avLst/>
              <a:gdLst>
                <a:gd name="T0" fmla="*/ 2129 w 116"/>
                <a:gd name="T1" fmla="*/ 797 h 72"/>
                <a:gd name="T2" fmla="*/ 1983 w 116"/>
                <a:gd name="T3" fmla="*/ 715 h 72"/>
                <a:gd name="T4" fmla="*/ 1919 w 116"/>
                <a:gd name="T5" fmla="*/ 545 h 72"/>
                <a:gd name="T6" fmla="*/ 1919 w 116"/>
                <a:gd name="T7" fmla="*/ 422 h 72"/>
                <a:gd name="T8" fmla="*/ 1796 w 116"/>
                <a:gd name="T9" fmla="*/ 293 h 72"/>
                <a:gd name="T10" fmla="*/ 1713 w 116"/>
                <a:gd name="T11" fmla="*/ 252 h 72"/>
                <a:gd name="T12" fmla="*/ 1567 w 116"/>
                <a:gd name="T13" fmla="*/ 147 h 72"/>
                <a:gd name="T14" fmla="*/ 1480 w 116"/>
                <a:gd name="T15" fmla="*/ 41 h 72"/>
                <a:gd name="T16" fmla="*/ 1398 w 116"/>
                <a:gd name="T17" fmla="*/ 0 h 72"/>
                <a:gd name="T18" fmla="*/ 1275 w 116"/>
                <a:gd name="T19" fmla="*/ 124 h 72"/>
                <a:gd name="T20" fmla="*/ 1087 w 116"/>
                <a:gd name="T21" fmla="*/ 188 h 72"/>
                <a:gd name="T22" fmla="*/ 1001 w 116"/>
                <a:gd name="T23" fmla="*/ 252 h 72"/>
                <a:gd name="T24" fmla="*/ 918 w 116"/>
                <a:gd name="T25" fmla="*/ 211 h 72"/>
                <a:gd name="T26" fmla="*/ 795 w 116"/>
                <a:gd name="T27" fmla="*/ 252 h 72"/>
                <a:gd name="T28" fmla="*/ 690 w 116"/>
                <a:gd name="T29" fmla="*/ 252 h 72"/>
                <a:gd name="T30" fmla="*/ 608 w 116"/>
                <a:gd name="T31" fmla="*/ 211 h 72"/>
                <a:gd name="T32" fmla="*/ 503 w 116"/>
                <a:gd name="T33" fmla="*/ 275 h 72"/>
                <a:gd name="T34" fmla="*/ 439 w 116"/>
                <a:gd name="T35" fmla="*/ 335 h 72"/>
                <a:gd name="T36" fmla="*/ 398 w 116"/>
                <a:gd name="T37" fmla="*/ 422 h 72"/>
                <a:gd name="T38" fmla="*/ 292 w 116"/>
                <a:gd name="T39" fmla="*/ 568 h 72"/>
                <a:gd name="T40" fmla="*/ 251 w 116"/>
                <a:gd name="T41" fmla="*/ 651 h 72"/>
                <a:gd name="T42" fmla="*/ 210 w 116"/>
                <a:gd name="T43" fmla="*/ 715 h 72"/>
                <a:gd name="T44" fmla="*/ 210 w 116"/>
                <a:gd name="T45" fmla="*/ 839 h 72"/>
                <a:gd name="T46" fmla="*/ 146 w 116"/>
                <a:gd name="T47" fmla="*/ 839 h 72"/>
                <a:gd name="T48" fmla="*/ 105 w 116"/>
                <a:gd name="T49" fmla="*/ 903 h 72"/>
                <a:gd name="T50" fmla="*/ 0 w 116"/>
                <a:gd name="T51" fmla="*/ 903 h 72"/>
                <a:gd name="T52" fmla="*/ 64 w 116"/>
                <a:gd name="T53" fmla="*/ 944 h 72"/>
                <a:gd name="T54" fmla="*/ 146 w 116"/>
                <a:gd name="T55" fmla="*/ 1008 h 72"/>
                <a:gd name="T56" fmla="*/ 187 w 116"/>
                <a:gd name="T57" fmla="*/ 1072 h 72"/>
                <a:gd name="T58" fmla="*/ 270 w 116"/>
                <a:gd name="T59" fmla="*/ 1132 h 72"/>
                <a:gd name="T60" fmla="*/ 398 w 116"/>
                <a:gd name="T61" fmla="*/ 1155 h 72"/>
                <a:gd name="T62" fmla="*/ 334 w 116"/>
                <a:gd name="T63" fmla="*/ 1260 h 72"/>
                <a:gd name="T64" fmla="*/ 439 w 116"/>
                <a:gd name="T65" fmla="*/ 1283 h 72"/>
                <a:gd name="T66" fmla="*/ 562 w 116"/>
                <a:gd name="T67" fmla="*/ 1302 h 72"/>
                <a:gd name="T68" fmla="*/ 690 w 116"/>
                <a:gd name="T69" fmla="*/ 1260 h 72"/>
                <a:gd name="T70" fmla="*/ 690 w 116"/>
                <a:gd name="T71" fmla="*/ 1366 h 72"/>
                <a:gd name="T72" fmla="*/ 708 w 116"/>
                <a:gd name="T73" fmla="*/ 1366 h 72"/>
                <a:gd name="T74" fmla="*/ 690 w 116"/>
                <a:gd name="T75" fmla="*/ 1407 h 72"/>
                <a:gd name="T76" fmla="*/ 795 w 116"/>
                <a:gd name="T77" fmla="*/ 1430 h 72"/>
                <a:gd name="T78" fmla="*/ 795 w 116"/>
                <a:gd name="T79" fmla="*/ 1490 h 72"/>
                <a:gd name="T80" fmla="*/ 896 w 116"/>
                <a:gd name="T81" fmla="*/ 1512 h 72"/>
                <a:gd name="T82" fmla="*/ 1129 w 116"/>
                <a:gd name="T83" fmla="*/ 1512 h 72"/>
                <a:gd name="T84" fmla="*/ 1188 w 116"/>
                <a:gd name="T85" fmla="*/ 1448 h 72"/>
                <a:gd name="T86" fmla="*/ 1275 w 116"/>
                <a:gd name="T87" fmla="*/ 1448 h 72"/>
                <a:gd name="T88" fmla="*/ 1398 w 116"/>
                <a:gd name="T89" fmla="*/ 1448 h 72"/>
                <a:gd name="T90" fmla="*/ 1544 w 116"/>
                <a:gd name="T91" fmla="*/ 1430 h 72"/>
                <a:gd name="T92" fmla="*/ 1649 w 116"/>
                <a:gd name="T93" fmla="*/ 1302 h 72"/>
                <a:gd name="T94" fmla="*/ 1773 w 116"/>
                <a:gd name="T95" fmla="*/ 1260 h 72"/>
                <a:gd name="T96" fmla="*/ 1901 w 116"/>
                <a:gd name="T97" fmla="*/ 1219 h 72"/>
                <a:gd name="T98" fmla="*/ 1983 w 116"/>
                <a:gd name="T99" fmla="*/ 1260 h 72"/>
                <a:gd name="T100" fmla="*/ 2065 w 116"/>
                <a:gd name="T101" fmla="*/ 1219 h 72"/>
                <a:gd name="T102" fmla="*/ 2088 w 116"/>
                <a:gd name="T103" fmla="*/ 1283 h 72"/>
                <a:gd name="T104" fmla="*/ 2234 w 116"/>
                <a:gd name="T105" fmla="*/ 1283 h 72"/>
                <a:gd name="T106" fmla="*/ 2234 w 116"/>
                <a:gd name="T107" fmla="*/ 1072 h 72"/>
                <a:gd name="T108" fmla="*/ 2298 w 116"/>
                <a:gd name="T109" fmla="*/ 944 h 72"/>
                <a:gd name="T110" fmla="*/ 2399 w 116"/>
                <a:gd name="T111" fmla="*/ 862 h 72"/>
                <a:gd name="T112" fmla="*/ 2422 w 116"/>
                <a:gd name="T113" fmla="*/ 797 h 72"/>
                <a:gd name="T114" fmla="*/ 2358 w 116"/>
                <a:gd name="T115" fmla="*/ 756 h 72"/>
                <a:gd name="T116" fmla="*/ 2234 w 116"/>
                <a:gd name="T117" fmla="*/ 756 h 72"/>
                <a:gd name="T118" fmla="*/ 2129 w 116"/>
                <a:gd name="T119" fmla="*/ 797 h 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6"/>
                <a:gd name="T181" fmla="*/ 0 h 72"/>
                <a:gd name="T182" fmla="*/ 116 w 116"/>
                <a:gd name="T183" fmla="*/ 72 h 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6" h="72">
                  <a:moveTo>
                    <a:pt x="102" y="38"/>
                  </a:moveTo>
                  <a:lnTo>
                    <a:pt x="95" y="34"/>
                  </a:lnTo>
                  <a:lnTo>
                    <a:pt x="92" y="26"/>
                  </a:lnTo>
                  <a:lnTo>
                    <a:pt x="92" y="20"/>
                  </a:lnTo>
                  <a:lnTo>
                    <a:pt x="86" y="14"/>
                  </a:lnTo>
                  <a:lnTo>
                    <a:pt x="82" y="12"/>
                  </a:lnTo>
                  <a:lnTo>
                    <a:pt x="75" y="7"/>
                  </a:lnTo>
                  <a:lnTo>
                    <a:pt x="71" y="2"/>
                  </a:lnTo>
                  <a:lnTo>
                    <a:pt x="67" y="0"/>
                  </a:lnTo>
                  <a:lnTo>
                    <a:pt x="61" y="6"/>
                  </a:lnTo>
                  <a:lnTo>
                    <a:pt x="52" y="9"/>
                  </a:lnTo>
                  <a:lnTo>
                    <a:pt x="48" y="12"/>
                  </a:lnTo>
                  <a:lnTo>
                    <a:pt x="44" y="10"/>
                  </a:lnTo>
                  <a:lnTo>
                    <a:pt x="38" y="12"/>
                  </a:lnTo>
                  <a:lnTo>
                    <a:pt x="33" y="12"/>
                  </a:lnTo>
                  <a:lnTo>
                    <a:pt x="29" y="10"/>
                  </a:lnTo>
                  <a:lnTo>
                    <a:pt x="24" y="13"/>
                  </a:lnTo>
                  <a:lnTo>
                    <a:pt x="21" y="16"/>
                  </a:lnTo>
                  <a:lnTo>
                    <a:pt x="19" y="20"/>
                  </a:lnTo>
                  <a:lnTo>
                    <a:pt x="14" y="27"/>
                  </a:lnTo>
                  <a:lnTo>
                    <a:pt x="12" y="31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7" y="40"/>
                  </a:lnTo>
                  <a:lnTo>
                    <a:pt x="5" y="43"/>
                  </a:lnTo>
                  <a:lnTo>
                    <a:pt x="0" y="43"/>
                  </a:lnTo>
                  <a:lnTo>
                    <a:pt x="3" y="45"/>
                  </a:lnTo>
                  <a:lnTo>
                    <a:pt x="7" y="48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9" y="55"/>
                  </a:lnTo>
                  <a:lnTo>
                    <a:pt x="16" y="60"/>
                  </a:lnTo>
                  <a:lnTo>
                    <a:pt x="21" y="61"/>
                  </a:lnTo>
                  <a:lnTo>
                    <a:pt x="27" y="62"/>
                  </a:lnTo>
                  <a:lnTo>
                    <a:pt x="33" y="60"/>
                  </a:lnTo>
                  <a:lnTo>
                    <a:pt x="33" y="65"/>
                  </a:lnTo>
                  <a:lnTo>
                    <a:pt x="34" y="65"/>
                  </a:lnTo>
                  <a:lnTo>
                    <a:pt x="33" y="67"/>
                  </a:lnTo>
                  <a:lnTo>
                    <a:pt x="38" y="68"/>
                  </a:lnTo>
                  <a:lnTo>
                    <a:pt x="38" y="71"/>
                  </a:lnTo>
                  <a:lnTo>
                    <a:pt x="43" y="72"/>
                  </a:lnTo>
                  <a:lnTo>
                    <a:pt x="54" y="72"/>
                  </a:lnTo>
                  <a:lnTo>
                    <a:pt x="57" y="69"/>
                  </a:lnTo>
                  <a:lnTo>
                    <a:pt x="61" y="69"/>
                  </a:lnTo>
                  <a:lnTo>
                    <a:pt x="67" y="69"/>
                  </a:lnTo>
                  <a:lnTo>
                    <a:pt x="74" y="68"/>
                  </a:lnTo>
                  <a:lnTo>
                    <a:pt x="79" y="62"/>
                  </a:lnTo>
                  <a:lnTo>
                    <a:pt x="85" y="60"/>
                  </a:lnTo>
                  <a:lnTo>
                    <a:pt x="91" y="58"/>
                  </a:lnTo>
                  <a:lnTo>
                    <a:pt x="95" y="60"/>
                  </a:lnTo>
                  <a:lnTo>
                    <a:pt x="99" y="58"/>
                  </a:lnTo>
                  <a:lnTo>
                    <a:pt x="100" y="61"/>
                  </a:lnTo>
                  <a:lnTo>
                    <a:pt x="107" y="61"/>
                  </a:lnTo>
                  <a:lnTo>
                    <a:pt x="107" y="51"/>
                  </a:lnTo>
                  <a:lnTo>
                    <a:pt x="110" y="45"/>
                  </a:lnTo>
                  <a:lnTo>
                    <a:pt x="115" y="41"/>
                  </a:lnTo>
                  <a:lnTo>
                    <a:pt x="116" y="38"/>
                  </a:lnTo>
                  <a:lnTo>
                    <a:pt x="113" y="36"/>
                  </a:lnTo>
                  <a:lnTo>
                    <a:pt x="107" y="36"/>
                  </a:lnTo>
                  <a:lnTo>
                    <a:pt x="102" y="38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26" name="Freeform 1356"/>
            <p:cNvSpPr>
              <a:spLocks noChangeAspect="1"/>
            </p:cNvSpPr>
            <p:nvPr/>
          </p:nvSpPr>
          <p:spPr bwMode="auto">
            <a:xfrm>
              <a:off x="2342" y="2441"/>
              <a:ext cx="210" cy="184"/>
            </a:xfrm>
            <a:custGeom>
              <a:avLst/>
              <a:gdLst>
                <a:gd name="T0" fmla="*/ 730 w 46"/>
                <a:gd name="T1" fmla="*/ 635 h 40"/>
                <a:gd name="T2" fmla="*/ 667 w 46"/>
                <a:gd name="T3" fmla="*/ 570 h 40"/>
                <a:gd name="T4" fmla="*/ 749 w 46"/>
                <a:gd name="T5" fmla="*/ 506 h 40"/>
                <a:gd name="T6" fmla="*/ 959 w 46"/>
                <a:gd name="T7" fmla="*/ 446 h 40"/>
                <a:gd name="T8" fmla="*/ 895 w 46"/>
                <a:gd name="T9" fmla="*/ 382 h 40"/>
                <a:gd name="T10" fmla="*/ 813 w 46"/>
                <a:gd name="T11" fmla="*/ 294 h 40"/>
                <a:gd name="T12" fmla="*/ 790 w 46"/>
                <a:gd name="T13" fmla="*/ 212 h 40"/>
                <a:gd name="T14" fmla="*/ 648 w 46"/>
                <a:gd name="T15" fmla="*/ 189 h 40"/>
                <a:gd name="T16" fmla="*/ 584 w 46"/>
                <a:gd name="T17" fmla="*/ 64 h 40"/>
                <a:gd name="T18" fmla="*/ 397 w 46"/>
                <a:gd name="T19" fmla="*/ 64 h 40"/>
                <a:gd name="T20" fmla="*/ 228 w 46"/>
                <a:gd name="T21" fmla="*/ 0 h 40"/>
                <a:gd name="T22" fmla="*/ 169 w 46"/>
                <a:gd name="T23" fmla="*/ 64 h 40"/>
                <a:gd name="T24" fmla="*/ 23 w 46"/>
                <a:gd name="T25" fmla="*/ 64 h 40"/>
                <a:gd name="T26" fmla="*/ 0 w 46"/>
                <a:gd name="T27" fmla="*/ 83 h 40"/>
                <a:gd name="T28" fmla="*/ 82 w 46"/>
                <a:gd name="T29" fmla="*/ 129 h 40"/>
                <a:gd name="T30" fmla="*/ 169 w 46"/>
                <a:gd name="T31" fmla="*/ 235 h 40"/>
                <a:gd name="T32" fmla="*/ 310 w 46"/>
                <a:gd name="T33" fmla="*/ 340 h 40"/>
                <a:gd name="T34" fmla="*/ 397 w 46"/>
                <a:gd name="T35" fmla="*/ 382 h 40"/>
                <a:gd name="T36" fmla="*/ 520 w 46"/>
                <a:gd name="T37" fmla="*/ 506 h 40"/>
                <a:gd name="T38" fmla="*/ 520 w 46"/>
                <a:gd name="T39" fmla="*/ 635 h 40"/>
                <a:gd name="T40" fmla="*/ 584 w 46"/>
                <a:gd name="T41" fmla="*/ 805 h 40"/>
                <a:gd name="T42" fmla="*/ 648 w 46"/>
                <a:gd name="T43" fmla="*/ 846 h 40"/>
                <a:gd name="T44" fmla="*/ 667 w 46"/>
                <a:gd name="T45" fmla="*/ 782 h 40"/>
                <a:gd name="T46" fmla="*/ 730 w 46"/>
                <a:gd name="T47" fmla="*/ 635 h 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6"/>
                <a:gd name="T73" fmla="*/ 0 h 40"/>
                <a:gd name="T74" fmla="*/ 46 w 46"/>
                <a:gd name="T75" fmla="*/ 40 h 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6" h="40">
                  <a:moveTo>
                    <a:pt x="35" y="30"/>
                  </a:moveTo>
                  <a:lnTo>
                    <a:pt x="32" y="27"/>
                  </a:lnTo>
                  <a:lnTo>
                    <a:pt x="36" y="24"/>
                  </a:lnTo>
                  <a:lnTo>
                    <a:pt x="46" y="21"/>
                  </a:lnTo>
                  <a:lnTo>
                    <a:pt x="43" y="18"/>
                  </a:lnTo>
                  <a:lnTo>
                    <a:pt x="39" y="14"/>
                  </a:lnTo>
                  <a:lnTo>
                    <a:pt x="38" y="10"/>
                  </a:lnTo>
                  <a:lnTo>
                    <a:pt x="31" y="9"/>
                  </a:lnTo>
                  <a:lnTo>
                    <a:pt x="28" y="3"/>
                  </a:lnTo>
                  <a:lnTo>
                    <a:pt x="19" y="3"/>
                  </a:lnTo>
                  <a:lnTo>
                    <a:pt x="11" y="0"/>
                  </a:lnTo>
                  <a:lnTo>
                    <a:pt x="8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4" y="6"/>
                  </a:lnTo>
                  <a:lnTo>
                    <a:pt x="8" y="11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25" y="24"/>
                  </a:lnTo>
                  <a:lnTo>
                    <a:pt x="25" y="30"/>
                  </a:lnTo>
                  <a:lnTo>
                    <a:pt x="28" y="38"/>
                  </a:lnTo>
                  <a:lnTo>
                    <a:pt x="31" y="40"/>
                  </a:lnTo>
                  <a:lnTo>
                    <a:pt x="32" y="37"/>
                  </a:lnTo>
                  <a:lnTo>
                    <a:pt x="35" y="30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27" name="Freeform 1362"/>
            <p:cNvSpPr>
              <a:spLocks noChangeAspect="1"/>
            </p:cNvSpPr>
            <p:nvPr/>
          </p:nvSpPr>
          <p:spPr bwMode="auto">
            <a:xfrm>
              <a:off x="1668" y="2093"/>
              <a:ext cx="504" cy="362"/>
            </a:xfrm>
            <a:custGeom>
              <a:avLst/>
              <a:gdLst>
                <a:gd name="T0" fmla="*/ 2098 w 110"/>
                <a:gd name="T1" fmla="*/ 1430 h 79"/>
                <a:gd name="T2" fmla="*/ 2227 w 110"/>
                <a:gd name="T3" fmla="*/ 1178 h 79"/>
                <a:gd name="T4" fmla="*/ 2309 w 110"/>
                <a:gd name="T5" fmla="*/ 1155 h 79"/>
                <a:gd name="T6" fmla="*/ 2286 w 110"/>
                <a:gd name="T7" fmla="*/ 1072 h 79"/>
                <a:gd name="T8" fmla="*/ 2186 w 110"/>
                <a:gd name="T9" fmla="*/ 880 h 79"/>
                <a:gd name="T10" fmla="*/ 2121 w 110"/>
                <a:gd name="T11" fmla="*/ 797 h 79"/>
                <a:gd name="T12" fmla="*/ 2098 w 110"/>
                <a:gd name="T13" fmla="*/ 651 h 79"/>
                <a:gd name="T14" fmla="*/ 2016 w 110"/>
                <a:gd name="T15" fmla="*/ 651 h 79"/>
                <a:gd name="T16" fmla="*/ 2016 w 110"/>
                <a:gd name="T17" fmla="*/ 587 h 79"/>
                <a:gd name="T18" fmla="*/ 2121 w 110"/>
                <a:gd name="T19" fmla="*/ 463 h 79"/>
                <a:gd name="T20" fmla="*/ 2016 w 110"/>
                <a:gd name="T21" fmla="*/ 252 h 79"/>
                <a:gd name="T22" fmla="*/ 1952 w 110"/>
                <a:gd name="T23" fmla="*/ 82 h 79"/>
                <a:gd name="T24" fmla="*/ 1805 w 110"/>
                <a:gd name="T25" fmla="*/ 23 h 79"/>
                <a:gd name="T26" fmla="*/ 1430 w 110"/>
                <a:gd name="T27" fmla="*/ 82 h 79"/>
                <a:gd name="T28" fmla="*/ 1219 w 110"/>
                <a:gd name="T29" fmla="*/ 64 h 79"/>
                <a:gd name="T30" fmla="*/ 1090 w 110"/>
                <a:gd name="T31" fmla="*/ 105 h 79"/>
                <a:gd name="T32" fmla="*/ 967 w 110"/>
                <a:gd name="T33" fmla="*/ 82 h 79"/>
                <a:gd name="T34" fmla="*/ 880 w 110"/>
                <a:gd name="T35" fmla="*/ 64 h 79"/>
                <a:gd name="T36" fmla="*/ 797 w 110"/>
                <a:gd name="T37" fmla="*/ 0 h 79"/>
                <a:gd name="T38" fmla="*/ 674 w 110"/>
                <a:gd name="T39" fmla="*/ 0 h 79"/>
                <a:gd name="T40" fmla="*/ 481 w 110"/>
                <a:gd name="T41" fmla="*/ 82 h 79"/>
                <a:gd name="T42" fmla="*/ 440 w 110"/>
                <a:gd name="T43" fmla="*/ 170 h 79"/>
                <a:gd name="T44" fmla="*/ 316 w 110"/>
                <a:gd name="T45" fmla="*/ 211 h 79"/>
                <a:gd name="T46" fmla="*/ 64 w 110"/>
                <a:gd name="T47" fmla="*/ 316 h 79"/>
                <a:gd name="T48" fmla="*/ 23 w 110"/>
                <a:gd name="T49" fmla="*/ 316 h 79"/>
                <a:gd name="T50" fmla="*/ 23 w 110"/>
                <a:gd name="T51" fmla="*/ 440 h 79"/>
                <a:gd name="T52" fmla="*/ 64 w 110"/>
                <a:gd name="T53" fmla="*/ 527 h 79"/>
                <a:gd name="T54" fmla="*/ 0 w 110"/>
                <a:gd name="T55" fmla="*/ 651 h 79"/>
                <a:gd name="T56" fmla="*/ 124 w 110"/>
                <a:gd name="T57" fmla="*/ 733 h 79"/>
                <a:gd name="T58" fmla="*/ 124 w 110"/>
                <a:gd name="T59" fmla="*/ 797 h 79"/>
                <a:gd name="T60" fmla="*/ 211 w 110"/>
                <a:gd name="T61" fmla="*/ 926 h 79"/>
                <a:gd name="T62" fmla="*/ 147 w 110"/>
                <a:gd name="T63" fmla="*/ 1008 h 79"/>
                <a:gd name="T64" fmla="*/ 211 w 110"/>
                <a:gd name="T65" fmla="*/ 1091 h 79"/>
                <a:gd name="T66" fmla="*/ 211 w 110"/>
                <a:gd name="T67" fmla="*/ 1178 h 79"/>
                <a:gd name="T68" fmla="*/ 316 w 110"/>
                <a:gd name="T69" fmla="*/ 1237 h 79"/>
                <a:gd name="T70" fmla="*/ 440 w 110"/>
                <a:gd name="T71" fmla="*/ 1301 h 79"/>
                <a:gd name="T72" fmla="*/ 568 w 110"/>
                <a:gd name="T73" fmla="*/ 1301 h 79"/>
                <a:gd name="T74" fmla="*/ 527 w 110"/>
                <a:gd name="T75" fmla="*/ 1384 h 79"/>
                <a:gd name="T76" fmla="*/ 651 w 110"/>
                <a:gd name="T77" fmla="*/ 1448 h 79"/>
                <a:gd name="T78" fmla="*/ 715 w 110"/>
                <a:gd name="T79" fmla="*/ 1430 h 79"/>
                <a:gd name="T80" fmla="*/ 715 w 110"/>
                <a:gd name="T81" fmla="*/ 1366 h 79"/>
                <a:gd name="T82" fmla="*/ 861 w 110"/>
                <a:gd name="T83" fmla="*/ 1384 h 79"/>
                <a:gd name="T84" fmla="*/ 926 w 110"/>
                <a:gd name="T85" fmla="*/ 1448 h 79"/>
                <a:gd name="T86" fmla="*/ 1008 w 110"/>
                <a:gd name="T87" fmla="*/ 1471 h 79"/>
                <a:gd name="T88" fmla="*/ 1132 w 110"/>
                <a:gd name="T89" fmla="*/ 1512 h 79"/>
                <a:gd name="T90" fmla="*/ 1178 w 110"/>
                <a:gd name="T91" fmla="*/ 1576 h 79"/>
                <a:gd name="T92" fmla="*/ 1237 w 110"/>
                <a:gd name="T93" fmla="*/ 1618 h 79"/>
                <a:gd name="T94" fmla="*/ 1324 w 110"/>
                <a:gd name="T95" fmla="*/ 1576 h 79"/>
                <a:gd name="T96" fmla="*/ 1384 w 110"/>
                <a:gd name="T97" fmla="*/ 1618 h 79"/>
                <a:gd name="T98" fmla="*/ 1430 w 110"/>
                <a:gd name="T99" fmla="*/ 1659 h 79"/>
                <a:gd name="T100" fmla="*/ 1512 w 110"/>
                <a:gd name="T101" fmla="*/ 1659 h 79"/>
                <a:gd name="T102" fmla="*/ 1576 w 110"/>
                <a:gd name="T103" fmla="*/ 1595 h 79"/>
                <a:gd name="T104" fmla="*/ 1659 w 110"/>
                <a:gd name="T105" fmla="*/ 1595 h 79"/>
                <a:gd name="T106" fmla="*/ 1723 w 110"/>
                <a:gd name="T107" fmla="*/ 1576 h 79"/>
                <a:gd name="T108" fmla="*/ 1828 w 110"/>
                <a:gd name="T109" fmla="*/ 1576 h 79"/>
                <a:gd name="T110" fmla="*/ 1888 w 110"/>
                <a:gd name="T111" fmla="*/ 1576 h 79"/>
                <a:gd name="T112" fmla="*/ 2080 w 110"/>
                <a:gd name="T113" fmla="*/ 1595 h 79"/>
                <a:gd name="T114" fmla="*/ 2034 w 110"/>
                <a:gd name="T115" fmla="*/ 1618 h 79"/>
                <a:gd name="T116" fmla="*/ 2121 w 110"/>
                <a:gd name="T117" fmla="*/ 1595 h 79"/>
                <a:gd name="T118" fmla="*/ 2098 w 110"/>
                <a:gd name="T119" fmla="*/ 1430 h 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0"/>
                <a:gd name="T181" fmla="*/ 0 h 79"/>
                <a:gd name="T182" fmla="*/ 110 w 110"/>
                <a:gd name="T183" fmla="*/ 79 h 7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0" h="79">
                  <a:moveTo>
                    <a:pt x="100" y="68"/>
                  </a:moveTo>
                  <a:lnTo>
                    <a:pt x="106" y="56"/>
                  </a:lnTo>
                  <a:lnTo>
                    <a:pt x="110" y="55"/>
                  </a:lnTo>
                  <a:lnTo>
                    <a:pt x="109" y="51"/>
                  </a:lnTo>
                  <a:lnTo>
                    <a:pt x="104" y="42"/>
                  </a:lnTo>
                  <a:lnTo>
                    <a:pt x="101" y="38"/>
                  </a:lnTo>
                  <a:lnTo>
                    <a:pt x="100" y="31"/>
                  </a:lnTo>
                  <a:lnTo>
                    <a:pt x="96" y="31"/>
                  </a:lnTo>
                  <a:lnTo>
                    <a:pt x="96" y="28"/>
                  </a:lnTo>
                  <a:lnTo>
                    <a:pt x="101" y="22"/>
                  </a:lnTo>
                  <a:lnTo>
                    <a:pt x="96" y="12"/>
                  </a:lnTo>
                  <a:lnTo>
                    <a:pt x="93" y="4"/>
                  </a:lnTo>
                  <a:lnTo>
                    <a:pt x="86" y="1"/>
                  </a:lnTo>
                  <a:lnTo>
                    <a:pt x="68" y="4"/>
                  </a:lnTo>
                  <a:lnTo>
                    <a:pt x="58" y="3"/>
                  </a:lnTo>
                  <a:lnTo>
                    <a:pt x="52" y="5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3" y="4"/>
                  </a:lnTo>
                  <a:lnTo>
                    <a:pt x="21" y="8"/>
                  </a:lnTo>
                  <a:lnTo>
                    <a:pt x="15" y="10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1" y="21"/>
                  </a:lnTo>
                  <a:lnTo>
                    <a:pt x="3" y="25"/>
                  </a:lnTo>
                  <a:lnTo>
                    <a:pt x="0" y="31"/>
                  </a:lnTo>
                  <a:lnTo>
                    <a:pt x="6" y="35"/>
                  </a:lnTo>
                  <a:lnTo>
                    <a:pt x="6" y="38"/>
                  </a:lnTo>
                  <a:lnTo>
                    <a:pt x="10" y="44"/>
                  </a:lnTo>
                  <a:lnTo>
                    <a:pt x="7" y="48"/>
                  </a:lnTo>
                  <a:lnTo>
                    <a:pt x="10" y="52"/>
                  </a:lnTo>
                  <a:lnTo>
                    <a:pt x="10" y="56"/>
                  </a:lnTo>
                  <a:lnTo>
                    <a:pt x="15" y="59"/>
                  </a:lnTo>
                  <a:lnTo>
                    <a:pt x="21" y="62"/>
                  </a:lnTo>
                  <a:lnTo>
                    <a:pt x="27" y="62"/>
                  </a:lnTo>
                  <a:lnTo>
                    <a:pt x="25" y="66"/>
                  </a:lnTo>
                  <a:lnTo>
                    <a:pt x="31" y="69"/>
                  </a:lnTo>
                  <a:lnTo>
                    <a:pt x="34" y="68"/>
                  </a:lnTo>
                  <a:lnTo>
                    <a:pt x="34" y="65"/>
                  </a:lnTo>
                  <a:lnTo>
                    <a:pt x="41" y="66"/>
                  </a:lnTo>
                  <a:lnTo>
                    <a:pt x="44" y="69"/>
                  </a:lnTo>
                  <a:lnTo>
                    <a:pt x="48" y="70"/>
                  </a:lnTo>
                  <a:lnTo>
                    <a:pt x="54" y="72"/>
                  </a:lnTo>
                  <a:lnTo>
                    <a:pt x="56" y="75"/>
                  </a:lnTo>
                  <a:lnTo>
                    <a:pt x="59" y="77"/>
                  </a:lnTo>
                  <a:lnTo>
                    <a:pt x="63" y="75"/>
                  </a:lnTo>
                  <a:lnTo>
                    <a:pt x="66" y="77"/>
                  </a:lnTo>
                  <a:lnTo>
                    <a:pt x="68" y="79"/>
                  </a:lnTo>
                  <a:lnTo>
                    <a:pt x="72" y="79"/>
                  </a:lnTo>
                  <a:lnTo>
                    <a:pt x="75" y="76"/>
                  </a:lnTo>
                  <a:lnTo>
                    <a:pt x="79" y="76"/>
                  </a:lnTo>
                  <a:lnTo>
                    <a:pt x="82" y="75"/>
                  </a:lnTo>
                  <a:lnTo>
                    <a:pt x="87" y="75"/>
                  </a:lnTo>
                  <a:lnTo>
                    <a:pt x="90" y="75"/>
                  </a:lnTo>
                  <a:lnTo>
                    <a:pt x="99" y="76"/>
                  </a:lnTo>
                  <a:lnTo>
                    <a:pt x="97" y="77"/>
                  </a:lnTo>
                  <a:lnTo>
                    <a:pt x="101" y="76"/>
                  </a:lnTo>
                  <a:lnTo>
                    <a:pt x="100" y="68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28" name="Freeform 1363"/>
            <p:cNvSpPr>
              <a:spLocks noChangeAspect="1"/>
            </p:cNvSpPr>
            <p:nvPr/>
          </p:nvSpPr>
          <p:spPr bwMode="auto">
            <a:xfrm>
              <a:off x="1935" y="2052"/>
              <a:ext cx="123" cy="65"/>
            </a:xfrm>
            <a:custGeom>
              <a:avLst/>
              <a:gdLst>
                <a:gd name="T0" fmla="*/ 437 w 27"/>
                <a:gd name="T1" fmla="*/ 42 h 14"/>
                <a:gd name="T2" fmla="*/ 292 w 27"/>
                <a:gd name="T3" fmla="*/ 42 h 14"/>
                <a:gd name="T4" fmla="*/ 210 w 27"/>
                <a:gd name="T5" fmla="*/ 0 h 14"/>
                <a:gd name="T6" fmla="*/ 164 w 27"/>
                <a:gd name="T7" fmla="*/ 65 h 14"/>
                <a:gd name="T8" fmla="*/ 82 w 27"/>
                <a:gd name="T9" fmla="*/ 107 h 14"/>
                <a:gd name="T10" fmla="*/ 0 w 27"/>
                <a:gd name="T11" fmla="*/ 130 h 14"/>
                <a:gd name="T12" fmla="*/ 0 w 27"/>
                <a:gd name="T13" fmla="*/ 195 h 14"/>
                <a:gd name="T14" fmla="*/ 0 w 27"/>
                <a:gd name="T15" fmla="*/ 260 h 14"/>
                <a:gd name="T16" fmla="*/ 210 w 27"/>
                <a:gd name="T17" fmla="*/ 302 h 14"/>
                <a:gd name="T18" fmla="*/ 560 w 27"/>
                <a:gd name="T19" fmla="*/ 260 h 14"/>
                <a:gd name="T20" fmla="*/ 497 w 27"/>
                <a:gd name="T21" fmla="*/ 42 h 14"/>
                <a:gd name="T22" fmla="*/ 437 w 27"/>
                <a:gd name="T23" fmla="*/ 42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14"/>
                <a:gd name="T38" fmla="*/ 27 w 27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14">
                  <a:moveTo>
                    <a:pt x="21" y="2"/>
                  </a:moveTo>
                  <a:lnTo>
                    <a:pt x="14" y="2"/>
                  </a:lnTo>
                  <a:lnTo>
                    <a:pt x="10" y="0"/>
                  </a:lnTo>
                  <a:lnTo>
                    <a:pt x="8" y="3"/>
                  </a:lnTo>
                  <a:lnTo>
                    <a:pt x="4" y="5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0" y="14"/>
                  </a:lnTo>
                  <a:lnTo>
                    <a:pt x="27" y="12"/>
                  </a:lnTo>
                  <a:lnTo>
                    <a:pt x="24" y="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29" name="Freeform 1364"/>
            <p:cNvSpPr>
              <a:spLocks noChangeAspect="1"/>
            </p:cNvSpPr>
            <p:nvPr/>
          </p:nvSpPr>
          <p:spPr bwMode="auto">
            <a:xfrm>
              <a:off x="1935" y="2052"/>
              <a:ext cx="123" cy="65"/>
            </a:xfrm>
            <a:custGeom>
              <a:avLst/>
              <a:gdLst>
                <a:gd name="T0" fmla="*/ 437 w 27"/>
                <a:gd name="T1" fmla="*/ 42 h 14"/>
                <a:gd name="T2" fmla="*/ 292 w 27"/>
                <a:gd name="T3" fmla="*/ 42 h 14"/>
                <a:gd name="T4" fmla="*/ 210 w 27"/>
                <a:gd name="T5" fmla="*/ 0 h 14"/>
                <a:gd name="T6" fmla="*/ 164 w 27"/>
                <a:gd name="T7" fmla="*/ 65 h 14"/>
                <a:gd name="T8" fmla="*/ 82 w 27"/>
                <a:gd name="T9" fmla="*/ 107 h 14"/>
                <a:gd name="T10" fmla="*/ 0 w 27"/>
                <a:gd name="T11" fmla="*/ 130 h 14"/>
                <a:gd name="T12" fmla="*/ 0 w 27"/>
                <a:gd name="T13" fmla="*/ 195 h 14"/>
                <a:gd name="T14" fmla="*/ 0 w 27"/>
                <a:gd name="T15" fmla="*/ 260 h 14"/>
                <a:gd name="T16" fmla="*/ 210 w 27"/>
                <a:gd name="T17" fmla="*/ 302 h 14"/>
                <a:gd name="T18" fmla="*/ 560 w 27"/>
                <a:gd name="T19" fmla="*/ 260 h 14"/>
                <a:gd name="T20" fmla="*/ 497 w 27"/>
                <a:gd name="T21" fmla="*/ 42 h 14"/>
                <a:gd name="T22" fmla="*/ 437 w 27"/>
                <a:gd name="T23" fmla="*/ 42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14"/>
                <a:gd name="T38" fmla="*/ 27 w 27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14">
                  <a:moveTo>
                    <a:pt x="21" y="2"/>
                  </a:moveTo>
                  <a:lnTo>
                    <a:pt x="14" y="2"/>
                  </a:lnTo>
                  <a:lnTo>
                    <a:pt x="10" y="0"/>
                  </a:lnTo>
                  <a:lnTo>
                    <a:pt x="8" y="3"/>
                  </a:lnTo>
                  <a:lnTo>
                    <a:pt x="4" y="5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0" y="14"/>
                  </a:lnTo>
                  <a:lnTo>
                    <a:pt x="27" y="12"/>
                  </a:lnTo>
                  <a:lnTo>
                    <a:pt x="24" y="2"/>
                  </a:lnTo>
                  <a:lnTo>
                    <a:pt x="21" y="2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30" name="Freeform 1366"/>
            <p:cNvSpPr>
              <a:spLocks noChangeAspect="1"/>
            </p:cNvSpPr>
            <p:nvPr/>
          </p:nvSpPr>
          <p:spPr bwMode="auto">
            <a:xfrm>
              <a:off x="1668" y="2093"/>
              <a:ext cx="504" cy="362"/>
            </a:xfrm>
            <a:custGeom>
              <a:avLst/>
              <a:gdLst>
                <a:gd name="T0" fmla="*/ 2098 w 110"/>
                <a:gd name="T1" fmla="*/ 1430 h 79"/>
                <a:gd name="T2" fmla="*/ 2227 w 110"/>
                <a:gd name="T3" fmla="*/ 1178 h 79"/>
                <a:gd name="T4" fmla="*/ 2309 w 110"/>
                <a:gd name="T5" fmla="*/ 1155 h 79"/>
                <a:gd name="T6" fmla="*/ 2286 w 110"/>
                <a:gd name="T7" fmla="*/ 1072 h 79"/>
                <a:gd name="T8" fmla="*/ 2186 w 110"/>
                <a:gd name="T9" fmla="*/ 880 h 79"/>
                <a:gd name="T10" fmla="*/ 2121 w 110"/>
                <a:gd name="T11" fmla="*/ 797 h 79"/>
                <a:gd name="T12" fmla="*/ 2098 w 110"/>
                <a:gd name="T13" fmla="*/ 651 h 79"/>
                <a:gd name="T14" fmla="*/ 2016 w 110"/>
                <a:gd name="T15" fmla="*/ 651 h 79"/>
                <a:gd name="T16" fmla="*/ 2016 w 110"/>
                <a:gd name="T17" fmla="*/ 587 h 79"/>
                <a:gd name="T18" fmla="*/ 2121 w 110"/>
                <a:gd name="T19" fmla="*/ 463 h 79"/>
                <a:gd name="T20" fmla="*/ 2016 w 110"/>
                <a:gd name="T21" fmla="*/ 252 h 79"/>
                <a:gd name="T22" fmla="*/ 1952 w 110"/>
                <a:gd name="T23" fmla="*/ 82 h 79"/>
                <a:gd name="T24" fmla="*/ 1805 w 110"/>
                <a:gd name="T25" fmla="*/ 23 h 79"/>
                <a:gd name="T26" fmla="*/ 1430 w 110"/>
                <a:gd name="T27" fmla="*/ 82 h 79"/>
                <a:gd name="T28" fmla="*/ 1219 w 110"/>
                <a:gd name="T29" fmla="*/ 64 h 79"/>
                <a:gd name="T30" fmla="*/ 1090 w 110"/>
                <a:gd name="T31" fmla="*/ 105 h 79"/>
                <a:gd name="T32" fmla="*/ 967 w 110"/>
                <a:gd name="T33" fmla="*/ 82 h 79"/>
                <a:gd name="T34" fmla="*/ 880 w 110"/>
                <a:gd name="T35" fmla="*/ 64 h 79"/>
                <a:gd name="T36" fmla="*/ 797 w 110"/>
                <a:gd name="T37" fmla="*/ 0 h 79"/>
                <a:gd name="T38" fmla="*/ 674 w 110"/>
                <a:gd name="T39" fmla="*/ 0 h 79"/>
                <a:gd name="T40" fmla="*/ 481 w 110"/>
                <a:gd name="T41" fmla="*/ 82 h 79"/>
                <a:gd name="T42" fmla="*/ 440 w 110"/>
                <a:gd name="T43" fmla="*/ 170 h 79"/>
                <a:gd name="T44" fmla="*/ 316 w 110"/>
                <a:gd name="T45" fmla="*/ 211 h 79"/>
                <a:gd name="T46" fmla="*/ 64 w 110"/>
                <a:gd name="T47" fmla="*/ 316 h 79"/>
                <a:gd name="T48" fmla="*/ 23 w 110"/>
                <a:gd name="T49" fmla="*/ 316 h 79"/>
                <a:gd name="T50" fmla="*/ 23 w 110"/>
                <a:gd name="T51" fmla="*/ 440 h 79"/>
                <a:gd name="T52" fmla="*/ 64 w 110"/>
                <a:gd name="T53" fmla="*/ 527 h 79"/>
                <a:gd name="T54" fmla="*/ 0 w 110"/>
                <a:gd name="T55" fmla="*/ 651 h 79"/>
                <a:gd name="T56" fmla="*/ 124 w 110"/>
                <a:gd name="T57" fmla="*/ 733 h 79"/>
                <a:gd name="T58" fmla="*/ 124 w 110"/>
                <a:gd name="T59" fmla="*/ 797 h 79"/>
                <a:gd name="T60" fmla="*/ 211 w 110"/>
                <a:gd name="T61" fmla="*/ 926 h 79"/>
                <a:gd name="T62" fmla="*/ 147 w 110"/>
                <a:gd name="T63" fmla="*/ 1008 h 79"/>
                <a:gd name="T64" fmla="*/ 211 w 110"/>
                <a:gd name="T65" fmla="*/ 1091 h 79"/>
                <a:gd name="T66" fmla="*/ 211 w 110"/>
                <a:gd name="T67" fmla="*/ 1178 h 79"/>
                <a:gd name="T68" fmla="*/ 316 w 110"/>
                <a:gd name="T69" fmla="*/ 1237 h 79"/>
                <a:gd name="T70" fmla="*/ 440 w 110"/>
                <a:gd name="T71" fmla="*/ 1301 h 79"/>
                <a:gd name="T72" fmla="*/ 568 w 110"/>
                <a:gd name="T73" fmla="*/ 1301 h 79"/>
                <a:gd name="T74" fmla="*/ 527 w 110"/>
                <a:gd name="T75" fmla="*/ 1384 h 79"/>
                <a:gd name="T76" fmla="*/ 651 w 110"/>
                <a:gd name="T77" fmla="*/ 1448 h 79"/>
                <a:gd name="T78" fmla="*/ 715 w 110"/>
                <a:gd name="T79" fmla="*/ 1430 h 79"/>
                <a:gd name="T80" fmla="*/ 715 w 110"/>
                <a:gd name="T81" fmla="*/ 1366 h 79"/>
                <a:gd name="T82" fmla="*/ 861 w 110"/>
                <a:gd name="T83" fmla="*/ 1384 h 79"/>
                <a:gd name="T84" fmla="*/ 926 w 110"/>
                <a:gd name="T85" fmla="*/ 1448 h 79"/>
                <a:gd name="T86" fmla="*/ 1008 w 110"/>
                <a:gd name="T87" fmla="*/ 1471 h 79"/>
                <a:gd name="T88" fmla="*/ 1132 w 110"/>
                <a:gd name="T89" fmla="*/ 1512 h 79"/>
                <a:gd name="T90" fmla="*/ 1178 w 110"/>
                <a:gd name="T91" fmla="*/ 1576 h 79"/>
                <a:gd name="T92" fmla="*/ 1237 w 110"/>
                <a:gd name="T93" fmla="*/ 1618 h 79"/>
                <a:gd name="T94" fmla="*/ 1324 w 110"/>
                <a:gd name="T95" fmla="*/ 1576 h 79"/>
                <a:gd name="T96" fmla="*/ 1384 w 110"/>
                <a:gd name="T97" fmla="*/ 1618 h 79"/>
                <a:gd name="T98" fmla="*/ 1430 w 110"/>
                <a:gd name="T99" fmla="*/ 1659 h 79"/>
                <a:gd name="T100" fmla="*/ 1512 w 110"/>
                <a:gd name="T101" fmla="*/ 1659 h 79"/>
                <a:gd name="T102" fmla="*/ 1576 w 110"/>
                <a:gd name="T103" fmla="*/ 1595 h 79"/>
                <a:gd name="T104" fmla="*/ 1659 w 110"/>
                <a:gd name="T105" fmla="*/ 1595 h 79"/>
                <a:gd name="T106" fmla="*/ 1723 w 110"/>
                <a:gd name="T107" fmla="*/ 1576 h 79"/>
                <a:gd name="T108" fmla="*/ 1828 w 110"/>
                <a:gd name="T109" fmla="*/ 1576 h 79"/>
                <a:gd name="T110" fmla="*/ 1888 w 110"/>
                <a:gd name="T111" fmla="*/ 1576 h 79"/>
                <a:gd name="T112" fmla="*/ 2080 w 110"/>
                <a:gd name="T113" fmla="*/ 1595 h 79"/>
                <a:gd name="T114" fmla="*/ 2034 w 110"/>
                <a:gd name="T115" fmla="*/ 1618 h 79"/>
                <a:gd name="T116" fmla="*/ 2121 w 110"/>
                <a:gd name="T117" fmla="*/ 1595 h 79"/>
                <a:gd name="T118" fmla="*/ 2098 w 110"/>
                <a:gd name="T119" fmla="*/ 1430 h 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0"/>
                <a:gd name="T181" fmla="*/ 0 h 79"/>
                <a:gd name="T182" fmla="*/ 110 w 110"/>
                <a:gd name="T183" fmla="*/ 79 h 7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0" h="79">
                  <a:moveTo>
                    <a:pt x="100" y="68"/>
                  </a:moveTo>
                  <a:lnTo>
                    <a:pt x="106" y="56"/>
                  </a:lnTo>
                  <a:lnTo>
                    <a:pt x="110" y="55"/>
                  </a:lnTo>
                  <a:lnTo>
                    <a:pt x="109" y="51"/>
                  </a:lnTo>
                  <a:lnTo>
                    <a:pt x="104" y="42"/>
                  </a:lnTo>
                  <a:lnTo>
                    <a:pt x="101" y="38"/>
                  </a:lnTo>
                  <a:lnTo>
                    <a:pt x="100" y="31"/>
                  </a:lnTo>
                  <a:lnTo>
                    <a:pt x="96" y="31"/>
                  </a:lnTo>
                  <a:lnTo>
                    <a:pt x="96" y="28"/>
                  </a:lnTo>
                  <a:lnTo>
                    <a:pt x="101" y="22"/>
                  </a:lnTo>
                  <a:lnTo>
                    <a:pt x="96" y="12"/>
                  </a:lnTo>
                  <a:lnTo>
                    <a:pt x="93" y="4"/>
                  </a:lnTo>
                  <a:lnTo>
                    <a:pt x="86" y="1"/>
                  </a:lnTo>
                  <a:lnTo>
                    <a:pt x="68" y="4"/>
                  </a:lnTo>
                  <a:lnTo>
                    <a:pt x="58" y="3"/>
                  </a:lnTo>
                  <a:lnTo>
                    <a:pt x="52" y="5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3" y="4"/>
                  </a:lnTo>
                  <a:lnTo>
                    <a:pt x="21" y="8"/>
                  </a:lnTo>
                  <a:lnTo>
                    <a:pt x="15" y="10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1" y="21"/>
                  </a:lnTo>
                  <a:lnTo>
                    <a:pt x="3" y="25"/>
                  </a:lnTo>
                  <a:lnTo>
                    <a:pt x="0" y="31"/>
                  </a:lnTo>
                  <a:lnTo>
                    <a:pt x="6" y="35"/>
                  </a:lnTo>
                  <a:lnTo>
                    <a:pt x="6" y="38"/>
                  </a:lnTo>
                  <a:lnTo>
                    <a:pt x="10" y="44"/>
                  </a:lnTo>
                  <a:lnTo>
                    <a:pt x="7" y="48"/>
                  </a:lnTo>
                  <a:lnTo>
                    <a:pt x="10" y="52"/>
                  </a:lnTo>
                  <a:lnTo>
                    <a:pt x="10" y="56"/>
                  </a:lnTo>
                  <a:lnTo>
                    <a:pt x="15" y="59"/>
                  </a:lnTo>
                  <a:lnTo>
                    <a:pt x="21" y="62"/>
                  </a:lnTo>
                  <a:lnTo>
                    <a:pt x="27" y="62"/>
                  </a:lnTo>
                  <a:lnTo>
                    <a:pt x="25" y="66"/>
                  </a:lnTo>
                  <a:lnTo>
                    <a:pt x="31" y="69"/>
                  </a:lnTo>
                  <a:lnTo>
                    <a:pt x="34" y="68"/>
                  </a:lnTo>
                  <a:lnTo>
                    <a:pt x="34" y="65"/>
                  </a:lnTo>
                  <a:lnTo>
                    <a:pt x="41" y="66"/>
                  </a:lnTo>
                  <a:lnTo>
                    <a:pt x="44" y="69"/>
                  </a:lnTo>
                  <a:lnTo>
                    <a:pt x="48" y="70"/>
                  </a:lnTo>
                  <a:lnTo>
                    <a:pt x="54" y="72"/>
                  </a:lnTo>
                  <a:lnTo>
                    <a:pt x="56" y="75"/>
                  </a:lnTo>
                  <a:lnTo>
                    <a:pt x="59" y="77"/>
                  </a:lnTo>
                  <a:lnTo>
                    <a:pt x="63" y="75"/>
                  </a:lnTo>
                  <a:lnTo>
                    <a:pt x="66" y="77"/>
                  </a:lnTo>
                  <a:lnTo>
                    <a:pt x="68" y="79"/>
                  </a:lnTo>
                  <a:lnTo>
                    <a:pt x="72" y="79"/>
                  </a:lnTo>
                  <a:lnTo>
                    <a:pt x="75" y="76"/>
                  </a:lnTo>
                  <a:lnTo>
                    <a:pt x="79" y="76"/>
                  </a:lnTo>
                  <a:lnTo>
                    <a:pt x="82" y="75"/>
                  </a:lnTo>
                  <a:lnTo>
                    <a:pt x="87" y="75"/>
                  </a:lnTo>
                  <a:lnTo>
                    <a:pt x="90" y="75"/>
                  </a:lnTo>
                  <a:lnTo>
                    <a:pt x="99" y="76"/>
                  </a:lnTo>
                  <a:lnTo>
                    <a:pt x="97" y="77"/>
                  </a:lnTo>
                  <a:lnTo>
                    <a:pt x="101" y="76"/>
                  </a:lnTo>
                  <a:lnTo>
                    <a:pt x="100" y="68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31" name="Freeform 1367"/>
            <p:cNvSpPr>
              <a:spLocks noChangeAspect="1"/>
            </p:cNvSpPr>
            <p:nvPr/>
          </p:nvSpPr>
          <p:spPr bwMode="auto">
            <a:xfrm>
              <a:off x="1935" y="2052"/>
              <a:ext cx="123" cy="61"/>
            </a:xfrm>
            <a:custGeom>
              <a:avLst/>
              <a:gdLst>
                <a:gd name="T0" fmla="*/ 437 w 27"/>
                <a:gd name="T1" fmla="*/ 0 h 13"/>
                <a:gd name="T2" fmla="*/ 292 w 27"/>
                <a:gd name="T3" fmla="*/ 0 h 13"/>
                <a:gd name="T4" fmla="*/ 210 w 27"/>
                <a:gd name="T5" fmla="*/ 0 h 13"/>
                <a:gd name="T6" fmla="*/ 164 w 27"/>
                <a:gd name="T7" fmla="*/ 66 h 13"/>
                <a:gd name="T8" fmla="*/ 82 w 27"/>
                <a:gd name="T9" fmla="*/ 66 h 13"/>
                <a:gd name="T10" fmla="*/ 0 w 27"/>
                <a:gd name="T11" fmla="*/ 131 h 13"/>
                <a:gd name="T12" fmla="*/ 0 w 27"/>
                <a:gd name="T13" fmla="*/ 197 h 13"/>
                <a:gd name="T14" fmla="*/ 0 w 27"/>
                <a:gd name="T15" fmla="*/ 263 h 13"/>
                <a:gd name="T16" fmla="*/ 210 w 27"/>
                <a:gd name="T17" fmla="*/ 286 h 13"/>
                <a:gd name="T18" fmla="*/ 560 w 27"/>
                <a:gd name="T19" fmla="*/ 221 h 13"/>
                <a:gd name="T20" fmla="*/ 497 w 27"/>
                <a:gd name="T21" fmla="*/ 42 h 13"/>
                <a:gd name="T22" fmla="*/ 437 w 27"/>
                <a:gd name="T23" fmla="*/ 0 h 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13"/>
                <a:gd name="T38" fmla="*/ 27 w 27"/>
                <a:gd name="T39" fmla="*/ 13 h 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13">
                  <a:moveTo>
                    <a:pt x="21" y="0"/>
                  </a:moveTo>
                  <a:lnTo>
                    <a:pt x="14" y="0"/>
                  </a:lnTo>
                  <a:lnTo>
                    <a:pt x="10" y="0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0" y="13"/>
                  </a:lnTo>
                  <a:lnTo>
                    <a:pt x="27" y="10"/>
                  </a:lnTo>
                  <a:lnTo>
                    <a:pt x="24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32" name="Freeform 1368"/>
            <p:cNvSpPr>
              <a:spLocks noChangeAspect="1"/>
            </p:cNvSpPr>
            <p:nvPr/>
          </p:nvSpPr>
          <p:spPr bwMode="auto">
            <a:xfrm>
              <a:off x="1935" y="2052"/>
              <a:ext cx="123" cy="61"/>
            </a:xfrm>
            <a:custGeom>
              <a:avLst/>
              <a:gdLst>
                <a:gd name="T0" fmla="*/ 437 w 27"/>
                <a:gd name="T1" fmla="*/ 0 h 13"/>
                <a:gd name="T2" fmla="*/ 292 w 27"/>
                <a:gd name="T3" fmla="*/ 0 h 13"/>
                <a:gd name="T4" fmla="*/ 210 w 27"/>
                <a:gd name="T5" fmla="*/ 0 h 13"/>
                <a:gd name="T6" fmla="*/ 164 w 27"/>
                <a:gd name="T7" fmla="*/ 66 h 13"/>
                <a:gd name="T8" fmla="*/ 82 w 27"/>
                <a:gd name="T9" fmla="*/ 66 h 13"/>
                <a:gd name="T10" fmla="*/ 0 w 27"/>
                <a:gd name="T11" fmla="*/ 131 h 13"/>
                <a:gd name="T12" fmla="*/ 0 w 27"/>
                <a:gd name="T13" fmla="*/ 197 h 13"/>
                <a:gd name="T14" fmla="*/ 0 w 27"/>
                <a:gd name="T15" fmla="*/ 263 h 13"/>
                <a:gd name="T16" fmla="*/ 210 w 27"/>
                <a:gd name="T17" fmla="*/ 286 h 13"/>
                <a:gd name="T18" fmla="*/ 560 w 27"/>
                <a:gd name="T19" fmla="*/ 221 h 13"/>
                <a:gd name="T20" fmla="*/ 497 w 27"/>
                <a:gd name="T21" fmla="*/ 42 h 13"/>
                <a:gd name="T22" fmla="*/ 437 w 27"/>
                <a:gd name="T23" fmla="*/ 0 h 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13"/>
                <a:gd name="T38" fmla="*/ 27 w 27"/>
                <a:gd name="T39" fmla="*/ 13 h 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13">
                  <a:moveTo>
                    <a:pt x="21" y="0"/>
                  </a:moveTo>
                  <a:lnTo>
                    <a:pt x="14" y="0"/>
                  </a:lnTo>
                  <a:lnTo>
                    <a:pt x="10" y="0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0" y="13"/>
                  </a:lnTo>
                  <a:lnTo>
                    <a:pt x="27" y="10"/>
                  </a:lnTo>
                  <a:lnTo>
                    <a:pt x="24" y="2"/>
                  </a:lnTo>
                  <a:lnTo>
                    <a:pt x="21" y="0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33" name="Freeform 1370"/>
            <p:cNvSpPr>
              <a:spLocks noChangeAspect="1"/>
            </p:cNvSpPr>
            <p:nvPr/>
          </p:nvSpPr>
          <p:spPr bwMode="auto">
            <a:xfrm>
              <a:off x="1953" y="1952"/>
              <a:ext cx="270" cy="179"/>
            </a:xfrm>
            <a:custGeom>
              <a:avLst/>
              <a:gdLst>
                <a:gd name="T0" fmla="*/ 860 w 59"/>
                <a:gd name="T1" fmla="*/ 757 h 39"/>
                <a:gd name="T2" fmla="*/ 879 w 59"/>
                <a:gd name="T3" fmla="*/ 757 h 39"/>
                <a:gd name="T4" fmla="*/ 879 w 59"/>
                <a:gd name="T5" fmla="*/ 716 h 39"/>
                <a:gd name="T6" fmla="*/ 984 w 59"/>
                <a:gd name="T7" fmla="*/ 675 h 39"/>
                <a:gd name="T8" fmla="*/ 1025 w 59"/>
                <a:gd name="T9" fmla="*/ 652 h 39"/>
                <a:gd name="T10" fmla="*/ 1089 w 59"/>
                <a:gd name="T11" fmla="*/ 652 h 39"/>
                <a:gd name="T12" fmla="*/ 1066 w 59"/>
                <a:gd name="T13" fmla="*/ 592 h 39"/>
                <a:gd name="T14" fmla="*/ 1066 w 59"/>
                <a:gd name="T15" fmla="*/ 505 h 39"/>
                <a:gd name="T16" fmla="*/ 1066 w 59"/>
                <a:gd name="T17" fmla="*/ 399 h 39"/>
                <a:gd name="T18" fmla="*/ 1130 w 59"/>
                <a:gd name="T19" fmla="*/ 381 h 39"/>
                <a:gd name="T20" fmla="*/ 1153 w 59"/>
                <a:gd name="T21" fmla="*/ 317 h 39"/>
                <a:gd name="T22" fmla="*/ 1213 w 59"/>
                <a:gd name="T23" fmla="*/ 317 h 39"/>
                <a:gd name="T24" fmla="*/ 1236 w 59"/>
                <a:gd name="T25" fmla="*/ 252 h 39"/>
                <a:gd name="T26" fmla="*/ 1172 w 59"/>
                <a:gd name="T27" fmla="*/ 252 h 39"/>
                <a:gd name="T28" fmla="*/ 1172 w 59"/>
                <a:gd name="T29" fmla="*/ 170 h 39"/>
                <a:gd name="T30" fmla="*/ 1089 w 59"/>
                <a:gd name="T31" fmla="*/ 147 h 39"/>
                <a:gd name="T32" fmla="*/ 1007 w 59"/>
                <a:gd name="T33" fmla="*/ 106 h 39"/>
                <a:gd name="T34" fmla="*/ 920 w 59"/>
                <a:gd name="T35" fmla="*/ 64 h 39"/>
                <a:gd name="T36" fmla="*/ 796 w 59"/>
                <a:gd name="T37" fmla="*/ 64 h 39"/>
                <a:gd name="T38" fmla="*/ 773 w 59"/>
                <a:gd name="T39" fmla="*/ 0 h 39"/>
                <a:gd name="T40" fmla="*/ 627 w 59"/>
                <a:gd name="T41" fmla="*/ 83 h 39"/>
                <a:gd name="T42" fmla="*/ 503 w 59"/>
                <a:gd name="T43" fmla="*/ 64 h 39"/>
                <a:gd name="T44" fmla="*/ 375 w 59"/>
                <a:gd name="T45" fmla="*/ 83 h 39"/>
                <a:gd name="T46" fmla="*/ 229 w 59"/>
                <a:gd name="T47" fmla="*/ 83 h 39"/>
                <a:gd name="T48" fmla="*/ 82 w 59"/>
                <a:gd name="T49" fmla="*/ 170 h 39"/>
                <a:gd name="T50" fmla="*/ 0 w 59"/>
                <a:gd name="T51" fmla="*/ 229 h 39"/>
                <a:gd name="T52" fmla="*/ 23 w 59"/>
                <a:gd name="T53" fmla="*/ 252 h 39"/>
                <a:gd name="T54" fmla="*/ 82 w 59"/>
                <a:gd name="T55" fmla="*/ 441 h 39"/>
                <a:gd name="T56" fmla="*/ 82 w 59"/>
                <a:gd name="T57" fmla="*/ 464 h 39"/>
                <a:gd name="T58" fmla="*/ 169 w 59"/>
                <a:gd name="T59" fmla="*/ 505 h 39"/>
                <a:gd name="T60" fmla="*/ 357 w 59"/>
                <a:gd name="T61" fmla="*/ 505 h 39"/>
                <a:gd name="T62" fmla="*/ 421 w 59"/>
                <a:gd name="T63" fmla="*/ 528 h 39"/>
                <a:gd name="T64" fmla="*/ 481 w 59"/>
                <a:gd name="T65" fmla="*/ 716 h 39"/>
                <a:gd name="T66" fmla="*/ 503 w 59"/>
                <a:gd name="T67" fmla="*/ 716 h 39"/>
                <a:gd name="T68" fmla="*/ 650 w 59"/>
                <a:gd name="T69" fmla="*/ 757 h 39"/>
                <a:gd name="T70" fmla="*/ 668 w 59"/>
                <a:gd name="T71" fmla="*/ 822 h 39"/>
                <a:gd name="T72" fmla="*/ 773 w 59"/>
                <a:gd name="T73" fmla="*/ 757 h 39"/>
                <a:gd name="T74" fmla="*/ 860 w 59"/>
                <a:gd name="T75" fmla="*/ 757 h 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9"/>
                <a:gd name="T115" fmla="*/ 0 h 39"/>
                <a:gd name="T116" fmla="*/ 59 w 59"/>
                <a:gd name="T117" fmla="*/ 39 h 3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9" h="39">
                  <a:moveTo>
                    <a:pt x="41" y="36"/>
                  </a:moveTo>
                  <a:lnTo>
                    <a:pt x="42" y="36"/>
                  </a:lnTo>
                  <a:lnTo>
                    <a:pt x="42" y="34"/>
                  </a:lnTo>
                  <a:lnTo>
                    <a:pt x="47" y="32"/>
                  </a:lnTo>
                  <a:lnTo>
                    <a:pt x="49" y="31"/>
                  </a:lnTo>
                  <a:lnTo>
                    <a:pt x="52" y="31"/>
                  </a:lnTo>
                  <a:lnTo>
                    <a:pt x="51" y="28"/>
                  </a:lnTo>
                  <a:lnTo>
                    <a:pt x="51" y="24"/>
                  </a:lnTo>
                  <a:lnTo>
                    <a:pt x="51" y="19"/>
                  </a:lnTo>
                  <a:lnTo>
                    <a:pt x="54" y="18"/>
                  </a:lnTo>
                  <a:lnTo>
                    <a:pt x="55" y="15"/>
                  </a:lnTo>
                  <a:lnTo>
                    <a:pt x="58" y="15"/>
                  </a:lnTo>
                  <a:lnTo>
                    <a:pt x="59" y="12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2" y="7"/>
                  </a:lnTo>
                  <a:lnTo>
                    <a:pt x="48" y="5"/>
                  </a:lnTo>
                  <a:lnTo>
                    <a:pt x="44" y="3"/>
                  </a:lnTo>
                  <a:lnTo>
                    <a:pt x="38" y="3"/>
                  </a:lnTo>
                  <a:lnTo>
                    <a:pt x="37" y="0"/>
                  </a:lnTo>
                  <a:lnTo>
                    <a:pt x="30" y="4"/>
                  </a:lnTo>
                  <a:lnTo>
                    <a:pt x="24" y="3"/>
                  </a:lnTo>
                  <a:lnTo>
                    <a:pt x="18" y="4"/>
                  </a:lnTo>
                  <a:lnTo>
                    <a:pt x="11" y="4"/>
                  </a:lnTo>
                  <a:lnTo>
                    <a:pt x="4" y="8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4" y="21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17" y="24"/>
                  </a:lnTo>
                  <a:lnTo>
                    <a:pt x="20" y="25"/>
                  </a:lnTo>
                  <a:lnTo>
                    <a:pt x="23" y="34"/>
                  </a:lnTo>
                  <a:lnTo>
                    <a:pt x="24" y="34"/>
                  </a:lnTo>
                  <a:lnTo>
                    <a:pt x="31" y="36"/>
                  </a:lnTo>
                  <a:lnTo>
                    <a:pt x="32" y="39"/>
                  </a:lnTo>
                  <a:lnTo>
                    <a:pt x="37" y="36"/>
                  </a:lnTo>
                  <a:lnTo>
                    <a:pt x="41" y="36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34" name="Freeform 1372"/>
            <p:cNvSpPr>
              <a:spLocks noChangeAspect="1"/>
            </p:cNvSpPr>
            <p:nvPr/>
          </p:nvSpPr>
          <p:spPr bwMode="auto">
            <a:xfrm>
              <a:off x="2100" y="2126"/>
              <a:ext cx="575" cy="517"/>
            </a:xfrm>
            <a:custGeom>
              <a:avLst/>
              <a:gdLst>
                <a:gd name="T0" fmla="*/ 2478 w 126"/>
                <a:gd name="T1" fmla="*/ 229 h 113"/>
                <a:gd name="T2" fmla="*/ 2478 w 126"/>
                <a:gd name="T3" fmla="*/ 82 h 113"/>
                <a:gd name="T4" fmla="*/ 2250 w 126"/>
                <a:gd name="T5" fmla="*/ 0 h 113"/>
                <a:gd name="T6" fmla="*/ 1981 w 126"/>
                <a:gd name="T7" fmla="*/ 64 h 113"/>
                <a:gd name="T8" fmla="*/ 1894 w 126"/>
                <a:gd name="T9" fmla="*/ 169 h 113"/>
                <a:gd name="T10" fmla="*/ 1688 w 126"/>
                <a:gd name="T11" fmla="*/ 375 h 113"/>
                <a:gd name="T12" fmla="*/ 1561 w 126"/>
                <a:gd name="T13" fmla="*/ 439 h 113"/>
                <a:gd name="T14" fmla="*/ 1396 w 126"/>
                <a:gd name="T15" fmla="*/ 439 h 113"/>
                <a:gd name="T16" fmla="*/ 1209 w 126"/>
                <a:gd name="T17" fmla="*/ 503 h 113"/>
                <a:gd name="T18" fmla="*/ 1063 w 126"/>
                <a:gd name="T19" fmla="*/ 567 h 113"/>
                <a:gd name="T20" fmla="*/ 789 w 126"/>
                <a:gd name="T21" fmla="*/ 503 h 113"/>
                <a:gd name="T22" fmla="*/ 415 w 126"/>
                <a:gd name="T23" fmla="*/ 567 h 113"/>
                <a:gd name="T24" fmla="*/ 251 w 126"/>
                <a:gd name="T25" fmla="*/ 668 h 113"/>
                <a:gd name="T26" fmla="*/ 210 w 126"/>
                <a:gd name="T27" fmla="*/ 773 h 113"/>
                <a:gd name="T28" fmla="*/ 333 w 126"/>
                <a:gd name="T29" fmla="*/ 1025 h 113"/>
                <a:gd name="T30" fmla="*/ 105 w 126"/>
                <a:gd name="T31" fmla="*/ 1299 h 113"/>
                <a:gd name="T32" fmla="*/ 64 w 126"/>
                <a:gd name="T33" fmla="*/ 1505 h 113"/>
                <a:gd name="T34" fmla="*/ 0 w 126"/>
                <a:gd name="T35" fmla="*/ 1716 h 113"/>
                <a:gd name="T36" fmla="*/ 146 w 126"/>
                <a:gd name="T37" fmla="*/ 1780 h 113"/>
                <a:gd name="T38" fmla="*/ 310 w 126"/>
                <a:gd name="T39" fmla="*/ 1780 h 113"/>
                <a:gd name="T40" fmla="*/ 502 w 126"/>
                <a:gd name="T41" fmla="*/ 1780 h 113"/>
                <a:gd name="T42" fmla="*/ 707 w 126"/>
                <a:gd name="T43" fmla="*/ 1798 h 113"/>
                <a:gd name="T44" fmla="*/ 999 w 126"/>
                <a:gd name="T45" fmla="*/ 1675 h 113"/>
                <a:gd name="T46" fmla="*/ 1104 w 126"/>
                <a:gd name="T47" fmla="*/ 1569 h 113"/>
                <a:gd name="T48" fmla="*/ 1269 w 126"/>
                <a:gd name="T49" fmla="*/ 1505 h 113"/>
                <a:gd name="T50" fmla="*/ 1501 w 126"/>
                <a:gd name="T51" fmla="*/ 1505 h 113"/>
                <a:gd name="T52" fmla="*/ 1748 w 126"/>
                <a:gd name="T53" fmla="*/ 1633 h 113"/>
                <a:gd name="T54" fmla="*/ 1917 w 126"/>
                <a:gd name="T55" fmla="*/ 1780 h 113"/>
                <a:gd name="T56" fmla="*/ 2063 w 126"/>
                <a:gd name="T57" fmla="*/ 1926 h 113"/>
                <a:gd name="T58" fmla="*/ 1771 w 126"/>
                <a:gd name="T59" fmla="*/ 2031 h 113"/>
                <a:gd name="T60" fmla="*/ 1771 w 126"/>
                <a:gd name="T61" fmla="*/ 2242 h 113"/>
                <a:gd name="T62" fmla="*/ 1835 w 126"/>
                <a:gd name="T63" fmla="*/ 2365 h 113"/>
                <a:gd name="T64" fmla="*/ 2063 w 126"/>
                <a:gd name="T65" fmla="*/ 2283 h 113"/>
                <a:gd name="T66" fmla="*/ 2186 w 126"/>
                <a:gd name="T67" fmla="*/ 1944 h 113"/>
                <a:gd name="T68" fmla="*/ 2355 w 126"/>
                <a:gd name="T69" fmla="*/ 1780 h 113"/>
                <a:gd name="T70" fmla="*/ 2624 w 126"/>
                <a:gd name="T71" fmla="*/ 1739 h 113"/>
                <a:gd name="T72" fmla="*/ 2542 w 126"/>
                <a:gd name="T73" fmla="*/ 229 h 1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"/>
                <a:gd name="T112" fmla="*/ 0 h 113"/>
                <a:gd name="T113" fmla="*/ 126 w 126"/>
                <a:gd name="T114" fmla="*/ 113 h 1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" h="113">
                  <a:moveTo>
                    <a:pt x="122" y="11"/>
                  </a:moveTo>
                  <a:lnTo>
                    <a:pt x="119" y="11"/>
                  </a:lnTo>
                  <a:lnTo>
                    <a:pt x="116" y="5"/>
                  </a:lnTo>
                  <a:lnTo>
                    <a:pt x="119" y="4"/>
                  </a:lnTo>
                  <a:lnTo>
                    <a:pt x="113" y="1"/>
                  </a:lnTo>
                  <a:lnTo>
                    <a:pt x="108" y="0"/>
                  </a:lnTo>
                  <a:lnTo>
                    <a:pt x="99" y="3"/>
                  </a:lnTo>
                  <a:lnTo>
                    <a:pt x="95" y="3"/>
                  </a:lnTo>
                  <a:lnTo>
                    <a:pt x="95" y="8"/>
                  </a:lnTo>
                  <a:lnTo>
                    <a:pt x="91" y="8"/>
                  </a:lnTo>
                  <a:lnTo>
                    <a:pt x="82" y="11"/>
                  </a:lnTo>
                  <a:lnTo>
                    <a:pt x="81" y="18"/>
                  </a:lnTo>
                  <a:lnTo>
                    <a:pt x="81" y="22"/>
                  </a:lnTo>
                  <a:lnTo>
                    <a:pt x="75" y="21"/>
                  </a:lnTo>
                  <a:lnTo>
                    <a:pt x="70" y="24"/>
                  </a:lnTo>
                  <a:lnTo>
                    <a:pt x="67" y="21"/>
                  </a:lnTo>
                  <a:lnTo>
                    <a:pt x="62" y="25"/>
                  </a:lnTo>
                  <a:lnTo>
                    <a:pt x="58" y="24"/>
                  </a:lnTo>
                  <a:lnTo>
                    <a:pt x="54" y="24"/>
                  </a:lnTo>
                  <a:lnTo>
                    <a:pt x="51" y="27"/>
                  </a:lnTo>
                  <a:lnTo>
                    <a:pt x="47" y="24"/>
                  </a:lnTo>
                  <a:lnTo>
                    <a:pt x="38" y="24"/>
                  </a:lnTo>
                  <a:lnTo>
                    <a:pt x="27" y="25"/>
                  </a:lnTo>
                  <a:lnTo>
                    <a:pt x="20" y="27"/>
                  </a:lnTo>
                  <a:lnTo>
                    <a:pt x="15" y="29"/>
                  </a:lnTo>
                  <a:lnTo>
                    <a:pt x="12" y="32"/>
                  </a:lnTo>
                  <a:lnTo>
                    <a:pt x="7" y="32"/>
                  </a:lnTo>
                  <a:lnTo>
                    <a:pt x="10" y="37"/>
                  </a:lnTo>
                  <a:lnTo>
                    <a:pt x="15" y="44"/>
                  </a:lnTo>
                  <a:lnTo>
                    <a:pt x="16" y="49"/>
                  </a:lnTo>
                  <a:lnTo>
                    <a:pt x="12" y="49"/>
                  </a:lnTo>
                  <a:lnTo>
                    <a:pt x="5" y="62"/>
                  </a:lnTo>
                  <a:lnTo>
                    <a:pt x="7" y="70"/>
                  </a:lnTo>
                  <a:lnTo>
                    <a:pt x="3" y="72"/>
                  </a:lnTo>
                  <a:lnTo>
                    <a:pt x="2" y="76"/>
                  </a:lnTo>
                  <a:lnTo>
                    <a:pt x="0" y="82"/>
                  </a:lnTo>
                  <a:lnTo>
                    <a:pt x="3" y="80"/>
                  </a:lnTo>
                  <a:lnTo>
                    <a:pt x="7" y="85"/>
                  </a:lnTo>
                  <a:lnTo>
                    <a:pt x="10" y="87"/>
                  </a:lnTo>
                  <a:lnTo>
                    <a:pt x="15" y="85"/>
                  </a:lnTo>
                  <a:lnTo>
                    <a:pt x="20" y="85"/>
                  </a:lnTo>
                  <a:lnTo>
                    <a:pt x="24" y="85"/>
                  </a:lnTo>
                  <a:lnTo>
                    <a:pt x="30" y="85"/>
                  </a:lnTo>
                  <a:lnTo>
                    <a:pt x="34" y="86"/>
                  </a:lnTo>
                  <a:lnTo>
                    <a:pt x="38" y="83"/>
                  </a:lnTo>
                  <a:lnTo>
                    <a:pt x="48" y="80"/>
                  </a:lnTo>
                  <a:lnTo>
                    <a:pt x="53" y="75"/>
                  </a:lnTo>
                  <a:lnTo>
                    <a:pt x="54" y="73"/>
                  </a:lnTo>
                  <a:lnTo>
                    <a:pt x="61" y="72"/>
                  </a:lnTo>
                  <a:lnTo>
                    <a:pt x="64" y="69"/>
                  </a:lnTo>
                  <a:lnTo>
                    <a:pt x="72" y="72"/>
                  </a:lnTo>
                  <a:lnTo>
                    <a:pt x="81" y="72"/>
                  </a:lnTo>
                  <a:lnTo>
                    <a:pt x="84" y="78"/>
                  </a:lnTo>
                  <a:lnTo>
                    <a:pt x="91" y="80"/>
                  </a:lnTo>
                  <a:lnTo>
                    <a:pt x="92" y="85"/>
                  </a:lnTo>
                  <a:lnTo>
                    <a:pt x="96" y="87"/>
                  </a:lnTo>
                  <a:lnTo>
                    <a:pt x="99" y="92"/>
                  </a:lnTo>
                  <a:lnTo>
                    <a:pt x="89" y="93"/>
                  </a:lnTo>
                  <a:lnTo>
                    <a:pt x="85" y="97"/>
                  </a:lnTo>
                  <a:lnTo>
                    <a:pt x="88" y="100"/>
                  </a:lnTo>
                  <a:lnTo>
                    <a:pt x="85" y="107"/>
                  </a:lnTo>
                  <a:lnTo>
                    <a:pt x="84" y="110"/>
                  </a:lnTo>
                  <a:lnTo>
                    <a:pt x="88" y="113"/>
                  </a:lnTo>
                  <a:lnTo>
                    <a:pt x="95" y="109"/>
                  </a:lnTo>
                  <a:lnTo>
                    <a:pt x="99" y="109"/>
                  </a:lnTo>
                  <a:lnTo>
                    <a:pt x="99" y="106"/>
                  </a:lnTo>
                  <a:lnTo>
                    <a:pt x="105" y="93"/>
                  </a:lnTo>
                  <a:lnTo>
                    <a:pt x="109" y="89"/>
                  </a:lnTo>
                  <a:lnTo>
                    <a:pt x="113" y="85"/>
                  </a:lnTo>
                  <a:lnTo>
                    <a:pt x="119" y="82"/>
                  </a:lnTo>
                  <a:lnTo>
                    <a:pt x="126" y="83"/>
                  </a:lnTo>
                  <a:lnTo>
                    <a:pt x="126" y="11"/>
                  </a:lnTo>
                  <a:lnTo>
                    <a:pt x="122" y="11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35" name="Freeform 1376"/>
            <p:cNvSpPr>
              <a:spLocks noChangeAspect="1"/>
            </p:cNvSpPr>
            <p:nvPr/>
          </p:nvSpPr>
          <p:spPr bwMode="auto">
            <a:xfrm>
              <a:off x="2100" y="2117"/>
              <a:ext cx="575" cy="516"/>
            </a:xfrm>
            <a:custGeom>
              <a:avLst/>
              <a:gdLst>
                <a:gd name="T0" fmla="*/ 2478 w 126"/>
                <a:gd name="T1" fmla="*/ 251 h 113"/>
                <a:gd name="T2" fmla="*/ 2478 w 126"/>
                <a:gd name="T3" fmla="*/ 105 h 113"/>
                <a:gd name="T4" fmla="*/ 2250 w 126"/>
                <a:gd name="T5" fmla="*/ 0 h 113"/>
                <a:gd name="T6" fmla="*/ 1981 w 126"/>
                <a:gd name="T7" fmla="*/ 105 h 113"/>
                <a:gd name="T8" fmla="*/ 1894 w 126"/>
                <a:gd name="T9" fmla="*/ 187 h 113"/>
                <a:gd name="T10" fmla="*/ 1688 w 126"/>
                <a:gd name="T11" fmla="*/ 416 h 113"/>
                <a:gd name="T12" fmla="*/ 1561 w 126"/>
                <a:gd name="T13" fmla="*/ 457 h 113"/>
                <a:gd name="T14" fmla="*/ 1396 w 126"/>
                <a:gd name="T15" fmla="*/ 479 h 113"/>
                <a:gd name="T16" fmla="*/ 1209 w 126"/>
                <a:gd name="T17" fmla="*/ 502 h 113"/>
                <a:gd name="T18" fmla="*/ 1063 w 126"/>
                <a:gd name="T19" fmla="*/ 562 h 113"/>
                <a:gd name="T20" fmla="*/ 789 w 126"/>
                <a:gd name="T21" fmla="*/ 543 h 113"/>
                <a:gd name="T22" fmla="*/ 415 w 126"/>
                <a:gd name="T23" fmla="*/ 562 h 113"/>
                <a:gd name="T24" fmla="*/ 251 w 126"/>
                <a:gd name="T25" fmla="*/ 690 h 113"/>
                <a:gd name="T26" fmla="*/ 210 w 126"/>
                <a:gd name="T27" fmla="*/ 772 h 113"/>
                <a:gd name="T28" fmla="*/ 333 w 126"/>
                <a:gd name="T29" fmla="*/ 1041 h 113"/>
                <a:gd name="T30" fmla="*/ 105 w 126"/>
                <a:gd name="T31" fmla="*/ 1315 h 113"/>
                <a:gd name="T32" fmla="*/ 64 w 126"/>
                <a:gd name="T33" fmla="*/ 1502 h 113"/>
                <a:gd name="T34" fmla="*/ 0 w 126"/>
                <a:gd name="T35" fmla="*/ 1753 h 113"/>
                <a:gd name="T36" fmla="*/ 146 w 126"/>
                <a:gd name="T37" fmla="*/ 1772 h 113"/>
                <a:gd name="T38" fmla="*/ 310 w 126"/>
                <a:gd name="T39" fmla="*/ 1772 h 113"/>
                <a:gd name="T40" fmla="*/ 502 w 126"/>
                <a:gd name="T41" fmla="*/ 1813 h 113"/>
                <a:gd name="T42" fmla="*/ 707 w 126"/>
                <a:gd name="T43" fmla="*/ 1813 h 113"/>
                <a:gd name="T44" fmla="*/ 999 w 126"/>
                <a:gd name="T45" fmla="*/ 1690 h 113"/>
                <a:gd name="T46" fmla="*/ 1104 w 126"/>
                <a:gd name="T47" fmla="*/ 1562 h 113"/>
                <a:gd name="T48" fmla="*/ 1269 w 126"/>
                <a:gd name="T49" fmla="*/ 1543 h 113"/>
                <a:gd name="T50" fmla="*/ 1501 w 126"/>
                <a:gd name="T51" fmla="*/ 1543 h 113"/>
                <a:gd name="T52" fmla="*/ 1748 w 126"/>
                <a:gd name="T53" fmla="*/ 1667 h 113"/>
                <a:gd name="T54" fmla="*/ 1917 w 126"/>
                <a:gd name="T55" fmla="*/ 1772 h 113"/>
                <a:gd name="T56" fmla="*/ 2063 w 126"/>
                <a:gd name="T57" fmla="*/ 1918 h 113"/>
                <a:gd name="T58" fmla="*/ 1771 w 126"/>
                <a:gd name="T59" fmla="*/ 2046 h 113"/>
                <a:gd name="T60" fmla="*/ 1771 w 126"/>
                <a:gd name="T61" fmla="*/ 2274 h 113"/>
                <a:gd name="T62" fmla="*/ 1835 w 126"/>
                <a:gd name="T63" fmla="*/ 2356 h 113"/>
                <a:gd name="T64" fmla="*/ 2063 w 126"/>
                <a:gd name="T65" fmla="*/ 2315 h 113"/>
                <a:gd name="T66" fmla="*/ 2186 w 126"/>
                <a:gd name="T67" fmla="*/ 1959 h 113"/>
                <a:gd name="T68" fmla="*/ 2355 w 126"/>
                <a:gd name="T69" fmla="*/ 1813 h 113"/>
                <a:gd name="T70" fmla="*/ 2624 w 126"/>
                <a:gd name="T71" fmla="*/ 1753 h 113"/>
                <a:gd name="T72" fmla="*/ 2542 w 126"/>
                <a:gd name="T73" fmla="*/ 269 h 1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"/>
                <a:gd name="T112" fmla="*/ 0 h 113"/>
                <a:gd name="T113" fmla="*/ 126 w 126"/>
                <a:gd name="T114" fmla="*/ 113 h 1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" h="113">
                  <a:moveTo>
                    <a:pt x="122" y="13"/>
                  </a:moveTo>
                  <a:lnTo>
                    <a:pt x="119" y="12"/>
                  </a:lnTo>
                  <a:lnTo>
                    <a:pt x="116" y="7"/>
                  </a:lnTo>
                  <a:lnTo>
                    <a:pt x="119" y="5"/>
                  </a:lnTo>
                  <a:lnTo>
                    <a:pt x="113" y="2"/>
                  </a:lnTo>
                  <a:lnTo>
                    <a:pt x="108" y="0"/>
                  </a:lnTo>
                  <a:lnTo>
                    <a:pt x="99" y="5"/>
                  </a:lnTo>
                  <a:lnTo>
                    <a:pt x="95" y="5"/>
                  </a:lnTo>
                  <a:lnTo>
                    <a:pt x="95" y="9"/>
                  </a:lnTo>
                  <a:lnTo>
                    <a:pt x="91" y="9"/>
                  </a:lnTo>
                  <a:lnTo>
                    <a:pt x="82" y="12"/>
                  </a:lnTo>
                  <a:lnTo>
                    <a:pt x="81" y="20"/>
                  </a:lnTo>
                  <a:lnTo>
                    <a:pt x="81" y="23"/>
                  </a:lnTo>
                  <a:lnTo>
                    <a:pt x="75" y="22"/>
                  </a:lnTo>
                  <a:lnTo>
                    <a:pt x="70" y="24"/>
                  </a:lnTo>
                  <a:lnTo>
                    <a:pt x="67" y="23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4" y="24"/>
                  </a:lnTo>
                  <a:lnTo>
                    <a:pt x="51" y="27"/>
                  </a:lnTo>
                  <a:lnTo>
                    <a:pt x="47" y="24"/>
                  </a:lnTo>
                  <a:lnTo>
                    <a:pt x="38" y="26"/>
                  </a:lnTo>
                  <a:lnTo>
                    <a:pt x="27" y="26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2" y="33"/>
                  </a:lnTo>
                  <a:lnTo>
                    <a:pt x="7" y="33"/>
                  </a:lnTo>
                  <a:lnTo>
                    <a:pt x="10" y="37"/>
                  </a:lnTo>
                  <a:lnTo>
                    <a:pt x="15" y="46"/>
                  </a:lnTo>
                  <a:lnTo>
                    <a:pt x="16" y="50"/>
                  </a:lnTo>
                  <a:lnTo>
                    <a:pt x="12" y="51"/>
                  </a:lnTo>
                  <a:lnTo>
                    <a:pt x="5" y="63"/>
                  </a:lnTo>
                  <a:lnTo>
                    <a:pt x="7" y="71"/>
                  </a:lnTo>
                  <a:lnTo>
                    <a:pt x="3" y="72"/>
                  </a:lnTo>
                  <a:lnTo>
                    <a:pt x="2" y="77"/>
                  </a:lnTo>
                  <a:lnTo>
                    <a:pt x="0" y="84"/>
                  </a:lnTo>
                  <a:lnTo>
                    <a:pt x="3" y="82"/>
                  </a:lnTo>
                  <a:lnTo>
                    <a:pt x="7" y="85"/>
                  </a:lnTo>
                  <a:lnTo>
                    <a:pt x="10" y="88"/>
                  </a:lnTo>
                  <a:lnTo>
                    <a:pt x="15" y="85"/>
                  </a:lnTo>
                  <a:lnTo>
                    <a:pt x="20" y="87"/>
                  </a:lnTo>
                  <a:lnTo>
                    <a:pt x="24" y="87"/>
                  </a:lnTo>
                  <a:lnTo>
                    <a:pt x="30" y="85"/>
                  </a:lnTo>
                  <a:lnTo>
                    <a:pt x="34" y="87"/>
                  </a:lnTo>
                  <a:lnTo>
                    <a:pt x="38" y="84"/>
                  </a:lnTo>
                  <a:lnTo>
                    <a:pt x="48" y="81"/>
                  </a:lnTo>
                  <a:lnTo>
                    <a:pt x="53" y="75"/>
                  </a:lnTo>
                  <a:lnTo>
                    <a:pt x="54" y="74"/>
                  </a:lnTo>
                  <a:lnTo>
                    <a:pt x="61" y="74"/>
                  </a:lnTo>
                  <a:lnTo>
                    <a:pt x="64" y="71"/>
                  </a:lnTo>
                  <a:lnTo>
                    <a:pt x="72" y="74"/>
                  </a:lnTo>
                  <a:lnTo>
                    <a:pt x="81" y="74"/>
                  </a:lnTo>
                  <a:lnTo>
                    <a:pt x="84" y="80"/>
                  </a:lnTo>
                  <a:lnTo>
                    <a:pt x="91" y="81"/>
                  </a:lnTo>
                  <a:lnTo>
                    <a:pt x="92" y="85"/>
                  </a:lnTo>
                  <a:lnTo>
                    <a:pt x="96" y="89"/>
                  </a:lnTo>
                  <a:lnTo>
                    <a:pt x="99" y="92"/>
                  </a:lnTo>
                  <a:lnTo>
                    <a:pt x="89" y="95"/>
                  </a:lnTo>
                  <a:lnTo>
                    <a:pt x="85" y="98"/>
                  </a:lnTo>
                  <a:lnTo>
                    <a:pt x="88" y="101"/>
                  </a:lnTo>
                  <a:lnTo>
                    <a:pt x="85" y="109"/>
                  </a:lnTo>
                  <a:lnTo>
                    <a:pt x="84" y="112"/>
                  </a:lnTo>
                  <a:lnTo>
                    <a:pt x="88" y="113"/>
                  </a:lnTo>
                  <a:lnTo>
                    <a:pt x="95" y="111"/>
                  </a:lnTo>
                  <a:lnTo>
                    <a:pt x="99" y="111"/>
                  </a:lnTo>
                  <a:lnTo>
                    <a:pt x="99" y="106"/>
                  </a:lnTo>
                  <a:lnTo>
                    <a:pt x="105" y="94"/>
                  </a:lnTo>
                  <a:lnTo>
                    <a:pt x="109" y="89"/>
                  </a:lnTo>
                  <a:lnTo>
                    <a:pt x="113" y="87"/>
                  </a:lnTo>
                  <a:lnTo>
                    <a:pt x="119" y="84"/>
                  </a:lnTo>
                  <a:lnTo>
                    <a:pt x="126" y="84"/>
                  </a:lnTo>
                  <a:lnTo>
                    <a:pt x="126" y="13"/>
                  </a:lnTo>
                  <a:lnTo>
                    <a:pt x="122" y="13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36" name="Freeform 1378"/>
            <p:cNvSpPr>
              <a:spLocks noChangeAspect="1"/>
            </p:cNvSpPr>
            <p:nvPr/>
          </p:nvSpPr>
          <p:spPr bwMode="auto">
            <a:xfrm>
              <a:off x="2100" y="1938"/>
              <a:ext cx="424" cy="334"/>
            </a:xfrm>
            <a:custGeom>
              <a:avLst/>
              <a:gdLst>
                <a:gd name="T0" fmla="*/ 1769 w 93"/>
                <a:gd name="T1" fmla="*/ 814 h 73"/>
                <a:gd name="T2" fmla="*/ 1705 w 93"/>
                <a:gd name="T3" fmla="*/ 714 h 73"/>
                <a:gd name="T4" fmla="*/ 1892 w 93"/>
                <a:gd name="T5" fmla="*/ 650 h 73"/>
                <a:gd name="T6" fmla="*/ 1892 w 93"/>
                <a:gd name="T7" fmla="*/ 522 h 73"/>
                <a:gd name="T8" fmla="*/ 1682 w 93"/>
                <a:gd name="T9" fmla="*/ 439 h 73"/>
                <a:gd name="T10" fmla="*/ 1477 w 93"/>
                <a:gd name="T11" fmla="*/ 357 h 73"/>
                <a:gd name="T12" fmla="*/ 1391 w 93"/>
                <a:gd name="T13" fmla="*/ 270 h 73"/>
                <a:gd name="T14" fmla="*/ 1350 w 93"/>
                <a:gd name="T15" fmla="*/ 124 h 73"/>
                <a:gd name="T16" fmla="*/ 1185 w 93"/>
                <a:gd name="T17" fmla="*/ 23 h 73"/>
                <a:gd name="T18" fmla="*/ 998 w 93"/>
                <a:gd name="T19" fmla="*/ 64 h 73"/>
                <a:gd name="T20" fmla="*/ 894 w 93"/>
                <a:gd name="T21" fmla="*/ 64 h 73"/>
                <a:gd name="T22" fmla="*/ 748 w 93"/>
                <a:gd name="T23" fmla="*/ 0 h 73"/>
                <a:gd name="T24" fmla="*/ 543 w 93"/>
                <a:gd name="T25" fmla="*/ 169 h 73"/>
                <a:gd name="T26" fmla="*/ 497 w 93"/>
                <a:gd name="T27" fmla="*/ 229 h 73"/>
                <a:gd name="T28" fmla="*/ 561 w 93"/>
                <a:gd name="T29" fmla="*/ 316 h 73"/>
                <a:gd name="T30" fmla="*/ 479 w 93"/>
                <a:gd name="T31" fmla="*/ 375 h 73"/>
                <a:gd name="T32" fmla="*/ 397 w 93"/>
                <a:gd name="T33" fmla="*/ 462 h 73"/>
                <a:gd name="T34" fmla="*/ 397 w 93"/>
                <a:gd name="T35" fmla="*/ 650 h 73"/>
                <a:gd name="T36" fmla="*/ 356 w 93"/>
                <a:gd name="T37" fmla="*/ 714 h 73"/>
                <a:gd name="T38" fmla="*/ 210 w 93"/>
                <a:gd name="T39" fmla="*/ 773 h 73"/>
                <a:gd name="T40" fmla="*/ 187 w 93"/>
                <a:gd name="T41" fmla="*/ 814 h 73"/>
                <a:gd name="T42" fmla="*/ 0 w 93"/>
                <a:gd name="T43" fmla="*/ 878 h 73"/>
                <a:gd name="T44" fmla="*/ 146 w 93"/>
                <a:gd name="T45" fmla="*/ 1171 h 73"/>
                <a:gd name="T46" fmla="*/ 41 w 93"/>
                <a:gd name="T47" fmla="*/ 1359 h 73"/>
                <a:gd name="T48" fmla="*/ 146 w 93"/>
                <a:gd name="T49" fmla="*/ 1528 h 73"/>
                <a:gd name="T50" fmla="*/ 310 w 93"/>
                <a:gd name="T51" fmla="*/ 1464 h 73"/>
                <a:gd name="T52" fmla="*/ 561 w 93"/>
                <a:gd name="T53" fmla="*/ 1382 h 73"/>
                <a:gd name="T54" fmla="*/ 976 w 93"/>
                <a:gd name="T55" fmla="*/ 1359 h 73"/>
                <a:gd name="T56" fmla="*/ 1122 w 93"/>
                <a:gd name="T57" fmla="*/ 1359 h 73"/>
                <a:gd name="T58" fmla="*/ 1290 w 93"/>
                <a:gd name="T59" fmla="*/ 1382 h 73"/>
                <a:gd name="T60" fmla="*/ 1454 w 93"/>
                <a:gd name="T61" fmla="*/ 1359 h 73"/>
                <a:gd name="T62" fmla="*/ 1682 w 93"/>
                <a:gd name="T63" fmla="*/ 1318 h 73"/>
                <a:gd name="T64" fmla="*/ 1705 w 93"/>
                <a:gd name="T65" fmla="*/ 1089 h 73"/>
                <a:gd name="T66" fmla="*/ 1787 w 93"/>
                <a:gd name="T67" fmla="*/ 943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3"/>
                <a:gd name="T103" fmla="*/ 0 h 73"/>
                <a:gd name="T104" fmla="*/ 93 w 93"/>
                <a:gd name="T105" fmla="*/ 73 h 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3" h="73">
                  <a:moveTo>
                    <a:pt x="85" y="42"/>
                  </a:moveTo>
                  <a:lnTo>
                    <a:pt x="85" y="39"/>
                  </a:lnTo>
                  <a:lnTo>
                    <a:pt x="81" y="37"/>
                  </a:lnTo>
                  <a:lnTo>
                    <a:pt x="82" y="34"/>
                  </a:lnTo>
                  <a:lnTo>
                    <a:pt x="89" y="34"/>
                  </a:lnTo>
                  <a:lnTo>
                    <a:pt x="91" y="31"/>
                  </a:lnTo>
                  <a:lnTo>
                    <a:pt x="93" y="28"/>
                  </a:lnTo>
                  <a:lnTo>
                    <a:pt x="91" y="25"/>
                  </a:lnTo>
                  <a:lnTo>
                    <a:pt x="81" y="24"/>
                  </a:lnTo>
                  <a:lnTo>
                    <a:pt x="81" y="21"/>
                  </a:lnTo>
                  <a:lnTo>
                    <a:pt x="75" y="20"/>
                  </a:lnTo>
                  <a:lnTo>
                    <a:pt x="71" y="17"/>
                  </a:lnTo>
                  <a:lnTo>
                    <a:pt x="71" y="14"/>
                  </a:lnTo>
                  <a:lnTo>
                    <a:pt x="67" y="13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1" y="3"/>
                  </a:lnTo>
                  <a:lnTo>
                    <a:pt x="57" y="1"/>
                  </a:lnTo>
                  <a:lnTo>
                    <a:pt x="51" y="4"/>
                  </a:lnTo>
                  <a:lnTo>
                    <a:pt x="48" y="3"/>
                  </a:lnTo>
                  <a:lnTo>
                    <a:pt x="44" y="1"/>
                  </a:lnTo>
                  <a:lnTo>
                    <a:pt x="43" y="3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1" y="8"/>
                  </a:lnTo>
                  <a:lnTo>
                    <a:pt x="26" y="8"/>
                  </a:lnTo>
                  <a:lnTo>
                    <a:pt x="23" y="10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27" y="15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9" y="27"/>
                  </a:lnTo>
                  <a:lnTo>
                    <a:pt x="19" y="31"/>
                  </a:lnTo>
                  <a:lnTo>
                    <a:pt x="20" y="34"/>
                  </a:lnTo>
                  <a:lnTo>
                    <a:pt x="17" y="34"/>
                  </a:lnTo>
                  <a:lnTo>
                    <a:pt x="15" y="35"/>
                  </a:lnTo>
                  <a:lnTo>
                    <a:pt x="10" y="37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5" y="39"/>
                  </a:lnTo>
                  <a:lnTo>
                    <a:pt x="0" y="42"/>
                  </a:lnTo>
                  <a:lnTo>
                    <a:pt x="2" y="46"/>
                  </a:lnTo>
                  <a:lnTo>
                    <a:pt x="7" y="56"/>
                  </a:lnTo>
                  <a:lnTo>
                    <a:pt x="2" y="62"/>
                  </a:lnTo>
                  <a:lnTo>
                    <a:pt x="2" y="65"/>
                  </a:lnTo>
                  <a:lnTo>
                    <a:pt x="6" y="66"/>
                  </a:lnTo>
                  <a:lnTo>
                    <a:pt x="7" y="73"/>
                  </a:lnTo>
                  <a:lnTo>
                    <a:pt x="12" y="73"/>
                  </a:lnTo>
                  <a:lnTo>
                    <a:pt x="15" y="70"/>
                  </a:lnTo>
                  <a:lnTo>
                    <a:pt x="20" y="68"/>
                  </a:lnTo>
                  <a:lnTo>
                    <a:pt x="27" y="66"/>
                  </a:lnTo>
                  <a:lnTo>
                    <a:pt x="38" y="65"/>
                  </a:lnTo>
                  <a:lnTo>
                    <a:pt x="47" y="65"/>
                  </a:lnTo>
                  <a:lnTo>
                    <a:pt x="51" y="68"/>
                  </a:lnTo>
                  <a:lnTo>
                    <a:pt x="54" y="65"/>
                  </a:lnTo>
                  <a:lnTo>
                    <a:pt x="58" y="65"/>
                  </a:lnTo>
                  <a:lnTo>
                    <a:pt x="62" y="66"/>
                  </a:lnTo>
                  <a:lnTo>
                    <a:pt x="67" y="62"/>
                  </a:lnTo>
                  <a:lnTo>
                    <a:pt x="70" y="65"/>
                  </a:lnTo>
                  <a:lnTo>
                    <a:pt x="75" y="62"/>
                  </a:lnTo>
                  <a:lnTo>
                    <a:pt x="81" y="63"/>
                  </a:lnTo>
                  <a:lnTo>
                    <a:pt x="81" y="59"/>
                  </a:lnTo>
                  <a:lnTo>
                    <a:pt x="82" y="52"/>
                  </a:lnTo>
                  <a:lnTo>
                    <a:pt x="91" y="49"/>
                  </a:lnTo>
                  <a:lnTo>
                    <a:pt x="86" y="45"/>
                  </a:lnTo>
                  <a:lnTo>
                    <a:pt x="85" y="42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37" name="Freeform 1382"/>
            <p:cNvSpPr>
              <a:spLocks noChangeAspect="1"/>
            </p:cNvSpPr>
            <p:nvPr/>
          </p:nvSpPr>
          <p:spPr bwMode="auto">
            <a:xfrm>
              <a:off x="2100" y="1938"/>
              <a:ext cx="424" cy="330"/>
            </a:xfrm>
            <a:custGeom>
              <a:avLst/>
              <a:gdLst>
                <a:gd name="T0" fmla="*/ 1769 w 93"/>
                <a:gd name="T1" fmla="*/ 797 h 72"/>
                <a:gd name="T2" fmla="*/ 1705 w 93"/>
                <a:gd name="T3" fmla="*/ 715 h 72"/>
                <a:gd name="T4" fmla="*/ 1892 w 93"/>
                <a:gd name="T5" fmla="*/ 651 h 72"/>
                <a:gd name="T6" fmla="*/ 1892 w 93"/>
                <a:gd name="T7" fmla="*/ 527 h 72"/>
                <a:gd name="T8" fmla="*/ 1682 w 93"/>
                <a:gd name="T9" fmla="*/ 422 h 72"/>
                <a:gd name="T10" fmla="*/ 1477 w 93"/>
                <a:gd name="T11" fmla="*/ 316 h 72"/>
                <a:gd name="T12" fmla="*/ 1391 w 93"/>
                <a:gd name="T13" fmla="*/ 275 h 72"/>
                <a:gd name="T14" fmla="*/ 1350 w 93"/>
                <a:gd name="T15" fmla="*/ 83 h 72"/>
                <a:gd name="T16" fmla="*/ 1185 w 93"/>
                <a:gd name="T17" fmla="*/ 0 h 72"/>
                <a:gd name="T18" fmla="*/ 998 w 93"/>
                <a:gd name="T19" fmla="*/ 23 h 72"/>
                <a:gd name="T20" fmla="*/ 894 w 93"/>
                <a:gd name="T21" fmla="*/ 23 h 72"/>
                <a:gd name="T22" fmla="*/ 748 w 93"/>
                <a:gd name="T23" fmla="*/ 0 h 72"/>
                <a:gd name="T24" fmla="*/ 543 w 93"/>
                <a:gd name="T25" fmla="*/ 147 h 72"/>
                <a:gd name="T26" fmla="*/ 497 w 93"/>
                <a:gd name="T27" fmla="*/ 211 h 72"/>
                <a:gd name="T28" fmla="*/ 561 w 93"/>
                <a:gd name="T29" fmla="*/ 316 h 72"/>
                <a:gd name="T30" fmla="*/ 479 w 93"/>
                <a:gd name="T31" fmla="*/ 380 h 72"/>
                <a:gd name="T32" fmla="*/ 397 w 93"/>
                <a:gd name="T33" fmla="*/ 440 h 72"/>
                <a:gd name="T34" fmla="*/ 397 w 93"/>
                <a:gd name="T35" fmla="*/ 628 h 72"/>
                <a:gd name="T36" fmla="*/ 356 w 93"/>
                <a:gd name="T37" fmla="*/ 674 h 72"/>
                <a:gd name="T38" fmla="*/ 210 w 93"/>
                <a:gd name="T39" fmla="*/ 733 h 72"/>
                <a:gd name="T40" fmla="*/ 187 w 93"/>
                <a:gd name="T41" fmla="*/ 820 h 72"/>
                <a:gd name="T42" fmla="*/ 0 w 93"/>
                <a:gd name="T43" fmla="*/ 862 h 72"/>
                <a:gd name="T44" fmla="*/ 146 w 93"/>
                <a:gd name="T45" fmla="*/ 1178 h 72"/>
                <a:gd name="T46" fmla="*/ 41 w 93"/>
                <a:gd name="T47" fmla="*/ 1366 h 72"/>
                <a:gd name="T48" fmla="*/ 146 w 93"/>
                <a:gd name="T49" fmla="*/ 1512 h 72"/>
                <a:gd name="T50" fmla="*/ 310 w 93"/>
                <a:gd name="T51" fmla="*/ 1448 h 72"/>
                <a:gd name="T52" fmla="*/ 561 w 93"/>
                <a:gd name="T53" fmla="*/ 1366 h 72"/>
                <a:gd name="T54" fmla="*/ 976 w 93"/>
                <a:gd name="T55" fmla="*/ 1325 h 72"/>
                <a:gd name="T56" fmla="*/ 1122 w 93"/>
                <a:gd name="T57" fmla="*/ 1325 h 72"/>
                <a:gd name="T58" fmla="*/ 1290 w 93"/>
                <a:gd name="T59" fmla="*/ 1366 h 72"/>
                <a:gd name="T60" fmla="*/ 1454 w 93"/>
                <a:gd name="T61" fmla="*/ 1325 h 72"/>
                <a:gd name="T62" fmla="*/ 1682 w 93"/>
                <a:gd name="T63" fmla="*/ 1302 h 72"/>
                <a:gd name="T64" fmla="*/ 1705 w 93"/>
                <a:gd name="T65" fmla="*/ 1072 h 72"/>
                <a:gd name="T66" fmla="*/ 1787 w 93"/>
                <a:gd name="T67" fmla="*/ 926 h 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3"/>
                <a:gd name="T103" fmla="*/ 0 h 72"/>
                <a:gd name="T104" fmla="*/ 93 w 93"/>
                <a:gd name="T105" fmla="*/ 72 h 7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3" h="72">
                  <a:moveTo>
                    <a:pt x="85" y="41"/>
                  </a:moveTo>
                  <a:lnTo>
                    <a:pt x="85" y="38"/>
                  </a:lnTo>
                  <a:lnTo>
                    <a:pt x="81" y="37"/>
                  </a:lnTo>
                  <a:lnTo>
                    <a:pt x="82" y="34"/>
                  </a:lnTo>
                  <a:lnTo>
                    <a:pt x="89" y="32"/>
                  </a:lnTo>
                  <a:lnTo>
                    <a:pt x="91" y="31"/>
                  </a:lnTo>
                  <a:lnTo>
                    <a:pt x="93" y="28"/>
                  </a:lnTo>
                  <a:lnTo>
                    <a:pt x="91" y="25"/>
                  </a:lnTo>
                  <a:lnTo>
                    <a:pt x="81" y="22"/>
                  </a:lnTo>
                  <a:lnTo>
                    <a:pt x="81" y="20"/>
                  </a:lnTo>
                  <a:lnTo>
                    <a:pt x="75" y="18"/>
                  </a:lnTo>
                  <a:lnTo>
                    <a:pt x="71" y="15"/>
                  </a:lnTo>
                  <a:lnTo>
                    <a:pt x="71" y="14"/>
                  </a:lnTo>
                  <a:lnTo>
                    <a:pt x="67" y="13"/>
                  </a:lnTo>
                  <a:lnTo>
                    <a:pt x="67" y="8"/>
                  </a:lnTo>
                  <a:lnTo>
                    <a:pt x="65" y="4"/>
                  </a:lnTo>
                  <a:lnTo>
                    <a:pt x="61" y="1"/>
                  </a:lnTo>
                  <a:lnTo>
                    <a:pt x="57" y="0"/>
                  </a:lnTo>
                  <a:lnTo>
                    <a:pt x="51" y="3"/>
                  </a:lnTo>
                  <a:lnTo>
                    <a:pt x="48" y="1"/>
                  </a:lnTo>
                  <a:lnTo>
                    <a:pt x="44" y="0"/>
                  </a:lnTo>
                  <a:lnTo>
                    <a:pt x="43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1" y="7"/>
                  </a:lnTo>
                  <a:lnTo>
                    <a:pt x="26" y="7"/>
                  </a:lnTo>
                  <a:lnTo>
                    <a:pt x="23" y="8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7" y="15"/>
                  </a:lnTo>
                  <a:lnTo>
                    <a:pt x="26" y="17"/>
                  </a:lnTo>
                  <a:lnTo>
                    <a:pt x="23" y="18"/>
                  </a:lnTo>
                  <a:lnTo>
                    <a:pt x="22" y="21"/>
                  </a:lnTo>
                  <a:lnTo>
                    <a:pt x="19" y="21"/>
                  </a:lnTo>
                  <a:lnTo>
                    <a:pt x="19" y="25"/>
                  </a:lnTo>
                  <a:lnTo>
                    <a:pt x="19" y="30"/>
                  </a:lnTo>
                  <a:lnTo>
                    <a:pt x="20" y="34"/>
                  </a:lnTo>
                  <a:lnTo>
                    <a:pt x="17" y="32"/>
                  </a:lnTo>
                  <a:lnTo>
                    <a:pt x="15" y="34"/>
                  </a:lnTo>
                  <a:lnTo>
                    <a:pt x="10" y="35"/>
                  </a:lnTo>
                  <a:lnTo>
                    <a:pt x="10" y="38"/>
                  </a:lnTo>
                  <a:lnTo>
                    <a:pt x="9" y="39"/>
                  </a:lnTo>
                  <a:lnTo>
                    <a:pt x="5" y="38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7" y="56"/>
                  </a:lnTo>
                  <a:lnTo>
                    <a:pt x="2" y="62"/>
                  </a:lnTo>
                  <a:lnTo>
                    <a:pt x="2" y="65"/>
                  </a:lnTo>
                  <a:lnTo>
                    <a:pt x="6" y="65"/>
                  </a:lnTo>
                  <a:lnTo>
                    <a:pt x="7" y="72"/>
                  </a:lnTo>
                  <a:lnTo>
                    <a:pt x="12" y="72"/>
                  </a:lnTo>
                  <a:lnTo>
                    <a:pt x="15" y="69"/>
                  </a:lnTo>
                  <a:lnTo>
                    <a:pt x="20" y="66"/>
                  </a:lnTo>
                  <a:lnTo>
                    <a:pt x="27" y="65"/>
                  </a:lnTo>
                  <a:lnTo>
                    <a:pt x="38" y="65"/>
                  </a:lnTo>
                  <a:lnTo>
                    <a:pt x="47" y="63"/>
                  </a:lnTo>
                  <a:lnTo>
                    <a:pt x="51" y="66"/>
                  </a:lnTo>
                  <a:lnTo>
                    <a:pt x="54" y="63"/>
                  </a:lnTo>
                  <a:lnTo>
                    <a:pt x="58" y="63"/>
                  </a:lnTo>
                  <a:lnTo>
                    <a:pt x="62" y="65"/>
                  </a:lnTo>
                  <a:lnTo>
                    <a:pt x="67" y="62"/>
                  </a:lnTo>
                  <a:lnTo>
                    <a:pt x="70" y="63"/>
                  </a:lnTo>
                  <a:lnTo>
                    <a:pt x="75" y="61"/>
                  </a:lnTo>
                  <a:lnTo>
                    <a:pt x="81" y="62"/>
                  </a:lnTo>
                  <a:lnTo>
                    <a:pt x="81" y="59"/>
                  </a:lnTo>
                  <a:lnTo>
                    <a:pt x="82" y="51"/>
                  </a:lnTo>
                  <a:lnTo>
                    <a:pt x="91" y="48"/>
                  </a:lnTo>
                  <a:lnTo>
                    <a:pt x="86" y="44"/>
                  </a:lnTo>
                  <a:lnTo>
                    <a:pt x="85" y="41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38" name="Freeform 1384"/>
            <p:cNvSpPr>
              <a:spLocks noChangeAspect="1"/>
            </p:cNvSpPr>
            <p:nvPr/>
          </p:nvSpPr>
          <p:spPr bwMode="auto">
            <a:xfrm>
              <a:off x="1953" y="1842"/>
              <a:ext cx="312" cy="155"/>
            </a:xfrm>
            <a:custGeom>
              <a:avLst/>
              <a:gdLst>
                <a:gd name="T0" fmla="*/ 1285 w 68"/>
                <a:gd name="T1" fmla="*/ 210 h 34"/>
                <a:gd name="T2" fmla="*/ 1243 w 68"/>
                <a:gd name="T3" fmla="*/ 105 h 34"/>
                <a:gd name="T4" fmla="*/ 1097 w 68"/>
                <a:gd name="T5" fmla="*/ 82 h 34"/>
                <a:gd name="T6" fmla="*/ 991 w 68"/>
                <a:gd name="T7" fmla="*/ 105 h 34"/>
                <a:gd name="T8" fmla="*/ 798 w 68"/>
                <a:gd name="T9" fmla="*/ 0 h 34"/>
                <a:gd name="T10" fmla="*/ 674 w 68"/>
                <a:gd name="T11" fmla="*/ 0 h 34"/>
                <a:gd name="T12" fmla="*/ 569 w 68"/>
                <a:gd name="T13" fmla="*/ 82 h 34"/>
                <a:gd name="T14" fmla="*/ 569 w 68"/>
                <a:gd name="T15" fmla="*/ 105 h 34"/>
                <a:gd name="T16" fmla="*/ 587 w 68"/>
                <a:gd name="T17" fmla="*/ 164 h 34"/>
                <a:gd name="T18" fmla="*/ 587 w 68"/>
                <a:gd name="T19" fmla="*/ 251 h 34"/>
                <a:gd name="T20" fmla="*/ 569 w 68"/>
                <a:gd name="T21" fmla="*/ 310 h 34"/>
                <a:gd name="T22" fmla="*/ 505 w 68"/>
                <a:gd name="T23" fmla="*/ 310 h 34"/>
                <a:gd name="T24" fmla="*/ 422 w 68"/>
                <a:gd name="T25" fmla="*/ 310 h 34"/>
                <a:gd name="T26" fmla="*/ 294 w 68"/>
                <a:gd name="T27" fmla="*/ 210 h 34"/>
                <a:gd name="T28" fmla="*/ 170 w 68"/>
                <a:gd name="T29" fmla="*/ 164 h 34"/>
                <a:gd name="T30" fmla="*/ 83 w 68"/>
                <a:gd name="T31" fmla="*/ 228 h 34"/>
                <a:gd name="T32" fmla="*/ 23 w 68"/>
                <a:gd name="T33" fmla="*/ 397 h 34"/>
                <a:gd name="T34" fmla="*/ 0 w 68"/>
                <a:gd name="T35" fmla="*/ 497 h 34"/>
                <a:gd name="T36" fmla="*/ 0 w 68"/>
                <a:gd name="T37" fmla="*/ 561 h 34"/>
                <a:gd name="T38" fmla="*/ 0 w 68"/>
                <a:gd name="T39" fmla="*/ 707 h 34"/>
                <a:gd name="T40" fmla="*/ 83 w 68"/>
                <a:gd name="T41" fmla="*/ 643 h 34"/>
                <a:gd name="T42" fmla="*/ 229 w 68"/>
                <a:gd name="T43" fmla="*/ 561 h 34"/>
                <a:gd name="T44" fmla="*/ 381 w 68"/>
                <a:gd name="T45" fmla="*/ 561 h 34"/>
                <a:gd name="T46" fmla="*/ 505 w 68"/>
                <a:gd name="T47" fmla="*/ 561 h 34"/>
                <a:gd name="T48" fmla="*/ 633 w 68"/>
                <a:gd name="T49" fmla="*/ 561 h 34"/>
                <a:gd name="T50" fmla="*/ 780 w 68"/>
                <a:gd name="T51" fmla="*/ 497 h 34"/>
                <a:gd name="T52" fmla="*/ 780 w 68"/>
                <a:gd name="T53" fmla="*/ 520 h 34"/>
                <a:gd name="T54" fmla="*/ 927 w 68"/>
                <a:gd name="T55" fmla="*/ 561 h 34"/>
                <a:gd name="T56" fmla="*/ 1009 w 68"/>
                <a:gd name="T57" fmla="*/ 584 h 34"/>
                <a:gd name="T58" fmla="*/ 1074 w 68"/>
                <a:gd name="T59" fmla="*/ 602 h 34"/>
                <a:gd name="T60" fmla="*/ 1156 w 68"/>
                <a:gd name="T61" fmla="*/ 602 h 34"/>
                <a:gd name="T62" fmla="*/ 1220 w 68"/>
                <a:gd name="T63" fmla="*/ 584 h 34"/>
                <a:gd name="T64" fmla="*/ 1326 w 68"/>
                <a:gd name="T65" fmla="*/ 584 h 34"/>
                <a:gd name="T66" fmla="*/ 1432 w 68"/>
                <a:gd name="T67" fmla="*/ 438 h 34"/>
                <a:gd name="T68" fmla="*/ 1367 w 68"/>
                <a:gd name="T69" fmla="*/ 292 h 34"/>
                <a:gd name="T70" fmla="*/ 1285 w 68"/>
                <a:gd name="T71" fmla="*/ 210 h 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8"/>
                <a:gd name="T109" fmla="*/ 0 h 34"/>
                <a:gd name="T110" fmla="*/ 68 w 68"/>
                <a:gd name="T111" fmla="*/ 34 h 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8" h="34">
                  <a:moveTo>
                    <a:pt x="61" y="10"/>
                  </a:moveTo>
                  <a:lnTo>
                    <a:pt x="59" y="5"/>
                  </a:lnTo>
                  <a:lnTo>
                    <a:pt x="52" y="4"/>
                  </a:lnTo>
                  <a:lnTo>
                    <a:pt x="47" y="5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7" y="15"/>
                  </a:lnTo>
                  <a:lnTo>
                    <a:pt x="24" y="15"/>
                  </a:lnTo>
                  <a:lnTo>
                    <a:pt x="20" y="15"/>
                  </a:lnTo>
                  <a:lnTo>
                    <a:pt x="14" y="10"/>
                  </a:lnTo>
                  <a:lnTo>
                    <a:pt x="8" y="8"/>
                  </a:lnTo>
                  <a:lnTo>
                    <a:pt x="4" y="11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4" y="31"/>
                  </a:lnTo>
                  <a:lnTo>
                    <a:pt x="11" y="27"/>
                  </a:lnTo>
                  <a:lnTo>
                    <a:pt x="18" y="27"/>
                  </a:lnTo>
                  <a:lnTo>
                    <a:pt x="24" y="27"/>
                  </a:lnTo>
                  <a:lnTo>
                    <a:pt x="30" y="27"/>
                  </a:lnTo>
                  <a:lnTo>
                    <a:pt x="37" y="24"/>
                  </a:lnTo>
                  <a:lnTo>
                    <a:pt x="37" y="25"/>
                  </a:lnTo>
                  <a:lnTo>
                    <a:pt x="44" y="27"/>
                  </a:lnTo>
                  <a:lnTo>
                    <a:pt x="48" y="28"/>
                  </a:lnTo>
                  <a:lnTo>
                    <a:pt x="51" y="29"/>
                  </a:lnTo>
                  <a:lnTo>
                    <a:pt x="55" y="29"/>
                  </a:lnTo>
                  <a:lnTo>
                    <a:pt x="58" y="28"/>
                  </a:lnTo>
                  <a:lnTo>
                    <a:pt x="63" y="28"/>
                  </a:lnTo>
                  <a:lnTo>
                    <a:pt x="68" y="21"/>
                  </a:lnTo>
                  <a:lnTo>
                    <a:pt x="65" y="14"/>
                  </a:lnTo>
                  <a:lnTo>
                    <a:pt x="61" y="10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39" name="Freeform 1386"/>
            <p:cNvSpPr>
              <a:spLocks noChangeAspect="1"/>
            </p:cNvSpPr>
            <p:nvPr/>
          </p:nvSpPr>
          <p:spPr bwMode="auto">
            <a:xfrm>
              <a:off x="2017" y="1732"/>
              <a:ext cx="193" cy="133"/>
            </a:xfrm>
            <a:custGeom>
              <a:avLst/>
              <a:gdLst>
                <a:gd name="T0" fmla="*/ 804 w 42"/>
                <a:gd name="T1" fmla="*/ 316 h 29"/>
                <a:gd name="T2" fmla="*/ 804 w 42"/>
                <a:gd name="T3" fmla="*/ 147 h 29"/>
                <a:gd name="T4" fmla="*/ 804 w 42"/>
                <a:gd name="T5" fmla="*/ 23 h 29"/>
                <a:gd name="T6" fmla="*/ 781 w 42"/>
                <a:gd name="T7" fmla="*/ 0 h 29"/>
                <a:gd name="T8" fmla="*/ 634 w 42"/>
                <a:gd name="T9" fmla="*/ 0 h 29"/>
                <a:gd name="T10" fmla="*/ 340 w 42"/>
                <a:gd name="T11" fmla="*/ 23 h 29"/>
                <a:gd name="T12" fmla="*/ 188 w 42"/>
                <a:gd name="T13" fmla="*/ 83 h 29"/>
                <a:gd name="T14" fmla="*/ 64 w 42"/>
                <a:gd name="T15" fmla="*/ 147 h 29"/>
                <a:gd name="T16" fmla="*/ 0 w 42"/>
                <a:gd name="T17" fmla="*/ 211 h 29"/>
                <a:gd name="T18" fmla="*/ 0 w 42"/>
                <a:gd name="T19" fmla="*/ 252 h 29"/>
                <a:gd name="T20" fmla="*/ 64 w 42"/>
                <a:gd name="T21" fmla="*/ 316 h 29"/>
                <a:gd name="T22" fmla="*/ 23 w 42"/>
                <a:gd name="T23" fmla="*/ 381 h 29"/>
                <a:gd name="T24" fmla="*/ 64 w 42"/>
                <a:gd name="T25" fmla="*/ 440 h 29"/>
                <a:gd name="T26" fmla="*/ 83 w 42"/>
                <a:gd name="T27" fmla="*/ 463 h 29"/>
                <a:gd name="T28" fmla="*/ 188 w 42"/>
                <a:gd name="T29" fmla="*/ 463 h 29"/>
                <a:gd name="T30" fmla="*/ 234 w 42"/>
                <a:gd name="T31" fmla="*/ 440 h 29"/>
                <a:gd name="T32" fmla="*/ 276 w 42"/>
                <a:gd name="T33" fmla="*/ 587 h 29"/>
                <a:gd name="T34" fmla="*/ 381 w 42"/>
                <a:gd name="T35" fmla="*/ 527 h 29"/>
                <a:gd name="T36" fmla="*/ 505 w 42"/>
                <a:gd name="T37" fmla="*/ 527 h 29"/>
                <a:gd name="T38" fmla="*/ 698 w 42"/>
                <a:gd name="T39" fmla="*/ 610 h 29"/>
                <a:gd name="T40" fmla="*/ 804 w 42"/>
                <a:gd name="T41" fmla="*/ 587 h 29"/>
                <a:gd name="T42" fmla="*/ 864 w 42"/>
                <a:gd name="T43" fmla="*/ 587 h 29"/>
                <a:gd name="T44" fmla="*/ 887 w 42"/>
                <a:gd name="T45" fmla="*/ 440 h 29"/>
                <a:gd name="T46" fmla="*/ 804 w 42"/>
                <a:gd name="T47" fmla="*/ 316 h 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2"/>
                <a:gd name="T73" fmla="*/ 0 h 29"/>
                <a:gd name="T74" fmla="*/ 42 w 42"/>
                <a:gd name="T75" fmla="*/ 29 h 2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2" h="29">
                  <a:moveTo>
                    <a:pt x="38" y="15"/>
                  </a:moveTo>
                  <a:lnTo>
                    <a:pt x="38" y="7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16" y="1"/>
                  </a:lnTo>
                  <a:lnTo>
                    <a:pt x="9" y="4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1" y="18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9" y="22"/>
                  </a:lnTo>
                  <a:lnTo>
                    <a:pt x="11" y="21"/>
                  </a:lnTo>
                  <a:lnTo>
                    <a:pt x="13" y="28"/>
                  </a:lnTo>
                  <a:lnTo>
                    <a:pt x="18" y="25"/>
                  </a:lnTo>
                  <a:lnTo>
                    <a:pt x="24" y="25"/>
                  </a:lnTo>
                  <a:lnTo>
                    <a:pt x="33" y="29"/>
                  </a:lnTo>
                  <a:lnTo>
                    <a:pt x="38" y="28"/>
                  </a:lnTo>
                  <a:lnTo>
                    <a:pt x="41" y="28"/>
                  </a:lnTo>
                  <a:lnTo>
                    <a:pt x="42" y="21"/>
                  </a:lnTo>
                  <a:lnTo>
                    <a:pt x="38" y="15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40" name="Freeform 1388"/>
            <p:cNvSpPr>
              <a:spLocks noChangeAspect="1"/>
            </p:cNvSpPr>
            <p:nvPr/>
          </p:nvSpPr>
          <p:spPr bwMode="auto">
            <a:xfrm>
              <a:off x="2017" y="949"/>
              <a:ext cx="664" cy="1227"/>
            </a:xfrm>
            <a:custGeom>
              <a:avLst/>
              <a:gdLst>
                <a:gd name="T0" fmla="*/ 2683 w 145"/>
                <a:gd name="T1" fmla="*/ 147 h 268"/>
                <a:gd name="T2" fmla="*/ 2725 w 145"/>
                <a:gd name="T3" fmla="*/ 398 h 268"/>
                <a:gd name="T4" fmla="*/ 2496 w 145"/>
                <a:gd name="T5" fmla="*/ 398 h 268"/>
                <a:gd name="T6" fmla="*/ 2368 w 145"/>
                <a:gd name="T7" fmla="*/ 398 h 268"/>
                <a:gd name="T8" fmla="*/ 2432 w 145"/>
                <a:gd name="T9" fmla="*/ 229 h 268"/>
                <a:gd name="T10" fmla="*/ 2308 w 145"/>
                <a:gd name="T11" fmla="*/ 23 h 268"/>
                <a:gd name="T12" fmla="*/ 1887 w 145"/>
                <a:gd name="T13" fmla="*/ 105 h 268"/>
                <a:gd name="T14" fmla="*/ 2180 w 145"/>
                <a:gd name="T15" fmla="*/ 440 h 268"/>
                <a:gd name="T16" fmla="*/ 2368 w 145"/>
                <a:gd name="T17" fmla="*/ 568 h 268"/>
                <a:gd name="T18" fmla="*/ 2308 w 145"/>
                <a:gd name="T19" fmla="*/ 755 h 268"/>
                <a:gd name="T20" fmla="*/ 2139 w 145"/>
                <a:gd name="T21" fmla="*/ 820 h 268"/>
                <a:gd name="T22" fmla="*/ 1951 w 145"/>
                <a:gd name="T23" fmla="*/ 1154 h 268"/>
                <a:gd name="T24" fmla="*/ 2221 w 145"/>
                <a:gd name="T25" fmla="*/ 1424 h 268"/>
                <a:gd name="T26" fmla="*/ 1635 w 145"/>
                <a:gd name="T27" fmla="*/ 1447 h 268"/>
                <a:gd name="T28" fmla="*/ 1658 w 145"/>
                <a:gd name="T29" fmla="*/ 1616 h 268"/>
                <a:gd name="T30" fmla="*/ 1887 w 145"/>
                <a:gd name="T31" fmla="*/ 1676 h 268"/>
                <a:gd name="T32" fmla="*/ 1845 w 145"/>
                <a:gd name="T33" fmla="*/ 1804 h 268"/>
                <a:gd name="T34" fmla="*/ 1488 w 145"/>
                <a:gd name="T35" fmla="*/ 1740 h 268"/>
                <a:gd name="T36" fmla="*/ 1218 w 145"/>
                <a:gd name="T37" fmla="*/ 1511 h 268"/>
                <a:gd name="T38" fmla="*/ 1172 w 145"/>
                <a:gd name="T39" fmla="*/ 1300 h 268"/>
                <a:gd name="T40" fmla="*/ 691 w 145"/>
                <a:gd name="T41" fmla="*/ 1090 h 268"/>
                <a:gd name="T42" fmla="*/ 1072 w 145"/>
                <a:gd name="T43" fmla="*/ 1113 h 268"/>
                <a:gd name="T44" fmla="*/ 1781 w 145"/>
                <a:gd name="T45" fmla="*/ 1067 h 268"/>
                <a:gd name="T46" fmla="*/ 1951 w 145"/>
                <a:gd name="T47" fmla="*/ 733 h 268"/>
                <a:gd name="T48" fmla="*/ 1635 w 145"/>
                <a:gd name="T49" fmla="*/ 504 h 268"/>
                <a:gd name="T50" fmla="*/ 838 w 145"/>
                <a:gd name="T51" fmla="*/ 316 h 268"/>
                <a:gd name="T52" fmla="*/ 504 w 145"/>
                <a:gd name="T53" fmla="*/ 229 h 268"/>
                <a:gd name="T54" fmla="*/ 293 w 145"/>
                <a:gd name="T55" fmla="*/ 293 h 268"/>
                <a:gd name="T56" fmla="*/ 124 w 145"/>
                <a:gd name="T57" fmla="*/ 440 h 268"/>
                <a:gd name="T58" fmla="*/ 82 w 145"/>
                <a:gd name="T59" fmla="*/ 861 h 268"/>
                <a:gd name="T60" fmla="*/ 275 w 145"/>
                <a:gd name="T61" fmla="*/ 1154 h 268"/>
                <a:gd name="T62" fmla="*/ 481 w 145"/>
                <a:gd name="T63" fmla="*/ 1676 h 268"/>
                <a:gd name="T64" fmla="*/ 797 w 145"/>
                <a:gd name="T65" fmla="*/ 2074 h 268"/>
                <a:gd name="T66" fmla="*/ 1072 w 145"/>
                <a:gd name="T67" fmla="*/ 2390 h 268"/>
                <a:gd name="T68" fmla="*/ 797 w 145"/>
                <a:gd name="T69" fmla="*/ 2935 h 268"/>
                <a:gd name="T70" fmla="*/ 838 w 145"/>
                <a:gd name="T71" fmla="*/ 3228 h 268"/>
                <a:gd name="T72" fmla="*/ 1072 w 145"/>
                <a:gd name="T73" fmla="*/ 3310 h 268"/>
                <a:gd name="T74" fmla="*/ 943 w 145"/>
                <a:gd name="T75" fmla="*/ 3333 h 268"/>
                <a:gd name="T76" fmla="*/ 797 w 145"/>
                <a:gd name="T77" fmla="*/ 3480 h 268"/>
                <a:gd name="T78" fmla="*/ 797 w 145"/>
                <a:gd name="T79" fmla="*/ 3585 h 268"/>
                <a:gd name="T80" fmla="*/ 879 w 145"/>
                <a:gd name="T81" fmla="*/ 3983 h 268"/>
                <a:gd name="T82" fmla="*/ 985 w 145"/>
                <a:gd name="T83" fmla="*/ 4299 h 268"/>
                <a:gd name="T84" fmla="*/ 1131 w 145"/>
                <a:gd name="T85" fmla="*/ 4528 h 268"/>
                <a:gd name="T86" fmla="*/ 1301 w 145"/>
                <a:gd name="T87" fmla="*/ 4528 h 268"/>
                <a:gd name="T88" fmla="*/ 1571 w 145"/>
                <a:gd name="T89" fmla="*/ 4528 h 268"/>
                <a:gd name="T90" fmla="*/ 1781 w 145"/>
                <a:gd name="T91" fmla="*/ 4697 h 268"/>
                <a:gd name="T92" fmla="*/ 1868 w 145"/>
                <a:gd name="T93" fmla="*/ 4844 h 268"/>
                <a:gd name="T94" fmla="*/ 2074 w 145"/>
                <a:gd name="T95" fmla="*/ 4990 h 268"/>
                <a:gd name="T96" fmla="*/ 2285 w 145"/>
                <a:gd name="T97" fmla="*/ 5178 h 268"/>
                <a:gd name="T98" fmla="*/ 2074 w 145"/>
                <a:gd name="T99" fmla="*/ 5302 h 268"/>
                <a:gd name="T100" fmla="*/ 2180 w 145"/>
                <a:gd name="T101" fmla="*/ 5448 h 268"/>
                <a:gd name="T102" fmla="*/ 2368 w 145"/>
                <a:gd name="T103" fmla="*/ 5448 h 268"/>
                <a:gd name="T104" fmla="*/ 2748 w 145"/>
                <a:gd name="T105" fmla="*/ 5389 h 268"/>
                <a:gd name="T106" fmla="*/ 2830 w 145"/>
                <a:gd name="T107" fmla="*/ 5595 h 268"/>
                <a:gd name="T108" fmla="*/ 3018 w 145"/>
                <a:gd name="T109" fmla="*/ 3457 h 268"/>
                <a:gd name="T110" fmla="*/ 2748 w 145"/>
                <a:gd name="T111" fmla="*/ 23 h 2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5"/>
                <a:gd name="T169" fmla="*/ 0 h 268"/>
                <a:gd name="T170" fmla="*/ 145 w 145"/>
                <a:gd name="T171" fmla="*/ 268 h 2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5" h="268">
                  <a:moveTo>
                    <a:pt x="131" y="1"/>
                  </a:moveTo>
                  <a:lnTo>
                    <a:pt x="131" y="0"/>
                  </a:lnTo>
                  <a:lnTo>
                    <a:pt x="128" y="7"/>
                  </a:lnTo>
                  <a:lnTo>
                    <a:pt x="131" y="14"/>
                  </a:lnTo>
                  <a:lnTo>
                    <a:pt x="131" y="17"/>
                  </a:lnTo>
                  <a:lnTo>
                    <a:pt x="130" y="19"/>
                  </a:lnTo>
                  <a:lnTo>
                    <a:pt x="124" y="22"/>
                  </a:lnTo>
                  <a:lnTo>
                    <a:pt x="121" y="22"/>
                  </a:lnTo>
                  <a:lnTo>
                    <a:pt x="119" y="19"/>
                  </a:lnTo>
                  <a:lnTo>
                    <a:pt x="117" y="19"/>
                  </a:lnTo>
                  <a:lnTo>
                    <a:pt x="116" y="19"/>
                  </a:lnTo>
                  <a:lnTo>
                    <a:pt x="113" y="19"/>
                  </a:lnTo>
                  <a:lnTo>
                    <a:pt x="113" y="17"/>
                  </a:lnTo>
                  <a:lnTo>
                    <a:pt x="113" y="14"/>
                  </a:lnTo>
                  <a:lnTo>
                    <a:pt x="116" y="11"/>
                  </a:lnTo>
                  <a:lnTo>
                    <a:pt x="117" y="7"/>
                  </a:lnTo>
                  <a:lnTo>
                    <a:pt x="116" y="5"/>
                  </a:lnTo>
                  <a:lnTo>
                    <a:pt x="110" y="1"/>
                  </a:lnTo>
                  <a:lnTo>
                    <a:pt x="103" y="3"/>
                  </a:lnTo>
                  <a:lnTo>
                    <a:pt x="97" y="4"/>
                  </a:lnTo>
                  <a:lnTo>
                    <a:pt x="90" y="5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4" y="21"/>
                  </a:lnTo>
                  <a:lnTo>
                    <a:pt x="106" y="24"/>
                  </a:lnTo>
                  <a:lnTo>
                    <a:pt x="109" y="24"/>
                  </a:lnTo>
                  <a:lnTo>
                    <a:pt x="113" y="27"/>
                  </a:lnTo>
                  <a:lnTo>
                    <a:pt x="117" y="32"/>
                  </a:lnTo>
                  <a:lnTo>
                    <a:pt x="117" y="38"/>
                  </a:lnTo>
                  <a:lnTo>
                    <a:pt x="110" y="36"/>
                  </a:lnTo>
                  <a:lnTo>
                    <a:pt x="103" y="38"/>
                  </a:lnTo>
                  <a:lnTo>
                    <a:pt x="102" y="39"/>
                  </a:lnTo>
                  <a:lnTo>
                    <a:pt x="100" y="44"/>
                  </a:lnTo>
                  <a:lnTo>
                    <a:pt x="97" y="49"/>
                  </a:lnTo>
                  <a:lnTo>
                    <a:pt x="93" y="55"/>
                  </a:lnTo>
                  <a:lnTo>
                    <a:pt x="93" y="58"/>
                  </a:lnTo>
                  <a:lnTo>
                    <a:pt x="95" y="60"/>
                  </a:lnTo>
                  <a:lnTo>
                    <a:pt x="106" y="68"/>
                  </a:lnTo>
                  <a:lnTo>
                    <a:pt x="97" y="70"/>
                  </a:lnTo>
                  <a:lnTo>
                    <a:pt x="86" y="70"/>
                  </a:lnTo>
                  <a:lnTo>
                    <a:pt x="78" y="69"/>
                  </a:lnTo>
                  <a:lnTo>
                    <a:pt x="75" y="70"/>
                  </a:lnTo>
                  <a:lnTo>
                    <a:pt x="75" y="73"/>
                  </a:lnTo>
                  <a:lnTo>
                    <a:pt x="79" y="77"/>
                  </a:lnTo>
                  <a:lnTo>
                    <a:pt x="85" y="79"/>
                  </a:lnTo>
                  <a:lnTo>
                    <a:pt x="89" y="79"/>
                  </a:lnTo>
                  <a:lnTo>
                    <a:pt x="90" y="80"/>
                  </a:lnTo>
                  <a:lnTo>
                    <a:pt x="90" y="83"/>
                  </a:lnTo>
                  <a:lnTo>
                    <a:pt x="89" y="86"/>
                  </a:lnTo>
                  <a:lnTo>
                    <a:pt x="88" y="86"/>
                  </a:lnTo>
                  <a:lnTo>
                    <a:pt x="85" y="86"/>
                  </a:lnTo>
                  <a:lnTo>
                    <a:pt x="78" y="84"/>
                  </a:lnTo>
                  <a:lnTo>
                    <a:pt x="71" y="83"/>
                  </a:lnTo>
                  <a:lnTo>
                    <a:pt x="68" y="83"/>
                  </a:lnTo>
                  <a:lnTo>
                    <a:pt x="65" y="80"/>
                  </a:lnTo>
                  <a:lnTo>
                    <a:pt x="58" y="72"/>
                  </a:lnTo>
                  <a:lnTo>
                    <a:pt x="56" y="68"/>
                  </a:lnTo>
                  <a:lnTo>
                    <a:pt x="56" y="65"/>
                  </a:lnTo>
                  <a:lnTo>
                    <a:pt x="56" y="62"/>
                  </a:lnTo>
                  <a:lnTo>
                    <a:pt x="49" y="60"/>
                  </a:lnTo>
                  <a:lnTo>
                    <a:pt x="44" y="58"/>
                  </a:lnTo>
                  <a:lnTo>
                    <a:pt x="33" y="52"/>
                  </a:lnTo>
                  <a:lnTo>
                    <a:pt x="38" y="52"/>
                  </a:lnTo>
                  <a:lnTo>
                    <a:pt x="42" y="53"/>
                  </a:lnTo>
                  <a:lnTo>
                    <a:pt x="51" y="53"/>
                  </a:lnTo>
                  <a:lnTo>
                    <a:pt x="73" y="55"/>
                  </a:lnTo>
                  <a:lnTo>
                    <a:pt x="80" y="52"/>
                  </a:lnTo>
                  <a:lnTo>
                    <a:pt x="85" y="51"/>
                  </a:lnTo>
                  <a:lnTo>
                    <a:pt x="89" y="46"/>
                  </a:lnTo>
                  <a:lnTo>
                    <a:pt x="92" y="39"/>
                  </a:lnTo>
                  <a:lnTo>
                    <a:pt x="93" y="35"/>
                  </a:lnTo>
                  <a:lnTo>
                    <a:pt x="92" y="31"/>
                  </a:lnTo>
                  <a:lnTo>
                    <a:pt x="86" y="25"/>
                  </a:lnTo>
                  <a:lnTo>
                    <a:pt x="78" y="24"/>
                  </a:lnTo>
                  <a:lnTo>
                    <a:pt x="58" y="18"/>
                  </a:lnTo>
                  <a:lnTo>
                    <a:pt x="48" y="15"/>
                  </a:lnTo>
                  <a:lnTo>
                    <a:pt x="40" y="15"/>
                  </a:lnTo>
                  <a:lnTo>
                    <a:pt x="20" y="15"/>
                  </a:lnTo>
                  <a:lnTo>
                    <a:pt x="23" y="12"/>
                  </a:lnTo>
                  <a:lnTo>
                    <a:pt x="24" y="11"/>
                  </a:lnTo>
                  <a:lnTo>
                    <a:pt x="23" y="11"/>
                  </a:lnTo>
                  <a:lnTo>
                    <a:pt x="17" y="10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10" y="17"/>
                  </a:lnTo>
                  <a:lnTo>
                    <a:pt x="6" y="21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4" y="41"/>
                  </a:lnTo>
                  <a:lnTo>
                    <a:pt x="10" y="42"/>
                  </a:lnTo>
                  <a:lnTo>
                    <a:pt x="14" y="48"/>
                  </a:lnTo>
                  <a:lnTo>
                    <a:pt x="13" y="55"/>
                  </a:lnTo>
                  <a:lnTo>
                    <a:pt x="18" y="66"/>
                  </a:lnTo>
                  <a:lnTo>
                    <a:pt x="28" y="73"/>
                  </a:lnTo>
                  <a:lnTo>
                    <a:pt x="23" y="80"/>
                  </a:lnTo>
                  <a:lnTo>
                    <a:pt x="23" y="86"/>
                  </a:lnTo>
                  <a:lnTo>
                    <a:pt x="33" y="92"/>
                  </a:lnTo>
                  <a:lnTo>
                    <a:pt x="38" y="99"/>
                  </a:lnTo>
                  <a:lnTo>
                    <a:pt x="35" y="104"/>
                  </a:lnTo>
                  <a:lnTo>
                    <a:pt x="44" y="108"/>
                  </a:lnTo>
                  <a:lnTo>
                    <a:pt x="51" y="114"/>
                  </a:lnTo>
                  <a:lnTo>
                    <a:pt x="49" y="123"/>
                  </a:lnTo>
                  <a:lnTo>
                    <a:pt x="44" y="131"/>
                  </a:lnTo>
                  <a:lnTo>
                    <a:pt x="38" y="140"/>
                  </a:lnTo>
                  <a:lnTo>
                    <a:pt x="34" y="152"/>
                  </a:lnTo>
                  <a:lnTo>
                    <a:pt x="37" y="149"/>
                  </a:lnTo>
                  <a:lnTo>
                    <a:pt x="40" y="154"/>
                  </a:lnTo>
                  <a:lnTo>
                    <a:pt x="45" y="155"/>
                  </a:lnTo>
                  <a:lnTo>
                    <a:pt x="51" y="157"/>
                  </a:lnTo>
                  <a:lnTo>
                    <a:pt x="51" y="158"/>
                  </a:lnTo>
                  <a:lnTo>
                    <a:pt x="47" y="159"/>
                  </a:lnTo>
                  <a:lnTo>
                    <a:pt x="45" y="159"/>
                  </a:lnTo>
                  <a:lnTo>
                    <a:pt x="44" y="162"/>
                  </a:lnTo>
                  <a:lnTo>
                    <a:pt x="38" y="164"/>
                  </a:lnTo>
                  <a:lnTo>
                    <a:pt x="38" y="166"/>
                  </a:lnTo>
                  <a:lnTo>
                    <a:pt x="38" y="169"/>
                  </a:lnTo>
                  <a:lnTo>
                    <a:pt x="37" y="169"/>
                  </a:lnTo>
                  <a:lnTo>
                    <a:pt x="38" y="171"/>
                  </a:lnTo>
                  <a:lnTo>
                    <a:pt x="38" y="178"/>
                  </a:lnTo>
                  <a:lnTo>
                    <a:pt x="38" y="185"/>
                  </a:lnTo>
                  <a:lnTo>
                    <a:pt x="42" y="190"/>
                  </a:lnTo>
                  <a:lnTo>
                    <a:pt x="41" y="199"/>
                  </a:lnTo>
                  <a:lnTo>
                    <a:pt x="45" y="200"/>
                  </a:lnTo>
                  <a:lnTo>
                    <a:pt x="47" y="205"/>
                  </a:lnTo>
                  <a:lnTo>
                    <a:pt x="51" y="209"/>
                  </a:lnTo>
                  <a:lnTo>
                    <a:pt x="54" y="216"/>
                  </a:lnTo>
                  <a:lnTo>
                    <a:pt x="56" y="216"/>
                  </a:lnTo>
                  <a:lnTo>
                    <a:pt x="61" y="217"/>
                  </a:lnTo>
                  <a:lnTo>
                    <a:pt x="62" y="216"/>
                  </a:lnTo>
                  <a:lnTo>
                    <a:pt x="66" y="217"/>
                  </a:lnTo>
                  <a:lnTo>
                    <a:pt x="69" y="219"/>
                  </a:lnTo>
                  <a:lnTo>
                    <a:pt x="75" y="216"/>
                  </a:lnTo>
                  <a:lnTo>
                    <a:pt x="79" y="217"/>
                  </a:lnTo>
                  <a:lnTo>
                    <a:pt x="83" y="220"/>
                  </a:lnTo>
                  <a:lnTo>
                    <a:pt x="85" y="224"/>
                  </a:lnTo>
                  <a:lnTo>
                    <a:pt x="85" y="229"/>
                  </a:lnTo>
                  <a:lnTo>
                    <a:pt x="89" y="230"/>
                  </a:lnTo>
                  <a:lnTo>
                    <a:pt x="89" y="231"/>
                  </a:lnTo>
                  <a:lnTo>
                    <a:pt x="93" y="234"/>
                  </a:lnTo>
                  <a:lnTo>
                    <a:pt x="99" y="236"/>
                  </a:lnTo>
                  <a:lnTo>
                    <a:pt x="99" y="238"/>
                  </a:lnTo>
                  <a:lnTo>
                    <a:pt x="109" y="240"/>
                  </a:lnTo>
                  <a:lnTo>
                    <a:pt x="111" y="244"/>
                  </a:lnTo>
                  <a:lnTo>
                    <a:pt x="109" y="247"/>
                  </a:lnTo>
                  <a:lnTo>
                    <a:pt x="107" y="248"/>
                  </a:lnTo>
                  <a:lnTo>
                    <a:pt x="100" y="250"/>
                  </a:lnTo>
                  <a:lnTo>
                    <a:pt x="99" y="253"/>
                  </a:lnTo>
                  <a:lnTo>
                    <a:pt x="103" y="254"/>
                  </a:lnTo>
                  <a:lnTo>
                    <a:pt x="103" y="257"/>
                  </a:lnTo>
                  <a:lnTo>
                    <a:pt x="104" y="260"/>
                  </a:lnTo>
                  <a:lnTo>
                    <a:pt x="109" y="264"/>
                  </a:lnTo>
                  <a:lnTo>
                    <a:pt x="113" y="264"/>
                  </a:lnTo>
                  <a:lnTo>
                    <a:pt x="113" y="260"/>
                  </a:lnTo>
                  <a:lnTo>
                    <a:pt x="117" y="260"/>
                  </a:lnTo>
                  <a:lnTo>
                    <a:pt x="126" y="255"/>
                  </a:lnTo>
                  <a:lnTo>
                    <a:pt x="131" y="257"/>
                  </a:lnTo>
                  <a:lnTo>
                    <a:pt x="135" y="260"/>
                  </a:lnTo>
                  <a:lnTo>
                    <a:pt x="134" y="262"/>
                  </a:lnTo>
                  <a:lnTo>
                    <a:pt x="135" y="267"/>
                  </a:lnTo>
                  <a:lnTo>
                    <a:pt x="140" y="268"/>
                  </a:lnTo>
                  <a:lnTo>
                    <a:pt x="144" y="268"/>
                  </a:lnTo>
                  <a:lnTo>
                    <a:pt x="144" y="165"/>
                  </a:lnTo>
                  <a:lnTo>
                    <a:pt x="145" y="0"/>
                  </a:lnTo>
                  <a:lnTo>
                    <a:pt x="144" y="1"/>
                  </a:lnTo>
                  <a:lnTo>
                    <a:pt x="131" y="1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41" name="Freeform 1390"/>
            <p:cNvSpPr>
              <a:spLocks noChangeAspect="1"/>
            </p:cNvSpPr>
            <p:nvPr/>
          </p:nvSpPr>
          <p:spPr bwMode="auto">
            <a:xfrm>
              <a:off x="2017" y="1723"/>
              <a:ext cx="193" cy="137"/>
            </a:xfrm>
            <a:custGeom>
              <a:avLst/>
              <a:gdLst>
                <a:gd name="T0" fmla="*/ 804 w 42"/>
                <a:gd name="T1" fmla="*/ 333 h 30"/>
                <a:gd name="T2" fmla="*/ 804 w 42"/>
                <a:gd name="T3" fmla="*/ 187 h 30"/>
                <a:gd name="T4" fmla="*/ 804 w 42"/>
                <a:gd name="T5" fmla="*/ 41 h 30"/>
                <a:gd name="T6" fmla="*/ 781 w 42"/>
                <a:gd name="T7" fmla="*/ 0 h 30"/>
                <a:gd name="T8" fmla="*/ 634 w 42"/>
                <a:gd name="T9" fmla="*/ 41 h 30"/>
                <a:gd name="T10" fmla="*/ 340 w 42"/>
                <a:gd name="T11" fmla="*/ 41 h 30"/>
                <a:gd name="T12" fmla="*/ 188 w 42"/>
                <a:gd name="T13" fmla="*/ 82 h 30"/>
                <a:gd name="T14" fmla="*/ 64 w 42"/>
                <a:gd name="T15" fmla="*/ 187 h 30"/>
                <a:gd name="T16" fmla="*/ 0 w 42"/>
                <a:gd name="T17" fmla="*/ 251 h 30"/>
                <a:gd name="T18" fmla="*/ 0 w 42"/>
                <a:gd name="T19" fmla="*/ 292 h 30"/>
                <a:gd name="T20" fmla="*/ 64 w 42"/>
                <a:gd name="T21" fmla="*/ 333 h 30"/>
                <a:gd name="T22" fmla="*/ 23 w 42"/>
                <a:gd name="T23" fmla="*/ 397 h 30"/>
                <a:gd name="T24" fmla="*/ 64 w 42"/>
                <a:gd name="T25" fmla="*/ 438 h 30"/>
                <a:gd name="T26" fmla="*/ 83 w 42"/>
                <a:gd name="T27" fmla="*/ 480 h 30"/>
                <a:gd name="T28" fmla="*/ 188 w 42"/>
                <a:gd name="T29" fmla="*/ 480 h 30"/>
                <a:gd name="T30" fmla="*/ 234 w 42"/>
                <a:gd name="T31" fmla="*/ 438 h 30"/>
                <a:gd name="T32" fmla="*/ 276 w 42"/>
                <a:gd name="T33" fmla="*/ 626 h 30"/>
                <a:gd name="T34" fmla="*/ 381 w 42"/>
                <a:gd name="T35" fmla="*/ 543 h 30"/>
                <a:gd name="T36" fmla="*/ 505 w 42"/>
                <a:gd name="T37" fmla="*/ 543 h 30"/>
                <a:gd name="T38" fmla="*/ 698 w 42"/>
                <a:gd name="T39" fmla="*/ 626 h 30"/>
                <a:gd name="T40" fmla="*/ 804 w 42"/>
                <a:gd name="T41" fmla="*/ 626 h 30"/>
                <a:gd name="T42" fmla="*/ 864 w 42"/>
                <a:gd name="T43" fmla="*/ 626 h 30"/>
                <a:gd name="T44" fmla="*/ 887 w 42"/>
                <a:gd name="T45" fmla="*/ 438 h 30"/>
                <a:gd name="T46" fmla="*/ 804 w 42"/>
                <a:gd name="T47" fmla="*/ 333 h 3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2"/>
                <a:gd name="T73" fmla="*/ 0 h 30"/>
                <a:gd name="T74" fmla="*/ 42 w 42"/>
                <a:gd name="T75" fmla="*/ 30 h 3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2" h="30">
                  <a:moveTo>
                    <a:pt x="38" y="16"/>
                  </a:moveTo>
                  <a:lnTo>
                    <a:pt x="38" y="9"/>
                  </a:lnTo>
                  <a:lnTo>
                    <a:pt x="38" y="2"/>
                  </a:lnTo>
                  <a:lnTo>
                    <a:pt x="37" y="0"/>
                  </a:lnTo>
                  <a:lnTo>
                    <a:pt x="30" y="2"/>
                  </a:lnTo>
                  <a:lnTo>
                    <a:pt x="16" y="2"/>
                  </a:lnTo>
                  <a:lnTo>
                    <a:pt x="9" y="4"/>
                  </a:lnTo>
                  <a:lnTo>
                    <a:pt x="3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3" y="21"/>
                  </a:lnTo>
                  <a:lnTo>
                    <a:pt x="4" y="23"/>
                  </a:lnTo>
                  <a:lnTo>
                    <a:pt x="9" y="23"/>
                  </a:lnTo>
                  <a:lnTo>
                    <a:pt x="11" y="21"/>
                  </a:lnTo>
                  <a:lnTo>
                    <a:pt x="13" y="30"/>
                  </a:lnTo>
                  <a:lnTo>
                    <a:pt x="18" y="26"/>
                  </a:lnTo>
                  <a:lnTo>
                    <a:pt x="24" y="26"/>
                  </a:lnTo>
                  <a:lnTo>
                    <a:pt x="33" y="30"/>
                  </a:lnTo>
                  <a:lnTo>
                    <a:pt x="38" y="30"/>
                  </a:lnTo>
                  <a:lnTo>
                    <a:pt x="41" y="30"/>
                  </a:lnTo>
                  <a:lnTo>
                    <a:pt x="42" y="21"/>
                  </a:lnTo>
                  <a:lnTo>
                    <a:pt x="38" y="16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42" name="Freeform 1392"/>
            <p:cNvSpPr>
              <a:spLocks noChangeAspect="1"/>
            </p:cNvSpPr>
            <p:nvPr/>
          </p:nvSpPr>
          <p:spPr bwMode="auto">
            <a:xfrm>
              <a:off x="2017" y="955"/>
              <a:ext cx="658" cy="1221"/>
            </a:xfrm>
            <a:custGeom>
              <a:avLst/>
              <a:gdLst>
                <a:gd name="T0" fmla="*/ 2737 w 144"/>
                <a:gd name="T1" fmla="*/ 270 h 267"/>
                <a:gd name="T2" fmla="*/ 2591 w 144"/>
                <a:gd name="T3" fmla="*/ 439 h 267"/>
                <a:gd name="T4" fmla="*/ 2445 w 144"/>
                <a:gd name="T5" fmla="*/ 375 h 267"/>
                <a:gd name="T6" fmla="*/ 2358 w 144"/>
                <a:gd name="T7" fmla="*/ 334 h 267"/>
                <a:gd name="T8" fmla="*/ 2445 w 144"/>
                <a:gd name="T9" fmla="*/ 123 h 267"/>
                <a:gd name="T10" fmla="*/ 2152 w 144"/>
                <a:gd name="T11" fmla="*/ 41 h 267"/>
                <a:gd name="T12" fmla="*/ 2006 w 144"/>
                <a:gd name="T13" fmla="*/ 123 h 267"/>
                <a:gd name="T14" fmla="*/ 2212 w 144"/>
                <a:gd name="T15" fmla="*/ 480 h 267"/>
                <a:gd name="T16" fmla="*/ 2445 w 144"/>
                <a:gd name="T17" fmla="*/ 649 h 267"/>
                <a:gd name="T18" fmla="*/ 2152 w 144"/>
                <a:gd name="T19" fmla="*/ 773 h 267"/>
                <a:gd name="T20" fmla="*/ 2088 w 144"/>
                <a:gd name="T21" fmla="*/ 901 h 267"/>
                <a:gd name="T22" fmla="*/ 1942 w 144"/>
                <a:gd name="T23" fmla="*/ 1194 h 267"/>
                <a:gd name="T24" fmla="*/ 2024 w 144"/>
                <a:gd name="T25" fmla="*/ 1445 h 267"/>
                <a:gd name="T26" fmla="*/ 1567 w 144"/>
                <a:gd name="T27" fmla="*/ 1445 h 267"/>
                <a:gd name="T28" fmla="*/ 1773 w 144"/>
                <a:gd name="T29" fmla="*/ 1633 h 267"/>
                <a:gd name="T30" fmla="*/ 1878 w 144"/>
                <a:gd name="T31" fmla="*/ 1715 h 267"/>
                <a:gd name="T32" fmla="*/ 1773 w 144"/>
                <a:gd name="T33" fmla="*/ 1779 h 267"/>
                <a:gd name="T34" fmla="*/ 1421 w 144"/>
                <a:gd name="T35" fmla="*/ 1715 h 267"/>
                <a:gd name="T36" fmla="*/ 1170 w 144"/>
                <a:gd name="T37" fmla="*/ 1399 h 267"/>
                <a:gd name="T38" fmla="*/ 1024 w 144"/>
                <a:gd name="T39" fmla="*/ 1235 h 267"/>
                <a:gd name="T40" fmla="*/ 795 w 144"/>
                <a:gd name="T41" fmla="*/ 1047 h 267"/>
                <a:gd name="T42" fmla="*/ 1526 w 144"/>
                <a:gd name="T43" fmla="*/ 1130 h 267"/>
                <a:gd name="T44" fmla="*/ 1860 w 144"/>
                <a:gd name="T45" fmla="*/ 942 h 267"/>
                <a:gd name="T46" fmla="*/ 1919 w 144"/>
                <a:gd name="T47" fmla="*/ 627 h 267"/>
                <a:gd name="T48" fmla="*/ 1211 w 144"/>
                <a:gd name="T49" fmla="*/ 357 h 267"/>
                <a:gd name="T50" fmla="*/ 416 w 144"/>
                <a:gd name="T51" fmla="*/ 293 h 267"/>
                <a:gd name="T52" fmla="*/ 480 w 144"/>
                <a:gd name="T53" fmla="*/ 187 h 267"/>
                <a:gd name="T54" fmla="*/ 210 w 144"/>
                <a:gd name="T55" fmla="*/ 270 h 267"/>
                <a:gd name="T56" fmla="*/ 23 w 144"/>
                <a:gd name="T57" fmla="*/ 544 h 267"/>
                <a:gd name="T58" fmla="*/ 210 w 144"/>
                <a:gd name="T59" fmla="*/ 855 h 267"/>
                <a:gd name="T60" fmla="*/ 375 w 144"/>
                <a:gd name="T61" fmla="*/ 1358 h 267"/>
                <a:gd name="T62" fmla="*/ 480 w 144"/>
                <a:gd name="T63" fmla="*/ 1779 h 267"/>
                <a:gd name="T64" fmla="*/ 731 w 144"/>
                <a:gd name="T65" fmla="*/ 2154 h 267"/>
                <a:gd name="T66" fmla="*/ 1024 w 144"/>
                <a:gd name="T67" fmla="*/ 2552 h 267"/>
                <a:gd name="T68" fmla="*/ 708 w 144"/>
                <a:gd name="T69" fmla="*/ 3160 h 267"/>
                <a:gd name="T70" fmla="*/ 941 w 144"/>
                <a:gd name="T71" fmla="*/ 3219 h 267"/>
                <a:gd name="T72" fmla="*/ 1065 w 144"/>
                <a:gd name="T73" fmla="*/ 3283 h 267"/>
                <a:gd name="T74" fmla="*/ 918 w 144"/>
                <a:gd name="T75" fmla="*/ 3366 h 267"/>
                <a:gd name="T76" fmla="*/ 795 w 144"/>
                <a:gd name="T77" fmla="*/ 3512 h 267"/>
                <a:gd name="T78" fmla="*/ 795 w 144"/>
                <a:gd name="T79" fmla="*/ 3700 h 267"/>
                <a:gd name="T80" fmla="*/ 854 w 144"/>
                <a:gd name="T81" fmla="*/ 4139 h 267"/>
                <a:gd name="T82" fmla="*/ 1065 w 144"/>
                <a:gd name="T83" fmla="*/ 4349 h 267"/>
                <a:gd name="T84" fmla="*/ 1170 w 144"/>
                <a:gd name="T85" fmla="*/ 4495 h 267"/>
                <a:gd name="T86" fmla="*/ 1380 w 144"/>
                <a:gd name="T87" fmla="*/ 4518 h 267"/>
                <a:gd name="T88" fmla="*/ 1650 w 144"/>
                <a:gd name="T89" fmla="*/ 4518 h 267"/>
                <a:gd name="T90" fmla="*/ 1773 w 144"/>
                <a:gd name="T91" fmla="*/ 4770 h 267"/>
                <a:gd name="T92" fmla="*/ 1942 w 144"/>
                <a:gd name="T93" fmla="*/ 4875 h 267"/>
                <a:gd name="T94" fmla="*/ 2234 w 144"/>
                <a:gd name="T95" fmla="*/ 4998 h 267"/>
                <a:gd name="T96" fmla="*/ 2234 w 144"/>
                <a:gd name="T97" fmla="*/ 5168 h 267"/>
                <a:gd name="T98" fmla="*/ 2152 w 144"/>
                <a:gd name="T99" fmla="*/ 5291 h 267"/>
                <a:gd name="T100" fmla="*/ 2234 w 144"/>
                <a:gd name="T101" fmla="*/ 5501 h 267"/>
                <a:gd name="T102" fmla="*/ 2445 w 144"/>
                <a:gd name="T103" fmla="*/ 5414 h 267"/>
                <a:gd name="T104" fmla="*/ 2819 w 144"/>
                <a:gd name="T105" fmla="*/ 5414 h 267"/>
                <a:gd name="T106" fmla="*/ 2924 w 144"/>
                <a:gd name="T107" fmla="*/ 5584 h 267"/>
                <a:gd name="T108" fmla="*/ 2737 w 144"/>
                <a:gd name="T109" fmla="*/ 0 h 26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4"/>
                <a:gd name="T166" fmla="*/ 0 h 267"/>
                <a:gd name="T167" fmla="*/ 144 w 144"/>
                <a:gd name="T168" fmla="*/ 267 h 26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4" h="267">
                  <a:moveTo>
                    <a:pt x="131" y="0"/>
                  </a:moveTo>
                  <a:lnTo>
                    <a:pt x="128" y="6"/>
                  </a:lnTo>
                  <a:lnTo>
                    <a:pt x="131" y="13"/>
                  </a:lnTo>
                  <a:lnTo>
                    <a:pt x="131" y="16"/>
                  </a:lnTo>
                  <a:lnTo>
                    <a:pt x="130" y="18"/>
                  </a:lnTo>
                  <a:lnTo>
                    <a:pt x="124" y="21"/>
                  </a:lnTo>
                  <a:lnTo>
                    <a:pt x="121" y="21"/>
                  </a:lnTo>
                  <a:lnTo>
                    <a:pt x="119" y="18"/>
                  </a:lnTo>
                  <a:lnTo>
                    <a:pt x="117" y="18"/>
                  </a:lnTo>
                  <a:lnTo>
                    <a:pt x="116" y="18"/>
                  </a:lnTo>
                  <a:lnTo>
                    <a:pt x="113" y="18"/>
                  </a:lnTo>
                  <a:lnTo>
                    <a:pt x="113" y="16"/>
                  </a:lnTo>
                  <a:lnTo>
                    <a:pt x="113" y="13"/>
                  </a:lnTo>
                  <a:lnTo>
                    <a:pt x="116" y="9"/>
                  </a:lnTo>
                  <a:lnTo>
                    <a:pt x="117" y="6"/>
                  </a:lnTo>
                  <a:lnTo>
                    <a:pt x="116" y="4"/>
                  </a:lnTo>
                  <a:lnTo>
                    <a:pt x="110" y="0"/>
                  </a:lnTo>
                  <a:lnTo>
                    <a:pt x="103" y="2"/>
                  </a:lnTo>
                  <a:lnTo>
                    <a:pt x="97" y="3"/>
                  </a:lnTo>
                  <a:lnTo>
                    <a:pt x="90" y="4"/>
                  </a:lnTo>
                  <a:lnTo>
                    <a:pt x="96" y="6"/>
                  </a:lnTo>
                  <a:lnTo>
                    <a:pt x="102" y="9"/>
                  </a:lnTo>
                  <a:lnTo>
                    <a:pt x="104" y="20"/>
                  </a:lnTo>
                  <a:lnTo>
                    <a:pt x="106" y="23"/>
                  </a:lnTo>
                  <a:lnTo>
                    <a:pt x="109" y="23"/>
                  </a:lnTo>
                  <a:lnTo>
                    <a:pt x="113" y="26"/>
                  </a:lnTo>
                  <a:lnTo>
                    <a:pt x="117" y="31"/>
                  </a:lnTo>
                  <a:lnTo>
                    <a:pt x="117" y="37"/>
                  </a:lnTo>
                  <a:lnTo>
                    <a:pt x="110" y="35"/>
                  </a:lnTo>
                  <a:lnTo>
                    <a:pt x="103" y="37"/>
                  </a:lnTo>
                  <a:lnTo>
                    <a:pt x="102" y="38"/>
                  </a:lnTo>
                  <a:lnTo>
                    <a:pt x="100" y="43"/>
                  </a:lnTo>
                  <a:lnTo>
                    <a:pt x="97" y="47"/>
                  </a:lnTo>
                  <a:lnTo>
                    <a:pt x="93" y="54"/>
                  </a:lnTo>
                  <a:lnTo>
                    <a:pt x="93" y="57"/>
                  </a:lnTo>
                  <a:lnTo>
                    <a:pt x="95" y="59"/>
                  </a:lnTo>
                  <a:lnTo>
                    <a:pt x="106" y="67"/>
                  </a:lnTo>
                  <a:lnTo>
                    <a:pt x="97" y="69"/>
                  </a:lnTo>
                  <a:lnTo>
                    <a:pt x="86" y="69"/>
                  </a:lnTo>
                  <a:lnTo>
                    <a:pt x="78" y="68"/>
                  </a:lnTo>
                  <a:lnTo>
                    <a:pt x="75" y="69"/>
                  </a:lnTo>
                  <a:lnTo>
                    <a:pt x="75" y="72"/>
                  </a:lnTo>
                  <a:lnTo>
                    <a:pt x="79" y="76"/>
                  </a:lnTo>
                  <a:lnTo>
                    <a:pt x="85" y="78"/>
                  </a:lnTo>
                  <a:lnTo>
                    <a:pt x="89" y="78"/>
                  </a:lnTo>
                  <a:lnTo>
                    <a:pt x="90" y="79"/>
                  </a:lnTo>
                  <a:lnTo>
                    <a:pt x="90" y="82"/>
                  </a:lnTo>
                  <a:lnTo>
                    <a:pt x="89" y="85"/>
                  </a:lnTo>
                  <a:lnTo>
                    <a:pt x="88" y="85"/>
                  </a:lnTo>
                  <a:lnTo>
                    <a:pt x="85" y="85"/>
                  </a:lnTo>
                  <a:lnTo>
                    <a:pt x="78" y="83"/>
                  </a:lnTo>
                  <a:lnTo>
                    <a:pt x="71" y="82"/>
                  </a:lnTo>
                  <a:lnTo>
                    <a:pt x="68" y="82"/>
                  </a:lnTo>
                  <a:lnTo>
                    <a:pt x="65" y="79"/>
                  </a:lnTo>
                  <a:lnTo>
                    <a:pt x="58" y="71"/>
                  </a:lnTo>
                  <a:lnTo>
                    <a:pt x="56" y="67"/>
                  </a:lnTo>
                  <a:lnTo>
                    <a:pt x="56" y="64"/>
                  </a:lnTo>
                  <a:lnTo>
                    <a:pt x="56" y="61"/>
                  </a:lnTo>
                  <a:lnTo>
                    <a:pt x="49" y="59"/>
                  </a:lnTo>
                  <a:lnTo>
                    <a:pt x="44" y="57"/>
                  </a:lnTo>
                  <a:lnTo>
                    <a:pt x="33" y="50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51" y="52"/>
                  </a:lnTo>
                  <a:lnTo>
                    <a:pt x="73" y="54"/>
                  </a:lnTo>
                  <a:lnTo>
                    <a:pt x="80" y="51"/>
                  </a:lnTo>
                  <a:lnTo>
                    <a:pt x="85" y="50"/>
                  </a:lnTo>
                  <a:lnTo>
                    <a:pt x="89" y="45"/>
                  </a:lnTo>
                  <a:lnTo>
                    <a:pt x="92" y="38"/>
                  </a:lnTo>
                  <a:lnTo>
                    <a:pt x="93" y="34"/>
                  </a:lnTo>
                  <a:lnTo>
                    <a:pt x="92" y="30"/>
                  </a:lnTo>
                  <a:lnTo>
                    <a:pt x="86" y="24"/>
                  </a:lnTo>
                  <a:lnTo>
                    <a:pt x="78" y="21"/>
                  </a:lnTo>
                  <a:lnTo>
                    <a:pt x="58" y="17"/>
                  </a:lnTo>
                  <a:lnTo>
                    <a:pt x="48" y="14"/>
                  </a:lnTo>
                  <a:lnTo>
                    <a:pt x="40" y="14"/>
                  </a:lnTo>
                  <a:lnTo>
                    <a:pt x="20" y="14"/>
                  </a:lnTo>
                  <a:lnTo>
                    <a:pt x="23" y="11"/>
                  </a:lnTo>
                  <a:lnTo>
                    <a:pt x="24" y="10"/>
                  </a:lnTo>
                  <a:lnTo>
                    <a:pt x="23" y="9"/>
                  </a:lnTo>
                  <a:lnTo>
                    <a:pt x="17" y="9"/>
                  </a:lnTo>
                  <a:lnTo>
                    <a:pt x="14" y="13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6" y="20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4" y="40"/>
                  </a:lnTo>
                  <a:lnTo>
                    <a:pt x="10" y="41"/>
                  </a:lnTo>
                  <a:lnTo>
                    <a:pt x="14" y="47"/>
                  </a:lnTo>
                  <a:lnTo>
                    <a:pt x="13" y="54"/>
                  </a:lnTo>
                  <a:lnTo>
                    <a:pt x="18" y="65"/>
                  </a:lnTo>
                  <a:lnTo>
                    <a:pt x="28" y="72"/>
                  </a:lnTo>
                  <a:lnTo>
                    <a:pt x="23" y="79"/>
                  </a:lnTo>
                  <a:lnTo>
                    <a:pt x="23" y="85"/>
                  </a:lnTo>
                  <a:lnTo>
                    <a:pt x="33" y="91"/>
                  </a:lnTo>
                  <a:lnTo>
                    <a:pt x="38" y="98"/>
                  </a:lnTo>
                  <a:lnTo>
                    <a:pt x="35" y="103"/>
                  </a:lnTo>
                  <a:lnTo>
                    <a:pt x="44" y="107"/>
                  </a:lnTo>
                  <a:lnTo>
                    <a:pt x="51" y="113"/>
                  </a:lnTo>
                  <a:lnTo>
                    <a:pt x="49" y="122"/>
                  </a:lnTo>
                  <a:lnTo>
                    <a:pt x="44" y="130"/>
                  </a:lnTo>
                  <a:lnTo>
                    <a:pt x="38" y="139"/>
                  </a:lnTo>
                  <a:lnTo>
                    <a:pt x="34" y="151"/>
                  </a:lnTo>
                  <a:lnTo>
                    <a:pt x="37" y="148"/>
                  </a:lnTo>
                  <a:lnTo>
                    <a:pt x="40" y="153"/>
                  </a:lnTo>
                  <a:lnTo>
                    <a:pt x="45" y="154"/>
                  </a:lnTo>
                  <a:lnTo>
                    <a:pt x="51" y="156"/>
                  </a:lnTo>
                  <a:lnTo>
                    <a:pt x="51" y="157"/>
                  </a:lnTo>
                  <a:lnTo>
                    <a:pt x="47" y="158"/>
                  </a:lnTo>
                  <a:lnTo>
                    <a:pt x="45" y="158"/>
                  </a:lnTo>
                  <a:lnTo>
                    <a:pt x="44" y="161"/>
                  </a:lnTo>
                  <a:lnTo>
                    <a:pt x="38" y="163"/>
                  </a:lnTo>
                  <a:lnTo>
                    <a:pt x="38" y="165"/>
                  </a:lnTo>
                  <a:lnTo>
                    <a:pt x="38" y="168"/>
                  </a:lnTo>
                  <a:lnTo>
                    <a:pt x="37" y="168"/>
                  </a:lnTo>
                  <a:lnTo>
                    <a:pt x="38" y="170"/>
                  </a:lnTo>
                  <a:lnTo>
                    <a:pt x="38" y="177"/>
                  </a:lnTo>
                  <a:lnTo>
                    <a:pt x="38" y="184"/>
                  </a:lnTo>
                  <a:lnTo>
                    <a:pt x="42" y="189"/>
                  </a:lnTo>
                  <a:lnTo>
                    <a:pt x="41" y="198"/>
                  </a:lnTo>
                  <a:lnTo>
                    <a:pt x="45" y="198"/>
                  </a:lnTo>
                  <a:lnTo>
                    <a:pt x="47" y="204"/>
                  </a:lnTo>
                  <a:lnTo>
                    <a:pt x="51" y="208"/>
                  </a:lnTo>
                  <a:lnTo>
                    <a:pt x="54" y="215"/>
                  </a:lnTo>
                  <a:lnTo>
                    <a:pt x="56" y="215"/>
                  </a:lnTo>
                  <a:lnTo>
                    <a:pt x="61" y="216"/>
                  </a:lnTo>
                  <a:lnTo>
                    <a:pt x="62" y="215"/>
                  </a:lnTo>
                  <a:lnTo>
                    <a:pt x="66" y="216"/>
                  </a:lnTo>
                  <a:lnTo>
                    <a:pt x="69" y="218"/>
                  </a:lnTo>
                  <a:lnTo>
                    <a:pt x="75" y="215"/>
                  </a:lnTo>
                  <a:lnTo>
                    <a:pt x="79" y="216"/>
                  </a:lnTo>
                  <a:lnTo>
                    <a:pt x="83" y="219"/>
                  </a:lnTo>
                  <a:lnTo>
                    <a:pt x="85" y="223"/>
                  </a:lnTo>
                  <a:lnTo>
                    <a:pt x="85" y="228"/>
                  </a:lnTo>
                  <a:lnTo>
                    <a:pt x="89" y="229"/>
                  </a:lnTo>
                  <a:lnTo>
                    <a:pt x="89" y="230"/>
                  </a:lnTo>
                  <a:lnTo>
                    <a:pt x="93" y="233"/>
                  </a:lnTo>
                  <a:lnTo>
                    <a:pt x="99" y="235"/>
                  </a:lnTo>
                  <a:lnTo>
                    <a:pt x="99" y="237"/>
                  </a:lnTo>
                  <a:lnTo>
                    <a:pt x="107" y="239"/>
                  </a:lnTo>
                  <a:lnTo>
                    <a:pt x="111" y="243"/>
                  </a:lnTo>
                  <a:lnTo>
                    <a:pt x="109" y="246"/>
                  </a:lnTo>
                  <a:lnTo>
                    <a:pt x="107" y="247"/>
                  </a:lnTo>
                  <a:lnTo>
                    <a:pt x="100" y="249"/>
                  </a:lnTo>
                  <a:lnTo>
                    <a:pt x="99" y="252"/>
                  </a:lnTo>
                  <a:lnTo>
                    <a:pt x="103" y="253"/>
                  </a:lnTo>
                  <a:lnTo>
                    <a:pt x="103" y="256"/>
                  </a:lnTo>
                  <a:lnTo>
                    <a:pt x="104" y="259"/>
                  </a:lnTo>
                  <a:lnTo>
                    <a:pt x="107" y="263"/>
                  </a:lnTo>
                  <a:lnTo>
                    <a:pt x="111" y="263"/>
                  </a:lnTo>
                  <a:lnTo>
                    <a:pt x="113" y="259"/>
                  </a:lnTo>
                  <a:lnTo>
                    <a:pt x="117" y="259"/>
                  </a:lnTo>
                  <a:lnTo>
                    <a:pt x="126" y="254"/>
                  </a:lnTo>
                  <a:lnTo>
                    <a:pt x="131" y="256"/>
                  </a:lnTo>
                  <a:lnTo>
                    <a:pt x="135" y="259"/>
                  </a:lnTo>
                  <a:lnTo>
                    <a:pt x="134" y="261"/>
                  </a:lnTo>
                  <a:lnTo>
                    <a:pt x="135" y="266"/>
                  </a:lnTo>
                  <a:lnTo>
                    <a:pt x="140" y="267"/>
                  </a:lnTo>
                  <a:lnTo>
                    <a:pt x="144" y="267"/>
                  </a:lnTo>
                  <a:lnTo>
                    <a:pt x="144" y="0"/>
                  </a:lnTo>
                  <a:lnTo>
                    <a:pt x="131" y="0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43" name="Freeform 1394"/>
            <p:cNvSpPr>
              <a:spLocks noChangeAspect="1"/>
            </p:cNvSpPr>
            <p:nvPr/>
          </p:nvSpPr>
          <p:spPr bwMode="auto">
            <a:xfrm>
              <a:off x="1527" y="1128"/>
              <a:ext cx="408" cy="948"/>
            </a:xfrm>
            <a:custGeom>
              <a:avLst/>
              <a:gdLst>
                <a:gd name="T0" fmla="*/ 944 w 89"/>
                <a:gd name="T1" fmla="*/ 188 h 207"/>
                <a:gd name="T2" fmla="*/ 779 w 89"/>
                <a:gd name="T3" fmla="*/ 334 h 207"/>
                <a:gd name="T4" fmla="*/ 674 w 89"/>
                <a:gd name="T5" fmla="*/ 545 h 207"/>
                <a:gd name="T6" fmla="*/ 568 w 89"/>
                <a:gd name="T7" fmla="*/ 797 h 207"/>
                <a:gd name="T8" fmla="*/ 440 w 89"/>
                <a:gd name="T9" fmla="*/ 1008 h 207"/>
                <a:gd name="T10" fmla="*/ 293 w 89"/>
                <a:gd name="T11" fmla="*/ 1447 h 207"/>
                <a:gd name="T12" fmla="*/ 380 w 89"/>
                <a:gd name="T13" fmla="*/ 1658 h 207"/>
                <a:gd name="T14" fmla="*/ 83 w 89"/>
                <a:gd name="T15" fmla="*/ 1869 h 207"/>
                <a:gd name="T16" fmla="*/ 128 w 89"/>
                <a:gd name="T17" fmla="*/ 2372 h 207"/>
                <a:gd name="T18" fmla="*/ 229 w 89"/>
                <a:gd name="T19" fmla="*/ 2578 h 207"/>
                <a:gd name="T20" fmla="*/ 170 w 89"/>
                <a:gd name="T21" fmla="*/ 2917 h 207"/>
                <a:gd name="T22" fmla="*/ 23 w 89"/>
                <a:gd name="T23" fmla="*/ 3229 h 207"/>
                <a:gd name="T24" fmla="*/ 0 w 89"/>
                <a:gd name="T25" fmla="*/ 3375 h 207"/>
                <a:gd name="T26" fmla="*/ 83 w 89"/>
                <a:gd name="T27" fmla="*/ 3503 h 207"/>
                <a:gd name="T28" fmla="*/ 211 w 89"/>
                <a:gd name="T29" fmla="*/ 3838 h 207"/>
                <a:gd name="T30" fmla="*/ 293 w 89"/>
                <a:gd name="T31" fmla="*/ 4007 h 207"/>
                <a:gd name="T32" fmla="*/ 293 w 89"/>
                <a:gd name="T33" fmla="*/ 4131 h 207"/>
                <a:gd name="T34" fmla="*/ 358 w 89"/>
                <a:gd name="T35" fmla="*/ 4236 h 207"/>
                <a:gd name="T36" fmla="*/ 527 w 89"/>
                <a:gd name="T37" fmla="*/ 4342 h 207"/>
                <a:gd name="T38" fmla="*/ 651 w 89"/>
                <a:gd name="T39" fmla="*/ 4218 h 207"/>
                <a:gd name="T40" fmla="*/ 779 w 89"/>
                <a:gd name="T41" fmla="*/ 4090 h 207"/>
                <a:gd name="T42" fmla="*/ 1031 w 89"/>
                <a:gd name="T43" fmla="*/ 3774 h 207"/>
                <a:gd name="T44" fmla="*/ 1031 w 89"/>
                <a:gd name="T45" fmla="*/ 3586 h 207"/>
                <a:gd name="T46" fmla="*/ 1073 w 89"/>
                <a:gd name="T47" fmla="*/ 3416 h 207"/>
                <a:gd name="T48" fmla="*/ 1137 w 89"/>
                <a:gd name="T49" fmla="*/ 3229 h 207"/>
                <a:gd name="T50" fmla="*/ 1325 w 89"/>
                <a:gd name="T51" fmla="*/ 3123 h 207"/>
                <a:gd name="T52" fmla="*/ 1366 w 89"/>
                <a:gd name="T53" fmla="*/ 2977 h 207"/>
                <a:gd name="T54" fmla="*/ 1284 w 89"/>
                <a:gd name="T55" fmla="*/ 2789 h 207"/>
                <a:gd name="T56" fmla="*/ 1073 w 89"/>
                <a:gd name="T57" fmla="*/ 2642 h 207"/>
                <a:gd name="T58" fmla="*/ 1031 w 89"/>
                <a:gd name="T59" fmla="*/ 2519 h 207"/>
                <a:gd name="T60" fmla="*/ 1031 w 89"/>
                <a:gd name="T61" fmla="*/ 2120 h 207"/>
                <a:gd name="T62" fmla="*/ 1284 w 89"/>
                <a:gd name="T63" fmla="*/ 1782 h 207"/>
                <a:gd name="T64" fmla="*/ 1472 w 89"/>
                <a:gd name="T65" fmla="*/ 1571 h 207"/>
                <a:gd name="T66" fmla="*/ 1577 w 89"/>
                <a:gd name="T67" fmla="*/ 1424 h 207"/>
                <a:gd name="T68" fmla="*/ 1536 w 89"/>
                <a:gd name="T69" fmla="*/ 1259 h 207"/>
                <a:gd name="T70" fmla="*/ 1618 w 89"/>
                <a:gd name="T71" fmla="*/ 1072 h 207"/>
                <a:gd name="T72" fmla="*/ 1829 w 89"/>
                <a:gd name="T73" fmla="*/ 943 h 207"/>
                <a:gd name="T74" fmla="*/ 1806 w 89"/>
                <a:gd name="T75" fmla="*/ 838 h 207"/>
                <a:gd name="T76" fmla="*/ 1742 w 89"/>
                <a:gd name="T77" fmla="*/ 609 h 207"/>
                <a:gd name="T78" fmla="*/ 1618 w 89"/>
                <a:gd name="T79" fmla="*/ 398 h 207"/>
                <a:gd name="T80" fmla="*/ 1536 w 89"/>
                <a:gd name="T81" fmla="*/ 188 h 207"/>
                <a:gd name="T82" fmla="*/ 1178 w 89"/>
                <a:gd name="T83" fmla="*/ 0 h 207"/>
                <a:gd name="T84" fmla="*/ 1155 w 89"/>
                <a:gd name="T85" fmla="*/ 211 h 2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9"/>
                <a:gd name="T130" fmla="*/ 0 h 207"/>
                <a:gd name="T131" fmla="*/ 89 w 89"/>
                <a:gd name="T132" fmla="*/ 207 h 20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9" h="207">
                  <a:moveTo>
                    <a:pt x="55" y="10"/>
                  </a:moveTo>
                  <a:lnTo>
                    <a:pt x="45" y="9"/>
                  </a:lnTo>
                  <a:lnTo>
                    <a:pt x="42" y="16"/>
                  </a:lnTo>
                  <a:lnTo>
                    <a:pt x="37" y="16"/>
                  </a:lnTo>
                  <a:lnTo>
                    <a:pt x="32" y="20"/>
                  </a:lnTo>
                  <a:lnTo>
                    <a:pt x="32" y="26"/>
                  </a:lnTo>
                  <a:lnTo>
                    <a:pt x="34" y="31"/>
                  </a:lnTo>
                  <a:lnTo>
                    <a:pt x="27" y="38"/>
                  </a:lnTo>
                  <a:lnTo>
                    <a:pt x="27" y="45"/>
                  </a:lnTo>
                  <a:lnTo>
                    <a:pt x="21" y="48"/>
                  </a:lnTo>
                  <a:lnTo>
                    <a:pt x="21" y="60"/>
                  </a:lnTo>
                  <a:lnTo>
                    <a:pt x="14" y="69"/>
                  </a:lnTo>
                  <a:lnTo>
                    <a:pt x="20" y="72"/>
                  </a:lnTo>
                  <a:lnTo>
                    <a:pt x="18" y="79"/>
                  </a:lnTo>
                  <a:lnTo>
                    <a:pt x="8" y="81"/>
                  </a:lnTo>
                  <a:lnTo>
                    <a:pt x="4" y="89"/>
                  </a:lnTo>
                  <a:lnTo>
                    <a:pt x="6" y="103"/>
                  </a:lnTo>
                  <a:lnTo>
                    <a:pt x="6" y="113"/>
                  </a:lnTo>
                  <a:lnTo>
                    <a:pt x="11" y="119"/>
                  </a:lnTo>
                  <a:lnTo>
                    <a:pt x="11" y="123"/>
                  </a:lnTo>
                  <a:lnTo>
                    <a:pt x="8" y="129"/>
                  </a:lnTo>
                  <a:lnTo>
                    <a:pt x="8" y="139"/>
                  </a:lnTo>
                  <a:lnTo>
                    <a:pt x="4" y="143"/>
                  </a:lnTo>
                  <a:lnTo>
                    <a:pt x="1" y="154"/>
                  </a:lnTo>
                  <a:lnTo>
                    <a:pt x="0" y="156"/>
                  </a:lnTo>
                  <a:lnTo>
                    <a:pt x="0" y="161"/>
                  </a:lnTo>
                  <a:lnTo>
                    <a:pt x="4" y="164"/>
                  </a:lnTo>
                  <a:lnTo>
                    <a:pt x="4" y="167"/>
                  </a:lnTo>
                  <a:lnTo>
                    <a:pt x="4" y="175"/>
                  </a:lnTo>
                  <a:lnTo>
                    <a:pt x="10" y="183"/>
                  </a:lnTo>
                  <a:lnTo>
                    <a:pt x="14" y="187"/>
                  </a:lnTo>
                  <a:lnTo>
                    <a:pt x="14" y="191"/>
                  </a:lnTo>
                  <a:lnTo>
                    <a:pt x="14" y="194"/>
                  </a:lnTo>
                  <a:lnTo>
                    <a:pt x="14" y="197"/>
                  </a:lnTo>
                  <a:lnTo>
                    <a:pt x="15" y="198"/>
                  </a:lnTo>
                  <a:lnTo>
                    <a:pt x="17" y="202"/>
                  </a:lnTo>
                  <a:lnTo>
                    <a:pt x="17" y="207"/>
                  </a:lnTo>
                  <a:lnTo>
                    <a:pt x="25" y="207"/>
                  </a:lnTo>
                  <a:lnTo>
                    <a:pt x="30" y="205"/>
                  </a:lnTo>
                  <a:lnTo>
                    <a:pt x="31" y="201"/>
                  </a:lnTo>
                  <a:lnTo>
                    <a:pt x="32" y="197"/>
                  </a:lnTo>
                  <a:lnTo>
                    <a:pt x="37" y="195"/>
                  </a:lnTo>
                  <a:lnTo>
                    <a:pt x="45" y="195"/>
                  </a:lnTo>
                  <a:lnTo>
                    <a:pt x="49" y="180"/>
                  </a:lnTo>
                  <a:lnTo>
                    <a:pt x="51" y="175"/>
                  </a:lnTo>
                  <a:lnTo>
                    <a:pt x="49" y="171"/>
                  </a:lnTo>
                  <a:lnTo>
                    <a:pt x="49" y="167"/>
                  </a:lnTo>
                  <a:lnTo>
                    <a:pt x="51" y="163"/>
                  </a:lnTo>
                  <a:lnTo>
                    <a:pt x="51" y="157"/>
                  </a:lnTo>
                  <a:lnTo>
                    <a:pt x="54" y="154"/>
                  </a:lnTo>
                  <a:lnTo>
                    <a:pt x="61" y="151"/>
                  </a:lnTo>
                  <a:lnTo>
                    <a:pt x="63" y="149"/>
                  </a:lnTo>
                  <a:lnTo>
                    <a:pt x="63" y="144"/>
                  </a:lnTo>
                  <a:lnTo>
                    <a:pt x="65" y="142"/>
                  </a:lnTo>
                  <a:lnTo>
                    <a:pt x="66" y="139"/>
                  </a:lnTo>
                  <a:lnTo>
                    <a:pt x="61" y="133"/>
                  </a:lnTo>
                  <a:lnTo>
                    <a:pt x="52" y="127"/>
                  </a:lnTo>
                  <a:lnTo>
                    <a:pt x="51" y="126"/>
                  </a:lnTo>
                  <a:lnTo>
                    <a:pt x="49" y="125"/>
                  </a:lnTo>
                  <a:lnTo>
                    <a:pt x="49" y="120"/>
                  </a:lnTo>
                  <a:lnTo>
                    <a:pt x="48" y="110"/>
                  </a:lnTo>
                  <a:lnTo>
                    <a:pt x="49" y="101"/>
                  </a:lnTo>
                  <a:lnTo>
                    <a:pt x="55" y="92"/>
                  </a:lnTo>
                  <a:lnTo>
                    <a:pt x="61" y="85"/>
                  </a:lnTo>
                  <a:lnTo>
                    <a:pt x="69" y="79"/>
                  </a:lnTo>
                  <a:lnTo>
                    <a:pt x="70" y="75"/>
                  </a:lnTo>
                  <a:lnTo>
                    <a:pt x="72" y="71"/>
                  </a:lnTo>
                  <a:lnTo>
                    <a:pt x="75" y="68"/>
                  </a:lnTo>
                  <a:lnTo>
                    <a:pt x="75" y="65"/>
                  </a:lnTo>
                  <a:lnTo>
                    <a:pt x="73" y="60"/>
                  </a:lnTo>
                  <a:lnTo>
                    <a:pt x="75" y="57"/>
                  </a:lnTo>
                  <a:lnTo>
                    <a:pt x="77" y="51"/>
                  </a:lnTo>
                  <a:lnTo>
                    <a:pt x="79" y="47"/>
                  </a:lnTo>
                  <a:lnTo>
                    <a:pt x="87" y="45"/>
                  </a:lnTo>
                  <a:lnTo>
                    <a:pt x="89" y="45"/>
                  </a:lnTo>
                  <a:lnTo>
                    <a:pt x="86" y="40"/>
                  </a:lnTo>
                  <a:lnTo>
                    <a:pt x="85" y="34"/>
                  </a:lnTo>
                  <a:lnTo>
                    <a:pt x="83" y="29"/>
                  </a:lnTo>
                  <a:lnTo>
                    <a:pt x="83" y="23"/>
                  </a:lnTo>
                  <a:lnTo>
                    <a:pt x="77" y="19"/>
                  </a:lnTo>
                  <a:lnTo>
                    <a:pt x="77" y="14"/>
                  </a:lnTo>
                  <a:lnTo>
                    <a:pt x="73" y="9"/>
                  </a:lnTo>
                  <a:lnTo>
                    <a:pt x="61" y="5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55" y="10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44" name="Freeform 1396"/>
            <p:cNvSpPr>
              <a:spLocks noChangeAspect="1"/>
            </p:cNvSpPr>
            <p:nvPr/>
          </p:nvSpPr>
          <p:spPr bwMode="auto">
            <a:xfrm>
              <a:off x="1527" y="1124"/>
              <a:ext cx="408" cy="942"/>
            </a:xfrm>
            <a:custGeom>
              <a:avLst/>
              <a:gdLst>
                <a:gd name="T0" fmla="*/ 944 w 89"/>
                <a:gd name="T1" fmla="*/ 169 h 206"/>
                <a:gd name="T2" fmla="*/ 779 w 89"/>
                <a:gd name="T3" fmla="*/ 316 h 206"/>
                <a:gd name="T4" fmla="*/ 674 w 89"/>
                <a:gd name="T5" fmla="*/ 562 h 206"/>
                <a:gd name="T6" fmla="*/ 568 w 89"/>
                <a:gd name="T7" fmla="*/ 796 h 206"/>
                <a:gd name="T8" fmla="*/ 440 w 89"/>
                <a:gd name="T9" fmla="*/ 1001 h 206"/>
                <a:gd name="T10" fmla="*/ 293 w 89"/>
                <a:gd name="T11" fmla="*/ 1463 h 206"/>
                <a:gd name="T12" fmla="*/ 380 w 89"/>
                <a:gd name="T13" fmla="*/ 1674 h 206"/>
                <a:gd name="T14" fmla="*/ 83 w 89"/>
                <a:gd name="T15" fmla="*/ 1861 h 206"/>
                <a:gd name="T16" fmla="*/ 128 w 89"/>
                <a:gd name="T17" fmla="*/ 2382 h 206"/>
                <a:gd name="T18" fmla="*/ 229 w 89"/>
                <a:gd name="T19" fmla="*/ 2593 h 206"/>
                <a:gd name="T20" fmla="*/ 170 w 89"/>
                <a:gd name="T21" fmla="*/ 2927 h 206"/>
                <a:gd name="T22" fmla="*/ 23 w 89"/>
                <a:gd name="T23" fmla="*/ 3242 h 206"/>
                <a:gd name="T24" fmla="*/ 0 w 89"/>
                <a:gd name="T25" fmla="*/ 3388 h 206"/>
                <a:gd name="T26" fmla="*/ 83 w 89"/>
                <a:gd name="T27" fmla="*/ 3512 h 206"/>
                <a:gd name="T28" fmla="*/ 211 w 89"/>
                <a:gd name="T29" fmla="*/ 3846 h 206"/>
                <a:gd name="T30" fmla="*/ 293 w 89"/>
                <a:gd name="T31" fmla="*/ 3992 h 206"/>
                <a:gd name="T32" fmla="*/ 293 w 89"/>
                <a:gd name="T33" fmla="*/ 4097 h 206"/>
                <a:gd name="T34" fmla="*/ 358 w 89"/>
                <a:gd name="T35" fmla="*/ 4225 h 206"/>
                <a:gd name="T36" fmla="*/ 527 w 89"/>
                <a:gd name="T37" fmla="*/ 4308 h 206"/>
                <a:gd name="T38" fmla="*/ 651 w 89"/>
                <a:gd name="T39" fmla="*/ 4184 h 206"/>
                <a:gd name="T40" fmla="*/ 779 w 89"/>
                <a:gd name="T41" fmla="*/ 4079 h 206"/>
                <a:gd name="T42" fmla="*/ 1031 w 89"/>
                <a:gd name="T43" fmla="*/ 3745 h 206"/>
                <a:gd name="T44" fmla="*/ 1031 w 89"/>
                <a:gd name="T45" fmla="*/ 3576 h 206"/>
                <a:gd name="T46" fmla="*/ 1073 w 89"/>
                <a:gd name="T47" fmla="*/ 3388 h 206"/>
                <a:gd name="T48" fmla="*/ 1137 w 89"/>
                <a:gd name="T49" fmla="*/ 3242 h 206"/>
                <a:gd name="T50" fmla="*/ 1325 w 89"/>
                <a:gd name="T51" fmla="*/ 3137 h 206"/>
                <a:gd name="T52" fmla="*/ 1366 w 89"/>
                <a:gd name="T53" fmla="*/ 2991 h 206"/>
                <a:gd name="T54" fmla="*/ 1284 w 89"/>
                <a:gd name="T55" fmla="*/ 2780 h 206"/>
                <a:gd name="T56" fmla="*/ 1073 w 89"/>
                <a:gd name="T57" fmla="*/ 2657 h 206"/>
                <a:gd name="T58" fmla="*/ 1031 w 89"/>
                <a:gd name="T59" fmla="*/ 2510 h 206"/>
                <a:gd name="T60" fmla="*/ 1031 w 89"/>
                <a:gd name="T61" fmla="*/ 2131 h 206"/>
                <a:gd name="T62" fmla="*/ 1284 w 89"/>
                <a:gd name="T63" fmla="*/ 1797 h 206"/>
                <a:gd name="T64" fmla="*/ 1472 w 89"/>
                <a:gd name="T65" fmla="*/ 1591 h 206"/>
                <a:gd name="T66" fmla="*/ 1577 w 89"/>
                <a:gd name="T67" fmla="*/ 1422 h 206"/>
                <a:gd name="T68" fmla="*/ 1536 w 89"/>
                <a:gd name="T69" fmla="*/ 1276 h 206"/>
                <a:gd name="T70" fmla="*/ 1618 w 89"/>
                <a:gd name="T71" fmla="*/ 1088 h 206"/>
                <a:gd name="T72" fmla="*/ 1829 w 89"/>
                <a:gd name="T73" fmla="*/ 942 h 206"/>
                <a:gd name="T74" fmla="*/ 1806 w 89"/>
                <a:gd name="T75" fmla="*/ 814 h 206"/>
                <a:gd name="T76" fmla="*/ 1742 w 89"/>
                <a:gd name="T77" fmla="*/ 626 h 206"/>
                <a:gd name="T78" fmla="*/ 1618 w 89"/>
                <a:gd name="T79" fmla="*/ 416 h 206"/>
                <a:gd name="T80" fmla="*/ 1536 w 89"/>
                <a:gd name="T81" fmla="*/ 210 h 206"/>
                <a:gd name="T82" fmla="*/ 1178 w 89"/>
                <a:gd name="T83" fmla="*/ 0 h 206"/>
                <a:gd name="T84" fmla="*/ 1155 w 89"/>
                <a:gd name="T85" fmla="*/ 229 h 2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9"/>
                <a:gd name="T130" fmla="*/ 0 h 206"/>
                <a:gd name="T131" fmla="*/ 89 w 89"/>
                <a:gd name="T132" fmla="*/ 206 h 20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9" h="206">
                  <a:moveTo>
                    <a:pt x="55" y="11"/>
                  </a:moveTo>
                  <a:lnTo>
                    <a:pt x="45" y="8"/>
                  </a:lnTo>
                  <a:lnTo>
                    <a:pt x="42" y="15"/>
                  </a:lnTo>
                  <a:lnTo>
                    <a:pt x="37" y="15"/>
                  </a:lnTo>
                  <a:lnTo>
                    <a:pt x="32" y="20"/>
                  </a:lnTo>
                  <a:lnTo>
                    <a:pt x="32" y="27"/>
                  </a:lnTo>
                  <a:lnTo>
                    <a:pt x="34" y="31"/>
                  </a:lnTo>
                  <a:lnTo>
                    <a:pt x="27" y="38"/>
                  </a:lnTo>
                  <a:lnTo>
                    <a:pt x="27" y="45"/>
                  </a:lnTo>
                  <a:lnTo>
                    <a:pt x="21" y="48"/>
                  </a:lnTo>
                  <a:lnTo>
                    <a:pt x="21" y="61"/>
                  </a:lnTo>
                  <a:lnTo>
                    <a:pt x="14" y="70"/>
                  </a:lnTo>
                  <a:lnTo>
                    <a:pt x="20" y="73"/>
                  </a:lnTo>
                  <a:lnTo>
                    <a:pt x="18" y="80"/>
                  </a:lnTo>
                  <a:lnTo>
                    <a:pt x="8" y="80"/>
                  </a:lnTo>
                  <a:lnTo>
                    <a:pt x="4" y="89"/>
                  </a:lnTo>
                  <a:lnTo>
                    <a:pt x="6" y="104"/>
                  </a:lnTo>
                  <a:lnTo>
                    <a:pt x="6" y="114"/>
                  </a:lnTo>
                  <a:lnTo>
                    <a:pt x="11" y="119"/>
                  </a:lnTo>
                  <a:lnTo>
                    <a:pt x="11" y="124"/>
                  </a:lnTo>
                  <a:lnTo>
                    <a:pt x="8" y="128"/>
                  </a:lnTo>
                  <a:lnTo>
                    <a:pt x="8" y="140"/>
                  </a:lnTo>
                  <a:lnTo>
                    <a:pt x="4" y="143"/>
                  </a:lnTo>
                  <a:lnTo>
                    <a:pt x="1" y="155"/>
                  </a:lnTo>
                  <a:lnTo>
                    <a:pt x="0" y="155"/>
                  </a:lnTo>
                  <a:lnTo>
                    <a:pt x="0" y="162"/>
                  </a:lnTo>
                  <a:lnTo>
                    <a:pt x="4" y="165"/>
                  </a:lnTo>
                  <a:lnTo>
                    <a:pt x="4" y="168"/>
                  </a:lnTo>
                  <a:lnTo>
                    <a:pt x="4" y="175"/>
                  </a:lnTo>
                  <a:lnTo>
                    <a:pt x="10" y="184"/>
                  </a:lnTo>
                  <a:lnTo>
                    <a:pt x="14" y="186"/>
                  </a:lnTo>
                  <a:lnTo>
                    <a:pt x="14" y="191"/>
                  </a:lnTo>
                  <a:lnTo>
                    <a:pt x="14" y="193"/>
                  </a:lnTo>
                  <a:lnTo>
                    <a:pt x="14" y="196"/>
                  </a:lnTo>
                  <a:lnTo>
                    <a:pt x="15" y="199"/>
                  </a:lnTo>
                  <a:lnTo>
                    <a:pt x="17" y="202"/>
                  </a:lnTo>
                  <a:lnTo>
                    <a:pt x="17" y="206"/>
                  </a:lnTo>
                  <a:lnTo>
                    <a:pt x="25" y="206"/>
                  </a:lnTo>
                  <a:lnTo>
                    <a:pt x="30" y="205"/>
                  </a:lnTo>
                  <a:lnTo>
                    <a:pt x="31" y="200"/>
                  </a:lnTo>
                  <a:lnTo>
                    <a:pt x="32" y="196"/>
                  </a:lnTo>
                  <a:lnTo>
                    <a:pt x="37" y="195"/>
                  </a:lnTo>
                  <a:lnTo>
                    <a:pt x="45" y="196"/>
                  </a:lnTo>
                  <a:lnTo>
                    <a:pt x="49" y="179"/>
                  </a:lnTo>
                  <a:lnTo>
                    <a:pt x="51" y="175"/>
                  </a:lnTo>
                  <a:lnTo>
                    <a:pt x="49" y="171"/>
                  </a:lnTo>
                  <a:lnTo>
                    <a:pt x="49" y="167"/>
                  </a:lnTo>
                  <a:lnTo>
                    <a:pt x="51" y="162"/>
                  </a:lnTo>
                  <a:lnTo>
                    <a:pt x="51" y="158"/>
                  </a:lnTo>
                  <a:lnTo>
                    <a:pt x="54" y="155"/>
                  </a:lnTo>
                  <a:lnTo>
                    <a:pt x="61" y="151"/>
                  </a:lnTo>
                  <a:lnTo>
                    <a:pt x="63" y="150"/>
                  </a:lnTo>
                  <a:lnTo>
                    <a:pt x="63" y="145"/>
                  </a:lnTo>
                  <a:lnTo>
                    <a:pt x="65" y="143"/>
                  </a:lnTo>
                  <a:lnTo>
                    <a:pt x="66" y="140"/>
                  </a:lnTo>
                  <a:lnTo>
                    <a:pt x="61" y="133"/>
                  </a:lnTo>
                  <a:lnTo>
                    <a:pt x="52" y="127"/>
                  </a:lnTo>
                  <a:lnTo>
                    <a:pt x="51" y="127"/>
                  </a:lnTo>
                  <a:lnTo>
                    <a:pt x="49" y="124"/>
                  </a:lnTo>
                  <a:lnTo>
                    <a:pt x="49" y="120"/>
                  </a:lnTo>
                  <a:lnTo>
                    <a:pt x="48" y="110"/>
                  </a:lnTo>
                  <a:lnTo>
                    <a:pt x="49" y="102"/>
                  </a:lnTo>
                  <a:lnTo>
                    <a:pt x="55" y="93"/>
                  </a:lnTo>
                  <a:lnTo>
                    <a:pt x="61" y="86"/>
                  </a:lnTo>
                  <a:lnTo>
                    <a:pt x="69" y="79"/>
                  </a:lnTo>
                  <a:lnTo>
                    <a:pt x="70" y="76"/>
                  </a:lnTo>
                  <a:lnTo>
                    <a:pt x="72" y="70"/>
                  </a:lnTo>
                  <a:lnTo>
                    <a:pt x="75" y="68"/>
                  </a:lnTo>
                  <a:lnTo>
                    <a:pt x="75" y="65"/>
                  </a:lnTo>
                  <a:lnTo>
                    <a:pt x="73" y="61"/>
                  </a:lnTo>
                  <a:lnTo>
                    <a:pt x="75" y="56"/>
                  </a:lnTo>
                  <a:lnTo>
                    <a:pt x="77" y="52"/>
                  </a:lnTo>
                  <a:lnTo>
                    <a:pt x="79" y="46"/>
                  </a:lnTo>
                  <a:lnTo>
                    <a:pt x="87" y="45"/>
                  </a:lnTo>
                  <a:lnTo>
                    <a:pt x="89" y="45"/>
                  </a:lnTo>
                  <a:lnTo>
                    <a:pt x="86" y="39"/>
                  </a:lnTo>
                  <a:lnTo>
                    <a:pt x="85" y="35"/>
                  </a:lnTo>
                  <a:lnTo>
                    <a:pt x="83" y="30"/>
                  </a:lnTo>
                  <a:lnTo>
                    <a:pt x="83" y="24"/>
                  </a:lnTo>
                  <a:lnTo>
                    <a:pt x="77" y="20"/>
                  </a:lnTo>
                  <a:lnTo>
                    <a:pt x="77" y="14"/>
                  </a:lnTo>
                  <a:lnTo>
                    <a:pt x="73" y="10"/>
                  </a:lnTo>
                  <a:lnTo>
                    <a:pt x="61" y="4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55" y="11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45" name="Freeform 1398"/>
            <p:cNvSpPr>
              <a:spLocks noChangeAspect="1"/>
            </p:cNvSpPr>
            <p:nvPr/>
          </p:nvSpPr>
          <p:spPr bwMode="auto">
            <a:xfrm>
              <a:off x="1275" y="955"/>
              <a:ext cx="788" cy="938"/>
            </a:xfrm>
            <a:custGeom>
              <a:avLst/>
              <a:gdLst>
                <a:gd name="T0" fmla="*/ 3587 w 172"/>
                <a:gd name="T1" fmla="*/ 82 h 205"/>
                <a:gd name="T2" fmla="*/ 3253 w 172"/>
                <a:gd name="T3" fmla="*/ 64 h 205"/>
                <a:gd name="T4" fmla="*/ 3170 w 172"/>
                <a:gd name="T5" fmla="*/ 0 h 205"/>
                <a:gd name="T6" fmla="*/ 3042 w 172"/>
                <a:gd name="T7" fmla="*/ 64 h 205"/>
                <a:gd name="T8" fmla="*/ 2895 w 172"/>
                <a:gd name="T9" fmla="*/ 293 h 205"/>
                <a:gd name="T10" fmla="*/ 2731 w 172"/>
                <a:gd name="T11" fmla="*/ 82 h 205"/>
                <a:gd name="T12" fmla="*/ 2602 w 172"/>
                <a:gd name="T13" fmla="*/ 334 h 205"/>
                <a:gd name="T14" fmla="*/ 2373 w 172"/>
                <a:gd name="T15" fmla="*/ 439 h 205"/>
                <a:gd name="T16" fmla="*/ 2181 w 172"/>
                <a:gd name="T17" fmla="*/ 439 h 205"/>
                <a:gd name="T18" fmla="*/ 1929 w 172"/>
                <a:gd name="T19" fmla="*/ 627 h 205"/>
                <a:gd name="T20" fmla="*/ 1888 w 172"/>
                <a:gd name="T21" fmla="*/ 837 h 205"/>
                <a:gd name="T22" fmla="*/ 1741 w 172"/>
                <a:gd name="T23" fmla="*/ 1066 h 205"/>
                <a:gd name="T24" fmla="*/ 1594 w 172"/>
                <a:gd name="T25" fmla="*/ 1277 h 205"/>
                <a:gd name="T26" fmla="*/ 1530 w 172"/>
                <a:gd name="T27" fmla="*/ 1423 h 205"/>
                <a:gd name="T28" fmla="*/ 1278 w 172"/>
                <a:gd name="T29" fmla="*/ 1903 h 205"/>
                <a:gd name="T30" fmla="*/ 1072 w 172"/>
                <a:gd name="T31" fmla="*/ 2155 h 205"/>
                <a:gd name="T32" fmla="*/ 1072 w 172"/>
                <a:gd name="T33" fmla="*/ 2283 h 205"/>
                <a:gd name="T34" fmla="*/ 820 w 172"/>
                <a:gd name="T35" fmla="*/ 2594 h 205"/>
                <a:gd name="T36" fmla="*/ 651 w 172"/>
                <a:gd name="T37" fmla="*/ 2640 h 205"/>
                <a:gd name="T38" fmla="*/ 504 w 172"/>
                <a:gd name="T39" fmla="*/ 2787 h 205"/>
                <a:gd name="T40" fmla="*/ 229 w 172"/>
                <a:gd name="T41" fmla="*/ 2910 h 205"/>
                <a:gd name="T42" fmla="*/ 64 w 172"/>
                <a:gd name="T43" fmla="*/ 3057 h 205"/>
                <a:gd name="T44" fmla="*/ 23 w 172"/>
                <a:gd name="T45" fmla="*/ 3226 h 205"/>
                <a:gd name="T46" fmla="*/ 23 w 172"/>
                <a:gd name="T47" fmla="*/ 3308 h 205"/>
                <a:gd name="T48" fmla="*/ 0 w 172"/>
                <a:gd name="T49" fmla="*/ 3432 h 205"/>
                <a:gd name="T50" fmla="*/ 23 w 172"/>
                <a:gd name="T51" fmla="*/ 3642 h 205"/>
                <a:gd name="T52" fmla="*/ 147 w 172"/>
                <a:gd name="T53" fmla="*/ 3725 h 205"/>
                <a:gd name="T54" fmla="*/ 64 w 172"/>
                <a:gd name="T55" fmla="*/ 3853 h 205"/>
                <a:gd name="T56" fmla="*/ 147 w 172"/>
                <a:gd name="T57" fmla="*/ 3958 h 205"/>
                <a:gd name="T58" fmla="*/ 64 w 172"/>
                <a:gd name="T59" fmla="*/ 4022 h 205"/>
                <a:gd name="T60" fmla="*/ 147 w 172"/>
                <a:gd name="T61" fmla="*/ 4168 h 205"/>
                <a:gd name="T62" fmla="*/ 275 w 172"/>
                <a:gd name="T63" fmla="*/ 4292 h 205"/>
                <a:gd name="T64" fmla="*/ 733 w 172"/>
                <a:gd name="T65" fmla="*/ 4146 h 205"/>
                <a:gd name="T66" fmla="*/ 944 w 172"/>
                <a:gd name="T67" fmla="*/ 4022 h 205"/>
                <a:gd name="T68" fmla="*/ 1026 w 172"/>
                <a:gd name="T69" fmla="*/ 3853 h 205"/>
                <a:gd name="T70" fmla="*/ 1132 w 172"/>
                <a:gd name="T71" fmla="*/ 4063 h 205"/>
                <a:gd name="T72" fmla="*/ 1324 w 172"/>
                <a:gd name="T73" fmla="*/ 3706 h 205"/>
                <a:gd name="T74" fmla="*/ 1384 w 172"/>
                <a:gd name="T75" fmla="*/ 3285 h 205"/>
                <a:gd name="T76" fmla="*/ 1237 w 172"/>
                <a:gd name="T77" fmla="*/ 2658 h 205"/>
                <a:gd name="T78" fmla="*/ 1576 w 172"/>
                <a:gd name="T79" fmla="*/ 2302 h 205"/>
                <a:gd name="T80" fmla="*/ 1594 w 172"/>
                <a:gd name="T81" fmla="*/ 1803 h 205"/>
                <a:gd name="T82" fmla="*/ 1869 w 172"/>
                <a:gd name="T83" fmla="*/ 1446 h 205"/>
                <a:gd name="T84" fmla="*/ 1929 w 172"/>
                <a:gd name="T85" fmla="*/ 1130 h 205"/>
                <a:gd name="T86" fmla="*/ 2309 w 172"/>
                <a:gd name="T87" fmla="*/ 1007 h 205"/>
                <a:gd name="T88" fmla="*/ 2309 w 172"/>
                <a:gd name="T89" fmla="*/ 732 h 205"/>
                <a:gd name="T90" fmla="*/ 2813 w 172"/>
                <a:gd name="T91" fmla="*/ 773 h 205"/>
                <a:gd name="T92" fmla="*/ 3024 w 172"/>
                <a:gd name="T93" fmla="*/ 439 h 205"/>
                <a:gd name="T94" fmla="*/ 3399 w 172"/>
                <a:gd name="T95" fmla="*/ 421 h 205"/>
                <a:gd name="T96" fmla="*/ 3610 w 172"/>
                <a:gd name="T97" fmla="*/ 357 h 2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2"/>
                <a:gd name="T148" fmla="*/ 0 h 205"/>
                <a:gd name="T149" fmla="*/ 172 w 172"/>
                <a:gd name="T150" fmla="*/ 205 h 2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2" h="205">
                  <a:moveTo>
                    <a:pt x="159" y="13"/>
                  </a:moveTo>
                  <a:lnTo>
                    <a:pt x="165" y="9"/>
                  </a:lnTo>
                  <a:lnTo>
                    <a:pt x="171" y="4"/>
                  </a:lnTo>
                  <a:lnTo>
                    <a:pt x="159" y="2"/>
                  </a:lnTo>
                  <a:lnTo>
                    <a:pt x="156" y="0"/>
                  </a:lnTo>
                  <a:lnTo>
                    <a:pt x="155" y="3"/>
                  </a:lnTo>
                  <a:lnTo>
                    <a:pt x="152" y="6"/>
                  </a:lnTo>
                  <a:lnTo>
                    <a:pt x="151" y="2"/>
                  </a:lnTo>
                  <a:lnTo>
                    <a:pt x="151" y="0"/>
                  </a:lnTo>
                  <a:lnTo>
                    <a:pt x="148" y="0"/>
                  </a:lnTo>
                  <a:lnTo>
                    <a:pt x="145" y="0"/>
                  </a:lnTo>
                  <a:lnTo>
                    <a:pt x="145" y="3"/>
                  </a:lnTo>
                  <a:lnTo>
                    <a:pt x="145" y="7"/>
                  </a:lnTo>
                  <a:lnTo>
                    <a:pt x="142" y="3"/>
                  </a:lnTo>
                  <a:lnTo>
                    <a:pt x="138" y="14"/>
                  </a:lnTo>
                  <a:lnTo>
                    <a:pt x="137" y="6"/>
                  </a:lnTo>
                  <a:lnTo>
                    <a:pt x="134" y="3"/>
                  </a:lnTo>
                  <a:lnTo>
                    <a:pt x="130" y="4"/>
                  </a:lnTo>
                  <a:lnTo>
                    <a:pt x="124" y="9"/>
                  </a:lnTo>
                  <a:lnTo>
                    <a:pt x="123" y="13"/>
                  </a:lnTo>
                  <a:lnTo>
                    <a:pt x="124" y="16"/>
                  </a:lnTo>
                  <a:lnTo>
                    <a:pt x="116" y="17"/>
                  </a:lnTo>
                  <a:lnTo>
                    <a:pt x="114" y="18"/>
                  </a:lnTo>
                  <a:lnTo>
                    <a:pt x="113" y="21"/>
                  </a:lnTo>
                  <a:lnTo>
                    <a:pt x="110" y="23"/>
                  </a:lnTo>
                  <a:lnTo>
                    <a:pt x="106" y="23"/>
                  </a:lnTo>
                  <a:lnTo>
                    <a:pt x="104" y="21"/>
                  </a:lnTo>
                  <a:lnTo>
                    <a:pt x="101" y="21"/>
                  </a:lnTo>
                  <a:lnTo>
                    <a:pt x="96" y="26"/>
                  </a:lnTo>
                  <a:lnTo>
                    <a:pt x="92" y="30"/>
                  </a:lnTo>
                  <a:lnTo>
                    <a:pt x="87" y="35"/>
                  </a:lnTo>
                  <a:lnTo>
                    <a:pt x="87" y="38"/>
                  </a:lnTo>
                  <a:lnTo>
                    <a:pt x="90" y="40"/>
                  </a:lnTo>
                  <a:lnTo>
                    <a:pt x="85" y="45"/>
                  </a:lnTo>
                  <a:lnTo>
                    <a:pt x="82" y="44"/>
                  </a:lnTo>
                  <a:lnTo>
                    <a:pt x="83" y="51"/>
                  </a:lnTo>
                  <a:lnTo>
                    <a:pt x="79" y="55"/>
                  </a:lnTo>
                  <a:lnTo>
                    <a:pt x="77" y="58"/>
                  </a:lnTo>
                  <a:lnTo>
                    <a:pt x="76" y="61"/>
                  </a:lnTo>
                  <a:lnTo>
                    <a:pt x="77" y="64"/>
                  </a:lnTo>
                  <a:lnTo>
                    <a:pt x="73" y="65"/>
                  </a:lnTo>
                  <a:lnTo>
                    <a:pt x="73" y="68"/>
                  </a:lnTo>
                  <a:lnTo>
                    <a:pt x="69" y="69"/>
                  </a:lnTo>
                  <a:lnTo>
                    <a:pt x="68" y="75"/>
                  </a:lnTo>
                  <a:lnTo>
                    <a:pt x="61" y="91"/>
                  </a:lnTo>
                  <a:lnTo>
                    <a:pt x="59" y="99"/>
                  </a:lnTo>
                  <a:lnTo>
                    <a:pt x="56" y="102"/>
                  </a:lnTo>
                  <a:lnTo>
                    <a:pt x="51" y="103"/>
                  </a:lnTo>
                  <a:lnTo>
                    <a:pt x="52" y="106"/>
                  </a:lnTo>
                  <a:lnTo>
                    <a:pt x="54" y="107"/>
                  </a:lnTo>
                  <a:lnTo>
                    <a:pt x="51" y="109"/>
                  </a:lnTo>
                  <a:lnTo>
                    <a:pt x="45" y="116"/>
                  </a:lnTo>
                  <a:lnTo>
                    <a:pt x="41" y="123"/>
                  </a:lnTo>
                  <a:lnTo>
                    <a:pt x="39" y="124"/>
                  </a:lnTo>
                  <a:lnTo>
                    <a:pt x="38" y="126"/>
                  </a:lnTo>
                  <a:lnTo>
                    <a:pt x="34" y="124"/>
                  </a:lnTo>
                  <a:lnTo>
                    <a:pt x="31" y="126"/>
                  </a:lnTo>
                  <a:lnTo>
                    <a:pt x="30" y="126"/>
                  </a:lnTo>
                  <a:lnTo>
                    <a:pt x="28" y="129"/>
                  </a:lnTo>
                  <a:lnTo>
                    <a:pt x="24" y="133"/>
                  </a:lnTo>
                  <a:lnTo>
                    <a:pt x="20" y="134"/>
                  </a:lnTo>
                  <a:lnTo>
                    <a:pt x="17" y="137"/>
                  </a:lnTo>
                  <a:lnTo>
                    <a:pt x="11" y="139"/>
                  </a:lnTo>
                  <a:lnTo>
                    <a:pt x="8" y="141"/>
                  </a:lnTo>
                  <a:lnTo>
                    <a:pt x="7" y="146"/>
                  </a:lnTo>
                  <a:lnTo>
                    <a:pt x="3" y="146"/>
                  </a:lnTo>
                  <a:lnTo>
                    <a:pt x="3" y="147"/>
                  </a:lnTo>
                  <a:lnTo>
                    <a:pt x="3" y="151"/>
                  </a:lnTo>
                  <a:lnTo>
                    <a:pt x="1" y="154"/>
                  </a:lnTo>
                  <a:lnTo>
                    <a:pt x="3" y="154"/>
                  </a:lnTo>
                  <a:lnTo>
                    <a:pt x="3" y="157"/>
                  </a:lnTo>
                  <a:lnTo>
                    <a:pt x="1" y="158"/>
                  </a:lnTo>
                  <a:lnTo>
                    <a:pt x="3" y="160"/>
                  </a:lnTo>
                  <a:lnTo>
                    <a:pt x="3" y="161"/>
                  </a:lnTo>
                  <a:lnTo>
                    <a:pt x="0" y="164"/>
                  </a:lnTo>
                  <a:lnTo>
                    <a:pt x="3" y="168"/>
                  </a:lnTo>
                  <a:lnTo>
                    <a:pt x="6" y="171"/>
                  </a:lnTo>
                  <a:lnTo>
                    <a:pt x="1" y="174"/>
                  </a:lnTo>
                  <a:lnTo>
                    <a:pt x="4" y="174"/>
                  </a:lnTo>
                  <a:lnTo>
                    <a:pt x="1" y="180"/>
                  </a:lnTo>
                  <a:lnTo>
                    <a:pt x="7" y="178"/>
                  </a:lnTo>
                  <a:lnTo>
                    <a:pt x="7" y="180"/>
                  </a:lnTo>
                  <a:lnTo>
                    <a:pt x="6" y="181"/>
                  </a:lnTo>
                  <a:lnTo>
                    <a:pt x="3" y="184"/>
                  </a:lnTo>
                  <a:lnTo>
                    <a:pt x="3" y="188"/>
                  </a:lnTo>
                  <a:lnTo>
                    <a:pt x="6" y="188"/>
                  </a:lnTo>
                  <a:lnTo>
                    <a:pt x="7" y="189"/>
                  </a:lnTo>
                  <a:lnTo>
                    <a:pt x="7" y="191"/>
                  </a:lnTo>
                  <a:lnTo>
                    <a:pt x="4" y="192"/>
                  </a:lnTo>
                  <a:lnTo>
                    <a:pt x="3" y="192"/>
                  </a:lnTo>
                  <a:lnTo>
                    <a:pt x="1" y="194"/>
                  </a:lnTo>
                  <a:lnTo>
                    <a:pt x="3" y="196"/>
                  </a:lnTo>
                  <a:lnTo>
                    <a:pt x="7" y="199"/>
                  </a:lnTo>
                  <a:lnTo>
                    <a:pt x="10" y="202"/>
                  </a:lnTo>
                  <a:lnTo>
                    <a:pt x="15" y="202"/>
                  </a:lnTo>
                  <a:lnTo>
                    <a:pt x="13" y="205"/>
                  </a:lnTo>
                  <a:lnTo>
                    <a:pt x="22" y="205"/>
                  </a:lnTo>
                  <a:lnTo>
                    <a:pt x="31" y="202"/>
                  </a:lnTo>
                  <a:lnTo>
                    <a:pt x="35" y="198"/>
                  </a:lnTo>
                  <a:lnTo>
                    <a:pt x="39" y="192"/>
                  </a:lnTo>
                  <a:lnTo>
                    <a:pt x="42" y="192"/>
                  </a:lnTo>
                  <a:lnTo>
                    <a:pt x="45" y="192"/>
                  </a:lnTo>
                  <a:lnTo>
                    <a:pt x="46" y="188"/>
                  </a:lnTo>
                  <a:lnTo>
                    <a:pt x="46" y="184"/>
                  </a:lnTo>
                  <a:lnTo>
                    <a:pt x="49" y="184"/>
                  </a:lnTo>
                  <a:lnTo>
                    <a:pt x="51" y="187"/>
                  </a:lnTo>
                  <a:lnTo>
                    <a:pt x="52" y="189"/>
                  </a:lnTo>
                  <a:lnTo>
                    <a:pt x="54" y="194"/>
                  </a:lnTo>
                  <a:lnTo>
                    <a:pt x="56" y="192"/>
                  </a:lnTo>
                  <a:lnTo>
                    <a:pt x="59" y="181"/>
                  </a:lnTo>
                  <a:lnTo>
                    <a:pt x="63" y="177"/>
                  </a:lnTo>
                  <a:lnTo>
                    <a:pt x="63" y="167"/>
                  </a:lnTo>
                  <a:lnTo>
                    <a:pt x="66" y="161"/>
                  </a:lnTo>
                  <a:lnTo>
                    <a:pt x="66" y="157"/>
                  </a:lnTo>
                  <a:lnTo>
                    <a:pt x="61" y="151"/>
                  </a:lnTo>
                  <a:lnTo>
                    <a:pt x="61" y="141"/>
                  </a:lnTo>
                  <a:lnTo>
                    <a:pt x="59" y="127"/>
                  </a:lnTo>
                  <a:lnTo>
                    <a:pt x="63" y="119"/>
                  </a:lnTo>
                  <a:lnTo>
                    <a:pt x="73" y="117"/>
                  </a:lnTo>
                  <a:lnTo>
                    <a:pt x="75" y="110"/>
                  </a:lnTo>
                  <a:lnTo>
                    <a:pt x="69" y="107"/>
                  </a:lnTo>
                  <a:lnTo>
                    <a:pt x="76" y="98"/>
                  </a:lnTo>
                  <a:lnTo>
                    <a:pt x="76" y="86"/>
                  </a:lnTo>
                  <a:lnTo>
                    <a:pt x="82" y="83"/>
                  </a:lnTo>
                  <a:lnTo>
                    <a:pt x="82" y="75"/>
                  </a:lnTo>
                  <a:lnTo>
                    <a:pt x="89" y="69"/>
                  </a:lnTo>
                  <a:lnTo>
                    <a:pt x="87" y="64"/>
                  </a:lnTo>
                  <a:lnTo>
                    <a:pt x="87" y="58"/>
                  </a:lnTo>
                  <a:lnTo>
                    <a:pt x="92" y="54"/>
                  </a:lnTo>
                  <a:lnTo>
                    <a:pt x="97" y="54"/>
                  </a:lnTo>
                  <a:lnTo>
                    <a:pt x="100" y="47"/>
                  </a:lnTo>
                  <a:lnTo>
                    <a:pt x="110" y="48"/>
                  </a:lnTo>
                  <a:lnTo>
                    <a:pt x="110" y="38"/>
                  </a:lnTo>
                  <a:lnTo>
                    <a:pt x="111" y="38"/>
                  </a:lnTo>
                  <a:lnTo>
                    <a:pt x="110" y="35"/>
                  </a:lnTo>
                  <a:lnTo>
                    <a:pt x="116" y="33"/>
                  </a:lnTo>
                  <a:lnTo>
                    <a:pt x="128" y="38"/>
                  </a:lnTo>
                  <a:lnTo>
                    <a:pt x="134" y="37"/>
                  </a:lnTo>
                  <a:lnTo>
                    <a:pt x="141" y="38"/>
                  </a:lnTo>
                  <a:lnTo>
                    <a:pt x="144" y="30"/>
                  </a:lnTo>
                  <a:lnTo>
                    <a:pt x="144" y="21"/>
                  </a:lnTo>
                  <a:lnTo>
                    <a:pt x="148" y="16"/>
                  </a:lnTo>
                  <a:lnTo>
                    <a:pt x="154" y="16"/>
                  </a:lnTo>
                  <a:lnTo>
                    <a:pt x="162" y="20"/>
                  </a:lnTo>
                  <a:lnTo>
                    <a:pt x="165" y="26"/>
                  </a:lnTo>
                  <a:lnTo>
                    <a:pt x="168" y="21"/>
                  </a:lnTo>
                  <a:lnTo>
                    <a:pt x="172" y="17"/>
                  </a:lnTo>
                  <a:lnTo>
                    <a:pt x="172" y="14"/>
                  </a:lnTo>
                  <a:lnTo>
                    <a:pt x="159" y="13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46" name="Freeform 1400"/>
            <p:cNvSpPr>
              <a:spLocks noChangeAspect="1"/>
            </p:cNvSpPr>
            <p:nvPr/>
          </p:nvSpPr>
          <p:spPr bwMode="auto">
            <a:xfrm>
              <a:off x="1275" y="949"/>
              <a:ext cx="788" cy="944"/>
            </a:xfrm>
            <a:custGeom>
              <a:avLst/>
              <a:gdLst>
                <a:gd name="T0" fmla="*/ 3587 w 172"/>
                <a:gd name="T1" fmla="*/ 82 h 206"/>
                <a:gd name="T2" fmla="*/ 3253 w 172"/>
                <a:gd name="T3" fmla="*/ 64 h 206"/>
                <a:gd name="T4" fmla="*/ 3170 w 172"/>
                <a:gd name="T5" fmla="*/ 0 h 206"/>
                <a:gd name="T6" fmla="*/ 3042 w 172"/>
                <a:gd name="T7" fmla="*/ 64 h 206"/>
                <a:gd name="T8" fmla="*/ 2895 w 172"/>
                <a:gd name="T9" fmla="*/ 293 h 206"/>
                <a:gd name="T10" fmla="*/ 2731 w 172"/>
                <a:gd name="T11" fmla="*/ 82 h 206"/>
                <a:gd name="T12" fmla="*/ 2602 w 172"/>
                <a:gd name="T13" fmla="*/ 357 h 206"/>
                <a:gd name="T14" fmla="*/ 2373 w 172"/>
                <a:gd name="T15" fmla="*/ 463 h 206"/>
                <a:gd name="T16" fmla="*/ 2181 w 172"/>
                <a:gd name="T17" fmla="*/ 440 h 206"/>
                <a:gd name="T18" fmla="*/ 1929 w 172"/>
                <a:gd name="T19" fmla="*/ 609 h 206"/>
                <a:gd name="T20" fmla="*/ 1888 w 172"/>
                <a:gd name="T21" fmla="*/ 820 h 206"/>
                <a:gd name="T22" fmla="*/ 1741 w 172"/>
                <a:gd name="T23" fmla="*/ 1072 h 206"/>
                <a:gd name="T24" fmla="*/ 1594 w 172"/>
                <a:gd name="T25" fmla="*/ 1260 h 206"/>
                <a:gd name="T26" fmla="*/ 1530 w 172"/>
                <a:gd name="T27" fmla="*/ 1430 h 206"/>
                <a:gd name="T28" fmla="*/ 1278 w 172"/>
                <a:gd name="T29" fmla="*/ 1888 h 206"/>
                <a:gd name="T30" fmla="*/ 1072 w 172"/>
                <a:gd name="T31" fmla="*/ 2163 h 206"/>
                <a:gd name="T32" fmla="*/ 1072 w 172"/>
                <a:gd name="T33" fmla="*/ 2268 h 206"/>
                <a:gd name="T34" fmla="*/ 820 w 172"/>
                <a:gd name="T35" fmla="*/ 2603 h 206"/>
                <a:gd name="T36" fmla="*/ 651 w 172"/>
                <a:gd name="T37" fmla="*/ 2626 h 206"/>
                <a:gd name="T38" fmla="*/ 504 w 172"/>
                <a:gd name="T39" fmla="*/ 2791 h 206"/>
                <a:gd name="T40" fmla="*/ 229 w 172"/>
                <a:gd name="T41" fmla="*/ 2942 h 206"/>
                <a:gd name="T42" fmla="*/ 64 w 172"/>
                <a:gd name="T43" fmla="*/ 3089 h 206"/>
                <a:gd name="T44" fmla="*/ 23 w 172"/>
                <a:gd name="T45" fmla="*/ 3235 h 206"/>
                <a:gd name="T46" fmla="*/ 23 w 172"/>
                <a:gd name="T47" fmla="*/ 3318 h 206"/>
                <a:gd name="T48" fmla="*/ 0 w 172"/>
                <a:gd name="T49" fmla="*/ 3464 h 206"/>
                <a:gd name="T50" fmla="*/ 23 w 172"/>
                <a:gd name="T51" fmla="*/ 3634 h 206"/>
                <a:gd name="T52" fmla="*/ 147 w 172"/>
                <a:gd name="T53" fmla="*/ 3739 h 206"/>
                <a:gd name="T54" fmla="*/ 64 w 172"/>
                <a:gd name="T55" fmla="*/ 3845 h 206"/>
                <a:gd name="T56" fmla="*/ 147 w 172"/>
                <a:gd name="T57" fmla="*/ 3968 h 206"/>
                <a:gd name="T58" fmla="*/ 64 w 172"/>
                <a:gd name="T59" fmla="*/ 4051 h 206"/>
                <a:gd name="T60" fmla="*/ 147 w 172"/>
                <a:gd name="T61" fmla="*/ 4179 h 206"/>
                <a:gd name="T62" fmla="*/ 275 w 172"/>
                <a:gd name="T63" fmla="*/ 4326 h 206"/>
                <a:gd name="T64" fmla="*/ 733 w 172"/>
                <a:gd name="T65" fmla="*/ 4138 h 206"/>
                <a:gd name="T66" fmla="*/ 944 w 172"/>
                <a:gd name="T67" fmla="*/ 4033 h 206"/>
                <a:gd name="T68" fmla="*/ 1026 w 172"/>
                <a:gd name="T69" fmla="*/ 3845 h 206"/>
                <a:gd name="T70" fmla="*/ 1132 w 172"/>
                <a:gd name="T71" fmla="*/ 4051 h 206"/>
                <a:gd name="T72" fmla="*/ 1324 w 172"/>
                <a:gd name="T73" fmla="*/ 3739 h 206"/>
                <a:gd name="T74" fmla="*/ 1384 w 172"/>
                <a:gd name="T75" fmla="*/ 3295 h 206"/>
                <a:gd name="T76" fmla="*/ 1237 w 172"/>
                <a:gd name="T77" fmla="*/ 2667 h 206"/>
                <a:gd name="T78" fmla="*/ 1576 w 172"/>
                <a:gd name="T79" fmla="*/ 2333 h 206"/>
                <a:gd name="T80" fmla="*/ 1594 w 172"/>
                <a:gd name="T81" fmla="*/ 1806 h 206"/>
                <a:gd name="T82" fmla="*/ 1869 w 172"/>
                <a:gd name="T83" fmla="*/ 1448 h 206"/>
                <a:gd name="T84" fmla="*/ 1929 w 172"/>
                <a:gd name="T85" fmla="*/ 1114 h 206"/>
                <a:gd name="T86" fmla="*/ 2309 w 172"/>
                <a:gd name="T87" fmla="*/ 1031 h 206"/>
                <a:gd name="T88" fmla="*/ 2309 w 172"/>
                <a:gd name="T89" fmla="*/ 756 h 206"/>
                <a:gd name="T90" fmla="*/ 2813 w 172"/>
                <a:gd name="T91" fmla="*/ 756 h 206"/>
                <a:gd name="T92" fmla="*/ 3024 w 172"/>
                <a:gd name="T93" fmla="*/ 440 h 206"/>
                <a:gd name="T94" fmla="*/ 3399 w 172"/>
                <a:gd name="T95" fmla="*/ 399 h 206"/>
                <a:gd name="T96" fmla="*/ 3610 w 172"/>
                <a:gd name="T97" fmla="*/ 357 h 2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2"/>
                <a:gd name="T148" fmla="*/ 0 h 206"/>
                <a:gd name="T149" fmla="*/ 172 w 172"/>
                <a:gd name="T150" fmla="*/ 206 h 20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2" h="206">
                  <a:moveTo>
                    <a:pt x="159" y="12"/>
                  </a:moveTo>
                  <a:lnTo>
                    <a:pt x="165" y="10"/>
                  </a:lnTo>
                  <a:lnTo>
                    <a:pt x="171" y="4"/>
                  </a:lnTo>
                  <a:lnTo>
                    <a:pt x="159" y="1"/>
                  </a:lnTo>
                  <a:lnTo>
                    <a:pt x="156" y="1"/>
                  </a:lnTo>
                  <a:lnTo>
                    <a:pt x="155" y="3"/>
                  </a:lnTo>
                  <a:lnTo>
                    <a:pt x="152" y="7"/>
                  </a:lnTo>
                  <a:lnTo>
                    <a:pt x="151" y="1"/>
                  </a:lnTo>
                  <a:lnTo>
                    <a:pt x="151" y="0"/>
                  </a:lnTo>
                  <a:lnTo>
                    <a:pt x="148" y="0"/>
                  </a:lnTo>
                  <a:lnTo>
                    <a:pt x="145" y="0"/>
                  </a:lnTo>
                  <a:lnTo>
                    <a:pt x="145" y="3"/>
                  </a:lnTo>
                  <a:lnTo>
                    <a:pt x="145" y="7"/>
                  </a:lnTo>
                  <a:lnTo>
                    <a:pt x="142" y="3"/>
                  </a:lnTo>
                  <a:lnTo>
                    <a:pt x="138" y="14"/>
                  </a:lnTo>
                  <a:lnTo>
                    <a:pt x="137" y="5"/>
                  </a:lnTo>
                  <a:lnTo>
                    <a:pt x="134" y="3"/>
                  </a:lnTo>
                  <a:lnTo>
                    <a:pt x="130" y="4"/>
                  </a:lnTo>
                  <a:lnTo>
                    <a:pt x="124" y="10"/>
                  </a:lnTo>
                  <a:lnTo>
                    <a:pt x="123" y="14"/>
                  </a:lnTo>
                  <a:lnTo>
                    <a:pt x="124" y="17"/>
                  </a:lnTo>
                  <a:lnTo>
                    <a:pt x="116" y="17"/>
                  </a:lnTo>
                  <a:lnTo>
                    <a:pt x="114" y="19"/>
                  </a:lnTo>
                  <a:lnTo>
                    <a:pt x="113" y="22"/>
                  </a:lnTo>
                  <a:lnTo>
                    <a:pt x="110" y="24"/>
                  </a:lnTo>
                  <a:lnTo>
                    <a:pt x="106" y="24"/>
                  </a:lnTo>
                  <a:lnTo>
                    <a:pt x="104" y="21"/>
                  </a:lnTo>
                  <a:lnTo>
                    <a:pt x="101" y="21"/>
                  </a:lnTo>
                  <a:lnTo>
                    <a:pt x="96" y="25"/>
                  </a:lnTo>
                  <a:lnTo>
                    <a:pt x="92" y="29"/>
                  </a:lnTo>
                  <a:lnTo>
                    <a:pt x="87" y="36"/>
                  </a:lnTo>
                  <a:lnTo>
                    <a:pt x="87" y="39"/>
                  </a:lnTo>
                  <a:lnTo>
                    <a:pt x="90" y="39"/>
                  </a:lnTo>
                  <a:lnTo>
                    <a:pt x="85" y="45"/>
                  </a:lnTo>
                  <a:lnTo>
                    <a:pt x="82" y="45"/>
                  </a:lnTo>
                  <a:lnTo>
                    <a:pt x="83" y="51"/>
                  </a:lnTo>
                  <a:lnTo>
                    <a:pt x="79" y="55"/>
                  </a:lnTo>
                  <a:lnTo>
                    <a:pt x="77" y="58"/>
                  </a:lnTo>
                  <a:lnTo>
                    <a:pt x="76" y="60"/>
                  </a:lnTo>
                  <a:lnTo>
                    <a:pt x="77" y="63"/>
                  </a:lnTo>
                  <a:lnTo>
                    <a:pt x="73" y="65"/>
                  </a:lnTo>
                  <a:lnTo>
                    <a:pt x="73" y="68"/>
                  </a:lnTo>
                  <a:lnTo>
                    <a:pt x="69" y="70"/>
                  </a:lnTo>
                  <a:lnTo>
                    <a:pt x="68" y="76"/>
                  </a:lnTo>
                  <a:lnTo>
                    <a:pt x="61" y="90"/>
                  </a:lnTo>
                  <a:lnTo>
                    <a:pt x="59" y="99"/>
                  </a:lnTo>
                  <a:lnTo>
                    <a:pt x="56" y="101"/>
                  </a:lnTo>
                  <a:lnTo>
                    <a:pt x="51" y="103"/>
                  </a:lnTo>
                  <a:lnTo>
                    <a:pt x="52" y="106"/>
                  </a:lnTo>
                  <a:lnTo>
                    <a:pt x="54" y="108"/>
                  </a:lnTo>
                  <a:lnTo>
                    <a:pt x="51" y="108"/>
                  </a:lnTo>
                  <a:lnTo>
                    <a:pt x="45" y="116"/>
                  </a:lnTo>
                  <a:lnTo>
                    <a:pt x="41" y="123"/>
                  </a:lnTo>
                  <a:lnTo>
                    <a:pt x="39" y="124"/>
                  </a:lnTo>
                  <a:lnTo>
                    <a:pt x="38" y="125"/>
                  </a:lnTo>
                  <a:lnTo>
                    <a:pt x="34" y="124"/>
                  </a:lnTo>
                  <a:lnTo>
                    <a:pt x="31" y="125"/>
                  </a:lnTo>
                  <a:lnTo>
                    <a:pt x="30" y="127"/>
                  </a:lnTo>
                  <a:lnTo>
                    <a:pt x="28" y="130"/>
                  </a:lnTo>
                  <a:lnTo>
                    <a:pt x="24" y="133"/>
                  </a:lnTo>
                  <a:lnTo>
                    <a:pt x="20" y="134"/>
                  </a:lnTo>
                  <a:lnTo>
                    <a:pt x="17" y="137"/>
                  </a:lnTo>
                  <a:lnTo>
                    <a:pt x="11" y="140"/>
                  </a:lnTo>
                  <a:lnTo>
                    <a:pt x="8" y="142"/>
                  </a:lnTo>
                  <a:lnTo>
                    <a:pt x="7" y="145"/>
                  </a:lnTo>
                  <a:lnTo>
                    <a:pt x="3" y="147"/>
                  </a:lnTo>
                  <a:lnTo>
                    <a:pt x="3" y="152"/>
                  </a:lnTo>
                  <a:lnTo>
                    <a:pt x="1" y="154"/>
                  </a:lnTo>
                  <a:lnTo>
                    <a:pt x="3" y="155"/>
                  </a:lnTo>
                  <a:lnTo>
                    <a:pt x="3" y="157"/>
                  </a:lnTo>
                  <a:lnTo>
                    <a:pt x="1" y="158"/>
                  </a:lnTo>
                  <a:lnTo>
                    <a:pt x="3" y="159"/>
                  </a:lnTo>
                  <a:lnTo>
                    <a:pt x="3" y="162"/>
                  </a:lnTo>
                  <a:lnTo>
                    <a:pt x="0" y="165"/>
                  </a:lnTo>
                  <a:lnTo>
                    <a:pt x="3" y="168"/>
                  </a:lnTo>
                  <a:lnTo>
                    <a:pt x="6" y="171"/>
                  </a:lnTo>
                  <a:lnTo>
                    <a:pt x="1" y="173"/>
                  </a:lnTo>
                  <a:lnTo>
                    <a:pt x="4" y="175"/>
                  </a:lnTo>
                  <a:lnTo>
                    <a:pt x="1" y="181"/>
                  </a:lnTo>
                  <a:lnTo>
                    <a:pt x="7" y="178"/>
                  </a:lnTo>
                  <a:lnTo>
                    <a:pt x="7" y="181"/>
                  </a:lnTo>
                  <a:lnTo>
                    <a:pt x="6" y="181"/>
                  </a:lnTo>
                  <a:lnTo>
                    <a:pt x="3" y="183"/>
                  </a:lnTo>
                  <a:lnTo>
                    <a:pt x="3" y="188"/>
                  </a:lnTo>
                  <a:lnTo>
                    <a:pt x="6" y="188"/>
                  </a:lnTo>
                  <a:lnTo>
                    <a:pt x="7" y="189"/>
                  </a:lnTo>
                  <a:lnTo>
                    <a:pt x="7" y="190"/>
                  </a:lnTo>
                  <a:lnTo>
                    <a:pt x="4" y="193"/>
                  </a:lnTo>
                  <a:lnTo>
                    <a:pt x="3" y="193"/>
                  </a:lnTo>
                  <a:lnTo>
                    <a:pt x="1" y="193"/>
                  </a:lnTo>
                  <a:lnTo>
                    <a:pt x="3" y="196"/>
                  </a:lnTo>
                  <a:lnTo>
                    <a:pt x="7" y="199"/>
                  </a:lnTo>
                  <a:lnTo>
                    <a:pt x="10" y="202"/>
                  </a:lnTo>
                  <a:lnTo>
                    <a:pt x="15" y="203"/>
                  </a:lnTo>
                  <a:lnTo>
                    <a:pt x="13" y="206"/>
                  </a:lnTo>
                  <a:lnTo>
                    <a:pt x="22" y="206"/>
                  </a:lnTo>
                  <a:lnTo>
                    <a:pt x="31" y="203"/>
                  </a:lnTo>
                  <a:lnTo>
                    <a:pt x="35" y="197"/>
                  </a:lnTo>
                  <a:lnTo>
                    <a:pt x="39" y="192"/>
                  </a:lnTo>
                  <a:lnTo>
                    <a:pt x="42" y="193"/>
                  </a:lnTo>
                  <a:lnTo>
                    <a:pt x="45" y="192"/>
                  </a:lnTo>
                  <a:lnTo>
                    <a:pt x="46" y="188"/>
                  </a:lnTo>
                  <a:lnTo>
                    <a:pt x="46" y="183"/>
                  </a:lnTo>
                  <a:lnTo>
                    <a:pt x="49" y="183"/>
                  </a:lnTo>
                  <a:lnTo>
                    <a:pt x="51" y="186"/>
                  </a:lnTo>
                  <a:lnTo>
                    <a:pt x="52" y="190"/>
                  </a:lnTo>
                  <a:lnTo>
                    <a:pt x="54" y="193"/>
                  </a:lnTo>
                  <a:lnTo>
                    <a:pt x="56" y="193"/>
                  </a:lnTo>
                  <a:lnTo>
                    <a:pt x="59" y="181"/>
                  </a:lnTo>
                  <a:lnTo>
                    <a:pt x="63" y="178"/>
                  </a:lnTo>
                  <a:lnTo>
                    <a:pt x="63" y="166"/>
                  </a:lnTo>
                  <a:lnTo>
                    <a:pt x="66" y="162"/>
                  </a:lnTo>
                  <a:lnTo>
                    <a:pt x="66" y="157"/>
                  </a:lnTo>
                  <a:lnTo>
                    <a:pt x="61" y="152"/>
                  </a:lnTo>
                  <a:lnTo>
                    <a:pt x="61" y="142"/>
                  </a:lnTo>
                  <a:lnTo>
                    <a:pt x="59" y="127"/>
                  </a:lnTo>
                  <a:lnTo>
                    <a:pt x="63" y="118"/>
                  </a:lnTo>
                  <a:lnTo>
                    <a:pt x="73" y="118"/>
                  </a:lnTo>
                  <a:lnTo>
                    <a:pt x="75" y="111"/>
                  </a:lnTo>
                  <a:lnTo>
                    <a:pt x="69" y="108"/>
                  </a:lnTo>
                  <a:lnTo>
                    <a:pt x="76" y="99"/>
                  </a:lnTo>
                  <a:lnTo>
                    <a:pt x="76" y="86"/>
                  </a:lnTo>
                  <a:lnTo>
                    <a:pt x="82" y="83"/>
                  </a:lnTo>
                  <a:lnTo>
                    <a:pt x="82" y="76"/>
                  </a:lnTo>
                  <a:lnTo>
                    <a:pt x="89" y="69"/>
                  </a:lnTo>
                  <a:lnTo>
                    <a:pt x="87" y="65"/>
                  </a:lnTo>
                  <a:lnTo>
                    <a:pt x="87" y="58"/>
                  </a:lnTo>
                  <a:lnTo>
                    <a:pt x="92" y="53"/>
                  </a:lnTo>
                  <a:lnTo>
                    <a:pt x="97" y="53"/>
                  </a:lnTo>
                  <a:lnTo>
                    <a:pt x="100" y="46"/>
                  </a:lnTo>
                  <a:lnTo>
                    <a:pt x="110" y="49"/>
                  </a:lnTo>
                  <a:lnTo>
                    <a:pt x="110" y="39"/>
                  </a:lnTo>
                  <a:lnTo>
                    <a:pt x="111" y="38"/>
                  </a:lnTo>
                  <a:lnTo>
                    <a:pt x="110" y="36"/>
                  </a:lnTo>
                  <a:lnTo>
                    <a:pt x="116" y="32"/>
                  </a:lnTo>
                  <a:lnTo>
                    <a:pt x="128" y="39"/>
                  </a:lnTo>
                  <a:lnTo>
                    <a:pt x="134" y="36"/>
                  </a:lnTo>
                  <a:lnTo>
                    <a:pt x="141" y="39"/>
                  </a:lnTo>
                  <a:lnTo>
                    <a:pt x="144" y="29"/>
                  </a:lnTo>
                  <a:lnTo>
                    <a:pt x="144" y="21"/>
                  </a:lnTo>
                  <a:lnTo>
                    <a:pt x="148" y="17"/>
                  </a:lnTo>
                  <a:lnTo>
                    <a:pt x="154" y="17"/>
                  </a:lnTo>
                  <a:lnTo>
                    <a:pt x="162" y="19"/>
                  </a:lnTo>
                  <a:lnTo>
                    <a:pt x="165" y="25"/>
                  </a:lnTo>
                  <a:lnTo>
                    <a:pt x="168" y="21"/>
                  </a:lnTo>
                  <a:lnTo>
                    <a:pt x="172" y="17"/>
                  </a:lnTo>
                  <a:lnTo>
                    <a:pt x="172" y="14"/>
                  </a:lnTo>
                  <a:lnTo>
                    <a:pt x="159" y="12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47" name="Freeform 1401"/>
            <p:cNvSpPr>
              <a:spLocks noChangeAspect="1"/>
            </p:cNvSpPr>
            <p:nvPr/>
          </p:nvSpPr>
          <p:spPr bwMode="auto">
            <a:xfrm>
              <a:off x="1778" y="1027"/>
              <a:ext cx="473" cy="709"/>
            </a:xfrm>
            <a:custGeom>
              <a:avLst/>
              <a:gdLst>
                <a:gd name="T0" fmla="*/ 1837 w 103"/>
                <a:gd name="T1" fmla="*/ 1821 h 155"/>
                <a:gd name="T2" fmla="*/ 1791 w 103"/>
                <a:gd name="T3" fmla="*/ 1569 h 155"/>
                <a:gd name="T4" fmla="*/ 1580 w 103"/>
                <a:gd name="T5" fmla="*/ 1317 h 155"/>
                <a:gd name="T6" fmla="*/ 1520 w 103"/>
                <a:gd name="T7" fmla="*/ 1066 h 155"/>
                <a:gd name="T8" fmla="*/ 1391 w 103"/>
                <a:gd name="T9" fmla="*/ 650 h 155"/>
                <a:gd name="T10" fmla="*/ 1180 w 103"/>
                <a:gd name="T11" fmla="*/ 521 h 155"/>
                <a:gd name="T12" fmla="*/ 1116 w 103"/>
                <a:gd name="T13" fmla="*/ 229 h 155"/>
                <a:gd name="T14" fmla="*/ 1098 w 103"/>
                <a:gd name="T15" fmla="*/ 82 h 155"/>
                <a:gd name="T16" fmla="*/ 804 w 103"/>
                <a:gd name="T17" fmla="*/ 0 h 155"/>
                <a:gd name="T18" fmla="*/ 716 w 103"/>
                <a:gd name="T19" fmla="*/ 293 h 155"/>
                <a:gd name="T20" fmla="*/ 505 w 103"/>
                <a:gd name="T21" fmla="*/ 439 h 155"/>
                <a:gd name="T22" fmla="*/ 129 w 103"/>
                <a:gd name="T23" fmla="*/ 357 h 155"/>
                <a:gd name="T24" fmla="*/ 129 w 103"/>
                <a:gd name="T25" fmla="*/ 567 h 155"/>
                <a:gd name="T26" fmla="*/ 464 w 103"/>
                <a:gd name="T27" fmla="*/ 755 h 155"/>
                <a:gd name="T28" fmla="*/ 592 w 103"/>
                <a:gd name="T29" fmla="*/ 942 h 155"/>
                <a:gd name="T30" fmla="*/ 634 w 103"/>
                <a:gd name="T31" fmla="*/ 1171 h 155"/>
                <a:gd name="T32" fmla="*/ 716 w 103"/>
                <a:gd name="T33" fmla="*/ 1400 h 155"/>
                <a:gd name="T34" fmla="*/ 886 w 103"/>
                <a:gd name="T35" fmla="*/ 1464 h 155"/>
                <a:gd name="T36" fmla="*/ 951 w 103"/>
                <a:gd name="T37" fmla="*/ 1528 h 155"/>
                <a:gd name="T38" fmla="*/ 951 w 103"/>
                <a:gd name="T39" fmla="*/ 1610 h 155"/>
                <a:gd name="T40" fmla="*/ 634 w 103"/>
                <a:gd name="T41" fmla="*/ 2113 h 155"/>
                <a:gd name="T42" fmla="*/ 464 w 103"/>
                <a:gd name="T43" fmla="*/ 2301 h 155"/>
                <a:gd name="T44" fmla="*/ 505 w 103"/>
                <a:gd name="T45" fmla="*/ 2511 h 155"/>
                <a:gd name="T46" fmla="*/ 634 w 103"/>
                <a:gd name="T47" fmla="*/ 2763 h 155"/>
                <a:gd name="T48" fmla="*/ 634 w 103"/>
                <a:gd name="T49" fmla="*/ 2950 h 155"/>
                <a:gd name="T50" fmla="*/ 781 w 103"/>
                <a:gd name="T51" fmla="*/ 3097 h 155"/>
                <a:gd name="T52" fmla="*/ 822 w 103"/>
                <a:gd name="T53" fmla="*/ 3243 h 155"/>
                <a:gd name="T54" fmla="*/ 1010 w 103"/>
                <a:gd name="T55" fmla="*/ 3220 h 155"/>
                <a:gd name="T56" fmla="*/ 1368 w 103"/>
                <a:gd name="T57" fmla="*/ 3033 h 155"/>
                <a:gd name="T58" fmla="*/ 1814 w 103"/>
                <a:gd name="T59" fmla="*/ 2827 h 155"/>
                <a:gd name="T60" fmla="*/ 2025 w 103"/>
                <a:gd name="T61" fmla="*/ 2429 h 155"/>
                <a:gd name="T62" fmla="*/ 2172 w 103"/>
                <a:gd name="T63" fmla="*/ 2072 h 1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3"/>
                <a:gd name="T97" fmla="*/ 0 h 155"/>
                <a:gd name="T98" fmla="*/ 103 w 103"/>
                <a:gd name="T99" fmla="*/ 155 h 1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3" h="155">
                  <a:moveTo>
                    <a:pt x="96" y="93"/>
                  </a:moveTo>
                  <a:lnTo>
                    <a:pt x="87" y="87"/>
                  </a:lnTo>
                  <a:lnTo>
                    <a:pt x="90" y="82"/>
                  </a:lnTo>
                  <a:lnTo>
                    <a:pt x="85" y="75"/>
                  </a:lnTo>
                  <a:lnTo>
                    <a:pt x="76" y="70"/>
                  </a:lnTo>
                  <a:lnTo>
                    <a:pt x="75" y="63"/>
                  </a:lnTo>
                  <a:lnTo>
                    <a:pt x="80" y="58"/>
                  </a:lnTo>
                  <a:lnTo>
                    <a:pt x="72" y="51"/>
                  </a:lnTo>
                  <a:lnTo>
                    <a:pt x="65" y="38"/>
                  </a:lnTo>
                  <a:lnTo>
                    <a:pt x="66" y="31"/>
                  </a:lnTo>
                  <a:lnTo>
                    <a:pt x="62" y="27"/>
                  </a:lnTo>
                  <a:lnTo>
                    <a:pt x="56" y="25"/>
                  </a:lnTo>
                  <a:lnTo>
                    <a:pt x="52" y="17"/>
                  </a:lnTo>
                  <a:lnTo>
                    <a:pt x="53" y="11"/>
                  </a:lnTo>
                  <a:lnTo>
                    <a:pt x="55" y="10"/>
                  </a:lnTo>
                  <a:lnTo>
                    <a:pt x="52" y="4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4" y="5"/>
                  </a:lnTo>
                  <a:lnTo>
                    <a:pt x="34" y="14"/>
                  </a:lnTo>
                  <a:lnTo>
                    <a:pt x="31" y="22"/>
                  </a:lnTo>
                  <a:lnTo>
                    <a:pt x="24" y="21"/>
                  </a:lnTo>
                  <a:lnTo>
                    <a:pt x="18" y="22"/>
                  </a:lnTo>
                  <a:lnTo>
                    <a:pt x="6" y="17"/>
                  </a:lnTo>
                  <a:lnTo>
                    <a:pt x="0" y="19"/>
                  </a:lnTo>
                  <a:lnTo>
                    <a:pt x="6" y="27"/>
                  </a:lnTo>
                  <a:lnTo>
                    <a:pt x="18" y="31"/>
                  </a:lnTo>
                  <a:lnTo>
                    <a:pt x="22" y="36"/>
                  </a:lnTo>
                  <a:lnTo>
                    <a:pt x="22" y="41"/>
                  </a:lnTo>
                  <a:lnTo>
                    <a:pt x="28" y="45"/>
                  </a:lnTo>
                  <a:lnTo>
                    <a:pt x="28" y="51"/>
                  </a:lnTo>
                  <a:lnTo>
                    <a:pt x="30" y="56"/>
                  </a:lnTo>
                  <a:lnTo>
                    <a:pt x="31" y="62"/>
                  </a:lnTo>
                  <a:lnTo>
                    <a:pt x="34" y="67"/>
                  </a:lnTo>
                  <a:lnTo>
                    <a:pt x="38" y="69"/>
                  </a:lnTo>
                  <a:lnTo>
                    <a:pt x="42" y="70"/>
                  </a:lnTo>
                  <a:lnTo>
                    <a:pt x="45" y="72"/>
                  </a:lnTo>
                  <a:lnTo>
                    <a:pt x="45" y="73"/>
                  </a:lnTo>
                  <a:lnTo>
                    <a:pt x="46" y="75"/>
                  </a:lnTo>
                  <a:lnTo>
                    <a:pt x="45" y="77"/>
                  </a:lnTo>
                  <a:lnTo>
                    <a:pt x="41" y="84"/>
                  </a:lnTo>
                  <a:lnTo>
                    <a:pt x="30" y="101"/>
                  </a:lnTo>
                  <a:lnTo>
                    <a:pt x="25" y="106"/>
                  </a:lnTo>
                  <a:lnTo>
                    <a:pt x="22" y="110"/>
                  </a:lnTo>
                  <a:lnTo>
                    <a:pt x="22" y="114"/>
                  </a:lnTo>
                  <a:lnTo>
                    <a:pt x="24" y="120"/>
                  </a:lnTo>
                  <a:lnTo>
                    <a:pt x="27" y="128"/>
                  </a:lnTo>
                  <a:lnTo>
                    <a:pt x="30" y="132"/>
                  </a:lnTo>
                  <a:lnTo>
                    <a:pt x="30" y="137"/>
                  </a:lnTo>
                  <a:lnTo>
                    <a:pt x="30" y="141"/>
                  </a:lnTo>
                  <a:lnTo>
                    <a:pt x="32" y="145"/>
                  </a:lnTo>
                  <a:lnTo>
                    <a:pt x="37" y="148"/>
                  </a:lnTo>
                  <a:lnTo>
                    <a:pt x="41" y="149"/>
                  </a:lnTo>
                  <a:lnTo>
                    <a:pt x="39" y="155"/>
                  </a:lnTo>
                  <a:lnTo>
                    <a:pt x="46" y="155"/>
                  </a:lnTo>
                  <a:lnTo>
                    <a:pt x="48" y="154"/>
                  </a:lnTo>
                  <a:lnTo>
                    <a:pt x="52" y="152"/>
                  </a:lnTo>
                  <a:lnTo>
                    <a:pt x="65" y="145"/>
                  </a:lnTo>
                  <a:lnTo>
                    <a:pt x="76" y="141"/>
                  </a:lnTo>
                  <a:lnTo>
                    <a:pt x="86" y="135"/>
                  </a:lnTo>
                  <a:lnTo>
                    <a:pt x="90" y="124"/>
                  </a:lnTo>
                  <a:lnTo>
                    <a:pt x="96" y="116"/>
                  </a:lnTo>
                  <a:lnTo>
                    <a:pt x="101" y="107"/>
                  </a:lnTo>
                  <a:lnTo>
                    <a:pt x="103" y="99"/>
                  </a:lnTo>
                  <a:lnTo>
                    <a:pt x="96" y="93"/>
                  </a:lnTo>
                  <a:close/>
                </a:path>
              </a:pathLst>
            </a:custGeom>
            <a:solidFill>
              <a:srgbClr val="00CC99"/>
            </a:soli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48" name="Freeform 1403"/>
            <p:cNvSpPr>
              <a:spLocks noChangeAspect="1"/>
            </p:cNvSpPr>
            <p:nvPr/>
          </p:nvSpPr>
          <p:spPr bwMode="auto">
            <a:xfrm>
              <a:off x="374" y="2757"/>
              <a:ext cx="709" cy="532"/>
            </a:xfrm>
            <a:custGeom>
              <a:avLst/>
              <a:gdLst>
                <a:gd name="T0" fmla="*/ 3120 w 155"/>
                <a:gd name="T1" fmla="*/ 862 h 116"/>
                <a:gd name="T2" fmla="*/ 2781 w 155"/>
                <a:gd name="T3" fmla="*/ 757 h 116"/>
                <a:gd name="T4" fmla="*/ 2447 w 155"/>
                <a:gd name="T5" fmla="*/ 715 h 116"/>
                <a:gd name="T6" fmla="*/ 2324 w 155"/>
                <a:gd name="T7" fmla="*/ 610 h 116"/>
                <a:gd name="T8" fmla="*/ 2113 w 155"/>
                <a:gd name="T9" fmla="*/ 482 h 116"/>
                <a:gd name="T10" fmla="*/ 1944 w 155"/>
                <a:gd name="T11" fmla="*/ 358 h 116"/>
                <a:gd name="T12" fmla="*/ 1798 w 155"/>
                <a:gd name="T13" fmla="*/ 335 h 116"/>
                <a:gd name="T14" fmla="*/ 1610 w 155"/>
                <a:gd name="T15" fmla="*/ 335 h 116"/>
                <a:gd name="T16" fmla="*/ 1400 w 155"/>
                <a:gd name="T17" fmla="*/ 275 h 116"/>
                <a:gd name="T18" fmla="*/ 1047 w 155"/>
                <a:gd name="T19" fmla="*/ 147 h 116"/>
                <a:gd name="T20" fmla="*/ 878 w 155"/>
                <a:gd name="T21" fmla="*/ 128 h 116"/>
                <a:gd name="T22" fmla="*/ 544 w 155"/>
                <a:gd name="T23" fmla="*/ 41 h 116"/>
                <a:gd name="T24" fmla="*/ 462 w 155"/>
                <a:gd name="T25" fmla="*/ 0 h 116"/>
                <a:gd name="T26" fmla="*/ 375 w 155"/>
                <a:gd name="T27" fmla="*/ 0 h 116"/>
                <a:gd name="T28" fmla="*/ 293 w 155"/>
                <a:gd name="T29" fmla="*/ 64 h 116"/>
                <a:gd name="T30" fmla="*/ 41 w 155"/>
                <a:gd name="T31" fmla="*/ 128 h 116"/>
                <a:gd name="T32" fmla="*/ 82 w 155"/>
                <a:gd name="T33" fmla="*/ 211 h 116"/>
                <a:gd name="T34" fmla="*/ 82 w 155"/>
                <a:gd name="T35" fmla="*/ 335 h 116"/>
                <a:gd name="T36" fmla="*/ 169 w 155"/>
                <a:gd name="T37" fmla="*/ 440 h 116"/>
                <a:gd name="T38" fmla="*/ 229 w 155"/>
                <a:gd name="T39" fmla="*/ 504 h 116"/>
                <a:gd name="T40" fmla="*/ 252 w 155"/>
                <a:gd name="T41" fmla="*/ 546 h 116"/>
                <a:gd name="T42" fmla="*/ 375 w 155"/>
                <a:gd name="T43" fmla="*/ 610 h 116"/>
                <a:gd name="T44" fmla="*/ 521 w 155"/>
                <a:gd name="T45" fmla="*/ 569 h 116"/>
                <a:gd name="T46" fmla="*/ 650 w 155"/>
                <a:gd name="T47" fmla="*/ 651 h 116"/>
                <a:gd name="T48" fmla="*/ 668 w 155"/>
                <a:gd name="T49" fmla="*/ 693 h 116"/>
                <a:gd name="T50" fmla="*/ 691 w 155"/>
                <a:gd name="T51" fmla="*/ 757 h 116"/>
                <a:gd name="T52" fmla="*/ 544 w 155"/>
                <a:gd name="T53" fmla="*/ 839 h 116"/>
                <a:gd name="T54" fmla="*/ 462 w 155"/>
                <a:gd name="T55" fmla="*/ 926 h 116"/>
                <a:gd name="T56" fmla="*/ 439 w 155"/>
                <a:gd name="T57" fmla="*/ 1073 h 116"/>
                <a:gd name="T58" fmla="*/ 375 w 155"/>
                <a:gd name="T59" fmla="*/ 1114 h 116"/>
                <a:gd name="T60" fmla="*/ 334 w 155"/>
                <a:gd name="T61" fmla="*/ 1220 h 116"/>
                <a:gd name="T62" fmla="*/ 188 w 155"/>
                <a:gd name="T63" fmla="*/ 1261 h 116"/>
                <a:gd name="T64" fmla="*/ 293 w 155"/>
                <a:gd name="T65" fmla="*/ 1449 h 116"/>
                <a:gd name="T66" fmla="*/ 293 w 155"/>
                <a:gd name="T67" fmla="*/ 1495 h 116"/>
                <a:gd name="T68" fmla="*/ 169 w 155"/>
                <a:gd name="T69" fmla="*/ 1555 h 116"/>
                <a:gd name="T70" fmla="*/ 169 w 155"/>
                <a:gd name="T71" fmla="*/ 1660 h 116"/>
                <a:gd name="T72" fmla="*/ 229 w 155"/>
                <a:gd name="T73" fmla="*/ 1724 h 116"/>
                <a:gd name="T74" fmla="*/ 41 w 155"/>
                <a:gd name="T75" fmla="*/ 1853 h 116"/>
                <a:gd name="T76" fmla="*/ 0 w 155"/>
                <a:gd name="T77" fmla="*/ 2000 h 116"/>
                <a:gd name="T78" fmla="*/ 169 w 155"/>
                <a:gd name="T79" fmla="*/ 2018 h 116"/>
                <a:gd name="T80" fmla="*/ 293 w 155"/>
                <a:gd name="T81" fmla="*/ 2146 h 116"/>
                <a:gd name="T82" fmla="*/ 316 w 155"/>
                <a:gd name="T83" fmla="*/ 2357 h 116"/>
                <a:gd name="T84" fmla="*/ 585 w 155"/>
                <a:gd name="T85" fmla="*/ 2376 h 116"/>
                <a:gd name="T86" fmla="*/ 796 w 155"/>
                <a:gd name="T87" fmla="*/ 2311 h 116"/>
                <a:gd name="T88" fmla="*/ 1025 w 155"/>
                <a:gd name="T89" fmla="*/ 2311 h 116"/>
                <a:gd name="T90" fmla="*/ 1464 w 155"/>
                <a:gd name="T91" fmla="*/ 2376 h 116"/>
                <a:gd name="T92" fmla="*/ 1610 w 155"/>
                <a:gd name="T93" fmla="*/ 2311 h 116"/>
                <a:gd name="T94" fmla="*/ 1756 w 155"/>
                <a:gd name="T95" fmla="*/ 2165 h 116"/>
                <a:gd name="T96" fmla="*/ 1944 w 155"/>
                <a:gd name="T97" fmla="*/ 2123 h 116"/>
                <a:gd name="T98" fmla="*/ 2113 w 155"/>
                <a:gd name="T99" fmla="*/ 1912 h 116"/>
                <a:gd name="T100" fmla="*/ 2177 w 155"/>
                <a:gd name="T101" fmla="*/ 1701 h 116"/>
                <a:gd name="T102" fmla="*/ 2260 w 155"/>
                <a:gd name="T103" fmla="*/ 1513 h 116"/>
                <a:gd name="T104" fmla="*/ 2488 w 155"/>
                <a:gd name="T105" fmla="*/ 1284 h 116"/>
                <a:gd name="T106" fmla="*/ 2530 w 155"/>
                <a:gd name="T107" fmla="*/ 1197 h 116"/>
                <a:gd name="T108" fmla="*/ 2740 w 155"/>
                <a:gd name="T109" fmla="*/ 1137 h 116"/>
                <a:gd name="T110" fmla="*/ 3202 w 155"/>
                <a:gd name="T111" fmla="*/ 945 h 116"/>
                <a:gd name="T112" fmla="*/ 3243 w 155"/>
                <a:gd name="T113" fmla="*/ 926 h 116"/>
                <a:gd name="T114" fmla="*/ 3179 w 155"/>
                <a:gd name="T115" fmla="*/ 903 h 11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5"/>
                <a:gd name="T175" fmla="*/ 0 h 116"/>
                <a:gd name="T176" fmla="*/ 155 w 155"/>
                <a:gd name="T177" fmla="*/ 116 h 11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5" h="116">
                  <a:moveTo>
                    <a:pt x="152" y="43"/>
                  </a:moveTo>
                  <a:lnTo>
                    <a:pt x="149" y="41"/>
                  </a:lnTo>
                  <a:lnTo>
                    <a:pt x="141" y="38"/>
                  </a:lnTo>
                  <a:lnTo>
                    <a:pt x="133" y="36"/>
                  </a:lnTo>
                  <a:lnTo>
                    <a:pt x="125" y="34"/>
                  </a:lnTo>
                  <a:lnTo>
                    <a:pt x="117" y="34"/>
                  </a:lnTo>
                  <a:lnTo>
                    <a:pt x="115" y="31"/>
                  </a:lnTo>
                  <a:lnTo>
                    <a:pt x="111" y="29"/>
                  </a:lnTo>
                  <a:lnTo>
                    <a:pt x="105" y="27"/>
                  </a:lnTo>
                  <a:lnTo>
                    <a:pt x="101" y="23"/>
                  </a:lnTo>
                  <a:lnTo>
                    <a:pt x="94" y="19"/>
                  </a:lnTo>
                  <a:lnTo>
                    <a:pt x="93" y="17"/>
                  </a:lnTo>
                  <a:lnTo>
                    <a:pt x="90" y="17"/>
                  </a:lnTo>
                  <a:lnTo>
                    <a:pt x="86" y="16"/>
                  </a:lnTo>
                  <a:lnTo>
                    <a:pt x="81" y="14"/>
                  </a:lnTo>
                  <a:lnTo>
                    <a:pt x="77" y="16"/>
                  </a:lnTo>
                  <a:lnTo>
                    <a:pt x="71" y="13"/>
                  </a:lnTo>
                  <a:lnTo>
                    <a:pt x="67" y="13"/>
                  </a:lnTo>
                  <a:lnTo>
                    <a:pt x="62" y="12"/>
                  </a:lnTo>
                  <a:lnTo>
                    <a:pt x="50" y="7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29" y="3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8" y="3"/>
                  </a:lnTo>
                  <a:lnTo>
                    <a:pt x="2" y="6"/>
                  </a:lnTo>
                  <a:lnTo>
                    <a:pt x="4" y="9"/>
                  </a:lnTo>
                  <a:lnTo>
                    <a:pt x="4" y="10"/>
                  </a:lnTo>
                  <a:lnTo>
                    <a:pt x="4" y="13"/>
                  </a:lnTo>
                  <a:lnTo>
                    <a:pt x="4" y="16"/>
                  </a:lnTo>
                  <a:lnTo>
                    <a:pt x="2" y="21"/>
                  </a:lnTo>
                  <a:lnTo>
                    <a:pt x="8" y="21"/>
                  </a:lnTo>
                  <a:lnTo>
                    <a:pt x="11" y="21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18" y="29"/>
                  </a:lnTo>
                  <a:lnTo>
                    <a:pt x="22" y="29"/>
                  </a:lnTo>
                  <a:lnTo>
                    <a:pt x="25" y="27"/>
                  </a:lnTo>
                  <a:lnTo>
                    <a:pt x="29" y="29"/>
                  </a:lnTo>
                  <a:lnTo>
                    <a:pt x="31" y="31"/>
                  </a:lnTo>
                  <a:lnTo>
                    <a:pt x="32" y="33"/>
                  </a:lnTo>
                  <a:lnTo>
                    <a:pt x="33" y="34"/>
                  </a:lnTo>
                  <a:lnTo>
                    <a:pt x="33" y="36"/>
                  </a:lnTo>
                  <a:lnTo>
                    <a:pt x="29" y="37"/>
                  </a:lnTo>
                  <a:lnTo>
                    <a:pt x="26" y="40"/>
                  </a:lnTo>
                  <a:lnTo>
                    <a:pt x="22" y="41"/>
                  </a:lnTo>
                  <a:lnTo>
                    <a:pt x="22" y="44"/>
                  </a:lnTo>
                  <a:lnTo>
                    <a:pt x="21" y="48"/>
                  </a:lnTo>
                  <a:lnTo>
                    <a:pt x="21" y="51"/>
                  </a:lnTo>
                  <a:lnTo>
                    <a:pt x="19" y="53"/>
                  </a:lnTo>
                  <a:lnTo>
                    <a:pt x="18" y="53"/>
                  </a:lnTo>
                  <a:lnTo>
                    <a:pt x="18" y="57"/>
                  </a:lnTo>
                  <a:lnTo>
                    <a:pt x="16" y="58"/>
                  </a:lnTo>
                  <a:lnTo>
                    <a:pt x="14" y="60"/>
                  </a:lnTo>
                  <a:lnTo>
                    <a:pt x="9" y="60"/>
                  </a:lnTo>
                  <a:lnTo>
                    <a:pt x="12" y="67"/>
                  </a:lnTo>
                  <a:lnTo>
                    <a:pt x="14" y="69"/>
                  </a:lnTo>
                  <a:lnTo>
                    <a:pt x="14" y="71"/>
                  </a:lnTo>
                  <a:lnTo>
                    <a:pt x="9" y="72"/>
                  </a:lnTo>
                  <a:lnTo>
                    <a:pt x="8" y="74"/>
                  </a:lnTo>
                  <a:lnTo>
                    <a:pt x="8" y="77"/>
                  </a:lnTo>
                  <a:lnTo>
                    <a:pt x="8" y="79"/>
                  </a:lnTo>
                  <a:lnTo>
                    <a:pt x="9" y="82"/>
                  </a:lnTo>
                  <a:lnTo>
                    <a:pt x="11" y="82"/>
                  </a:lnTo>
                  <a:lnTo>
                    <a:pt x="8" y="85"/>
                  </a:lnTo>
                  <a:lnTo>
                    <a:pt x="2" y="88"/>
                  </a:lnTo>
                  <a:lnTo>
                    <a:pt x="1" y="91"/>
                  </a:lnTo>
                  <a:lnTo>
                    <a:pt x="0" y="95"/>
                  </a:lnTo>
                  <a:lnTo>
                    <a:pt x="2" y="95"/>
                  </a:lnTo>
                  <a:lnTo>
                    <a:pt x="8" y="96"/>
                  </a:lnTo>
                  <a:lnTo>
                    <a:pt x="12" y="99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5" y="112"/>
                  </a:lnTo>
                  <a:lnTo>
                    <a:pt x="19" y="116"/>
                  </a:lnTo>
                  <a:lnTo>
                    <a:pt x="28" y="113"/>
                  </a:lnTo>
                  <a:lnTo>
                    <a:pt x="32" y="112"/>
                  </a:lnTo>
                  <a:lnTo>
                    <a:pt x="38" y="110"/>
                  </a:lnTo>
                  <a:lnTo>
                    <a:pt x="43" y="109"/>
                  </a:lnTo>
                  <a:lnTo>
                    <a:pt x="49" y="110"/>
                  </a:lnTo>
                  <a:lnTo>
                    <a:pt x="60" y="112"/>
                  </a:lnTo>
                  <a:lnTo>
                    <a:pt x="70" y="113"/>
                  </a:lnTo>
                  <a:lnTo>
                    <a:pt x="74" y="113"/>
                  </a:lnTo>
                  <a:lnTo>
                    <a:pt x="77" y="110"/>
                  </a:lnTo>
                  <a:lnTo>
                    <a:pt x="78" y="106"/>
                  </a:lnTo>
                  <a:lnTo>
                    <a:pt x="84" y="103"/>
                  </a:lnTo>
                  <a:lnTo>
                    <a:pt x="94" y="103"/>
                  </a:lnTo>
                  <a:lnTo>
                    <a:pt x="93" y="101"/>
                  </a:lnTo>
                  <a:lnTo>
                    <a:pt x="94" y="98"/>
                  </a:lnTo>
                  <a:lnTo>
                    <a:pt x="101" y="91"/>
                  </a:lnTo>
                  <a:lnTo>
                    <a:pt x="108" y="88"/>
                  </a:lnTo>
                  <a:lnTo>
                    <a:pt x="104" y="81"/>
                  </a:lnTo>
                  <a:lnTo>
                    <a:pt x="104" y="75"/>
                  </a:lnTo>
                  <a:lnTo>
                    <a:pt x="108" y="72"/>
                  </a:lnTo>
                  <a:lnTo>
                    <a:pt x="114" y="65"/>
                  </a:lnTo>
                  <a:lnTo>
                    <a:pt x="119" y="61"/>
                  </a:lnTo>
                  <a:lnTo>
                    <a:pt x="121" y="61"/>
                  </a:lnTo>
                  <a:lnTo>
                    <a:pt x="121" y="57"/>
                  </a:lnTo>
                  <a:lnTo>
                    <a:pt x="125" y="54"/>
                  </a:lnTo>
                  <a:lnTo>
                    <a:pt x="131" y="54"/>
                  </a:lnTo>
                  <a:lnTo>
                    <a:pt x="141" y="53"/>
                  </a:lnTo>
                  <a:lnTo>
                    <a:pt x="153" y="45"/>
                  </a:lnTo>
                  <a:lnTo>
                    <a:pt x="155" y="45"/>
                  </a:lnTo>
                  <a:lnTo>
                    <a:pt x="155" y="44"/>
                  </a:lnTo>
                  <a:lnTo>
                    <a:pt x="155" y="41"/>
                  </a:lnTo>
                  <a:lnTo>
                    <a:pt x="152" y="43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49" name="Freeform 1407"/>
            <p:cNvSpPr>
              <a:spLocks noChangeAspect="1"/>
            </p:cNvSpPr>
            <p:nvPr/>
          </p:nvSpPr>
          <p:spPr bwMode="auto">
            <a:xfrm>
              <a:off x="374" y="2757"/>
              <a:ext cx="709" cy="532"/>
            </a:xfrm>
            <a:custGeom>
              <a:avLst/>
              <a:gdLst>
                <a:gd name="T0" fmla="*/ 3120 w 155"/>
                <a:gd name="T1" fmla="*/ 862 h 116"/>
                <a:gd name="T2" fmla="*/ 2781 w 155"/>
                <a:gd name="T3" fmla="*/ 757 h 116"/>
                <a:gd name="T4" fmla="*/ 2447 w 155"/>
                <a:gd name="T5" fmla="*/ 715 h 116"/>
                <a:gd name="T6" fmla="*/ 2324 w 155"/>
                <a:gd name="T7" fmla="*/ 610 h 116"/>
                <a:gd name="T8" fmla="*/ 2113 w 155"/>
                <a:gd name="T9" fmla="*/ 482 h 116"/>
                <a:gd name="T10" fmla="*/ 1944 w 155"/>
                <a:gd name="T11" fmla="*/ 358 h 116"/>
                <a:gd name="T12" fmla="*/ 1798 w 155"/>
                <a:gd name="T13" fmla="*/ 335 h 116"/>
                <a:gd name="T14" fmla="*/ 1610 w 155"/>
                <a:gd name="T15" fmla="*/ 335 h 116"/>
                <a:gd name="T16" fmla="*/ 1400 w 155"/>
                <a:gd name="T17" fmla="*/ 275 h 116"/>
                <a:gd name="T18" fmla="*/ 1047 w 155"/>
                <a:gd name="T19" fmla="*/ 147 h 116"/>
                <a:gd name="T20" fmla="*/ 878 w 155"/>
                <a:gd name="T21" fmla="*/ 128 h 116"/>
                <a:gd name="T22" fmla="*/ 544 w 155"/>
                <a:gd name="T23" fmla="*/ 41 h 116"/>
                <a:gd name="T24" fmla="*/ 462 w 155"/>
                <a:gd name="T25" fmla="*/ 0 h 116"/>
                <a:gd name="T26" fmla="*/ 375 w 155"/>
                <a:gd name="T27" fmla="*/ 0 h 116"/>
                <a:gd name="T28" fmla="*/ 293 w 155"/>
                <a:gd name="T29" fmla="*/ 64 h 116"/>
                <a:gd name="T30" fmla="*/ 41 w 155"/>
                <a:gd name="T31" fmla="*/ 128 h 116"/>
                <a:gd name="T32" fmla="*/ 82 w 155"/>
                <a:gd name="T33" fmla="*/ 211 h 116"/>
                <a:gd name="T34" fmla="*/ 82 w 155"/>
                <a:gd name="T35" fmla="*/ 335 h 116"/>
                <a:gd name="T36" fmla="*/ 169 w 155"/>
                <a:gd name="T37" fmla="*/ 440 h 116"/>
                <a:gd name="T38" fmla="*/ 229 w 155"/>
                <a:gd name="T39" fmla="*/ 504 h 116"/>
                <a:gd name="T40" fmla="*/ 252 w 155"/>
                <a:gd name="T41" fmla="*/ 546 h 116"/>
                <a:gd name="T42" fmla="*/ 375 w 155"/>
                <a:gd name="T43" fmla="*/ 610 h 116"/>
                <a:gd name="T44" fmla="*/ 521 w 155"/>
                <a:gd name="T45" fmla="*/ 569 h 116"/>
                <a:gd name="T46" fmla="*/ 650 w 155"/>
                <a:gd name="T47" fmla="*/ 651 h 116"/>
                <a:gd name="T48" fmla="*/ 668 w 155"/>
                <a:gd name="T49" fmla="*/ 693 h 116"/>
                <a:gd name="T50" fmla="*/ 691 w 155"/>
                <a:gd name="T51" fmla="*/ 757 h 116"/>
                <a:gd name="T52" fmla="*/ 544 w 155"/>
                <a:gd name="T53" fmla="*/ 839 h 116"/>
                <a:gd name="T54" fmla="*/ 462 w 155"/>
                <a:gd name="T55" fmla="*/ 926 h 116"/>
                <a:gd name="T56" fmla="*/ 439 w 155"/>
                <a:gd name="T57" fmla="*/ 1073 h 116"/>
                <a:gd name="T58" fmla="*/ 375 w 155"/>
                <a:gd name="T59" fmla="*/ 1114 h 116"/>
                <a:gd name="T60" fmla="*/ 334 w 155"/>
                <a:gd name="T61" fmla="*/ 1220 h 116"/>
                <a:gd name="T62" fmla="*/ 188 w 155"/>
                <a:gd name="T63" fmla="*/ 1261 h 116"/>
                <a:gd name="T64" fmla="*/ 293 w 155"/>
                <a:gd name="T65" fmla="*/ 1449 h 116"/>
                <a:gd name="T66" fmla="*/ 293 w 155"/>
                <a:gd name="T67" fmla="*/ 1495 h 116"/>
                <a:gd name="T68" fmla="*/ 169 w 155"/>
                <a:gd name="T69" fmla="*/ 1555 h 116"/>
                <a:gd name="T70" fmla="*/ 169 w 155"/>
                <a:gd name="T71" fmla="*/ 1660 h 116"/>
                <a:gd name="T72" fmla="*/ 229 w 155"/>
                <a:gd name="T73" fmla="*/ 1724 h 116"/>
                <a:gd name="T74" fmla="*/ 41 w 155"/>
                <a:gd name="T75" fmla="*/ 1853 h 116"/>
                <a:gd name="T76" fmla="*/ 0 w 155"/>
                <a:gd name="T77" fmla="*/ 2000 h 116"/>
                <a:gd name="T78" fmla="*/ 169 w 155"/>
                <a:gd name="T79" fmla="*/ 2018 h 116"/>
                <a:gd name="T80" fmla="*/ 293 w 155"/>
                <a:gd name="T81" fmla="*/ 2146 h 116"/>
                <a:gd name="T82" fmla="*/ 316 w 155"/>
                <a:gd name="T83" fmla="*/ 2357 h 116"/>
                <a:gd name="T84" fmla="*/ 585 w 155"/>
                <a:gd name="T85" fmla="*/ 2376 h 116"/>
                <a:gd name="T86" fmla="*/ 796 w 155"/>
                <a:gd name="T87" fmla="*/ 2311 h 116"/>
                <a:gd name="T88" fmla="*/ 1025 w 155"/>
                <a:gd name="T89" fmla="*/ 2311 h 116"/>
                <a:gd name="T90" fmla="*/ 1464 w 155"/>
                <a:gd name="T91" fmla="*/ 2376 h 116"/>
                <a:gd name="T92" fmla="*/ 1610 w 155"/>
                <a:gd name="T93" fmla="*/ 2311 h 116"/>
                <a:gd name="T94" fmla="*/ 1756 w 155"/>
                <a:gd name="T95" fmla="*/ 2165 h 116"/>
                <a:gd name="T96" fmla="*/ 1944 w 155"/>
                <a:gd name="T97" fmla="*/ 2123 h 116"/>
                <a:gd name="T98" fmla="*/ 2113 w 155"/>
                <a:gd name="T99" fmla="*/ 1912 h 116"/>
                <a:gd name="T100" fmla="*/ 2177 w 155"/>
                <a:gd name="T101" fmla="*/ 1701 h 116"/>
                <a:gd name="T102" fmla="*/ 2260 w 155"/>
                <a:gd name="T103" fmla="*/ 1513 h 116"/>
                <a:gd name="T104" fmla="*/ 2488 w 155"/>
                <a:gd name="T105" fmla="*/ 1284 h 116"/>
                <a:gd name="T106" fmla="*/ 2530 w 155"/>
                <a:gd name="T107" fmla="*/ 1197 h 116"/>
                <a:gd name="T108" fmla="*/ 2740 w 155"/>
                <a:gd name="T109" fmla="*/ 1137 h 116"/>
                <a:gd name="T110" fmla="*/ 3202 w 155"/>
                <a:gd name="T111" fmla="*/ 945 h 116"/>
                <a:gd name="T112" fmla="*/ 3243 w 155"/>
                <a:gd name="T113" fmla="*/ 926 h 116"/>
                <a:gd name="T114" fmla="*/ 3179 w 155"/>
                <a:gd name="T115" fmla="*/ 903 h 11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5"/>
                <a:gd name="T175" fmla="*/ 0 h 116"/>
                <a:gd name="T176" fmla="*/ 155 w 155"/>
                <a:gd name="T177" fmla="*/ 116 h 11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5" h="116">
                  <a:moveTo>
                    <a:pt x="152" y="43"/>
                  </a:moveTo>
                  <a:lnTo>
                    <a:pt x="149" y="41"/>
                  </a:lnTo>
                  <a:lnTo>
                    <a:pt x="141" y="38"/>
                  </a:lnTo>
                  <a:lnTo>
                    <a:pt x="133" y="36"/>
                  </a:lnTo>
                  <a:lnTo>
                    <a:pt x="125" y="34"/>
                  </a:lnTo>
                  <a:lnTo>
                    <a:pt x="117" y="34"/>
                  </a:lnTo>
                  <a:lnTo>
                    <a:pt x="115" y="31"/>
                  </a:lnTo>
                  <a:lnTo>
                    <a:pt x="111" y="29"/>
                  </a:lnTo>
                  <a:lnTo>
                    <a:pt x="105" y="27"/>
                  </a:lnTo>
                  <a:lnTo>
                    <a:pt x="101" y="23"/>
                  </a:lnTo>
                  <a:lnTo>
                    <a:pt x="94" y="19"/>
                  </a:lnTo>
                  <a:lnTo>
                    <a:pt x="93" y="17"/>
                  </a:lnTo>
                  <a:lnTo>
                    <a:pt x="90" y="17"/>
                  </a:lnTo>
                  <a:lnTo>
                    <a:pt x="86" y="16"/>
                  </a:lnTo>
                  <a:lnTo>
                    <a:pt x="81" y="14"/>
                  </a:lnTo>
                  <a:lnTo>
                    <a:pt x="77" y="16"/>
                  </a:lnTo>
                  <a:lnTo>
                    <a:pt x="71" y="13"/>
                  </a:lnTo>
                  <a:lnTo>
                    <a:pt x="67" y="13"/>
                  </a:lnTo>
                  <a:lnTo>
                    <a:pt x="62" y="12"/>
                  </a:lnTo>
                  <a:lnTo>
                    <a:pt x="50" y="7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29" y="3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8" y="3"/>
                  </a:lnTo>
                  <a:lnTo>
                    <a:pt x="2" y="6"/>
                  </a:lnTo>
                  <a:lnTo>
                    <a:pt x="4" y="9"/>
                  </a:lnTo>
                  <a:lnTo>
                    <a:pt x="4" y="10"/>
                  </a:lnTo>
                  <a:lnTo>
                    <a:pt x="4" y="13"/>
                  </a:lnTo>
                  <a:lnTo>
                    <a:pt x="4" y="16"/>
                  </a:lnTo>
                  <a:lnTo>
                    <a:pt x="2" y="21"/>
                  </a:lnTo>
                  <a:lnTo>
                    <a:pt x="8" y="21"/>
                  </a:lnTo>
                  <a:lnTo>
                    <a:pt x="11" y="21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18" y="29"/>
                  </a:lnTo>
                  <a:lnTo>
                    <a:pt x="22" y="29"/>
                  </a:lnTo>
                  <a:lnTo>
                    <a:pt x="25" y="27"/>
                  </a:lnTo>
                  <a:lnTo>
                    <a:pt x="29" y="29"/>
                  </a:lnTo>
                  <a:lnTo>
                    <a:pt x="31" y="31"/>
                  </a:lnTo>
                  <a:lnTo>
                    <a:pt x="32" y="33"/>
                  </a:lnTo>
                  <a:lnTo>
                    <a:pt x="33" y="34"/>
                  </a:lnTo>
                  <a:lnTo>
                    <a:pt x="33" y="36"/>
                  </a:lnTo>
                  <a:lnTo>
                    <a:pt x="29" y="37"/>
                  </a:lnTo>
                  <a:lnTo>
                    <a:pt x="26" y="40"/>
                  </a:lnTo>
                  <a:lnTo>
                    <a:pt x="22" y="41"/>
                  </a:lnTo>
                  <a:lnTo>
                    <a:pt x="22" y="44"/>
                  </a:lnTo>
                  <a:lnTo>
                    <a:pt x="21" y="48"/>
                  </a:lnTo>
                  <a:lnTo>
                    <a:pt x="21" y="51"/>
                  </a:lnTo>
                  <a:lnTo>
                    <a:pt x="19" y="53"/>
                  </a:lnTo>
                  <a:lnTo>
                    <a:pt x="18" y="53"/>
                  </a:lnTo>
                  <a:lnTo>
                    <a:pt x="18" y="57"/>
                  </a:lnTo>
                  <a:lnTo>
                    <a:pt x="16" y="58"/>
                  </a:lnTo>
                  <a:lnTo>
                    <a:pt x="14" y="60"/>
                  </a:lnTo>
                  <a:lnTo>
                    <a:pt x="9" y="60"/>
                  </a:lnTo>
                  <a:lnTo>
                    <a:pt x="12" y="67"/>
                  </a:lnTo>
                  <a:lnTo>
                    <a:pt x="14" y="69"/>
                  </a:lnTo>
                  <a:lnTo>
                    <a:pt x="14" y="71"/>
                  </a:lnTo>
                  <a:lnTo>
                    <a:pt x="9" y="72"/>
                  </a:lnTo>
                  <a:lnTo>
                    <a:pt x="8" y="74"/>
                  </a:lnTo>
                  <a:lnTo>
                    <a:pt x="8" y="77"/>
                  </a:lnTo>
                  <a:lnTo>
                    <a:pt x="8" y="79"/>
                  </a:lnTo>
                  <a:lnTo>
                    <a:pt x="9" y="82"/>
                  </a:lnTo>
                  <a:lnTo>
                    <a:pt x="11" y="82"/>
                  </a:lnTo>
                  <a:lnTo>
                    <a:pt x="8" y="85"/>
                  </a:lnTo>
                  <a:lnTo>
                    <a:pt x="2" y="88"/>
                  </a:lnTo>
                  <a:lnTo>
                    <a:pt x="1" y="91"/>
                  </a:lnTo>
                  <a:lnTo>
                    <a:pt x="0" y="95"/>
                  </a:lnTo>
                  <a:lnTo>
                    <a:pt x="2" y="95"/>
                  </a:lnTo>
                  <a:lnTo>
                    <a:pt x="8" y="96"/>
                  </a:lnTo>
                  <a:lnTo>
                    <a:pt x="12" y="99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5" y="112"/>
                  </a:lnTo>
                  <a:lnTo>
                    <a:pt x="19" y="116"/>
                  </a:lnTo>
                  <a:lnTo>
                    <a:pt x="28" y="113"/>
                  </a:lnTo>
                  <a:lnTo>
                    <a:pt x="32" y="112"/>
                  </a:lnTo>
                  <a:lnTo>
                    <a:pt x="38" y="110"/>
                  </a:lnTo>
                  <a:lnTo>
                    <a:pt x="43" y="109"/>
                  </a:lnTo>
                  <a:lnTo>
                    <a:pt x="49" y="110"/>
                  </a:lnTo>
                  <a:lnTo>
                    <a:pt x="60" y="112"/>
                  </a:lnTo>
                  <a:lnTo>
                    <a:pt x="70" y="113"/>
                  </a:lnTo>
                  <a:lnTo>
                    <a:pt x="74" y="113"/>
                  </a:lnTo>
                  <a:lnTo>
                    <a:pt x="77" y="110"/>
                  </a:lnTo>
                  <a:lnTo>
                    <a:pt x="78" y="106"/>
                  </a:lnTo>
                  <a:lnTo>
                    <a:pt x="84" y="103"/>
                  </a:lnTo>
                  <a:lnTo>
                    <a:pt x="94" y="103"/>
                  </a:lnTo>
                  <a:lnTo>
                    <a:pt x="93" y="101"/>
                  </a:lnTo>
                  <a:lnTo>
                    <a:pt x="94" y="98"/>
                  </a:lnTo>
                  <a:lnTo>
                    <a:pt x="101" y="91"/>
                  </a:lnTo>
                  <a:lnTo>
                    <a:pt x="108" y="88"/>
                  </a:lnTo>
                  <a:lnTo>
                    <a:pt x="104" y="81"/>
                  </a:lnTo>
                  <a:lnTo>
                    <a:pt x="104" y="75"/>
                  </a:lnTo>
                  <a:lnTo>
                    <a:pt x="108" y="72"/>
                  </a:lnTo>
                  <a:lnTo>
                    <a:pt x="114" y="65"/>
                  </a:lnTo>
                  <a:lnTo>
                    <a:pt x="119" y="61"/>
                  </a:lnTo>
                  <a:lnTo>
                    <a:pt x="121" y="61"/>
                  </a:lnTo>
                  <a:lnTo>
                    <a:pt x="121" y="57"/>
                  </a:lnTo>
                  <a:lnTo>
                    <a:pt x="125" y="54"/>
                  </a:lnTo>
                  <a:lnTo>
                    <a:pt x="131" y="54"/>
                  </a:lnTo>
                  <a:lnTo>
                    <a:pt x="141" y="53"/>
                  </a:lnTo>
                  <a:lnTo>
                    <a:pt x="153" y="45"/>
                  </a:lnTo>
                  <a:lnTo>
                    <a:pt x="155" y="45"/>
                  </a:lnTo>
                  <a:lnTo>
                    <a:pt x="155" y="44"/>
                  </a:lnTo>
                  <a:lnTo>
                    <a:pt x="155" y="41"/>
                  </a:lnTo>
                  <a:lnTo>
                    <a:pt x="152" y="43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50" name="Freeform 1411"/>
            <p:cNvSpPr>
              <a:spLocks noChangeAspect="1"/>
            </p:cNvSpPr>
            <p:nvPr/>
          </p:nvSpPr>
          <p:spPr bwMode="auto">
            <a:xfrm>
              <a:off x="506" y="2007"/>
              <a:ext cx="233" cy="228"/>
            </a:xfrm>
            <a:custGeom>
              <a:avLst/>
              <a:gdLst>
                <a:gd name="T0" fmla="*/ 982 w 51"/>
                <a:gd name="T1" fmla="*/ 397 h 50"/>
                <a:gd name="T2" fmla="*/ 941 w 51"/>
                <a:gd name="T3" fmla="*/ 333 h 50"/>
                <a:gd name="T4" fmla="*/ 877 w 51"/>
                <a:gd name="T5" fmla="*/ 310 h 50"/>
                <a:gd name="T6" fmla="*/ 795 w 51"/>
                <a:gd name="T7" fmla="*/ 356 h 50"/>
                <a:gd name="T8" fmla="*/ 708 w 51"/>
                <a:gd name="T9" fmla="*/ 251 h 50"/>
                <a:gd name="T10" fmla="*/ 731 w 51"/>
                <a:gd name="T11" fmla="*/ 187 h 50"/>
                <a:gd name="T12" fmla="*/ 731 w 51"/>
                <a:gd name="T13" fmla="*/ 146 h 50"/>
                <a:gd name="T14" fmla="*/ 836 w 51"/>
                <a:gd name="T15" fmla="*/ 146 h 50"/>
                <a:gd name="T16" fmla="*/ 854 w 51"/>
                <a:gd name="T17" fmla="*/ 123 h 50"/>
                <a:gd name="T18" fmla="*/ 877 w 51"/>
                <a:gd name="T19" fmla="*/ 64 h 50"/>
                <a:gd name="T20" fmla="*/ 918 w 51"/>
                <a:gd name="T21" fmla="*/ 64 h 50"/>
                <a:gd name="T22" fmla="*/ 941 w 51"/>
                <a:gd name="T23" fmla="*/ 0 h 50"/>
                <a:gd name="T24" fmla="*/ 877 w 51"/>
                <a:gd name="T25" fmla="*/ 0 h 50"/>
                <a:gd name="T26" fmla="*/ 836 w 51"/>
                <a:gd name="T27" fmla="*/ 0 h 50"/>
                <a:gd name="T28" fmla="*/ 708 w 51"/>
                <a:gd name="T29" fmla="*/ 0 h 50"/>
                <a:gd name="T30" fmla="*/ 690 w 51"/>
                <a:gd name="T31" fmla="*/ 64 h 50"/>
                <a:gd name="T32" fmla="*/ 585 w 51"/>
                <a:gd name="T33" fmla="*/ 123 h 50"/>
                <a:gd name="T34" fmla="*/ 585 w 51"/>
                <a:gd name="T35" fmla="*/ 187 h 50"/>
                <a:gd name="T36" fmla="*/ 503 w 51"/>
                <a:gd name="T37" fmla="*/ 251 h 50"/>
                <a:gd name="T38" fmla="*/ 356 w 51"/>
                <a:gd name="T39" fmla="*/ 187 h 50"/>
                <a:gd name="T40" fmla="*/ 228 w 51"/>
                <a:gd name="T41" fmla="*/ 269 h 50"/>
                <a:gd name="T42" fmla="*/ 292 w 51"/>
                <a:gd name="T43" fmla="*/ 333 h 50"/>
                <a:gd name="T44" fmla="*/ 210 w 51"/>
                <a:gd name="T45" fmla="*/ 397 h 50"/>
                <a:gd name="T46" fmla="*/ 292 w 51"/>
                <a:gd name="T47" fmla="*/ 479 h 50"/>
                <a:gd name="T48" fmla="*/ 416 w 51"/>
                <a:gd name="T49" fmla="*/ 497 h 50"/>
                <a:gd name="T50" fmla="*/ 375 w 51"/>
                <a:gd name="T51" fmla="*/ 561 h 50"/>
                <a:gd name="T52" fmla="*/ 334 w 51"/>
                <a:gd name="T53" fmla="*/ 561 h 50"/>
                <a:gd name="T54" fmla="*/ 270 w 51"/>
                <a:gd name="T55" fmla="*/ 643 h 50"/>
                <a:gd name="T56" fmla="*/ 146 w 51"/>
                <a:gd name="T57" fmla="*/ 684 h 50"/>
                <a:gd name="T58" fmla="*/ 146 w 51"/>
                <a:gd name="T59" fmla="*/ 771 h 50"/>
                <a:gd name="T60" fmla="*/ 41 w 51"/>
                <a:gd name="T61" fmla="*/ 771 h 50"/>
                <a:gd name="T62" fmla="*/ 64 w 51"/>
                <a:gd name="T63" fmla="*/ 830 h 50"/>
                <a:gd name="T64" fmla="*/ 0 w 51"/>
                <a:gd name="T65" fmla="*/ 917 h 50"/>
                <a:gd name="T66" fmla="*/ 64 w 51"/>
                <a:gd name="T67" fmla="*/ 958 h 50"/>
                <a:gd name="T68" fmla="*/ 64 w 51"/>
                <a:gd name="T69" fmla="*/ 999 h 50"/>
                <a:gd name="T70" fmla="*/ 146 w 51"/>
                <a:gd name="T71" fmla="*/ 1040 h 50"/>
                <a:gd name="T72" fmla="*/ 439 w 51"/>
                <a:gd name="T73" fmla="*/ 1040 h 50"/>
                <a:gd name="T74" fmla="*/ 626 w 51"/>
                <a:gd name="T75" fmla="*/ 958 h 50"/>
                <a:gd name="T76" fmla="*/ 772 w 51"/>
                <a:gd name="T77" fmla="*/ 958 h 50"/>
                <a:gd name="T78" fmla="*/ 877 w 51"/>
                <a:gd name="T79" fmla="*/ 976 h 50"/>
                <a:gd name="T80" fmla="*/ 877 w 51"/>
                <a:gd name="T81" fmla="*/ 917 h 50"/>
                <a:gd name="T82" fmla="*/ 941 w 51"/>
                <a:gd name="T83" fmla="*/ 830 h 50"/>
                <a:gd name="T84" fmla="*/ 1001 w 51"/>
                <a:gd name="T85" fmla="*/ 771 h 50"/>
                <a:gd name="T86" fmla="*/ 1023 w 51"/>
                <a:gd name="T87" fmla="*/ 602 h 50"/>
                <a:gd name="T88" fmla="*/ 1023 w 51"/>
                <a:gd name="T89" fmla="*/ 497 h 50"/>
                <a:gd name="T90" fmla="*/ 1001 w 51"/>
                <a:gd name="T91" fmla="*/ 456 h 50"/>
                <a:gd name="T92" fmla="*/ 1064 w 51"/>
                <a:gd name="T93" fmla="*/ 415 h 50"/>
                <a:gd name="T94" fmla="*/ 1023 w 51"/>
                <a:gd name="T95" fmla="*/ 397 h 50"/>
                <a:gd name="T96" fmla="*/ 982 w 51"/>
                <a:gd name="T97" fmla="*/ 397 h 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"/>
                <a:gd name="T148" fmla="*/ 0 h 50"/>
                <a:gd name="T149" fmla="*/ 51 w 51"/>
                <a:gd name="T150" fmla="*/ 50 h 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" h="50">
                  <a:moveTo>
                    <a:pt x="47" y="19"/>
                  </a:moveTo>
                  <a:lnTo>
                    <a:pt x="45" y="16"/>
                  </a:lnTo>
                  <a:lnTo>
                    <a:pt x="42" y="15"/>
                  </a:lnTo>
                  <a:lnTo>
                    <a:pt x="38" y="17"/>
                  </a:lnTo>
                  <a:lnTo>
                    <a:pt x="34" y="12"/>
                  </a:lnTo>
                  <a:lnTo>
                    <a:pt x="35" y="9"/>
                  </a:lnTo>
                  <a:lnTo>
                    <a:pt x="35" y="7"/>
                  </a:lnTo>
                  <a:lnTo>
                    <a:pt x="40" y="7"/>
                  </a:lnTo>
                  <a:lnTo>
                    <a:pt x="41" y="6"/>
                  </a:lnTo>
                  <a:lnTo>
                    <a:pt x="42" y="3"/>
                  </a:lnTo>
                  <a:lnTo>
                    <a:pt x="44" y="3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3" y="3"/>
                  </a:lnTo>
                  <a:lnTo>
                    <a:pt x="28" y="6"/>
                  </a:lnTo>
                  <a:lnTo>
                    <a:pt x="28" y="9"/>
                  </a:lnTo>
                  <a:lnTo>
                    <a:pt x="24" y="12"/>
                  </a:lnTo>
                  <a:lnTo>
                    <a:pt x="17" y="9"/>
                  </a:lnTo>
                  <a:lnTo>
                    <a:pt x="11" y="13"/>
                  </a:lnTo>
                  <a:lnTo>
                    <a:pt x="14" y="16"/>
                  </a:lnTo>
                  <a:lnTo>
                    <a:pt x="10" y="19"/>
                  </a:lnTo>
                  <a:lnTo>
                    <a:pt x="14" y="23"/>
                  </a:lnTo>
                  <a:lnTo>
                    <a:pt x="20" y="24"/>
                  </a:lnTo>
                  <a:lnTo>
                    <a:pt x="18" y="27"/>
                  </a:lnTo>
                  <a:lnTo>
                    <a:pt x="16" y="27"/>
                  </a:lnTo>
                  <a:lnTo>
                    <a:pt x="13" y="31"/>
                  </a:lnTo>
                  <a:lnTo>
                    <a:pt x="7" y="33"/>
                  </a:lnTo>
                  <a:lnTo>
                    <a:pt x="7" y="37"/>
                  </a:lnTo>
                  <a:lnTo>
                    <a:pt x="2" y="37"/>
                  </a:lnTo>
                  <a:lnTo>
                    <a:pt x="3" y="40"/>
                  </a:lnTo>
                  <a:lnTo>
                    <a:pt x="0" y="44"/>
                  </a:lnTo>
                  <a:lnTo>
                    <a:pt x="3" y="46"/>
                  </a:lnTo>
                  <a:lnTo>
                    <a:pt x="3" y="48"/>
                  </a:lnTo>
                  <a:lnTo>
                    <a:pt x="7" y="50"/>
                  </a:lnTo>
                  <a:lnTo>
                    <a:pt x="21" y="50"/>
                  </a:lnTo>
                  <a:lnTo>
                    <a:pt x="30" y="46"/>
                  </a:lnTo>
                  <a:lnTo>
                    <a:pt x="37" y="46"/>
                  </a:lnTo>
                  <a:lnTo>
                    <a:pt x="42" y="47"/>
                  </a:lnTo>
                  <a:lnTo>
                    <a:pt x="42" y="44"/>
                  </a:lnTo>
                  <a:lnTo>
                    <a:pt x="45" y="40"/>
                  </a:lnTo>
                  <a:lnTo>
                    <a:pt x="48" y="37"/>
                  </a:lnTo>
                  <a:lnTo>
                    <a:pt x="49" y="29"/>
                  </a:lnTo>
                  <a:lnTo>
                    <a:pt x="49" y="24"/>
                  </a:lnTo>
                  <a:lnTo>
                    <a:pt x="48" y="22"/>
                  </a:lnTo>
                  <a:lnTo>
                    <a:pt x="51" y="20"/>
                  </a:lnTo>
                  <a:lnTo>
                    <a:pt x="49" y="19"/>
                  </a:lnTo>
                  <a:lnTo>
                    <a:pt x="47" y="19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51" name="Freeform 1412"/>
            <p:cNvSpPr>
              <a:spLocks noChangeAspect="1"/>
            </p:cNvSpPr>
            <p:nvPr/>
          </p:nvSpPr>
          <p:spPr bwMode="auto">
            <a:xfrm>
              <a:off x="661" y="2017"/>
              <a:ext cx="115" cy="82"/>
            </a:xfrm>
            <a:custGeom>
              <a:avLst/>
              <a:gdLst>
                <a:gd name="T0" fmla="*/ 506 w 25"/>
                <a:gd name="T1" fmla="*/ 210 h 18"/>
                <a:gd name="T2" fmla="*/ 488 w 25"/>
                <a:gd name="T3" fmla="*/ 146 h 18"/>
                <a:gd name="T4" fmla="*/ 488 w 25"/>
                <a:gd name="T5" fmla="*/ 64 h 18"/>
                <a:gd name="T6" fmla="*/ 423 w 25"/>
                <a:gd name="T7" fmla="*/ 0 h 18"/>
                <a:gd name="T8" fmla="*/ 317 w 25"/>
                <a:gd name="T9" fmla="*/ 0 h 18"/>
                <a:gd name="T10" fmla="*/ 294 w 25"/>
                <a:gd name="T11" fmla="*/ 0 h 18"/>
                <a:gd name="T12" fmla="*/ 212 w 25"/>
                <a:gd name="T13" fmla="*/ 0 h 18"/>
                <a:gd name="T14" fmla="*/ 212 w 25"/>
                <a:gd name="T15" fmla="*/ 23 h 18"/>
                <a:gd name="T16" fmla="*/ 212 w 25"/>
                <a:gd name="T17" fmla="*/ 0 h 18"/>
                <a:gd name="T18" fmla="*/ 170 w 25"/>
                <a:gd name="T19" fmla="*/ 23 h 18"/>
                <a:gd name="T20" fmla="*/ 147 w 25"/>
                <a:gd name="T21" fmla="*/ 82 h 18"/>
                <a:gd name="T22" fmla="*/ 129 w 25"/>
                <a:gd name="T23" fmla="*/ 105 h 18"/>
                <a:gd name="T24" fmla="*/ 23 w 25"/>
                <a:gd name="T25" fmla="*/ 105 h 18"/>
                <a:gd name="T26" fmla="*/ 23 w 25"/>
                <a:gd name="T27" fmla="*/ 146 h 18"/>
                <a:gd name="T28" fmla="*/ 0 w 25"/>
                <a:gd name="T29" fmla="*/ 210 h 18"/>
                <a:gd name="T30" fmla="*/ 83 w 25"/>
                <a:gd name="T31" fmla="*/ 310 h 18"/>
                <a:gd name="T32" fmla="*/ 170 w 25"/>
                <a:gd name="T33" fmla="*/ 269 h 18"/>
                <a:gd name="T34" fmla="*/ 235 w 25"/>
                <a:gd name="T35" fmla="*/ 292 h 18"/>
                <a:gd name="T36" fmla="*/ 276 w 25"/>
                <a:gd name="T37" fmla="*/ 351 h 18"/>
                <a:gd name="T38" fmla="*/ 317 w 25"/>
                <a:gd name="T39" fmla="*/ 351 h 18"/>
                <a:gd name="T40" fmla="*/ 359 w 25"/>
                <a:gd name="T41" fmla="*/ 374 h 18"/>
                <a:gd name="T42" fmla="*/ 382 w 25"/>
                <a:gd name="T43" fmla="*/ 374 h 18"/>
                <a:gd name="T44" fmla="*/ 446 w 25"/>
                <a:gd name="T45" fmla="*/ 351 h 18"/>
                <a:gd name="T46" fmla="*/ 506 w 25"/>
                <a:gd name="T47" fmla="*/ 310 h 18"/>
                <a:gd name="T48" fmla="*/ 529 w 25"/>
                <a:gd name="T49" fmla="*/ 228 h 18"/>
                <a:gd name="T50" fmla="*/ 506 w 25"/>
                <a:gd name="T51" fmla="*/ 210 h 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"/>
                <a:gd name="T79" fmla="*/ 0 h 18"/>
                <a:gd name="T80" fmla="*/ 25 w 25"/>
                <a:gd name="T81" fmla="*/ 18 h 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" h="18">
                  <a:moveTo>
                    <a:pt x="24" y="10"/>
                  </a:moveTo>
                  <a:lnTo>
                    <a:pt x="23" y="7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4"/>
                  </a:lnTo>
                  <a:lnTo>
                    <a:pt x="6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4" y="15"/>
                  </a:lnTo>
                  <a:lnTo>
                    <a:pt x="8" y="13"/>
                  </a:lnTo>
                  <a:lnTo>
                    <a:pt x="11" y="14"/>
                  </a:lnTo>
                  <a:lnTo>
                    <a:pt x="13" y="17"/>
                  </a:lnTo>
                  <a:lnTo>
                    <a:pt x="15" y="17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21" y="17"/>
                  </a:lnTo>
                  <a:lnTo>
                    <a:pt x="24" y="15"/>
                  </a:lnTo>
                  <a:lnTo>
                    <a:pt x="25" y="11"/>
                  </a:lnTo>
                  <a:lnTo>
                    <a:pt x="24" y="1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52" name="Freeform 1413"/>
            <p:cNvSpPr>
              <a:spLocks noChangeAspect="1"/>
            </p:cNvSpPr>
            <p:nvPr/>
          </p:nvSpPr>
          <p:spPr bwMode="auto">
            <a:xfrm>
              <a:off x="661" y="2017"/>
              <a:ext cx="115" cy="82"/>
            </a:xfrm>
            <a:custGeom>
              <a:avLst/>
              <a:gdLst>
                <a:gd name="T0" fmla="*/ 506 w 25"/>
                <a:gd name="T1" fmla="*/ 210 h 18"/>
                <a:gd name="T2" fmla="*/ 488 w 25"/>
                <a:gd name="T3" fmla="*/ 146 h 18"/>
                <a:gd name="T4" fmla="*/ 488 w 25"/>
                <a:gd name="T5" fmla="*/ 64 h 18"/>
                <a:gd name="T6" fmla="*/ 423 w 25"/>
                <a:gd name="T7" fmla="*/ 0 h 18"/>
                <a:gd name="T8" fmla="*/ 317 w 25"/>
                <a:gd name="T9" fmla="*/ 0 h 18"/>
                <a:gd name="T10" fmla="*/ 294 w 25"/>
                <a:gd name="T11" fmla="*/ 0 h 18"/>
                <a:gd name="T12" fmla="*/ 212 w 25"/>
                <a:gd name="T13" fmla="*/ 0 h 18"/>
                <a:gd name="T14" fmla="*/ 212 w 25"/>
                <a:gd name="T15" fmla="*/ 23 h 18"/>
                <a:gd name="T16" fmla="*/ 212 w 25"/>
                <a:gd name="T17" fmla="*/ 0 h 18"/>
                <a:gd name="T18" fmla="*/ 170 w 25"/>
                <a:gd name="T19" fmla="*/ 23 h 18"/>
                <a:gd name="T20" fmla="*/ 147 w 25"/>
                <a:gd name="T21" fmla="*/ 82 h 18"/>
                <a:gd name="T22" fmla="*/ 129 w 25"/>
                <a:gd name="T23" fmla="*/ 105 h 18"/>
                <a:gd name="T24" fmla="*/ 23 w 25"/>
                <a:gd name="T25" fmla="*/ 105 h 18"/>
                <a:gd name="T26" fmla="*/ 23 w 25"/>
                <a:gd name="T27" fmla="*/ 146 h 18"/>
                <a:gd name="T28" fmla="*/ 0 w 25"/>
                <a:gd name="T29" fmla="*/ 210 h 18"/>
                <a:gd name="T30" fmla="*/ 83 w 25"/>
                <a:gd name="T31" fmla="*/ 310 h 18"/>
                <a:gd name="T32" fmla="*/ 170 w 25"/>
                <a:gd name="T33" fmla="*/ 269 h 18"/>
                <a:gd name="T34" fmla="*/ 235 w 25"/>
                <a:gd name="T35" fmla="*/ 292 h 18"/>
                <a:gd name="T36" fmla="*/ 276 w 25"/>
                <a:gd name="T37" fmla="*/ 351 h 18"/>
                <a:gd name="T38" fmla="*/ 317 w 25"/>
                <a:gd name="T39" fmla="*/ 351 h 18"/>
                <a:gd name="T40" fmla="*/ 359 w 25"/>
                <a:gd name="T41" fmla="*/ 374 h 18"/>
                <a:gd name="T42" fmla="*/ 382 w 25"/>
                <a:gd name="T43" fmla="*/ 374 h 18"/>
                <a:gd name="T44" fmla="*/ 446 w 25"/>
                <a:gd name="T45" fmla="*/ 351 h 18"/>
                <a:gd name="T46" fmla="*/ 506 w 25"/>
                <a:gd name="T47" fmla="*/ 310 h 18"/>
                <a:gd name="T48" fmla="*/ 529 w 25"/>
                <a:gd name="T49" fmla="*/ 228 h 18"/>
                <a:gd name="T50" fmla="*/ 506 w 25"/>
                <a:gd name="T51" fmla="*/ 210 h 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"/>
                <a:gd name="T79" fmla="*/ 0 h 18"/>
                <a:gd name="T80" fmla="*/ 25 w 25"/>
                <a:gd name="T81" fmla="*/ 18 h 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" h="18">
                  <a:moveTo>
                    <a:pt x="24" y="10"/>
                  </a:moveTo>
                  <a:lnTo>
                    <a:pt x="23" y="7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4"/>
                  </a:lnTo>
                  <a:lnTo>
                    <a:pt x="6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4" y="15"/>
                  </a:lnTo>
                  <a:lnTo>
                    <a:pt x="8" y="13"/>
                  </a:lnTo>
                  <a:lnTo>
                    <a:pt x="11" y="14"/>
                  </a:lnTo>
                  <a:lnTo>
                    <a:pt x="13" y="17"/>
                  </a:lnTo>
                  <a:lnTo>
                    <a:pt x="15" y="17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21" y="17"/>
                  </a:lnTo>
                  <a:lnTo>
                    <a:pt x="24" y="15"/>
                  </a:lnTo>
                  <a:lnTo>
                    <a:pt x="25" y="11"/>
                  </a:lnTo>
                  <a:lnTo>
                    <a:pt x="24" y="10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53" name="Freeform 1416"/>
            <p:cNvSpPr>
              <a:spLocks noChangeAspect="1"/>
            </p:cNvSpPr>
            <p:nvPr/>
          </p:nvSpPr>
          <p:spPr bwMode="auto">
            <a:xfrm>
              <a:off x="661" y="2017"/>
              <a:ext cx="115" cy="82"/>
            </a:xfrm>
            <a:custGeom>
              <a:avLst/>
              <a:gdLst>
                <a:gd name="T0" fmla="*/ 506 w 25"/>
                <a:gd name="T1" fmla="*/ 210 h 18"/>
                <a:gd name="T2" fmla="*/ 488 w 25"/>
                <a:gd name="T3" fmla="*/ 146 h 18"/>
                <a:gd name="T4" fmla="*/ 488 w 25"/>
                <a:gd name="T5" fmla="*/ 64 h 18"/>
                <a:gd name="T6" fmla="*/ 423 w 25"/>
                <a:gd name="T7" fmla="*/ 0 h 18"/>
                <a:gd name="T8" fmla="*/ 317 w 25"/>
                <a:gd name="T9" fmla="*/ 0 h 18"/>
                <a:gd name="T10" fmla="*/ 294 w 25"/>
                <a:gd name="T11" fmla="*/ 0 h 18"/>
                <a:gd name="T12" fmla="*/ 212 w 25"/>
                <a:gd name="T13" fmla="*/ 0 h 18"/>
                <a:gd name="T14" fmla="*/ 212 w 25"/>
                <a:gd name="T15" fmla="*/ 23 h 18"/>
                <a:gd name="T16" fmla="*/ 212 w 25"/>
                <a:gd name="T17" fmla="*/ 0 h 18"/>
                <a:gd name="T18" fmla="*/ 170 w 25"/>
                <a:gd name="T19" fmla="*/ 23 h 18"/>
                <a:gd name="T20" fmla="*/ 147 w 25"/>
                <a:gd name="T21" fmla="*/ 82 h 18"/>
                <a:gd name="T22" fmla="*/ 129 w 25"/>
                <a:gd name="T23" fmla="*/ 105 h 18"/>
                <a:gd name="T24" fmla="*/ 23 w 25"/>
                <a:gd name="T25" fmla="*/ 105 h 18"/>
                <a:gd name="T26" fmla="*/ 23 w 25"/>
                <a:gd name="T27" fmla="*/ 146 h 18"/>
                <a:gd name="T28" fmla="*/ 0 w 25"/>
                <a:gd name="T29" fmla="*/ 210 h 18"/>
                <a:gd name="T30" fmla="*/ 83 w 25"/>
                <a:gd name="T31" fmla="*/ 310 h 18"/>
                <a:gd name="T32" fmla="*/ 170 w 25"/>
                <a:gd name="T33" fmla="*/ 269 h 18"/>
                <a:gd name="T34" fmla="*/ 235 w 25"/>
                <a:gd name="T35" fmla="*/ 292 h 18"/>
                <a:gd name="T36" fmla="*/ 276 w 25"/>
                <a:gd name="T37" fmla="*/ 351 h 18"/>
                <a:gd name="T38" fmla="*/ 317 w 25"/>
                <a:gd name="T39" fmla="*/ 351 h 18"/>
                <a:gd name="T40" fmla="*/ 359 w 25"/>
                <a:gd name="T41" fmla="*/ 374 h 18"/>
                <a:gd name="T42" fmla="*/ 382 w 25"/>
                <a:gd name="T43" fmla="*/ 374 h 18"/>
                <a:gd name="T44" fmla="*/ 446 w 25"/>
                <a:gd name="T45" fmla="*/ 351 h 18"/>
                <a:gd name="T46" fmla="*/ 506 w 25"/>
                <a:gd name="T47" fmla="*/ 310 h 18"/>
                <a:gd name="T48" fmla="*/ 529 w 25"/>
                <a:gd name="T49" fmla="*/ 228 h 18"/>
                <a:gd name="T50" fmla="*/ 506 w 25"/>
                <a:gd name="T51" fmla="*/ 210 h 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"/>
                <a:gd name="T79" fmla="*/ 0 h 18"/>
                <a:gd name="T80" fmla="*/ 25 w 25"/>
                <a:gd name="T81" fmla="*/ 18 h 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" h="18">
                  <a:moveTo>
                    <a:pt x="24" y="10"/>
                  </a:moveTo>
                  <a:lnTo>
                    <a:pt x="23" y="7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4"/>
                  </a:lnTo>
                  <a:lnTo>
                    <a:pt x="6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4" y="15"/>
                  </a:lnTo>
                  <a:lnTo>
                    <a:pt x="8" y="13"/>
                  </a:lnTo>
                  <a:lnTo>
                    <a:pt x="11" y="14"/>
                  </a:lnTo>
                  <a:lnTo>
                    <a:pt x="13" y="17"/>
                  </a:lnTo>
                  <a:lnTo>
                    <a:pt x="15" y="17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21" y="17"/>
                  </a:lnTo>
                  <a:lnTo>
                    <a:pt x="24" y="15"/>
                  </a:lnTo>
                  <a:lnTo>
                    <a:pt x="25" y="11"/>
                  </a:lnTo>
                  <a:lnTo>
                    <a:pt x="24" y="1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54" name="Freeform 1417"/>
            <p:cNvSpPr>
              <a:spLocks noChangeAspect="1"/>
            </p:cNvSpPr>
            <p:nvPr/>
          </p:nvSpPr>
          <p:spPr bwMode="auto">
            <a:xfrm>
              <a:off x="661" y="2017"/>
              <a:ext cx="115" cy="82"/>
            </a:xfrm>
            <a:custGeom>
              <a:avLst/>
              <a:gdLst>
                <a:gd name="T0" fmla="*/ 506 w 25"/>
                <a:gd name="T1" fmla="*/ 210 h 18"/>
                <a:gd name="T2" fmla="*/ 488 w 25"/>
                <a:gd name="T3" fmla="*/ 146 h 18"/>
                <a:gd name="T4" fmla="*/ 488 w 25"/>
                <a:gd name="T5" fmla="*/ 64 h 18"/>
                <a:gd name="T6" fmla="*/ 423 w 25"/>
                <a:gd name="T7" fmla="*/ 0 h 18"/>
                <a:gd name="T8" fmla="*/ 317 w 25"/>
                <a:gd name="T9" fmla="*/ 0 h 18"/>
                <a:gd name="T10" fmla="*/ 294 w 25"/>
                <a:gd name="T11" fmla="*/ 0 h 18"/>
                <a:gd name="T12" fmla="*/ 212 w 25"/>
                <a:gd name="T13" fmla="*/ 0 h 18"/>
                <a:gd name="T14" fmla="*/ 212 w 25"/>
                <a:gd name="T15" fmla="*/ 23 h 18"/>
                <a:gd name="T16" fmla="*/ 212 w 25"/>
                <a:gd name="T17" fmla="*/ 0 h 18"/>
                <a:gd name="T18" fmla="*/ 170 w 25"/>
                <a:gd name="T19" fmla="*/ 23 h 18"/>
                <a:gd name="T20" fmla="*/ 147 w 25"/>
                <a:gd name="T21" fmla="*/ 82 h 18"/>
                <a:gd name="T22" fmla="*/ 129 w 25"/>
                <a:gd name="T23" fmla="*/ 105 h 18"/>
                <a:gd name="T24" fmla="*/ 23 w 25"/>
                <a:gd name="T25" fmla="*/ 105 h 18"/>
                <a:gd name="T26" fmla="*/ 23 w 25"/>
                <a:gd name="T27" fmla="*/ 146 h 18"/>
                <a:gd name="T28" fmla="*/ 0 w 25"/>
                <a:gd name="T29" fmla="*/ 210 h 18"/>
                <a:gd name="T30" fmla="*/ 83 w 25"/>
                <a:gd name="T31" fmla="*/ 310 h 18"/>
                <a:gd name="T32" fmla="*/ 170 w 25"/>
                <a:gd name="T33" fmla="*/ 269 h 18"/>
                <a:gd name="T34" fmla="*/ 235 w 25"/>
                <a:gd name="T35" fmla="*/ 292 h 18"/>
                <a:gd name="T36" fmla="*/ 276 w 25"/>
                <a:gd name="T37" fmla="*/ 351 h 18"/>
                <a:gd name="T38" fmla="*/ 317 w 25"/>
                <a:gd name="T39" fmla="*/ 351 h 18"/>
                <a:gd name="T40" fmla="*/ 359 w 25"/>
                <a:gd name="T41" fmla="*/ 374 h 18"/>
                <a:gd name="T42" fmla="*/ 382 w 25"/>
                <a:gd name="T43" fmla="*/ 374 h 18"/>
                <a:gd name="T44" fmla="*/ 446 w 25"/>
                <a:gd name="T45" fmla="*/ 351 h 18"/>
                <a:gd name="T46" fmla="*/ 506 w 25"/>
                <a:gd name="T47" fmla="*/ 310 h 18"/>
                <a:gd name="T48" fmla="*/ 529 w 25"/>
                <a:gd name="T49" fmla="*/ 228 h 18"/>
                <a:gd name="T50" fmla="*/ 506 w 25"/>
                <a:gd name="T51" fmla="*/ 210 h 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"/>
                <a:gd name="T79" fmla="*/ 0 h 18"/>
                <a:gd name="T80" fmla="*/ 25 w 25"/>
                <a:gd name="T81" fmla="*/ 18 h 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" h="18">
                  <a:moveTo>
                    <a:pt x="24" y="10"/>
                  </a:moveTo>
                  <a:lnTo>
                    <a:pt x="23" y="7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4"/>
                  </a:lnTo>
                  <a:lnTo>
                    <a:pt x="6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4" y="15"/>
                  </a:lnTo>
                  <a:lnTo>
                    <a:pt x="8" y="13"/>
                  </a:lnTo>
                  <a:lnTo>
                    <a:pt x="11" y="14"/>
                  </a:lnTo>
                  <a:lnTo>
                    <a:pt x="13" y="17"/>
                  </a:lnTo>
                  <a:lnTo>
                    <a:pt x="15" y="17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21" y="17"/>
                  </a:lnTo>
                  <a:lnTo>
                    <a:pt x="24" y="15"/>
                  </a:lnTo>
                  <a:lnTo>
                    <a:pt x="25" y="11"/>
                  </a:lnTo>
                  <a:lnTo>
                    <a:pt x="24" y="10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55" name="Freeform 1421"/>
            <p:cNvSpPr>
              <a:spLocks noChangeAspect="1"/>
            </p:cNvSpPr>
            <p:nvPr/>
          </p:nvSpPr>
          <p:spPr bwMode="auto">
            <a:xfrm>
              <a:off x="327" y="1357"/>
              <a:ext cx="348" cy="234"/>
            </a:xfrm>
            <a:custGeom>
              <a:avLst/>
              <a:gdLst>
                <a:gd name="T0" fmla="*/ 293 w 76"/>
                <a:gd name="T1" fmla="*/ 798 h 51"/>
                <a:gd name="T2" fmla="*/ 375 w 76"/>
                <a:gd name="T3" fmla="*/ 968 h 51"/>
                <a:gd name="T4" fmla="*/ 545 w 76"/>
                <a:gd name="T5" fmla="*/ 1074 h 51"/>
                <a:gd name="T6" fmla="*/ 673 w 76"/>
                <a:gd name="T7" fmla="*/ 1074 h 51"/>
                <a:gd name="T8" fmla="*/ 797 w 76"/>
                <a:gd name="T9" fmla="*/ 1074 h 51"/>
                <a:gd name="T10" fmla="*/ 943 w 76"/>
                <a:gd name="T11" fmla="*/ 1074 h 51"/>
                <a:gd name="T12" fmla="*/ 1172 w 76"/>
                <a:gd name="T13" fmla="*/ 1009 h 51"/>
                <a:gd name="T14" fmla="*/ 1259 w 76"/>
                <a:gd name="T15" fmla="*/ 1009 h 51"/>
                <a:gd name="T16" fmla="*/ 1383 w 76"/>
                <a:gd name="T17" fmla="*/ 945 h 51"/>
                <a:gd name="T18" fmla="*/ 1511 w 76"/>
                <a:gd name="T19" fmla="*/ 886 h 51"/>
                <a:gd name="T20" fmla="*/ 1593 w 76"/>
                <a:gd name="T21" fmla="*/ 674 h 51"/>
                <a:gd name="T22" fmla="*/ 1529 w 76"/>
                <a:gd name="T23" fmla="*/ 652 h 51"/>
                <a:gd name="T24" fmla="*/ 1511 w 76"/>
                <a:gd name="T25" fmla="*/ 569 h 51"/>
                <a:gd name="T26" fmla="*/ 1529 w 76"/>
                <a:gd name="T27" fmla="*/ 463 h 51"/>
                <a:gd name="T28" fmla="*/ 1552 w 76"/>
                <a:gd name="T29" fmla="*/ 399 h 51"/>
                <a:gd name="T30" fmla="*/ 1447 w 76"/>
                <a:gd name="T31" fmla="*/ 399 h 51"/>
                <a:gd name="T32" fmla="*/ 1383 w 76"/>
                <a:gd name="T33" fmla="*/ 294 h 51"/>
                <a:gd name="T34" fmla="*/ 1300 w 76"/>
                <a:gd name="T35" fmla="*/ 358 h 51"/>
                <a:gd name="T36" fmla="*/ 1259 w 76"/>
                <a:gd name="T37" fmla="*/ 399 h 51"/>
                <a:gd name="T38" fmla="*/ 1195 w 76"/>
                <a:gd name="T39" fmla="*/ 381 h 51"/>
                <a:gd name="T40" fmla="*/ 1113 w 76"/>
                <a:gd name="T41" fmla="*/ 399 h 51"/>
                <a:gd name="T42" fmla="*/ 1090 w 76"/>
                <a:gd name="T43" fmla="*/ 317 h 51"/>
                <a:gd name="T44" fmla="*/ 1026 w 76"/>
                <a:gd name="T45" fmla="*/ 317 h 51"/>
                <a:gd name="T46" fmla="*/ 1007 w 76"/>
                <a:gd name="T47" fmla="*/ 381 h 51"/>
                <a:gd name="T48" fmla="*/ 966 w 76"/>
                <a:gd name="T49" fmla="*/ 294 h 51"/>
                <a:gd name="T50" fmla="*/ 861 w 76"/>
                <a:gd name="T51" fmla="*/ 294 h 51"/>
                <a:gd name="T52" fmla="*/ 797 w 76"/>
                <a:gd name="T53" fmla="*/ 358 h 51"/>
                <a:gd name="T54" fmla="*/ 756 w 76"/>
                <a:gd name="T55" fmla="*/ 358 h 51"/>
                <a:gd name="T56" fmla="*/ 733 w 76"/>
                <a:gd name="T57" fmla="*/ 211 h 51"/>
                <a:gd name="T58" fmla="*/ 673 w 76"/>
                <a:gd name="T59" fmla="*/ 229 h 51"/>
                <a:gd name="T60" fmla="*/ 673 w 76"/>
                <a:gd name="T61" fmla="*/ 381 h 51"/>
                <a:gd name="T62" fmla="*/ 609 w 76"/>
                <a:gd name="T63" fmla="*/ 381 h 51"/>
                <a:gd name="T64" fmla="*/ 586 w 76"/>
                <a:gd name="T65" fmla="*/ 317 h 51"/>
                <a:gd name="T66" fmla="*/ 504 w 76"/>
                <a:gd name="T67" fmla="*/ 399 h 51"/>
                <a:gd name="T68" fmla="*/ 504 w 76"/>
                <a:gd name="T69" fmla="*/ 294 h 51"/>
                <a:gd name="T70" fmla="*/ 586 w 76"/>
                <a:gd name="T71" fmla="*/ 211 h 51"/>
                <a:gd name="T72" fmla="*/ 504 w 76"/>
                <a:gd name="T73" fmla="*/ 23 h 51"/>
                <a:gd name="T74" fmla="*/ 375 w 76"/>
                <a:gd name="T75" fmla="*/ 0 h 51"/>
                <a:gd name="T76" fmla="*/ 398 w 76"/>
                <a:gd name="T77" fmla="*/ 147 h 51"/>
                <a:gd name="T78" fmla="*/ 316 w 76"/>
                <a:gd name="T79" fmla="*/ 23 h 51"/>
                <a:gd name="T80" fmla="*/ 252 w 76"/>
                <a:gd name="T81" fmla="*/ 83 h 51"/>
                <a:gd name="T82" fmla="*/ 211 w 76"/>
                <a:gd name="T83" fmla="*/ 106 h 51"/>
                <a:gd name="T84" fmla="*/ 252 w 76"/>
                <a:gd name="T85" fmla="*/ 147 h 51"/>
                <a:gd name="T86" fmla="*/ 169 w 76"/>
                <a:gd name="T87" fmla="*/ 106 h 51"/>
                <a:gd name="T88" fmla="*/ 147 w 76"/>
                <a:gd name="T89" fmla="*/ 147 h 51"/>
                <a:gd name="T90" fmla="*/ 82 w 76"/>
                <a:gd name="T91" fmla="*/ 147 h 51"/>
                <a:gd name="T92" fmla="*/ 105 w 76"/>
                <a:gd name="T93" fmla="*/ 211 h 51"/>
                <a:gd name="T94" fmla="*/ 293 w 76"/>
                <a:gd name="T95" fmla="*/ 229 h 51"/>
                <a:gd name="T96" fmla="*/ 375 w 76"/>
                <a:gd name="T97" fmla="*/ 317 h 51"/>
                <a:gd name="T98" fmla="*/ 293 w 76"/>
                <a:gd name="T99" fmla="*/ 358 h 51"/>
                <a:gd name="T100" fmla="*/ 357 w 76"/>
                <a:gd name="T101" fmla="*/ 399 h 51"/>
                <a:gd name="T102" fmla="*/ 375 w 76"/>
                <a:gd name="T103" fmla="*/ 440 h 51"/>
                <a:gd name="T104" fmla="*/ 357 w 76"/>
                <a:gd name="T105" fmla="*/ 463 h 51"/>
                <a:gd name="T106" fmla="*/ 23 w 76"/>
                <a:gd name="T107" fmla="*/ 358 h 51"/>
                <a:gd name="T108" fmla="*/ 0 w 76"/>
                <a:gd name="T109" fmla="*/ 399 h 51"/>
                <a:gd name="T110" fmla="*/ 252 w 76"/>
                <a:gd name="T111" fmla="*/ 463 h 51"/>
                <a:gd name="T112" fmla="*/ 229 w 76"/>
                <a:gd name="T113" fmla="*/ 528 h 51"/>
                <a:gd name="T114" fmla="*/ 229 w 76"/>
                <a:gd name="T115" fmla="*/ 652 h 51"/>
                <a:gd name="T116" fmla="*/ 169 w 76"/>
                <a:gd name="T117" fmla="*/ 716 h 51"/>
                <a:gd name="T118" fmla="*/ 82 w 76"/>
                <a:gd name="T119" fmla="*/ 716 h 51"/>
                <a:gd name="T120" fmla="*/ 41 w 76"/>
                <a:gd name="T121" fmla="*/ 739 h 51"/>
                <a:gd name="T122" fmla="*/ 293 w 76"/>
                <a:gd name="T123" fmla="*/ 798 h 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"/>
                <a:gd name="T187" fmla="*/ 0 h 51"/>
                <a:gd name="T188" fmla="*/ 76 w 76"/>
                <a:gd name="T189" fmla="*/ 51 h 5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" h="51">
                  <a:moveTo>
                    <a:pt x="14" y="38"/>
                  </a:moveTo>
                  <a:lnTo>
                    <a:pt x="18" y="46"/>
                  </a:lnTo>
                  <a:lnTo>
                    <a:pt x="26" y="51"/>
                  </a:lnTo>
                  <a:lnTo>
                    <a:pt x="32" y="51"/>
                  </a:lnTo>
                  <a:lnTo>
                    <a:pt x="38" y="51"/>
                  </a:lnTo>
                  <a:lnTo>
                    <a:pt x="45" y="51"/>
                  </a:lnTo>
                  <a:lnTo>
                    <a:pt x="56" y="48"/>
                  </a:lnTo>
                  <a:lnTo>
                    <a:pt x="60" y="48"/>
                  </a:lnTo>
                  <a:lnTo>
                    <a:pt x="66" y="45"/>
                  </a:lnTo>
                  <a:lnTo>
                    <a:pt x="72" y="42"/>
                  </a:lnTo>
                  <a:lnTo>
                    <a:pt x="76" y="32"/>
                  </a:lnTo>
                  <a:lnTo>
                    <a:pt x="73" y="31"/>
                  </a:lnTo>
                  <a:lnTo>
                    <a:pt x="72" y="27"/>
                  </a:lnTo>
                  <a:lnTo>
                    <a:pt x="73" y="22"/>
                  </a:lnTo>
                  <a:lnTo>
                    <a:pt x="74" y="19"/>
                  </a:lnTo>
                  <a:lnTo>
                    <a:pt x="69" y="19"/>
                  </a:lnTo>
                  <a:lnTo>
                    <a:pt x="66" y="14"/>
                  </a:lnTo>
                  <a:lnTo>
                    <a:pt x="62" y="17"/>
                  </a:lnTo>
                  <a:lnTo>
                    <a:pt x="60" y="19"/>
                  </a:lnTo>
                  <a:lnTo>
                    <a:pt x="57" y="18"/>
                  </a:lnTo>
                  <a:lnTo>
                    <a:pt x="53" y="19"/>
                  </a:lnTo>
                  <a:lnTo>
                    <a:pt x="52" y="15"/>
                  </a:lnTo>
                  <a:lnTo>
                    <a:pt x="49" y="15"/>
                  </a:lnTo>
                  <a:lnTo>
                    <a:pt x="48" y="18"/>
                  </a:lnTo>
                  <a:lnTo>
                    <a:pt x="46" y="14"/>
                  </a:lnTo>
                  <a:lnTo>
                    <a:pt x="41" y="14"/>
                  </a:lnTo>
                  <a:lnTo>
                    <a:pt x="38" y="17"/>
                  </a:lnTo>
                  <a:lnTo>
                    <a:pt x="36" y="17"/>
                  </a:lnTo>
                  <a:lnTo>
                    <a:pt x="35" y="10"/>
                  </a:lnTo>
                  <a:lnTo>
                    <a:pt x="32" y="11"/>
                  </a:lnTo>
                  <a:lnTo>
                    <a:pt x="32" y="18"/>
                  </a:lnTo>
                  <a:lnTo>
                    <a:pt x="29" y="18"/>
                  </a:lnTo>
                  <a:lnTo>
                    <a:pt x="28" y="15"/>
                  </a:lnTo>
                  <a:lnTo>
                    <a:pt x="24" y="19"/>
                  </a:lnTo>
                  <a:lnTo>
                    <a:pt x="24" y="14"/>
                  </a:lnTo>
                  <a:lnTo>
                    <a:pt x="28" y="10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9" y="7"/>
                  </a:lnTo>
                  <a:lnTo>
                    <a:pt x="15" y="1"/>
                  </a:lnTo>
                  <a:lnTo>
                    <a:pt x="12" y="4"/>
                  </a:lnTo>
                  <a:lnTo>
                    <a:pt x="10" y="5"/>
                  </a:lnTo>
                  <a:lnTo>
                    <a:pt x="12" y="7"/>
                  </a:lnTo>
                  <a:lnTo>
                    <a:pt x="8" y="5"/>
                  </a:lnTo>
                  <a:lnTo>
                    <a:pt x="7" y="7"/>
                  </a:lnTo>
                  <a:lnTo>
                    <a:pt x="4" y="7"/>
                  </a:lnTo>
                  <a:lnTo>
                    <a:pt x="5" y="10"/>
                  </a:lnTo>
                  <a:lnTo>
                    <a:pt x="14" y="11"/>
                  </a:lnTo>
                  <a:lnTo>
                    <a:pt x="18" y="15"/>
                  </a:lnTo>
                  <a:lnTo>
                    <a:pt x="14" y="17"/>
                  </a:lnTo>
                  <a:lnTo>
                    <a:pt x="17" y="19"/>
                  </a:lnTo>
                  <a:lnTo>
                    <a:pt x="18" y="21"/>
                  </a:lnTo>
                  <a:lnTo>
                    <a:pt x="17" y="22"/>
                  </a:lnTo>
                  <a:lnTo>
                    <a:pt x="1" y="17"/>
                  </a:lnTo>
                  <a:lnTo>
                    <a:pt x="0" y="19"/>
                  </a:lnTo>
                  <a:lnTo>
                    <a:pt x="12" y="22"/>
                  </a:lnTo>
                  <a:lnTo>
                    <a:pt x="11" y="25"/>
                  </a:lnTo>
                  <a:lnTo>
                    <a:pt x="11" y="31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2" y="35"/>
                  </a:lnTo>
                  <a:lnTo>
                    <a:pt x="14" y="38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56" name="Freeform 1422"/>
            <p:cNvSpPr>
              <a:spLocks noChangeAspect="1"/>
            </p:cNvSpPr>
            <p:nvPr/>
          </p:nvSpPr>
          <p:spPr bwMode="auto">
            <a:xfrm>
              <a:off x="1468" y="2062"/>
              <a:ext cx="41" cy="31"/>
            </a:xfrm>
            <a:custGeom>
              <a:avLst/>
              <a:gdLst>
                <a:gd name="T0" fmla="*/ 0 w 9"/>
                <a:gd name="T1" fmla="*/ 58 h 7"/>
                <a:gd name="T2" fmla="*/ 64 w 9"/>
                <a:gd name="T3" fmla="*/ 137 h 7"/>
                <a:gd name="T4" fmla="*/ 146 w 9"/>
                <a:gd name="T5" fmla="*/ 137 h 7"/>
                <a:gd name="T6" fmla="*/ 187 w 9"/>
                <a:gd name="T7" fmla="*/ 97 h 7"/>
                <a:gd name="T8" fmla="*/ 146 w 9"/>
                <a:gd name="T9" fmla="*/ 0 h 7"/>
                <a:gd name="T10" fmla="*/ 0 w 9"/>
                <a:gd name="T11" fmla="*/ 18 h 7"/>
                <a:gd name="T12" fmla="*/ 0 w 9"/>
                <a:gd name="T13" fmla="*/ 58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7"/>
                <a:gd name="T23" fmla="*/ 9 w 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7">
                  <a:moveTo>
                    <a:pt x="0" y="3"/>
                  </a:moveTo>
                  <a:lnTo>
                    <a:pt x="3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57" name="Freeform 1423"/>
            <p:cNvSpPr>
              <a:spLocks noChangeAspect="1"/>
            </p:cNvSpPr>
            <p:nvPr/>
          </p:nvSpPr>
          <p:spPr bwMode="auto">
            <a:xfrm>
              <a:off x="1468" y="2062"/>
              <a:ext cx="41" cy="31"/>
            </a:xfrm>
            <a:custGeom>
              <a:avLst/>
              <a:gdLst>
                <a:gd name="T0" fmla="*/ 0 w 9"/>
                <a:gd name="T1" fmla="*/ 58 h 7"/>
                <a:gd name="T2" fmla="*/ 64 w 9"/>
                <a:gd name="T3" fmla="*/ 137 h 7"/>
                <a:gd name="T4" fmla="*/ 146 w 9"/>
                <a:gd name="T5" fmla="*/ 137 h 7"/>
                <a:gd name="T6" fmla="*/ 187 w 9"/>
                <a:gd name="T7" fmla="*/ 97 h 7"/>
                <a:gd name="T8" fmla="*/ 146 w 9"/>
                <a:gd name="T9" fmla="*/ 0 h 7"/>
                <a:gd name="T10" fmla="*/ 0 w 9"/>
                <a:gd name="T11" fmla="*/ 18 h 7"/>
                <a:gd name="T12" fmla="*/ 0 w 9"/>
                <a:gd name="T13" fmla="*/ 58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7"/>
                <a:gd name="T23" fmla="*/ 9 w 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7">
                  <a:moveTo>
                    <a:pt x="0" y="3"/>
                  </a:moveTo>
                  <a:lnTo>
                    <a:pt x="3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58" name="Freeform 1426"/>
            <p:cNvSpPr>
              <a:spLocks noChangeAspect="1"/>
            </p:cNvSpPr>
            <p:nvPr/>
          </p:nvSpPr>
          <p:spPr bwMode="auto">
            <a:xfrm>
              <a:off x="1468" y="2062"/>
              <a:ext cx="41" cy="31"/>
            </a:xfrm>
            <a:custGeom>
              <a:avLst/>
              <a:gdLst>
                <a:gd name="T0" fmla="*/ 0 w 9"/>
                <a:gd name="T1" fmla="*/ 58 h 7"/>
                <a:gd name="T2" fmla="*/ 64 w 9"/>
                <a:gd name="T3" fmla="*/ 137 h 7"/>
                <a:gd name="T4" fmla="*/ 146 w 9"/>
                <a:gd name="T5" fmla="*/ 137 h 7"/>
                <a:gd name="T6" fmla="*/ 187 w 9"/>
                <a:gd name="T7" fmla="*/ 97 h 7"/>
                <a:gd name="T8" fmla="*/ 146 w 9"/>
                <a:gd name="T9" fmla="*/ 0 h 7"/>
                <a:gd name="T10" fmla="*/ 0 w 9"/>
                <a:gd name="T11" fmla="*/ 18 h 7"/>
                <a:gd name="T12" fmla="*/ 0 w 9"/>
                <a:gd name="T13" fmla="*/ 58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7"/>
                <a:gd name="T23" fmla="*/ 9 w 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7">
                  <a:moveTo>
                    <a:pt x="0" y="3"/>
                  </a:moveTo>
                  <a:lnTo>
                    <a:pt x="3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59" name="Freeform 1427"/>
            <p:cNvSpPr>
              <a:spLocks noChangeAspect="1"/>
            </p:cNvSpPr>
            <p:nvPr/>
          </p:nvSpPr>
          <p:spPr bwMode="auto">
            <a:xfrm>
              <a:off x="1468" y="2062"/>
              <a:ext cx="41" cy="31"/>
            </a:xfrm>
            <a:custGeom>
              <a:avLst/>
              <a:gdLst>
                <a:gd name="T0" fmla="*/ 0 w 9"/>
                <a:gd name="T1" fmla="*/ 58 h 7"/>
                <a:gd name="T2" fmla="*/ 64 w 9"/>
                <a:gd name="T3" fmla="*/ 137 h 7"/>
                <a:gd name="T4" fmla="*/ 146 w 9"/>
                <a:gd name="T5" fmla="*/ 137 h 7"/>
                <a:gd name="T6" fmla="*/ 187 w 9"/>
                <a:gd name="T7" fmla="*/ 97 h 7"/>
                <a:gd name="T8" fmla="*/ 146 w 9"/>
                <a:gd name="T9" fmla="*/ 0 h 7"/>
                <a:gd name="T10" fmla="*/ 0 w 9"/>
                <a:gd name="T11" fmla="*/ 18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7"/>
                <a:gd name="T20" fmla="*/ 9 w 9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7">
                  <a:moveTo>
                    <a:pt x="0" y="3"/>
                  </a:moveTo>
                  <a:lnTo>
                    <a:pt x="3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0" y="1"/>
                  </a:lnTo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60" name="Freeform 1428"/>
            <p:cNvSpPr>
              <a:spLocks noChangeAspect="1"/>
            </p:cNvSpPr>
            <p:nvPr/>
          </p:nvSpPr>
          <p:spPr bwMode="auto">
            <a:xfrm>
              <a:off x="1468" y="2062"/>
              <a:ext cx="41" cy="31"/>
            </a:xfrm>
            <a:custGeom>
              <a:avLst/>
              <a:gdLst>
                <a:gd name="T0" fmla="*/ 0 w 9"/>
                <a:gd name="T1" fmla="*/ 58 h 7"/>
                <a:gd name="T2" fmla="*/ 64 w 9"/>
                <a:gd name="T3" fmla="*/ 137 h 7"/>
                <a:gd name="T4" fmla="*/ 146 w 9"/>
                <a:gd name="T5" fmla="*/ 137 h 7"/>
                <a:gd name="T6" fmla="*/ 187 w 9"/>
                <a:gd name="T7" fmla="*/ 97 h 7"/>
                <a:gd name="T8" fmla="*/ 146 w 9"/>
                <a:gd name="T9" fmla="*/ 0 h 7"/>
                <a:gd name="T10" fmla="*/ 0 w 9"/>
                <a:gd name="T11" fmla="*/ 18 h 7"/>
                <a:gd name="T12" fmla="*/ 0 w 9"/>
                <a:gd name="T13" fmla="*/ 58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7"/>
                <a:gd name="T23" fmla="*/ 9 w 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7">
                  <a:moveTo>
                    <a:pt x="0" y="3"/>
                  </a:moveTo>
                  <a:lnTo>
                    <a:pt x="3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61" name="Freeform 1429"/>
            <p:cNvSpPr>
              <a:spLocks noChangeAspect="1"/>
            </p:cNvSpPr>
            <p:nvPr/>
          </p:nvSpPr>
          <p:spPr bwMode="auto">
            <a:xfrm>
              <a:off x="1468" y="2062"/>
              <a:ext cx="41" cy="31"/>
            </a:xfrm>
            <a:custGeom>
              <a:avLst/>
              <a:gdLst>
                <a:gd name="T0" fmla="*/ 0 w 9"/>
                <a:gd name="T1" fmla="*/ 58 h 7"/>
                <a:gd name="T2" fmla="*/ 64 w 9"/>
                <a:gd name="T3" fmla="*/ 137 h 7"/>
                <a:gd name="T4" fmla="*/ 146 w 9"/>
                <a:gd name="T5" fmla="*/ 137 h 7"/>
                <a:gd name="T6" fmla="*/ 187 w 9"/>
                <a:gd name="T7" fmla="*/ 97 h 7"/>
                <a:gd name="T8" fmla="*/ 146 w 9"/>
                <a:gd name="T9" fmla="*/ 0 h 7"/>
                <a:gd name="T10" fmla="*/ 0 w 9"/>
                <a:gd name="T11" fmla="*/ 18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7"/>
                <a:gd name="T20" fmla="*/ 9 w 9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7">
                  <a:moveTo>
                    <a:pt x="0" y="3"/>
                  </a:moveTo>
                  <a:lnTo>
                    <a:pt x="3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0" y="1"/>
                  </a:lnTo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62" name="Freeform 1430"/>
            <p:cNvSpPr>
              <a:spLocks noChangeAspect="1"/>
            </p:cNvSpPr>
            <p:nvPr/>
          </p:nvSpPr>
          <p:spPr bwMode="auto">
            <a:xfrm>
              <a:off x="1527" y="2021"/>
              <a:ext cx="59" cy="105"/>
            </a:xfrm>
            <a:custGeom>
              <a:avLst/>
              <a:gdLst>
                <a:gd name="T0" fmla="*/ 0 w 13"/>
                <a:gd name="T1" fmla="*/ 438 h 23"/>
                <a:gd name="T2" fmla="*/ 123 w 13"/>
                <a:gd name="T3" fmla="*/ 479 h 23"/>
                <a:gd name="T4" fmla="*/ 163 w 13"/>
                <a:gd name="T5" fmla="*/ 397 h 23"/>
                <a:gd name="T6" fmla="*/ 163 w 13"/>
                <a:gd name="T7" fmla="*/ 292 h 23"/>
                <a:gd name="T8" fmla="*/ 268 w 13"/>
                <a:gd name="T9" fmla="*/ 269 h 23"/>
                <a:gd name="T10" fmla="*/ 227 w 13"/>
                <a:gd name="T11" fmla="*/ 187 h 23"/>
                <a:gd name="T12" fmla="*/ 268 w 13"/>
                <a:gd name="T13" fmla="*/ 187 h 23"/>
                <a:gd name="T14" fmla="*/ 268 w 13"/>
                <a:gd name="T15" fmla="*/ 41 h 23"/>
                <a:gd name="T16" fmla="*/ 204 w 13"/>
                <a:gd name="T17" fmla="*/ 0 h 23"/>
                <a:gd name="T18" fmla="*/ 163 w 13"/>
                <a:gd name="T19" fmla="*/ 64 h 23"/>
                <a:gd name="T20" fmla="*/ 145 w 13"/>
                <a:gd name="T21" fmla="*/ 123 h 23"/>
                <a:gd name="T22" fmla="*/ 82 w 13"/>
                <a:gd name="T23" fmla="*/ 64 h 23"/>
                <a:gd name="T24" fmla="*/ 0 w 13"/>
                <a:gd name="T25" fmla="*/ 123 h 23"/>
                <a:gd name="T26" fmla="*/ 0 w 13"/>
                <a:gd name="T27" fmla="*/ 123 h 23"/>
                <a:gd name="T28" fmla="*/ 0 w 13"/>
                <a:gd name="T29" fmla="*/ 187 h 23"/>
                <a:gd name="T30" fmla="*/ 82 w 13"/>
                <a:gd name="T31" fmla="*/ 251 h 23"/>
                <a:gd name="T32" fmla="*/ 123 w 13"/>
                <a:gd name="T33" fmla="*/ 292 h 23"/>
                <a:gd name="T34" fmla="*/ 82 w 13"/>
                <a:gd name="T35" fmla="*/ 397 h 23"/>
                <a:gd name="T36" fmla="*/ 0 w 13"/>
                <a:gd name="T37" fmla="*/ 356 h 23"/>
                <a:gd name="T38" fmla="*/ 0 w 13"/>
                <a:gd name="T39" fmla="*/ 438 h 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"/>
                <a:gd name="T61" fmla="*/ 0 h 23"/>
                <a:gd name="T62" fmla="*/ 13 w 13"/>
                <a:gd name="T63" fmla="*/ 23 h 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" h="23">
                  <a:moveTo>
                    <a:pt x="0" y="21"/>
                  </a:moveTo>
                  <a:lnTo>
                    <a:pt x="6" y="23"/>
                  </a:lnTo>
                  <a:lnTo>
                    <a:pt x="8" y="19"/>
                  </a:lnTo>
                  <a:lnTo>
                    <a:pt x="8" y="14"/>
                  </a:lnTo>
                  <a:lnTo>
                    <a:pt x="13" y="13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8" y="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4" y="19"/>
                  </a:lnTo>
                  <a:lnTo>
                    <a:pt x="0" y="1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63" name="Freeform 1431"/>
            <p:cNvSpPr>
              <a:spLocks noChangeAspect="1"/>
            </p:cNvSpPr>
            <p:nvPr/>
          </p:nvSpPr>
          <p:spPr bwMode="auto">
            <a:xfrm>
              <a:off x="1527" y="2021"/>
              <a:ext cx="59" cy="105"/>
            </a:xfrm>
            <a:custGeom>
              <a:avLst/>
              <a:gdLst>
                <a:gd name="T0" fmla="*/ 0 w 13"/>
                <a:gd name="T1" fmla="*/ 438 h 23"/>
                <a:gd name="T2" fmla="*/ 123 w 13"/>
                <a:gd name="T3" fmla="*/ 479 h 23"/>
                <a:gd name="T4" fmla="*/ 163 w 13"/>
                <a:gd name="T5" fmla="*/ 397 h 23"/>
                <a:gd name="T6" fmla="*/ 163 w 13"/>
                <a:gd name="T7" fmla="*/ 292 h 23"/>
                <a:gd name="T8" fmla="*/ 268 w 13"/>
                <a:gd name="T9" fmla="*/ 269 h 23"/>
                <a:gd name="T10" fmla="*/ 227 w 13"/>
                <a:gd name="T11" fmla="*/ 187 h 23"/>
                <a:gd name="T12" fmla="*/ 268 w 13"/>
                <a:gd name="T13" fmla="*/ 187 h 23"/>
                <a:gd name="T14" fmla="*/ 268 w 13"/>
                <a:gd name="T15" fmla="*/ 41 h 23"/>
                <a:gd name="T16" fmla="*/ 204 w 13"/>
                <a:gd name="T17" fmla="*/ 0 h 23"/>
                <a:gd name="T18" fmla="*/ 163 w 13"/>
                <a:gd name="T19" fmla="*/ 64 h 23"/>
                <a:gd name="T20" fmla="*/ 145 w 13"/>
                <a:gd name="T21" fmla="*/ 123 h 23"/>
                <a:gd name="T22" fmla="*/ 82 w 13"/>
                <a:gd name="T23" fmla="*/ 64 h 23"/>
                <a:gd name="T24" fmla="*/ 0 w 13"/>
                <a:gd name="T25" fmla="*/ 123 h 23"/>
                <a:gd name="T26" fmla="*/ 0 w 13"/>
                <a:gd name="T27" fmla="*/ 123 h 23"/>
                <a:gd name="T28" fmla="*/ 0 w 13"/>
                <a:gd name="T29" fmla="*/ 187 h 23"/>
                <a:gd name="T30" fmla="*/ 82 w 13"/>
                <a:gd name="T31" fmla="*/ 251 h 23"/>
                <a:gd name="T32" fmla="*/ 123 w 13"/>
                <a:gd name="T33" fmla="*/ 292 h 23"/>
                <a:gd name="T34" fmla="*/ 82 w 13"/>
                <a:gd name="T35" fmla="*/ 397 h 23"/>
                <a:gd name="T36" fmla="*/ 0 w 13"/>
                <a:gd name="T37" fmla="*/ 356 h 23"/>
                <a:gd name="T38" fmla="*/ 0 w 13"/>
                <a:gd name="T39" fmla="*/ 438 h 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"/>
                <a:gd name="T61" fmla="*/ 0 h 23"/>
                <a:gd name="T62" fmla="*/ 13 w 13"/>
                <a:gd name="T63" fmla="*/ 23 h 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" h="23">
                  <a:moveTo>
                    <a:pt x="0" y="21"/>
                  </a:moveTo>
                  <a:lnTo>
                    <a:pt x="6" y="23"/>
                  </a:lnTo>
                  <a:lnTo>
                    <a:pt x="8" y="19"/>
                  </a:lnTo>
                  <a:lnTo>
                    <a:pt x="8" y="14"/>
                  </a:lnTo>
                  <a:lnTo>
                    <a:pt x="13" y="13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8" y="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4" y="19"/>
                  </a:lnTo>
                  <a:lnTo>
                    <a:pt x="0" y="17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64" name="Freeform 1432"/>
            <p:cNvSpPr>
              <a:spLocks noChangeAspect="1"/>
            </p:cNvSpPr>
            <p:nvPr/>
          </p:nvSpPr>
          <p:spPr bwMode="auto">
            <a:xfrm>
              <a:off x="1527" y="2021"/>
              <a:ext cx="59" cy="105"/>
            </a:xfrm>
            <a:custGeom>
              <a:avLst/>
              <a:gdLst>
                <a:gd name="T0" fmla="*/ 0 w 13"/>
                <a:gd name="T1" fmla="*/ 438 h 23"/>
                <a:gd name="T2" fmla="*/ 123 w 13"/>
                <a:gd name="T3" fmla="*/ 479 h 23"/>
                <a:gd name="T4" fmla="*/ 163 w 13"/>
                <a:gd name="T5" fmla="*/ 397 h 23"/>
                <a:gd name="T6" fmla="*/ 163 w 13"/>
                <a:gd name="T7" fmla="*/ 292 h 23"/>
                <a:gd name="T8" fmla="*/ 268 w 13"/>
                <a:gd name="T9" fmla="*/ 269 h 23"/>
                <a:gd name="T10" fmla="*/ 227 w 13"/>
                <a:gd name="T11" fmla="*/ 187 h 23"/>
                <a:gd name="T12" fmla="*/ 268 w 13"/>
                <a:gd name="T13" fmla="*/ 187 h 23"/>
                <a:gd name="T14" fmla="*/ 268 w 13"/>
                <a:gd name="T15" fmla="*/ 41 h 23"/>
                <a:gd name="T16" fmla="*/ 204 w 13"/>
                <a:gd name="T17" fmla="*/ 0 h 23"/>
                <a:gd name="T18" fmla="*/ 163 w 13"/>
                <a:gd name="T19" fmla="*/ 64 h 23"/>
                <a:gd name="T20" fmla="*/ 145 w 13"/>
                <a:gd name="T21" fmla="*/ 123 h 23"/>
                <a:gd name="T22" fmla="*/ 82 w 13"/>
                <a:gd name="T23" fmla="*/ 64 h 23"/>
                <a:gd name="T24" fmla="*/ 0 w 13"/>
                <a:gd name="T25" fmla="*/ 123 h 23"/>
                <a:gd name="T26" fmla="*/ 0 w 13"/>
                <a:gd name="T27" fmla="*/ 123 h 23"/>
                <a:gd name="T28" fmla="*/ 0 w 13"/>
                <a:gd name="T29" fmla="*/ 187 h 23"/>
                <a:gd name="T30" fmla="*/ 82 w 13"/>
                <a:gd name="T31" fmla="*/ 251 h 23"/>
                <a:gd name="T32" fmla="*/ 123 w 13"/>
                <a:gd name="T33" fmla="*/ 292 h 23"/>
                <a:gd name="T34" fmla="*/ 82 w 13"/>
                <a:gd name="T35" fmla="*/ 397 h 23"/>
                <a:gd name="T36" fmla="*/ 0 w 13"/>
                <a:gd name="T37" fmla="*/ 356 h 23"/>
                <a:gd name="T38" fmla="*/ 0 w 13"/>
                <a:gd name="T39" fmla="*/ 438 h 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"/>
                <a:gd name="T61" fmla="*/ 0 h 23"/>
                <a:gd name="T62" fmla="*/ 13 w 13"/>
                <a:gd name="T63" fmla="*/ 23 h 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" h="23">
                  <a:moveTo>
                    <a:pt x="0" y="21"/>
                  </a:moveTo>
                  <a:lnTo>
                    <a:pt x="6" y="23"/>
                  </a:lnTo>
                  <a:lnTo>
                    <a:pt x="8" y="19"/>
                  </a:lnTo>
                  <a:lnTo>
                    <a:pt x="8" y="14"/>
                  </a:lnTo>
                  <a:lnTo>
                    <a:pt x="13" y="13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8" y="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4" y="19"/>
                  </a:lnTo>
                  <a:lnTo>
                    <a:pt x="0" y="1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65" name="Freeform 1433"/>
            <p:cNvSpPr>
              <a:spLocks noChangeAspect="1"/>
            </p:cNvSpPr>
            <p:nvPr/>
          </p:nvSpPr>
          <p:spPr bwMode="auto">
            <a:xfrm>
              <a:off x="1527" y="2021"/>
              <a:ext cx="59" cy="105"/>
            </a:xfrm>
            <a:custGeom>
              <a:avLst/>
              <a:gdLst>
                <a:gd name="T0" fmla="*/ 0 w 13"/>
                <a:gd name="T1" fmla="*/ 438 h 23"/>
                <a:gd name="T2" fmla="*/ 123 w 13"/>
                <a:gd name="T3" fmla="*/ 479 h 23"/>
                <a:gd name="T4" fmla="*/ 163 w 13"/>
                <a:gd name="T5" fmla="*/ 397 h 23"/>
                <a:gd name="T6" fmla="*/ 163 w 13"/>
                <a:gd name="T7" fmla="*/ 292 h 23"/>
                <a:gd name="T8" fmla="*/ 268 w 13"/>
                <a:gd name="T9" fmla="*/ 269 h 23"/>
                <a:gd name="T10" fmla="*/ 227 w 13"/>
                <a:gd name="T11" fmla="*/ 187 h 23"/>
                <a:gd name="T12" fmla="*/ 268 w 13"/>
                <a:gd name="T13" fmla="*/ 187 h 23"/>
                <a:gd name="T14" fmla="*/ 268 w 13"/>
                <a:gd name="T15" fmla="*/ 41 h 23"/>
                <a:gd name="T16" fmla="*/ 204 w 13"/>
                <a:gd name="T17" fmla="*/ 0 h 23"/>
                <a:gd name="T18" fmla="*/ 163 w 13"/>
                <a:gd name="T19" fmla="*/ 64 h 23"/>
                <a:gd name="T20" fmla="*/ 145 w 13"/>
                <a:gd name="T21" fmla="*/ 123 h 23"/>
                <a:gd name="T22" fmla="*/ 82 w 13"/>
                <a:gd name="T23" fmla="*/ 64 h 23"/>
                <a:gd name="T24" fmla="*/ 0 w 13"/>
                <a:gd name="T25" fmla="*/ 123 h 23"/>
                <a:gd name="T26" fmla="*/ 0 w 13"/>
                <a:gd name="T27" fmla="*/ 123 h 23"/>
                <a:gd name="T28" fmla="*/ 0 w 13"/>
                <a:gd name="T29" fmla="*/ 187 h 23"/>
                <a:gd name="T30" fmla="*/ 82 w 13"/>
                <a:gd name="T31" fmla="*/ 251 h 23"/>
                <a:gd name="T32" fmla="*/ 123 w 13"/>
                <a:gd name="T33" fmla="*/ 292 h 23"/>
                <a:gd name="T34" fmla="*/ 82 w 13"/>
                <a:gd name="T35" fmla="*/ 397 h 23"/>
                <a:gd name="T36" fmla="*/ 0 w 13"/>
                <a:gd name="T37" fmla="*/ 356 h 23"/>
                <a:gd name="T38" fmla="*/ 0 w 13"/>
                <a:gd name="T39" fmla="*/ 438 h 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"/>
                <a:gd name="T61" fmla="*/ 0 h 23"/>
                <a:gd name="T62" fmla="*/ 13 w 13"/>
                <a:gd name="T63" fmla="*/ 23 h 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" h="23">
                  <a:moveTo>
                    <a:pt x="0" y="21"/>
                  </a:moveTo>
                  <a:lnTo>
                    <a:pt x="6" y="23"/>
                  </a:lnTo>
                  <a:lnTo>
                    <a:pt x="8" y="19"/>
                  </a:lnTo>
                  <a:lnTo>
                    <a:pt x="8" y="14"/>
                  </a:lnTo>
                  <a:lnTo>
                    <a:pt x="13" y="13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8" y="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4" y="19"/>
                  </a:lnTo>
                  <a:lnTo>
                    <a:pt x="0" y="17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66" name="Freeform 1434"/>
            <p:cNvSpPr>
              <a:spLocks noChangeAspect="1"/>
            </p:cNvSpPr>
            <p:nvPr/>
          </p:nvSpPr>
          <p:spPr bwMode="auto">
            <a:xfrm>
              <a:off x="2373" y="3297"/>
              <a:ext cx="179" cy="37"/>
            </a:xfrm>
            <a:custGeom>
              <a:avLst/>
              <a:gdLst>
                <a:gd name="T0" fmla="*/ 0 w 39"/>
                <a:gd name="T1" fmla="*/ 42 h 8"/>
                <a:gd name="T2" fmla="*/ 23 w 39"/>
                <a:gd name="T3" fmla="*/ 148 h 8"/>
                <a:gd name="T4" fmla="*/ 83 w 39"/>
                <a:gd name="T5" fmla="*/ 171 h 8"/>
                <a:gd name="T6" fmla="*/ 170 w 39"/>
                <a:gd name="T7" fmla="*/ 171 h 8"/>
                <a:gd name="T8" fmla="*/ 358 w 39"/>
                <a:gd name="T9" fmla="*/ 148 h 8"/>
                <a:gd name="T10" fmla="*/ 381 w 39"/>
                <a:gd name="T11" fmla="*/ 148 h 8"/>
                <a:gd name="T12" fmla="*/ 381 w 39"/>
                <a:gd name="T13" fmla="*/ 171 h 8"/>
                <a:gd name="T14" fmla="*/ 528 w 39"/>
                <a:gd name="T15" fmla="*/ 171 h 8"/>
                <a:gd name="T16" fmla="*/ 592 w 39"/>
                <a:gd name="T17" fmla="*/ 148 h 8"/>
                <a:gd name="T18" fmla="*/ 675 w 39"/>
                <a:gd name="T19" fmla="*/ 148 h 8"/>
                <a:gd name="T20" fmla="*/ 739 w 39"/>
                <a:gd name="T21" fmla="*/ 88 h 8"/>
                <a:gd name="T22" fmla="*/ 822 w 39"/>
                <a:gd name="T23" fmla="*/ 88 h 8"/>
                <a:gd name="T24" fmla="*/ 822 w 39"/>
                <a:gd name="T25" fmla="*/ 0 h 8"/>
                <a:gd name="T26" fmla="*/ 757 w 39"/>
                <a:gd name="T27" fmla="*/ 23 h 8"/>
                <a:gd name="T28" fmla="*/ 739 w 39"/>
                <a:gd name="T29" fmla="*/ 42 h 8"/>
                <a:gd name="T30" fmla="*/ 675 w 39"/>
                <a:gd name="T31" fmla="*/ 42 h 8"/>
                <a:gd name="T32" fmla="*/ 652 w 39"/>
                <a:gd name="T33" fmla="*/ 23 h 8"/>
                <a:gd name="T34" fmla="*/ 592 w 39"/>
                <a:gd name="T35" fmla="*/ 23 h 8"/>
                <a:gd name="T36" fmla="*/ 441 w 39"/>
                <a:gd name="T37" fmla="*/ 42 h 8"/>
                <a:gd name="T38" fmla="*/ 441 w 39"/>
                <a:gd name="T39" fmla="*/ 23 h 8"/>
                <a:gd name="T40" fmla="*/ 229 w 39"/>
                <a:gd name="T41" fmla="*/ 88 h 8"/>
                <a:gd name="T42" fmla="*/ 211 w 39"/>
                <a:gd name="T43" fmla="*/ 23 h 8"/>
                <a:gd name="T44" fmla="*/ 147 w 39"/>
                <a:gd name="T45" fmla="*/ 23 h 8"/>
                <a:gd name="T46" fmla="*/ 147 w 39"/>
                <a:gd name="T47" fmla="*/ 42 h 8"/>
                <a:gd name="T48" fmla="*/ 83 w 39"/>
                <a:gd name="T49" fmla="*/ 42 h 8"/>
                <a:gd name="T50" fmla="*/ 23 w 39"/>
                <a:gd name="T51" fmla="*/ 0 h 8"/>
                <a:gd name="T52" fmla="*/ 23 w 39"/>
                <a:gd name="T53" fmla="*/ 23 h 8"/>
                <a:gd name="T54" fmla="*/ 0 w 39"/>
                <a:gd name="T55" fmla="*/ 42 h 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9"/>
                <a:gd name="T85" fmla="*/ 0 h 8"/>
                <a:gd name="T86" fmla="*/ 39 w 39"/>
                <a:gd name="T87" fmla="*/ 8 h 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9" h="8">
                  <a:moveTo>
                    <a:pt x="0" y="2"/>
                  </a:moveTo>
                  <a:lnTo>
                    <a:pt x="1" y="7"/>
                  </a:lnTo>
                  <a:lnTo>
                    <a:pt x="4" y="8"/>
                  </a:lnTo>
                  <a:lnTo>
                    <a:pt x="8" y="8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25" y="8"/>
                  </a:lnTo>
                  <a:lnTo>
                    <a:pt x="28" y="7"/>
                  </a:lnTo>
                  <a:lnTo>
                    <a:pt x="32" y="7"/>
                  </a:lnTo>
                  <a:lnTo>
                    <a:pt x="35" y="4"/>
                  </a:lnTo>
                  <a:lnTo>
                    <a:pt x="39" y="4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4" y="2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67" name="Freeform 1438"/>
            <p:cNvSpPr>
              <a:spLocks noChangeAspect="1"/>
            </p:cNvSpPr>
            <p:nvPr/>
          </p:nvSpPr>
          <p:spPr bwMode="auto">
            <a:xfrm>
              <a:off x="1271" y="2423"/>
              <a:ext cx="32" cy="46"/>
            </a:xfrm>
            <a:custGeom>
              <a:avLst/>
              <a:gdLst>
                <a:gd name="T0" fmla="*/ 41 w 7"/>
                <a:gd name="T1" fmla="*/ 64 h 10"/>
                <a:gd name="T2" fmla="*/ 41 w 7"/>
                <a:gd name="T3" fmla="*/ 0 h 10"/>
                <a:gd name="T4" fmla="*/ 0 w 7"/>
                <a:gd name="T5" fmla="*/ 0 h 10"/>
                <a:gd name="T6" fmla="*/ 0 w 7"/>
                <a:gd name="T7" fmla="*/ 64 h 10"/>
                <a:gd name="T8" fmla="*/ 0 w 7"/>
                <a:gd name="T9" fmla="*/ 106 h 10"/>
                <a:gd name="T10" fmla="*/ 0 w 7"/>
                <a:gd name="T11" fmla="*/ 170 h 10"/>
                <a:gd name="T12" fmla="*/ 82 w 7"/>
                <a:gd name="T13" fmla="*/ 212 h 10"/>
                <a:gd name="T14" fmla="*/ 146 w 7"/>
                <a:gd name="T15" fmla="*/ 106 h 10"/>
                <a:gd name="T16" fmla="*/ 41 w 7"/>
                <a:gd name="T17" fmla="*/ 64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0"/>
                <a:gd name="T29" fmla="*/ 7 w 7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0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4" y="10"/>
                  </a:lnTo>
                  <a:lnTo>
                    <a:pt x="7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68" name="Freeform 1439"/>
            <p:cNvSpPr>
              <a:spLocks noChangeAspect="1"/>
            </p:cNvSpPr>
            <p:nvPr/>
          </p:nvSpPr>
          <p:spPr bwMode="auto">
            <a:xfrm>
              <a:off x="1271" y="2423"/>
              <a:ext cx="32" cy="46"/>
            </a:xfrm>
            <a:custGeom>
              <a:avLst/>
              <a:gdLst>
                <a:gd name="T0" fmla="*/ 41 w 7"/>
                <a:gd name="T1" fmla="*/ 64 h 10"/>
                <a:gd name="T2" fmla="*/ 41 w 7"/>
                <a:gd name="T3" fmla="*/ 0 h 10"/>
                <a:gd name="T4" fmla="*/ 0 w 7"/>
                <a:gd name="T5" fmla="*/ 0 h 10"/>
                <a:gd name="T6" fmla="*/ 0 w 7"/>
                <a:gd name="T7" fmla="*/ 64 h 10"/>
                <a:gd name="T8" fmla="*/ 0 w 7"/>
                <a:gd name="T9" fmla="*/ 106 h 10"/>
                <a:gd name="T10" fmla="*/ 0 w 7"/>
                <a:gd name="T11" fmla="*/ 170 h 10"/>
                <a:gd name="T12" fmla="*/ 82 w 7"/>
                <a:gd name="T13" fmla="*/ 212 h 10"/>
                <a:gd name="T14" fmla="*/ 146 w 7"/>
                <a:gd name="T15" fmla="*/ 106 h 10"/>
                <a:gd name="T16" fmla="*/ 41 w 7"/>
                <a:gd name="T17" fmla="*/ 64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0"/>
                <a:gd name="T29" fmla="*/ 7 w 7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0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4" y="10"/>
                  </a:lnTo>
                  <a:lnTo>
                    <a:pt x="7" y="5"/>
                  </a:lnTo>
                  <a:lnTo>
                    <a:pt x="2" y="3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69" name="Freeform 1440"/>
            <p:cNvSpPr>
              <a:spLocks noChangeAspect="1"/>
            </p:cNvSpPr>
            <p:nvPr/>
          </p:nvSpPr>
          <p:spPr bwMode="auto">
            <a:xfrm>
              <a:off x="712" y="2345"/>
              <a:ext cx="673" cy="610"/>
            </a:xfrm>
            <a:custGeom>
              <a:avLst/>
              <a:gdLst>
                <a:gd name="T0" fmla="*/ 2600 w 147"/>
                <a:gd name="T1" fmla="*/ 1536 h 133"/>
                <a:gd name="T2" fmla="*/ 2559 w 147"/>
                <a:gd name="T3" fmla="*/ 1472 h 133"/>
                <a:gd name="T4" fmla="*/ 2660 w 147"/>
                <a:gd name="T5" fmla="*/ 1325 h 133"/>
                <a:gd name="T6" fmla="*/ 2747 w 147"/>
                <a:gd name="T7" fmla="*/ 1220 h 133"/>
                <a:gd name="T8" fmla="*/ 2935 w 147"/>
                <a:gd name="T9" fmla="*/ 1156 h 133"/>
                <a:gd name="T10" fmla="*/ 2999 w 147"/>
                <a:gd name="T11" fmla="*/ 821 h 133"/>
                <a:gd name="T12" fmla="*/ 2935 w 147"/>
                <a:gd name="T13" fmla="*/ 674 h 133"/>
                <a:gd name="T14" fmla="*/ 2724 w 147"/>
                <a:gd name="T15" fmla="*/ 633 h 133"/>
                <a:gd name="T16" fmla="*/ 2495 w 147"/>
                <a:gd name="T17" fmla="*/ 527 h 133"/>
                <a:gd name="T18" fmla="*/ 2285 w 147"/>
                <a:gd name="T19" fmla="*/ 358 h 133"/>
                <a:gd name="T20" fmla="*/ 2161 w 147"/>
                <a:gd name="T21" fmla="*/ 294 h 133"/>
                <a:gd name="T22" fmla="*/ 2074 w 147"/>
                <a:gd name="T23" fmla="*/ 229 h 133"/>
                <a:gd name="T24" fmla="*/ 1909 w 147"/>
                <a:gd name="T25" fmla="*/ 105 h 133"/>
                <a:gd name="T26" fmla="*/ 1781 w 147"/>
                <a:gd name="T27" fmla="*/ 0 h 133"/>
                <a:gd name="T28" fmla="*/ 1593 w 147"/>
                <a:gd name="T29" fmla="*/ 64 h 133"/>
                <a:gd name="T30" fmla="*/ 1511 w 147"/>
                <a:gd name="T31" fmla="*/ 275 h 133"/>
                <a:gd name="T32" fmla="*/ 1300 w 147"/>
                <a:gd name="T33" fmla="*/ 358 h 133"/>
                <a:gd name="T34" fmla="*/ 1218 w 147"/>
                <a:gd name="T35" fmla="*/ 440 h 133"/>
                <a:gd name="T36" fmla="*/ 1090 w 147"/>
                <a:gd name="T37" fmla="*/ 463 h 133"/>
                <a:gd name="T38" fmla="*/ 920 w 147"/>
                <a:gd name="T39" fmla="*/ 422 h 133"/>
                <a:gd name="T40" fmla="*/ 714 w 147"/>
                <a:gd name="T41" fmla="*/ 358 h 133"/>
                <a:gd name="T42" fmla="*/ 797 w 147"/>
                <a:gd name="T43" fmla="*/ 651 h 133"/>
                <a:gd name="T44" fmla="*/ 568 w 147"/>
                <a:gd name="T45" fmla="*/ 633 h 133"/>
                <a:gd name="T46" fmla="*/ 481 w 147"/>
                <a:gd name="T47" fmla="*/ 587 h 133"/>
                <a:gd name="T48" fmla="*/ 334 w 147"/>
                <a:gd name="T49" fmla="*/ 527 h 133"/>
                <a:gd name="T50" fmla="*/ 211 w 147"/>
                <a:gd name="T51" fmla="*/ 569 h 133"/>
                <a:gd name="T52" fmla="*/ 0 w 147"/>
                <a:gd name="T53" fmla="*/ 587 h 133"/>
                <a:gd name="T54" fmla="*/ 0 w 147"/>
                <a:gd name="T55" fmla="*/ 633 h 133"/>
                <a:gd name="T56" fmla="*/ 64 w 147"/>
                <a:gd name="T57" fmla="*/ 674 h 133"/>
                <a:gd name="T58" fmla="*/ 41 w 147"/>
                <a:gd name="T59" fmla="*/ 738 h 133"/>
                <a:gd name="T60" fmla="*/ 82 w 147"/>
                <a:gd name="T61" fmla="*/ 798 h 133"/>
                <a:gd name="T62" fmla="*/ 293 w 147"/>
                <a:gd name="T63" fmla="*/ 821 h 133"/>
                <a:gd name="T64" fmla="*/ 421 w 147"/>
                <a:gd name="T65" fmla="*/ 945 h 133"/>
                <a:gd name="T66" fmla="*/ 504 w 147"/>
                <a:gd name="T67" fmla="*/ 1032 h 133"/>
                <a:gd name="T68" fmla="*/ 568 w 147"/>
                <a:gd name="T69" fmla="*/ 1156 h 133"/>
                <a:gd name="T70" fmla="*/ 714 w 147"/>
                <a:gd name="T71" fmla="*/ 1367 h 133"/>
                <a:gd name="T72" fmla="*/ 755 w 147"/>
                <a:gd name="T73" fmla="*/ 1472 h 133"/>
                <a:gd name="T74" fmla="*/ 797 w 147"/>
                <a:gd name="T75" fmla="*/ 1642 h 133"/>
                <a:gd name="T76" fmla="*/ 627 w 147"/>
                <a:gd name="T77" fmla="*/ 1977 h 133"/>
                <a:gd name="T78" fmla="*/ 481 w 147"/>
                <a:gd name="T79" fmla="*/ 2229 h 133"/>
                <a:gd name="T80" fmla="*/ 421 w 147"/>
                <a:gd name="T81" fmla="*/ 2293 h 133"/>
                <a:gd name="T82" fmla="*/ 650 w 147"/>
                <a:gd name="T83" fmla="*/ 2463 h 133"/>
                <a:gd name="T84" fmla="*/ 861 w 147"/>
                <a:gd name="T85" fmla="*/ 2545 h 133"/>
                <a:gd name="T86" fmla="*/ 1067 w 147"/>
                <a:gd name="T87" fmla="*/ 2610 h 133"/>
                <a:gd name="T88" fmla="*/ 1406 w 147"/>
                <a:gd name="T89" fmla="*/ 2692 h 133"/>
                <a:gd name="T90" fmla="*/ 1634 w 147"/>
                <a:gd name="T91" fmla="*/ 2798 h 133"/>
                <a:gd name="T92" fmla="*/ 1717 w 147"/>
                <a:gd name="T93" fmla="*/ 2734 h 133"/>
                <a:gd name="T94" fmla="*/ 1699 w 147"/>
                <a:gd name="T95" fmla="*/ 2545 h 133"/>
                <a:gd name="T96" fmla="*/ 1845 w 147"/>
                <a:gd name="T97" fmla="*/ 2399 h 133"/>
                <a:gd name="T98" fmla="*/ 2014 w 147"/>
                <a:gd name="T99" fmla="*/ 2376 h 133"/>
                <a:gd name="T100" fmla="*/ 2367 w 147"/>
                <a:gd name="T101" fmla="*/ 2463 h 133"/>
                <a:gd name="T102" fmla="*/ 2559 w 147"/>
                <a:gd name="T103" fmla="*/ 2523 h 133"/>
                <a:gd name="T104" fmla="*/ 2600 w 147"/>
                <a:gd name="T105" fmla="*/ 2463 h 133"/>
                <a:gd name="T106" fmla="*/ 2747 w 147"/>
                <a:gd name="T107" fmla="*/ 2376 h 133"/>
                <a:gd name="T108" fmla="*/ 2935 w 147"/>
                <a:gd name="T109" fmla="*/ 2188 h 133"/>
                <a:gd name="T110" fmla="*/ 2747 w 147"/>
                <a:gd name="T111" fmla="*/ 2018 h 133"/>
                <a:gd name="T112" fmla="*/ 2788 w 147"/>
                <a:gd name="T113" fmla="*/ 1830 h 133"/>
                <a:gd name="T114" fmla="*/ 2788 w 147"/>
                <a:gd name="T115" fmla="*/ 1683 h 133"/>
                <a:gd name="T116" fmla="*/ 2724 w 147"/>
                <a:gd name="T117" fmla="*/ 1578 h 1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7"/>
                <a:gd name="T178" fmla="*/ 0 h 133"/>
                <a:gd name="T179" fmla="*/ 147 w 147"/>
                <a:gd name="T180" fmla="*/ 133 h 13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7" h="133">
                  <a:moveTo>
                    <a:pt x="130" y="75"/>
                  </a:moveTo>
                  <a:lnTo>
                    <a:pt x="124" y="73"/>
                  </a:lnTo>
                  <a:lnTo>
                    <a:pt x="120" y="75"/>
                  </a:lnTo>
                  <a:lnTo>
                    <a:pt x="122" y="70"/>
                  </a:lnTo>
                  <a:lnTo>
                    <a:pt x="126" y="66"/>
                  </a:lnTo>
                  <a:lnTo>
                    <a:pt x="127" y="63"/>
                  </a:lnTo>
                  <a:lnTo>
                    <a:pt x="130" y="61"/>
                  </a:lnTo>
                  <a:lnTo>
                    <a:pt x="131" y="58"/>
                  </a:lnTo>
                  <a:lnTo>
                    <a:pt x="136" y="56"/>
                  </a:lnTo>
                  <a:lnTo>
                    <a:pt x="140" y="55"/>
                  </a:lnTo>
                  <a:lnTo>
                    <a:pt x="141" y="44"/>
                  </a:lnTo>
                  <a:lnTo>
                    <a:pt x="143" y="39"/>
                  </a:lnTo>
                  <a:lnTo>
                    <a:pt x="147" y="35"/>
                  </a:lnTo>
                  <a:lnTo>
                    <a:pt x="140" y="32"/>
                  </a:lnTo>
                  <a:lnTo>
                    <a:pt x="133" y="31"/>
                  </a:lnTo>
                  <a:lnTo>
                    <a:pt x="130" y="30"/>
                  </a:lnTo>
                  <a:lnTo>
                    <a:pt x="127" y="27"/>
                  </a:lnTo>
                  <a:lnTo>
                    <a:pt x="119" y="25"/>
                  </a:lnTo>
                  <a:lnTo>
                    <a:pt x="112" y="21"/>
                  </a:lnTo>
                  <a:lnTo>
                    <a:pt x="109" y="17"/>
                  </a:lnTo>
                  <a:lnTo>
                    <a:pt x="103" y="17"/>
                  </a:lnTo>
                  <a:lnTo>
                    <a:pt x="103" y="14"/>
                  </a:lnTo>
                  <a:lnTo>
                    <a:pt x="99" y="11"/>
                  </a:lnTo>
                  <a:lnTo>
                    <a:pt x="93" y="8"/>
                  </a:lnTo>
                  <a:lnTo>
                    <a:pt x="91" y="5"/>
                  </a:lnTo>
                  <a:lnTo>
                    <a:pt x="88" y="1"/>
                  </a:lnTo>
                  <a:lnTo>
                    <a:pt x="85" y="0"/>
                  </a:lnTo>
                  <a:lnTo>
                    <a:pt x="79" y="1"/>
                  </a:lnTo>
                  <a:lnTo>
                    <a:pt x="76" y="3"/>
                  </a:lnTo>
                  <a:lnTo>
                    <a:pt x="75" y="11"/>
                  </a:lnTo>
                  <a:lnTo>
                    <a:pt x="72" y="13"/>
                  </a:lnTo>
                  <a:lnTo>
                    <a:pt x="69" y="14"/>
                  </a:lnTo>
                  <a:lnTo>
                    <a:pt x="62" y="17"/>
                  </a:lnTo>
                  <a:lnTo>
                    <a:pt x="59" y="17"/>
                  </a:lnTo>
                  <a:lnTo>
                    <a:pt x="58" y="21"/>
                  </a:lnTo>
                  <a:lnTo>
                    <a:pt x="57" y="22"/>
                  </a:lnTo>
                  <a:lnTo>
                    <a:pt x="52" y="22"/>
                  </a:lnTo>
                  <a:lnTo>
                    <a:pt x="47" y="21"/>
                  </a:lnTo>
                  <a:lnTo>
                    <a:pt x="44" y="20"/>
                  </a:lnTo>
                  <a:lnTo>
                    <a:pt x="43" y="17"/>
                  </a:lnTo>
                  <a:lnTo>
                    <a:pt x="34" y="17"/>
                  </a:lnTo>
                  <a:lnTo>
                    <a:pt x="38" y="24"/>
                  </a:lnTo>
                  <a:lnTo>
                    <a:pt x="38" y="31"/>
                  </a:lnTo>
                  <a:lnTo>
                    <a:pt x="33" y="30"/>
                  </a:lnTo>
                  <a:lnTo>
                    <a:pt x="27" y="30"/>
                  </a:lnTo>
                  <a:lnTo>
                    <a:pt x="24" y="30"/>
                  </a:lnTo>
                  <a:lnTo>
                    <a:pt x="23" y="28"/>
                  </a:lnTo>
                  <a:lnTo>
                    <a:pt x="19" y="25"/>
                  </a:lnTo>
                  <a:lnTo>
                    <a:pt x="16" y="25"/>
                  </a:lnTo>
                  <a:lnTo>
                    <a:pt x="14" y="27"/>
                  </a:lnTo>
                  <a:lnTo>
                    <a:pt x="10" y="27"/>
                  </a:lnTo>
                  <a:lnTo>
                    <a:pt x="4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6" y="32"/>
                  </a:lnTo>
                  <a:lnTo>
                    <a:pt x="3" y="32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10" y="39"/>
                  </a:lnTo>
                  <a:lnTo>
                    <a:pt x="14" y="39"/>
                  </a:lnTo>
                  <a:lnTo>
                    <a:pt x="17" y="42"/>
                  </a:lnTo>
                  <a:lnTo>
                    <a:pt x="20" y="45"/>
                  </a:lnTo>
                  <a:lnTo>
                    <a:pt x="23" y="45"/>
                  </a:lnTo>
                  <a:lnTo>
                    <a:pt x="24" y="49"/>
                  </a:lnTo>
                  <a:lnTo>
                    <a:pt x="28" y="52"/>
                  </a:lnTo>
                  <a:lnTo>
                    <a:pt x="27" y="55"/>
                  </a:lnTo>
                  <a:lnTo>
                    <a:pt x="31" y="62"/>
                  </a:lnTo>
                  <a:lnTo>
                    <a:pt x="34" y="65"/>
                  </a:lnTo>
                  <a:lnTo>
                    <a:pt x="37" y="68"/>
                  </a:lnTo>
                  <a:lnTo>
                    <a:pt x="36" y="70"/>
                  </a:lnTo>
                  <a:lnTo>
                    <a:pt x="33" y="72"/>
                  </a:lnTo>
                  <a:lnTo>
                    <a:pt x="38" y="78"/>
                  </a:lnTo>
                  <a:lnTo>
                    <a:pt x="34" y="78"/>
                  </a:lnTo>
                  <a:lnTo>
                    <a:pt x="30" y="94"/>
                  </a:lnTo>
                  <a:lnTo>
                    <a:pt x="26" y="103"/>
                  </a:lnTo>
                  <a:lnTo>
                    <a:pt x="23" y="106"/>
                  </a:lnTo>
                  <a:lnTo>
                    <a:pt x="19" y="107"/>
                  </a:lnTo>
                  <a:lnTo>
                    <a:pt x="20" y="109"/>
                  </a:lnTo>
                  <a:lnTo>
                    <a:pt x="27" y="113"/>
                  </a:lnTo>
                  <a:lnTo>
                    <a:pt x="31" y="117"/>
                  </a:lnTo>
                  <a:lnTo>
                    <a:pt x="36" y="117"/>
                  </a:lnTo>
                  <a:lnTo>
                    <a:pt x="41" y="121"/>
                  </a:lnTo>
                  <a:lnTo>
                    <a:pt x="43" y="124"/>
                  </a:lnTo>
                  <a:lnTo>
                    <a:pt x="51" y="124"/>
                  </a:lnTo>
                  <a:lnTo>
                    <a:pt x="59" y="126"/>
                  </a:lnTo>
                  <a:lnTo>
                    <a:pt x="67" y="128"/>
                  </a:lnTo>
                  <a:lnTo>
                    <a:pt x="75" y="130"/>
                  </a:lnTo>
                  <a:lnTo>
                    <a:pt x="78" y="133"/>
                  </a:lnTo>
                  <a:lnTo>
                    <a:pt x="81" y="131"/>
                  </a:lnTo>
                  <a:lnTo>
                    <a:pt x="82" y="130"/>
                  </a:lnTo>
                  <a:lnTo>
                    <a:pt x="79" y="126"/>
                  </a:lnTo>
                  <a:lnTo>
                    <a:pt x="81" y="121"/>
                  </a:lnTo>
                  <a:lnTo>
                    <a:pt x="83" y="117"/>
                  </a:lnTo>
                  <a:lnTo>
                    <a:pt x="88" y="114"/>
                  </a:lnTo>
                  <a:lnTo>
                    <a:pt x="92" y="113"/>
                  </a:lnTo>
                  <a:lnTo>
                    <a:pt x="96" y="113"/>
                  </a:lnTo>
                  <a:lnTo>
                    <a:pt x="107" y="116"/>
                  </a:lnTo>
                  <a:lnTo>
                    <a:pt x="113" y="117"/>
                  </a:lnTo>
                  <a:lnTo>
                    <a:pt x="117" y="120"/>
                  </a:lnTo>
                  <a:lnTo>
                    <a:pt x="122" y="120"/>
                  </a:lnTo>
                  <a:lnTo>
                    <a:pt x="123" y="119"/>
                  </a:lnTo>
                  <a:lnTo>
                    <a:pt x="124" y="117"/>
                  </a:lnTo>
                  <a:lnTo>
                    <a:pt x="126" y="117"/>
                  </a:lnTo>
                  <a:lnTo>
                    <a:pt x="131" y="113"/>
                  </a:lnTo>
                  <a:lnTo>
                    <a:pt x="137" y="110"/>
                  </a:lnTo>
                  <a:lnTo>
                    <a:pt x="140" y="104"/>
                  </a:lnTo>
                  <a:lnTo>
                    <a:pt x="130" y="102"/>
                  </a:lnTo>
                  <a:lnTo>
                    <a:pt x="131" y="96"/>
                  </a:lnTo>
                  <a:lnTo>
                    <a:pt x="127" y="90"/>
                  </a:lnTo>
                  <a:lnTo>
                    <a:pt x="133" y="87"/>
                  </a:lnTo>
                  <a:lnTo>
                    <a:pt x="131" y="80"/>
                  </a:lnTo>
                  <a:lnTo>
                    <a:pt x="133" y="80"/>
                  </a:lnTo>
                  <a:lnTo>
                    <a:pt x="131" y="78"/>
                  </a:lnTo>
                  <a:lnTo>
                    <a:pt x="130" y="75"/>
                  </a:lnTo>
                  <a:close/>
                </a:path>
              </a:pathLst>
            </a:custGeom>
            <a:solidFill>
              <a:srgbClr val="00CC99"/>
            </a:soli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70" name="Freeform 1441"/>
            <p:cNvSpPr>
              <a:spLocks noChangeAspect="1"/>
            </p:cNvSpPr>
            <p:nvPr/>
          </p:nvSpPr>
          <p:spPr bwMode="auto">
            <a:xfrm>
              <a:off x="1637" y="3210"/>
              <a:ext cx="192" cy="120"/>
            </a:xfrm>
            <a:custGeom>
              <a:avLst/>
              <a:gdLst>
                <a:gd name="T0" fmla="*/ 0 w 42"/>
                <a:gd name="T1" fmla="*/ 212 h 26"/>
                <a:gd name="T2" fmla="*/ 0 w 42"/>
                <a:gd name="T3" fmla="*/ 148 h 26"/>
                <a:gd name="T4" fmla="*/ 82 w 42"/>
                <a:gd name="T5" fmla="*/ 83 h 26"/>
                <a:gd name="T6" fmla="*/ 146 w 42"/>
                <a:gd name="T7" fmla="*/ 129 h 26"/>
                <a:gd name="T8" fmla="*/ 169 w 42"/>
                <a:gd name="T9" fmla="*/ 83 h 26"/>
                <a:gd name="T10" fmla="*/ 270 w 42"/>
                <a:gd name="T11" fmla="*/ 65 h 26"/>
                <a:gd name="T12" fmla="*/ 293 w 42"/>
                <a:gd name="T13" fmla="*/ 83 h 26"/>
                <a:gd name="T14" fmla="*/ 315 w 42"/>
                <a:gd name="T15" fmla="*/ 83 h 26"/>
                <a:gd name="T16" fmla="*/ 375 w 42"/>
                <a:gd name="T17" fmla="*/ 129 h 26"/>
                <a:gd name="T18" fmla="*/ 439 w 42"/>
                <a:gd name="T19" fmla="*/ 83 h 26"/>
                <a:gd name="T20" fmla="*/ 562 w 42"/>
                <a:gd name="T21" fmla="*/ 83 h 26"/>
                <a:gd name="T22" fmla="*/ 649 w 42"/>
                <a:gd name="T23" fmla="*/ 83 h 26"/>
                <a:gd name="T24" fmla="*/ 667 w 42"/>
                <a:gd name="T25" fmla="*/ 42 h 26"/>
                <a:gd name="T26" fmla="*/ 709 w 42"/>
                <a:gd name="T27" fmla="*/ 42 h 26"/>
                <a:gd name="T28" fmla="*/ 773 w 42"/>
                <a:gd name="T29" fmla="*/ 65 h 26"/>
                <a:gd name="T30" fmla="*/ 795 w 42"/>
                <a:gd name="T31" fmla="*/ 42 h 26"/>
                <a:gd name="T32" fmla="*/ 855 w 42"/>
                <a:gd name="T33" fmla="*/ 0 h 26"/>
                <a:gd name="T34" fmla="*/ 878 w 42"/>
                <a:gd name="T35" fmla="*/ 42 h 26"/>
                <a:gd name="T36" fmla="*/ 855 w 42"/>
                <a:gd name="T37" fmla="*/ 148 h 26"/>
                <a:gd name="T38" fmla="*/ 814 w 42"/>
                <a:gd name="T39" fmla="*/ 212 h 26"/>
                <a:gd name="T40" fmla="*/ 773 w 42"/>
                <a:gd name="T41" fmla="*/ 277 h 26"/>
                <a:gd name="T42" fmla="*/ 773 w 42"/>
                <a:gd name="T43" fmla="*/ 300 h 26"/>
                <a:gd name="T44" fmla="*/ 814 w 42"/>
                <a:gd name="T45" fmla="*/ 342 h 26"/>
                <a:gd name="T46" fmla="*/ 855 w 42"/>
                <a:gd name="T47" fmla="*/ 425 h 26"/>
                <a:gd name="T48" fmla="*/ 814 w 42"/>
                <a:gd name="T49" fmla="*/ 448 h 26"/>
                <a:gd name="T50" fmla="*/ 814 w 42"/>
                <a:gd name="T51" fmla="*/ 554 h 26"/>
                <a:gd name="T52" fmla="*/ 731 w 42"/>
                <a:gd name="T53" fmla="*/ 512 h 26"/>
                <a:gd name="T54" fmla="*/ 626 w 42"/>
                <a:gd name="T55" fmla="*/ 489 h 26"/>
                <a:gd name="T56" fmla="*/ 562 w 42"/>
                <a:gd name="T57" fmla="*/ 406 h 26"/>
                <a:gd name="T58" fmla="*/ 462 w 42"/>
                <a:gd name="T59" fmla="*/ 425 h 26"/>
                <a:gd name="T60" fmla="*/ 375 w 42"/>
                <a:gd name="T61" fmla="*/ 360 h 26"/>
                <a:gd name="T62" fmla="*/ 357 w 42"/>
                <a:gd name="T63" fmla="*/ 342 h 26"/>
                <a:gd name="T64" fmla="*/ 293 w 42"/>
                <a:gd name="T65" fmla="*/ 342 h 26"/>
                <a:gd name="T66" fmla="*/ 229 w 42"/>
                <a:gd name="T67" fmla="*/ 300 h 26"/>
                <a:gd name="T68" fmla="*/ 169 w 42"/>
                <a:gd name="T69" fmla="*/ 300 h 26"/>
                <a:gd name="T70" fmla="*/ 146 w 42"/>
                <a:gd name="T71" fmla="*/ 235 h 26"/>
                <a:gd name="T72" fmla="*/ 82 w 42"/>
                <a:gd name="T73" fmla="*/ 277 h 26"/>
                <a:gd name="T74" fmla="*/ 0 w 42"/>
                <a:gd name="T75" fmla="*/ 212 h 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"/>
                <a:gd name="T115" fmla="*/ 0 h 26"/>
                <a:gd name="T116" fmla="*/ 42 w 42"/>
                <a:gd name="T117" fmla="*/ 26 h 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" h="26">
                  <a:moveTo>
                    <a:pt x="0" y="10"/>
                  </a:moveTo>
                  <a:lnTo>
                    <a:pt x="0" y="7"/>
                  </a:lnTo>
                  <a:lnTo>
                    <a:pt x="4" y="4"/>
                  </a:lnTo>
                  <a:lnTo>
                    <a:pt x="7" y="6"/>
                  </a:lnTo>
                  <a:lnTo>
                    <a:pt x="8" y="4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8" y="6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41" y="0"/>
                  </a:lnTo>
                  <a:lnTo>
                    <a:pt x="42" y="2"/>
                  </a:lnTo>
                  <a:lnTo>
                    <a:pt x="41" y="7"/>
                  </a:lnTo>
                  <a:lnTo>
                    <a:pt x="39" y="10"/>
                  </a:lnTo>
                  <a:lnTo>
                    <a:pt x="37" y="13"/>
                  </a:lnTo>
                  <a:lnTo>
                    <a:pt x="37" y="14"/>
                  </a:lnTo>
                  <a:lnTo>
                    <a:pt x="39" y="16"/>
                  </a:lnTo>
                  <a:lnTo>
                    <a:pt x="41" y="20"/>
                  </a:lnTo>
                  <a:lnTo>
                    <a:pt x="39" y="21"/>
                  </a:lnTo>
                  <a:lnTo>
                    <a:pt x="39" y="26"/>
                  </a:lnTo>
                  <a:lnTo>
                    <a:pt x="35" y="24"/>
                  </a:lnTo>
                  <a:lnTo>
                    <a:pt x="30" y="23"/>
                  </a:lnTo>
                  <a:lnTo>
                    <a:pt x="27" y="19"/>
                  </a:lnTo>
                  <a:lnTo>
                    <a:pt x="22" y="20"/>
                  </a:lnTo>
                  <a:lnTo>
                    <a:pt x="18" y="17"/>
                  </a:lnTo>
                  <a:lnTo>
                    <a:pt x="17" y="16"/>
                  </a:lnTo>
                  <a:lnTo>
                    <a:pt x="14" y="16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7" y="11"/>
                  </a:lnTo>
                  <a:lnTo>
                    <a:pt x="4" y="1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CC99"/>
            </a:soli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71" name="Freeform 1442"/>
            <p:cNvSpPr>
              <a:spLocks noChangeAspect="1"/>
            </p:cNvSpPr>
            <p:nvPr/>
          </p:nvSpPr>
          <p:spPr bwMode="auto">
            <a:xfrm>
              <a:off x="1275" y="2113"/>
              <a:ext cx="440" cy="498"/>
            </a:xfrm>
            <a:custGeom>
              <a:avLst/>
              <a:gdLst>
                <a:gd name="T0" fmla="*/ 628 w 96"/>
                <a:gd name="T1" fmla="*/ 2152 h 109"/>
                <a:gd name="T2" fmla="*/ 944 w 96"/>
                <a:gd name="T3" fmla="*/ 2275 h 109"/>
                <a:gd name="T4" fmla="*/ 1219 w 96"/>
                <a:gd name="T5" fmla="*/ 2234 h 109"/>
                <a:gd name="T6" fmla="*/ 1513 w 96"/>
                <a:gd name="T7" fmla="*/ 2152 h 109"/>
                <a:gd name="T8" fmla="*/ 1659 w 96"/>
                <a:gd name="T9" fmla="*/ 2129 h 109"/>
                <a:gd name="T10" fmla="*/ 1723 w 96"/>
                <a:gd name="T11" fmla="*/ 1983 h 109"/>
                <a:gd name="T12" fmla="*/ 1829 w 96"/>
                <a:gd name="T13" fmla="*/ 1878 h 109"/>
                <a:gd name="T14" fmla="*/ 1618 w 96"/>
                <a:gd name="T15" fmla="*/ 1690 h 109"/>
                <a:gd name="T16" fmla="*/ 1513 w 96"/>
                <a:gd name="T17" fmla="*/ 1480 h 109"/>
                <a:gd name="T18" fmla="*/ 1513 w 96"/>
                <a:gd name="T19" fmla="*/ 1334 h 109"/>
                <a:gd name="T20" fmla="*/ 1742 w 96"/>
                <a:gd name="T21" fmla="*/ 1234 h 109"/>
                <a:gd name="T22" fmla="*/ 1870 w 96"/>
                <a:gd name="T23" fmla="*/ 1128 h 109"/>
                <a:gd name="T24" fmla="*/ 2017 w 96"/>
                <a:gd name="T25" fmla="*/ 1147 h 109"/>
                <a:gd name="T26" fmla="*/ 1952 w 96"/>
                <a:gd name="T27" fmla="*/ 918 h 109"/>
                <a:gd name="T28" fmla="*/ 1934 w 96"/>
                <a:gd name="T29" fmla="*/ 708 h 109"/>
                <a:gd name="T30" fmla="*/ 1806 w 96"/>
                <a:gd name="T31" fmla="*/ 562 h 109"/>
                <a:gd name="T32" fmla="*/ 1829 w 96"/>
                <a:gd name="T33" fmla="*/ 356 h 109"/>
                <a:gd name="T34" fmla="*/ 1742 w 96"/>
                <a:gd name="T35" fmla="*/ 210 h 109"/>
                <a:gd name="T36" fmla="*/ 1659 w 96"/>
                <a:gd name="T37" fmla="*/ 82 h 109"/>
                <a:gd name="T38" fmla="*/ 1577 w 96"/>
                <a:gd name="T39" fmla="*/ 82 h 109"/>
                <a:gd name="T40" fmla="*/ 1513 w 96"/>
                <a:gd name="T41" fmla="*/ 82 h 109"/>
                <a:gd name="T42" fmla="*/ 1448 w 96"/>
                <a:gd name="T43" fmla="*/ 82 h 109"/>
                <a:gd name="T44" fmla="*/ 1302 w 96"/>
                <a:gd name="T45" fmla="*/ 169 h 109"/>
                <a:gd name="T46" fmla="*/ 1178 w 96"/>
                <a:gd name="T47" fmla="*/ 228 h 109"/>
                <a:gd name="T48" fmla="*/ 1155 w 96"/>
                <a:gd name="T49" fmla="*/ 169 h 109"/>
                <a:gd name="T50" fmla="*/ 1072 w 96"/>
                <a:gd name="T51" fmla="*/ 146 h 109"/>
                <a:gd name="T52" fmla="*/ 944 w 96"/>
                <a:gd name="T53" fmla="*/ 23 h 109"/>
                <a:gd name="T54" fmla="*/ 674 w 96"/>
                <a:gd name="T55" fmla="*/ 0 h 109"/>
                <a:gd name="T56" fmla="*/ 651 w 96"/>
                <a:gd name="T57" fmla="*/ 82 h 109"/>
                <a:gd name="T58" fmla="*/ 733 w 96"/>
                <a:gd name="T59" fmla="*/ 292 h 109"/>
                <a:gd name="T60" fmla="*/ 651 w 96"/>
                <a:gd name="T61" fmla="*/ 292 h 109"/>
                <a:gd name="T62" fmla="*/ 587 w 96"/>
                <a:gd name="T63" fmla="*/ 356 h 109"/>
                <a:gd name="T64" fmla="*/ 504 w 96"/>
                <a:gd name="T65" fmla="*/ 334 h 109"/>
                <a:gd name="T66" fmla="*/ 293 w 96"/>
                <a:gd name="T67" fmla="*/ 356 h 109"/>
                <a:gd name="T68" fmla="*/ 316 w 96"/>
                <a:gd name="T69" fmla="*/ 521 h 109"/>
                <a:gd name="T70" fmla="*/ 211 w 96"/>
                <a:gd name="T71" fmla="*/ 649 h 109"/>
                <a:gd name="T72" fmla="*/ 229 w 96"/>
                <a:gd name="T73" fmla="*/ 795 h 109"/>
                <a:gd name="T74" fmla="*/ 170 w 96"/>
                <a:gd name="T75" fmla="*/ 877 h 109"/>
                <a:gd name="T76" fmla="*/ 64 w 96"/>
                <a:gd name="T77" fmla="*/ 982 h 109"/>
                <a:gd name="T78" fmla="*/ 0 w 96"/>
                <a:gd name="T79" fmla="*/ 1147 h 109"/>
                <a:gd name="T80" fmla="*/ 23 w 96"/>
                <a:gd name="T81" fmla="*/ 1211 h 109"/>
                <a:gd name="T82" fmla="*/ 83 w 96"/>
                <a:gd name="T83" fmla="*/ 1357 h 109"/>
                <a:gd name="T84" fmla="*/ 23 w 96"/>
                <a:gd name="T85" fmla="*/ 1421 h 109"/>
                <a:gd name="T86" fmla="*/ 128 w 96"/>
                <a:gd name="T87" fmla="*/ 1526 h 109"/>
                <a:gd name="T88" fmla="*/ 147 w 96"/>
                <a:gd name="T89" fmla="*/ 1690 h 109"/>
                <a:gd name="T90" fmla="*/ 358 w 96"/>
                <a:gd name="T91" fmla="*/ 1732 h 109"/>
                <a:gd name="T92" fmla="*/ 422 w 96"/>
                <a:gd name="T93" fmla="*/ 1878 h 109"/>
                <a:gd name="T94" fmla="*/ 358 w 96"/>
                <a:gd name="T95" fmla="*/ 2211 h 109"/>
                <a:gd name="T96" fmla="*/ 380 w 96"/>
                <a:gd name="T97" fmla="*/ 2211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6"/>
                <a:gd name="T148" fmla="*/ 0 h 109"/>
                <a:gd name="T149" fmla="*/ 96 w 96"/>
                <a:gd name="T150" fmla="*/ 109 h 1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6" h="109">
                  <a:moveTo>
                    <a:pt x="25" y="106"/>
                  </a:moveTo>
                  <a:lnTo>
                    <a:pt x="30" y="103"/>
                  </a:lnTo>
                  <a:lnTo>
                    <a:pt x="39" y="106"/>
                  </a:lnTo>
                  <a:lnTo>
                    <a:pt x="45" y="109"/>
                  </a:lnTo>
                  <a:lnTo>
                    <a:pt x="49" y="106"/>
                  </a:lnTo>
                  <a:lnTo>
                    <a:pt x="58" y="107"/>
                  </a:lnTo>
                  <a:lnTo>
                    <a:pt x="63" y="106"/>
                  </a:lnTo>
                  <a:lnTo>
                    <a:pt x="72" y="103"/>
                  </a:lnTo>
                  <a:lnTo>
                    <a:pt x="79" y="106"/>
                  </a:lnTo>
                  <a:lnTo>
                    <a:pt x="79" y="102"/>
                  </a:lnTo>
                  <a:lnTo>
                    <a:pt x="77" y="97"/>
                  </a:lnTo>
                  <a:lnTo>
                    <a:pt x="82" y="95"/>
                  </a:lnTo>
                  <a:lnTo>
                    <a:pt x="83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77" y="81"/>
                  </a:lnTo>
                  <a:lnTo>
                    <a:pt x="70" y="75"/>
                  </a:lnTo>
                  <a:lnTo>
                    <a:pt x="72" y="71"/>
                  </a:lnTo>
                  <a:lnTo>
                    <a:pt x="68" y="66"/>
                  </a:lnTo>
                  <a:lnTo>
                    <a:pt x="72" y="64"/>
                  </a:lnTo>
                  <a:lnTo>
                    <a:pt x="77" y="62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4"/>
                  </a:lnTo>
                  <a:lnTo>
                    <a:pt x="93" y="54"/>
                  </a:lnTo>
                  <a:lnTo>
                    <a:pt x="96" y="55"/>
                  </a:lnTo>
                  <a:lnTo>
                    <a:pt x="96" y="48"/>
                  </a:lnTo>
                  <a:lnTo>
                    <a:pt x="93" y="44"/>
                  </a:lnTo>
                  <a:lnTo>
                    <a:pt x="96" y="40"/>
                  </a:lnTo>
                  <a:lnTo>
                    <a:pt x="92" y="34"/>
                  </a:lnTo>
                  <a:lnTo>
                    <a:pt x="92" y="30"/>
                  </a:lnTo>
                  <a:lnTo>
                    <a:pt x="86" y="27"/>
                  </a:lnTo>
                  <a:lnTo>
                    <a:pt x="89" y="20"/>
                  </a:lnTo>
                  <a:lnTo>
                    <a:pt x="87" y="17"/>
                  </a:lnTo>
                  <a:lnTo>
                    <a:pt x="87" y="11"/>
                  </a:lnTo>
                  <a:lnTo>
                    <a:pt x="83" y="10"/>
                  </a:lnTo>
                  <a:lnTo>
                    <a:pt x="77" y="8"/>
                  </a:lnTo>
                  <a:lnTo>
                    <a:pt x="79" y="4"/>
                  </a:lnTo>
                  <a:lnTo>
                    <a:pt x="76" y="1"/>
                  </a:lnTo>
                  <a:lnTo>
                    <a:pt x="75" y="4"/>
                  </a:lnTo>
                  <a:lnTo>
                    <a:pt x="73" y="6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9" y="4"/>
                  </a:lnTo>
                  <a:lnTo>
                    <a:pt x="66" y="8"/>
                  </a:lnTo>
                  <a:lnTo>
                    <a:pt x="62" y="8"/>
                  </a:lnTo>
                  <a:lnTo>
                    <a:pt x="59" y="11"/>
                  </a:lnTo>
                  <a:lnTo>
                    <a:pt x="56" y="11"/>
                  </a:lnTo>
                  <a:lnTo>
                    <a:pt x="54" y="11"/>
                  </a:lnTo>
                  <a:lnTo>
                    <a:pt x="55" y="8"/>
                  </a:lnTo>
                  <a:lnTo>
                    <a:pt x="55" y="4"/>
                  </a:lnTo>
                  <a:lnTo>
                    <a:pt x="51" y="7"/>
                  </a:lnTo>
                  <a:lnTo>
                    <a:pt x="45" y="4"/>
                  </a:lnTo>
                  <a:lnTo>
                    <a:pt x="45" y="1"/>
                  </a:lnTo>
                  <a:lnTo>
                    <a:pt x="44" y="1"/>
                  </a:lnTo>
                  <a:lnTo>
                    <a:pt x="32" y="0"/>
                  </a:lnTo>
                  <a:lnTo>
                    <a:pt x="35" y="3"/>
                  </a:lnTo>
                  <a:lnTo>
                    <a:pt x="31" y="4"/>
                  </a:lnTo>
                  <a:lnTo>
                    <a:pt x="31" y="8"/>
                  </a:lnTo>
                  <a:lnTo>
                    <a:pt x="35" y="14"/>
                  </a:lnTo>
                  <a:lnTo>
                    <a:pt x="32" y="14"/>
                  </a:lnTo>
                  <a:lnTo>
                    <a:pt x="31" y="14"/>
                  </a:lnTo>
                  <a:lnTo>
                    <a:pt x="30" y="16"/>
                  </a:lnTo>
                  <a:lnTo>
                    <a:pt x="28" y="17"/>
                  </a:lnTo>
                  <a:lnTo>
                    <a:pt x="27" y="17"/>
                  </a:lnTo>
                  <a:lnTo>
                    <a:pt x="24" y="16"/>
                  </a:lnTo>
                  <a:lnTo>
                    <a:pt x="17" y="16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5" y="25"/>
                  </a:lnTo>
                  <a:lnTo>
                    <a:pt x="13" y="30"/>
                  </a:lnTo>
                  <a:lnTo>
                    <a:pt x="10" y="31"/>
                  </a:lnTo>
                  <a:lnTo>
                    <a:pt x="13" y="34"/>
                  </a:lnTo>
                  <a:lnTo>
                    <a:pt x="11" y="38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3" y="42"/>
                  </a:lnTo>
                  <a:lnTo>
                    <a:pt x="3" y="47"/>
                  </a:lnTo>
                  <a:lnTo>
                    <a:pt x="3" y="52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4" y="62"/>
                  </a:lnTo>
                  <a:lnTo>
                    <a:pt x="4" y="65"/>
                  </a:lnTo>
                  <a:lnTo>
                    <a:pt x="3" y="68"/>
                  </a:lnTo>
                  <a:lnTo>
                    <a:pt x="1" y="68"/>
                  </a:lnTo>
                  <a:lnTo>
                    <a:pt x="1" y="71"/>
                  </a:lnTo>
                  <a:lnTo>
                    <a:pt x="6" y="73"/>
                  </a:lnTo>
                  <a:lnTo>
                    <a:pt x="3" y="78"/>
                  </a:lnTo>
                  <a:lnTo>
                    <a:pt x="7" y="81"/>
                  </a:lnTo>
                  <a:lnTo>
                    <a:pt x="10" y="82"/>
                  </a:lnTo>
                  <a:lnTo>
                    <a:pt x="17" y="83"/>
                  </a:lnTo>
                  <a:lnTo>
                    <a:pt x="24" y="86"/>
                  </a:lnTo>
                  <a:lnTo>
                    <a:pt x="20" y="90"/>
                  </a:lnTo>
                  <a:lnTo>
                    <a:pt x="18" y="95"/>
                  </a:lnTo>
                  <a:lnTo>
                    <a:pt x="17" y="106"/>
                  </a:lnTo>
                  <a:lnTo>
                    <a:pt x="15" y="106"/>
                  </a:lnTo>
                  <a:lnTo>
                    <a:pt x="18" y="106"/>
                  </a:lnTo>
                  <a:lnTo>
                    <a:pt x="25" y="106"/>
                  </a:lnTo>
                  <a:close/>
                </a:path>
              </a:pathLst>
            </a:custGeom>
            <a:solidFill>
              <a:srgbClr val="00CC99"/>
            </a:soli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72" name="Freeform 1443"/>
            <p:cNvSpPr>
              <a:spLocks noChangeAspect="1"/>
            </p:cNvSpPr>
            <p:nvPr/>
          </p:nvSpPr>
          <p:spPr bwMode="auto">
            <a:xfrm>
              <a:off x="1293" y="2629"/>
              <a:ext cx="697" cy="599"/>
            </a:xfrm>
            <a:custGeom>
              <a:avLst/>
              <a:gdLst>
                <a:gd name="T0" fmla="*/ 3026 w 152"/>
                <a:gd name="T1" fmla="*/ 1861 h 131"/>
                <a:gd name="T2" fmla="*/ 2733 w 152"/>
                <a:gd name="T3" fmla="*/ 1715 h 131"/>
                <a:gd name="T4" fmla="*/ 2522 w 152"/>
                <a:gd name="T5" fmla="*/ 1568 h 131"/>
                <a:gd name="T6" fmla="*/ 2440 w 152"/>
                <a:gd name="T7" fmla="*/ 1504 h 131"/>
                <a:gd name="T8" fmla="*/ 2229 w 152"/>
                <a:gd name="T9" fmla="*/ 1504 h 131"/>
                <a:gd name="T10" fmla="*/ 1999 w 152"/>
                <a:gd name="T11" fmla="*/ 1358 h 131"/>
                <a:gd name="T12" fmla="*/ 1853 w 152"/>
                <a:gd name="T13" fmla="*/ 1148 h 131"/>
                <a:gd name="T14" fmla="*/ 1513 w 152"/>
                <a:gd name="T15" fmla="*/ 878 h 131"/>
                <a:gd name="T16" fmla="*/ 1431 w 152"/>
                <a:gd name="T17" fmla="*/ 709 h 131"/>
                <a:gd name="T18" fmla="*/ 1495 w 152"/>
                <a:gd name="T19" fmla="*/ 626 h 131"/>
                <a:gd name="T20" fmla="*/ 1449 w 152"/>
                <a:gd name="T21" fmla="*/ 562 h 131"/>
                <a:gd name="T22" fmla="*/ 1513 w 152"/>
                <a:gd name="T23" fmla="*/ 480 h 131"/>
                <a:gd name="T24" fmla="*/ 1747 w 152"/>
                <a:gd name="T25" fmla="*/ 375 h 131"/>
                <a:gd name="T26" fmla="*/ 1747 w 152"/>
                <a:gd name="T27" fmla="*/ 146 h 131"/>
                <a:gd name="T28" fmla="*/ 1389 w 152"/>
                <a:gd name="T29" fmla="*/ 0 h 131"/>
                <a:gd name="T30" fmla="*/ 1091 w 152"/>
                <a:gd name="T31" fmla="*/ 123 h 131"/>
                <a:gd name="T32" fmla="*/ 945 w 152"/>
                <a:gd name="T33" fmla="*/ 169 h 131"/>
                <a:gd name="T34" fmla="*/ 798 w 152"/>
                <a:gd name="T35" fmla="*/ 210 h 131"/>
                <a:gd name="T36" fmla="*/ 633 w 152"/>
                <a:gd name="T37" fmla="*/ 375 h 131"/>
                <a:gd name="T38" fmla="*/ 335 w 152"/>
                <a:gd name="T39" fmla="*/ 357 h 131"/>
                <a:gd name="T40" fmla="*/ 128 w 152"/>
                <a:gd name="T41" fmla="*/ 521 h 131"/>
                <a:gd name="T42" fmla="*/ 64 w 152"/>
                <a:gd name="T43" fmla="*/ 709 h 131"/>
                <a:gd name="T44" fmla="*/ 275 w 152"/>
                <a:gd name="T45" fmla="*/ 919 h 131"/>
                <a:gd name="T46" fmla="*/ 275 w 152"/>
                <a:gd name="T47" fmla="*/ 1001 h 131"/>
                <a:gd name="T48" fmla="*/ 440 w 152"/>
                <a:gd name="T49" fmla="*/ 878 h 131"/>
                <a:gd name="T50" fmla="*/ 569 w 152"/>
                <a:gd name="T51" fmla="*/ 837 h 131"/>
                <a:gd name="T52" fmla="*/ 715 w 152"/>
                <a:gd name="T53" fmla="*/ 919 h 131"/>
                <a:gd name="T54" fmla="*/ 862 w 152"/>
                <a:gd name="T55" fmla="*/ 942 h 131"/>
                <a:gd name="T56" fmla="*/ 926 w 152"/>
                <a:gd name="T57" fmla="*/ 1088 h 131"/>
                <a:gd name="T58" fmla="*/ 1009 w 152"/>
                <a:gd name="T59" fmla="*/ 1276 h 131"/>
                <a:gd name="T60" fmla="*/ 1156 w 152"/>
                <a:gd name="T61" fmla="*/ 1422 h 131"/>
                <a:gd name="T62" fmla="*/ 1344 w 152"/>
                <a:gd name="T63" fmla="*/ 1504 h 131"/>
                <a:gd name="T64" fmla="*/ 1642 w 152"/>
                <a:gd name="T65" fmla="*/ 1738 h 131"/>
                <a:gd name="T66" fmla="*/ 1747 w 152"/>
                <a:gd name="T67" fmla="*/ 1779 h 131"/>
                <a:gd name="T68" fmla="*/ 2018 w 152"/>
                <a:gd name="T69" fmla="*/ 1884 h 131"/>
                <a:gd name="T70" fmla="*/ 2105 w 152"/>
                <a:gd name="T71" fmla="*/ 1925 h 131"/>
                <a:gd name="T72" fmla="*/ 2206 w 152"/>
                <a:gd name="T73" fmla="*/ 1943 h 131"/>
                <a:gd name="T74" fmla="*/ 2311 w 152"/>
                <a:gd name="T75" fmla="*/ 2090 h 131"/>
                <a:gd name="T76" fmla="*/ 2522 w 152"/>
                <a:gd name="T77" fmla="*/ 2195 h 131"/>
                <a:gd name="T78" fmla="*/ 2650 w 152"/>
                <a:gd name="T79" fmla="*/ 2510 h 131"/>
                <a:gd name="T80" fmla="*/ 2522 w 152"/>
                <a:gd name="T81" fmla="*/ 2529 h 131"/>
                <a:gd name="T82" fmla="*/ 2522 w 152"/>
                <a:gd name="T83" fmla="*/ 2657 h 131"/>
                <a:gd name="T84" fmla="*/ 2522 w 152"/>
                <a:gd name="T85" fmla="*/ 2739 h 131"/>
                <a:gd name="T86" fmla="*/ 2650 w 152"/>
                <a:gd name="T87" fmla="*/ 2739 h 131"/>
                <a:gd name="T88" fmla="*/ 2733 w 152"/>
                <a:gd name="T89" fmla="*/ 2529 h 131"/>
                <a:gd name="T90" fmla="*/ 2903 w 152"/>
                <a:gd name="T91" fmla="*/ 2423 h 131"/>
                <a:gd name="T92" fmla="*/ 2861 w 152"/>
                <a:gd name="T93" fmla="*/ 2277 h 131"/>
                <a:gd name="T94" fmla="*/ 2733 w 152"/>
                <a:gd name="T95" fmla="*/ 2218 h 131"/>
                <a:gd name="T96" fmla="*/ 2733 w 152"/>
                <a:gd name="T97" fmla="*/ 2030 h 131"/>
                <a:gd name="T98" fmla="*/ 2816 w 152"/>
                <a:gd name="T99" fmla="*/ 1943 h 131"/>
                <a:gd name="T100" fmla="*/ 3114 w 152"/>
                <a:gd name="T101" fmla="*/ 2030 h 131"/>
                <a:gd name="T102" fmla="*/ 3196 w 152"/>
                <a:gd name="T103" fmla="*/ 2007 h 1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2"/>
                <a:gd name="T157" fmla="*/ 0 h 131"/>
                <a:gd name="T158" fmla="*/ 152 w 152"/>
                <a:gd name="T159" fmla="*/ 131 h 1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2" h="131">
                  <a:moveTo>
                    <a:pt x="148" y="92"/>
                  </a:moveTo>
                  <a:lnTo>
                    <a:pt x="144" y="89"/>
                  </a:lnTo>
                  <a:lnTo>
                    <a:pt x="140" y="88"/>
                  </a:lnTo>
                  <a:lnTo>
                    <a:pt x="130" y="82"/>
                  </a:lnTo>
                  <a:lnTo>
                    <a:pt x="119" y="78"/>
                  </a:lnTo>
                  <a:lnTo>
                    <a:pt x="120" y="75"/>
                  </a:lnTo>
                  <a:lnTo>
                    <a:pt x="120" y="73"/>
                  </a:lnTo>
                  <a:lnTo>
                    <a:pt x="116" y="72"/>
                  </a:lnTo>
                  <a:lnTo>
                    <a:pt x="112" y="72"/>
                  </a:lnTo>
                  <a:lnTo>
                    <a:pt x="106" y="72"/>
                  </a:lnTo>
                  <a:lnTo>
                    <a:pt x="100" y="69"/>
                  </a:lnTo>
                  <a:lnTo>
                    <a:pt x="95" y="65"/>
                  </a:lnTo>
                  <a:lnTo>
                    <a:pt x="92" y="59"/>
                  </a:lnTo>
                  <a:lnTo>
                    <a:pt x="88" y="55"/>
                  </a:lnTo>
                  <a:lnTo>
                    <a:pt x="83" y="49"/>
                  </a:lnTo>
                  <a:lnTo>
                    <a:pt x="72" y="42"/>
                  </a:lnTo>
                  <a:lnTo>
                    <a:pt x="68" y="37"/>
                  </a:lnTo>
                  <a:lnTo>
                    <a:pt x="68" y="34"/>
                  </a:lnTo>
                  <a:lnTo>
                    <a:pt x="69" y="31"/>
                  </a:lnTo>
                  <a:lnTo>
                    <a:pt x="71" y="30"/>
                  </a:lnTo>
                  <a:lnTo>
                    <a:pt x="69" y="28"/>
                  </a:lnTo>
                  <a:lnTo>
                    <a:pt x="69" y="27"/>
                  </a:lnTo>
                  <a:lnTo>
                    <a:pt x="69" y="24"/>
                  </a:lnTo>
                  <a:lnTo>
                    <a:pt x="72" y="23"/>
                  </a:lnTo>
                  <a:lnTo>
                    <a:pt x="83" y="18"/>
                  </a:lnTo>
                  <a:lnTo>
                    <a:pt x="83" y="11"/>
                  </a:lnTo>
                  <a:lnTo>
                    <a:pt x="83" y="7"/>
                  </a:lnTo>
                  <a:lnTo>
                    <a:pt x="69" y="3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52" y="6"/>
                  </a:lnTo>
                  <a:lnTo>
                    <a:pt x="48" y="4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8" y="10"/>
                  </a:lnTo>
                  <a:lnTo>
                    <a:pt x="33" y="8"/>
                  </a:lnTo>
                  <a:lnTo>
                    <a:pt x="30" y="18"/>
                  </a:lnTo>
                  <a:lnTo>
                    <a:pt x="21" y="8"/>
                  </a:lnTo>
                  <a:lnTo>
                    <a:pt x="16" y="17"/>
                  </a:lnTo>
                  <a:lnTo>
                    <a:pt x="3" y="18"/>
                  </a:lnTo>
                  <a:lnTo>
                    <a:pt x="6" y="25"/>
                  </a:lnTo>
                  <a:lnTo>
                    <a:pt x="0" y="28"/>
                  </a:lnTo>
                  <a:lnTo>
                    <a:pt x="3" y="34"/>
                  </a:lnTo>
                  <a:lnTo>
                    <a:pt x="3" y="40"/>
                  </a:lnTo>
                  <a:lnTo>
                    <a:pt x="13" y="44"/>
                  </a:lnTo>
                  <a:lnTo>
                    <a:pt x="10" y="48"/>
                  </a:lnTo>
                  <a:lnTo>
                    <a:pt x="13" y="48"/>
                  </a:lnTo>
                  <a:lnTo>
                    <a:pt x="17" y="47"/>
                  </a:lnTo>
                  <a:lnTo>
                    <a:pt x="21" y="42"/>
                  </a:lnTo>
                  <a:lnTo>
                    <a:pt x="23" y="41"/>
                  </a:lnTo>
                  <a:lnTo>
                    <a:pt x="27" y="40"/>
                  </a:lnTo>
                  <a:lnTo>
                    <a:pt x="31" y="41"/>
                  </a:lnTo>
                  <a:lnTo>
                    <a:pt x="34" y="44"/>
                  </a:lnTo>
                  <a:lnTo>
                    <a:pt x="35" y="45"/>
                  </a:lnTo>
                  <a:lnTo>
                    <a:pt x="41" y="45"/>
                  </a:lnTo>
                  <a:lnTo>
                    <a:pt x="42" y="47"/>
                  </a:lnTo>
                  <a:lnTo>
                    <a:pt x="44" y="52"/>
                  </a:lnTo>
                  <a:lnTo>
                    <a:pt x="47" y="58"/>
                  </a:lnTo>
                  <a:lnTo>
                    <a:pt x="48" y="61"/>
                  </a:lnTo>
                  <a:lnTo>
                    <a:pt x="51" y="62"/>
                  </a:lnTo>
                  <a:lnTo>
                    <a:pt x="55" y="68"/>
                  </a:lnTo>
                  <a:lnTo>
                    <a:pt x="61" y="71"/>
                  </a:lnTo>
                  <a:lnTo>
                    <a:pt x="64" y="72"/>
                  </a:lnTo>
                  <a:lnTo>
                    <a:pt x="66" y="75"/>
                  </a:lnTo>
                  <a:lnTo>
                    <a:pt x="78" y="83"/>
                  </a:lnTo>
                  <a:lnTo>
                    <a:pt x="81" y="85"/>
                  </a:lnTo>
                  <a:lnTo>
                    <a:pt x="83" y="85"/>
                  </a:lnTo>
                  <a:lnTo>
                    <a:pt x="92" y="88"/>
                  </a:lnTo>
                  <a:lnTo>
                    <a:pt x="96" y="90"/>
                  </a:lnTo>
                  <a:lnTo>
                    <a:pt x="99" y="90"/>
                  </a:lnTo>
                  <a:lnTo>
                    <a:pt x="100" y="92"/>
                  </a:lnTo>
                  <a:lnTo>
                    <a:pt x="100" y="93"/>
                  </a:lnTo>
                  <a:lnTo>
                    <a:pt x="105" y="93"/>
                  </a:lnTo>
                  <a:lnTo>
                    <a:pt x="106" y="97"/>
                  </a:lnTo>
                  <a:lnTo>
                    <a:pt x="110" y="100"/>
                  </a:lnTo>
                  <a:lnTo>
                    <a:pt x="116" y="103"/>
                  </a:lnTo>
                  <a:lnTo>
                    <a:pt x="120" y="105"/>
                  </a:lnTo>
                  <a:lnTo>
                    <a:pt x="121" y="110"/>
                  </a:lnTo>
                  <a:lnTo>
                    <a:pt x="126" y="120"/>
                  </a:lnTo>
                  <a:lnTo>
                    <a:pt x="123" y="120"/>
                  </a:lnTo>
                  <a:lnTo>
                    <a:pt x="120" y="121"/>
                  </a:lnTo>
                  <a:lnTo>
                    <a:pt x="120" y="124"/>
                  </a:lnTo>
                  <a:lnTo>
                    <a:pt x="120" y="127"/>
                  </a:lnTo>
                  <a:lnTo>
                    <a:pt x="119" y="129"/>
                  </a:lnTo>
                  <a:lnTo>
                    <a:pt x="120" y="131"/>
                  </a:lnTo>
                  <a:lnTo>
                    <a:pt x="123" y="131"/>
                  </a:lnTo>
                  <a:lnTo>
                    <a:pt x="126" y="131"/>
                  </a:lnTo>
                  <a:lnTo>
                    <a:pt x="128" y="127"/>
                  </a:lnTo>
                  <a:lnTo>
                    <a:pt x="130" y="121"/>
                  </a:lnTo>
                  <a:lnTo>
                    <a:pt x="133" y="117"/>
                  </a:lnTo>
                  <a:lnTo>
                    <a:pt x="138" y="116"/>
                  </a:lnTo>
                  <a:lnTo>
                    <a:pt x="138" y="110"/>
                  </a:lnTo>
                  <a:lnTo>
                    <a:pt x="136" y="109"/>
                  </a:lnTo>
                  <a:lnTo>
                    <a:pt x="133" y="107"/>
                  </a:lnTo>
                  <a:lnTo>
                    <a:pt x="130" y="106"/>
                  </a:lnTo>
                  <a:lnTo>
                    <a:pt x="128" y="103"/>
                  </a:lnTo>
                  <a:lnTo>
                    <a:pt x="130" y="97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3" y="95"/>
                  </a:lnTo>
                  <a:lnTo>
                    <a:pt x="148" y="97"/>
                  </a:lnTo>
                  <a:lnTo>
                    <a:pt x="152" y="100"/>
                  </a:lnTo>
                  <a:lnTo>
                    <a:pt x="152" y="96"/>
                  </a:lnTo>
                  <a:lnTo>
                    <a:pt x="148" y="92"/>
                  </a:lnTo>
                  <a:close/>
                </a:path>
              </a:pathLst>
            </a:custGeom>
            <a:solidFill>
              <a:srgbClr val="00CC99"/>
            </a:soli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73" name="Freeform 1444"/>
            <p:cNvSpPr>
              <a:spLocks noChangeAspect="1"/>
            </p:cNvSpPr>
            <p:nvPr/>
          </p:nvSpPr>
          <p:spPr bwMode="auto">
            <a:xfrm>
              <a:off x="1371" y="3022"/>
              <a:ext cx="97" cy="161"/>
            </a:xfrm>
            <a:custGeom>
              <a:avLst/>
              <a:gdLst>
                <a:gd name="T0" fmla="*/ 0 w 21"/>
                <a:gd name="T1" fmla="*/ 83 h 35"/>
                <a:gd name="T2" fmla="*/ 83 w 21"/>
                <a:gd name="T3" fmla="*/ 129 h 35"/>
                <a:gd name="T4" fmla="*/ 148 w 21"/>
                <a:gd name="T5" fmla="*/ 83 h 35"/>
                <a:gd name="T6" fmla="*/ 277 w 21"/>
                <a:gd name="T7" fmla="*/ 41 h 35"/>
                <a:gd name="T8" fmla="*/ 300 w 21"/>
                <a:gd name="T9" fmla="*/ 0 h 35"/>
                <a:gd name="T10" fmla="*/ 383 w 21"/>
                <a:gd name="T11" fmla="*/ 41 h 35"/>
                <a:gd name="T12" fmla="*/ 383 w 21"/>
                <a:gd name="T13" fmla="*/ 83 h 35"/>
                <a:gd name="T14" fmla="*/ 448 w 21"/>
                <a:gd name="T15" fmla="*/ 235 h 35"/>
                <a:gd name="T16" fmla="*/ 425 w 21"/>
                <a:gd name="T17" fmla="*/ 294 h 35"/>
                <a:gd name="T18" fmla="*/ 448 w 21"/>
                <a:gd name="T19" fmla="*/ 400 h 35"/>
                <a:gd name="T20" fmla="*/ 383 w 21"/>
                <a:gd name="T21" fmla="*/ 658 h 35"/>
                <a:gd name="T22" fmla="*/ 300 w 21"/>
                <a:gd name="T23" fmla="*/ 635 h 35"/>
                <a:gd name="T24" fmla="*/ 236 w 21"/>
                <a:gd name="T25" fmla="*/ 635 h 35"/>
                <a:gd name="T26" fmla="*/ 212 w 21"/>
                <a:gd name="T27" fmla="*/ 699 h 35"/>
                <a:gd name="T28" fmla="*/ 194 w 21"/>
                <a:gd name="T29" fmla="*/ 718 h 35"/>
                <a:gd name="T30" fmla="*/ 129 w 21"/>
                <a:gd name="T31" fmla="*/ 741 h 35"/>
                <a:gd name="T32" fmla="*/ 65 w 21"/>
                <a:gd name="T33" fmla="*/ 635 h 35"/>
                <a:gd name="T34" fmla="*/ 65 w 21"/>
                <a:gd name="T35" fmla="*/ 506 h 35"/>
                <a:gd name="T36" fmla="*/ 83 w 21"/>
                <a:gd name="T37" fmla="*/ 446 h 35"/>
                <a:gd name="T38" fmla="*/ 65 w 21"/>
                <a:gd name="T39" fmla="*/ 423 h 35"/>
                <a:gd name="T40" fmla="*/ 83 w 21"/>
                <a:gd name="T41" fmla="*/ 359 h 35"/>
                <a:gd name="T42" fmla="*/ 83 w 21"/>
                <a:gd name="T43" fmla="*/ 294 h 35"/>
                <a:gd name="T44" fmla="*/ 65 w 21"/>
                <a:gd name="T45" fmla="*/ 212 h 35"/>
                <a:gd name="T46" fmla="*/ 0 w 21"/>
                <a:gd name="T47" fmla="*/ 189 h 35"/>
                <a:gd name="T48" fmla="*/ 0 w 21"/>
                <a:gd name="T49" fmla="*/ 83 h 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35"/>
                <a:gd name="T77" fmla="*/ 21 w 21"/>
                <a:gd name="T78" fmla="*/ 35 h 3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35">
                  <a:moveTo>
                    <a:pt x="0" y="4"/>
                  </a:moveTo>
                  <a:lnTo>
                    <a:pt x="4" y="6"/>
                  </a:lnTo>
                  <a:lnTo>
                    <a:pt x="7" y="4"/>
                  </a:lnTo>
                  <a:lnTo>
                    <a:pt x="13" y="2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1" y="11"/>
                  </a:lnTo>
                  <a:lnTo>
                    <a:pt x="20" y="14"/>
                  </a:lnTo>
                  <a:lnTo>
                    <a:pt x="21" y="19"/>
                  </a:lnTo>
                  <a:lnTo>
                    <a:pt x="18" y="31"/>
                  </a:lnTo>
                  <a:lnTo>
                    <a:pt x="14" y="30"/>
                  </a:lnTo>
                  <a:lnTo>
                    <a:pt x="11" y="30"/>
                  </a:lnTo>
                  <a:lnTo>
                    <a:pt x="10" y="33"/>
                  </a:lnTo>
                  <a:lnTo>
                    <a:pt x="9" y="34"/>
                  </a:lnTo>
                  <a:lnTo>
                    <a:pt x="6" y="35"/>
                  </a:lnTo>
                  <a:lnTo>
                    <a:pt x="3" y="30"/>
                  </a:lnTo>
                  <a:lnTo>
                    <a:pt x="3" y="24"/>
                  </a:lnTo>
                  <a:lnTo>
                    <a:pt x="4" y="21"/>
                  </a:lnTo>
                  <a:lnTo>
                    <a:pt x="3" y="20"/>
                  </a:lnTo>
                  <a:lnTo>
                    <a:pt x="4" y="17"/>
                  </a:lnTo>
                  <a:lnTo>
                    <a:pt x="4" y="14"/>
                  </a:lnTo>
                  <a:lnTo>
                    <a:pt x="3" y="10"/>
                  </a:lnTo>
                  <a:lnTo>
                    <a:pt x="0" y="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CC99"/>
            </a:soli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i-FI"/>
            </a:p>
          </p:txBody>
        </p:sp>
      </p:grpSp>
      <p:pic>
        <p:nvPicPr>
          <p:cNvPr id="18438" name="Picture 1446" descr="German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3124200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447" descr="Belgiu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3987800"/>
            <a:ext cx="508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448" descr="Finlan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57600" y="2736850"/>
            <a:ext cx="508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449" descr="Franc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57600" y="4460875"/>
            <a:ext cx="508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450" descr="Italy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57600" y="4919663"/>
            <a:ext cx="508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451" descr="Netherlands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57600" y="3549650"/>
            <a:ext cx="508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722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 smtClean="0">
                <a:latin typeface="Arial" charset="0"/>
                <a:ea typeface="ヒラギノ角ゴ Pro W3"/>
                <a:cs typeface="Arial" charset="0"/>
              </a:rPr>
              <a:t>Haitallisimmat ympäristöaltisteet </a:t>
            </a:r>
            <a:r>
              <a:rPr lang="fi-FI" sz="1800" dirty="0" smtClean="0">
                <a:latin typeface="Arial" charset="0"/>
                <a:ea typeface="ヒラギノ角ゴ Pro W3"/>
                <a:cs typeface="Arial" charset="0"/>
              </a:rPr>
              <a:t>(Hänninen ja </a:t>
            </a:r>
            <a:r>
              <a:rPr lang="fi-FI" sz="1800" dirty="0" err="1" smtClean="0">
                <a:latin typeface="Arial" charset="0"/>
                <a:ea typeface="ヒラギノ角ゴ Pro W3"/>
                <a:cs typeface="Arial" charset="0"/>
              </a:rPr>
              <a:t>Knol</a:t>
            </a:r>
            <a:r>
              <a:rPr lang="fi-FI" sz="1800" dirty="0" smtClean="0">
                <a:latin typeface="Arial" charset="0"/>
                <a:ea typeface="ヒラギノ角ゴ Pro W3"/>
                <a:cs typeface="Arial" charset="0"/>
              </a:rPr>
              <a:t> 2011)</a:t>
            </a:r>
          </a:p>
        </p:txBody>
      </p:sp>
      <p:pic>
        <p:nvPicPr>
          <p:cNvPr id="2048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" y="1484784"/>
            <a:ext cx="90297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116805" y="2779240"/>
            <a:ext cx="792163" cy="360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971550" y="4328318"/>
            <a:ext cx="541337" cy="433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308304" y="4581525"/>
            <a:ext cx="690563" cy="360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9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270533"/>
            <a:ext cx="8207375" cy="1008063"/>
          </a:xfrm>
        </p:spPr>
        <p:txBody>
          <a:bodyPr/>
          <a:lstStyle/>
          <a:p>
            <a:r>
              <a:rPr lang="fi-FI" dirty="0" smtClean="0"/>
              <a:t>Haitallisimmat ympäristöaltisteet </a:t>
            </a:r>
            <a:r>
              <a:rPr lang="fi-FI" sz="1800" dirty="0" smtClean="0"/>
              <a:t>(Asikainen ym. 2012)</a:t>
            </a:r>
            <a:endParaRPr lang="fi-FI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52E5-19AD-4F6D-B50A-9D98F21736A0}" type="datetime1">
              <a:rPr lang="fi-FI" smtClean="0"/>
              <a:pPr/>
              <a:t>11.2.2014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04AA-1142-47DD-90A6-607B23348ECC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774115"/>
            <a:ext cx="8315325" cy="519112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39552" y="4509120"/>
            <a:ext cx="2448272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797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Taustaa: Kustannustehokkuus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800" dirty="0" smtClean="0"/>
              <a:t>Ympäristöaltisteiden tautikuormaa voidaan alentaa toimenpiteillä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800" dirty="0" smtClean="0"/>
              <a:t>Toimenpiteiden kannattavuutta voidaan tarkastella kustannustehokkuudella (hyödyt&gt;kustannukset)</a:t>
            </a:r>
            <a:r>
              <a:rPr lang="fi-FI" sz="2400" dirty="0" smtClean="0"/>
              <a:t>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800" dirty="0" smtClean="0"/>
              <a:t>Kustannustehokkuutta mitataan mm. nettohyödyllä (kustannus-hyötyanalyysi) ja takaisinmaksuajalla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fi-FI" sz="2400" dirty="0" smtClean="0"/>
              <a:t>Kustannus-hyötyanalyysillä suuri merkitys ympäristöterveyttä koskevassa päätöksenteossa </a:t>
            </a:r>
            <a:r>
              <a:rPr lang="fi-FI" sz="1500" dirty="0" smtClean="0"/>
              <a:t>(Arrow ym. 1996, </a:t>
            </a:r>
            <a:r>
              <a:rPr lang="fi-FI" sz="1500" dirty="0" err="1" smtClean="0"/>
              <a:t>Pearce</a:t>
            </a:r>
            <a:r>
              <a:rPr lang="fi-FI" sz="1500" dirty="0" smtClean="0"/>
              <a:t> ym. 2006)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fi-FI" sz="2400" dirty="0" smtClean="0"/>
              <a:t>Takaisinmaksuajan soveltaminen ympäristöterveydessä, esim. asunto-olojen parantaminen </a:t>
            </a:r>
            <a:r>
              <a:rPr lang="fi-FI" sz="1500" dirty="0" smtClean="0"/>
              <a:t>(mm. </a:t>
            </a:r>
            <a:r>
              <a:rPr lang="fi-FI" sz="1500" dirty="0" err="1" smtClean="0"/>
              <a:t>Chapman</a:t>
            </a:r>
            <a:r>
              <a:rPr lang="fi-FI" sz="1500" dirty="0" smtClean="0"/>
              <a:t> ym. 2009, Stewart 2013)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64570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Taustaa: Koetut </a:t>
            </a:r>
            <a:r>
              <a:rPr lang="fi-FI" dirty="0"/>
              <a:t>a</a:t>
            </a:r>
            <a:r>
              <a:rPr lang="fi-FI" dirty="0" smtClean="0"/>
              <a:t>rvot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400" dirty="0" smtClean="0"/>
              <a:t>Kansalaisilla voi olla toimenpiteisiin liittyviä koettuja arvoja, joita ei ole riittävästi huomioitu ympäristöterveyttä koskevissa vaikutusarvioinneissa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dirty="0" smtClean="0"/>
              <a:t>Ympäristöterveyttä edistävät toimenpiteet vaikuttavat kansalaisten elämään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400" dirty="0" smtClean="0"/>
              <a:t>Koettujen arvojen konteksti on hyöty- ja haittanäkökulma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400" dirty="0" smtClean="0"/>
              <a:t>Tässä työssä koettuja arvoja mitattiin koettujen arvojen kyselyllä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dirty="0" smtClean="0"/>
              <a:t>Miten ihmiset arvottavat rahassa ympäristöterveyttä edistävistä toimenpiteistä syntyviä hyötyjä ja haittoja</a:t>
            </a:r>
          </a:p>
          <a:p>
            <a:pPr marL="5715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39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l_fi_2012">
  <a:themeElements>
    <a:clrScheme name="THL 1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T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6BC9C7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60B6B4"/>
        </a:accent6>
        <a:hlink>
          <a:srgbClr val="C1DF63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THL_fi_2012</Template>
  <TotalTime>442</TotalTime>
  <Words>1782</Words>
  <Application>Microsoft Office PowerPoint</Application>
  <PresentationFormat>On-screen Show (4:3)</PresentationFormat>
  <Paragraphs>432</Paragraphs>
  <Slides>46</Slides>
  <Notes>1</Notes>
  <HiddenSlides>7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thl_fi_2012</vt:lpstr>
      <vt:lpstr>Microsoft Excel -kaavio</vt:lpstr>
      <vt:lpstr>Kaavio</vt:lpstr>
      <vt:lpstr>Ympäristöterveyttä edistävien toimenpiteiden kustannus- ja arvotehokkuudet</vt:lpstr>
      <vt:lpstr>Sisältö</vt:lpstr>
      <vt:lpstr>Taustaa</vt:lpstr>
      <vt:lpstr>Tautikuorman mittari:  Haittapainotettu elinvuosi (DALY)</vt:lpstr>
      <vt:lpstr>Environmental Burden  of Disease in Europe</vt:lpstr>
      <vt:lpstr>Haitallisimmat ympäristöaltisteet (Hänninen ja Knol 2011)</vt:lpstr>
      <vt:lpstr>Haitallisimmat ympäristöaltisteet (Asikainen ym. 2012)</vt:lpstr>
      <vt:lpstr>Taustaa: Kustannustehokkuus</vt:lpstr>
      <vt:lpstr>Taustaa: Koetut arvot</vt:lpstr>
      <vt:lpstr>Tavoiteet</vt:lpstr>
      <vt:lpstr>Aineisto ja menetelmät</vt:lpstr>
      <vt:lpstr>Toimenpiteet</vt:lpstr>
      <vt:lpstr>Terveyshyötyjen laskenta</vt:lpstr>
      <vt:lpstr>Toimenpiteiden kustannukset</vt:lpstr>
      <vt:lpstr>Koettujen arvojen kysely</vt:lpstr>
      <vt:lpstr>Kyselypopulaatio</vt:lpstr>
      <vt:lpstr>PowerPoint Presentation</vt:lpstr>
      <vt:lpstr>Tulokset</vt:lpstr>
      <vt:lpstr>Koetut arvot</vt:lpstr>
      <vt:lpstr>Pienhiukkasiin kohdentuvien toimenpiteiden terveyshyödyt</vt:lpstr>
      <vt:lpstr>Tupakointirajoitusten terveyshyödyt</vt:lpstr>
      <vt:lpstr>Radonkorjauksen terveyshyödyt</vt:lpstr>
      <vt:lpstr>Toimenpiteiden kustannustehokkuus</vt:lpstr>
      <vt:lpstr>Toimenpiteiden kustannustehokkuus (ympäristönäkökulma) </vt:lpstr>
      <vt:lpstr>Tupakointirajoitusten kustannustehokkuus (kokonaisterveysnäkökulma)</vt:lpstr>
      <vt:lpstr>Kustannustehokkuuden mittareita</vt:lpstr>
      <vt:lpstr>Toimenpiteiden arvotehokkuus</vt:lpstr>
      <vt:lpstr>Toimenpiteiden arvotehokkuus (ympäristönäkökulma)</vt:lpstr>
      <vt:lpstr>Tupakointirajoitusten arvotehokkuus (kokonaisterveysnäkökulma)</vt:lpstr>
      <vt:lpstr>Toimenpiteiden priorisointi (terveyshyödyt/50v)</vt:lpstr>
      <vt:lpstr>Toimenpiteiden priorisointi (kustannustehokkuus, nettohyöty/50v)</vt:lpstr>
      <vt:lpstr>Toimenpiteiden priorisointi (kustannustehokkuus, vuosituotto) </vt:lpstr>
      <vt:lpstr>Toimenpiteiden priorisointi (koetut arvot/50v)</vt:lpstr>
      <vt:lpstr>Toimenpiteiden priorisointi (arvotehokkuus/50v)</vt:lpstr>
      <vt:lpstr>Epävarmuudet</vt:lpstr>
      <vt:lpstr>Johtopäätökset 1/2</vt:lpstr>
      <vt:lpstr>Johtopäätökset 2/2</vt:lpstr>
      <vt:lpstr>Lähteet</vt:lpstr>
      <vt:lpstr>Kiitos!</vt:lpstr>
      <vt:lpstr>Puun pienpolttokiellon kustannukset</vt:lpstr>
      <vt:lpstr>Puun pienpolton puolittamisen kustannukset</vt:lpstr>
      <vt:lpstr>Alennettujen nopeusrajoitusten kustannukset</vt:lpstr>
      <vt:lpstr>Tupakointikiellon kustannukset</vt:lpstr>
      <vt:lpstr>Puun pienpolton puolittamisen kustannukset</vt:lpstr>
      <vt:lpstr>Radonkorjauksen (&gt;700 Bq/m3) kustannukset</vt:lpstr>
      <vt:lpstr>Radonkorjauksen (&gt;300 Bq/m3) kustannukset</vt:lpstr>
    </vt:vector>
  </TitlesOfParts>
  <Manager>Recommended Finland</Manager>
  <Company>University of Eastern Finland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suomi</dc:subject>
  <dc:creator>Juho Kutvonen</dc:creator>
  <cp:lastModifiedBy>Kutvonen Juho</cp:lastModifiedBy>
  <cp:revision>33</cp:revision>
  <dcterms:created xsi:type="dcterms:W3CDTF">2014-02-07T10:48:09Z</dcterms:created>
  <dcterms:modified xsi:type="dcterms:W3CDTF">2014-02-11T12:13:19Z</dcterms:modified>
</cp:coreProperties>
</file>