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3" r:id="rId2"/>
    <p:sldId id="265" r:id="rId3"/>
    <p:sldId id="283" r:id="rId4"/>
    <p:sldId id="264" r:id="rId5"/>
    <p:sldId id="287" r:id="rId6"/>
    <p:sldId id="288" r:id="rId7"/>
    <p:sldId id="289" r:id="rId8"/>
    <p:sldId id="294" r:id="rId9"/>
    <p:sldId id="267" r:id="rId10"/>
    <p:sldId id="268" r:id="rId11"/>
    <p:sldId id="290" r:id="rId12"/>
    <p:sldId id="295" r:id="rId13"/>
    <p:sldId id="303" r:id="rId14"/>
    <p:sldId id="299" r:id="rId15"/>
    <p:sldId id="273" r:id="rId16"/>
    <p:sldId id="271" r:id="rId17"/>
    <p:sldId id="304" r:id="rId18"/>
    <p:sldId id="269" r:id="rId19"/>
    <p:sldId id="272" r:id="rId20"/>
    <p:sldId id="301" r:id="rId21"/>
    <p:sldId id="302" r:id="rId22"/>
    <p:sldId id="266" r:id="rId23"/>
    <p:sldId id="274" r:id="rId24"/>
    <p:sldId id="296" r:id="rId25"/>
    <p:sldId id="284" r:id="rId26"/>
    <p:sldId id="292" r:id="rId27"/>
    <p:sldId id="275" r:id="rId28"/>
    <p:sldId id="277" r:id="rId29"/>
    <p:sldId id="297" r:id="rId30"/>
    <p:sldId id="298" r:id="rId31"/>
    <p:sldId id="276" r:id="rId32"/>
    <p:sldId id="278" r:id="rId33"/>
    <p:sldId id="300" r:id="rId34"/>
  </p:sldIdLst>
  <p:sldSz cx="9144000" cy="6858000" type="screen4x3"/>
  <p:notesSz cx="9866313" cy="673576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8E6"/>
    <a:srgbClr val="85B2DC"/>
    <a:srgbClr val="C0BFC1"/>
    <a:srgbClr val="A6A6A8"/>
    <a:srgbClr val="CAE7B4"/>
    <a:srgbClr val="A3D47B"/>
    <a:srgbClr val="B19ACA"/>
    <a:srgbClr val="E20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88" autoAdjust="0"/>
  </p:normalViewPr>
  <p:slideViewPr>
    <p:cSldViewPr showGuides="1">
      <p:cViewPr>
        <p:scale>
          <a:sx n="60" d="100"/>
          <a:sy n="60" d="100"/>
        </p:scale>
        <p:origin x="-1080" y="-738"/>
      </p:cViewPr>
      <p:guideLst>
        <p:guide orient="horz" pos="4042"/>
        <p:guide orient="horz" pos="2614"/>
        <p:guide pos="340"/>
        <p:guide pos="2880"/>
      </p:guideLst>
    </p:cSldViewPr>
  </p:slideViewPr>
  <p:outlineViewPr>
    <p:cViewPr>
      <p:scale>
        <a:sx n="33" d="100"/>
        <a:sy n="33" d="100"/>
      </p:scale>
      <p:origin x="0" y="174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8754"/>
    </p:cViewPr>
  </p:sorterViewPr>
  <p:notesViewPr>
    <p:cSldViewPr>
      <p:cViewPr>
        <p:scale>
          <a:sx n="100" d="100"/>
          <a:sy n="100" d="100"/>
        </p:scale>
        <p:origin x="-648" y="-270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398295"/>
            <a:ext cx="4275696" cy="3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b" anchorCtr="0" compatLnSpc="1">
            <a:prstTxWarp prst="textNoShape">
              <a:avLst/>
            </a:prstTxWarp>
          </a:bodyPr>
          <a:lstStyle>
            <a:lvl1pPr defTabSz="948698">
              <a:defRPr sz="900"/>
            </a:lvl1pPr>
          </a:lstStyle>
          <a:p>
            <a:endParaRPr lang="fi-FI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412" y="6398295"/>
            <a:ext cx="4275696" cy="3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b" anchorCtr="0" compatLnSpc="1">
            <a:prstTxWarp prst="textNoShape">
              <a:avLst/>
            </a:prstTxWarp>
          </a:bodyPr>
          <a:lstStyle>
            <a:lvl1pPr algn="r" defTabSz="948698">
              <a:defRPr sz="900"/>
            </a:lvl1pPr>
          </a:lstStyle>
          <a:p>
            <a:fld id="{951D0073-4171-4740-BF3A-D7E7C2B1D69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2ACA7-4665-4562-8BD5-E391099F1D7B}" type="datetimeFigureOut">
              <a:rPr lang="fi-FI" smtClean="0"/>
              <a:t>8.11.2016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2606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5696" cy="3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t" anchorCtr="0" compatLnSpc="1">
            <a:prstTxWarp prst="textNoShape">
              <a:avLst/>
            </a:prstTxWarp>
          </a:bodyPr>
          <a:lstStyle>
            <a:lvl1pPr defTabSz="948698">
              <a:defRPr sz="90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412" y="0"/>
            <a:ext cx="4275696" cy="3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t" anchorCtr="0" compatLnSpc="1">
            <a:prstTxWarp prst="textNoShape">
              <a:avLst/>
            </a:prstTxWarp>
          </a:bodyPr>
          <a:lstStyle>
            <a:lvl1pPr algn="r" defTabSz="948698">
              <a:defRPr sz="90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1200" y="506413"/>
            <a:ext cx="3363913" cy="2524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191" y="3199147"/>
            <a:ext cx="7893933" cy="30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398295"/>
            <a:ext cx="4275696" cy="3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b" anchorCtr="0" compatLnSpc="1">
            <a:prstTxWarp prst="textNoShape">
              <a:avLst/>
            </a:prstTxWarp>
          </a:bodyPr>
          <a:lstStyle>
            <a:lvl1pPr defTabSz="948698">
              <a:defRPr sz="90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412" y="6398295"/>
            <a:ext cx="4275696" cy="33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30" rIns="94858" bIns="47430" numCol="1" anchor="b" anchorCtr="0" compatLnSpc="1">
            <a:prstTxWarp prst="textNoShape">
              <a:avLst/>
            </a:prstTxWarp>
          </a:bodyPr>
          <a:lstStyle>
            <a:lvl1pPr algn="r" defTabSz="948698">
              <a:defRPr sz="900"/>
            </a:lvl1pPr>
          </a:lstStyle>
          <a:p>
            <a:fld id="{FA5FCF88-723A-4626-AEF2-9A2369E914C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01275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6413"/>
            <a:ext cx="3363913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http://www.iltalehti.fi/uutiset/2016100522418945_uu.shtml</a:t>
            </a:r>
          </a:p>
          <a:p>
            <a:r>
              <a:rPr lang="fi-FI" dirty="0" smtClean="0"/>
              <a:t>https://www.hs.fi/tiede/a1475817518727</a:t>
            </a:r>
          </a:p>
          <a:p>
            <a:r>
              <a:rPr lang="fi-FI" dirty="0" smtClean="0"/>
              <a:t>http://www.hs.fi/kotimaa/a1475729138903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84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6413"/>
            <a:ext cx="3363913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http://www.iltasanomat.fi/ulkomaat/art-2000001269432.html</a:t>
            </a:r>
          </a:p>
          <a:p>
            <a:r>
              <a:rPr lang="fi-FI" dirty="0" smtClean="0"/>
              <a:t>http://www.hs.fi/ulkomaat/a1415500836080</a:t>
            </a:r>
          </a:p>
          <a:p>
            <a:r>
              <a:rPr lang="fi-FI" dirty="0" smtClean="0"/>
              <a:t>https://fi.wikipedia.org/wiki/Malaysia_Airlinesin_lento_17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16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6413"/>
            <a:ext cx="3363913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100" dirty="0"/>
              <a:t>Henrik Jussila on puolestaan tarkastellut "Päätöksenteon tukena vai hyllyssä pölyttymässä?" [6] raportissaan kansanedustajien näkökulmasta tutkimustiedon käyttöön liittyviä kysymyksiä ja kerännyt seuraavia vastauksia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78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6413"/>
            <a:ext cx="3363913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Turja</a:t>
            </a:r>
            <a:r>
              <a:rPr lang="fi-FI" baseline="0" dirty="0" smtClean="0"/>
              <a:t> 2012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851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6413"/>
            <a:ext cx="3363913" cy="252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Andrews</a:t>
            </a:r>
            <a:r>
              <a:rPr lang="fi-FI" baseline="0" dirty="0" smtClean="0"/>
              <a:t> [13]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15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1200" y="506413"/>
            <a:ext cx="3363913" cy="2524125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smtClean="0"/>
              <a:t>http://fi.opasnet.org/fi/Tiedosto:Silakansy%C3%B6nnin_DALYt_ik%C3%A4ryhmitt%C3%A4in_ja_sukupuolittain.png</a:t>
            </a:r>
          </a:p>
          <a:p>
            <a:endParaRPr lang="fi-FI" altLang="fi-FI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722" indent="-2964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726" indent="-2371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017" indent="-2371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4307" indent="-2371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8598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888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7178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1469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4321E2-D6CB-497F-9FF6-4AAB76CD64BD}" type="slidenum">
              <a:rPr lang="fi-FI" altLang="fi-FI" smtClean="0"/>
              <a:pPr eaLnBrk="1" hangingPunct="1"/>
              <a:t>29</a:t>
            </a:fld>
            <a:endParaRPr lang="fi-FI" altLang="fi-FI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51200" y="506413"/>
            <a:ext cx="3363913" cy="252412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smtClean="0"/>
              <a:t>http://en.opasnet.org/w/Human_PBPK_model_for_dioxin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0722" indent="-2964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5726" indent="-2371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0017" indent="-2371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4307" indent="-2371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8598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888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7178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1469" indent="-2371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377458-FE37-44F1-921B-19489A04FC5F}" type="slidenum">
              <a:rPr lang="fi-FI" altLang="fi-FI" smtClean="0"/>
              <a:pPr eaLnBrk="1" hangingPunct="1"/>
              <a:t>30</a:t>
            </a:fld>
            <a:endParaRPr lang="fi-FI" altLang="fi-FI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61B53B2-F96B-417D-8EE5-5980E889330C}" type="datetime1">
              <a:rPr lang="fi-FI" smtClean="0"/>
              <a:t>8.11.2016</a:t>
            </a:fld>
            <a:endParaRPr lang="fi-FI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AE90ED-C1C6-472D-BC2D-035E1DA73F27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3108" name="Group 36"/>
          <p:cNvGrpSpPr>
            <a:grpSpLocks/>
          </p:cNvGrpSpPr>
          <p:nvPr userDrawn="1"/>
        </p:nvGrpSpPr>
        <p:grpSpPr bwMode="auto">
          <a:xfrm>
            <a:off x="2897189" y="5270714"/>
            <a:ext cx="3275011" cy="122886"/>
            <a:chOff x="1201" y="2205"/>
            <a:chExt cx="3358" cy="126"/>
          </a:xfrm>
        </p:grpSpPr>
        <p:sp>
          <p:nvSpPr>
            <p:cNvPr id="310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/>
              <a:ahLst/>
              <a:cxnLst>
                <a:cxn ang="0">
                  <a:pos x="0" y="745"/>
                </a:cxn>
                <a:cxn ang="0">
                  <a:pos x="1036" y="342"/>
                </a:cxn>
                <a:cxn ang="0">
                  <a:pos x="2133" y="16"/>
                </a:cxn>
                <a:cxn ang="0">
                  <a:pos x="2416" y="745"/>
                </a:cxn>
                <a:cxn ang="0">
                  <a:pos x="3143" y="598"/>
                </a:cxn>
                <a:cxn ang="0">
                  <a:pos x="3111" y="745"/>
                </a:cxn>
                <a:cxn ang="0">
                  <a:pos x="3806" y="745"/>
                </a:cxn>
                <a:cxn ang="0">
                  <a:pos x="4817" y="167"/>
                </a:cxn>
                <a:cxn ang="0">
                  <a:pos x="4595" y="9"/>
                </a:cxn>
                <a:cxn ang="0">
                  <a:pos x="4305" y="64"/>
                </a:cxn>
                <a:cxn ang="0">
                  <a:pos x="4170" y="301"/>
                </a:cxn>
                <a:cxn ang="0">
                  <a:pos x="4214" y="592"/>
                </a:cxn>
                <a:cxn ang="0">
                  <a:pos x="4437" y="751"/>
                </a:cxn>
                <a:cxn ang="0">
                  <a:pos x="4726" y="696"/>
                </a:cxn>
                <a:cxn ang="0">
                  <a:pos x="4863" y="459"/>
                </a:cxn>
                <a:cxn ang="0">
                  <a:pos x="4734" y="517"/>
                </a:cxn>
                <a:cxn ang="0">
                  <a:pos x="4594" y="653"/>
                </a:cxn>
                <a:cxn ang="0">
                  <a:pos x="4393" y="633"/>
                </a:cxn>
                <a:cxn ang="0">
                  <a:pos x="4282" y="467"/>
                </a:cxn>
                <a:cxn ang="0">
                  <a:pos x="4298" y="243"/>
                </a:cxn>
                <a:cxn ang="0">
                  <a:pos x="4439" y="107"/>
                </a:cxn>
                <a:cxn ang="0">
                  <a:pos x="4637" y="127"/>
                </a:cxn>
                <a:cxn ang="0">
                  <a:pos x="4748" y="293"/>
                </a:cxn>
                <a:cxn ang="0">
                  <a:pos x="5179" y="745"/>
                </a:cxn>
                <a:cxn ang="0">
                  <a:pos x="5441" y="745"/>
                </a:cxn>
                <a:cxn ang="0">
                  <a:pos x="6704" y="16"/>
                </a:cxn>
                <a:cxn ang="0">
                  <a:pos x="6351" y="160"/>
                </a:cxn>
                <a:cxn ang="0">
                  <a:pos x="7959" y="745"/>
                </a:cxn>
                <a:cxn ang="0">
                  <a:pos x="7495" y="745"/>
                </a:cxn>
                <a:cxn ang="0">
                  <a:pos x="8629" y="16"/>
                </a:cxn>
                <a:cxn ang="0">
                  <a:pos x="9151" y="745"/>
                </a:cxn>
                <a:cxn ang="0">
                  <a:pos x="9554" y="475"/>
                </a:cxn>
                <a:cxn ang="0">
                  <a:pos x="10170" y="16"/>
                </a:cxn>
                <a:cxn ang="0">
                  <a:pos x="11503" y="340"/>
                </a:cxn>
                <a:cxn ang="0">
                  <a:pos x="11390" y="86"/>
                </a:cxn>
                <a:cxn ang="0">
                  <a:pos x="11111" y="3"/>
                </a:cxn>
                <a:cxn ang="0">
                  <a:pos x="10869" y="138"/>
                </a:cxn>
                <a:cxn ang="0">
                  <a:pos x="10802" y="421"/>
                </a:cxn>
                <a:cxn ang="0">
                  <a:pos x="10914" y="674"/>
                </a:cxn>
                <a:cxn ang="0">
                  <a:pos x="11193" y="756"/>
                </a:cxn>
                <a:cxn ang="0">
                  <a:pos x="11437" y="620"/>
                </a:cxn>
                <a:cxn ang="0">
                  <a:pos x="11395" y="380"/>
                </a:cxn>
                <a:cxn ang="0">
                  <a:pos x="11331" y="584"/>
                </a:cxn>
                <a:cxn ang="0">
                  <a:pos x="11152" y="665"/>
                </a:cxn>
                <a:cxn ang="0">
                  <a:pos x="10974" y="584"/>
                </a:cxn>
                <a:cxn ang="0">
                  <a:pos x="10909" y="380"/>
                </a:cxn>
                <a:cxn ang="0">
                  <a:pos x="10974" y="178"/>
                </a:cxn>
                <a:cxn ang="0">
                  <a:pos x="11152" y="95"/>
                </a:cxn>
                <a:cxn ang="0">
                  <a:pos x="11331" y="178"/>
                </a:cxn>
                <a:cxn ang="0">
                  <a:pos x="11395" y="380"/>
                </a:cxn>
                <a:cxn ang="0">
                  <a:pos x="12012" y="392"/>
                </a:cxn>
                <a:cxn ang="0">
                  <a:pos x="11778" y="241"/>
                </a:cxn>
                <a:cxn ang="0">
                  <a:pos x="11777" y="142"/>
                </a:cxn>
                <a:cxn ang="0">
                  <a:pos x="11908" y="95"/>
                </a:cxn>
                <a:cxn ang="0">
                  <a:pos x="11862" y="1"/>
                </a:cxn>
                <a:cxn ang="0">
                  <a:pos x="11691" y="77"/>
                </a:cxn>
                <a:cxn ang="0">
                  <a:pos x="11652" y="236"/>
                </a:cxn>
                <a:cxn ang="0">
                  <a:pos x="11824" y="399"/>
                </a:cxn>
                <a:cxn ang="0">
                  <a:pos x="11964" y="526"/>
                </a:cxn>
                <a:cxn ang="0">
                  <a:pos x="11871" y="657"/>
                </a:cxn>
                <a:cxn ang="0">
                  <a:pos x="11670" y="629"/>
                </a:cxn>
                <a:cxn ang="0">
                  <a:pos x="11858" y="755"/>
                </a:cxn>
                <a:cxn ang="0">
                  <a:pos x="12025" y="680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0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/>
              <a:ahLst/>
              <a:cxnLst>
                <a:cxn ang="0">
                  <a:pos x="331" y="91"/>
                </a:cxn>
                <a:cxn ang="0">
                  <a:pos x="814" y="635"/>
                </a:cxn>
                <a:cxn ang="0">
                  <a:pos x="1849" y="635"/>
                </a:cxn>
                <a:cxn ang="0">
                  <a:pos x="1793" y="617"/>
                </a:cxn>
                <a:cxn ang="0">
                  <a:pos x="1715" y="480"/>
                </a:cxn>
                <a:cxn ang="0">
                  <a:pos x="1678" y="354"/>
                </a:cxn>
                <a:cxn ang="0">
                  <a:pos x="1757" y="288"/>
                </a:cxn>
                <a:cxn ang="0">
                  <a:pos x="1789" y="203"/>
                </a:cxn>
                <a:cxn ang="0">
                  <a:pos x="1778" y="120"/>
                </a:cxn>
                <a:cxn ang="0">
                  <a:pos x="1732" y="57"/>
                </a:cxn>
                <a:cxn ang="0">
                  <a:pos x="1653" y="12"/>
                </a:cxn>
                <a:cxn ang="0">
                  <a:pos x="1318" y="0"/>
                </a:cxn>
                <a:cxn ang="0">
                  <a:pos x="1535" y="411"/>
                </a:cxn>
                <a:cxn ang="0">
                  <a:pos x="1581" y="450"/>
                </a:cxn>
                <a:cxn ang="0">
                  <a:pos x="1697" y="665"/>
                </a:cxn>
                <a:cxn ang="0">
                  <a:pos x="1765" y="717"/>
                </a:cxn>
                <a:cxn ang="0">
                  <a:pos x="1677" y="190"/>
                </a:cxn>
                <a:cxn ang="0">
                  <a:pos x="1646" y="266"/>
                </a:cxn>
                <a:cxn ang="0">
                  <a:pos x="1584" y="309"/>
                </a:cxn>
                <a:cxn ang="0">
                  <a:pos x="1559" y="91"/>
                </a:cxn>
                <a:cxn ang="0">
                  <a:pos x="1645" y="123"/>
                </a:cxn>
                <a:cxn ang="0">
                  <a:pos x="1673" y="167"/>
                </a:cxn>
                <a:cxn ang="0">
                  <a:pos x="1902" y="0"/>
                </a:cxn>
                <a:cxn ang="0">
                  <a:pos x="3146" y="729"/>
                </a:cxn>
                <a:cxn ang="0">
                  <a:pos x="3148" y="91"/>
                </a:cxn>
                <a:cxn ang="0">
                  <a:pos x="3646" y="729"/>
                </a:cxn>
                <a:cxn ang="0">
                  <a:pos x="4650" y="276"/>
                </a:cxn>
                <a:cxn ang="0">
                  <a:pos x="4596" y="150"/>
                </a:cxn>
                <a:cxn ang="0">
                  <a:pos x="4510" y="62"/>
                </a:cxn>
                <a:cxn ang="0">
                  <a:pos x="4381" y="6"/>
                </a:cxn>
                <a:cxn ang="0">
                  <a:pos x="4326" y="729"/>
                </a:cxn>
                <a:cxn ang="0">
                  <a:pos x="4465" y="695"/>
                </a:cxn>
                <a:cxn ang="0">
                  <a:pos x="4575" y="609"/>
                </a:cxn>
                <a:cxn ang="0">
                  <a:pos x="4635" y="507"/>
                </a:cxn>
                <a:cxn ang="0">
                  <a:pos x="4659" y="368"/>
                </a:cxn>
                <a:cxn ang="0">
                  <a:pos x="4539" y="459"/>
                </a:cxn>
                <a:cxn ang="0">
                  <a:pos x="4494" y="546"/>
                </a:cxn>
                <a:cxn ang="0">
                  <a:pos x="4417" y="611"/>
                </a:cxn>
                <a:cxn ang="0">
                  <a:pos x="4320" y="635"/>
                </a:cxn>
                <a:cxn ang="0">
                  <a:pos x="4359" y="98"/>
                </a:cxn>
                <a:cxn ang="0">
                  <a:pos x="4443" y="136"/>
                </a:cxn>
                <a:cxn ang="0">
                  <a:pos x="4507" y="208"/>
                </a:cxn>
                <a:cxn ang="0">
                  <a:pos x="4546" y="301"/>
                </a:cxn>
                <a:cxn ang="0">
                  <a:pos x="4825" y="0"/>
                </a:cxn>
                <a:cxn ang="0">
                  <a:pos x="4931" y="302"/>
                </a:cxn>
                <a:cxn ang="0">
                  <a:pos x="5583" y="0"/>
                </a:cxn>
                <a:cxn ang="0">
                  <a:pos x="6765" y="527"/>
                </a:cxn>
                <a:cxn ang="0">
                  <a:pos x="6652" y="571"/>
                </a:cxn>
                <a:cxn ang="0">
                  <a:pos x="6604" y="632"/>
                </a:cxn>
                <a:cxn ang="0">
                  <a:pos x="6507" y="649"/>
                </a:cxn>
                <a:cxn ang="0">
                  <a:pos x="6487" y="731"/>
                </a:cxn>
                <a:cxn ang="0">
                  <a:pos x="6590" y="741"/>
                </a:cxn>
                <a:cxn ang="0">
                  <a:pos x="6676" y="713"/>
                </a:cxn>
                <a:cxn ang="0">
                  <a:pos x="6731" y="658"/>
                </a:cxn>
                <a:cxn ang="0">
                  <a:pos x="6762" y="572"/>
                </a:cxn>
                <a:cxn ang="0">
                  <a:pos x="6884" y="729"/>
                </a:cxn>
                <a:cxn ang="0">
                  <a:pos x="7256" y="100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RGB_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24201" y="4038600"/>
            <a:ext cx="2603500" cy="1064086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4" y="2632076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3CA372-CA57-48AE-AA60-3EE584F10BE2}" type="datetime1">
              <a:rPr lang="fi-FI" smtClean="0"/>
              <a:t>8.11.2016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8B681-2CC6-44B1-93C6-7D39F9444A4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5B1A-444C-4C5D-9CF2-E12B153CC261}" type="datetime1">
              <a:rPr lang="fi-FI" smtClean="0"/>
              <a:t>8.11.2016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9652AC-7B34-4492-9242-97394D396347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51520" y="1484785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DEAD6-E5A6-415A-9E24-1484E0ACF36E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47369-19E2-4791-B101-DB9661BC3D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1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9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1D4788-5E1F-4916-B4E6-126EBF614B5D}" type="datetime1">
              <a:rPr lang="fi-FI" smtClean="0"/>
              <a:t>8.11.2016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251520" y="1484785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1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9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E1BA8-FDC0-4246-AFAC-34415791B67B}" type="datetime1">
              <a:rPr lang="fi-FI" smtClean="0"/>
              <a:t>8.11.2016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7374-414B-4D0D-9853-A8432DB7984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73D2CA-C68D-47E4-A74B-F77A90B3AD0C}" type="datetime1">
              <a:rPr lang="fi-FI" smtClean="0"/>
              <a:t>8.11.2016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74A-68A3-4748-9195-F5D2476522E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81962-6256-448E-B17B-26D0A0A28ECD}" type="datetime1">
              <a:rPr lang="fi-FI" smtClean="0"/>
              <a:t>8.11.2016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095B7-FA91-4D04-B594-C4BAD1D65857}" type="datetime1">
              <a:rPr lang="fi-FI" smtClean="0"/>
              <a:t>8.11.2016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Suorakulmio 5"/>
          <p:cNvSpPr/>
          <p:nvPr userDrawn="1"/>
        </p:nvSpPr>
        <p:spPr>
          <a:xfrm>
            <a:off x="251520" y="1484785"/>
            <a:ext cx="8640960" cy="439248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260351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4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3D5D7757-9E71-46F2-B3AF-F2498CD97614}" type="datetime1">
              <a:rPr lang="fi-FI" smtClean="0"/>
              <a:t>8.11.2016</a:t>
            </a:fld>
            <a:endParaRPr lang="fi-FI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4" y="6597651"/>
            <a:ext cx="626189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http://fi.opasnet.org/fi/Tiedosto:Miten_tieto_sidotaan_päätöksentekoon.pptx / Jouni Tuomisto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9" y="6597651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</a:defRPr>
            </a:lvl1pPr>
          </a:lstStyle>
          <a:p>
            <a:fld id="{D28B6E41-5D14-4BD8-B322-AC61B067EABD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5867401" y="6324601"/>
            <a:ext cx="2773363" cy="104775"/>
            <a:chOff x="340" y="3906"/>
            <a:chExt cx="1747" cy="66"/>
          </a:xfrm>
        </p:grpSpPr>
        <p:sp>
          <p:nvSpPr>
            <p:cNvPr id="1051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/>
              <a:ahLst/>
              <a:cxnLst>
                <a:cxn ang="0">
                  <a:pos x="0" y="715"/>
                </a:cxn>
                <a:cxn ang="0">
                  <a:pos x="988" y="328"/>
                </a:cxn>
                <a:cxn ang="0">
                  <a:pos x="2035" y="15"/>
                </a:cxn>
                <a:cxn ang="0">
                  <a:pos x="2305" y="715"/>
                </a:cxn>
                <a:cxn ang="0">
                  <a:pos x="2998" y="575"/>
                </a:cxn>
                <a:cxn ang="0">
                  <a:pos x="2968" y="715"/>
                </a:cxn>
                <a:cxn ang="0">
                  <a:pos x="3630" y="715"/>
                </a:cxn>
                <a:cxn ang="0">
                  <a:pos x="4594" y="161"/>
                </a:cxn>
                <a:cxn ang="0">
                  <a:pos x="4382" y="8"/>
                </a:cxn>
                <a:cxn ang="0">
                  <a:pos x="4106" y="61"/>
                </a:cxn>
                <a:cxn ang="0">
                  <a:pos x="3977" y="289"/>
                </a:cxn>
                <a:cxn ang="0">
                  <a:pos x="4019" y="568"/>
                </a:cxn>
                <a:cxn ang="0">
                  <a:pos x="4231" y="722"/>
                </a:cxn>
                <a:cxn ang="0">
                  <a:pos x="4507" y="669"/>
                </a:cxn>
                <a:cxn ang="0">
                  <a:pos x="4638" y="441"/>
                </a:cxn>
                <a:cxn ang="0">
                  <a:pos x="4514" y="497"/>
                </a:cxn>
                <a:cxn ang="0">
                  <a:pos x="4381" y="628"/>
                </a:cxn>
                <a:cxn ang="0">
                  <a:pos x="4190" y="608"/>
                </a:cxn>
                <a:cxn ang="0">
                  <a:pos x="4084" y="448"/>
                </a:cxn>
                <a:cxn ang="0">
                  <a:pos x="4099" y="233"/>
                </a:cxn>
                <a:cxn ang="0">
                  <a:pos x="4233" y="102"/>
                </a:cxn>
                <a:cxn ang="0">
                  <a:pos x="4422" y="122"/>
                </a:cxn>
                <a:cxn ang="0">
                  <a:pos x="4528" y="282"/>
                </a:cxn>
                <a:cxn ang="0">
                  <a:pos x="4939" y="715"/>
                </a:cxn>
                <a:cxn ang="0">
                  <a:pos x="5189" y="715"/>
                </a:cxn>
                <a:cxn ang="0">
                  <a:pos x="6393" y="15"/>
                </a:cxn>
                <a:cxn ang="0">
                  <a:pos x="6057" y="153"/>
                </a:cxn>
                <a:cxn ang="0">
                  <a:pos x="7590" y="715"/>
                </a:cxn>
                <a:cxn ang="0">
                  <a:pos x="7148" y="715"/>
                </a:cxn>
                <a:cxn ang="0">
                  <a:pos x="8228" y="15"/>
                </a:cxn>
                <a:cxn ang="0">
                  <a:pos x="8727" y="715"/>
                </a:cxn>
                <a:cxn ang="0">
                  <a:pos x="9110" y="456"/>
                </a:cxn>
                <a:cxn ang="0">
                  <a:pos x="9699" y="15"/>
                </a:cxn>
                <a:cxn ang="0">
                  <a:pos x="10970" y="326"/>
                </a:cxn>
                <a:cxn ang="0">
                  <a:pos x="10862" y="83"/>
                </a:cxn>
                <a:cxn ang="0">
                  <a:pos x="10596" y="3"/>
                </a:cxn>
                <a:cxn ang="0">
                  <a:pos x="10364" y="133"/>
                </a:cxn>
                <a:cxn ang="0">
                  <a:pos x="10301" y="404"/>
                </a:cxn>
                <a:cxn ang="0">
                  <a:pos x="10408" y="647"/>
                </a:cxn>
                <a:cxn ang="0">
                  <a:pos x="10674" y="726"/>
                </a:cxn>
                <a:cxn ang="0">
                  <a:pos x="10906" y="595"/>
                </a:cxn>
                <a:cxn ang="0">
                  <a:pos x="10866" y="365"/>
                </a:cxn>
                <a:cxn ang="0">
                  <a:pos x="10805" y="561"/>
                </a:cxn>
                <a:cxn ang="0">
                  <a:pos x="10635" y="638"/>
                </a:cxn>
                <a:cxn ang="0">
                  <a:pos x="10465" y="561"/>
                </a:cxn>
                <a:cxn ang="0">
                  <a:pos x="10403" y="365"/>
                </a:cxn>
                <a:cxn ang="0">
                  <a:pos x="10465" y="171"/>
                </a:cxn>
                <a:cxn ang="0">
                  <a:pos x="10635" y="92"/>
                </a:cxn>
                <a:cxn ang="0">
                  <a:pos x="10805" y="171"/>
                </a:cxn>
                <a:cxn ang="0">
                  <a:pos x="10866" y="365"/>
                </a:cxn>
                <a:cxn ang="0">
                  <a:pos x="11455" y="377"/>
                </a:cxn>
                <a:cxn ang="0">
                  <a:pos x="11231" y="231"/>
                </a:cxn>
                <a:cxn ang="0">
                  <a:pos x="11230" y="136"/>
                </a:cxn>
                <a:cxn ang="0">
                  <a:pos x="11356" y="92"/>
                </a:cxn>
                <a:cxn ang="0">
                  <a:pos x="11311" y="1"/>
                </a:cxn>
                <a:cxn ang="0">
                  <a:pos x="11148" y="74"/>
                </a:cxn>
                <a:cxn ang="0">
                  <a:pos x="11111" y="227"/>
                </a:cxn>
                <a:cxn ang="0">
                  <a:pos x="11276" y="383"/>
                </a:cxn>
                <a:cxn ang="0">
                  <a:pos x="11409" y="505"/>
                </a:cxn>
                <a:cxn ang="0">
                  <a:pos x="11320" y="631"/>
                </a:cxn>
                <a:cxn ang="0">
                  <a:pos x="11129" y="604"/>
                </a:cxn>
                <a:cxn ang="0">
                  <a:pos x="11308" y="725"/>
                </a:cxn>
                <a:cxn ang="0">
                  <a:pos x="11467" y="653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52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/>
              <a:ahLst/>
              <a:cxnLst>
                <a:cxn ang="0">
                  <a:pos x="316" y="88"/>
                </a:cxn>
                <a:cxn ang="0">
                  <a:pos x="776" y="611"/>
                </a:cxn>
                <a:cxn ang="0">
                  <a:pos x="1763" y="611"/>
                </a:cxn>
                <a:cxn ang="0">
                  <a:pos x="1710" y="594"/>
                </a:cxn>
                <a:cxn ang="0">
                  <a:pos x="1635" y="462"/>
                </a:cxn>
                <a:cxn ang="0">
                  <a:pos x="1600" y="341"/>
                </a:cxn>
                <a:cxn ang="0">
                  <a:pos x="1675" y="277"/>
                </a:cxn>
                <a:cxn ang="0">
                  <a:pos x="1706" y="196"/>
                </a:cxn>
                <a:cxn ang="0">
                  <a:pos x="1695" y="116"/>
                </a:cxn>
                <a:cxn ang="0">
                  <a:pos x="1652" y="56"/>
                </a:cxn>
                <a:cxn ang="0">
                  <a:pos x="1576" y="12"/>
                </a:cxn>
                <a:cxn ang="0">
                  <a:pos x="1257" y="0"/>
                </a:cxn>
                <a:cxn ang="0">
                  <a:pos x="1464" y="396"/>
                </a:cxn>
                <a:cxn ang="0">
                  <a:pos x="1508" y="433"/>
                </a:cxn>
                <a:cxn ang="0">
                  <a:pos x="1618" y="639"/>
                </a:cxn>
                <a:cxn ang="0">
                  <a:pos x="1683" y="690"/>
                </a:cxn>
                <a:cxn ang="0">
                  <a:pos x="1599" y="183"/>
                </a:cxn>
                <a:cxn ang="0">
                  <a:pos x="1570" y="256"/>
                </a:cxn>
                <a:cxn ang="0">
                  <a:pos x="1510" y="298"/>
                </a:cxn>
                <a:cxn ang="0">
                  <a:pos x="1486" y="88"/>
                </a:cxn>
                <a:cxn ang="0">
                  <a:pos x="1568" y="119"/>
                </a:cxn>
                <a:cxn ang="0">
                  <a:pos x="1595" y="161"/>
                </a:cxn>
                <a:cxn ang="0">
                  <a:pos x="1814" y="0"/>
                </a:cxn>
                <a:cxn ang="0">
                  <a:pos x="3000" y="700"/>
                </a:cxn>
                <a:cxn ang="0">
                  <a:pos x="3002" y="88"/>
                </a:cxn>
                <a:cxn ang="0">
                  <a:pos x="3476" y="700"/>
                </a:cxn>
                <a:cxn ang="0">
                  <a:pos x="4434" y="266"/>
                </a:cxn>
                <a:cxn ang="0">
                  <a:pos x="4382" y="145"/>
                </a:cxn>
                <a:cxn ang="0">
                  <a:pos x="4300" y="60"/>
                </a:cxn>
                <a:cxn ang="0">
                  <a:pos x="4178" y="7"/>
                </a:cxn>
                <a:cxn ang="0">
                  <a:pos x="4125" y="700"/>
                </a:cxn>
                <a:cxn ang="0">
                  <a:pos x="4258" y="668"/>
                </a:cxn>
                <a:cxn ang="0">
                  <a:pos x="4363" y="586"/>
                </a:cxn>
                <a:cxn ang="0">
                  <a:pos x="4420" y="488"/>
                </a:cxn>
                <a:cxn ang="0">
                  <a:pos x="4443" y="354"/>
                </a:cxn>
                <a:cxn ang="0">
                  <a:pos x="4328" y="441"/>
                </a:cxn>
                <a:cxn ang="0">
                  <a:pos x="4285" y="525"/>
                </a:cxn>
                <a:cxn ang="0">
                  <a:pos x="4211" y="587"/>
                </a:cxn>
                <a:cxn ang="0">
                  <a:pos x="4119" y="611"/>
                </a:cxn>
                <a:cxn ang="0">
                  <a:pos x="4156" y="94"/>
                </a:cxn>
                <a:cxn ang="0">
                  <a:pos x="4236" y="131"/>
                </a:cxn>
                <a:cxn ang="0">
                  <a:pos x="4298" y="200"/>
                </a:cxn>
                <a:cxn ang="0">
                  <a:pos x="4335" y="290"/>
                </a:cxn>
                <a:cxn ang="0">
                  <a:pos x="4600" y="0"/>
                </a:cxn>
                <a:cxn ang="0">
                  <a:pos x="4702" y="291"/>
                </a:cxn>
                <a:cxn ang="0">
                  <a:pos x="5324" y="0"/>
                </a:cxn>
                <a:cxn ang="0">
                  <a:pos x="6451" y="507"/>
                </a:cxn>
                <a:cxn ang="0">
                  <a:pos x="6343" y="549"/>
                </a:cxn>
                <a:cxn ang="0">
                  <a:pos x="6298" y="608"/>
                </a:cxn>
                <a:cxn ang="0">
                  <a:pos x="6205" y="624"/>
                </a:cxn>
                <a:cxn ang="0">
                  <a:pos x="6185" y="703"/>
                </a:cxn>
                <a:cxn ang="0">
                  <a:pos x="6283" y="712"/>
                </a:cxn>
                <a:cxn ang="0">
                  <a:pos x="6366" y="685"/>
                </a:cxn>
                <a:cxn ang="0">
                  <a:pos x="6419" y="632"/>
                </a:cxn>
                <a:cxn ang="0">
                  <a:pos x="6448" y="550"/>
                </a:cxn>
                <a:cxn ang="0">
                  <a:pos x="6565" y="700"/>
                </a:cxn>
                <a:cxn ang="0">
                  <a:pos x="6919" y="97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i-FI"/>
            </a:p>
          </p:txBody>
        </p:sp>
      </p:grpSp>
      <p:pic>
        <p:nvPicPr>
          <p:cNvPr id="12" name="Picture 11" descr="SHORT_THL_LOGO_WEB_186x80px.jpg"/>
          <p:cNvPicPr>
            <a:picLocks noChangeAspect="1"/>
          </p:cNvPicPr>
          <p:nvPr/>
        </p:nvPicPr>
        <p:blipFill>
          <a:blip r:embed="rId13" cstate="print"/>
          <a:srcRect t="9687" b="12813"/>
          <a:stretch>
            <a:fillRect/>
          </a:stretch>
        </p:blipFill>
        <p:spPr>
          <a:xfrm>
            <a:off x="152400" y="5994399"/>
            <a:ext cx="1524000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52" r:id="rId5"/>
    <p:sldLayoutId id="2147483658" r:id="rId6"/>
    <p:sldLayoutId id="2147483653" r:id="rId7"/>
    <p:sldLayoutId id="2147483654" r:id="rId8"/>
    <p:sldLayoutId id="2147483659" r:id="rId9"/>
    <p:sldLayoutId id="2147483655" r:id="rId10"/>
    <p:sldLayoutId id="214748365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lr>
          <a:schemeClr val="accent1"/>
        </a:buClr>
        <a:buChar char="•"/>
        <a:defRPr sz="1800">
          <a:solidFill>
            <a:schemeClr val="tx1"/>
          </a:solidFill>
          <a:latin typeface="+mn-lt"/>
        </a:defRPr>
      </a:lvl3pPr>
      <a:lvl4pPr marL="1165225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430338" indent="-265113" algn="l" rtl="0" eaLnBrk="1" fontAlgn="base" hangingPunct="1">
        <a:lnSpc>
          <a:spcPct val="95000"/>
        </a:lnSpc>
        <a:spcBef>
          <a:spcPts val="54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htakoytta.fi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htakoytta.fi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i.opasnet.org/fi/Taloudellinen_arviointi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.wikimedia.org/wikipedia/commons/0/00/Wikipeda_Day_15_(2016)_NYC_Wikidata.pdf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0D7CE2-5BFD-41AE-BC6F-9EBCC875874F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Miten tieto sidotaan päätöksentekoon? 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Yhtäköyttä-periaatteet</a:t>
            </a:r>
            <a:r>
              <a:rPr lang="fi-FI" dirty="0"/>
              <a:t>: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tutkijan </a:t>
            </a:r>
            <a:r>
              <a:rPr lang="fi-FI" dirty="0"/>
              <a:t>uusi rooli yhteiskunnan </a:t>
            </a:r>
            <a:r>
              <a:rPr lang="fi-FI" dirty="0" smtClean="0"/>
              <a:t>päätöksenteossa</a:t>
            </a:r>
          </a:p>
          <a:p>
            <a:r>
              <a:rPr lang="fi-FI" dirty="0" smtClean="0"/>
              <a:t>Jouni </a:t>
            </a:r>
            <a:r>
              <a:rPr lang="fi-FI" dirty="0" smtClean="0"/>
              <a:t>Tuomisto, Terveydensuojeluosasto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 dirty="0"/>
          </a:p>
        </p:txBody>
      </p:sp>
      <p:pic>
        <p:nvPicPr>
          <p:cNvPr id="9" name="Picture 7" descr="ylabanneri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77977"/>
            <a:ext cx="9144000" cy="78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Tiedon käyttö päätöksenteon</a:t>
            </a:r>
            <a:r>
              <a:rPr lang="fi-FI" baseline="0" dirty="0" smtClean="0"/>
              <a:t> eri vaiheissa eduskunnassa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Tutkimus nostaa sosiaalisia kysymyksiä keskusteluun.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Kysymys politisoituu, ja puolueet ja etujärjestöt muodostavat siitä kantansa.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Eduskunta alkaa päästä yhteisymmärrykseen asiasta, ja hallitus tuottaa lakiesityksen päätettäväksi. Valiokunnissa alkaa tietointensiivisin vaihe, kun asiaan perehdytään.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Varsinainen päätöksenteko on yleensä äänestys, jossa poliittiset näkökulmat ohittavat täysin tutkimustiedon. 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Tehdyn päätöksen puolustelu (hallitus) tai haukkuminen (oppositio) valikoidun tutkimustiedon perusteella.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0E43-72EA-4F3C-B695-FCC0FC8D710D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7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Nykytila tutkimustiedon käytössä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Tutkimustietoa käytetään näkemysten muodostamiseen mutta ei enää niiden tarkistamiseen.</a:t>
            </a:r>
          </a:p>
          <a:p>
            <a:r>
              <a:rPr lang="fi-FI" baseline="0" dirty="0" smtClean="0"/>
              <a:t>Päätöksenteossa omia näkemyksiä puoltavaa tietoa kuunnellaan mielellään.</a:t>
            </a:r>
            <a:endParaRPr lang="fi-FI" dirty="0" smtClean="0"/>
          </a:p>
          <a:p>
            <a:r>
              <a:rPr lang="fi-FI" dirty="0" smtClean="0"/>
              <a:t>Kansanedustajien</a:t>
            </a:r>
            <a:r>
              <a:rPr lang="fi-FI" baseline="0" dirty="0" smtClean="0"/>
              <a:t> saama tutkimustieto välittyy median, </a:t>
            </a:r>
            <a:r>
              <a:rPr lang="fi-FI" baseline="0" dirty="0" err="1" smtClean="0"/>
              <a:t>somen</a:t>
            </a:r>
            <a:r>
              <a:rPr lang="fi-FI" baseline="0" dirty="0" smtClean="0"/>
              <a:t> ja henkilökontaktien kautta.</a:t>
            </a:r>
          </a:p>
          <a:p>
            <a:r>
              <a:rPr lang="fi-FI" baseline="0" dirty="0" smtClean="0"/>
              <a:t>Päätöksentekohetkellä poliittiset tekijät ohittavat tutkimustiedon.</a:t>
            </a:r>
          </a:p>
          <a:p>
            <a:r>
              <a:rPr lang="fi-FI" baseline="0" dirty="0" smtClean="0"/>
              <a:t>Kulttuurit ja sidosryhmät ovat kovin erilaisia sen suhteen, kuinka paljon tutkimustiedon vastaisia väitteitä siedetään.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4AB5-11F7-4779-81DE-EBD3516B5289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3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Ihanne: päätöksenteko perustuu tutkittuun tietoon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Tieto on saatavissa</a:t>
            </a:r>
            <a:r>
              <a:rPr lang="fi-FI" baseline="0" dirty="0" smtClean="0"/>
              <a:t> oikea-aikaisesti.</a:t>
            </a:r>
          </a:p>
          <a:p>
            <a:r>
              <a:rPr lang="fi-FI" dirty="0" smtClean="0"/>
              <a:t>Lukija tietää mitä voi uskoa ja mitä ei.</a:t>
            </a:r>
          </a:p>
          <a:p>
            <a:r>
              <a:rPr lang="fi-FI" dirty="0" smtClean="0"/>
              <a:t>Tieto auttaa ymmärtämään monimutkaisia päätöstilanteita.</a:t>
            </a:r>
          </a:p>
          <a:p>
            <a:r>
              <a:rPr lang="fi-FI" dirty="0" smtClean="0"/>
              <a:t>Tiedosta selviää, onko jokin päätös erityisen huono tai vaarallinen.</a:t>
            </a:r>
          </a:p>
          <a:p>
            <a:r>
              <a:rPr lang="fi-FI" dirty="0" smtClean="0"/>
              <a:t>Tiedon tuottamiseen voi</a:t>
            </a:r>
            <a:r>
              <a:rPr lang="fi-FI" baseline="0" dirty="0" smtClean="0"/>
              <a:t> jokainen o</a:t>
            </a:r>
            <a:r>
              <a:rPr lang="fi-FI" dirty="0" smtClean="0"/>
              <a:t>sallistua</a:t>
            </a:r>
            <a:r>
              <a:rPr lang="fi-FI" baseline="0" dirty="0" smtClean="0"/>
              <a:t> ja saada vastauksia omiin kysymyksiinsä.</a:t>
            </a:r>
          </a:p>
          <a:p>
            <a:r>
              <a:rPr lang="fi-FI" dirty="0" smtClean="0"/>
              <a:t>Päätösjärjestelmä suosii</a:t>
            </a:r>
            <a:r>
              <a:rPr lang="fi-FI" baseline="0" dirty="0" smtClean="0"/>
              <a:t> tiedonkäyttöä ja harkintaa.</a:t>
            </a:r>
          </a:p>
          <a:p>
            <a:r>
              <a:rPr lang="fi-FI" baseline="0" dirty="0" smtClean="0"/>
              <a:t>Tutkimusjärjestelmä suosii tiedon jakamista yhteiskuntaan.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BBDAB-4449-4803-83A9-16477EC8372A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92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Yhtäköyttä-periaatteet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6DF-B8F8-4A79-B276-AFB9661C1180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10242" name="Picture 2" descr="http://fi.opasnet.org/fi_wiki/images/9/9a/Yht%C3%A4k%C3%B6ytt%C3%A4-periaattee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1340768"/>
            <a:ext cx="7119743" cy="46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79712" y="1628800"/>
            <a:ext cx="5472608" cy="1800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8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Uuden tietotyön hyödyllisiä käsitteitä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Jaettu ymmärrys:</a:t>
            </a:r>
          </a:p>
          <a:p>
            <a:pPr lvl="1"/>
            <a:r>
              <a:rPr lang="fi-FI" dirty="0" smtClean="0"/>
              <a:t>Kirjallinen kuvaus siitä,</a:t>
            </a:r>
            <a:r>
              <a:rPr lang="fi-FI" baseline="0" dirty="0" smtClean="0"/>
              <a:t> mitä asioita, arvoja ja näkemyksiä tiettyyn asiaan liittyy, ja mistä ollaan yksimielisiä ja mistä erimielisiä ja miksi.</a:t>
            </a:r>
          </a:p>
          <a:p>
            <a:pPr lvl="0"/>
            <a:r>
              <a:rPr lang="fi-FI" sz="2000" dirty="0" smtClean="0"/>
              <a:t>Tietokide:</a:t>
            </a:r>
          </a:p>
          <a:p>
            <a:pPr lvl="1"/>
            <a:r>
              <a:rPr lang="fi-FI" dirty="0" smtClean="0"/>
              <a:t>Jatkuvasti netissä päivittyvä, avoimesti </a:t>
            </a:r>
            <a:r>
              <a:rPr lang="fi-FI" dirty="0" err="1" smtClean="0"/>
              <a:t>joukkoistamalla</a:t>
            </a:r>
            <a:r>
              <a:rPr lang="fi-FI" baseline="0" dirty="0" smtClean="0"/>
              <a:t> työstetty vastus täsmälliseen tutkimuskysymykseen. Tietokide sisältää myös kaiken sen datan, analyysin ja pohdinnan, joka tarvitaan vakuuttamaan kriittinen rationaalinen lukija vastauksen hyvyydestä.</a:t>
            </a:r>
          </a:p>
          <a:p>
            <a:r>
              <a:rPr lang="fi-FI" sz="2400" dirty="0" smtClean="0"/>
              <a:t>Kohteellisuus:</a:t>
            </a:r>
          </a:p>
          <a:p>
            <a:pPr lvl="1"/>
            <a:r>
              <a:rPr lang="fi-FI" dirty="0" smtClean="0"/>
              <a:t>Tiettyyn asiaan liittyvä paras tieto löytyy aina samasta paikasta (kohteesta) netistä.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EFA5B-5DA2-48F9-AE46-5F42B2E8C0A7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75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Tietojen ja arvojen kuvaaminen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14A-855F-434A-AC84-FF15C1B7ACFC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979712" y="612465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von </a:t>
            </a:r>
            <a:r>
              <a:rPr lang="fi-FI" dirty="0" err="1" smtClean="0"/>
              <a:t>Winterfeldt</a:t>
            </a:r>
            <a:r>
              <a:rPr lang="fi-FI" dirty="0" smtClean="0"/>
              <a:t>, PNAS 2013</a:t>
            </a:r>
            <a:endParaRPr lang="fi-FI" dirty="0"/>
          </a:p>
        </p:txBody>
      </p:sp>
      <p:pic>
        <p:nvPicPr>
          <p:cNvPr id="2050" name="Picture 2" descr="http://fi.opasnet.org/fi_wiki/images/0/02/Viitekehys_tutkimustietojen_ja_arvostusten_kuvaamis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7514"/>
            <a:ext cx="7482408" cy="56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Onnistunut </a:t>
            </a:r>
            <a:r>
              <a:rPr lang="fi-FI" dirty="0" err="1" smtClean="0"/>
              <a:t>joukkoistaminen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C3C0-7AEF-4FAE-A1D4-1A6F6E99D04E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907704" y="602128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Surowiecki</a:t>
            </a:r>
            <a:r>
              <a:rPr lang="fi-FI" dirty="0" smtClean="0"/>
              <a:t>: </a:t>
            </a:r>
            <a:r>
              <a:rPr lang="fi-FI" dirty="0" err="1" smtClean="0"/>
              <a:t>Wisdom</a:t>
            </a:r>
            <a:r>
              <a:rPr lang="fi-FI" dirty="0" smtClean="0"/>
              <a:t> of </a:t>
            </a:r>
            <a:r>
              <a:rPr lang="fi-FI" dirty="0" err="1" smtClean="0"/>
              <a:t>crowds</a:t>
            </a:r>
            <a:endParaRPr lang="fi-FI" dirty="0"/>
          </a:p>
        </p:txBody>
      </p:sp>
      <p:pic>
        <p:nvPicPr>
          <p:cNvPr id="1026" name="Picture 2" descr="http://fi.opasnet.org/fi_wiki/images/4/44/Viisaan_joukon_edellytyk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62068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Yhtäköyttä-periaatteet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6DF-B8F8-4A79-B276-AFB9661C1180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10242" name="Picture 2" descr="http://fi.opasnet.org/fi_wiki/images/9/9a/Yht%C3%A4k%C3%B6ytt%C3%A4-periaattee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1340768"/>
            <a:ext cx="7119743" cy="46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195736" y="3212976"/>
            <a:ext cx="3096344" cy="18722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8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Nöyrä analyysi </a:t>
            </a:r>
            <a:r>
              <a:rPr lang="fi-FI" sz="2000" dirty="0" smtClean="0"/>
              <a:t>(</a:t>
            </a:r>
            <a:r>
              <a:rPr lang="fi-FI" sz="2000" dirty="0" err="1" smtClean="0"/>
              <a:t>Humble</a:t>
            </a:r>
            <a:r>
              <a:rPr lang="fi-FI" sz="2000" dirty="0" smtClean="0"/>
              <a:t> </a:t>
            </a:r>
            <a:r>
              <a:rPr lang="fi-FI" sz="2000" dirty="0" err="1" smtClean="0"/>
              <a:t>analysis</a:t>
            </a:r>
            <a:r>
              <a:rPr lang="fi-FI" sz="2000" dirty="0" smtClean="0"/>
              <a:t>, </a:t>
            </a:r>
            <a:r>
              <a:rPr lang="fi-FI" sz="2000" dirty="0" err="1" smtClean="0"/>
              <a:t>Andrews</a:t>
            </a:r>
            <a:r>
              <a:rPr lang="fi-FI" sz="2000" baseline="0" dirty="0" smtClean="0"/>
              <a:t> 2002)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18488" cy="4608983"/>
          </a:xfrm>
        </p:spPr>
        <p:txBody>
          <a:bodyPr>
            <a:normAutofit fontScale="92500" lnSpcReduction="20000"/>
          </a:bodyPr>
          <a:lstStyle/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Kiistan osapuolet tuovat omat tietonsa yhteiseen pooliin, ja tietopohjaa rakennetaan yhdessä 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Osapuolet määrittelevät ulkopuolisten asiantuntijoiden tehtävänannon sekä asiantuntijoiden joukon, joka tarvitaan ratkaisemaan yhteinen ongelma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Sekä faktat että arvot ovat mukana keskustelussa, ja ne pyritään tunnistamaan tarkkaan 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Tietoa käsitellään kirjallisten lähteiden ohella kasvokkain dialogissa, johon osallistuvat asiantuntijat, päätöksentekijät ja muut osalliset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Prosessissa kiinnitetään erityistä huomiota asiantuntija- ja tutkimustiedon "kääntämiseen" helposti omaksuttavaan muotoon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Prosessi tähtää yhteiseen ymmärrykseen. Samalla kartoitetaan tutkimuksen / tieteellisen tiedon vakiintuneita yhteisymmärryksen alueita, erimielisyyksiä ja epävarmuuksia </a:t>
            </a:r>
            <a:endParaRPr lang="fi-FI" dirty="0" smtClean="0">
              <a:effectLst/>
            </a:endParaRPr>
          </a:p>
          <a:p>
            <a:pPr marL="457200" indent="-457200" rtl="0">
              <a:buFont typeface="+mj-lt"/>
              <a:buAutoNum type="arabicPeriod"/>
            </a:pPr>
            <a:r>
              <a:rPr lang="fi-FI" sz="2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Prosessia kätilöi ammattimainen </a:t>
            </a:r>
            <a:r>
              <a:rPr lang="fi-FI" sz="2200" b="0" i="0" u="none" strike="noStrike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fasilitaattori</a:t>
            </a:r>
            <a:endParaRPr lang="fi-FI" dirty="0" smtClean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D45-0ED4-463D-A237-C826FE278406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1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Fasilitoitu</a:t>
            </a:r>
            <a:r>
              <a:rPr lang="fi-FI" dirty="0" smtClean="0"/>
              <a:t> mallitus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C1B7-A26D-44F2-9DC2-962EA5A0E9C0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547664" y="65973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Franco, EJOR 2010</a:t>
            </a:r>
            <a:endParaRPr lang="fi-FI" dirty="0"/>
          </a:p>
        </p:txBody>
      </p:sp>
      <p:pic>
        <p:nvPicPr>
          <p:cNvPr id="3074" name="Picture 2" descr="http://fi.opasnet.org/fi_wiki/images/c/cf/Fasilitoitu_mallitus_p%C3%A4%C3%A4t%C3%B6stue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71" y="1339362"/>
            <a:ext cx="6834336" cy="47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Yhtäköyttä-hanke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1.9.2015 - 31.12.2016 </a:t>
            </a:r>
            <a:r>
              <a:rPr lang="fi-FI" dirty="0" err="1" smtClean="0">
                <a:hlinkClick r:id="rId2"/>
              </a:rPr>
              <a:t>www.yhtakoytta.fi</a:t>
            </a:r>
            <a:r>
              <a:rPr lang="fi-FI" dirty="0" smtClean="0"/>
              <a:t> </a:t>
            </a:r>
          </a:p>
          <a:p>
            <a:r>
              <a:rPr lang="fi-FI" dirty="0" smtClean="0"/>
              <a:t>THL, Open Knowledge Finland, Oxford </a:t>
            </a:r>
            <a:r>
              <a:rPr lang="fi-FI" dirty="0" err="1" smtClean="0"/>
              <a:t>Research</a:t>
            </a:r>
            <a:endParaRPr lang="fi-FI" dirty="0" smtClean="0"/>
          </a:p>
          <a:p>
            <a:r>
              <a:rPr lang="fi-FI" dirty="0" smtClean="0"/>
              <a:t>Motto:  </a:t>
            </a:r>
            <a:r>
              <a:rPr lang="fi-FI" b="1" dirty="0" smtClean="0"/>
              <a:t>Miten tieto sidotaan päätöksentekoon?</a:t>
            </a:r>
          </a:p>
          <a:p>
            <a:r>
              <a:rPr lang="fi-FI" dirty="0" smtClean="0"/>
              <a:t>Yhteiset tietokäytännöt tutkimuksessa ja päätöksenteossa.</a:t>
            </a:r>
          </a:p>
          <a:p>
            <a:r>
              <a:rPr lang="fi-FI" dirty="0" smtClean="0"/>
              <a:t>Työkaluja ja käytäntöjä edistämään avointa tiedon hyödyntämistä.</a:t>
            </a:r>
          </a:p>
          <a:p>
            <a:r>
              <a:rPr lang="fi-FI" dirty="0" smtClean="0"/>
              <a:t>Kirjallisuuskatsaus, tarvekartoitus, kokeilut</a:t>
            </a:r>
          </a:p>
          <a:p>
            <a:r>
              <a:rPr lang="fi-FI" dirty="0" smtClean="0"/>
              <a:t>Tuottaa suosituksia:</a:t>
            </a:r>
          </a:p>
          <a:p>
            <a:pPr lvl="1"/>
            <a:r>
              <a:rPr lang="fi-FI" dirty="0" err="1" smtClean="0"/>
              <a:t>VN-TEAS-toiminnan</a:t>
            </a:r>
            <a:r>
              <a:rPr lang="fi-FI" dirty="0" smtClean="0"/>
              <a:t> kehittämiseen</a:t>
            </a:r>
          </a:p>
          <a:p>
            <a:pPr lvl="1"/>
            <a:r>
              <a:rPr lang="fi-FI" dirty="0" smtClean="0"/>
              <a:t>Valtioneuvoston päätösvalmistelun kehittämiseen.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8E1A-7978-45D4-8136-101B2550FBFE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0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665208"/>
          </a:xfrm>
        </p:spPr>
        <p:txBody>
          <a:bodyPr/>
          <a:lstStyle/>
          <a:p>
            <a:r>
              <a:rPr lang="fi-FI" dirty="0" smtClean="0"/>
              <a:t>Rakennusten energiankulutuksen syyverkosto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6F87-6D9A-466C-AD9D-D9326FE8C7E1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4098" name="Picture 2" descr="http://fi.opasnet.org/fi_wiki/images/a/ac/Energiarenessanssin_jaetun_ymm%C3%A4rryksen_kaav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25558"/>
            <a:ext cx="6618312" cy="592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2"/>
            <a:ext cx="8207375" cy="792386"/>
          </a:xfrm>
        </p:spPr>
        <p:txBody>
          <a:bodyPr/>
          <a:lstStyle/>
          <a:p>
            <a:r>
              <a:rPr lang="fi-FI" dirty="0" smtClean="0"/>
              <a:t>Yksityiskohta syyverkostosta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B12-844D-463D-81B8-7EA34E63418E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21</a:t>
            </a:fld>
            <a:endParaRPr lang="fi-FI"/>
          </a:p>
        </p:txBody>
      </p:sp>
      <p:pic>
        <p:nvPicPr>
          <p:cNvPr id="5122" name="Picture 2" descr="http://fi.opasnet.org/fi_wiki/images/f/f6/Energiarenessanssin_jaetun_ymm%C3%A4rryksen_kaavion_yksityiskoh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721"/>
            <a:ext cx="914400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Yhtäköyttä-periaatteet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76DF-B8F8-4A79-B276-AFB9661C1180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22</a:t>
            </a:fld>
            <a:endParaRPr lang="fi-FI"/>
          </a:p>
        </p:txBody>
      </p:sp>
      <p:pic>
        <p:nvPicPr>
          <p:cNvPr id="10242" name="Picture 2" descr="http://fi.opasnet.org/fi_wiki/images/9/9a/Yht%C3%A4k%C3%B6ytt%C3%A4-periaattee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6" y="1340768"/>
            <a:ext cx="7119743" cy="46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644008" y="3068961"/>
            <a:ext cx="3096344" cy="18722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8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Tutkimustiedolla ja rationaalisella pohdinnalla </a:t>
            </a:r>
            <a:r>
              <a:rPr lang="fi-FI" dirty="0" smtClean="0"/>
              <a:t>voisi olla</a:t>
            </a:r>
            <a:r>
              <a:rPr lang="fi-FI" baseline="0" dirty="0" smtClean="0"/>
              <a:t> suuri merkitys päätöksenteossa…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1904A-7AE4-4FC9-A096-4FA42017BAD6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23</a:t>
            </a:fld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5" y="1198628"/>
            <a:ext cx="7951615" cy="524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…mutta se vaatii uutta asennoitumista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Päätöstilanteet nähdään tieteellisen tarkastelun kohteina.</a:t>
            </a:r>
          </a:p>
          <a:p>
            <a:r>
              <a:rPr lang="fi-FI" dirty="0" smtClean="0"/>
              <a:t>Tutkimus on muutakin kuin hankerahoituksella tehtyä pitkäjänteistä työtä.</a:t>
            </a:r>
          </a:p>
          <a:p>
            <a:r>
              <a:rPr lang="fi-FI" dirty="0" smtClean="0"/>
              <a:t>Olennaista on tieteen menetelmien soveltaminen: erityisesti avoimuus</a:t>
            </a:r>
            <a:r>
              <a:rPr lang="fi-FI" baseline="0" dirty="0" smtClean="0"/>
              <a:t> ja</a:t>
            </a:r>
            <a:r>
              <a:rPr lang="fi-FI" dirty="0" smtClean="0"/>
              <a:t> kritiikki.</a:t>
            </a:r>
          </a:p>
          <a:p>
            <a:r>
              <a:rPr lang="fi-FI" dirty="0" smtClean="0"/>
              <a:t>Yksi yhteinen foorumi tarkasteluille.</a:t>
            </a:r>
          </a:p>
          <a:p>
            <a:r>
              <a:rPr lang="fi-FI" dirty="0" smtClean="0"/>
              <a:t>Kuka tahansa saa osallistua kunhan noudattaa sääntöjä.</a:t>
            </a:r>
          </a:p>
          <a:p>
            <a:r>
              <a:rPr lang="fi-FI" dirty="0" smtClean="0"/>
              <a:t>Keskeneräisyyden ja epävarmuuden sietäminen.</a:t>
            </a:r>
          </a:p>
          <a:p>
            <a:r>
              <a:rPr lang="fi-FI" dirty="0" smtClean="0"/>
              <a:t>Uudenlaiset, avoimet verkkotyötilat</a:t>
            </a:r>
            <a:r>
              <a:rPr lang="fi-FI" baseline="0" dirty="0" smtClean="0"/>
              <a:t> ja  yhteistyö.</a:t>
            </a:r>
            <a:endParaRPr lang="fi-FI" dirty="0" smtClean="0"/>
          </a:p>
          <a:p>
            <a:r>
              <a:rPr lang="fi-FI" dirty="0" smtClean="0"/>
              <a:t>Data,</a:t>
            </a:r>
            <a:r>
              <a:rPr lang="fi-FI" baseline="0" dirty="0" smtClean="0"/>
              <a:t> tieto ja hankkeet muuttuvat avoimiksi ja yhteisomistukseen.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2196-9A48-4AE2-9F05-CBDE08B8DEC4}" type="datetime1">
              <a:rPr lang="fi-FI" smtClean="0"/>
              <a:t>8.11.2016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http://fi.opasnet.org/fi/Tiedosto:Miten_tieto_sidotaan_päätöksentekoon.pptx / Jouni Tuomisto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70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tapahtuu kulttuurinmuutos?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Tutkimustieto</a:t>
            </a:r>
            <a:r>
              <a:rPr lang="fi-FI" baseline="0" dirty="0" smtClean="0"/>
              <a:t> on nyt vain osa päättäjien tietopohjaa.</a:t>
            </a:r>
          </a:p>
          <a:p>
            <a:r>
              <a:rPr lang="fi-FI" baseline="0" dirty="0" smtClean="0"/>
              <a:t>Sen sijaan on otettava koko päätösprosessi tutkimukselliseen tarkasteluun, jotta siihen voidaan soveltaa tieteen menetelmiä kuten kritiikkiä.</a:t>
            </a:r>
          </a:p>
          <a:p>
            <a:r>
              <a:rPr lang="fi-FI" baseline="0" dirty="0" smtClean="0"/>
              <a:t>On vaadittava päättäjiltä tiedon käyttöä.</a:t>
            </a:r>
          </a:p>
          <a:p>
            <a:r>
              <a:rPr lang="fi-FI" baseline="0" dirty="0" smtClean="0"/>
              <a:t>On tarjottava tietoa, joka on </a:t>
            </a:r>
            <a:r>
              <a:rPr lang="fi-FI" baseline="0" dirty="0" err="1" smtClean="0"/>
              <a:t>täsmäjäsennetty</a:t>
            </a:r>
            <a:r>
              <a:rPr lang="fi-FI" baseline="0" dirty="0" smtClean="0"/>
              <a:t> poliittiseen tarpeeseen.</a:t>
            </a:r>
          </a:p>
          <a:p>
            <a:r>
              <a:rPr lang="fi-FI" baseline="0" dirty="0" smtClean="0"/>
              <a:t>On imaistava poliittinen keskustelu tieteellisten periaatteiden piiriin.</a:t>
            </a:r>
          </a:p>
          <a:p>
            <a:r>
              <a:rPr lang="fi-FI" baseline="0" dirty="0" smtClean="0"/>
              <a:t>Tutkimustiedon pitäisi löytyä jostain yhdestä paikasta kuten </a:t>
            </a:r>
            <a:r>
              <a:rPr lang="fi-FI" baseline="0" dirty="0" err="1" smtClean="0"/>
              <a:t>Wikipediasta</a:t>
            </a:r>
            <a:r>
              <a:rPr lang="fi-FI" baseline="0" dirty="0" smtClean="0"/>
              <a:t> löytyy asioita.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BC0F-01CF-41C4-B0FA-4C6507A919E6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3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Wikipedia</a:t>
            </a:r>
            <a:r>
              <a:rPr lang="fi-FI" dirty="0" smtClean="0"/>
              <a:t> ja tieto</a:t>
            </a:r>
            <a:r>
              <a:rPr lang="fi-FI" baseline="0" dirty="0" smtClean="0"/>
              <a:t> päätöksenteossa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5"/>
                </a:solidFill>
              </a:rPr>
              <a:t>Plussat</a:t>
            </a:r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5"/>
                </a:solidFill>
              </a:rPr>
              <a:t>Nopea ja tehokas yhteiskirjoitus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Kukaan ei yksin hallitse sisältöä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Perustuu vakiintuneeseen tietoon</a:t>
            </a:r>
          </a:p>
          <a:p>
            <a:r>
              <a:rPr lang="fi-FI" dirty="0" smtClean="0">
                <a:solidFill>
                  <a:schemeClr val="accent5"/>
                </a:solidFill>
              </a:rPr>
              <a:t>Aiheenmukainen rakenne: kaikki tietävät mistä tieto löytyy.</a:t>
            </a:r>
          </a:p>
          <a:p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Miinukset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Uuden tiedon tuottaminen kielletty. (ei uutta tutkimusta)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Mielipiteet kielletty (NPOV) (ei politiikkaa)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Aiheet rajattu tietosanakirjamaisiin.</a:t>
            </a:r>
          </a:p>
          <a:p>
            <a:endParaRPr lang="fi-FI" dirty="0" smtClean="0">
              <a:solidFill>
                <a:srgbClr val="FF0000"/>
              </a:solidFill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C4B7-BF76-4190-8CBC-A66FC66A44D8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54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1223963"/>
          </a:xfrm>
        </p:spPr>
        <p:txBody>
          <a:bodyPr/>
          <a:lstStyle/>
          <a:p>
            <a:r>
              <a:rPr lang="fi-FI" sz="4800" dirty="0" smtClean="0"/>
              <a:t>Mikä on </a:t>
            </a:r>
            <a:r>
              <a:rPr lang="fi-FI" sz="4800" dirty="0" err="1" smtClean="0"/>
              <a:t>THL:n</a:t>
            </a:r>
            <a:r>
              <a:rPr lang="fi-FI" sz="4800" dirty="0" smtClean="0"/>
              <a:t> kontribuutio tiedon avaamiseen?</a:t>
            </a:r>
            <a:endParaRPr lang="fi-FI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Tautitaakka on yksi hyvä tapa vetää yhteen monimutkaista terveystietoa.</a:t>
            </a:r>
          </a:p>
          <a:p>
            <a:r>
              <a:rPr lang="fi-FI" sz="2800" dirty="0" err="1" smtClean="0"/>
              <a:t>THL:n</a:t>
            </a:r>
            <a:r>
              <a:rPr lang="fi-FI" sz="2800" dirty="0" smtClean="0"/>
              <a:t> rekistereissä on hyödyntämätöntä potentiaalia tautitaakan laskemiseen.</a:t>
            </a:r>
          </a:p>
          <a:p>
            <a:r>
              <a:rPr lang="fi-FI" sz="2800" dirty="0" smtClean="0"/>
              <a:t>Se vastaa tarpeeseen päätöksenteon tukemisesta.</a:t>
            </a:r>
          </a:p>
          <a:p>
            <a:r>
              <a:rPr lang="fi-FI" sz="2800" dirty="0" err="1" smtClean="0">
                <a:sym typeface="Wingdings" panose="05000000000000000000" pitchFamily="2" charset="2"/>
              </a:rPr>
              <a:t>Meidän</a:t>
            </a:r>
            <a:r>
              <a:rPr lang="fi-FI" sz="2800" dirty="0" smtClean="0">
                <a:sym typeface="Wingdings" panose="05000000000000000000" pitchFamily="2" charset="2"/>
              </a:rPr>
              <a:t> on rakennettava </a:t>
            </a:r>
            <a:r>
              <a:rPr lang="fi-FI" sz="2800" dirty="0" err="1" smtClean="0">
                <a:sym typeface="Wingdings" panose="05000000000000000000" pitchFamily="2" charset="2"/>
              </a:rPr>
              <a:t>infra</a:t>
            </a:r>
            <a:r>
              <a:rPr lang="fi-FI" sz="2800" dirty="0" smtClean="0">
                <a:sym typeface="Wingdings" panose="05000000000000000000" pitchFamily="2" charset="2"/>
              </a:rPr>
              <a:t> ja käytännöt vastaamaan tulevia haasteita.</a:t>
            </a:r>
            <a:endParaRPr lang="fi-FI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963B-D528-4E2D-80B3-C2277F297D38}" type="datetime1">
              <a:rPr lang="fi-FI" smtClean="0"/>
              <a:t>8.11.2016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7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"/>
            <a:ext cx="8207375" cy="723903"/>
          </a:xfrm>
        </p:spPr>
        <p:txBody>
          <a:bodyPr/>
          <a:lstStyle/>
          <a:p>
            <a:r>
              <a:rPr lang="fi-FI" dirty="0" smtClean="0"/>
              <a:t>Tietovirta suljetuista</a:t>
            </a:r>
            <a:r>
              <a:rPr lang="fi-FI" baseline="0" dirty="0" smtClean="0"/>
              <a:t> järjestelmistä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28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8434" name="Picture 2" descr="http://en.opasnet.org/en-opwiki/images/e/ec/Open_data_flow_from_TH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12" y="723904"/>
            <a:ext cx="6106955" cy="613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80CF-9CC7-4593-B459-E008B8C026DF}" type="datetime1">
              <a:rPr lang="fi-FI" smtClean="0"/>
              <a:t>8.11.2016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00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/>
              <a:t>Tietokide: silakansyönnin </a:t>
            </a:r>
            <a:r>
              <a:rPr lang="fi-FI" altLang="fi-FI" dirty="0" err="1" smtClean="0"/>
              <a:t>DALYt</a:t>
            </a:r>
            <a:r>
              <a:rPr lang="fi-FI" altLang="fi-FI" dirty="0" smtClean="0"/>
              <a:t> ikäryhmittäin ja sukupuolittain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mtClean="0">
                <a:solidFill>
                  <a:schemeClr val="bg1"/>
                </a:solidFill>
              </a:rPr>
              <a:t>http://fi.opasnet.org/fi/Tiedosto:Miten_tieto_sidotaan_päätöksentekoon.pptx / Jouni Tuomisto</a:t>
            </a:r>
            <a:endParaRPr lang="fi-FI" altLang="fi-FI" smtClean="0">
              <a:solidFill>
                <a:schemeClr val="bg1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DB5946-17FF-44AE-9B95-B2C7705DEE5C}" type="slidenum">
              <a:rPr lang="fi-FI" altLang="fi-FI" smtClean="0">
                <a:solidFill>
                  <a:schemeClr val="bg1"/>
                </a:solidFill>
              </a:rPr>
              <a:pPr eaLnBrk="1" hangingPunct="1"/>
              <a:t>29</a:t>
            </a:fld>
            <a:endParaRPr lang="fi-FI" altLang="fi-FI" smtClean="0">
              <a:solidFill>
                <a:schemeClr val="bg1"/>
              </a:solidFill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7338"/>
            <a:ext cx="9324975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4F08-F050-458E-8D6E-465B17A0C24E}" type="datetime1">
              <a:rPr lang="fi-FI" smtClean="0"/>
              <a:t>8.11.2016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085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Yhtäköyttä-seminaari</a:t>
            </a:r>
            <a:r>
              <a:rPr lang="fi-FI" dirty="0" smtClean="0"/>
              <a:t> 15.11.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Yhtäköyttä-hankkeen</a:t>
            </a:r>
            <a:r>
              <a:rPr lang="fi-FI" dirty="0" smtClean="0"/>
              <a:t> päätelmiä ja keskustelua</a:t>
            </a:r>
          </a:p>
          <a:p>
            <a:r>
              <a:rPr lang="fi-FI" dirty="0" smtClean="0"/>
              <a:t>Aika: 15.11.2016 klo 9-12</a:t>
            </a:r>
          </a:p>
          <a:p>
            <a:r>
              <a:rPr lang="fi-FI" dirty="0" smtClean="0"/>
              <a:t>Paikka: </a:t>
            </a:r>
            <a:r>
              <a:rPr lang="fi-FI" dirty="0" err="1" smtClean="0"/>
              <a:t>Balderin</a:t>
            </a:r>
            <a:r>
              <a:rPr lang="fi-FI" dirty="0" smtClean="0"/>
              <a:t> Sali, Aleksanterinkatu,</a:t>
            </a:r>
            <a:r>
              <a:rPr lang="fi-FI" baseline="0" dirty="0" smtClean="0"/>
              <a:t> Helsinki</a:t>
            </a:r>
          </a:p>
          <a:p>
            <a:r>
              <a:rPr lang="fi-FI" baseline="0" dirty="0" smtClean="0"/>
              <a:t>Lisätietoja: </a:t>
            </a:r>
            <a:r>
              <a:rPr lang="fi-FI" baseline="0" dirty="0" err="1" smtClean="0">
                <a:hlinkClick r:id="rId2"/>
              </a:rPr>
              <a:t>www.yhtakoytta.fi</a:t>
            </a:r>
            <a:r>
              <a:rPr lang="fi-FI" baseline="0" dirty="0" smtClean="0"/>
              <a:t>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A9-C4C9-439B-A24D-8B8810D5AC5C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4" y="260350"/>
            <a:ext cx="8207375" cy="635000"/>
          </a:xfrm>
        </p:spPr>
        <p:txBody>
          <a:bodyPr/>
          <a:lstStyle/>
          <a:p>
            <a:r>
              <a:rPr lang="fi-FI" altLang="fi-FI" dirty="0" smtClean="0"/>
              <a:t>Avoimen mallin rajapinta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altLang="fi-FI" smtClean="0">
                <a:solidFill>
                  <a:schemeClr val="bg1"/>
                </a:solidFill>
              </a:rPr>
              <a:t>http://fi.opasnet.org/fi/Tiedosto:Miten_tieto_sidotaan_päätöksentekoon.pptx / Jouni Tuomisto</a:t>
            </a:r>
            <a:endParaRPr lang="fi-FI" altLang="fi-FI" smtClean="0">
              <a:solidFill>
                <a:schemeClr val="bg1"/>
              </a:solidFill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88FB6B-5F70-4CBB-9E27-87B2472CCF79}" type="slidenum">
              <a:rPr lang="fi-FI" altLang="fi-FI" smtClean="0">
                <a:solidFill>
                  <a:schemeClr val="bg1"/>
                </a:solidFill>
              </a:rPr>
              <a:pPr eaLnBrk="1" hangingPunct="1"/>
              <a:t>30</a:t>
            </a:fld>
            <a:endParaRPr lang="fi-FI" altLang="fi-FI" smtClean="0">
              <a:solidFill>
                <a:schemeClr val="bg1"/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95350"/>
            <a:ext cx="8099427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7C7B-FF00-4EF5-8676-1E428BE125E7}" type="datetime1">
              <a:rPr lang="fi-FI" smtClean="0"/>
              <a:t>8.11.2016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74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Pneumokokkirokotteen hankinta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31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2" y="0"/>
            <a:ext cx="9144000" cy="59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8616" y="595918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/>
              </a:rPr>
              <a:t>http://</a:t>
            </a:r>
            <a:r>
              <a:rPr lang="fi-FI" dirty="0" smtClean="0">
                <a:hlinkClick r:id="rId3"/>
              </a:rPr>
              <a:t>fi.opasnet.org/fi/Taloudellinen_arviointi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4567328" y="1268414"/>
            <a:ext cx="3965112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Pneumokokkirokotteen hankinta kansalliseen rokotusohjelmaan 2014</a:t>
            </a:r>
            <a:endParaRPr lang="fi-FI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6ECC-280B-48E6-B36A-17692C581BC0}" type="datetime1">
              <a:rPr lang="fi-FI" smtClean="0"/>
              <a:t>8.11.2016</a:t>
            </a:fld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5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Wikidata</a:t>
            </a:r>
            <a:r>
              <a:rPr lang="fi-FI" dirty="0" smtClean="0"/>
              <a:t> alustaksi </a:t>
            </a:r>
            <a:r>
              <a:rPr lang="fi-FI" dirty="0" err="1" smtClean="0"/>
              <a:t>THL:n</a:t>
            </a:r>
            <a:r>
              <a:rPr lang="fi-FI" dirty="0" smtClean="0"/>
              <a:t> tuottamalle tautitaakkatiedolle (ja muullekin)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Tautitaakka-arviot eri taudeille.</a:t>
            </a:r>
          </a:p>
          <a:p>
            <a:r>
              <a:rPr lang="fi-FI" dirty="0" smtClean="0"/>
              <a:t>Tautitaakka-arviot eri riskitekijöille.</a:t>
            </a:r>
          </a:p>
          <a:p>
            <a:r>
              <a:rPr lang="fi-FI" dirty="0" smtClean="0"/>
              <a:t>Data linkataan </a:t>
            </a:r>
            <a:r>
              <a:rPr lang="fi-FI" dirty="0" err="1" smtClean="0"/>
              <a:t>Wikipedia-artikkelien</a:t>
            </a:r>
            <a:r>
              <a:rPr lang="fi-FI" dirty="0" smtClean="0"/>
              <a:t> tietoruutuihin – päivittyvät automaattisesti.</a:t>
            </a:r>
          </a:p>
          <a:p>
            <a:r>
              <a:rPr lang="fi-FI" dirty="0" smtClean="0"/>
              <a:t>Aloitetaan </a:t>
            </a:r>
            <a:r>
              <a:rPr lang="fi-FI" dirty="0" err="1" smtClean="0"/>
              <a:t>IHME-instituutin</a:t>
            </a:r>
            <a:r>
              <a:rPr lang="fi-FI" dirty="0" smtClean="0"/>
              <a:t> tautitaakkaestimaateista, koska ne ovat valmiina ja luotettavan tahon julkaisemia.</a:t>
            </a:r>
          </a:p>
          <a:p>
            <a:r>
              <a:rPr lang="fi-FI" dirty="0" smtClean="0"/>
              <a:t>Kehitetään </a:t>
            </a:r>
            <a:r>
              <a:rPr lang="fi-FI" dirty="0" err="1" smtClean="0"/>
              <a:t>THL:n</a:t>
            </a:r>
            <a:r>
              <a:rPr lang="fi-FI" dirty="0" smtClean="0"/>
              <a:t> kapasiteettia ja luotettavuutta avoimen datan tuottajana.</a:t>
            </a:r>
          </a:p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://upload.wikimedia.org/wikipedia/commons/0/00/Wikipeda_Day_15_%</a:t>
            </a:r>
            <a:r>
              <a:rPr lang="fi-FI" dirty="0" smtClean="0">
                <a:hlinkClick r:id="rId2"/>
              </a:rPr>
              <a:t>282016%29_NYC_Wikidata.pdf</a:t>
            </a:r>
            <a:r>
              <a:rPr lang="fi-FI" dirty="0" smtClean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>
                <a:solidFill>
                  <a:srgbClr val="FFFFFF"/>
                </a:solidFill>
              </a:rPr>
              <a:pPr/>
              <a:t>32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748E-4A39-4BBF-94F2-D1E2E86400BB}" type="datetime1">
              <a:rPr lang="fi-FI" smtClean="0"/>
              <a:t>8.11.2016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6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720377"/>
          </a:xfrm>
        </p:spPr>
        <p:txBody>
          <a:bodyPr/>
          <a:lstStyle/>
          <a:p>
            <a:r>
              <a:rPr lang="fi-FI" dirty="0" smtClean="0"/>
              <a:t>Päätelmät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18488" cy="4968552"/>
          </a:xfrm>
        </p:spPr>
        <p:txBody>
          <a:bodyPr/>
          <a:lstStyle/>
          <a:p>
            <a:r>
              <a:rPr lang="fi-FI" dirty="0" smtClean="0"/>
              <a:t>Päätöksenteossa sekä tutkimustiedon</a:t>
            </a:r>
            <a:r>
              <a:rPr lang="fi-FI" baseline="0" dirty="0" smtClean="0"/>
              <a:t> kaipuu että hyljeksintä ovat voimistumassa.</a:t>
            </a:r>
          </a:p>
          <a:p>
            <a:r>
              <a:rPr lang="fi-FI" baseline="0" dirty="0" smtClean="0"/>
              <a:t>Tutkijoiden on </a:t>
            </a:r>
            <a:r>
              <a:rPr lang="fi-FI" baseline="0" dirty="0" smtClean="0"/>
              <a:t>lähdettävä mukaan päätösprosesseihin </a:t>
            </a:r>
            <a:r>
              <a:rPr lang="fi-FI" baseline="0" dirty="0" smtClean="0"/>
              <a:t>ennen kuin rahat, arvostus tai jaksaminen loppuvat</a:t>
            </a:r>
            <a:r>
              <a:rPr lang="fi-FI" baseline="0" dirty="0" smtClean="0"/>
              <a:t>.</a:t>
            </a:r>
          </a:p>
          <a:p>
            <a:r>
              <a:rPr lang="fi-FI" dirty="0" smtClean="0"/>
              <a:t>Toisaalta tutkijoiden on puolustettava perustutkimusta asiantuntemuksen säilyttäjänä.</a:t>
            </a:r>
            <a:endParaRPr lang="fi-FI" baseline="0" dirty="0" smtClean="0"/>
          </a:p>
          <a:p>
            <a:r>
              <a:rPr lang="fi-FI" baseline="0" dirty="0" smtClean="0"/>
              <a:t>Avoimuus, yhteistyö ja uudet työskentelytavat ovat ratkaisu. Tutkimuslaitosten yhteiset ponnistukset</a:t>
            </a:r>
            <a:r>
              <a:rPr lang="fi-FI" baseline="0" dirty="0" smtClean="0"/>
              <a:t>!</a:t>
            </a:r>
          </a:p>
          <a:p>
            <a:r>
              <a:rPr lang="fi-FI" dirty="0" err="1" smtClean="0"/>
              <a:t>Fasilitaattoreita</a:t>
            </a:r>
            <a:r>
              <a:rPr lang="fi-FI" dirty="0" smtClean="0"/>
              <a:t> tarvitaan. Osa voi olla opiskelijoita, osan täytyy olla erikoisasiantuntijoita (analyytikoita).</a:t>
            </a:r>
            <a:endParaRPr lang="fi-FI" baseline="0" dirty="0" smtClean="0"/>
          </a:p>
          <a:p>
            <a:r>
              <a:rPr lang="fi-FI" dirty="0" smtClean="0"/>
              <a:t>Yksi aihe – yksi kohde, josta löytyy kaikki tieto ja keskustelu.</a:t>
            </a:r>
          </a:p>
          <a:p>
            <a:r>
              <a:rPr lang="fi-FI" dirty="0" smtClean="0"/>
              <a:t>Pyrkimys jaettuun ymmärrykseen ja toisten näkökulmien huomioimiseen.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35DBF-BF9D-4F3E-9FD1-B30F934ADAC3}" type="datetime1">
              <a:rPr lang="fi-FI" smtClean="0"/>
              <a:t>8.11.2016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http://fi.opasnet.org/fi/Tiedosto:Miten_tieto_sidotaan_päätöksentekoon.pptx / Jouni Tuomisto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25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720378"/>
          </a:xfrm>
        </p:spPr>
        <p:txBody>
          <a:bodyPr/>
          <a:lstStyle/>
          <a:p>
            <a:r>
              <a:rPr lang="fi-FI" dirty="0" smtClean="0"/>
              <a:t>Totuus: ketä</a:t>
            </a:r>
            <a:r>
              <a:rPr lang="fi-FI" baseline="0" dirty="0" smtClean="0"/>
              <a:t> kiinnostaa?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1692E-757D-4490-9211-6978B0B5200C}" type="datetime1">
              <a:rPr lang="fi-FI" smtClean="0"/>
              <a:t>8.11.2016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BD22-0332-4DBC-B8EE-8AB1909EAC6C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20" y="1164344"/>
            <a:ext cx="7344816" cy="569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”…sen pahempi tosiasioille”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E171-9EF4-482E-BFF2-F2F0675C37EC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1306"/>
            <a:ext cx="6508973" cy="55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0183"/>
            <a:ext cx="9093223" cy="496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4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Stubbgate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52BD-6F11-4EB7-93DB-A1A38C45340E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6146" name="Picture 2" descr="Image result for stubbg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35528"/>
            <a:ext cx="8296327" cy="43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9499" y="609329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https://twitter.com/elnygren/status/671668029802065921</a:t>
            </a:r>
          </a:p>
        </p:txBody>
      </p:sp>
    </p:spTree>
    <p:extLst>
      <p:ext uri="{BB962C8B-B14F-4D97-AF65-F5344CB8AC3E}">
        <p14:creationId xmlns:p14="http://schemas.microsoft.com/office/powerpoint/2010/main" val="304574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Perussuomalaisten pomon mukaan lepakot räjähtelevät tuulivoimaloiden lähellä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00" y="3667125"/>
            <a:ext cx="47910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Lepakot räjähtelevät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D652-5CFC-404B-81CB-E2D0B65355D6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88" y="67669"/>
            <a:ext cx="65246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Image result for lepakot räjähtävät"/>
          <p:cNvSpPr>
            <a:spLocks noChangeAspect="1" noChangeArrowheads="1"/>
          </p:cNvSpPr>
          <p:nvPr/>
        </p:nvSpPr>
        <p:spPr bwMode="auto">
          <a:xfrm>
            <a:off x="155575" y="-1409699"/>
            <a:ext cx="52292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170" name="Picture 2" descr="Image result for lepakot räjähtävä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26" y="3381375"/>
            <a:ext cx="52292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8" y="836713"/>
            <a:ext cx="81248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2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”Kaikki valehtelevat joka tapauksessa”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Malesialaiskoneen</a:t>
            </a:r>
            <a:r>
              <a:rPr lang="fi-FI" baseline="0" dirty="0" smtClean="0"/>
              <a:t> pudotus</a:t>
            </a:r>
          </a:p>
          <a:p>
            <a:pPr lvl="0"/>
            <a:r>
              <a:rPr lang="fi-FI" baseline="0" dirty="0" smtClean="0"/>
              <a:t>Syntyy kulttuuri, joka on immuuni faktoille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DFEE-E916-42EF-9DF3-D986B86F4F84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66822"/>
            <a:ext cx="8932516" cy="345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5528"/>
            <a:ext cx="5613136" cy="498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08" y="1340768"/>
            <a:ext cx="61817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41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260351"/>
            <a:ext cx="8207375" cy="576361"/>
          </a:xfrm>
        </p:spPr>
        <p:txBody>
          <a:bodyPr/>
          <a:lstStyle/>
          <a:p>
            <a:r>
              <a:rPr lang="fi-FI" dirty="0" smtClean="0"/>
              <a:t>Miten kansanedustajat hyödyntävät tietoa?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8768-3AD8-41F1-AE41-4A99640AD56A}" type="datetime1">
              <a:rPr lang="fi-FI" smtClean="0"/>
              <a:t>8.11.2016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http://fi.opasnet.org/fi/Tiedosto:Miten_tieto_sidotaan_päätöksentekoon.pptx / Jouni Tuomisto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47369-19E2-4791-B101-DB9661BC3DFB}" type="slidenum">
              <a:rPr lang="fi-FI" smtClean="0"/>
              <a:pPr/>
              <a:t>9</a:t>
            </a:fld>
            <a:endParaRPr lang="fi-FI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756474"/>
              </p:ext>
            </p:extLst>
          </p:nvPr>
        </p:nvGraphicFramePr>
        <p:xfrm>
          <a:off x="179512" y="998249"/>
          <a:ext cx="8712968" cy="5597910"/>
        </p:xfrm>
        <a:graphic>
          <a:graphicData uri="http://schemas.openxmlformats.org/drawingml/2006/table">
            <a:tbl>
              <a:tblPr/>
              <a:tblGrid>
                <a:gridCol w="2085155"/>
                <a:gridCol w="6627813"/>
              </a:tblGrid>
              <a:tr h="110757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Mistä kansanedustajat saavat tietoa tutkimuksista?</a:t>
                      </a:r>
                      <a:endParaRPr lang="fi-FI" sz="1800" dirty="0">
                        <a:effectLst/>
                        <a:latin typeface="+mn-lt"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media (televisio, radio, sanomalehdet, internet),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tiedotteet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seminaarit ja tietoiskut</a:t>
                      </a: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677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Miten kansanedustajat näkevät tutkimustiedon roolin päätöksenteossa?</a:t>
                      </a:r>
                      <a:endParaRPr lang="fi-FI" sz="1800">
                        <a:effectLst/>
                        <a:latin typeface="+mn-lt"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antavat uusia ideoita päätöksentekijöille,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nostavat aiemmin tiedostamattomia ongelmia päättäjien tietoon,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auttavat päätöksentekijöitä hahmottamaan yhteiskunnallisia ongelmia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 avulla on helpompi perustella tulevia tai tehtyjä päätöksiä (90 %)</a:t>
                      </a: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24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Mitkä tekijät edistävät ja mitkä estävät tutkimustiedon käyttöä?</a:t>
                      </a:r>
                      <a:endParaRPr lang="fi-FI" sz="1800">
                        <a:effectLst/>
                        <a:latin typeface="+mn-lt"/>
                      </a:endParaRP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tietoa ei tarvitse lähteä erikseen etsimään, vaan tutkimusjulkaisuja tarjotaan edustajille suoraan, esim. sähköpostitse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tutkimus on ajankohtainen ja merkittävä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siinä on selkeitä toimenpide-ehdotuksia ja tiivistelmä,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tutkimuksesta on saatu tietoa mediasta, tiedotteista tai seminaareista,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tutkimus tukee edustajan ajamaa politiikkaa 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 on kirjoitettu hänen äidinkielellään.</a:t>
                      </a:r>
                    </a:p>
                  </a:txBody>
                  <a:tcPr marL="36243" marR="36243" marT="36243" marB="3624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08314" y="102277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i-FI" altLang="fi-F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fi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thl_fi_2014_4-3</Template>
  <TotalTime>1072</TotalTime>
  <Words>1340</Words>
  <Application>Microsoft Office PowerPoint</Application>
  <PresentationFormat>On-screen Show (4:3)</PresentationFormat>
  <Paragraphs>260</Paragraphs>
  <Slides>33</Slides>
  <Notes>7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thl_fi_2014_4-3</vt:lpstr>
      <vt:lpstr>Miten tieto sidotaan päätöksentekoon? </vt:lpstr>
      <vt:lpstr>Yhtäköyttä-hanke</vt:lpstr>
      <vt:lpstr>Yhtäköyttä-seminaari 15.11.</vt:lpstr>
      <vt:lpstr>Totuus: ketä kiinnostaa?</vt:lpstr>
      <vt:lpstr>”…sen pahempi tosiasioille”</vt:lpstr>
      <vt:lpstr>Stubbgate</vt:lpstr>
      <vt:lpstr>Lepakot räjähtelevät</vt:lpstr>
      <vt:lpstr>”Kaikki valehtelevat joka tapauksessa”</vt:lpstr>
      <vt:lpstr>Miten kansanedustajat hyödyntävät tietoa?</vt:lpstr>
      <vt:lpstr>Tiedon käyttö päätöksenteon eri vaiheissa eduskunnassa</vt:lpstr>
      <vt:lpstr>Nykytila tutkimustiedon käytössä</vt:lpstr>
      <vt:lpstr>Ihanne: päätöksenteko perustuu tutkittuun tietoon</vt:lpstr>
      <vt:lpstr>Yhtäköyttä-periaatteet</vt:lpstr>
      <vt:lpstr>Uuden tietotyön hyödyllisiä käsitteitä</vt:lpstr>
      <vt:lpstr>Tietojen ja arvojen kuvaaminen</vt:lpstr>
      <vt:lpstr>Onnistunut joukkoistaminen</vt:lpstr>
      <vt:lpstr>Yhtäköyttä-periaatteet</vt:lpstr>
      <vt:lpstr>Nöyrä analyysi (Humble analysis, Andrews 2002)</vt:lpstr>
      <vt:lpstr>Fasilitoitu mallitus</vt:lpstr>
      <vt:lpstr>Rakennusten energiankulutuksen syyverkosto</vt:lpstr>
      <vt:lpstr>Yksityiskohta syyverkostosta</vt:lpstr>
      <vt:lpstr>Yhtäköyttä-periaatteet</vt:lpstr>
      <vt:lpstr>Tutkimustiedolla ja rationaalisella pohdinnalla voisi olla suuri merkitys päätöksenteossa…</vt:lpstr>
      <vt:lpstr>…mutta se vaatii uutta asennoitumista</vt:lpstr>
      <vt:lpstr>Miten tapahtuu kulttuurinmuutos?</vt:lpstr>
      <vt:lpstr>Wikipedia ja tieto päätöksenteossa</vt:lpstr>
      <vt:lpstr>Mikä on THL:n kontribuutio tiedon avaamiseen?</vt:lpstr>
      <vt:lpstr>Tietovirta suljetuista järjestelmistä</vt:lpstr>
      <vt:lpstr>Tietokide: silakansyönnin DALYt ikäryhmittäin ja sukupuolittain</vt:lpstr>
      <vt:lpstr>Avoimen mallin rajapinta</vt:lpstr>
      <vt:lpstr>Pneumokokkirokotteen hankinta</vt:lpstr>
      <vt:lpstr>Wikidata alustaksi THL:n tuottamalle tautitaakkatiedolle (ja muullekin)</vt:lpstr>
      <vt:lpstr>Päätelmät</vt:lpstr>
    </vt:vector>
  </TitlesOfParts>
  <Manager>Recommended Finland</Manager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tieto sidotaan päätöksentekoon?</dc:title>
  <dc:subject>suomi</dc:subject>
  <dc:creator>Tuomisto Jouni</dc:creator>
  <cp:lastModifiedBy>Tuomisto Jouni</cp:lastModifiedBy>
  <cp:revision>39</cp:revision>
  <cp:lastPrinted>2016-11-08T09:32:48Z</cp:lastPrinted>
  <dcterms:created xsi:type="dcterms:W3CDTF">2016-10-10T18:35:36Z</dcterms:created>
  <dcterms:modified xsi:type="dcterms:W3CDTF">2016-11-08T11:38:29Z</dcterms:modified>
</cp:coreProperties>
</file>