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64" r:id="rId3"/>
    <p:sldId id="287" r:id="rId4"/>
    <p:sldId id="288" r:id="rId5"/>
    <p:sldId id="289" r:id="rId6"/>
    <p:sldId id="294" r:id="rId7"/>
    <p:sldId id="267" r:id="rId8"/>
    <p:sldId id="268" r:id="rId9"/>
    <p:sldId id="290" r:id="rId10"/>
    <p:sldId id="295" r:id="rId11"/>
    <p:sldId id="274" r:id="rId12"/>
    <p:sldId id="296" r:id="rId13"/>
    <p:sldId id="299" r:id="rId14"/>
    <p:sldId id="271" r:id="rId15"/>
    <p:sldId id="269" r:id="rId16"/>
    <p:sldId id="273" r:id="rId17"/>
    <p:sldId id="272" r:id="rId18"/>
    <p:sldId id="284" r:id="rId19"/>
    <p:sldId id="292" r:id="rId20"/>
    <p:sldId id="275" r:id="rId21"/>
    <p:sldId id="297" r:id="rId22"/>
    <p:sldId id="298" r:id="rId23"/>
    <p:sldId id="276" r:id="rId24"/>
    <p:sldId id="277" r:id="rId25"/>
    <p:sldId id="278" r:id="rId26"/>
    <p:sldId id="265" r:id="rId27"/>
    <p:sldId id="266" r:id="rId28"/>
    <p:sldId id="283" r:id="rId29"/>
    <p:sldId id="300" r:id="rId30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88" autoAdjust="0"/>
  </p:normalViewPr>
  <p:slideViewPr>
    <p:cSldViewPr showGuides="1">
      <p:cViewPr>
        <p:scale>
          <a:sx n="60" d="100"/>
          <a:sy n="60" d="100"/>
        </p:scale>
        <p:origin x="-420" y="0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17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26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1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http://www.iltalehti.fi/uutiset/2016100522418945_uu.shtml</a:t>
            </a:r>
          </a:p>
          <a:p>
            <a:r>
              <a:rPr lang="fi-FI" dirty="0" smtClean="0"/>
              <a:t>https://www.hs.fi/tiede/a1475817518727</a:t>
            </a:r>
          </a:p>
          <a:p>
            <a:r>
              <a:rPr lang="fi-FI" dirty="0" smtClean="0"/>
              <a:t>http://www.hs.fi/kotimaa/a1475729138903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8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http://www.iltasanomat.fi/ulkomaat/art-2000001269432.html</a:t>
            </a:r>
          </a:p>
          <a:p>
            <a:r>
              <a:rPr lang="fi-FI" dirty="0" smtClean="0"/>
              <a:t>http://www.hs.fi/ulkomaat/a1415500836080</a:t>
            </a:r>
          </a:p>
          <a:p>
            <a:r>
              <a:rPr lang="fi-FI" dirty="0" smtClean="0"/>
              <a:t>https://fi.wikipedia.org/wiki/Malaysia_Airlinesin_lento_17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1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Henrik Jussila on puolestaan tarkastellut "Päätöksenteon tukena vai hyllyssä pölyttymässä?" [6] raportissaan kansanedustajien näkökulmasta tutkimustiedon käyttöön liittyviä kysymyksiä ja kerännyt seuraavia vastauksia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Turja</a:t>
            </a:r>
            <a:r>
              <a:rPr lang="fi-FI" baseline="0" dirty="0" smtClean="0"/>
              <a:t> 2012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5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Andrews</a:t>
            </a:r>
            <a:r>
              <a:rPr lang="fi-FI" baseline="0" dirty="0" smtClean="0"/>
              <a:t> [13]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15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http://fi.opasnet.org/fi/Tiedosto:Silakansy%C3%B6nnin_DALYt_ik%C3%A4ryhmitt%C3%A4in_ja_sukupuolittain.png</a:t>
            </a:r>
          </a:p>
          <a:p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321E2-D6CB-497F-9FF6-4AAB76CD64BD}" type="slidenum">
              <a:rPr lang="fi-FI" altLang="fi-FI" smtClean="0"/>
              <a:pPr eaLnBrk="1" hangingPunct="1"/>
              <a:t>21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http://en.opasnet.org/w/Human_PBPK_model_for_dioxin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377458-FE37-44F1-921B-19489A04FC5F}" type="slidenum">
              <a:rPr lang="fi-FI" altLang="fi-FI" smtClean="0"/>
              <a:pPr eaLnBrk="1" hangingPunct="1"/>
              <a:t>22</a:t>
            </a:fld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6BC-04DE-4967-975B-F51AD218A551}" type="datetimeFigureOut">
              <a:rPr lang="fi-FI" smtClean="0"/>
              <a:pPr/>
              <a:t>10.10.2016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10.10.2016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 smtClean="0"/>
              <a:pPr/>
              <a:t>10.10.2016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Taloudellinen_arvioint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0/00/Wikipeda_Day_15_(2016)_NYC_Wikidata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CE68FF-8E34-4F85-818D-CEA12CA39FD0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tieto sidotaan päätöksentekoon? 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Kulttuurinmuutos </a:t>
            </a:r>
            <a:r>
              <a:rPr lang="fi-FI" dirty="0"/>
              <a:t>ja sitä tukevat työkalut tieteen ja politiikan </a:t>
            </a:r>
            <a:r>
              <a:rPr lang="fi-FI" dirty="0" smtClean="0"/>
              <a:t>rajapinnassa</a:t>
            </a:r>
          </a:p>
          <a:p>
            <a:r>
              <a:rPr lang="fi-FI" dirty="0" smtClean="0"/>
              <a:t>Jouni Tuomisto, Terveydensuojeluosasto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Miten tieto sidotaan päätöksentekoon? </a:t>
            </a:r>
            <a:r>
              <a:rPr lang="fi-FI" dirty="0" smtClean="0"/>
              <a:t>/ Jouni Tuomisto</a:t>
            </a:r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Ihanne: päätöksenteko perustuu tutkittuun tietoon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 on saatavissa</a:t>
            </a:r>
            <a:r>
              <a:rPr lang="fi-FI" baseline="0" dirty="0" smtClean="0"/>
              <a:t> oikea-aikaisesti.</a:t>
            </a:r>
          </a:p>
          <a:p>
            <a:r>
              <a:rPr lang="fi-FI" dirty="0" smtClean="0"/>
              <a:t>Lukija tietää mitä voi uskoa ja mitä ei.</a:t>
            </a:r>
          </a:p>
          <a:p>
            <a:r>
              <a:rPr lang="fi-FI" dirty="0" smtClean="0"/>
              <a:t>Tieto auttaa ymmärtämään monimutkaisia päätöstilanteita.</a:t>
            </a:r>
          </a:p>
          <a:p>
            <a:r>
              <a:rPr lang="fi-FI" dirty="0" smtClean="0"/>
              <a:t>Tiedosta selviää, onko jokin päätös erityisen huono tai vaarallinen.</a:t>
            </a:r>
          </a:p>
          <a:p>
            <a:r>
              <a:rPr lang="fi-FI" dirty="0" smtClean="0"/>
              <a:t>Tiedon tuottamiseen voi</a:t>
            </a:r>
            <a:r>
              <a:rPr lang="fi-FI" baseline="0" dirty="0" smtClean="0"/>
              <a:t> jokainen o</a:t>
            </a:r>
            <a:r>
              <a:rPr lang="fi-FI" dirty="0" smtClean="0"/>
              <a:t>sallistua</a:t>
            </a:r>
            <a:r>
              <a:rPr lang="fi-FI" baseline="0" dirty="0" smtClean="0"/>
              <a:t> ja saada vastauksia omiin kysymyksiinsä.</a:t>
            </a:r>
          </a:p>
          <a:p>
            <a:r>
              <a:rPr lang="fi-FI" dirty="0" smtClean="0"/>
              <a:t>Päätösjärjestelmä suosii</a:t>
            </a:r>
            <a:r>
              <a:rPr lang="fi-FI" baseline="0" dirty="0" smtClean="0"/>
              <a:t> tiedonkäyttöä ja harkintaa.</a:t>
            </a:r>
          </a:p>
          <a:p>
            <a:r>
              <a:rPr lang="fi-FI" baseline="0" dirty="0" smtClean="0"/>
              <a:t>Tutkimusjärjestelmä suosii tiedon jakamista yhteiskuntaan.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2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Tutkimustiedolla voisi olla</a:t>
            </a:r>
            <a:r>
              <a:rPr lang="fi-FI" baseline="0" dirty="0" smtClean="0"/>
              <a:t> suuri merkitys päätöksenteossa…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6084"/>
            <a:ext cx="7879606" cy="51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…mutta se vaatii uutta asennoitumista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Päätöstilanteet nähdään tieteellisen tarkastelun kohteina.</a:t>
            </a:r>
          </a:p>
          <a:p>
            <a:r>
              <a:rPr lang="fi-FI" dirty="0" smtClean="0"/>
              <a:t>Tutkimus on muutakin kuin hankerahoituksella tehtyä pitkäjänteistä työtä.</a:t>
            </a:r>
          </a:p>
          <a:p>
            <a:r>
              <a:rPr lang="fi-FI" dirty="0" smtClean="0"/>
              <a:t>Olennaista on tieteen menetelmien soveltaminen: erityisesti avoimuus</a:t>
            </a:r>
            <a:r>
              <a:rPr lang="fi-FI" baseline="0" dirty="0" smtClean="0"/>
              <a:t> ja</a:t>
            </a:r>
            <a:r>
              <a:rPr lang="fi-FI" dirty="0" smtClean="0"/>
              <a:t> kritiikki.</a:t>
            </a:r>
          </a:p>
          <a:p>
            <a:r>
              <a:rPr lang="fi-FI" dirty="0" smtClean="0"/>
              <a:t>Yksi yhteinen foorumi tarkasteluille.</a:t>
            </a:r>
          </a:p>
          <a:p>
            <a:r>
              <a:rPr lang="fi-FI" dirty="0" smtClean="0"/>
              <a:t>Kuka tahansa saa osallistua kunhan noudattaa sääntöjä.</a:t>
            </a:r>
          </a:p>
          <a:p>
            <a:r>
              <a:rPr lang="fi-FI" dirty="0" smtClean="0"/>
              <a:t>Keskeneräisyyden ja epävarmuuden sietäminen.</a:t>
            </a:r>
          </a:p>
          <a:p>
            <a:r>
              <a:rPr lang="fi-FI" dirty="0" smtClean="0"/>
              <a:t>Uudenlaiset, avoimet verkkotyötilat</a:t>
            </a:r>
            <a:r>
              <a:rPr lang="fi-FI" baseline="0" dirty="0" smtClean="0"/>
              <a:t> ja  yhteistyö.</a:t>
            </a:r>
            <a:endParaRPr lang="fi-FI" dirty="0" smtClean="0"/>
          </a:p>
          <a:p>
            <a:r>
              <a:rPr lang="fi-FI" dirty="0" smtClean="0"/>
              <a:t>Data,</a:t>
            </a:r>
            <a:r>
              <a:rPr lang="fi-FI" baseline="0" dirty="0" smtClean="0"/>
              <a:t> tieto ja hankkeet muuttuvat avoimiksi ja yhteisomistukseen.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tietotyön hyödyllisiä käsitteitä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Jaettu ymmärrys:</a:t>
            </a:r>
          </a:p>
          <a:p>
            <a:pPr lvl="1"/>
            <a:r>
              <a:rPr lang="fi-FI" dirty="0" smtClean="0"/>
              <a:t>Kirjallinen kuvaus siitä,</a:t>
            </a:r>
            <a:r>
              <a:rPr lang="fi-FI" baseline="0" dirty="0" smtClean="0"/>
              <a:t> mitä asioita, arvoja ja näkemyksiä tiettyyn asiaan liittyy, ja mistä ollaan yksimielisiä ja mistä erimielisiä ja miksi.</a:t>
            </a:r>
          </a:p>
          <a:p>
            <a:pPr lvl="0"/>
            <a:r>
              <a:rPr lang="fi-FI" sz="2000" dirty="0" smtClean="0"/>
              <a:t>Tietokide:</a:t>
            </a:r>
          </a:p>
          <a:p>
            <a:pPr lvl="1"/>
            <a:r>
              <a:rPr lang="fi-FI" dirty="0" smtClean="0"/>
              <a:t>Jatkuvasti netissä päivittyvä, avoimesti </a:t>
            </a:r>
            <a:r>
              <a:rPr lang="fi-FI" dirty="0" err="1" smtClean="0"/>
              <a:t>joukkoistamalla</a:t>
            </a:r>
            <a:r>
              <a:rPr lang="fi-FI" baseline="0" dirty="0" smtClean="0"/>
              <a:t> työstetty vastus täsmälliseen tutkimuskysymykseen. Tietokide sisältää myös kaiken sen datan, analyysin ja pohdinnan, joka tarvitaan vakuuttamaan kriittinen rationaalinen lukija vastauksen hyvyydestä.</a:t>
            </a:r>
          </a:p>
          <a:p>
            <a:r>
              <a:rPr lang="fi-FI" sz="2400" dirty="0" smtClean="0"/>
              <a:t>Kohteellisuus:</a:t>
            </a:r>
          </a:p>
          <a:p>
            <a:pPr lvl="1"/>
            <a:r>
              <a:rPr lang="fi-FI" dirty="0" smtClean="0"/>
              <a:t>Tiettyyn asiaan liittyvä paras tieto löytyy aina samasta paikasta (kohteesta) netistä.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5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Onnistunut </a:t>
            </a:r>
            <a:r>
              <a:rPr lang="fi-FI" dirty="0" err="1" smtClean="0"/>
              <a:t>joukkoistaminen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2" y="1471613"/>
            <a:ext cx="7476021" cy="42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Surowiecki</a:t>
            </a:r>
            <a:r>
              <a:rPr lang="fi-FI" dirty="0" smtClean="0"/>
              <a:t>: </a:t>
            </a:r>
            <a:r>
              <a:rPr lang="fi-FI" dirty="0" err="1" smtClean="0"/>
              <a:t>Wisdom</a:t>
            </a:r>
            <a:r>
              <a:rPr lang="fi-FI" dirty="0" smtClean="0"/>
              <a:t> of </a:t>
            </a:r>
            <a:r>
              <a:rPr lang="fi-FI" dirty="0" err="1" smtClean="0"/>
              <a:t>crowds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Nöyrä analyysi </a:t>
            </a:r>
            <a:r>
              <a:rPr lang="fi-FI" sz="2000" dirty="0" smtClean="0"/>
              <a:t>(</a:t>
            </a:r>
            <a:r>
              <a:rPr lang="fi-FI" sz="2000" dirty="0" err="1" smtClean="0"/>
              <a:t>Humble</a:t>
            </a:r>
            <a:r>
              <a:rPr lang="fi-FI" sz="2000" dirty="0" smtClean="0"/>
              <a:t> </a:t>
            </a:r>
            <a:r>
              <a:rPr lang="fi-FI" sz="2000" dirty="0" err="1" smtClean="0"/>
              <a:t>analysis</a:t>
            </a:r>
            <a:r>
              <a:rPr lang="fi-FI" sz="2000" dirty="0" smtClean="0"/>
              <a:t>, </a:t>
            </a:r>
            <a:r>
              <a:rPr lang="fi-FI" sz="2000" dirty="0" err="1" smtClean="0"/>
              <a:t>Andrews</a:t>
            </a:r>
            <a:r>
              <a:rPr lang="fi-FI" sz="2000" baseline="0" dirty="0" smtClean="0"/>
              <a:t> 2002)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608983"/>
          </a:xfrm>
        </p:spPr>
        <p:txBody>
          <a:bodyPr>
            <a:normAutofit fontScale="92500" lnSpcReduction="20000"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Kiistan osapuolet tuovat omat tietonsa yhteiseen pooliin, ja tietopohjaa rakennetaan yhdessä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Osapuolet määrittelevät ulkopuolisten asiantuntijoiden tehtävänannon sekä asiantuntijoiden joukon, joka tarvitaan ratkaisemaan yhteinen ongelma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Sekä faktat että arvot ovat mukana keskustelussa, ja ne pyritään tunnistamaan tarkkaan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Tietoa käsitellään kirjallisten lähteiden ohella kasvokkain dialogissa, johon osallistuvat asiantuntijat, päätöksentekijät ja muut osalliset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Prosessissa kiinnitetään erityistä huomiota asiantuntija- ja tutkimustiedon "kääntämiseen" helposti omaksuttavaan muotoon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 tähtää yhteiseen ymmärrykseen. Samalla kartoitetaan tutkimuksen / tieteellisen tiedon vakiintuneita yhteisymmärryksen alueita, erimielisyyksiä ja epävarmuuksia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Prosessia kätilöi ammattimainen </a:t>
            </a:r>
            <a:r>
              <a:rPr lang="fi-FI" sz="2200" b="0" i="0" u="none" strike="noStrike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fasilitaattori</a:t>
            </a:r>
            <a:endParaRPr lang="fi-FI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1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Tietojen ja arvojen kuvaaminen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074" name="Picture 2" descr="Fig.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979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612465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von </a:t>
            </a:r>
            <a:r>
              <a:rPr lang="fi-FI" dirty="0" err="1" smtClean="0"/>
              <a:t>Winterfeldt</a:t>
            </a:r>
            <a:r>
              <a:rPr lang="fi-FI" dirty="0" smtClean="0"/>
              <a:t>, PNAS 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Fasilitoitu</a:t>
            </a:r>
            <a:r>
              <a:rPr lang="fi-FI" dirty="0" smtClean="0"/>
              <a:t> mallitus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050" name="Picture 2" descr="https://lh4.googleusercontent.com/EjK-JClu8jo7QWMr1QmIvgxAcfmohdjLm4eETojjAYowLdPx8e2VTv1Zs-8sACPOMfVd136yY846FWyN20WqZVJuF2BatAEUuXB89VBfVCAaVWXrTWJblEbziq0uijTOnEk_Qo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6552728" cy="50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5973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Franco, EJOR 2010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0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tapahtuu kulttuurinmuutos?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</a:t>
            </a:r>
            <a:r>
              <a:rPr lang="fi-FI" baseline="0" dirty="0" smtClean="0"/>
              <a:t> on nyt vain osa päättäjien tietopohjaa.</a:t>
            </a:r>
          </a:p>
          <a:p>
            <a:r>
              <a:rPr lang="fi-FI" baseline="0" dirty="0" smtClean="0"/>
              <a:t>Sen sijaan on otettava koko päätösprosessi tutkimukselliseen tarkasteluun, jotta siihen voidaan soveltaa tieteen menetelmiä kuten kritiikkiä.</a:t>
            </a:r>
          </a:p>
          <a:p>
            <a:r>
              <a:rPr lang="fi-FI" baseline="0" dirty="0" smtClean="0"/>
              <a:t>On vaadittava päättäjiltä tiedon käyttöä.</a:t>
            </a:r>
          </a:p>
          <a:p>
            <a:r>
              <a:rPr lang="fi-FI" baseline="0" dirty="0" smtClean="0"/>
              <a:t>On tarjottava tietoa, joka on </a:t>
            </a:r>
            <a:r>
              <a:rPr lang="fi-FI" baseline="0" dirty="0" err="1" smtClean="0"/>
              <a:t>täsmäjäsennetty</a:t>
            </a:r>
            <a:r>
              <a:rPr lang="fi-FI" baseline="0" dirty="0" smtClean="0"/>
              <a:t> poliittiseen tarpeeseen.</a:t>
            </a:r>
          </a:p>
          <a:p>
            <a:r>
              <a:rPr lang="fi-FI" baseline="0" dirty="0" smtClean="0"/>
              <a:t>On imaistava poliittinen keskustelu tieteellisten periaatteiden piiriin.</a:t>
            </a:r>
          </a:p>
          <a:p>
            <a:r>
              <a:rPr lang="fi-FI" baseline="0" dirty="0" smtClean="0"/>
              <a:t>Tutkimustiedon pitäisi löytyä jostain yhdestä paikasta kuten </a:t>
            </a:r>
            <a:r>
              <a:rPr lang="fi-FI" baseline="0" dirty="0" err="1" smtClean="0"/>
              <a:t>Wikipediasta</a:t>
            </a:r>
            <a:r>
              <a:rPr lang="fi-FI" baseline="0" dirty="0" smtClean="0"/>
              <a:t> löytyy asioita.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3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Wikipedia</a:t>
            </a:r>
            <a:r>
              <a:rPr lang="fi-FI" dirty="0" smtClean="0"/>
              <a:t> ja tieto</a:t>
            </a:r>
            <a:r>
              <a:rPr lang="fi-FI" baseline="0" dirty="0" smtClean="0"/>
              <a:t> päätöksenteossa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Plussat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Nopea ja tehokas yhteiskirjoitus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Kukaan ei yksin hallitse sisältöä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Perustuu vakiintuneeseen tietoon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Aiheenmukainen rakenne: kaikki tietävät mistä tieto löytyy.</a:t>
            </a:r>
          </a:p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Miinukset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Uuden tiedon tuottaminen kielletty. (ei uutta tutkimusta)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Mielipiteet kielletty (NPOV) (ei politiikkaa)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Aiheet rajattu tietosanakirjamaisiin.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720378"/>
          </a:xfrm>
        </p:spPr>
        <p:txBody>
          <a:bodyPr/>
          <a:lstStyle/>
          <a:p>
            <a:r>
              <a:rPr lang="fi-FI" dirty="0" smtClean="0"/>
              <a:t>Totuus: ketä</a:t>
            </a:r>
            <a:r>
              <a:rPr lang="fi-FI" baseline="0" dirty="0" smtClean="0"/>
              <a:t> kiinnostaa?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5891-2656-45EA-83B5-BAC9CD9AD6FA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1164344"/>
            <a:ext cx="7344816" cy="56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223963"/>
          </a:xfrm>
        </p:spPr>
        <p:txBody>
          <a:bodyPr/>
          <a:lstStyle/>
          <a:p>
            <a:r>
              <a:rPr lang="fi-FI" sz="4800" dirty="0" smtClean="0"/>
              <a:t>Mikä on </a:t>
            </a:r>
            <a:r>
              <a:rPr lang="fi-FI" sz="4800" dirty="0" err="1" smtClean="0"/>
              <a:t>THL:n</a:t>
            </a:r>
            <a:r>
              <a:rPr lang="fi-FI" sz="4800" dirty="0" smtClean="0"/>
              <a:t> kontribuutio tiedon avaamiseen?</a:t>
            </a:r>
            <a:endParaRPr lang="fi-FI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Tautitaakka on yksi hyvä tapa vetää yhteen monimutkaista terveystietoa.</a:t>
            </a:r>
          </a:p>
          <a:p>
            <a:r>
              <a:rPr lang="fi-FI" sz="2800" dirty="0" err="1" smtClean="0"/>
              <a:t>THL:n</a:t>
            </a:r>
            <a:r>
              <a:rPr lang="fi-FI" sz="2800" dirty="0" smtClean="0"/>
              <a:t> rekistereissä on hyödyntämätöntä potentiaalia tautitaakan laskemiseen.</a:t>
            </a:r>
          </a:p>
          <a:p>
            <a:r>
              <a:rPr lang="fi-FI" sz="2800" dirty="0" smtClean="0"/>
              <a:t>Se vastaa tarpeeseen päätöksenteon tukemisesta.</a:t>
            </a:r>
          </a:p>
          <a:p>
            <a:r>
              <a:rPr lang="fi-FI" sz="2800" dirty="0" err="1" smtClean="0">
                <a:sym typeface="Wingdings" panose="05000000000000000000" pitchFamily="2" charset="2"/>
              </a:rPr>
              <a:t>Meidän</a:t>
            </a:r>
            <a:r>
              <a:rPr lang="fi-FI" sz="2800" dirty="0" smtClean="0">
                <a:sym typeface="Wingdings" panose="05000000000000000000" pitchFamily="2" charset="2"/>
              </a:rPr>
              <a:t> on rakennettava </a:t>
            </a:r>
            <a:r>
              <a:rPr lang="fi-FI" sz="2800" dirty="0" err="1" smtClean="0">
                <a:sym typeface="Wingdings" panose="05000000000000000000" pitchFamily="2" charset="2"/>
              </a:rPr>
              <a:t>infra</a:t>
            </a:r>
            <a:r>
              <a:rPr lang="fi-FI" sz="2800" dirty="0" smtClean="0">
                <a:sym typeface="Wingdings" panose="05000000000000000000" pitchFamily="2" charset="2"/>
              </a:rPr>
              <a:t> ja käytännöt vastaamaan tulevia haasteita.</a:t>
            </a: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Tietokide: silakansyönnin </a:t>
            </a:r>
            <a:r>
              <a:rPr lang="fi-FI" altLang="fi-FI" dirty="0" err="1" smtClean="0"/>
              <a:t>DALYt</a:t>
            </a:r>
            <a:r>
              <a:rPr lang="fi-FI" altLang="fi-FI" dirty="0" smtClean="0"/>
              <a:t> ikäryhmittäin ja sukupuolittain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http://fi.opasnet.org/fi/Silakka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B5946-17FF-44AE-9B95-B2C7705DEE5C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21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3249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635000"/>
          </a:xfrm>
        </p:spPr>
        <p:txBody>
          <a:bodyPr/>
          <a:lstStyle/>
          <a:p>
            <a:r>
              <a:rPr lang="fi-FI" altLang="fi-FI" dirty="0" smtClean="0"/>
              <a:t>Avoimen </a:t>
            </a:r>
            <a:r>
              <a:rPr lang="fi-FI" altLang="fi-FI" dirty="0" smtClean="0"/>
              <a:t>mallin </a:t>
            </a:r>
            <a:r>
              <a:rPr lang="fi-FI" altLang="fi-FI" dirty="0" smtClean="0"/>
              <a:t>rajapinta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http://fi.opasnet.org/fi/Silakka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8FB6B-5F70-4CBB-9E27-87B2472CCF79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22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95350"/>
            <a:ext cx="8099426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Pneumokokkirokotteen hankinta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23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" y="0"/>
            <a:ext cx="9144000" cy="5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616" y="59591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fi.opasnet.org/fi/Taloudellinen_arviointi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67328" y="1268413"/>
            <a:ext cx="39651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Pneumokokkirokotteen hankinta kansalliseen rokotusohjelmaan 2014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52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723903"/>
          </a:xfrm>
        </p:spPr>
        <p:txBody>
          <a:bodyPr/>
          <a:lstStyle/>
          <a:p>
            <a:r>
              <a:rPr lang="fi-FI" dirty="0" smtClean="0"/>
              <a:t>Tietovirta suljetuista</a:t>
            </a:r>
            <a:r>
              <a:rPr lang="fi-FI" baseline="0" dirty="0" smtClean="0"/>
              <a:t> järjestelmistä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24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8434" name="Picture 2" descr="http://en.opasnet.org/en-opwiki/images/e/ec/Open_data_flow_from_T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723902"/>
            <a:ext cx="6106955" cy="61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Wikidata</a:t>
            </a:r>
            <a:r>
              <a:rPr lang="fi-FI" dirty="0" smtClean="0"/>
              <a:t> alustaksi </a:t>
            </a:r>
            <a:r>
              <a:rPr lang="fi-FI" dirty="0" err="1" smtClean="0"/>
              <a:t>THL:n</a:t>
            </a:r>
            <a:r>
              <a:rPr lang="fi-FI" dirty="0" smtClean="0"/>
              <a:t> tuottamalle tautitaakkatiedolle (ja muullekin)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Tautitaakka-arviot eri taudeille.</a:t>
            </a:r>
          </a:p>
          <a:p>
            <a:r>
              <a:rPr lang="fi-FI" dirty="0" smtClean="0"/>
              <a:t>Tautitaakka-arviot eri riskitekijöille.</a:t>
            </a:r>
          </a:p>
          <a:p>
            <a:r>
              <a:rPr lang="fi-FI" dirty="0" smtClean="0"/>
              <a:t>Data linkataan </a:t>
            </a:r>
            <a:r>
              <a:rPr lang="fi-FI" dirty="0" err="1" smtClean="0"/>
              <a:t>Wikipedia-artikkelien</a:t>
            </a:r>
            <a:r>
              <a:rPr lang="fi-FI" dirty="0" smtClean="0"/>
              <a:t> tietoruutuihin – päivittyvät automaattisesti.</a:t>
            </a:r>
          </a:p>
          <a:p>
            <a:r>
              <a:rPr lang="fi-FI" dirty="0" smtClean="0"/>
              <a:t>Aloitetaan </a:t>
            </a:r>
            <a:r>
              <a:rPr lang="fi-FI" dirty="0" err="1" smtClean="0"/>
              <a:t>IHME-instituutin</a:t>
            </a:r>
            <a:r>
              <a:rPr lang="fi-FI" dirty="0" smtClean="0"/>
              <a:t> tautitaakkaestimaateista, koska ne ovat valmiina ja luotettavan tahon julkaisemia.</a:t>
            </a:r>
          </a:p>
          <a:p>
            <a:r>
              <a:rPr lang="fi-FI" dirty="0" smtClean="0"/>
              <a:t>Kehitetään </a:t>
            </a:r>
            <a:r>
              <a:rPr lang="fi-FI" dirty="0" err="1" smtClean="0"/>
              <a:t>THL:n</a:t>
            </a:r>
            <a:r>
              <a:rPr lang="fi-FI" dirty="0" smtClean="0"/>
              <a:t> kapasiteettia ja luotettavuutta avoimen datan tuottajana.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://upload.wikimedia.org/wikipedia/commons/0/00/Wikipeda_Day_15_%</a:t>
            </a:r>
            <a:r>
              <a:rPr lang="fi-FI" dirty="0" smtClean="0">
                <a:hlinkClick r:id="rId2"/>
              </a:rPr>
              <a:t>282016%29_NYC_Wikidata.pdf</a:t>
            </a:r>
            <a:r>
              <a:rPr lang="fi-FI" dirty="0" smtClean="0"/>
              <a:t>  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1.9.2015 - 31.12.2016 </a:t>
            </a:r>
            <a:r>
              <a:rPr lang="fi-FI" dirty="0" err="1" smtClean="0">
                <a:hlinkClick r:id="rId2"/>
              </a:rPr>
              <a:t>www.yhtakoytta.fi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THL, Open Knowledge Finland, Oxford </a:t>
            </a:r>
            <a:r>
              <a:rPr lang="fi-FI" dirty="0" err="1" smtClean="0"/>
              <a:t>Research</a:t>
            </a:r>
            <a:endParaRPr lang="fi-FI" dirty="0" smtClean="0"/>
          </a:p>
          <a:p>
            <a:r>
              <a:rPr lang="fi-FI" dirty="0" smtClean="0"/>
              <a:t>Motto:  </a:t>
            </a:r>
            <a:r>
              <a:rPr lang="fi-FI" b="1" dirty="0" smtClean="0"/>
              <a:t>Miten tieto sidotaan päätöksentekoon?</a:t>
            </a:r>
          </a:p>
          <a:p>
            <a:r>
              <a:rPr lang="fi-FI" dirty="0" smtClean="0"/>
              <a:t>Yhteiset tietokäytännöt tutkimuksessa ja päätöksenteossa.</a:t>
            </a:r>
          </a:p>
          <a:p>
            <a:r>
              <a:rPr lang="fi-FI" dirty="0" smtClean="0"/>
              <a:t>Työkaluja ja käytäntöjä edistämään avointa tiedon hyödyntämistä.</a:t>
            </a:r>
          </a:p>
          <a:p>
            <a:r>
              <a:rPr lang="fi-FI" dirty="0" smtClean="0"/>
              <a:t>Kirjallisuuskatsaus, tarvekartoitus, kokeilut</a:t>
            </a:r>
          </a:p>
          <a:p>
            <a:r>
              <a:rPr lang="fi-FI" dirty="0" smtClean="0"/>
              <a:t>Tuottaa suosituksia:</a:t>
            </a:r>
          </a:p>
          <a:p>
            <a:r>
              <a:rPr lang="fi-FI" dirty="0" err="1" smtClean="0"/>
              <a:t>VN-TEAS-toiminnan</a:t>
            </a:r>
            <a:r>
              <a:rPr lang="fi-FI" dirty="0" smtClean="0"/>
              <a:t> kehittämiseen</a:t>
            </a:r>
          </a:p>
          <a:p>
            <a:r>
              <a:rPr lang="fi-FI" dirty="0" smtClean="0"/>
              <a:t>Valtioneuvoston päätösvalmistelun kehittämiseen.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0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Yhtäköyttä-seminaari</a:t>
            </a:r>
            <a:r>
              <a:rPr lang="fi-FI" dirty="0" smtClean="0"/>
              <a:t> 15.11.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Yhtäköyttä-hankkeen</a:t>
            </a:r>
            <a:r>
              <a:rPr lang="fi-FI" dirty="0" smtClean="0"/>
              <a:t> päätelmiä ja keskustelua</a:t>
            </a:r>
          </a:p>
          <a:p>
            <a:r>
              <a:rPr lang="fi-FI" dirty="0" smtClean="0"/>
              <a:t>Aika: 15.11.2016 klo 9-12</a:t>
            </a:r>
          </a:p>
          <a:p>
            <a:r>
              <a:rPr lang="fi-FI" dirty="0" smtClean="0"/>
              <a:t>Paikka: </a:t>
            </a:r>
            <a:r>
              <a:rPr lang="fi-FI" dirty="0" err="1" smtClean="0"/>
              <a:t>Balderin</a:t>
            </a:r>
            <a:r>
              <a:rPr lang="fi-FI" dirty="0" smtClean="0"/>
              <a:t> Sali, Aleksanterinkatu,</a:t>
            </a:r>
            <a:r>
              <a:rPr lang="fi-FI" baseline="0" dirty="0" smtClean="0"/>
              <a:t> Helsinki</a:t>
            </a:r>
          </a:p>
          <a:p>
            <a:r>
              <a:rPr lang="fi-FI" baseline="0" dirty="0" smtClean="0"/>
              <a:t>Lisätietoja: </a:t>
            </a:r>
            <a:r>
              <a:rPr lang="fi-FI" baseline="0" dirty="0" err="1" smtClean="0">
                <a:hlinkClick r:id="rId2"/>
              </a:rPr>
              <a:t>www.yhtakoytta.fi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Päätöksenteossa sekä tutkimustiedon</a:t>
            </a:r>
            <a:r>
              <a:rPr lang="fi-FI" baseline="0" dirty="0" smtClean="0"/>
              <a:t> kaipuu että hyljeksintä ovat voimistumassa.</a:t>
            </a:r>
          </a:p>
          <a:p>
            <a:r>
              <a:rPr lang="fi-FI" baseline="0" dirty="0" smtClean="0"/>
              <a:t>Tutkijoiden on vastattava tähän huutoon ennen kuin rahat, arvostus tai jaksaminen loppuvat.</a:t>
            </a:r>
          </a:p>
          <a:p>
            <a:r>
              <a:rPr lang="fi-FI" baseline="0" dirty="0" smtClean="0"/>
              <a:t>Avoimuus, yhteistyö ja uudet työskentelytavat ovat ratkaisu. Tutkimuslaitosten yhteiset ponnistukset!</a:t>
            </a:r>
          </a:p>
          <a:p>
            <a:r>
              <a:rPr lang="fi-FI" dirty="0" smtClean="0"/>
              <a:t>Yksi aihe – yksi kohde, josta löytyy kaikki tieto ja keskustelu.</a:t>
            </a:r>
          </a:p>
          <a:p>
            <a:r>
              <a:rPr lang="fi-FI" dirty="0" smtClean="0"/>
              <a:t>Pyrkimys jaettuun ymmärrykseen ja toisten näkökulmien huomioimiseen.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”…sen pahempi tosiasioille”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1306"/>
            <a:ext cx="6508973" cy="5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182"/>
            <a:ext cx="9093222" cy="49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Stubbgate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146" name="Picture 2" descr="Image result for stubb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5528"/>
            <a:ext cx="8296326" cy="43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9499" y="60932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https://twitter.com/elnygren/status/671668029802065921</a:t>
            </a:r>
          </a:p>
        </p:txBody>
      </p:sp>
    </p:spTree>
    <p:extLst>
      <p:ext uri="{BB962C8B-B14F-4D97-AF65-F5344CB8AC3E}">
        <p14:creationId xmlns:p14="http://schemas.microsoft.com/office/powerpoint/2010/main" val="3045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Perussuomalaisten pomon mukaan lepakot räjähtelevät tuulivoimaloiden lähell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99" y="3667124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Lepakot räjähtelevät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86" y="67668"/>
            <a:ext cx="6524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ge result for lepakot räjähtävät"/>
          <p:cNvSpPr>
            <a:spLocks noChangeAspect="1" noChangeArrowheads="1"/>
          </p:cNvSpPr>
          <p:nvPr/>
        </p:nvSpPr>
        <p:spPr bwMode="auto">
          <a:xfrm>
            <a:off x="155575" y="-1409700"/>
            <a:ext cx="5229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170" name="Picture 2" descr="Image result for lepakot räjähtävä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7" y="3381374"/>
            <a:ext cx="5229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836712"/>
            <a:ext cx="8124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”Kaikki valehtelevat joka tapauksessa”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Malesialaiskoneen</a:t>
            </a:r>
            <a:r>
              <a:rPr lang="fi-FI" baseline="0" dirty="0" smtClean="0"/>
              <a:t> pudotus</a:t>
            </a:r>
          </a:p>
          <a:p>
            <a:pPr lvl="0"/>
            <a:r>
              <a:rPr lang="fi-FI" baseline="0" dirty="0" smtClean="0"/>
              <a:t>Syntyy kulttuuri, joka on immuuni faktoille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6822"/>
            <a:ext cx="8932516" cy="34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5528"/>
            <a:ext cx="5613136" cy="49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07" y="1340768"/>
            <a:ext cx="61817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kansanedustajat hyödyntävät tietoa?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94988"/>
              </p:ext>
            </p:extLst>
          </p:nvPr>
        </p:nvGraphicFramePr>
        <p:xfrm>
          <a:off x="467544" y="1268760"/>
          <a:ext cx="8424936" cy="5150154"/>
        </p:xfrm>
        <a:graphic>
          <a:graphicData uri="http://schemas.openxmlformats.org/drawingml/2006/table">
            <a:tbl>
              <a:tblPr/>
              <a:tblGrid>
                <a:gridCol w="2167529"/>
                <a:gridCol w="6257407"/>
              </a:tblGrid>
              <a:tr h="7347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Mistä kansanedustajat saavat tietoa tutkimuksista?</a:t>
                      </a:r>
                      <a:endParaRPr lang="fi-FI" sz="1800" dirty="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 (televisio, radio, sanomalehdet, internet),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tiedotteet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seminaarit ja tietoiskut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6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Miten kansanedustajat näkevät tutkimustiedon roolin päätöksenteossa?</a:t>
                      </a:r>
                      <a:endParaRPr lang="fi-FI" sz="180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antavat uusia ideoita päätöksentekijöille,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nostavat aiemmin tiedostamattomia ongelmia päättäjien tietoon, 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auttavat päätöksentekijöitä hahmottamaan yhteiskunnallisia ongelmia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 avulla on helpompi perustella tulevia tai tehtyjä päätöksiä (90 %)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3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Mitkä tekijät edistävät ja mitkä estävät tutkimustiedon käyttöä?</a:t>
                      </a:r>
                      <a:endParaRPr lang="fi-FI" sz="1800">
                        <a:effectLst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tietoa ei tarvitse lähteä erikseen etsimään, vaan tutkimusjulkaisuja tarjotaan edustajille suoraan, esim. sähköpostitse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tutkimus on ajankohtainen ja merkittävä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siinä on selkeitä toimenpide-ehdotuksia ja tiivistelmä,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tutkimuksesta on saatu tietoa mediasta, tiedotteista tai seminaareista,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tutkimus tukee edustajan ajamaa politiikkaa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 on kirjoitettu hänen äidinkielellään.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313" y="143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 käyttö päätöksenteon</a:t>
            </a:r>
            <a:r>
              <a:rPr lang="fi-FI" baseline="0" dirty="0" smtClean="0"/>
              <a:t> eri vaiheissa eduskunnassa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Tutkimus nostaa sosiaalisia kysymyksiä keskusteluun.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Kysymys politisoituu, ja puolueet ja etujärjestöt muodostavat siitä kantansa.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Eduskunta alkaa päästä yhteisymmärrykseen asiasta, ja hallitus tuottaa lakiesityksen päätettäväksi. Valiokunnissa alkaa tietointensiivisin vaihe, kun asiaan perehdytään.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Varsinainen päätöksenteko on yleensä äänestys, jossa poliittiset näkökulmat ohittavat täysin tutkimustiedon.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Tehdyn päätöksen puolustelu (hallitus) tai haukkuminen (oppositio) valikoidun tutkimustiedon perusteella.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7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Nykytila tutkimustiedon käytössä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Tutkimustietoa käytetään näkemysten muodostamiseen mutta ei enää niiden tarkistamiseen.</a:t>
            </a:r>
          </a:p>
          <a:p>
            <a:r>
              <a:rPr lang="fi-FI" baseline="0" dirty="0" smtClean="0"/>
              <a:t>Päätöksenteossa omia näkemyksiä puoltavaa tietoa kuunnellaan mielellään.</a:t>
            </a:r>
            <a:endParaRPr lang="fi-FI" dirty="0" smtClean="0"/>
          </a:p>
          <a:p>
            <a:r>
              <a:rPr lang="fi-FI" dirty="0" smtClean="0"/>
              <a:t>Kansanedustajien</a:t>
            </a:r>
            <a:r>
              <a:rPr lang="fi-FI" baseline="0" dirty="0" smtClean="0"/>
              <a:t> saama tutkimustieto välittyy median, </a:t>
            </a:r>
            <a:r>
              <a:rPr lang="fi-FI" baseline="0" dirty="0" err="1" smtClean="0"/>
              <a:t>somen</a:t>
            </a:r>
            <a:r>
              <a:rPr lang="fi-FI" baseline="0" dirty="0" smtClean="0"/>
              <a:t> ja henkilökontaktien kautta.</a:t>
            </a:r>
          </a:p>
          <a:p>
            <a:r>
              <a:rPr lang="fi-FI" baseline="0" dirty="0" smtClean="0"/>
              <a:t>Päätöksentekohetkellä poliittiset tekijät ohittavat tutkimustiedon.</a:t>
            </a:r>
          </a:p>
          <a:p>
            <a:r>
              <a:rPr lang="fi-FI" baseline="0" dirty="0" smtClean="0"/>
              <a:t>Kulttuurit ja sidosryhmät ovat kovin erilaisia sen suhteen, kuinka paljon tutkimustiedon vastaisia väitteitä siedetään.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836</TotalTime>
  <Words>1235</Words>
  <Application>Microsoft Office PowerPoint</Application>
  <PresentationFormat>On-screen Show (4:3)</PresentationFormat>
  <Paragraphs>240</Paragraphs>
  <Slides>29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thl_fi_2014_4-3</vt:lpstr>
      <vt:lpstr>Miten tieto sidotaan päätöksentekoon? </vt:lpstr>
      <vt:lpstr>Totuus: ketä kiinnostaa?</vt:lpstr>
      <vt:lpstr>”…sen pahempi tosiasioille”</vt:lpstr>
      <vt:lpstr>Stubbgate</vt:lpstr>
      <vt:lpstr>Lepakot räjähtelevät</vt:lpstr>
      <vt:lpstr>”Kaikki valehtelevat joka tapauksessa”</vt:lpstr>
      <vt:lpstr>Miten kansanedustajat hyödyntävät tietoa?</vt:lpstr>
      <vt:lpstr>Tiedon käyttö päätöksenteon eri vaiheissa eduskunnassa</vt:lpstr>
      <vt:lpstr>Nykytila tutkimustiedon käytössä</vt:lpstr>
      <vt:lpstr>Ihanne: päätöksenteko perustuu tutkittuun tietoon</vt:lpstr>
      <vt:lpstr>Tutkimustiedolla voisi olla suuri merkitys päätöksenteossa…</vt:lpstr>
      <vt:lpstr>…mutta se vaatii uutta asennoitumista</vt:lpstr>
      <vt:lpstr>Uuden tietotyön hyödyllisiä käsitteitä</vt:lpstr>
      <vt:lpstr>Onnistunut joukkoistaminen</vt:lpstr>
      <vt:lpstr>Nöyrä analyysi (Humble analysis, Andrews 2002)</vt:lpstr>
      <vt:lpstr>Tietojen ja arvojen kuvaaminen</vt:lpstr>
      <vt:lpstr>Fasilitoitu mallitus</vt:lpstr>
      <vt:lpstr>Miten tapahtuu kulttuurinmuutos?</vt:lpstr>
      <vt:lpstr>Wikipedia ja tieto päätöksenteossa</vt:lpstr>
      <vt:lpstr>Mikä on THL:n kontribuutio tiedon avaamiseen?</vt:lpstr>
      <vt:lpstr>Tietokide: silakansyönnin DALYt ikäryhmittäin ja sukupuolittain</vt:lpstr>
      <vt:lpstr>Avoimen mallin rajapinta</vt:lpstr>
      <vt:lpstr>Pneumokokkirokotteen hankinta</vt:lpstr>
      <vt:lpstr>Tietovirta suljetuista järjestelmistä</vt:lpstr>
      <vt:lpstr>Wikidata alustaksi THL:n tuottamalle tautitaakkatiedolle (ja muullekin)</vt:lpstr>
      <vt:lpstr>Yhtäköyttä-hanke</vt:lpstr>
      <vt:lpstr>Yhtäköyttä-periaatteet</vt:lpstr>
      <vt:lpstr>Yhtäköyttä-seminaari 15.11.</vt:lpstr>
      <vt:lpstr>Päätelmät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tieto sidotaan päätöksentekoon?</dc:title>
  <dc:subject>suomi</dc:subject>
  <dc:creator>Tuomisto Jouni</dc:creator>
  <cp:lastModifiedBy>Tuomisto Jouni</cp:lastModifiedBy>
  <cp:revision>27</cp:revision>
  <dcterms:created xsi:type="dcterms:W3CDTF">2016-10-10T18:35:36Z</dcterms:created>
  <dcterms:modified xsi:type="dcterms:W3CDTF">2016-10-11T08:32:10Z</dcterms:modified>
</cp:coreProperties>
</file>