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custDataLst>
    <p:tags r:id="rId2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4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Vahvasti samaa mieltä (5)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10. Ohjausryhmätyöskentelyn edellyttämä työmäärä oli sopiva. (N = 4)</c:v>
                </c:pt>
                <c:pt idx="1">
                  <c:v>9. Hankkeen viestintä oli onnistunutta. (N = 4)</c:v>
                </c:pt>
                <c:pt idx="2">
                  <c:v>8. Ohjausryhmä tuki hankeen laadukasta toteutusta. (N = 4)</c:v>
                </c:pt>
                <c:pt idx="3">
                  <c:v>7. Ohjausryhmän toiminta oli tehokasta. (N = 4)</c:v>
                </c:pt>
                <c:pt idx="4">
                  <c:v>6. Hanke auttoi lisäämään yhteistyötä ja tiedonvaihtoa muiden hallinnonalojen kanssa. (N = 4)</c:v>
                </c:pt>
                <c:pt idx="5">
                  <c:v>5. Hankkeessa tuotettu tieto oli oikea-aikaista ja relevanttia päätöksenteon tarpeisiin nähden. (N = 4)</c:v>
                </c:pt>
                <c:pt idx="6">
                  <c:v>4. Eri hallinnonalojen edustajat saivat näkemyksensä hyvin kuuluviin hankkeen aikana. (N = 4)</c:v>
                </c:pt>
                <c:pt idx="7">
                  <c:v>3. Yhteistyö hankkeen toteuttajien ja ohjausryhmän välillä oli toimivaa. (N = 4)</c:v>
                </c:pt>
                <c:pt idx="8">
                  <c:v>2. Hankkeen tuotokset, kuten loppuraportti, ovat laadultaan korkeaa tasoa. (N = 4)</c:v>
                </c:pt>
                <c:pt idx="9">
                  <c:v>1. Hankkeen toteutus oli asiantuntevaa. (N = 4)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0.25</c:v>
                </c:pt>
                <c:pt idx="3">
                  <c:v>0.25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Jossain määrin samaa mieltä (4)</c:v>
                </c:pt>
              </c:strCache>
            </c:strRef>
          </c:tx>
          <c:spPr>
            <a:solidFill>
              <a:srgbClr val="9ACD32"/>
            </a:solidFill>
            <a:ln>
              <a:solidFill>
                <a:srgbClr val="9ACD32"/>
              </a:solidFill>
            </a:ln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10. Ohjausryhmätyöskentelyn edellyttämä työmäärä oli sopiva. (N = 4)</c:v>
                </c:pt>
                <c:pt idx="1">
                  <c:v>9. Hankkeen viestintä oli onnistunutta. (N = 4)</c:v>
                </c:pt>
                <c:pt idx="2">
                  <c:v>8. Ohjausryhmä tuki hankeen laadukasta toteutusta. (N = 4)</c:v>
                </c:pt>
                <c:pt idx="3">
                  <c:v>7. Ohjausryhmän toiminta oli tehokasta. (N = 4)</c:v>
                </c:pt>
                <c:pt idx="4">
                  <c:v>6. Hanke auttoi lisäämään yhteistyötä ja tiedonvaihtoa muiden hallinnonalojen kanssa. (N = 4)</c:v>
                </c:pt>
                <c:pt idx="5">
                  <c:v>5. Hankkeessa tuotettu tieto oli oikea-aikaista ja relevanttia päätöksenteon tarpeisiin nähden. (N = 4)</c:v>
                </c:pt>
                <c:pt idx="6">
                  <c:v>4. Eri hallinnonalojen edustajat saivat näkemyksensä hyvin kuuluviin hankkeen aikana. (N = 4)</c:v>
                </c:pt>
                <c:pt idx="7">
                  <c:v>3. Yhteistyö hankkeen toteuttajien ja ohjausryhmän välillä oli toimivaa. (N = 4)</c:v>
                </c:pt>
                <c:pt idx="8">
                  <c:v>2. Hankkeen tuotokset, kuten loppuraportti, ovat laadultaan korkeaa tasoa. (N = 4)</c:v>
                </c:pt>
                <c:pt idx="9">
                  <c:v>1. Hankkeen toteutus oli asiantuntevaa. (N = 4)</c:v>
                </c:pt>
              </c:strCache>
            </c:strRef>
          </c:cat>
          <c:val>
            <c:numRef>
              <c:f>Sheet1!$C$2:$C$11</c:f>
              <c:numCache>
                <c:formatCode>0.0%</c:formatCode>
                <c:ptCount val="10"/>
                <c:pt idx="0">
                  <c:v>0.5</c:v>
                </c:pt>
                <c:pt idx="1">
                  <c:v>0.25</c:v>
                </c:pt>
                <c:pt idx="2">
                  <c:v>0.5</c:v>
                </c:pt>
                <c:pt idx="3">
                  <c:v>0.25</c:v>
                </c:pt>
                <c:pt idx="4">
                  <c:v>0.25</c:v>
                </c:pt>
                <c:pt idx="5">
                  <c:v>0.5</c:v>
                </c:pt>
                <c:pt idx="6">
                  <c:v>0.75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En samaa enkä eri mieltä (3)</c:v>
                </c:pt>
              </c:strCache>
            </c:strRef>
          </c:tx>
          <c:spPr>
            <a:solidFill>
              <a:srgbClr val="708090"/>
            </a:solidFill>
            <a:ln>
              <a:solidFill>
                <a:srgbClr val="708090"/>
              </a:solidFill>
            </a:ln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10. Ohjausryhmätyöskentelyn edellyttämä työmäärä oli sopiva. (N = 4)</c:v>
                </c:pt>
                <c:pt idx="1">
                  <c:v>9. Hankkeen viestintä oli onnistunutta. (N = 4)</c:v>
                </c:pt>
                <c:pt idx="2">
                  <c:v>8. Ohjausryhmä tuki hankeen laadukasta toteutusta. (N = 4)</c:v>
                </c:pt>
                <c:pt idx="3">
                  <c:v>7. Ohjausryhmän toiminta oli tehokasta. (N = 4)</c:v>
                </c:pt>
                <c:pt idx="4">
                  <c:v>6. Hanke auttoi lisäämään yhteistyötä ja tiedonvaihtoa muiden hallinnonalojen kanssa. (N = 4)</c:v>
                </c:pt>
                <c:pt idx="5">
                  <c:v>5. Hankkeessa tuotettu tieto oli oikea-aikaista ja relevanttia päätöksenteon tarpeisiin nähden. (N = 4)</c:v>
                </c:pt>
                <c:pt idx="6">
                  <c:v>4. Eri hallinnonalojen edustajat saivat näkemyksensä hyvin kuuluviin hankkeen aikana. (N = 4)</c:v>
                </c:pt>
                <c:pt idx="7">
                  <c:v>3. Yhteistyö hankkeen toteuttajien ja ohjausryhmän välillä oli toimivaa. (N = 4)</c:v>
                </c:pt>
                <c:pt idx="8">
                  <c:v>2. Hankkeen tuotokset, kuten loppuraportti, ovat laadultaan korkeaa tasoa. (N = 4)</c:v>
                </c:pt>
                <c:pt idx="9">
                  <c:v>1. Hankkeen toteutus oli asiantuntevaa. (N = 4)</c:v>
                </c:pt>
              </c:strCache>
            </c:strRef>
          </c:cat>
          <c:val>
            <c:numRef>
              <c:f>Sheet1!$D$2:$D$11</c:f>
              <c:numCache>
                <c:formatCode>0.0%</c:formatCode>
                <c:ptCount val="10"/>
                <c:pt idx="0">
                  <c:v>0.25</c:v>
                </c:pt>
                <c:pt idx="1">
                  <c:v>0.5</c:v>
                </c:pt>
                <c:pt idx="2">
                  <c:v>0.25</c:v>
                </c:pt>
                <c:pt idx="3">
                  <c:v>0.25</c:v>
                </c:pt>
                <c:pt idx="4">
                  <c:v>0.75</c:v>
                </c:pt>
                <c:pt idx="5">
                  <c:v>0.25</c:v>
                </c:pt>
                <c:pt idx="6">
                  <c:v>0.25</c:v>
                </c:pt>
                <c:pt idx="7">
                  <c:v>0.25</c:v>
                </c:pt>
                <c:pt idx="8">
                  <c:v>0.25</c:v>
                </c:pt>
                <c:pt idx="9">
                  <c:v>0.25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Jossain määrin eri mieltä (2)</c:v>
                </c:pt>
              </c:strCache>
            </c:strRef>
          </c:tx>
          <c:spPr>
            <a:solidFill>
              <a:srgbClr val="CD853F"/>
            </a:solidFill>
            <a:ln>
              <a:solidFill>
                <a:srgbClr val="CD853F"/>
              </a:solidFill>
            </a:ln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10. Ohjausryhmätyöskentelyn edellyttämä työmäärä oli sopiva. (N = 4)</c:v>
                </c:pt>
                <c:pt idx="1">
                  <c:v>9. Hankkeen viestintä oli onnistunutta. (N = 4)</c:v>
                </c:pt>
                <c:pt idx="2">
                  <c:v>8. Ohjausryhmä tuki hankeen laadukasta toteutusta. (N = 4)</c:v>
                </c:pt>
                <c:pt idx="3">
                  <c:v>7. Ohjausryhmän toiminta oli tehokasta. (N = 4)</c:v>
                </c:pt>
                <c:pt idx="4">
                  <c:v>6. Hanke auttoi lisäämään yhteistyötä ja tiedonvaihtoa muiden hallinnonalojen kanssa. (N = 4)</c:v>
                </c:pt>
                <c:pt idx="5">
                  <c:v>5. Hankkeessa tuotettu tieto oli oikea-aikaista ja relevanttia päätöksenteon tarpeisiin nähden. (N = 4)</c:v>
                </c:pt>
                <c:pt idx="6">
                  <c:v>4. Eri hallinnonalojen edustajat saivat näkemyksensä hyvin kuuluviin hankkeen aikana. (N = 4)</c:v>
                </c:pt>
                <c:pt idx="7">
                  <c:v>3. Yhteistyö hankkeen toteuttajien ja ohjausryhmän välillä oli toimivaa. (N = 4)</c:v>
                </c:pt>
                <c:pt idx="8">
                  <c:v>2. Hankkeen tuotokset, kuten loppuraportti, ovat laadultaan korkeaa tasoa. (N = 4)</c:v>
                </c:pt>
                <c:pt idx="9">
                  <c:v>1. Hankkeen toteutus oli asiantuntevaa. (N = 4)</c:v>
                </c:pt>
              </c:strCache>
            </c:strRef>
          </c:cat>
          <c:val>
            <c:numRef>
              <c:f>Sheet1!$E$2:$E$11</c:f>
              <c:numCache>
                <c:formatCode>0.0%</c:formatCode>
                <c:ptCount val="10"/>
                <c:pt idx="0">
                  <c:v>0</c:v>
                </c:pt>
                <c:pt idx="1">
                  <c:v>0.25</c:v>
                </c:pt>
                <c:pt idx="2">
                  <c:v>0</c:v>
                </c:pt>
                <c:pt idx="3">
                  <c:v>0.25</c:v>
                </c:pt>
                <c:pt idx="4">
                  <c:v>0</c:v>
                </c:pt>
                <c:pt idx="5">
                  <c:v>0.25</c:v>
                </c:pt>
                <c:pt idx="6">
                  <c:v>0</c:v>
                </c:pt>
                <c:pt idx="7">
                  <c:v>0.25</c:v>
                </c:pt>
                <c:pt idx="8">
                  <c:v>0.25</c:v>
                </c:pt>
                <c:pt idx="9">
                  <c:v>0.25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Vahvasti eri mieltä (1)</c:v>
                </c:pt>
              </c:strCache>
            </c:strRef>
          </c:tx>
          <c:spPr>
            <a:solidFill>
              <a:srgbClr val="B22222"/>
            </a:solidFill>
            <a:ln>
              <a:solidFill>
                <a:srgbClr val="B22222"/>
              </a:solidFill>
            </a:ln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10. Ohjausryhmätyöskentelyn edellyttämä työmäärä oli sopiva. (N = 4)</c:v>
                </c:pt>
                <c:pt idx="1">
                  <c:v>9. Hankkeen viestintä oli onnistunutta. (N = 4)</c:v>
                </c:pt>
                <c:pt idx="2">
                  <c:v>8. Ohjausryhmä tuki hankeen laadukasta toteutusta. (N = 4)</c:v>
                </c:pt>
                <c:pt idx="3">
                  <c:v>7. Ohjausryhmän toiminta oli tehokasta. (N = 4)</c:v>
                </c:pt>
                <c:pt idx="4">
                  <c:v>6. Hanke auttoi lisäämään yhteistyötä ja tiedonvaihtoa muiden hallinnonalojen kanssa. (N = 4)</c:v>
                </c:pt>
                <c:pt idx="5">
                  <c:v>5. Hankkeessa tuotettu tieto oli oikea-aikaista ja relevanttia päätöksenteon tarpeisiin nähden. (N = 4)</c:v>
                </c:pt>
                <c:pt idx="6">
                  <c:v>4. Eri hallinnonalojen edustajat saivat näkemyksensä hyvin kuuluviin hankkeen aikana. (N = 4)</c:v>
                </c:pt>
                <c:pt idx="7">
                  <c:v>3. Yhteistyö hankkeen toteuttajien ja ohjausryhmän välillä oli toimivaa. (N = 4)</c:v>
                </c:pt>
                <c:pt idx="8">
                  <c:v>2. Hankkeen tuotokset, kuten loppuraportti, ovat laadultaan korkeaa tasoa. (N = 4)</c:v>
                </c:pt>
                <c:pt idx="9">
                  <c:v>1. Hankkeen toteutus oli asiantuntevaa. (N = 4)</c:v>
                </c:pt>
              </c:strCache>
            </c:strRef>
          </c:cat>
          <c:val>
            <c:numRef>
              <c:f>Sheet1!$F$2:$F$11</c:f>
              <c:numCache>
                <c:formatCode>0.0%</c:formatCode>
                <c:ptCount val="10"/>
                <c:pt idx="0">
                  <c:v>0.25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0"/>
          <c:order val="5"/>
          <c:tx>
            <c:strRef>
              <c:f>Sheet1!$G$1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FFA500"/>
            </a:solidFill>
            <a:ln>
              <a:solidFill>
                <a:srgbClr val="FFA500"/>
              </a:solidFill>
            </a:ln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10. Ohjausryhmätyöskentelyn edellyttämä työmäärä oli sopiva. (N = 4)</c:v>
                </c:pt>
                <c:pt idx="1">
                  <c:v>9. Hankkeen viestintä oli onnistunutta. (N = 4)</c:v>
                </c:pt>
                <c:pt idx="2">
                  <c:v>8. Ohjausryhmä tuki hankeen laadukasta toteutusta. (N = 4)</c:v>
                </c:pt>
                <c:pt idx="3">
                  <c:v>7. Ohjausryhmän toiminta oli tehokasta. (N = 4)</c:v>
                </c:pt>
                <c:pt idx="4">
                  <c:v>6. Hanke auttoi lisäämään yhteistyötä ja tiedonvaihtoa muiden hallinnonalojen kanssa. (N = 4)</c:v>
                </c:pt>
                <c:pt idx="5">
                  <c:v>5. Hankkeessa tuotettu tieto oli oikea-aikaista ja relevanttia päätöksenteon tarpeisiin nähden. (N = 4)</c:v>
                </c:pt>
                <c:pt idx="6">
                  <c:v>4. Eri hallinnonalojen edustajat saivat näkemyksensä hyvin kuuluviin hankkeen aikana. (N = 4)</c:v>
                </c:pt>
                <c:pt idx="7">
                  <c:v>3. Yhteistyö hankkeen toteuttajien ja ohjausryhmän välillä oli toimivaa. (N = 4)</c:v>
                </c:pt>
                <c:pt idx="8">
                  <c:v>2. Hankkeen tuotokset, kuten loppuraportti, ovat laadultaan korkeaa tasoa. (N = 4)</c:v>
                </c:pt>
                <c:pt idx="9">
                  <c:v>1. Hankkeen toteutus oli asiantuntevaa. (N = 4)</c:v>
                </c:pt>
              </c:strCache>
            </c:strRef>
          </c:cat>
          <c:val>
            <c:numRef>
              <c:f>Sheet1!$G$2:$G$11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7356288"/>
        <c:axId val="207291904"/>
      </c:barChart>
      <c:valAx>
        <c:axId val="207291904"/>
        <c:scaling>
          <c:orientation val="minMax"/>
          <c:max val="1"/>
        </c:scaling>
        <c:delete val="0"/>
        <c:axPos val="b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/>
                </a:pPr>
                <a:r>
                  <a:rPr lang="fi-FI"/>
                  <a:t>Prosentti</a:t>
                </a:r>
              </a:p>
            </c:rich>
          </c:tx>
          <c:layout/>
          <c:overlay val="0"/>
        </c:title>
        <c:numFmt formatCode="0%" sourceLinked="0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07356288"/>
        <c:crosses val="autoZero"/>
        <c:crossBetween val="between"/>
      </c:valAx>
      <c:catAx>
        <c:axId val="207356288"/>
        <c:scaling>
          <c:orientation val="minMax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07291904"/>
        <c:crosses val="autoZero"/>
        <c:auto val="1"/>
        <c:lblAlgn val="ctr"/>
        <c:lblOffset val="100"/>
        <c:noMultiLvlLbl val="1"/>
      </c:catAx>
    </c:plotArea>
    <c:legend>
      <c:legendPos val="r"/>
      <c:layout/>
      <c:overlay val="0"/>
      <c:txPr>
        <a:bodyPr/>
        <a:lstStyle/>
        <a:p>
          <a:pPr>
            <a:defRPr sz="1000" b="0"/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9. Hankkeen viestintä oli onnistunutta.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Vahvasti samaa mieltä (5)</c:v>
                </c:pt>
                <c:pt idx="1">
                  <c:v>Jossain määrin samaa mieltä (4)</c:v>
                </c:pt>
                <c:pt idx="2">
                  <c:v>En samaa enkä eri mieltä (3)</c:v>
                </c:pt>
                <c:pt idx="3">
                  <c:v>Jossain määrin eri mieltä (2)</c:v>
                </c:pt>
                <c:pt idx="4">
                  <c:v>Vahvasti eri mieltä (1)</c:v>
                </c:pt>
                <c:pt idx="5">
                  <c:v>En osaa sanoa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0.25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4037760"/>
        <c:axId val="34035584"/>
      </c:barChart>
      <c:valAx>
        <c:axId val="34035584"/>
        <c:scaling>
          <c:orientation val="minMax"/>
          <c:max val="1"/>
        </c:scaling>
        <c:delete val="0"/>
        <c:axPos val="b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/>
                </a:pPr>
                <a:r>
                  <a:t>Prosentti</a:t>
                </a:r>
              </a:p>
            </c:rich>
          </c:tx>
          <c:overlay val="0"/>
        </c:title>
        <c:numFmt formatCode="0%" sourceLinked="0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34037760"/>
        <c:crosses val="max"/>
        <c:crossBetween val="between"/>
      </c:valAx>
      <c:catAx>
        <c:axId val="34037760"/>
        <c:scaling>
          <c:orientation val="maxMin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34035584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10. Ohjausryhmätyöskentelyn edellyttämä työmäärä oli sopiva.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Vahvasti samaa mieltä (5)</c:v>
                </c:pt>
                <c:pt idx="1">
                  <c:v>Jossain määrin samaa mieltä (4)</c:v>
                </c:pt>
                <c:pt idx="2">
                  <c:v>En samaa enkä eri mieltä (3)</c:v>
                </c:pt>
                <c:pt idx="3">
                  <c:v>Jossain määrin eri mieltä (2)</c:v>
                </c:pt>
                <c:pt idx="4">
                  <c:v>Vahvasti eri mieltä (1)</c:v>
                </c:pt>
                <c:pt idx="5">
                  <c:v>En osaa sanoa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0.25</c:v>
                </c:pt>
                <c:pt idx="3">
                  <c:v>0</c:v>
                </c:pt>
                <c:pt idx="4">
                  <c:v>0.25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4587008"/>
        <c:axId val="34396416"/>
      </c:barChart>
      <c:valAx>
        <c:axId val="34396416"/>
        <c:scaling>
          <c:orientation val="minMax"/>
          <c:max val="1"/>
        </c:scaling>
        <c:delete val="0"/>
        <c:axPos val="b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/>
                </a:pPr>
                <a:r>
                  <a:t>Prosentti</a:t>
                </a:r>
              </a:p>
            </c:rich>
          </c:tx>
          <c:overlay val="0"/>
        </c:title>
        <c:numFmt formatCode="0%" sourceLinked="0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34587008"/>
        <c:crosses val="max"/>
        <c:crossBetween val="between"/>
      </c:valAx>
      <c:catAx>
        <c:axId val="34587008"/>
        <c:scaling>
          <c:orientation val="maxMin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34396416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1. Hankkeen toteutus oli asiantuntevaa.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Vahvasti samaa mieltä (5)</c:v>
                </c:pt>
                <c:pt idx="1">
                  <c:v>Jossain määrin samaa mieltä (4)</c:v>
                </c:pt>
                <c:pt idx="2">
                  <c:v>En samaa enkä eri mieltä (3)</c:v>
                </c:pt>
                <c:pt idx="3">
                  <c:v>Jossain määrin eri mieltä (2)</c:v>
                </c:pt>
                <c:pt idx="4">
                  <c:v>Vahvasti eri mieltä (1)</c:v>
                </c:pt>
                <c:pt idx="5">
                  <c:v>En osaa sanoa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0.25</c:v>
                </c:pt>
                <c:pt idx="3">
                  <c:v>0.25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07660928"/>
        <c:axId val="207649792"/>
      </c:barChart>
      <c:valAx>
        <c:axId val="207649792"/>
        <c:scaling>
          <c:orientation val="minMax"/>
          <c:max val="1"/>
        </c:scaling>
        <c:delete val="0"/>
        <c:axPos val="b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/>
                </a:pPr>
                <a:r>
                  <a:rPr lang="fi-FI"/>
                  <a:t>Prosentti</a:t>
                </a:r>
              </a:p>
            </c:rich>
          </c:tx>
          <c:layout/>
          <c:overlay val="0"/>
        </c:title>
        <c:numFmt formatCode="0%" sourceLinked="0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07660928"/>
        <c:crosses val="max"/>
        <c:crossBetween val="between"/>
      </c:valAx>
      <c:catAx>
        <c:axId val="207660928"/>
        <c:scaling>
          <c:orientation val="maxMin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07649792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2. Hankkeen tuotokset, kuten loppuraportti, ovat laadultaan korkeaa tasoa.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Vahvasti samaa mieltä (5)</c:v>
                </c:pt>
                <c:pt idx="1">
                  <c:v>Jossain määrin samaa mieltä (4)</c:v>
                </c:pt>
                <c:pt idx="2">
                  <c:v>En samaa enkä eri mieltä (3)</c:v>
                </c:pt>
                <c:pt idx="3">
                  <c:v>Jossain määrin eri mieltä (2)</c:v>
                </c:pt>
                <c:pt idx="4">
                  <c:v>Vahvasti eri mieltä (1)</c:v>
                </c:pt>
                <c:pt idx="5">
                  <c:v>En osaa sanoa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0.25</c:v>
                </c:pt>
                <c:pt idx="3">
                  <c:v>0.25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10460032"/>
        <c:axId val="210457344"/>
      </c:barChart>
      <c:valAx>
        <c:axId val="210457344"/>
        <c:scaling>
          <c:orientation val="minMax"/>
          <c:max val="1"/>
        </c:scaling>
        <c:delete val="0"/>
        <c:axPos val="b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/>
                </a:pPr>
                <a:r>
                  <a:rPr lang="fi-FI"/>
                  <a:t>Prosentti</a:t>
                </a:r>
              </a:p>
            </c:rich>
          </c:tx>
          <c:layout/>
          <c:overlay val="0"/>
        </c:title>
        <c:numFmt formatCode="0%" sourceLinked="0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10460032"/>
        <c:crosses val="max"/>
        <c:crossBetween val="between"/>
      </c:valAx>
      <c:catAx>
        <c:axId val="210460032"/>
        <c:scaling>
          <c:orientation val="maxMin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10457344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3. Yhteistyö hankkeen toteuttajien ja ohjausryhmän välillä oli toimivaa.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Vahvasti samaa mieltä (5)</c:v>
                </c:pt>
                <c:pt idx="1">
                  <c:v>Jossain määrin samaa mieltä (4)</c:v>
                </c:pt>
                <c:pt idx="2">
                  <c:v>En samaa enkä eri mieltä (3)</c:v>
                </c:pt>
                <c:pt idx="3">
                  <c:v>Jossain määrin eri mieltä (2)</c:v>
                </c:pt>
                <c:pt idx="4">
                  <c:v>Vahvasti eri mieltä (1)</c:v>
                </c:pt>
                <c:pt idx="5">
                  <c:v>En osaa sanoa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0.25</c:v>
                </c:pt>
                <c:pt idx="3">
                  <c:v>0.25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13469824"/>
        <c:axId val="213467904"/>
      </c:barChart>
      <c:valAx>
        <c:axId val="213467904"/>
        <c:scaling>
          <c:orientation val="minMax"/>
          <c:max val="1"/>
        </c:scaling>
        <c:delete val="0"/>
        <c:axPos val="b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/>
                </a:pPr>
                <a:r>
                  <a:rPr lang="fi-FI"/>
                  <a:t>Prosentti</a:t>
                </a:r>
              </a:p>
            </c:rich>
          </c:tx>
          <c:layout/>
          <c:overlay val="0"/>
        </c:title>
        <c:numFmt formatCode="0%" sourceLinked="0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13469824"/>
        <c:crosses val="max"/>
        <c:crossBetween val="between"/>
      </c:valAx>
      <c:catAx>
        <c:axId val="213469824"/>
        <c:scaling>
          <c:orientation val="maxMin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13467904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4. Eri hallinnonalojen edustajat saivat näkemyksensä hyvin kuuluviin hankkeen aikana.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Vahvasti samaa mieltä (5)</c:v>
                </c:pt>
                <c:pt idx="1">
                  <c:v>Jossain määrin samaa mieltä (4)</c:v>
                </c:pt>
                <c:pt idx="2">
                  <c:v>En samaa enkä eri mieltä (3)</c:v>
                </c:pt>
                <c:pt idx="3">
                  <c:v>Jossain määrin eri mieltä (2)</c:v>
                </c:pt>
                <c:pt idx="4">
                  <c:v>Vahvasti eri mieltä (1)</c:v>
                </c:pt>
                <c:pt idx="5">
                  <c:v>En osaa sanoa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</c:v>
                </c:pt>
                <c:pt idx="1">
                  <c:v>0.75</c:v>
                </c:pt>
                <c:pt idx="2">
                  <c:v>0.25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13800448"/>
        <c:axId val="213777024"/>
      </c:barChart>
      <c:valAx>
        <c:axId val="213777024"/>
        <c:scaling>
          <c:orientation val="minMax"/>
          <c:max val="1"/>
        </c:scaling>
        <c:delete val="0"/>
        <c:axPos val="b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/>
                </a:pPr>
                <a:r>
                  <a:t>Prosentti</a:t>
                </a:r>
              </a:p>
            </c:rich>
          </c:tx>
          <c:overlay val="0"/>
        </c:title>
        <c:numFmt formatCode="0%" sourceLinked="0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13800448"/>
        <c:crosses val="max"/>
        <c:crossBetween val="between"/>
      </c:valAx>
      <c:catAx>
        <c:axId val="213800448"/>
        <c:scaling>
          <c:orientation val="maxMin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13777024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5. Hankkeessa tuotettu tieto oli oikea-aikaista ja relevanttia päätöksenteon tarpeisiin nähden.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Vahvasti samaa mieltä (5)</c:v>
                </c:pt>
                <c:pt idx="1">
                  <c:v>Jossain määrin samaa mieltä (4)</c:v>
                </c:pt>
                <c:pt idx="2">
                  <c:v>En samaa enkä eri mieltä (3)</c:v>
                </c:pt>
                <c:pt idx="3">
                  <c:v>Jossain määrin eri mieltä (2)</c:v>
                </c:pt>
                <c:pt idx="4">
                  <c:v>Vahvasti eri mieltä (1)</c:v>
                </c:pt>
                <c:pt idx="5">
                  <c:v>En osaa sanoa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0.25</c:v>
                </c:pt>
                <c:pt idx="3">
                  <c:v>0.25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16065536"/>
        <c:axId val="216030592"/>
      </c:barChart>
      <c:valAx>
        <c:axId val="216030592"/>
        <c:scaling>
          <c:orientation val="minMax"/>
          <c:max val="1"/>
        </c:scaling>
        <c:delete val="0"/>
        <c:axPos val="b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/>
                </a:pPr>
                <a:r>
                  <a:t>Prosentti</a:t>
                </a:r>
              </a:p>
            </c:rich>
          </c:tx>
          <c:overlay val="0"/>
        </c:title>
        <c:numFmt formatCode="0%" sourceLinked="0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16065536"/>
        <c:crosses val="max"/>
        <c:crossBetween val="between"/>
      </c:valAx>
      <c:catAx>
        <c:axId val="216065536"/>
        <c:scaling>
          <c:orientation val="maxMin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16030592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6. Hanke auttoi lisäämään yhteistyötä ja tiedonvaihtoa muiden hallinnonalojen kanssa.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Vahvasti samaa mieltä (5)</c:v>
                </c:pt>
                <c:pt idx="1">
                  <c:v>Jossain määrin samaa mieltä (4)</c:v>
                </c:pt>
                <c:pt idx="2">
                  <c:v>En samaa enkä eri mieltä (3)</c:v>
                </c:pt>
                <c:pt idx="3">
                  <c:v>Jossain määrin eri mieltä (2)</c:v>
                </c:pt>
                <c:pt idx="4">
                  <c:v>Vahvasti eri mieltä (1)</c:v>
                </c:pt>
                <c:pt idx="5">
                  <c:v>En osaa sanoa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</c:v>
                </c:pt>
                <c:pt idx="1">
                  <c:v>0.25</c:v>
                </c:pt>
                <c:pt idx="2">
                  <c:v>0.75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20534656"/>
        <c:axId val="220056960"/>
      </c:barChart>
      <c:valAx>
        <c:axId val="220056960"/>
        <c:scaling>
          <c:orientation val="minMax"/>
          <c:max val="1"/>
        </c:scaling>
        <c:delete val="0"/>
        <c:axPos val="b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/>
                </a:pPr>
                <a:r>
                  <a:t>Prosentti</a:t>
                </a:r>
              </a:p>
            </c:rich>
          </c:tx>
          <c:overlay val="0"/>
        </c:title>
        <c:numFmt formatCode="0%" sourceLinked="0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20534656"/>
        <c:crosses val="max"/>
        <c:crossBetween val="between"/>
      </c:valAx>
      <c:catAx>
        <c:axId val="220534656"/>
        <c:scaling>
          <c:orientation val="maxMin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220056960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7. Ohjausryhmän toiminta oli tehokasta.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Vahvasti samaa mieltä (5)</c:v>
                </c:pt>
                <c:pt idx="1">
                  <c:v>Jossain määrin samaa mieltä (4)</c:v>
                </c:pt>
                <c:pt idx="2">
                  <c:v>En samaa enkä eri mieltä (3)</c:v>
                </c:pt>
                <c:pt idx="3">
                  <c:v>Jossain määrin eri mieltä (2)</c:v>
                </c:pt>
                <c:pt idx="4">
                  <c:v>Vahvasti eri mieltä (1)</c:v>
                </c:pt>
                <c:pt idx="5">
                  <c:v>En osaa sanoa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3704960"/>
        <c:axId val="33703040"/>
      </c:barChart>
      <c:valAx>
        <c:axId val="33703040"/>
        <c:scaling>
          <c:orientation val="minMax"/>
          <c:max val="1"/>
        </c:scaling>
        <c:delete val="0"/>
        <c:axPos val="b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/>
                </a:pPr>
                <a:r>
                  <a:t>Prosentti</a:t>
                </a:r>
              </a:p>
            </c:rich>
          </c:tx>
          <c:overlay val="0"/>
        </c:title>
        <c:numFmt formatCode="0%" sourceLinked="0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33704960"/>
        <c:crosses val="max"/>
        <c:crossBetween val="between"/>
      </c:valAx>
      <c:catAx>
        <c:axId val="33704960"/>
        <c:scaling>
          <c:orientation val="maxMin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33703040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8. Ohjausryhmä tuki hankeen laadukasta toteutusta.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000" b="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Vahvasti samaa mieltä (5)</c:v>
                </c:pt>
                <c:pt idx="1">
                  <c:v>Jossain määrin samaa mieltä (4)</c:v>
                </c:pt>
                <c:pt idx="2">
                  <c:v>En samaa enkä eri mieltä (3)</c:v>
                </c:pt>
                <c:pt idx="3">
                  <c:v>Jossain määrin eri mieltä (2)</c:v>
                </c:pt>
                <c:pt idx="4">
                  <c:v>Vahvasti eri mieltä (1)</c:v>
                </c:pt>
                <c:pt idx="5">
                  <c:v>En osaa sanoa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0.25</c:v>
                </c:pt>
                <c:pt idx="1">
                  <c:v>0.5</c:v>
                </c:pt>
                <c:pt idx="2">
                  <c:v>0.25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3836416"/>
        <c:axId val="33834496"/>
      </c:barChart>
      <c:valAx>
        <c:axId val="33834496"/>
        <c:scaling>
          <c:orientation val="minMax"/>
          <c:max val="1"/>
        </c:scaling>
        <c:delete val="0"/>
        <c:axPos val="b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/>
                </a:pPr>
                <a:r>
                  <a:t>Prosentti</a:t>
                </a:r>
              </a:p>
            </c:rich>
          </c:tx>
          <c:overlay val="0"/>
        </c:title>
        <c:numFmt formatCode="0%" sourceLinked="0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33836416"/>
        <c:crosses val="max"/>
        <c:crossBetween val="between"/>
      </c:valAx>
      <c:catAx>
        <c:axId val="33836416"/>
        <c:scaling>
          <c:orientation val="maxMin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>
            <a:noFill/>
          </a:ln>
        </c:spPr>
        <c:txPr>
          <a:bodyPr/>
          <a:lstStyle/>
          <a:p>
            <a:pPr>
              <a:defRPr sz="1000" b="0"/>
            </a:pPr>
            <a:endParaRPr lang="fi-FI"/>
          </a:p>
        </c:txPr>
        <c:crossAx val="33834496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8E5C-15CA-4F81-87B5-36BB912DE893}" type="datetimeFigureOut">
              <a:rPr lang="el-GR" smtClean="0"/>
              <a:t>6/7/2017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0F154-FED9-4E44-ABE6-31AE664D02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8110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/>
        </p:nvSpPr>
        <p:spPr bwMode="hidden">
          <a:xfrm>
            <a:off x="287999" y="288000"/>
            <a:ext cx="8568000" cy="629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10" y="2327151"/>
            <a:ext cx="7223682" cy="1641909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76710" y="4412343"/>
            <a:ext cx="5855530" cy="143370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0" name="Kuva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408116" y="612760"/>
            <a:ext cx="2219605" cy="297752"/>
          </a:xfrm>
          <a:prstGeom prst="rect">
            <a:avLst/>
          </a:prstGeom>
        </p:spPr>
      </p:pic>
      <p:grpSp>
        <p:nvGrpSpPr>
          <p:cNvPr id="39" name="Ryhmä 38"/>
          <p:cNvGrpSpPr/>
          <p:nvPr/>
        </p:nvGrpSpPr>
        <p:grpSpPr bwMode="ltGray">
          <a:xfrm>
            <a:off x="288000" y="288000"/>
            <a:ext cx="3738563" cy="1381125"/>
            <a:chOff x="2787650" y="1428750"/>
            <a:chExt cx="3738563" cy="1381125"/>
          </a:xfrm>
        </p:grpSpPr>
        <p:sp>
          <p:nvSpPr>
            <p:cNvPr id="8" name="Freeform 6"/>
            <p:cNvSpPr>
              <a:spLocks/>
            </p:cNvSpPr>
            <p:nvPr userDrawn="1"/>
          </p:nvSpPr>
          <p:spPr bwMode="ltGray">
            <a:xfrm>
              <a:off x="4579938" y="1990725"/>
              <a:ext cx="1392238" cy="447675"/>
            </a:xfrm>
            <a:custGeom>
              <a:avLst/>
              <a:gdLst>
                <a:gd name="T0" fmla="*/ 339 w 877"/>
                <a:gd name="T1" fmla="*/ 282 h 282"/>
                <a:gd name="T2" fmla="*/ 877 w 877"/>
                <a:gd name="T3" fmla="*/ 56 h 282"/>
                <a:gd name="T4" fmla="*/ 0 w 877"/>
                <a:gd name="T5" fmla="*/ 0 h 282"/>
                <a:gd name="T6" fmla="*/ 339 w 877"/>
                <a:gd name="T7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7" h="282">
                  <a:moveTo>
                    <a:pt x="339" y="282"/>
                  </a:moveTo>
                  <a:lnTo>
                    <a:pt x="877" y="56"/>
                  </a:lnTo>
                  <a:lnTo>
                    <a:pt x="0" y="0"/>
                  </a:lnTo>
                  <a:lnTo>
                    <a:pt x="339" y="282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4579938" y="1428750"/>
              <a:ext cx="1392238" cy="650875"/>
            </a:xfrm>
            <a:custGeom>
              <a:avLst/>
              <a:gdLst>
                <a:gd name="T0" fmla="*/ 207 w 877"/>
                <a:gd name="T1" fmla="*/ 0 h 410"/>
                <a:gd name="T2" fmla="*/ 0 w 877"/>
                <a:gd name="T3" fmla="*/ 354 h 410"/>
                <a:gd name="T4" fmla="*/ 877 w 877"/>
                <a:gd name="T5" fmla="*/ 410 h 410"/>
                <a:gd name="T6" fmla="*/ 535 w 877"/>
                <a:gd name="T7" fmla="*/ 0 h 410"/>
                <a:gd name="T8" fmla="*/ 207 w 877"/>
                <a:gd name="T9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7" h="410">
                  <a:moveTo>
                    <a:pt x="207" y="0"/>
                  </a:moveTo>
                  <a:lnTo>
                    <a:pt x="0" y="354"/>
                  </a:lnTo>
                  <a:lnTo>
                    <a:pt x="877" y="410"/>
                  </a:lnTo>
                  <a:lnTo>
                    <a:pt x="535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ltGray">
            <a:xfrm>
              <a:off x="4203700" y="1428750"/>
              <a:ext cx="704850" cy="561975"/>
            </a:xfrm>
            <a:custGeom>
              <a:avLst/>
              <a:gdLst>
                <a:gd name="T0" fmla="*/ 190 w 444"/>
                <a:gd name="T1" fmla="*/ 0 h 354"/>
                <a:gd name="T2" fmla="*/ 0 w 444"/>
                <a:gd name="T3" fmla="*/ 113 h 354"/>
                <a:gd name="T4" fmla="*/ 237 w 444"/>
                <a:gd name="T5" fmla="*/ 354 h 354"/>
                <a:gd name="T6" fmla="*/ 444 w 444"/>
                <a:gd name="T7" fmla="*/ 0 h 354"/>
                <a:gd name="T8" fmla="*/ 190 w 444"/>
                <a:gd name="T9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354">
                  <a:moveTo>
                    <a:pt x="190" y="0"/>
                  </a:moveTo>
                  <a:lnTo>
                    <a:pt x="0" y="113"/>
                  </a:lnTo>
                  <a:lnTo>
                    <a:pt x="237" y="354"/>
                  </a:lnTo>
                  <a:lnTo>
                    <a:pt x="4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ltGray">
            <a:xfrm>
              <a:off x="5972175" y="1428750"/>
              <a:ext cx="554038" cy="650875"/>
            </a:xfrm>
            <a:custGeom>
              <a:avLst/>
              <a:gdLst>
                <a:gd name="T0" fmla="*/ 73 w 349"/>
                <a:gd name="T1" fmla="*/ 0 h 410"/>
                <a:gd name="T2" fmla="*/ 0 w 349"/>
                <a:gd name="T3" fmla="*/ 410 h 410"/>
                <a:gd name="T4" fmla="*/ 349 w 349"/>
                <a:gd name="T5" fmla="*/ 0 h 410"/>
                <a:gd name="T6" fmla="*/ 73 w 349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9" h="410">
                  <a:moveTo>
                    <a:pt x="73" y="0"/>
                  </a:moveTo>
                  <a:lnTo>
                    <a:pt x="0" y="410"/>
                  </a:lnTo>
                  <a:lnTo>
                    <a:pt x="349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2FC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ltGray">
            <a:xfrm>
              <a:off x="5429250" y="1428750"/>
              <a:ext cx="658813" cy="650875"/>
            </a:xfrm>
            <a:custGeom>
              <a:avLst/>
              <a:gdLst>
                <a:gd name="T0" fmla="*/ 0 w 415"/>
                <a:gd name="T1" fmla="*/ 0 h 410"/>
                <a:gd name="T2" fmla="*/ 342 w 415"/>
                <a:gd name="T3" fmla="*/ 410 h 410"/>
                <a:gd name="T4" fmla="*/ 415 w 415"/>
                <a:gd name="T5" fmla="*/ 0 h 410"/>
                <a:gd name="T6" fmla="*/ 0 w 415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5" h="410">
                  <a:moveTo>
                    <a:pt x="0" y="0"/>
                  </a:moveTo>
                  <a:lnTo>
                    <a:pt x="342" y="410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ltGray">
            <a:xfrm>
              <a:off x="3324225" y="1608138"/>
              <a:ext cx="879475" cy="833438"/>
            </a:xfrm>
            <a:custGeom>
              <a:avLst/>
              <a:gdLst>
                <a:gd name="T0" fmla="*/ 341 w 554"/>
                <a:gd name="T1" fmla="*/ 525 h 525"/>
                <a:gd name="T2" fmla="*/ 554 w 554"/>
                <a:gd name="T3" fmla="*/ 0 h 525"/>
                <a:gd name="T4" fmla="*/ 0 w 554"/>
                <a:gd name="T5" fmla="*/ 245 h 525"/>
                <a:gd name="T6" fmla="*/ 341 w 554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4" h="525">
                  <a:moveTo>
                    <a:pt x="341" y="525"/>
                  </a:moveTo>
                  <a:lnTo>
                    <a:pt x="554" y="0"/>
                  </a:lnTo>
                  <a:lnTo>
                    <a:pt x="0" y="245"/>
                  </a:lnTo>
                  <a:lnTo>
                    <a:pt x="341" y="525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ltGray">
            <a:xfrm>
              <a:off x="3324225" y="1428750"/>
              <a:ext cx="879475" cy="568325"/>
            </a:xfrm>
            <a:custGeom>
              <a:avLst/>
              <a:gdLst>
                <a:gd name="T0" fmla="*/ 101 w 554"/>
                <a:gd name="T1" fmla="*/ 0 h 358"/>
                <a:gd name="T2" fmla="*/ 0 w 554"/>
                <a:gd name="T3" fmla="*/ 358 h 358"/>
                <a:gd name="T4" fmla="*/ 554 w 554"/>
                <a:gd name="T5" fmla="*/ 113 h 358"/>
                <a:gd name="T6" fmla="*/ 253 w 554"/>
                <a:gd name="T7" fmla="*/ 0 h 358"/>
                <a:gd name="T8" fmla="*/ 101 w 554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358">
                  <a:moveTo>
                    <a:pt x="101" y="0"/>
                  </a:moveTo>
                  <a:lnTo>
                    <a:pt x="0" y="358"/>
                  </a:lnTo>
                  <a:lnTo>
                    <a:pt x="554" y="113"/>
                  </a:lnTo>
                  <a:lnTo>
                    <a:pt x="253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ltGray">
            <a:xfrm>
              <a:off x="2790825" y="1428750"/>
              <a:ext cx="693738" cy="568325"/>
            </a:xfrm>
            <a:custGeom>
              <a:avLst/>
              <a:gdLst>
                <a:gd name="T0" fmla="*/ 0 w 437"/>
                <a:gd name="T1" fmla="*/ 0 h 358"/>
                <a:gd name="T2" fmla="*/ 336 w 437"/>
                <a:gd name="T3" fmla="*/ 358 h 358"/>
                <a:gd name="T4" fmla="*/ 437 w 437"/>
                <a:gd name="T5" fmla="*/ 0 h 358"/>
                <a:gd name="T6" fmla="*/ 0 w 437"/>
                <a:gd name="T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" h="358">
                  <a:moveTo>
                    <a:pt x="0" y="0"/>
                  </a:moveTo>
                  <a:lnTo>
                    <a:pt x="336" y="358"/>
                  </a:lnTo>
                  <a:lnTo>
                    <a:pt x="4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ltGray">
            <a:xfrm>
              <a:off x="2787650" y="1997075"/>
              <a:ext cx="566738" cy="812800"/>
            </a:xfrm>
            <a:custGeom>
              <a:avLst/>
              <a:gdLst>
                <a:gd name="T0" fmla="*/ 0 w 357"/>
                <a:gd name="T1" fmla="*/ 512 h 512"/>
                <a:gd name="T2" fmla="*/ 338 w 357"/>
                <a:gd name="T3" fmla="*/ 0 h 512"/>
                <a:gd name="T4" fmla="*/ 357 w 357"/>
                <a:gd name="T5" fmla="*/ 355 h 512"/>
                <a:gd name="T6" fmla="*/ 0 w 357"/>
                <a:gd name="T7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" h="512">
                  <a:moveTo>
                    <a:pt x="0" y="512"/>
                  </a:moveTo>
                  <a:lnTo>
                    <a:pt x="338" y="0"/>
                  </a:lnTo>
                  <a:lnTo>
                    <a:pt x="357" y="355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ltGray">
            <a:xfrm>
              <a:off x="3324225" y="1997075"/>
              <a:ext cx="541338" cy="563563"/>
            </a:xfrm>
            <a:custGeom>
              <a:avLst/>
              <a:gdLst>
                <a:gd name="T0" fmla="*/ 341 w 341"/>
                <a:gd name="T1" fmla="*/ 280 h 355"/>
                <a:gd name="T2" fmla="*/ 0 w 341"/>
                <a:gd name="T3" fmla="*/ 0 h 355"/>
                <a:gd name="T4" fmla="*/ 19 w 341"/>
                <a:gd name="T5" fmla="*/ 355 h 355"/>
                <a:gd name="T6" fmla="*/ 341 w 341"/>
                <a:gd name="T7" fmla="*/ 28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355">
                  <a:moveTo>
                    <a:pt x="341" y="280"/>
                  </a:moveTo>
                  <a:lnTo>
                    <a:pt x="0" y="0"/>
                  </a:lnTo>
                  <a:lnTo>
                    <a:pt x="19" y="355"/>
                  </a:lnTo>
                  <a:lnTo>
                    <a:pt x="341" y="28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ltGray">
            <a:xfrm>
              <a:off x="4579938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3 w 3"/>
                <a:gd name="T5" fmla="*/ 1 h 1"/>
                <a:gd name="T6" fmla="*/ 3 w 3"/>
                <a:gd name="T7" fmla="*/ 1 h 1"/>
                <a:gd name="T8" fmla="*/ 3 w 3"/>
                <a:gd name="T9" fmla="*/ 1 h 1"/>
                <a:gd name="T10" fmla="*/ 3 w 3"/>
                <a:gd name="T11" fmla="*/ 1 h 1"/>
                <a:gd name="T12" fmla="*/ 1 w 3"/>
                <a:gd name="T13" fmla="*/ 1 h 1"/>
                <a:gd name="T14" fmla="*/ 1 w 3"/>
                <a:gd name="T15" fmla="*/ 0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ltGray">
            <a:xfrm>
              <a:off x="4576763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2 w 3"/>
                <a:gd name="T3" fmla="*/ 1 h 1"/>
                <a:gd name="T4" fmla="*/ 3 w 3"/>
                <a:gd name="T5" fmla="*/ 0 h 1"/>
                <a:gd name="T6" fmla="*/ 2 w 3"/>
                <a:gd name="T7" fmla="*/ 0 h 1"/>
                <a:gd name="T8" fmla="*/ 0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ltGray">
            <a:xfrm>
              <a:off x="3865563" y="1990725"/>
              <a:ext cx="1252538" cy="450850"/>
            </a:xfrm>
            <a:custGeom>
              <a:avLst/>
              <a:gdLst>
                <a:gd name="T0" fmla="*/ 789 w 789"/>
                <a:gd name="T1" fmla="*/ 282 h 284"/>
                <a:gd name="T2" fmla="*/ 0 w 789"/>
                <a:gd name="T3" fmla="*/ 284 h 284"/>
                <a:gd name="T4" fmla="*/ 450 w 789"/>
                <a:gd name="T5" fmla="*/ 0 h 284"/>
                <a:gd name="T6" fmla="*/ 789 w 789"/>
                <a:gd name="T7" fmla="*/ 28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" h="284">
                  <a:moveTo>
                    <a:pt x="789" y="282"/>
                  </a:moveTo>
                  <a:lnTo>
                    <a:pt x="0" y="284"/>
                  </a:lnTo>
                  <a:lnTo>
                    <a:pt x="450" y="0"/>
                  </a:lnTo>
                  <a:lnTo>
                    <a:pt x="789" y="282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19"/>
            <p:cNvSpPr>
              <a:spLocks/>
            </p:cNvSpPr>
            <p:nvPr userDrawn="1"/>
          </p:nvSpPr>
          <p:spPr bwMode="ltGray">
            <a:xfrm>
              <a:off x="3865563" y="1608138"/>
              <a:ext cx="714375" cy="833438"/>
            </a:xfrm>
            <a:custGeom>
              <a:avLst/>
              <a:gdLst>
                <a:gd name="T0" fmla="*/ 0 w 450"/>
                <a:gd name="T1" fmla="*/ 525 h 525"/>
                <a:gd name="T2" fmla="*/ 213 w 450"/>
                <a:gd name="T3" fmla="*/ 0 h 525"/>
                <a:gd name="T4" fmla="*/ 450 w 450"/>
                <a:gd name="T5" fmla="*/ 241 h 525"/>
                <a:gd name="T6" fmla="*/ 0 w 450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525">
                  <a:moveTo>
                    <a:pt x="0" y="525"/>
                  </a:moveTo>
                  <a:lnTo>
                    <a:pt x="213" y="0"/>
                  </a:lnTo>
                  <a:lnTo>
                    <a:pt x="450" y="241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20"/>
            <p:cNvSpPr>
              <a:spLocks/>
            </p:cNvSpPr>
            <p:nvPr userDrawn="1"/>
          </p:nvSpPr>
          <p:spPr bwMode="ltGray">
            <a:xfrm>
              <a:off x="3725863" y="1428750"/>
              <a:ext cx="779463" cy="179388"/>
            </a:xfrm>
            <a:custGeom>
              <a:avLst/>
              <a:gdLst>
                <a:gd name="T0" fmla="*/ 0 w 491"/>
                <a:gd name="T1" fmla="*/ 0 h 113"/>
                <a:gd name="T2" fmla="*/ 301 w 491"/>
                <a:gd name="T3" fmla="*/ 113 h 113"/>
                <a:gd name="T4" fmla="*/ 491 w 491"/>
                <a:gd name="T5" fmla="*/ 0 h 113"/>
                <a:gd name="T6" fmla="*/ 0 w 491"/>
                <a:gd name="T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1" h="113">
                  <a:moveTo>
                    <a:pt x="0" y="0"/>
                  </a:moveTo>
                  <a:lnTo>
                    <a:pt x="301" y="113"/>
                  </a:lnTo>
                  <a:lnTo>
                    <a:pt x="4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21"/>
            <p:cNvSpPr>
              <a:spLocks/>
            </p:cNvSpPr>
            <p:nvPr userDrawn="1"/>
          </p:nvSpPr>
          <p:spPr bwMode="ltGray">
            <a:xfrm>
              <a:off x="2787650" y="1428750"/>
              <a:ext cx="536575" cy="1381125"/>
            </a:xfrm>
            <a:custGeom>
              <a:avLst/>
              <a:gdLst>
                <a:gd name="T0" fmla="*/ 0 w 338"/>
                <a:gd name="T1" fmla="*/ 870 h 870"/>
                <a:gd name="T2" fmla="*/ 338 w 338"/>
                <a:gd name="T3" fmla="*/ 358 h 870"/>
                <a:gd name="T4" fmla="*/ 2 w 338"/>
                <a:gd name="T5" fmla="*/ 0 h 870"/>
                <a:gd name="T6" fmla="*/ 0 w 338"/>
                <a:gd name="T7" fmla="*/ 0 h 870"/>
                <a:gd name="T8" fmla="*/ 0 w 338"/>
                <a:gd name="T9" fmla="*/ 87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70">
                  <a:moveTo>
                    <a:pt x="0" y="870"/>
                  </a:moveTo>
                  <a:lnTo>
                    <a:pt x="338" y="35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581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t>7/6/2017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4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sivu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0" hasCustomPrompt="1"/>
          </p:nvPr>
        </p:nvSpPr>
        <p:spPr>
          <a:xfrm>
            <a:off x="288000" y="288000"/>
            <a:ext cx="8568000" cy="62964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lang="fi-FI" sz="1800" b="0" i="0" u="none" strike="noStrike" baseline="0" smtClean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Lisää kuva napsauttamalla kuvaketta.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(Kopioi kuvituselementti ja tunnus tästä sivusta</a:t>
            </a:r>
            <a:br>
              <a:rPr lang="fi-FI" dirty="0" smtClean="0"/>
            </a:br>
            <a:r>
              <a:rPr lang="fi-FI" dirty="0" smtClean="0"/>
              <a:t>ja varmistu että ne sijoittuvat kuvan päälle)</a:t>
            </a:r>
          </a:p>
        </p:txBody>
      </p:sp>
      <p:pic>
        <p:nvPicPr>
          <p:cNvPr id="14" name="Kuv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408116" y="612760"/>
            <a:ext cx="2219605" cy="29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89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Ryhmä 56"/>
          <p:cNvGrpSpPr/>
          <p:nvPr/>
        </p:nvGrpSpPr>
        <p:grpSpPr>
          <a:xfrm>
            <a:off x="290513" y="4064000"/>
            <a:ext cx="8566151" cy="2492376"/>
            <a:chOff x="290513" y="4064000"/>
            <a:chExt cx="8566151" cy="2492376"/>
          </a:xfrm>
        </p:grpSpPr>
        <p:sp>
          <p:nvSpPr>
            <p:cNvPr id="47" name="Freeform 20"/>
            <p:cNvSpPr>
              <a:spLocks/>
            </p:cNvSpPr>
            <p:nvPr userDrawn="1"/>
          </p:nvSpPr>
          <p:spPr bwMode="auto">
            <a:xfrm>
              <a:off x="4810126" y="6096000"/>
              <a:ext cx="1703388" cy="460375"/>
            </a:xfrm>
            <a:custGeom>
              <a:avLst/>
              <a:gdLst>
                <a:gd name="T0" fmla="*/ 1073 w 1073"/>
                <a:gd name="T1" fmla="*/ 290 h 290"/>
                <a:gd name="T2" fmla="*/ 952 w 1073"/>
                <a:gd name="T3" fmla="*/ 0 h 290"/>
                <a:gd name="T4" fmla="*/ 0 w 1073"/>
                <a:gd name="T5" fmla="*/ 235 h 290"/>
                <a:gd name="T6" fmla="*/ 132 w 1073"/>
                <a:gd name="T7" fmla="*/ 290 h 290"/>
                <a:gd name="T8" fmla="*/ 1073 w 1073"/>
                <a:gd name="T9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3" h="290">
                  <a:moveTo>
                    <a:pt x="1073" y="290"/>
                  </a:moveTo>
                  <a:lnTo>
                    <a:pt x="952" y="0"/>
                  </a:lnTo>
                  <a:lnTo>
                    <a:pt x="0" y="235"/>
                  </a:lnTo>
                  <a:lnTo>
                    <a:pt x="132" y="290"/>
                  </a:lnTo>
                  <a:lnTo>
                    <a:pt x="1073" y="29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21"/>
            <p:cNvSpPr>
              <a:spLocks/>
            </p:cNvSpPr>
            <p:nvPr userDrawn="1"/>
          </p:nvSpPr>
          <p:spPr bwMode="auto">
            <a:xfrm>
              <a:off x="7308851" y="5691188"/>
              <a:ext cx="725488" cy="865188"/>
            </a:xfrm>
            <a:custGeom>
              <a:avLst/>
              <a:gdLst>
                <a:gd name="T0" fmla="*/ 344 w 457"/>
                <a:gd name="T1" fmla="*/ 0 h 545"/>
                <a:gd name="T2" fmla="*/ 0 w 457"/>
                <a:gd name="T3" fmla="*/ 545 h 545"/>
                <a:gd name="T4" fmla="*/ 457 w 457"/>
                <a:gd name="T5" fmla="*/ 545 h 545"/>
                <a:gd name="T6" fmla="*/ 344 w 457"/>
                <a:gd name="T7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545">
                  <a:moveTo>
                    <a:pt x="344" y="0"/>
                  </a:moveTo>
                  <a:lnTo>
                    <a:pt x="0" y="545"/>
                  </a:lnTo>
                  <a:lnTo>
                    <a:pt x="457" y="545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22"/>
            <p:cNvSpPr>
              <a:spLocks/>
            </p:cNvSpPr>
            <p:nvPr userDrawn="1"/>
          </p:nvSpPr>
          <p:spPr bwMode="auto">
            <a:xfrm>
              <a:off x="7854951" y="5691188"/>
              <a:ext cx="1001713" cy="865188"/>
            </a:xfrm>
            <a:custGeom>
              <a:avLst/>
              <a:gdLst>
                <a:gd name="T0" fmla="*/ 631 w 631"/>
                <a:gd name="T1" fmla="*/ 313 h 545"/>
                <a:gd name="T2" fmla="*/ 0 w 631"/>
                <a:gd name="T3" fmla="*/ 0 h 545"/>
                <a:gd name="T4" fmla="*/ 111 w 631"/>
                <a:gd name="T5" fmla="*/ 545 h 545"/>
                <a:gd name="T6" fmla="*/ 631 w 631"/>
                <a:gd name="T7" fmla="*/ 545 h 545"/>
                <a:gd name="T8" fmla="*/ 631 w 631"/>
                <a:gd name="T9" fmla="*/ 313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1" h="545">
                  <a:moveTo>
                    <a:pt x="631" y="313"/>
                  </a:moveTo>
                  <a:lnTo>
                    <a:pt x="0" y="0"/>
                  </a:lnTo>
                  <a:lnTo>
                    <a:pt x="111" y="545"/>
                  </a:lnTo>
                  <a:lnTo>
                    <a:pt x="631" y="545"/>
                  </a:lnTo>
                  <a:lnTo>
                    <a:pt x="631" y="313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23"/>
            <p:cNvSpPr>
              <a:spLocks/>
            </p:cNvSpPr>
            <p:nvPr userDrawn="1"/>
          </p:nvSpPr>
          <p:spPr bwMode="auto">
            <a:xfrm>
              <a:off x="7854951" y="4064000"/>
              <a:ext cx="1001713" cy="1627188"/>
            </a:xfrm>
            <a:custGeom>
              <a:avLst/>
              <a:gdLst>
                <a:gd name="T0" fmla="*/ 631 w 631"/>
                <a:gd name="T1" fmla="*/ 0 h 1025"/>
                <a:gd name="T2" fmla="*/ 0 w 631"/>
                <a:gd name="T3" fmla="*/ 1025 h 1025"/>
                <a:gd name="T4" fmla="*/ 631 w 631"/>
                <a:gd name="T5" fmla="*/ 910 h 1025"/>
                <a:gd name="T6" fmla="*/ 631 w 631"/>
                <a:gd name="T7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" h="1025">
                  <a:moveTo>
                    <a:pt x="631" y="0"/>
                  </a:moveTo>
                  <a:lnTo>
                    <a:pt x="0" y="1025"/>
                  </a:lnTo>
                  <a:lnTo>
                    <a:pt x="631" y="910"/>
                  </a:lnTo>
                  <a:lnTo>
                    <a:pt x="631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24"/>
            <p:cNvSpPr>
              <a:spLocks/>
            </p:cNvSpPr>
            <p:nvPr userDrawn="1"/>
          </p:nvSpPr>
          <p:spPr bwMode="auto">
            <a:xfrm>
              <a:off x="7854951" y="5508625"/>
              <a:ext cx="1001713" cy="682625"/>
            </a:xfrm>
            <a:custGeom>
              <a:avLst/>
              <a:gdLst>
                <a:gd name="T0" fmla="*/ 631 w 631"/>
                <a:gd name="T1" fmla="*/ 0 h 430"/>
                <a:gd name="T2" fmla="*/ 0 w 631"/>
                <a:gd name="T3" fmla="*/ 115 h 430"/>
                <a:gd name="T4" fmla="*/ 631 w 631"/>
                <a:gd name="T5" fmla="*/ 430 h 430"/>
                <a:gd name="T6" fmla="*/ 631 w 631"/>
                <a:gd name="T7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" h="430">
                  <a:moveTo>
                    <a:pt x="631" y="0"/>
                  </a:moveTo>
                  <a:lnTo>
                    <a:pt x="0" y="115"/>
                  </a:lnTo>
                  <a:lnTo>
                    <a:pt x="631" y="430"/>
                  </a:lnTo>
                  <a:lnTo>
                    <a:pt x="631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25"/>
            <p:cNvSpPr>
              <a:spLocks/>
            </p:cNvSpPr>
            <p:nvPr userDrawn="1"/>
          </p:nvSpPr>
          <p:spPr bwMode="auto">
            <a:xfrm>
              <a:off x="1503363" y="5327650"/>
              <a:ext cx="1219200" cy="1228725"/>
            </a:xfrm>
            <a:custGeom>
              <a:avLst/>
              <a:gdLst>
                <a:gd name="T0" fmla="*/ 357 w 768"/>
                <a:gd name="T1" fmla="*/ 0 h 774"/>
                <a:gd name="T2" fmla="*/ 0 w 768"/>
                <a:gd name="T3" fmla="*/ 774 h 774"/>
                <a:gd name="T4" fmla="*/ 768 w 768"/>
                <a:gd name="T5" fmla="*/ 774 h 774"/>
                <a:gd name="T6" fmla="*/ 357 w 768"/>
                <a:gd name="T7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" h="774">
                  <a:moveTo>
                    <a:pt x="357" y="0"/>
                  </a:moveTo>
                  <a:lnTo>
                    <a:pt x="0" y="774"/>
                  </a:lnTo>
                  <a:lnTo>
                    <a:pt x="768" y="774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26"/>
            <p:cNvSpPr>
              <a:spLocks/>
            </p:cNvSpPr>
            <p:nvPr userDrawn="1"/>
          </p:nvSpPr>
          <p:spPr bwMode="auto">
            <a:xfrm>
              <a:off x="290513" y="5327650"/>
              <a:ext cx="1779588" cy="1228725"/>
            </a:xfrm>
            <a:custGeom>
              <a:avLst/>
              <a:gdLst>
                <a:gd name="T0" fmla="*/ 0 w 1121"/>
                <a:gd name="T1" fmla="*/ 774 h 774"/>
                <a:gd name="T2" fmla="*/ 768 w 1121"/>
                <a:gd name="T3" fmla="*/ 774 h 774"/>
                <a:gd name="T4" fmla="*/ 1121 w 1121"/>
                <a:gd name="T5" fmla="*/ 0 h 774"/>
                <a:gd name="T6" fmla="*/ 0 w 1121"/>
                <a:gd name="T7" fmla="*/ 548 h 774"/>
                <a:gd name="T8" fmla="*/ 0 w 1121"/>
                <a:gd name="T9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774">
                  <a:moveTo>
                    <a:pt x="0" y="774"/>
                  </a:moveTo>
                  <a:lnTo>
                    <a:pt x="768" y="774"/>
                  </a:lnTo>
                  <a:lnTo>
                    <a:pt x="1121" y="0"/>
                  </a:lnTo>
                  <a:lnTo>
                    <a:pt x="0" y="548"/>
                  </a:lnTo>
                  <a:lnTo>
                    <a:pt x="0" y="774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27"/>
            <p:cNvSpPr>
              <a:spLocks/>
            </p:cNvSpPr>
            <p:nvPr userDrawn="1"/>
          </p:nvSpPr>
          <p:spPr bwMode="auto">
            <a:xfrm>
              <a:off x="2070101" y="5327650"/>
              <a:ext cx="2740025" cy="1228725"/>
            </a:xfrm>
            <a:custGeom>
              <a:avLst/>
              <a:gdLst>
                <a:gd name="T0" fmla="*/ 409 w 1726"/>
                <a:gd name="T1" fmla="*/ 774 h 774"/>
                <a:gd name="T2" fmla="*/ 1628 w 1726"/>
                <a:gd name="T3" fmla="*/ 774 h 774"/>
                <a:gd name="T4" fmla="*/ 1726 w 1726"/>
                <a:gd name="T5" fmla="*/ 719 h 774"/>
                <a:gd name="T6" fmla="*/ 0 w 1726"/>
                <a:gd name="T7" fmla="*/ 0 h 774"/>
                <a:gd name="T8" fmla="*/ 409 w 1726"/>
                <a:gd name="T9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774">
                  <a:moveTo>
                    <a:pt x="409" y="774"/>
                  </a:moveTo>
                  <a:lnTo>
                    <a:pt x="1628" y="774"/>
                  </a:lnTo>
                  <a:lnTo>
                    <a:pt x="1726" y="719"/>
                  </a:lnTo>
                  <a:lnTo>
                    <a:pt x="0" y="0"/>
                  </a:lnTo>
                  <a:lnTo>
                    <a:pt x="409" y="774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28"/>
            <p:cNvSpPr>
              <a:spLocks/>
            </p:cNvSpPr>
            <p:nvPr userDrawn="1"/>
          </p:nvSpPr>
          <p:spPr bwMode="auto">
            <a:xfrm>
              <a:off x="4654551" y="6469063"/>
              <a:ext cx="365125" cy="87313"/>
            </a:xfrm>
            <a:custGeom>
              <a:avLst/>
              <a:gdLst>
                <a:gd name="T0" fmla="*/ 98 w 230"/>
                <a:gd name="T1" fmla="*/ 0 h 55"/>
                <a:gd name="T2" fmla="*/ 0 w 230"/>
                <a:gd name="T3" fmla="*/ 55 h 55"/>
                <a:gd name="T4" fmla="*/ 230 w 230"/>
                <a:gd name="T5" fmla="*/ 55 h 55"/>
                <a:gd name="T6" fmla="*/ 98 w 230"/>
                <a:gd name="T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55">
                  <a:moveTo>
                    <a:pt x="98" y="0"/>
                  </a:moveTo>
                  <a:lnTo>
                    <a:pt x="0" y="55"/>
                  </a:lnTo>
                  <a:lnTo>
                    <a:pt x="230" y="5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9"/>
            <p:cNvSpPr>
              <a:spLocks/>
            </p:cNvSpPr>
            <p:nvPr userDrawn="1"/>
          </p:nvSpPr>
          <p:spPr bwMode="auto">
            <a:xfrm>
              <a:off x="6321426" y="5691188"/>
              <a:ext cx="1533525" cy="865188"/>
            </a:xfrm>
            <a:custGeom>
              <a:avLst/>
              <a:gdLst>
                <a:gd name="T0" fmla="*/ 119 w 966"/>
                <a:gd name="T1" fmla="*/ 545 h 545"/>
                <a:gd name="T2" fmla="*/ 624 w 966"/>
                <a:gd name="T3" fmla="*/ 545 h 545"/>
                <a:gd name="T4" fmla="*/ 966 w 966"/>
                <a:gd name="T5" fmla="*/ 0 h 545"/>
                <a:gd name="T6" fmla="*/ 0 w 966"/>
                <a:gd name="T7" fmla="*/ 255 h 545"/>
                <a:gd name="T8" fmla="*/ 119 w 966"/>
                <a:gd name="T9" fmla="*/ 545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545">
                  <a:moveTo>
                    <a:pt x="119" y="545"/>
                  </a:moveTo>
                  <a:lnTo>
                    <a:pt x="624" y="545"/>
                  </a:lnTo>
                  <a:lnTo>
                    <a:pt x="966" y="0"/>
                  </a:lnTo>
                  <a:lnTo>
                    <a:pt x="0" y="255"/>
                  </a:lnTo>
                  <a:lnTo>
                    <a:pt x="119" y="545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907142" y="3140969"/>
            <a:ext cx="7337265" cy="79208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894227" y="2348880"/>
            <a:ext cx="32403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400" dirty="0" smtClean="0">
                <a:solidFill>
                  <a:schemeClr val="tx2"/>
                </a:solidFill>
              </a:rPr>
              <a:t>Kiitos!</a:t>
            </a:r>
          </a:p>
        </p:txBody>
      </p:sp>
      <p:pic>
        <p:nvPicPr>
          <p:cNvPr id="20" name="Kuva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  <p:sp>
        <p:nvSpPr>
          <p:cNvPr id="7" name="Kuvan paikkamerkki 6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4221163"/>
            <a:ext cx="6696075" cy="936625"/>
          </a:xfrm>
          <a:noFill/>
          <a:ln w="34925">
            <a:noFill/>
            <a:prstDash val="sysDash"/>
          </a:ln>
        </p:spPr>
        <p:txBody>
          <a:bodyPr anchor="ctr" anchorCtr="0"/>
          <a:lstStyle>
            <a:lvl1pPr marL="0" indent="0" algn="ctr">
              <a:buNone/>
              <a:defRPr lang="fi-FI" sz="1800" b="0" i="0" u="none" strike="noStrike" baseline="0" smtClean="0"/>
            </a:lvl1pPr>
          </a:lstStyle>
          <a:p>
            <a:r>
              <a:rPr lang="fi-FI" sz="1800" b="0" i="0" u="none" strike="noStrike" baseline="0" dirty="0" smtClean="0">
                <a:solidFill>
                  <a:srgbClr val="000000"/>
                </a:solidFill>
                <a:latin typeface="+mn-lt"/>
              </a:rPr>
              <a:t>Tälle alueelle sijoitetaan kaikki mahdollisten toimijoiden logot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67544" y="217616"/>
            <a:ext cx="8229600" cy="547088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5" name="Cont1"/>
          <p:cNvSpPr>
            <a:spLocks noGrp="1"/>
          </p:cNvSpPr>
          <p:nvPr>
            <p:ph sz="quarter" idx="10"/>
          </p:nvPr>
        </p:nvSpPr>
        <p:spPr>
          <a:xfrm>
            <a:off x="468313" y="908050"/>
            <a:ext cx="8207375" cy="5400675"/>
          </a:xfrm>
          <a:noFill/>
          <a:ln>
            <a:noFill/>
          </a:ln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 algn="just">
              <a:defRPr/>
            </a:lvl2pPr>
            <a:lvl3pPr algn="just"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3068638"/>
            <a:ext cx="864235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Warning</a:t>
            </a:r>
            <a:endParaRPr lang="el-GR"/>
          </a:p>
        </p:txBody>
      </p:sp>
      <p:sp>
        <p:nvSpPr>
          <p:cNvPr id="7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2523"/>
            <a:ext cx="9144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smtClean="0"/>
              <a:t>Report Title</a:t>
            </a:r>
            <a:endParaRPr lang="el-GR"/>
          </a:p>
        </p:txBody>
      </p:sp>
      <p:sp>
        <p:nvSpPr>
          <p:cNvPr id="8" name="MetaFoot"/>
          <p:cNvSpPr>
            <a:spLocks noGrp="1"/>
          </p:cNvSpPr>
          <p:nvPr>
            <p:ph sz="quarter" idx="15"/>
          </p:nvPr>
        </p:nvSpPr>
        <p:spPr>
          <a:xfrm>
            <a:off x="2557" y="6669360"/>
            <a:ext cx="6121251" cy="188640"/>
          </a:xfrm>
        </p:spPr>
        <p:txBody>
          <a:bodyPr anchor="ctr">
            <a:noAutofit/>
          </a:bodyPr>
          <a:lstStyle>
            <a:lvl1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 lang="el-GR" sz="1000">
                <a:solidFill>
                  <a:srgbClr val="7F7F7F"/>
                </a:solidFill>
                <a:cs typeface="Angsana New" panose="02020603050405020304" pitchFamily="18" charset="-34"/>
              </a:defRPr>
            </a:lvl1pPr>
          </a:lstStyle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6632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67544" y="217616"/>
            <a:ext cx="82296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l-GR" sz="18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8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3068638"/>
            <a:ext cx="864235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Warning</a:t>
            </a:r>
            <a:endParaRPr lang="el-GR"/>
          </a:p>
        </p:txBody>
      </p:sp>
      <p:sp>
        <p:nvSpPr>
          <p:cNvPr id="6" name="Pre"/>
          <p:cNvSpPr>
            <a:spLocks noGrp="1"/>
          </p:cNvSpPr>
          <p:nvPr>
            <p:ph sz="quarter" idx="14"/>
          </p:nvPr>
        </p:nvSpPr>
        <p:spPr>
          <a:xfrm>
            <a:off x="467544" y="836712"/>
            <a:ext cx="8207375" cy="648072"/>
          </a:xfrm>
          <a:noFill/>
          <a:ln>
            <a:noFill/>
          </a:ln>
        </p:spPr>
        <p:txBody>
          <a:bodyPr anchor="t">
            <a:normAutofit/>
          </a:bodyPr>
          <a:lstStyle>
            <a:lvl1pPr marL="114300" indent="0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467544" y="1556792"/>
            <a:ext cx="8207375" cy="4824536"/>
          </a:xfrm>
          <a:noFill/>
          <a:ln>
            <a:noFill/>
          </a:ln>
        </p:spPr>
        <p:txBody>
          <a:bodyPr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2523"/>
            <a:ext cx="9144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smtClean="0"/>
              <a:t>Report Title</a:t>
            </a:r>
            <a:endParaRPr lang="el-GR"/>
          </a:p>
        </p:txBody>
      </p:sp>
      <p:sp>
        <p:nvSpPr>
          <p:cNvPr id="9" name="MetaFoot"/>
          <p:cNvSpPr>
            <a:spLocks noGrp="1"/>
          </p:cNvSpPr>
          <p:nvPr>
            <p:ph sz="quarter" idx="17"/>
          </p:nvPr>
        </p:nvSpPr>
        <p:spPr>
          <a:xfrm>
            <a:off x="2557" y="6669360"/>
            <a:ext cx="6121251" cy="188640"/>
          </a:xfrm>
        </p:spPr>
        <p:txBody>
          <a:bodyPr anchor="ctr">
            <a:noAutofit/>
          </a:bodyPr>
          <a:lstStyle>
            <a:lvl1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 lang="el-GR" sz="1000">
                <a:solidFill>
                  <a:srgbClr val="7F7F7F"/>
                </a:solidFill>
                <a:cs typeface="Angsana New" panose="02020603050405020304" pitchFamily="18" charset="-34"/>
              </a:defRPr>
            </a:lvl1pPr>
          </a:lstStyle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211204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67544" y="217616"/>
            <a:ext cx="8229600" cy="547088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5" name="Cont1"/>
          <p:cNvSpPr>
            <a:spLocks noGrp="1"/>
          </p:cNvSpPr>
          <p:nvPr>
            <p:ph sz="quarter" idx="10"/>
          </p:nvPr>
        </p:nvSpPr>
        <p:spPr>
          <a:xfrm>
            <a:off x="468313" y="908050"/>
            <a:ext cx="8207375" cy="5400675"/>
          </a:xfrm>
          <a:noFill/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 algn="just">
              <a:defRPr/>
            </a:lvl2pPr>
            <a:lvl3pPr algn="just"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3068638"/>
            <a:ext cx="864235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Warning</a:t>
            </a:r>
            <a:endParaRPr lang="el-GR"/>
          </a:p>
        </p:txBody>
      </p:sp>
      <p:sp>
        <p:nvSpPr>
          <p:cNvPr id="4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2523"/>
            <a:ext cx="9144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smtClean="0"/>
              <a:t>Report Title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141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67544" y="217616"/>
            <a:ext cx="82296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8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9" name="Cont1"/>
          <p:cNvSpPr>
            <a:spLocks noGrp="1"/>
          </p:cNvSpPr>
          <p:nvPr>
            <p:ph sz="quarter" idx="14"/>
          </p:nvPr>
        </p:nvSpPr>
        <p:spPr>
          <a:xfrm>
            <a:off x="467544" y="836712"/>
            <a:ext cx="8207375" cy="3096344"/>
          </a:xfrm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Cont"/>
          <p:cNvSpPr>
            <a:spLocks noGrp="1"/>
          </p:cNvSpPr>
          <p:nvPr>
            <p:ph sz="quarter" idx="15"/>
          </p:nvPr>
        </p:nvSpPr>
        <p:spPr>
          <a:xfrm>
            <a:off x="467544" y="4005064"/>
            <a:ext cx="8207375" cy="2376264"/>
          </a:xfrm>
          <a:noFill/>
          <a:ln>
            <a:noFill/>
          </a:ln>
        </p:spPr>
        <p:txBody>
          <a:bodyPr anchor="t">
            <a:normAutofit/>
          </a:bodyPr>
          <a:lstStyle>
            <a:lvl1pPr marL="114300" indent="0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3068638"/>
            <a:ext cx="864235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Warning</a:t>
            </a:r>
            <a:endParaRPr lang="el-GR"/>
          </a:p>
        </p:txBody>
      </p:sp>
      <p:sp>
        <p:nvSpPr>
          <p:cNvPr id="8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2523"/>
            <a:ext cx="9144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smtClean="0"/>
              <a:t>Report Title</a:t>
            </a:r>
            <a:endParaRPr lang="el-GR"/>
          </a:p>
        </p:txBody>
      </p:sp>
      <p:sp>
        <p:nvSpPr>
          <p:cNvPr id="11" name="MetaFoot"/>
          <p:cNvSpPr>
            <a:spLocks noGrp="1"/>
          </p:cNvSpPr>
          <p:nvPr>
            <p:ph sz="quarter" idx="17"/>
          </p:nvPr>
        </p:nvSpPr>
        <p:spPr>
          <a:xfrm>
            <a:off x="2557" y="6669360"/>
            <a:ext cx="6121251" cy="188640"/>
          </a:xfrm>
        </p:spPr>
        <p:txBody>
          <a:bodyPr anchor="ctr">
            <a:noAutofit/>
          </a:bodyPr>
          <a:lstStyle>
            <a:lvl1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 lang="el-GR" sz="1000">
                <a:solidFill>
                  <a:srgbClr val="7F7F7F"/>
                </a:solidFill>
                <a:cs typeface="Angsana New" panose="02020603050405020304" pitchFamily="18" charset="-34"/>
              </a:defRPr>
            </a:lvl1pPr>
          </a:lstStyle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020346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67544" y="217616"/>
            <a:ext cx="82296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8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13" name="Pre"/>
          <p:cNvSpPr>
            <a:spLocks noGrp="1"/>
          </p:cNvSpPr>
          <p:nvPr>
            <p:ph sz="quarter" idx="16"/>
          </p:nvPr>
        </p:nvSpPr>
        <p:spPr>
          <a:xfrm>
            <a:off x="469081" y="836712"/>
            <a:ext cx="8207375" cy="648072"/>
          </a:xfrm>
          <a:noFill/>
          <a:ln>
            <a:noFill/>
          </a:ln>
        </p:spPr>
        <p:txBody>
          <a:bodyPr anchor="t">
            <a:normAutofit/>
          </a:bodyPr>
          <a:lstStyle>
            <a:lvl1pPr marL="114300" indent="0">
              <a:buNone/>
              <a:defRPr sz="1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467544" y="1556792"/>
            <a:ext cx="8207375" cy="3240360"/>
          </a:xfrm>
        </p:spPr>
        <p:txBody>
          <a:bodyPr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Cont"/>
          <p:cNvSpPr>
            <a:spLocks noGrp="1"/>
          </p:cNvSpPr>
          <p:nvPr>
            <p:ph sz="quarter" idx="14"/>
          </p:nvPr>
        </p:nvSpPr>
        <p:spPr>
          <a:xfrm>
            <a:off x="467544" y="4869160"/>
            <a:ext cx="8207375" cy="1512168"/>
          </a:xfrm>
          <a:noFill/>
          <a:ln>
            <a:noFill/>
          </a:ln>
        </p:spPr>
        <p:txBody>
          <a:bodyPr anchor="t">
            <a:normAutofit/>
          </a:bodyPr>
          <a:lstStyle>
            <a:lvl1pPr marL="114300" indent="0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3068638"/>
            <a:ext cx="864235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Warning</a:t>
            </a:r>
            <a:endParaRPr lang="el-GR"/>
          </a:p>
        </p:txBody>
      </p:sp>
      <p:sp>
        <p:nvSpPr>
          <p:cNvPr id="11" name="RepTitle"/>
          <p:cNvSpPr>
            <a:spLocks noGrp="1"/>
          </p:cNvSpPr>
          <p:nvPr>
            <p:ph sz="quarter" idx="17" hasCustomPrompt="1"/>
          </p:nvPr>
        </p:nvSpPr>
        <p:spPr>
          <a:xfrm>
            <a:off x="0" y="2523"/>
            <a:ext cx="9144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smtClean="0"/>
              <a:t>Report Title</a:t>
            </a:r>
            <a:endParaRPr lang="el-GR"/>
          </a:p>
        </p:txBody>
      </p:sp>
      <p:sp>
        <p:nvSpPr>
          <p:cNvPr id="12" name="MetaFoot"/>
          <p:cNvSpPr>
            <a:spLocks noGrp="1"/>
          </p:cNvSpPr>
          <p:nvPr>
            <p:ph sz="quarter" idx="18"/>
          </p:nvPr>
        </p:nvSpPr>
        <p:spPr>
          <a:xfrm>
            <a:off x="2557" y="6669360"/>
            <a:ext cx="6121251" cy="188640"/>
          </a:xfrm>
        </p:spPr>
        <p:txBody>
          <a:bodyPr anchor="ctr">
            <a:noAutofit/>
          </a:bodyPr>
          <a:lstStyle>
            <a:lvl1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 lang="el-GR" sz="1000">
                <a:solidFill>
                  <a:srgbClr val="7F7F7F"/>
                </a:solidFill>
                <a:cs typeface="Angsana New" panose="02020603050405020304" pitchFamily="18" charset="-34"/>
              </a:defRPr>
            </a:lvl1pPr>
          </a:lstStyle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442136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67544" y="217616"/>
            <a:ext cx="82296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8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15" name="Pre"/>
          <p:cNvSpPr>
            <a:spLocks noGrp="1"/>
          </p:cNvSpPr>
          <p:nvPr>
            <p:ph sz="quarter" idx="14" hasCustomPrompt="1"/>
          </p:nvPr>
        </p:nvSpPr>
        <p:spPr>
          <a:xfrm>
            <a:off x="467544" y="836712"/>
            <a:ext cx="8207375" cy="576064"/>
          </a:xfrm>
          <a:noFill/>
          <a:ln>
            <a:noFill/>
          </a:ln>
        </p:spPr>
        <p:txBody>
          <a:bodyPr anchor="t"/>
          <a:lstStyle>
            <a:lvl1pPr marL="114300" indent="0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Pre Comment</a:t>
            </a:r>
            <a:endParaRPr lang="el-GR"/>
          </a:p>
        </p:txBody>
      </p:sp>
      <p:sp>
        <p:nvSpPr>
          <p:cNvPr id="16" name="Cont1"/>
          <p:cNvSpPr>
            <a:spLocks noGrp="1"/>
          </p:cNvSpPr>
          <p:nvPr>
            <p:ph sz="quarter" idx="16"/>
          </p:nvPr>
        </p:nvSpPr>
        <p:spPr>
          <a:xfrm>
            <a:off x="403628" y="1473363"/>
            <a:ext cx="2734767" cy="2638290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2"/>
          <p:cNvSpPr>
            <a:spLocks noGrp="1"/>
          </p:cNvSpPr>
          <p:nvPr>
            <p:ph sz="quarter" idx="18"/>
          </p:nvPr>
        </p:nvSpPr>
        <p:spPr>
          <a:xfrm>
            <a:off x="3178035" y="1476692"/>
            <a:ext cx="2734767" cy="2661589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3"/>
          <p:cNvSpPr>
            <a:spLocks noGrp="1"/>
          </p:cNvSpPr>
          <p:nvPr>
            <p:ph sz="quarter" idx="19"/>
          </p:nvPr>
        </p:nvSpPr>
        <p:spPr>
          <a:xfrm>
            <a:off x="5962891" y="1481454"/>
            <a:ext cx="2734767" cy="2667626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4"/>
          <p:cNvSpPr>
            <a:spLocks noGrp="1"/>
          </p:cNvSpPr>
          <p:nvPr>
            <p:ph sz="quarter" idx="20"/>
          </p:nvPr>
        </p:nvSpPr>
        <p:spPr>
          <a:xfrm>
            <a:off x="395536" y="4149080"/>
            <a:ext cx="2734767" cy="2664296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5"/>
          <p:cNvSpPr>
            <a:spLocks noGrp="1"/>
          </p:cNvSpPr>
          <p:nvPr>
            <p:ph sz="quarter" idx="21"/>
          </p:nvPr>
        </p:nvSpPr>
        <p:spPr>
          <a:xfrm>
            <a:off x="3189201" y="4149080"/>
            <a:ext cx="2734767" cy="2664296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ont6"/>
          <p:cNvSpPr>
            <a:spLocks noGrp="1"/>
          </p:cNvSpPr>
          <p:nvPr>
            <p:ph sz="quarter" idx="22"/>
          </p:nvPr>
        </p:nvSpPr>
        <p:spPr>
          <a:xfrm>
            <a:off x="5963608" y="4149080"/>
            <a:ext cx="2734767" cy="2664296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3068638"/>
            <a:ext cx="864235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Warning</a:t>
            </a:r>
            <a:endParaRPr lang="el-GR"/>
          </a:p>
        </p:txBody>
      </p:sp>
      <p:sp>
        <p:nvSpPr>
          <p:cNvPr id="13" name="RepTitle"/>
          <p:cNvSpPr>
            <a:spLocks noGrp="1"/>
          </p:cNvSpPr>
          <p:nvPr>
            <p:ph sz="quarter" idx="23" hasCustomPrompt="1"/>
          </p:nvPr>
        </p:nvSpPr>
        <p:spPr>
          <a:xfrm>
            <a:off x="0" y="2523"/>
            <a:ext cx="9144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smtClean="0"/>
              <a:t>Report Title</a:t>
            </a:r>
            <a:endParaRPr lang="el-GR"/>
          </a:p>
        </p:txBody>
      </p:sp>
      <p:sp>
        <p:nvSpPr>
          <p:cNvPr id="14" name="MetaFoot"/>
          <p:cNvSpPr>
            <a:spLocks noGrp="1"/>
          </p:cNvSpPr>
          <p:nvPr>
            <p:ph sz="quarter" idx="15"/>
          </p:nvPr>
        </p:nvSpPr>
        <p:spPr>
          <a:xfrm>
            <a:off x="2557" y="6669360"/>
            <a:ext cx="6121251" cy="188640"/>
          </a:xfrm>
        </p:spPr>
        <p:txBody>
          <a:bodyPr anchor="ctr">
            <a:noAutofit/>
          </a:bodyPr>
          <a:lstStyle>
            <a:lvl1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 lang="el-GR" sz="1000">
                <a:solidFill>
                  <a:srgbClr val="7F7F7F"/>
                </a:solidFill>
                <a:cs typeface="Angsana New" panose="02020603050405020304" pitchFamily="18" charset="-34"/>
              </a:defRPr>
            </a:lvl1pPr>
          </a:lstStyle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791273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67544" y="217616"/>
            <a:ext cx="82296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8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15" name="Cont1"/>
          <p:cNvSpPr>
            <a:spLocks noGrp="1"/>
          </p:cNvSpPr>
          <p:nvPr>
            <p:ph sz="quarter" idx="16"/>
          </p:nvPr>
        </p:nvSpPr>
        <p:spPr>
          <a:xfrm>
            <a:off x="404345" y="852896"/>
            <a:ext cx="2734767" cy="2848645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2"/>
          <p:cNvSpPr>
            <a:spLocks noGrp="1"/>
          </p:cNvSpPr>
          <p:nvPr>
            <p:ph sz="quarter" idx="18"/>
          </p:nvPr>
        </p:nvSpPr>
        <p:spPr>
          <a:xfrm>
            <a:off x="3186844" y="840042"/>
            <a:ext cx="2734767" cy="2873802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3"/>
          <p:cNvSpPr>
            <a:spLocks noGrp="1"/>
          </p:cNvSpPr>
          <p:nvPr>
            <p:ph sz="quarter" idx="19"/>
          </p:nvPr>
        </p:nvSpPr>
        <p:spPr>
          <a:xfrm>
            <a:off x="5971700" y="836712"/>
            <a:ext cx="2734767" cy="2880320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4"/>
          <p:cNvSpPr>
            <a:spLocks noGrp="1"/>
          </p:cNvSpPr>
          <p:nvPr>
            <p:ph sz="quarter" idx="20"/>
          </p:nvPr>
        </p:nvSpPr>
        <p:spPr>
          <a:xfrm>
            <a:off x="403628" y="3717032"/>
            <a:ext cx="2734767" cy="2880320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5"/>
          <p:cNvSpPr>
            <a:spLocks noGrp="1"/>
          </p:cNvSpPr>
          <p:nvPr>
            <p:ph sz="quarter" idx="21"/>
          </p:nvPr>
        </p:nvSpPr>
        <p:spPr>
          <a:xfrm>
            <a:off x="3197293" y="3717032"/>
            <a:ext cx="2734767" cy="2880320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6"/>
          <p:cNvSpPr>
            <a:spLocks noGrp="1"/>
          </p:cNvSpPr>
          <p:nvPr>
            <p:ph sz="quarter" idx="22"/>
          </p:nvPr>
        </p:nvSpPr>
        <p:spPr>
          <a:xfrm>
            <a:off x="5971700" y="3717032"/>
            <a:ext cx="2734767" cy="2880320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3068638"/>
            <a:ext cx="864235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Warning</a:t>
            </a:r>
            <a:endParaRPr lang="el-GR"/>
          </a:p>
        </p:txBody>
      </p:sp>
      <p:sp>
        <p:nvSpPr>
          <p:cNvPr id="12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2523"/>
            <a:ext cx="9144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smtClean="0"/>
              <a:t>Report Title</a:t>
            </a:r>
            <a:endParaRPr lang="el-GR"/>
          </a:p>
        </p:txBody>
      </p:sp>
      <p:sp>
        <p:nvSpPr>
          <p:cNvPr id="13" name="MetaFoot"/>
          <p:cNvSpPr>
            <a:spLocks noGrp="1"/>
          </p:cNvSpPr>
          <p:nvPr>
            <p:ph sz="quarter" idx="15"/>
          </p:nvPr>
        </p:nvSpPr>
        <p:spPr>
          <a:xfrm>
            <a:off x="2557" y="6669360"/>
            <a:ext cx="6121251" cy="188640"/>
          </a:xfrm>
        </p:spPr>
        <p:txBody>
          <a:bodyPr anchor="ctr">
            <a:noAutofit/>
          </a:bodyPr>
          <a:lstStyle>
            <a:lvl1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 lang="el-GR" sz="1000">
                <a:solidFill>
                  <a:srgbClr val="7F7F7F"/>
                </a:solidFill>
                <a:cs typeface="Angsana New" panose="02020603050405020304" pitchFamily="18" charset="-34"/>
              </a:defRPr>
            </a:lvl1pPr>
          </a:lstStyle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73590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10" y="2327151"/>
            <a:ext cx="7223682" cy="1641909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76710" y="4412343"/>
            <a:ext cx="5855530" cy="143370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0" name="Kuva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760"/>
            <a:ext cx="2219605" cy="297752"/>
          </a:xfrm>
          <a:prstGeom prst="rect">
            <a:avLst/>
          </a:prstGeom>
        </p:spPr>
      </p:pic>
      <p:grpSp>
        <p:nvGrpSpPr>
          <p:cNvPr id="39" name="Ryhmä 38"/>
          <p:cNvGrpSpPr/>
          <p:nvPr/>
        </p:nvGrpSpPr>
        <p:grpSpPr bwMode="ltGray">
          <a:xfrm>
            <a:off x="288000" y="288000"/>
            <a:ext cx="3738563" cy="1381125"/>
            <a:chOff x="2787650" y="1428750"/>
            <a:chExt cx="3738563" cy="1381125"/>
          </a:xfrm>
        </p:grpSpPr>
        <p:sp>
          <p:nvSpPr>
            <p:cNvPr id="8" name="Freeform 6"/>
            <p:cNvSpPr>
              <a:spLocks/>
            </p:cNvSpPr>
            <p:nvPr userDrawn="1"/>
          </p:nvSpPr>
          <p:spPr bwMode="ltGray">
            <a:xfrm>
              <a:off x="4579938" y="1990725"/>
              <a:ext cx="1392238" cy="447675"/>
            </a:xfrm>
            <a:custGeom>
              <a:avLst/>
              <a:gdLst>
                <a:gd name="T0" fmla="*/ 339 w 877"/>
                <a:gd name="T1" fmla="*/ 282 h 282"/>
                <a:gd name="T2" fmla="*/ 877 w 877"/>
                <a:gd name="T3" fmla="*/ 56 h 282"/>
                <a:gd name="T4" fmla="*/ 0 w 877"/>
                <a:gd name="T5" fmla="*/ 0 h 282"/>
                <a:gd name="T6" fmla="*/ 339 w 877"/>
                <a:gd name="T7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7" h="282">
                  <a:moveTo>
                    <a:pt x="339" y="282"/>
                  </a:moveTo>
                  <a:lnTo>
                    <a:pt x="877" y="56"/>
                  </a:lnTo>
                  <a:lnTo>
                    <a:pt x="0" y="0"/>
                  </a:lnTo>
                  <a:lnTo>
                    <a:pt x="339" y="282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4579938" y="1428750"/>
              <a:ext cx="1392238" cy="650875"/>
            </a:xfrm>
            <a:custGeom>
              <a:avLst/>
              <a:gdLst>
                <a:gd name="T0" fmla="*/ 207 w 877"/>
                <a:gd name="T1" fmla="*/ 0 h 410"/>
                <a:gd name="T2" fmla="*/ 0 w 877"/>
                <a:gd name="T3" fmla="*/ 354 h 410"/>
                <a:gd name="T4" fmla="*/ 877 w 877"/>
                <a:gd name="T5" fmla="*/ 410 h 410"/>
                <a:gd name="T6" fmla="*/ 535 w 877"/>
                <a:gd name="T7" fmla="*/ 0 h 410"/>
                <a:gd name="T8" fmla="*/ 207 w 877"/>
                <a:gd name="T9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7" h="410">
                  <a:moveTo>
                    <a:pt x="207" y="0"/>
                  </a:moveTo>
                  <a:lnTo>
                    <a:pt x="0" y="354"/>
                  </a:lnTo>
                  <a:lnTo>
                    <a:pt x="877" y="410"/>
                  </a:lnTo>
                  <a:lnTo>
                    <a:pt x="535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ltGray">
            <a:xfrm>
              <a:off x="4203700" y="1428750"/>
              <a:ext cx="704850" cy="561975"/>
            </a:xfrm>
            <a:custGeom>
              <a:avLst/>
              <a:gdLst>
                <a:gd name="T0" fmla="*/ 190 w 444"/>
                <a:gd name="T1" fmla="*/ 0 h 354"/>
                <a:gd name="T2" fmla="*/ 0 w 444"/>
                <a:gd name="T3" fmla="*/ 113 h 354"/>
                <a:gd name="T4" fmla="*/ 237 w 444"/>
                <a:gd name="T5" fmla="*/ 354 h 354"/>
                <a:gd name="T6" fmla="*/ 444 w 444"/>
                <a:gd name="T7" fmla="*/ 0 h 354"/>
                <a:gd name="T8" fmla="*/ 190 w 444"/>
                <a:gd name="T9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354">
                  <a:moveTo>
                    <a:pt x="190" y="0"/>
                  </a:moveTo>
                  <a:lnTo>
                    <a:pt x="0" y="113"/>
                  </a:lnTo>
                  <a:lnTo>
                    <a:pt x="237" y="354"/>
                  </a:lnTo>
                  <a:lnTo>
                    <a:pt x="4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ltGray">
            <a:xfrm>
              <a:off x="5972175" y="1428750"/>
              <a:ext cx="554038" cy="650875"/>
            </a:xfrm>
            <a:custGeom>
              <a:avLst/>
              <a:gdLst>
                <a:gd name="T0" fmla="*/ 73 w 349"/>
                <a:gd name="T1" fmla="*/ 0 h 410"/>
                <a:gd name="T2" fmla="*/ 0 w 349"/>
                <a:gd name="T3" fmla="*/ 410 h 410"/>
                <a:gd name="T4" fmla="*/ 349 w 349"/>
                <a:gd name="T5" fmla="*/ 0 h 410"/>
                <a:gd name="T6" fmla="*/ 73 w 349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9" h="410">
                  <a:moveTo>
                    <a:pt x="73" y="0"/>
                  </a:moveTo>
                  <a:lnTo>
                    <a:pt x="0" y="410"/>
                  </a:lnTo>
                  <a:lnTo>
                    <a:pt x="349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2FC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ltGray">
            <a:xfrm>
              <a:off x="5429250" y="1428750"/>
              <a:ext cx="658813" cy="650875"/>
            </a:xfrm>
            <a:custGeom>
              <a:avLst/>
              <a:gdLst>
                <a:gd name="T0" fmla="*/ 0 w 415"/>
                <a:gd name="T1" fmla="*/ 0 h 410"/>
                <a:gd name="T2" fmla="*/ 342 w 415"/>
                <a:gd name="T3" fmla="*/ 410 h 410"/>
                <a:gd name="T4" fmla="*/ 415 w 415"/>
                <a:gd name="T5" fmla="*/ 0 h 410"/>
                <a:gd name="T6" fmla="*/ 0 w 415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5" h="410">
                  <a:moveTo>
                    <a:pt x="0" y="0"/>
                  </a:moveTo>
                  <a:lnTo>
                    <a:pt x="342" y="410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ltGray">
            <a:xfrm>
              <a:off x="3324225" y="1608138"/>
              <a:ext cx="879475" cy="833438"/>
            </a:xfrm>
            <a:custGeom>
              <a:avLst/>
              <a:gdLst>
                <a:gd name="T0" fmla="*/ 341 w 554"/>
                <a:gd name="T1" fmla="*/ 525 h 525"/>
                <a:gd name="T2" fmla="*/ 554 w 554"/>
                <a:gd name="T3" fmla="*/ 0 h 525"/>
                <a:gd name="T4" fmla="*/ 0 w 554"/>
                <a:gd name="T5" fmla="*/ 245 h 525"/>
                <a:gd name="T6" fmla="*/ 341 w 554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4" h="525">
                  <a:moveTo>
                    <a:pt x="341" y="525"/>
                  </a:moveTo>
                  <a:lnTo>
                    <a:pt x="554" y="0"/>
                  </a:lnTo>
                  <a:lnTo>
                    <a:pt x="0" y="245"/>
                  </a:lnTo>
                  <a:lnTo>
                    <a:pt x="341" y="525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ltGray">
            <a:xfrm>
              <a:off x="3324225" y="1428750"/>
              <a:ext cx="879475" cy="568325"/>
            </a:xfrm>
            <a:custGeom>
              <a:avLst/>
              <a:gdLst>
                <a:gd name="T0" fmla="*/ 101 w 554"/>
                <a:gd name="T1" fmla="*/ 0 h 358"/>
                <a:gd name="T2" fmla="*/ 0 w 554"/>
                <a:gd name="T3" fmla="*/ 358 h 358"/>
                <a:gd name="T4" fmla="*/ 554 w 554"/>
                <a:gd name="T5" fmla="*/ 113 h 358"/>
                <a:gd name="T6" fmla="*/ 253 w 554"/>
                <a:gd name="T7" fmla="*/ 0 h 358"/>
                <a:gd name="T8" fmla="*/ 101 w 554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358">
                  <a:moveTo>
                    <a:pt x="101" y="0"/>
                  </a:moveTo>
                  <a:lnTo>
                    <a:pt x="0" y="358"/>
                  </a:lnTo>
                  <a:lnTo>
                    <a:pt x="554" y="113"/>
                  </a:lnTo>
                  <a:lnTo>
                    <a:pt x="253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ltGray">
            <a:xfrm>
              <a:off x="2790825" y="1428750"/>
              <a:ext cx="693738" cy="568325"/>
            </a:xfrm>
            <a:custGeom>
              <a:avLst/>
              <a:gdLst>
                <a:gd name="T0" fmla="*/ 0 w 437"/>
                <a:gd name="T1" fmla="*/ 0 h 358"/>
                <a:gd name="T2" fmla="*/ 336 w 437"/>
                <a:gd name="T3" fmla="*/ 358 h 358"/>
                <a:gd name="T4" fmla="*/ 437 w 437"/>
                <a:gd name="T5" fmla="*/ 0 h 358"/>
                <a:gd name="T6" fmla="*/ 0 w 437"/>
                <a:gd name="T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" h="358">
                  <a:moveTo>
                    <a:pt x="0" y="0"/>
                  </a:moveTo>
                  <a:lnTo>
                    <a:pt x="336" y="358"/>
                  </a:lnTo>
                  <a:lnTo>
                    <a:pt x="4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ltGray">
            <a:xfrm>
              <a:off x="2787650" y="1997075"/>
              <a:ext cx="566738" cy="812800"/>
            </a:xfrm>
            <a:custGeom>
              <a:avLst/>
              <a:gdLst>
                <a:gd name="T0" fmla="*/ 0 w 357"/>
                <a:gd name="T1" fmla="*/ 512 h 512"/>
                <a:gd name="T2" fmla="*/ 338 w 357"/>
                <a:gd name="T3" fmla="*/ 0 h 512"/>
                <a:gd name="T4" fmla="*/ 357 w 357"/>
                <a:gd name="T5" fmla="*/ 355 h 512"/>
                <a:gd name="T6" fmla="*/ 0 w 357"/>
                <a:gd name="T7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" h="512">
                  <a:moveTo>
                    <a:pt x="0" y="512"/>
                  </a:moveTo>
                  <a:lnTo>
                    <a:pt x="338" y="0"/>
                  </a:lnTo>
                  <a:lnTo>
                    <a:pt x="357" y="355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ltGray">
            <a:xfrm>
              <a:off x="3324225" y="1997075"/>
              <a:ext cx="541338" cy="563563"/>
            </a:xfrm>
            <a:custGeom>
              <a:avLst/>
              <a:gdLst>
                <a:gd name="T0" fmla="*/ 341 w 341"/>
                <a:gd name="T1" fmla="*/ 280 h 355"/>
                <a:gd name="T2" fmla="*/ 0 w 341"/>
                <a:gd name="T3" fmla="*/ 0 h 355"/>
                <a:gd name="T4" fmla="*/ 19 w 341"/>
                <a:gd name="T5" fmla="*/ 355 h 355"/>
                <a:gd name="T6" fmla="*/ 341 w 341"/>
                <a:gd name="T7" fmla="*/ 28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355">
                  <a:moveTo>
                    <a:pt x="341" y="280"/>
                  </a:moveTo>
                  <a:lnTo>
                    <a:pt x="0" y="0"/>
                  </a:lnTo>
                  <a:lnTo>
                    <a:pt x="19" y="355"/>
                  </a:lnTo>
                  <a:lnTo>
                    <a:pt x="341" y="28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ltGray">
            <a:xfrm>
              <a:off x="4579938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3 w 3"/>
                <a:gd name="T5" fmla="*/ 1 h 1"/>
                <a:gd name="T6" fmla="*/ 3 w 3"/>
                <a:gd name="T7" fmla="*/ 1 h 1"/>
                <a:gd name="T8" fmla="*/ 3 w 3"/>
                <a:gd name="T9" fmla="*/ 1 h 1"/>
                <a:gd name="T10" fmla="*/ 3 w 3"/>
                <a:gd name="T11" fmla="*/ 1 h 1"/>
                <a:gd name="T12" fmla="*/ 1 w 3"/>
                <a:gd name="T13" fmla="*/ 1 h 1"/>
                <a:gd name="T14" fmla="*/ 1 w 3"/>
                <a:gd name="T15" fmla="*/ 0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ltGray">
            <a:xfrm>
              <a:off x="4576763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2 w 3"/>
                <a:gd name="T3" fmla="*/ 1 h 1"/>
                <a:gd name="T4" fmla="*/ 3 w 3"/>
                <a:gd name="T5" fmla="*/ 0 h 1"/>
                <a:gd name="T6" fmla="*/ 2 w 3"/>
                <a:gd name="T7" fmla="*/ 0 h 1"/>
                <a:gd name="T8" fmla="*/ 0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ltGray">
            <a:xfrm>
              <a:off x="3865563" y="1990725"/>
              <a:ext cx="1252538" cy="450850"/>
            </a:xfrm>
            <a:custGeom>
              <a:avLst/>
              <a:gdLst>
                <a:gd name="T0" fmla="*/ 789 w 789"/>
                <a:gd name="T1" fmla="*/ 282 h 284"/>
                <a:gd name="T2" fmla="*/ 0 w 789"/>
                <a:gd name="T3" fmla="*/ 284 h 284"/>
                <a:gd name="T4" fmla="*/ 450 w 789"/>
                <a:gd name="T5" fmla="*/ 0 h 284"/>
                <a:gd name="T6" fmla="*/ 789 w 789"/>
                <a:gd name="T7" fmla="*/ 28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" h="284">
                  <a:moveTo>
                    <a:pt x="789" y="282"/>
                  </a:moveTo>
                  <a:lnTo>
                    <a:pt x="0" y="284"/>
                  </a:lnTo>
                  <a:lnTo>
                    <a:pt x="450" y="0"/>
                  </a:lnTo>
                  <a:lnTo>
                    <a:pt x="789" y="282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19"/>
            <p:cNvSpPr>
              <a:spLocks/>
            </p:cNvSpPr>
            <p:nvPr userDrawn="1"/>
          </p:nvSpPr>
          <p:spPr bwMode="ltGray">
            <a:xfrm>
              <a:off x="3865563" y="1608138"/>
              <a:ext cx="714375" cy="833438"/>
            </a:xfrm>
            <a:custGeom>
              <a:avLst/>
              <a:gdLst>
                <a:gd name="T0" fmla="*/ 0 w 450"/>
                <a:gd name="T1" fmla="*/ 525 h 525"/>
                <a:gd name="T2" fmla="*/ 213 w 450"/>
                <a:gd name="T3" fmla="*/ 0 h 525"/>
                <a:gd name="T4" fmla="*/ 450 w 450"/>
                <a:gd name="T5" fmla="*/ 241 h 525"/>
                <a:gd name="T6" fmla="*/ 0 w 450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525">
                  <a:moveTo>
                    <a:pt x="0" y="525"/>
                  </a:moveTo>
                  <a:lnTo>
                    <a:pt x="213" y="0"/>
                  </a:lnTo>
                  <a:lnTo>
                    <a:pt x="450" y="241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20"/>
            <p:cNvSpPr>
              <a:spLocks/>
            </p:cNvSpPr>
            <p:nvPr userDrawn="1"/>
          </p:nvSpPr>
          <p:spPr bwMode="ltGray">
            <a:xfrm>
              <a:off x="3725863" y="1428750"/>
              <a:ext cx="779463" cy="179388"/>
            </a:xfrm>
            <a:custGeom>
              <a:avLst/>
              <a:gdLst>
                <a:gd name="T0" fmla="*/ 0 w 491"/>
                <a:gd name="T1" fmla="*/ 0 h 113"/>
                <a:gd name="T2" fmla="*/ 301 w 491"/>
                <a:gd name="T3" fmla="*/ 113 h 113"/>
                <a:gd name="T4" fmla="*/ 491 w 491"/>
                <a:gd name="T5" fmla="*/ 0 h 113"/>
                <a:gd name="T6" fmla="*/ 0 w 491"/>
                <a:gd name="T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1" h="113">
                  <a:moveTo>
                    <a:pt x="0" y="0"/>
                  </a:moveTo>
                  <a:lnTo>
                    <a:pt x="301" y="113"/>
                  </a:lnTo>
                  <a:lnTo>
                    <a:pt x="4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21"/>
            <p:cNvSpPr>
              <a:spLocks/>
            </p:cNvSpPr>
            <p:nvPr userDrawn="1"/>
          </p:nvSpPr>
          <p:spPr bwMode="ltGray">
            <a:xfrm>
              <a:off x="2787650" y="1428750"/>
              <a:ext cx="536575" cy="1381125"/>
            </a:xfrm>
            <a:custGeom>
              <a:avLst/>
              <a:gdLst>
                <a:gd name="T0" fmla="*/ 0 w 338"/>
                <a:gd name="T1" fmla="*/ 870 h 870"/>
                <a:gd name="T2" fmla="*/ 338 w 338"/>
                <a:gd name="T3" fmla="*/ 358 h 870"/>
                <a:gd name="T4" fmla="*/ 2 w 338"/>
                <a:gd name="T5" fmla="*/ 0 h 870"/>
                <a:gd name="T6" fmla="*/ 0 w 338"/>
                <a:gd name="T7" fmla="*/ 0 h 870"/>
                <a:gd name="T8" fmla="*/ 0 w 338"/>
                <a:gd name="T9" fmla="*/ 87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70">
                  <a:moveTo>
                    <a:pt x="0" y="870"/>
                  </a:moveTo>
                  <a:lnTo>
                    <a:pt x="338" y="35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23" name="Kuva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21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6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67544" y="217616"/>
            <a:ext cx="82296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8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15" name="Cont1"/>
          <p:cNvSpPr>
            <a:spLocks noGrp="1"/>
          </p:cNvSpPr>
          <p:nvPr>
            <p:ph sz="quarter" idx="16"/>
          </p:nvPr>
        </p:nvSpPr>
        <p:spPr>
          <a:xfrm>
            <a:off x="404345" y="780888"/>
            <a:ext cx="2734767" cy="1856023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2"/>
          <p:cNvSpPr>
            <a:spLocks noGrp="1"/>
          </p:cNvSpPr>
          <p:nvPr>
            <p:ph sz="quarter" idx="18"/>
          </p:nvPr>
        </p:nvSpPr>
        <p:spPr>
          <a:xfrm>
            <a:off x="3186844" y="768034"/>
            <a:ext cx="2734767" cy="1872414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3"/>
          <p:cNvSpPr>
            <a:spLocks noGrp="1"/>
          </p:cNvSpPr>
          <p:nvPr>
            <p:ph sz="quarter" idx="19"/>
          </p:nvPr>
        </p:nvSpPr>
        <p:spPr>
          <a:xfrm>
            <a:off x="5971700" y="764704"/>
            <a:ext cx="2734767" cy="1876661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4"/>
          <p:cNvSpPr>
            <a:spLocks noGrp="1"/>
          </p:cNvSpPr>
          <p:nvPr>
            <p:ph sz="quarter" idx="20"/>
          </p:nvPr>
        </p:nvSpPr>
        <p:spPr>
          <a:xfrm>
            <a:off x="403628" y="2636912"/>
            <a:ext cx="2734767" cy="1856024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5"/>
          <p:cNvSpPr>
            <a:spLocks noGrp="1"/>
          </p:cNvSpPr>
          <p:nvPr>
            <p:ph sz="quarter" idx="21"/>
          </p:nvPr>
        </p:nvSpPr>
        <p:spPr>
          <a:xfrm>
            <a:off x="3197293" y="2636912"/>
            <a:ext cx="2734767" cy="1856024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ont6"/>
          <p:cNvSpPr>
            <a:spLocks noGrp="1"/>
          </p:cNvSpPr>
          <p:nvPr>
            <p:ph sz="quarter" idx="22"/>
          </p:nvPr>
        </p:nvSpPr>
        <p:spPr>
          <a:xfrm>
            <a:off x="5971700" y="2636912"/>
            <a:ext cx="2734767" cy="1856024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Cont"/>
          <p:cNvSpPr>
            <a:spLocks noGrp="1"/>
          </p:cNvSpPr>
          <p:nvPr>
            <p:ph sz="quarter" idx="17"/>
          </p:nvPr>
        </p:nvSpPr>
        <p:spPr>
          <a:xfrm>
            <a:off x="467544" y="4581128"/>
            <a:ext cx="8207375" cy="2232248"/>
          </a:xfrm>
          <a:noFill/>
          <a:ln>
            <a:noFill/>
          </a:ln>
        </p:spPr>
        <p:txBody>
          <a:bodyPr anchor="t">
            <a:normAutofit/>
          </a:bodyPr>
          <a:lstStyle>
            <a:lvl1pPr marL="114300" indent="0">
              <a:buNone/>
              <a:defRPr sz="1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3068638"/>
            <a:ext cx="864235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Warning</a:t>
            </a:r>
            <a:endParaRPr lang="el-GR"/>
          </a:p>
        </p:txBody>
      </p:sp>
      <p:sp>
        <p:nvSpPr>
          <p:cNvPr id="13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2523"/>
            <a:ext cx="9144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smtClean="0"/>
              <a:t>Report Title</a:t>
            </a:r>
            <a:endParaRPr lang="el-GR"/>
          </a:p>
        </p:txBody>
      </p:sp>
      <p:sp>
        <p:nvSpPr>
          <p:cNvPr id="14" name="MetaFoot"/>
          <p:cNvSpPr>
            <a:spLocks noGrp="1"/>
          </p:cNvSpPr>
          <p:nvPr>
            <p:ph sz="quarter" idx="15"/>
          </p:nvPr>
        </p:nvSpPr>
        <p:spPr>
          <a:xfrm>
            <a:off x="2557" y="6669360"/>
            <a:ext cx="6121251" cy="188640"/>
          </a:xfrm>
        </p:spPr>
        <p:txBody>
          <a:bodyPr anchor="ctr">
            <a:noAutofit/>
          </a:bodyPr>
          <a:lstStyle>
            <a:lvl1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 lang="el-GR" sz="1000">
                <a:solidFill>
                  <a:srgbClr val="7F7F7F"/>
                </a:solidFill>
                <a:cs typeface="Angsana New" panose="02020603050405020304" pitchFamily="18" charset="-34"/>
              </a:defRPr>
            </a:lvl1pPr>
          </a:lstStyle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551479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6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67544" y="217616"/>
            <a:ext cx="82296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8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15" name="Pre"/>
          <p:cNvSpPr>
            <a:spLocks noGrp="1"/>
          </p:cNvSpPr>
          <p:nvPr>
            <p:ph sz="quarter" idx="14" hasCustomPrompt="1"/>
          </p:nvPr>
        </p:nvSpPr>
        <p:spPr>
          <a:xfrm>
            <a:off x="467544" y="836712"/>
            <a:ext cx="8207375" cy="576064"/>
          </a:xfrm>
          <a:noFill/>
          <a:ln>
            <a:noFill/>
          </a:ln>
        </p:spPr>
        <p:txBody>
          <a:bodyPr anchor="t">
            <a:normAutofit/>
          </a:bodyPr>
          <a:lstStyle>
            <a:lvl1pPr marL="114300" indent="0">
              <a:buNone/>
              <a:defRPr sz="1000"/>
            </a:lvl1pPr>
          </a:lstStyle>
          <a:p>
            <a:pPr lvl="0"/>
            <a:r>
              <a:rPr lang="en-US" smtClean="0"/>
              <a:t>Pre Comment</a:t>
            </a:r>
            <a:endParaRPr lang="el-GR"/>
          </a:p>
        </p:txBody>
      </p:sp>
      <p:sp>
        <p:nvSpPr>
          <p:cNvPr id="17" name="Cont1"/>
          <p:cNvSpPr>
            <a:spLocks noGrp="1"/>
          </p:cNvSpPr>
          <p:nvPr>
            <p:ph sz="quarter" idx="16"/>
          </p:nvPr>
        </p:nvSpPr>
        <p:spPr>
          <a:xfrm>
            <a:off x="404345" y="1428961"/>
            <a:ext cx="2734767" cy="1567992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2"/>
          <p:cNvSpPr>
            <a:spLocks noGrp="1"/>
          </p:cNvSpPr>
          <p:nvPr>
            <p:ph sz="quarter" idx="18"/>
          </p:nvPr>
        </p:nvSpPr>
        <p:spPr>
          <a:xfrm>
            <a:off x="3186844" y="1416106"/>
            <a:ext cx="2734767" cy="1581839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3"/>
          <p:cNvSpPr>
            <a:spLocks noGrp="1"/>
          </p:cNvSpPr>
          <p:nvPr>
            <p:ph sz="quarter" idx="19"/>
          </p:nvPr>
        </p:nvSpPr>
        <p:spPr>
          <a:xfrm>
            <a:off x="5971700" y="1412776"/>
            <a:ext cx="2734767" cy="1585427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4"/>
          <p:cNvSpPr>
            <a:spLocks noGrp="1"/>
          </p:cNvSpPr>
          <p:nvPr>
            <p:ph sz="quarter" idx="20"/>
          </p:nvPr>
        </p:nvSpPr>
        <p:spPr>
          <a:xfrm>
            <a:off x="403628" y="2996953"/>
            <a:ext cx="2734767" cy="1567992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ont5"/>
          <p:cNvSpPr>
            <a:spLocks noGrp="1"/>
          </p:cNvSpPr>
          <p:nvPr>
            <p:ph sz="quarter" idx="21"/>
          </p:nvPr>
        </p:nvSpPr>
        <p:spPr>
          <a:xfrm>
            <a:off x="3197293" y="2996953"/>
            <a:ext cx="2734767" cy="1567992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6"/>
          <p:cNvSpPr>
            <a:spLocks noGrp="1"/>
          </p:cNvSpPr>
          <p:nvPr>
            <p:ph sz="quarter" idx="22"/>
          </p:nvPr>
        </p:nvSpPr>
        <p:spPr>
          <a:xfrm>
            <a:off x="5971700" y="2996953"/>
            <a:ext cx="2734767" cy="1567992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Cont"/>
          <p:cNvSpPr>
            <a:spLocks noGrp="1"/>
          </p:cNvSpPr>
          <p:nvPr>
            <p:ph sz="quarter" idx="17"/>
          </p:nvPr>
        </p:nvSpPr>
        <p:spPr>
          <a:xfrm>
            <a:off x="467544" y="4581128"/>
            <a:ext cx="8207375" cy="2232248"/>
          </a:xfrm>
          <a:noFill/>
          <a:ln>
            <a:noFill/>
          </a:ln>
        </p:spPr>
        <p:txBody>
          <a:bodyPr anchor="t">
            <a:normAutofit/>
          </a:bodyPr>
          <a:lstStyle>
            <a:lvl1pPr marL="114300" indent="0">
              <a:buNone/>
              <a:defRPr sz="1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3068638"/>
            <a:ext cx="864235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Warning</a:t>
            </a:r>
            <a:endParaRPr lang="el-GR"/>
          </a:p>
        </p:txBody>
      </p:sp>
      <p:sp>
        <p:nvSpPr>
          <p:cNvPr id="14" name="RepTitle"/>
          <p:cNvSpPr>
            <a:spLocks noGrp="1"/>
          </p:cNvSpPr>
          <p:nvPr>
            <p:ph sz="quarter" idx="23" hasCustomPrompt="1"/>
          </p:nvPr>
        </p:nvSpPr>
        <p:spPr>
          <a:xfrm>
            <a:off x="0" y="2523"/>
            <a:ext cx="9144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smtClean="0"/>
              <a:t>Report Title</a:t>
            </a:r>
            <a:endParaRPr lang="el-GR"/>
          </a:p>
        </p:txBody>
      </p:sp>
      <p:sp>
        <p:nvSpPr>
          <p:cNvPr id="16" name="MetaFoot"/>
          <p:cNvSpPr>
            <a:spLocks noGrp="1"/>
          </p:cNvSpPr>
          <p:nvPr>
            <p:ph sz="quarter" idx="15"/>
          </p:nvPr>
        </p:nvSpPr>
        <p:spPr>
          <a:xfrm>
            <a:off x="2557" y="6669360"/>
            <a:ext cx="6121251" cy="188640"/>
          </a:xfrm>
        </p:spPr>
        <p:txBody>
          <a:bodyPr anchor="ctr">
            <a:noAutofit/>
          </a:bodyPr>
          <a:lstStyle>
            <a:lvl1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 lang="el-GR" sz="1000">
                <a:solidFill>
                  <a:srgbClr val="7F7F7F"/>
                </a:solidFill>
                <a:cs typeface="Angsana New" panose="02020603050405020304" pitchFamily="18" charset="-34"/>
              </a:defRPr>
            </a:lvl1pPr>
          </a:lstStyle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993699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1"/>
          <p:cNvSpPr>
            <a:spLocks noGrp="1"/>
          </p:cNvSpPr>
          <p:nvPr>
            <p:ph sz="quarter" idx="10"/>
          </p:nvPr>
        </p:nvSpPr>
        <p:spPr>
          <a:xfrm>
            <a:off x="395536" y="476672"/>
            <a:ext cx="8352606" cy="6048672"/>
          </a:xfrm>
          <a:noFill/>
          <a:ln>
            <a:noFill/>
          </a:ln>
        </p:spPr>
        <p:txBody>
          <a:bodyPr anchor="t">
            <a:normAutofit/>
          </a:bodyPr>
          <a:lstStyle>
            <a:lvl1pPr marL="114300" indent="0">
              <a:buNone/>
              <a:defRPr sz="1200">
                <a:solidFill>
                  <a:schemeClr val="tx1"/>
                </a:solidFill>
              </a:defRPr>
            </a:lvl1pPr>
            <a:lvl4pPr marL="1051560" indent="0">
              <a:buNone/>
              <a:defRPr/>
            </a:lvl4pPr>
            <a:lvl5pPr marL="132588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3068638"/>
            <a:ext cx="864235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Warning</a:t>
            </a:r>
            <a:endParaRPr lang="el-GR"/>
          </a:p>
        </p:txBody>
      </p:sp>
      <p:sp>
        <p:nvSpPr>
          <p:cNvPr id="6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2523"/>
            <a:ext cx="9144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smtClean="0"/>
              <a:t>Report Title</a:t>
            </a:r>
            <a:endParaRPr lang="el-GR"/>
          </a:p>
        </p:txBody>
      </p:sp>
      <p:sp>
        <p:nvSpPr>
          <p:cNvPr id="8" name="MetaFoot"/>
          <p:cNvSpPr>
            <a:spLocks noGrp="1"/>
          </p:cNvSpPr>
          <p:nvPr>
            <p:ph sz="quarter" idx="15"/>
          </p:nvPr>
        </p:nvSpPr>
        <p:spPr>
          <a:xfrm>
            <a:off x="2557" y="6669360"/>
            <a:ext cx="6121251" cy="188640"/>
          </a:xfrm>
        </p:spPr>
        <p:txBody>
          <a:bodyPr anchor="ctr">
            <a:noAutofit/>
          </a:bodyPr>
          <a:lstStyle>
            <a:lvl1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 lang="el-GR" sz="1000">
                <a:solidFill>
                  <a:srgbClr val="7F7F7F"/>
                </a:solidFill>
                <a:cs typeface="Angsana New" panose="02020603050405020304" pitchFamily="18" charset="-34"/>
              </a:defRPr>
            </a:lvl1pPr>
          </a:lstStyle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242046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2523"/>
            <a:ext cx="9144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smtClean="0"/>
              <a:t>Report Title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1749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siv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/>
        </p:nvSpPr>
        <p:spPr bwMode="hidden">
          <a:xfrm>
            <a:off x="287999" y="288000"/>
            <a:ext cx="8568000" cy="629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4" name="Ryhmä 23"/>
          <p:cNvGrpSpPr/>
          <p:nvPr/>
        </p:nvGrpSpPr>
        <p:grpSpPr bwMode="ltGray">
          <a:xfrm>
            <a:off x="5078413" y="4583113"/>
            <a:ext cx="3778250" cy="2003426"/>
            <a:chOff x="5092700" y="4597400"/>
            <a:chExt cx="3778250" cy="2003426"/>
          </a:xfrm>
        </p:grpSpPr>
        <p:sp>
          <p:nvSpPr>
            <p:cNvPr id="25" name="Freeform 6"/>
            <p:cNvSpPr>
              <a:spLocks/>
            </p:cNvSpPr>
            <p:nvPr userDrawn="1"/>
          </p:nvSpPr>
          <p:spPr bwMode="ltGray">
            <a:xfrm>
              <a:off x="5092700" y="6235700"/>
              <a:ext cx="1641475" cy="365125"/>
            </a:xfrm>
            <a:custGeom>
              <a:avLst/>
              <a:gdLst>
                <a:gd name="T0" fmla="*/ 937 w 1034"/>
                <a:gd name="T1" fmla="*/ 0 h 230"/>
                <a:gd name="T2" fmla="*/ 0 w 1034"/>
                <a:gd name="T3" fmla="*/ 230 h 230"/>
                <a:gd name="T4" fmla="*/ 1034 w 1034"/>
                <a:gd name="T5" fmla="*/ 230 h 230"/>
                <a:gd name="T6" fmla="*/ 937 w 1034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4" h="230">
                  <a:moveTo>
                    <a:pt x="937" y="0"/>
                  </a:moveTo>
                  <a:lnTo>
                    <a:pt x="0" y="230"/>
                  </a:lnTo>
                  <a:lnTo>
                    <a:pt x="1034" y="230"/>
                  </a:lnTo>
                  <a:lnTo>
                    <a:pt x="937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ltGray">
            <a:xfrm>
              <a:off x="6580188" y="5830888"/>
              <a:ext cx="1535113" cy="769938"/>
            </a:xfrm>
            <a:custGeom>
              <a:avLst/>
              <a:gdLst>
                <a:gd name="T0" fmla="*/ 97 w 967"/>
                <a:gd name="T1" fmla="*/ 485 h 485"/>
                <a:gd name="T2" fmla="*/ 658 w 967"/>
                <a:gd name="T3" fmla="*/ 485 h 485"/>
                <a:gd name="T4" fmla="*/ 967 w 967"/>
                <a:gd name="T5" fmla="*/ 0 h 485"/>
                <a:gd name="T6" fmla="*/ 0 w 967"/>
                <a:gd name="T7" fmla="*/ 255 h 485"/>
                <a:gd name="T8" fmla="*/ 97 w 967"/>
                <a:gd name="T9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7" h="485">
                  <a:moveTo>
                    <a:pt x="97" y="485"/>
                  </a:moveTo>
                  <a:lnTo>
                    <a:pt x="658" y="485"/>
                  </a:lnTo>
                  <a:lnTo>
                    <a:pt x="967" y="0"/>
                  </a:lnTo>
                  <a:lnTo>
                    <a:pt x="0" y="255"/>
                  </a:lnTo>
                  <a:lnTo>
                    <a:pt x="97" y="485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ltGray">
            <a:xfrm>
              <a:off x="7624763" y="5830888"/>
              <a:ext cx="649288" cy="769938"/>
            </a:xfrm>
            <a:custGeom>
              <a:avLst/>
              <a:gdLst>
                <a:gd name="T0" fmla="*/ 309 w 409"/>
                <a:gd name="T1" fmla="*/ 0 h 485"/>
                <a:gd name="T2" fmla="*/ 0 w 409"/>
                <a:gd name="T3" fmla="*/ 485 h 485"/>
                <a:gd name="T4" fmla="*/ 409 w 409"/>
                <a:gd name="T5" fmla="*/ 485 h 485"/>
                <a:gd name="T6" fmla="*/ 309 w 409"/>
                <a:gd name="T7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" h="485">
                  <a:moveTo>
                    <a:pt x="309" y="0"/>
                  </a:moveTo>
                  <a:lnTo>
                    <a:pt x="0" y="485"/>
                  </a:lnTo>
                  <a:lnTo>
                    <a:pt x="409" y="485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ltGray">
            <a:xfrm>
              <a:off x="8115300" y="5830888"/>
              <a:ext cx="755650" cy="769938"/>
            </a:xfrm>
            <a:custGeom>
              <a:avLst/>
              <a:gdLst>
                <a:gd name="T0" fmla="*/ 476 w 476"/>
                <a:gd name="T1" fmla="*/ 238 h 485"/>
                <a:gd name="T2" fmla="*/ 0 w 476"/>
                <a:gd name="T3" fmla="*/ 0 h 485"/>
                <a:gd name="T4" fmla="*/ 100 w 476"/>
                <a:gd name="T5" fmla="*/ 485 h 485"/>
                <a:gd name="T6" fmla="*/ 476 w 476"/>
                <a:gd name="T7" fmla="*/ 485 h 485"/>
                <a:gd name="T8" fmla="*/ 476 w 476"/>
                <a:gd name="T9" fmla="*/ 238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485">
                  <a:moveTo>
                    <a:pt x="476" y="238"/>
                  </a:moveTo>
                  <a:lnTo>
                    <a:pt x="0" y="0"/>
                  </a:lnTo>
                  <a:lnTo>
                    <a:pt x="100" y="485"/>
                  </a:lnTo>
                  <a:lnTo>
                    <a:pt x="476" y="485"/>
                  </a:lnTo>
                  <a:lnTo>
                    <a:pt x="476" y="238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ltGray">
            <a:xfrm>
              <a:off x="8115300" y="5691188"/>
              <a:ext cx="755650" cy="517525"/>
            </a:xfrm>
            <a:custGeom>
              <a:avLst/>
              <a:gdLst>
                <a:gd name="T0" fmla="*/ 476 w 476"/>
                <a:gd name="T1" fmla="*/ 0 h 326"/>
                <a:gd name="T2" fmla="*/ 0 w 476"/>
                <a:gd name="T3" fmla="*/ 88 h 326"/>
                <a:gd name="T4" fmla="*/ 476 w 476"/>
                <a:gd name="T5" fmla="*/ 326 h 326"/>
                <a:gd name="T6" fmla="*/ 476 w 476"/>
                <a:gd name="T7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326">
                  <a:moveTo>
                    <a:pt x="476" y="0"/>
                  </a:moveTo>
                  <a:lnTo>
                    <a:pt x="0" y="88"/>
                  </a:lnTo>
                  <a:lnTo>
                    <a:pt x="476" y="326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ltGray">
            <a:xfrm>
              <a:off x="8115300" y="4597400"/>
              <a:ext cx="755650" cy="1233488"/>
            </a:xfrm>
            <a:custGeom>
              <a:avLst/>
              <a:gdLst>
                <a:gd name="T0" fmla="*/ 476 w 476"/>
                <a:gd name="T1" fmla="*/ 0 h 777"/>
                <a:gd name="T2" fmla="*/ 0 w 476"/>
                <a:gd name="T3" fmla="*/ 777 h 777"/>
                <a:gd name="T4" fmla="*/ 476 w 476"/>
                <a:gd name="T5" fmla="*/ 689 h 777"/>
                <a:gd name="T6" fmla="*/ 476 w 476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777">
                  <a:moveTo>
                    <a:pt x="476" y="0"/>
                  </a:moveTo>
                  <a:lnTo>
                    <a:pt x="0" y="777"/>
                  </a:lnTo>
                  <a:lnTo>
                    <a:pt x="476" y="68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09" y="2852936"/>
            <a:ext cx="7238591" cy="1116124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20" name="Kuva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408116" y="612760"/>
            <a:ext cx="2219605" cy="29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2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siv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Ryhmä 23"/>
          <p:cNvGrpSpPr/>
          <p:nvPr/>
        </p:nvGrpSpPr>
        <p:grpSpPr bwMode="gray">
          <a:xfrm>
            <a:off x="5092700" y="4597400"/>
            <a:ext cx="3778250" cy="2003426"/>
            <a:chOff x="5092700" y="4597400"/>
            <a:chExt cx="3778250" cy="2003426"/>
          </a:xfrm>
        </p:grpSpPr>
        <p:sp>
          <p:nvSpPr>
            <p:cNvPr id="25" name="Freeform 6"/>
            <p:cNvSpPr>
              <a:spLocks/>
            </p:cNvSpPr>
            <p:nvPr userDrawn="1"/>
          </p:nvSpPr>
          <p:spPr bwMode="gray">
            <a:xfrm>
              <a:off x="5092700" y="6235700"/>
              <a:ext cx="1641475" cy="365125"/>
            </a:xfrm>
            <a:custGeom>
              <a:avLst/>
              <a:gdLst>
                <a:gd name="T0" fmla="*/ 937 w 1034"/>
                <a:gd name="T1" fmla="*/ 0 h 230"/>
                <a:gd name="T2" fmla="*/ 0 w 1034"/>
                <a:gd name="T3" fmla="*/ 230 h 230"/>
                <a:gd name="T4" fmla="*/ 1034 w 1034"/>
                <a:gd name="T5" fmla="*/ 230 h 230"/>
                <a:gd name="T6" fmla="*/ 937 w 1034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4" h="230">
                  <a:moveTo>
                    <a:pt x="937" y="0"/>
                  </a:moveTo>
                  <a:lnTo>
                    <a:pt x="0" y="230"/>
                  </a:lnTo>
                  <a:lnTo>
                    <a:pt x="1034" y="230"/>
                  </a:lnTo>
                  <a:lnTo>
                    <a:pt x="937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gray">
            <a:xfrm>
              <a:off x="6580188" y="5830888"/>
              <a:ext cx="1535113" cy="769938"/>
            </a:xfrm>
            <a:custGeom>
              <a:avLst/>
              <a:gdLst>
                <a:gd name="T0" fmla="*/ 97 w 967"/>
                <a:gd name="T1" fmla="*/ 485 h 485"/>
                <a:gd name="T2" fmla="*/ 658 w 967"/>
                <a:gd name="T3" fmla="*/ 485 h 485"/>
                <a:gd name="T4" fmla="*/ 967 w 967"/>
                <a:gd name="T5" fmla="*/ 0 h 485"/>
                <a:gd name="T6" fmla="*/ 0 w 967"/>
                <a:gd name="T7" fmla="*/ 255 h 485"/>
                <a:gd name="T8" fmla="*/ 97 w 967"/>
                <a:gd name="T9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7" h="485">
                  <a:moveTo>
                    <a:pt x="97" y="485"/>
                  </a:moveTo>
                  <a:lnTo>
                    <a:pt x="658" y="485"/>
                  </a:lnTo>
                  <a:lnTo>
                    <a:pt x="967" y="0"/>
                  </a:lnTo>
                  <a:lnTo>
                    <a:pt x="0" y="255"/>
                  </a:lnTo>
                  <a:lnTo>
                    <a:pt x="97" y="485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gray">
            <a:xfrm>
              <a:off x="7624763" y="5830888"/>
              <a:ext cx="649288" cy="769938"/>
            </a:xfrm>
            <a:custGeom>
              <a:avLst/>
              <a:gdLst>
                <a:gd name="T0" fmla="*/ 309 w 409"/>
                <a:gd name="T1" fmla="*/ 0 h 485"/>
                <a:gd name="T2" fmla="*/ 0 w 409"/>
                <a:gd name="T3" fmla="*/ 485 h 485"/>
                <a:gd name="T4" fmla="*/ 409 w 409"/>
                <a:gd name="T5" fmla="*/ 485 h 485"/>
                <a:gd name="T6" fmla="*/ 309 w 409"/>
                <a:gd name="T7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" h="485">
                  <a:moveTo>
                    <a:pt x="309" y="0"/>
                  </a:moveTo>
                  <a:lnTo>
                    <a:pt x="0" y="485"/>
                  </a:lnTo>
                  <a:lnTo>
                    <a:pt x="409" y="485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gray">
            <a:xfrm>
              <a:off x="8115300" y="5830888"/>
              <a:ext cx="755650" cy="769938"/>
            </a:xfrm>
            <a:custGeom>
              <a:avLst/>
              <a:gdLst>
                <a:gd name="T0" fmla="*/ 476 w 476"/>
                <a:gd name="T1" fmla="*/ 238 h 485"/>
                <a:gd name="T2" fmla="*/ 0 w 476"/>
                <a:gd name="T3" fmla="*/ 0 h 485"/>
                <a:gd name="T4" fmla="*/ 100 w 476"/>
                <a:gd name="T5" fmla="*/ 485 h 485"/>
                <a:gd name="T6" fmla="*/ 476 w 476"/>
                <a:gd name="T7" fmla="*/ 485 h 485"/>
                <a:gd name="T8" fmla="*/ 476 w 476"/>
                <a:gd name="T9" fmla="*/ 238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485">
                  <a:moveTo>
                    <a:pt x="476" y="238"/>
                  </a:moveTo>
                  <a:lnTo>
                    <a:pt x="0" y="0"/>
                  </a:lnTo>
                  <a:lnTo>
                    <a:pt x="100" y="485"/>
                  </a:lnTo>
                  <a:lnTo>
                    <a:pt x="476" y="485"/>
                  </a:lnTo>
                  <a:lnTo>
                    <a:pt x="476" y="238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gray">
            <a:xfrm>
              <a:off x="8115300" y="5691188"/>
              <a:ext cx="755650" cy="517525"/>
            </a:xfrm>
            <a:custGeom>
              <a:avLst/>
              <a:gdLst>
                <a:gd name="T0" fmla="*/ 476 w 476"/>
                <a:gd name="T1" fmla="*/ 0 h 326"/>
                <a:gd name="T2" fmla="*/ 0 w 476"/>
                <a:gd name="T3" fmla="*/ 88 h 326"/>
                <a:gd name="T4" fmla="*/ 476 w 476"/>
                <a:gd name="T5" fmla="*/ 326 h 326"/>
                <a:gd name="T6" fmla="*/ 476 w 476"/>
                <a:gd name="T7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326">
                  <a:moveTo>
                    <a:pt x="476" y="0"/>
                  </a:moveTo>
                  <a:lnTo>
                    <a:pt x="0" y="88"/>
                  </a:lnTo>
                  <a:lnTo>
                    <a:pt x="476" y="326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gray">
            <a:xfrm>
              <a:off x="8115300" y="4597400"/>
              <a:ext cx="755650" cy="1233488"/>
            </a:xfrm>
            <a:custGeom>
              <a:avLst/>
              <a:gdLst>
                <a:gd name="T0" fmla="*/ 476 w 476"/>
                <a:gd name="T1" fmla="*/ 0 h 777"/>
                <a:gd name="T2" fmla="*/ 0 w 476"/>
                <a:gd name="T3" fmla="*/ 777 h 777"/>
                <a:gd name="T4" fmla="*/ 476 w 476"/>
                <a:gd name="T5" fmla="*/ 689 h 777"/>
                <a:gd name="T6" fmla="*/ 476 w 476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777">
                  <a:moveTo>
                    <a:pt x="476" y="0"/>
                  </a:moveTo>
                  <a:lnTo>
                    <a:pt x="0" y="777"/>
                  </a:lnTo>
                  <a:lnTo>
                    <a:pt x="476" y="68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09" y="2852936"/>
            <a:ext cx="7238591" cy="1116124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13" name="Kuva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4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780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8400" y="1699201"/>
            <a:ext cx="3891592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99201"/>
            <a:ext cx="4038600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t>7/6/2017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7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avio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Kaavion paikkamerkki 6"/>
          <p:cNvSpPr>
            <a:spLocks noGrp="1"/>
          </p:cNvSpPr>
          <p:nvPr>
            <p:ph type="chart" sz="quarter" idx="13"/>
          </p:nvPr>
        </p:nvSpPr>
        <p:spPr>
          <a:xfrm>
            <a:off x="608400" y="2347272"/>
            <a:ext cx="7995600" cy="295393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fi-FI" smtClean="0"/>
              <a:t>Lisää kaavio napsauttamalla kuvaketta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435429" y="5419402"/>
            <a:ext cx="8169019" cy="60188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225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afiset elemen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435429" y="5419402"/>
            <a:ext cx="8169019" cy="60188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6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ClipArt-paikkamerkki 8"/>
          <p:cNvSpPr>
            <a:spLocks noGrp="1"/>
          </p:cNvSpPr>
          <p:nvPr>
            <p:ph type="clipArt" sz="quarter" idx="15"/>
          </p:nvPr>
        </p:nvSpPr>
        <p:spPr>
          <a:xfrm>
            <a:off x="611188" y="2348881"/>
            <a:ext cx="8064500" cy="295232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ClipArt-kuva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814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467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yhmä 15"/>
          <p:cNvGrpSpPr/>
          <p:nvPr/>
        </p:nvGrpSpPr>
        <p:grpSpPr bwMode="ltGray">
          <a:xfrm>
            <a:off x="288000" y="288000"/>
            <a:ext cx="2551112" cy="738187"/>
            <a:chOff x="3297238" y="3062288"/>
            <a:chExt cx="2551112" cy="738187"/>
          </a:xfrm>
        </p:grpSpPr>
        <p:sp>
          <p:nvSpPr>
            <p:cNvPr id="11" name="Freeform 8"/>
            <p:cNvSpPr>
              <a:spLocks/>
            </p:cNvSpPr>
            <p:nvPr userDrawn="1"/>
          </p:nvSpPr>
          <p:spPr bwMode="ltGray">
            <a:xfrm>
              <a:off x="4857750" y="3062288"/>
              <a:ext cx="990600" cy="738187"/>
            </a:xfrm>
            <a:custGeom>
              <a:avLst/>
              <a:gdLst>
                <a:gd name="T0" fmla="*/ 624 w 624"/>
                <a:gd name="T1" fmla="*/ 0 h 465"/>
                <a:gd name="T2" fmla="*/ 115 w 624"/>
                <a:gd name="T3" fmla="*/ 0 h 465"/>
                <a:gd name="T4" fmla="*/ 0 w 624"/>
                <a:gd name="T5" fmla="*/ 465 h 465"/>
                <a:gd name="T6" fmla="*/ 624 w 624"/>
                <a:gd name="T7" fmla="*/ 0 h 465"/>
                <a:gd name="connsiteX0" fmla="*/ 10000 w 10000"/>
                <a:gd name="connsiteY0" fmla="*/ 0 h 10000"/>
                <a:gd name="connsiteX1" fmla="*/ 1675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1675" y="0"/>
                  </a:lnTo>
                  <a:lnTo>
                    <a:pt x="0" y="10000"/>
                  </a:lnTo>
                  <a:lnTo>
                    <a:pt x="10000" y="0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ltGray">
            <a:xfrm>
              <a:off x="3297238" y="3062288"/>
              <a:ext cx="1560512" cy="738187"/>
            </a:xfrm>
            <a:custGeom>
              <a:avLst/>
              <a:gdLst>
                <a:gd name="T0" fmla="*/ 0 w 983"/>
                <a:gd name="T1" fmla="*/ 257 h 465"/>
                <a:gd name="T2" fmla="*/ 983 w 983"/>
                <a:gd name="T3" fmla="*/ 465 h 465"/>
                <a:gd name="T4" fmla="*/ 612 w 983"/>
                <a:gd name="T5" fmla="*/ 0 h 465"/>
                <a:gd name="T6" fmla="*/ 0 w 983"/>
                <a:gd name="T7" fmla="*/ 0 h 465"/>
                <a:gd name="T8" fmla="*/ 0 w 983"/>
                <a:gd name="T9" fmla="*/ 2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3" h="465">
                  <a:moveTo>
                    <a:pt x="0" y="257"/>
                  </a:moveTo>
                  <a:lnTo>
                    <a:pt x="983" y="465"/>
                  </a:lnTo>
                  <a:lnTo>
                    <a:pt x="612" y="0"/>
                  </a:lnTo>
                  <a:lnTo>
                    <a:pt x="0" y="0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ltGray">
            <a:xfrm>
              <a:off x="4268788" y="3062288"/>
              <a:ext cx="771525" cy="738187"/>
            </a:xfrm>
            <a:custGeom>
              <a:avLst/>
              <a:gdLst>
                <a:gd name="T0" fmla="*/ 486 w 486"/>
                <a:gd name="T1" fmla="*/ 0 h 465"/>
                <a:gd name="T2" fmla="*/ 0 w 486"/>
                <a:gd name="T3" fmla="*/ 0 h 465"/>
                <a:gd name="T4" fmla="*/ 371 w 486"/>
                <a:gd name="T5" fmla="*/ 465 h 465"/>
                <a:gd name="T6" fmla="*/ 486 w 486"/>
                <a:gd name="T7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6" h="465">
                  <a:moveTo>
                    <a:pt x="486" y="0"/>
                  </a:moveTo>
                  <a:lnTo>
                    <a:pt x="0" y="0"/>
                  </a:lnTo>
                  <a:lnTo>
                    <a:pt x="371" y="465"/>
                  </a:lnTo>
                  <a:lnTo>
                    <a:pt x="486" y="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3542" y="1268760"/>
            <a:ext cx="8233257" cy="9361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3542" y="2296972"/>
            <a:ext cx="8233257" cy="3829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40000" y="6237312"/>
            <a:ext cx="827112" cy="2293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3848" y="6237312"/>
            <a:ext cx="2736304" cy="2293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244408" y="6237312"/>
            <a:ext cx="385912" cy="2293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Kuva 21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  <p:sp>
        <p:nvSpPr>
          <p:cNvPr id="12" name="Powered"/>
          <p:cNvSpPr/>
          <p:nvPr userDrawn="1"/>
        </p:nvSpPr>
        <p:spPr>
          <a:xfrm>
            <a:off x="5008303" y="6662171"/>
            <a:ext cx="4032448" cy="195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00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Date"/>
          <p:cNvSpPr/>
          <p:nvPr userDrawn="1"/>
        </p:nvSpPr>
        <p:spPr>
          <a:xfrm>
            <a:off x="5796136" y="36532"/>
            <a:ext cx="3240360" cy="188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t>6.7.2017 12:31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699" r:id="rId17"/>
    <p:sldLayoutId id="2147483700" r:id="rId18"/>
    <p:sldLayoutId id="2147483701" r:id="rId19"/>
    <p:sldLayoutId id="2147483702" r:id="rId20"/>
    <p:sldLayoutId id="2147483703" r:id="rId21"/>
    <p:sldLayoutId id="2147483704" r:id="rId22"/>
    <p:sldLayoutId id="2147483705" r:id="rId23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Valitse alasvetovalikosta arvioitava hanke</a:t>
            </a:r>
          </a:p>
        </p:txBody>
      </p:sp>
      <p:graphicFrame>
        <p:nvGraphicFramePr>
          <p:cNvPr id="8" name="New Table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6" cy="1155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03688"/>
                <a:gridCol w="4103688"/>
              </a:tblGrid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 dirty="0" err="1"/>
                        <a:t>Nimi</a:t>
                      </a:r>
                      <a:endParaRPr b="1" dirty="0"/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Kriittisen infrastruktuurin tilannetietoisuus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Omaishoitajien tarvitsemat tukitoimet tehtävässä selviytymiseen (OTUS)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DIPA - Maaseudun palveluiden kehittäminen ja monipuolistaminen digitalisaatiota ja kokeiluja hyödyntämällä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Yritysverotus, investoinnit ja tuottavuus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Kohti Biotaloutta: kapeikot ja ohjauskeinojen suuntaus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Avaimet terveelliseen ja turvalliseen rakennukseen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Eliölajien uhanalaisuuden viidennen kokonaisarvioinnin koordinaatio ja ohjaus (EUKKO)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Investointikehityksen analyysi: Investoidaanko Suomessa riittävästi?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Kestävä energia- ja ilmastopolitiikka ja uusiutuvien rooli Suomessa (KEIJU)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Miten Team Finland -toimintaa kehitetään vaikuttavammaksi ja asiakaslähtöisemmäksi?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Pilaantuneiden maa-alueiden kestävät riskinhallintakeinot (PIRISTE)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Saamelaisten oikeuksien toteutuminen: kansainvälinen oikeusvertaileva tutkimus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Selvitys osallistavan sosiaaliturvan malleista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Sote-palveluiden ja asiakastietojärjestelmien integraatio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Vammaisten henkilöiden yritäjyys ja sen tuki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Eläinlääkäripalvelujen saatavuus ja kustannukset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Suomen kyberturvallisuuden nykytila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Tieto käyttöön, parempia päätöksiä (TIPPI)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Työuria pidentävät yhteistoiminnalliset keinot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Yhteiset tietokäytännöt tutkimuksessa ja päätöksenteossa (YHTÄKÖYTTÄ)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100,0%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Miten elinkeinoelämän, korkeakoulujen ja tutkimuslaitosten yhteistyötä sekä niiden toimintaedellytyksiä parannetaan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Vaikuttava valvonta osana sosiaali- ja terveydenhuollon uudistusta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Dialogi, työ ja tulevaisuus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Suomen arktisen osaamisen tuotteistamisen, kaupallistamisen, viennin ja näkyvyyden lisäämisen esteet, instrumentit ja kannustimet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Avoimen datan kustannustehokas hyödyntäminen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Hajautetun uusiutuvan energian mahdollisuudet ja rajoitteet (HEMU)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Uusiutuva energia, hajautettu tuotanto ja metsäbiomassan tehokas käyttö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EU:n haitallisten vieraslajien levinneisyys ja hallintatoimenpiteet EU-HAVI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Uuden SOTEn mittaristo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VAAKA – Vaikuttavuus, aluejärjestelmä, asiakaslähtöisyys ja kustannustehokkuus aluehallintouudistuksessa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Suomalaisen elintarvikeketjun menetyksen avaintekijät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TuoDigi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Omaishoitajien tarvitsemat tukitoimet tehtävässä selviytymiseen (OTUS)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Työuria pidentävät yhteistoiminnalliset keinot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Kuntien viranomais- ja valvontatoiminnot - selvitys kokonaisuudelle edullisesta organisoitumisesta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Sakkojen korotuksen vaikutus liikennenopeuksiin, rikesakkojen määrään ja uusintarikollisuuteen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dirty="0"/>
                        <a:t>4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</a:tbl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MetaFoot"/>
          <p:cNvSpPr>
            <a:spLocks noGrp="1"/>
          </p:cNvSpPr>
          <p:nvPr>
            <p:ph sz="quarter" idx="15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New shape"/>
          <p:cNvSpPr>
            <a:spLocks noGrp="1"/>
          </p:cNvSpPr>
          <p:nvPr>
            <p:ph type="title" idx="4294967295"/>
          </p:nvPr>
        </p:nvSpPr>
        <p:spPr>
          <a:xfrm>
            <a:off x="914400" y="908720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 b="1" dirty="0" err="1">
                <a:solidFill>
                  <a:srgbClr val="FF0000"/>
                </a:solidFill>
                <a:latin typeface="Calibri"/>
              </a:rPr>
              <a:t>Arvosuodatus</a:t>
            </a:r>
            <a:r>
              <a:rPr lang="en-US" sz="1000" b="1" dirty="0">
                <a:solidFill>
                  <a:srgbClr val="FF0000"/>
                </a:solidFill>
                <a:latin typeface="Calibri"/>
              </a:rPr>
              <a:t>: </a:t>
            </a:r>
            <a:r>
              <a:rPr lang="en-US" sz="1000" b="1" dirty="0" err="1">
                <a:solidFill>
                  <a:srgbClr val="FF0000"/>
                </a:solidFill>
                <a:latin typeface="Calibri"/>
              </a:rPr>
              <a:t>Yhteiset</a:t>
            </a:r>
            <a:r>
              <a:rPr lang="en-US" sz="10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000" b="1" dirty="0" err="1">
                <a:solidFill>
                  <a:srgbClr val="FF0000"/>
                </a:solidFill>
                <a:latin typeface="Calibri"/>
              </a:rPr>
              <a:t>tietokäytännöt</a:t>
            </a:r>
            <a:r>
              <a:rPr lang="en-US" sz="10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000" b="1" dirty="0" err="1">
                <a:solidFill>
                  <a:srgbClr val="FF0000"/>
                </a:solidFill>
                <a:latin typeface="Calibri"/>
              </a:rPr>
              <a:t>tutkimuksessa</a:t>
            </a:r>
            <a:r>
              <a:rPr lang="en-US" sz="1000" b="1" dirty="0">
                <a:solidFill>
                  <a:srgbClr val="FF0000"/>
                </a:solidFill>
                <a:latin typeface="Calibri"/>
              </a:rPr>
              <a:t> ja </a:t>
            </a:r>
            <a:r>
              <a:rPr lang="en-US" sz="1000" b="1" dirty="0" err="1">
                <a:solidFill>
                  <a:srgbClr val="FF0000"/>
                </a:solidFill>
                <a:latin typeface="Calibri"/>
              </a:rPr>
              <a:t>päätöksenteossa</a:t>
            </a:r>
            <a:r>
              <a:rPr lang="en-US" sz="1000" b="1" dirty="0">
                <a:solidFill>
                  <a:srgbClr val="FF0000"/>
                </a:solidFill>
                <a:latin typeface="Calibri"/>
              </a:rPr>
              <a:t>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6. 4. Eri hallinnonalojen edustajat saivat näkemyksensä hyvin kuuluviin hankkeen aikana.</a:t>
            </a:r>
          </a:p>
        </p:txBody>
      </p:sp>
      <p:graphicFrame>
        <p:nvGraphicFramePr>
          <p:cNvPr id="7" name="ChartObject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6. 4. Eri hallinnonalojen edustajat saivat näkemyksensä hyvin kuuluviin hankkeen aikana.</a:t>
            </a:r>
          </a:p>
        </p:txBody>
      </p:sp>
      <p:graphicFrame>
        <p:nvGraphicFramePr>
          <p:cNvPr id="8" name="New Table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6" cy="1950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03688"/>
                <a:gridCol w="4103688"/>
              </a:tblGrid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samaa mieltä (5)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samaa mieltä (4)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75,0%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samaa enkä eri mieltä (3)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eri mieltä (2)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eri mieltä (1)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</a:tbl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MetaFoot"/>
          <p:cNvSpPr>
            <a:spLocks noGrp="1"/>
          </p:cNvSpPr>
          <p:nvPr>
            <p:ph sz="quarter" idx="15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7. 5. Hankkeessa tuotettu tieto oli oikea-aikaista ja relevanttia päätöksenteon tarpeisiin nähden.</a:t>
            </a:r>
          </a:p>
        </p:txBody>
      </p:sp>
      <p:graphicFrame>
        <p:nvGraphicFramePr>
          <p:cNvPr id="7" name="ChartObject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7. 5. Hankkeessa tuotettu tieto oli oikea-aikaista ja relevanttia päätöksenteon tarpeisiin nähden.</a:t>
            </a:r>
          </a:p>
        </p:txBody>
      </p:sp>
      <p:graphicFrame>
        <p:nvGraphicFramePr>
          <p:cNvPr id="8" name="New Table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6" cy="1950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03688"/>
                <a:gridCol w="4103688"/>
              </a:tblGrid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samaa mieltä (5)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samaa mieltä (4)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samaa enkä eri mieltä (3)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eri mieltä (2)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eri mieltä (1)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</a:tbl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MetaFoot"/>
          <p:cNvSpPr>
            <a:spLocks noGrp="1"/>
          </p:cNvSpPr>
          <p:nvPr>
            <p:ph sz="quarter" idx="15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8. 6. Hanke auttoi lisäämään yhteistyötä ja tiedonvaihtoa muiden hallinnonalojen kanssa.</a:t>
            </a:r>
          </a:p>
        </p:txBody>
      </p:sp>
      <p:graphicFrame>
        <p:nvGraphicFramePr>
          <p:cNvPr id="7" name="ChartObject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8. 6. Hanke auttoi lisäämään yhteistyötä ja tiedonvaihtoa muiden hallinnonalojen kanssa.</a:t>
            </a:r>
          </a:p>
        </p:txBody>
      </p:sp>
      <p:graphicFrame>
        <p:nvGraphicFramePr>
          <p:cNvPr id="8" name="New Table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6" cy="1950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03688"/>
                <a:gridCol w="4103688"/>
              </a:tblGrid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samaa mieltä (5)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samaa mieltä (4)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samaa enkä eri mieltä (3)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75,0%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eri mieltä (2)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eri mieltä (1)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</a:tbl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MetaFoot"/>
          <p:cNvSpPr>
            <a:spLocks noGrp="1"/>
          </p:cNvSpPr>
          <p:nvPr>
            <p:ph sz="quarter" idx="15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9. 7. Ohjausryhmän toiminta oli tehokasta.</a:t>
            </a:r>
          </a:p>
        </p:txBody>
      </p:sp>
      <p:graphicFrame>
        <p:nvGraphicFramePr>
          <p:cNvPr id="7" name="ChartObject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9. 7. Ohjausryhmän toiminta oli tehokasta.</a:t>
            </a:r>
          </a:p>
        </p:txBody>
      </p:sp>
      <p:graphicFrame>
        <p:nvGraphicFramePr>
          <p:cNvPr id="8" name="New Table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6" cy="1950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03688"/>
                <a:gridCol w="4103688"/>
              </a:tblGrid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samaa mieltä (5)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samaa mieltä (4)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samaa enkä eri mieltä (3)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eri mieltä (2)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eri mieltä (1)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</a:tbl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MetaFoot"/>
          <p:cNvSpPr>
            <a:spLocks noGrp="1"/>
          </p:cNvSpPr>
          <p:nvPr>
            <p:ph sz="quarter" idx="15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10. 8. Ohjausryhmä tuki hankeen laadukasta toteutusta.</a:t>
            </a:r>
          </a:p>
        </p:txBody>
      </p:sp>
      <p:graphicFrame>
        <p:nvGraphicFramePr>
          <p:cNvPr id="7" name="ChartObject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10. 8. Ohjausryhmä tuki hankeen laadukasta toteutusta.</a:t>
            </a:r>
          </a:p>
        </p:txBody>
      </p:sp>
      <p:graphicFrame>
        <p:nvGraphicFramePr>
          <p:cNvPr id="8" name="New Table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6" cy="1950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03688"/>
                <a:gridCol w="4103688"/>
              </a:tblGrid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samaa mieltä (5)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samaa mieltä (4)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samaa enkä eri mieltä (3)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eri mieltä (2)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eri mieltä (1)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</a:tbl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MetaFoot"/>
          <p:cNvSpPr>
            <a:spLocks noGrp="1"/>
          </p:cNvSpPr>
          <p:nvPr>
            <p:ph sz="quarter" idx="15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 </a:t>
            </a:r>
          </a:p>
        </p:txBody>
      </p:sp>
      <p:sp>
        <p:nvSpPr>
          <p:cNvPr id="4" name="Pre"/>
          <p:cNvSpPr>
            <a:spLocks noGrp="1"/>
          </p:cNvSpPr>
          <p:nvPr>
            <p:ph sz="quarter" idx="14"/>
          </p:nvPr>
        </p:nvSpPr>
        <p:spPr>
          <a:xfrm>
            <a:off x="467544" y="1383800"/>
            <a:ext cx="8207375" cy="648072"/>
          </a:xfrm>
        </p:spPr>
        <p:txBody>
          <a:bodyPr/>
          <a:lstStyle/>
          <a:p>
            <a:r>
              <a:rPr lang="en-US"/>
              <a:t>Ota kantaa seuraaviin väittämiin asteikolla, jossa 5 = Vahvasti samaa mieltä ... 1 = Vahvasti eri mieltä. Jos sinulla ei ole mielipidettä tai kokemusta kysytystä asiasta, voit tällöin valita vaihtoehdon "En osaa sanoa".</a:t>
            </a:r>
          </a:p>
        </p:txBody>
      </p:sp>
      <p:graphicFrame>
        <p:nvGraphicFramePr>
          <p:cNvPr id="9" name="ChartObject"/>
          <p:cNvGraphicFramePr>
            <a:graphicFrameLocks noGrp="1"/>
          </p:cNvGraphicFramePr>
          <p:nvPr>
            <p:ph sz="quarter" idx="15"/>
          </p:nvPr>
        </p:nvGraphicFramePr>
        <p:xfrm>
          <a:off x="467544" y="2103880"/>
          <a:ext cx="8207375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pTitle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7" name="MetaFoot"/>
          <p:cNvSpPr>
            <a:spLocks noGrp="1"/>
          </p:cNvSpPr>
          <p:nvPr>
            <p:ph sz="quarter" idx="17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11. 9. Hankkeen viestintä oli onnistunutta.</a:t>
            </a:r>
          </a:p>
        </p:txBody>
      </p:sp>
      <p:graphicFrame>
        <p:nvGraphicFramePr>
          <p:cNvPr id="7" name="ChartObject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11. 9. Hankkeen viestintä oli onnistunutta.</a:t>
            </a:r>
          </a:p>
        </p:txBody>
      </p:sp>
      <p:graphicFrame>
        <p:nvGraphicFramePr>
          <p:cNvPr id="8" name="New Table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6" cy="1950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03688"/>
                <a:gridCol w="4103688"/>
              </a:tblGrid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samaa mieltä (5)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samaa mieltä (4)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samaa enkä eri mieltä (3)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eri mieltä (2)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eri mieltä (1)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</a:tbl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MetaFoot"/>
          <p:cNvSpPr>
            <a:spLocks noGrp="1"/>
          </p:cNvSpPr>
          <p:nvPr>
            <p:ph sz="quarter" idx="15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12. 10. Ohjausryhmätyöskentelyn edellyttämä työmäärä oli sopiva.</a:t>
            </a:r>
          </a:p>
        </p:txBody>
      </p:sp>
      <p:graphicFrame>
        <p:nvGraphicFramePr>
          <p:cNvPr id="7" name="ChartObject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12. 10. Ohjausryhmätyöskentelyn edellyttämä työmäärä oli sopiva.</a:t>
            </a:r>
          </a:p>
        </p:txBody>
      </p:sp>
      <p:graphicFrame>
        <p:nvGraphicFramePr>
          <p:cNvPr id="8" name="New Table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6" cy="1950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03688"/>
                <a:gridCol w="4103688"/>
              </a:tblGrid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samaa mieltä (5)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samaa mieltä (4)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samaa enkä eri mieltä (3)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eri mieltä (2)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eri mieltä (1)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</a:tbl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MetaFoot"/>
          <p:cNvSpPr>
            <a:spLocks noGrp="1"/>
          </p:cNvSpPr>
          <p:nvPr>
            <p:ph sz="quarter" idx="15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13. Muu palaute ja kehittämisehdotukset VN TEAS -toimintaan liittyen:</a:t>
            </a:r>
          </a:p>
        </p:txBody>
      </p:sp>
      <p:graphicFrame>
        <p:nvGraphicFramePr>
          <p:cNvPr id="9" name="New Table"/>
          <p:cNvGraphicFramePr>
            <a:graphicFrameLocks noGrp="1"/>
          </p:cNvGraphicFramePr>
          <p:nvPr>
            <p:ph sz="quarter" idx="14"/>
          </p:nvPr>
        </p:nvGraphicFramePr>
        <p:xfrm>
          <a:off x="467544" y="1383800"/>
          <a:ext cx="8207375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7375"/>
              </a:tblGrid>
              <a:tr h="0"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</a:tr>
            </a:tbl>
          </a:graphicData>
        </a:graphic>
      </p:graphicFrame>
      <p:sp>
        <p:nvSpPr>
          <p:cNvPr id="4" name="PCont"/>
          <p:cNvSpPr>
            <a:spLocks noGrp="1"/>
          </p:cNvSpPr>
          <p:nvPr>
            <p:ph sz="quarter" idx="15"/>
          </p:nvPr>
        </p:nvSpPr>
        <p:spPr>
          <a:xfrm>
            <a:off x="467544" y="4552152"/>
            <a:ext cx="8207375" cy="237626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pTitle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7" name="MetaFoot"/>
          <p:cNvSpPr>
            <a:spLocks noGrp="1"/>
          </p:cNvSpPr>
          <p:nvPr>
            <p:ph sz="quarter" idx="17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 </a:t>
            </a:r>
          </a:p>
        </p:txBody>
      </p:sp>
      <p:graphicFrame>
        <p:nvGraphicFramePr>
          <p:cNvPr id="8" name="New Table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6" cy="10911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25922"/>
                <a:gridCol w="1025922"/>
                <a:gridCol w="1025922"/>
                <a:gridCol w="1025922"/>
                <a:gridCol w="1025922"/>
                <a:gridCol w="1025922"/>
                <a:gridCol w="1025922"/>
                <a:gridCol w="1025922"/>
              </a:tblGrid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/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Vahvasti samaa mieltä (5)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Jossain määrin samaa mieltä (4)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En samaa enkä eri mieltä (3)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Jossain määrin eri mieltä (2)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Vahvasti eri mieltä (1)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1. Hankkeen toteutus oli asiantuntevaa.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2. Hankkeen tuotokset, kuten loppuraportti, ovat laadultaan korkeaa tasoa.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3. Yhteistyö hankkeen toteuttajien ja ohjausryhmän välillä oli toimivaa.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4. Eri hallinnonalojen edustajat saivat näkemyksensä hyvin kuuluviin hankkeen aikana.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75,0%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5. Hankkeessa tuotettu tieto oli oikea-aikaista ja relevanttia päätöksenteon tarpeisiin nähden.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6. Hanke auttoi lisäämään yhteistyötä ja tiedonvaihtoa muiden hallinnonalojen kanssa.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75,0%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7. Ohjausryhmän toiminta oli tehokasta.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8. Ohjausryhmä tuki hankeen laadukasta toteutusta.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9. Hankkeen viestintä oli onnistunutta.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10. Ohjausryhmätyöskentelyn edellyttämä työmäärä oli sopiva.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</a:tbl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MetaFoot"/>
          <p:cNvSpPr>
            <a:spLocks noGrp="1"/>
          </p:cNvSpPr>
          <p:nvPr>
            <p:ph sz="quarter" idx="15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1. Hankkeen toteutus oli asiantuntevaa.</a:t>
            </a:r>
          </a:p>
        </p:txBody>
      </p:sp>
      <p:graphicFrame>
        <p:nvGraphicFramePr>
          <p:cNvPr id="7" name="ChartObject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1. Hankkeen toteutus oli asiantuntevaa.</a:t>
            </a:r>
          </a:p>
        </p:txBody>
      </p:sp>
      <p:graphicFrame>
        <p:nvGraphicFramePr>
          <p:cNvPr id="8" name="New Table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6" cy="1950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03688"/>
                <a:gridCol w="4103688"/>
              </a:tblGrid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samaa mieltä (5)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samaa mieltä (4)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samaa enkä eri mieltä (3)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eri mieltä (2)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eri mieltä (1)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</a:tbl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MetaFoot"/>
          <p:cNvSpPr>
            <a:spLocks noGrp="1"/>
          </p:cNvSpPr>
          <p:nvPr>
            <p:ph sz="quarter" idx="15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 2. Hankkeen tuotokset, kuten loppuraportti, ovat laadultaan korkeaa tasoa.</a:t>
            </a:r>
          </a:p>
        </p:txBody>
      </p:sp>
      <p:graphicFrame>
        <p:nvGraphicFramePr>
          <p:cNvPr id="7" name="ChartObject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 2. Hankkeen tuotokset, kuten loppuraportti, ovat laadultaan korkeaa tasoa.</a:t>
            </a:r>
          </a:p>
        </p:txBody>
      </p:sp>
      <p:graphicFrame>
        <p:nvGraphicFramePr>
          <p:cNvPr id="8" name="New Table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6" cy="1950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03688"/>
                <a:gridCol w="4103688"/>
              </a:tblGrid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samaa mieltä (5)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samaa mieltä (4)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samaa enkä eri mieltä (3)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eri mieltä (2)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eri mieltä (1)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</a:tbl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MetaFoot"/>
          <p:cNvSpPr>
            <a:spLocks noGrp="1"/>
          </p:cNvSpPr>
          <p:nvPr>
            <p:ph sz="quarter" idx="15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3. Yhteistyö hankkeen toteuttajien ja ohjausryhmän välillä oli toimivaa.</a:t>
            </a:r>
          </a:p>
        </p:txBody>
      </p:sp>
      <p:graphicFrame>
        <p:nvGraphicFramePr>
          <p:cNvPr id="7" name="ChartObject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5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3. Yhteistyö hankkeen toteuttajien ja ohjausryhmän välillä oli toimivaa.</a:t>
            </a:r>
          </a:p>
        </p:txBody>
      </p:sp>
      <p:graphicFrame>
        <p:nvGraphicFramePr>
          <p:cNvPr id="8" name="New Table"/>
          <p:cNvGraphicFramePr>
            <a:graphicFrameLocks noGrp="1"/>
          </p:cNvGraphicFramePr>
          <p:nvPr>
            <p:ph sz="quarter" idx="10"/>
          </p:nvPr>
        </p:nvGraphicFramePr>
        <p:xfrm>
          <a:off x="468313" y="1455138"/>
          <a:ext cx="8207376" cy="1950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03688"/>
                <a:gridCol w="4103688"/>
              </a:tblGrid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samaa mieltä (5)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samaa mieltä (4)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50,0%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samaa enkä eri mieltä (3)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Jossain määrin eri mieltä (2)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25,0%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Vahvasti eri mieltä (1)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/>
                        <a:t>4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</a:tcPr>
                </a:tc>
              </a:tr>
            </a:tbl>
          </a:graphicData>
        </a:graphic>
      </p:graphicFrame>
      <p:sp>
        <p:nvSpPr>
          <p:cNvPr id="5" name="RepTitle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/>
              <a:t>Palautekysely ohjausryhmille</a:t>
            </a:r>
          </a:p>
        </p:txBody>
      </p:sp>
      <p:sp>
        <p:nvSpPr>
          <p:cNvPr id="6" name="MetaFoot"/>
          <p:cNvSpPr>
            <a:spLocks noGrp="1"/>
          </p:cNvSpPr>
          <p:nvPr>
            <p:ph sz="quarter" idx="15"/>
          </p:nvPr>
        </p:nvSpPr>
        <p:spPr>
          <a:xfrm>
            <a:off x="2557" y="7216449"/>
            <a:ext cx="6121251" cy="1886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New shape"/>
          <p:cNvSpPr>
            <a:spLocks noGrp="1"/>
          </p:cNvSpPr>
          <p:nvPr>
            <p:ph type="title" idx="4294967295"/>
          </p:nvPr>
        </p:nvSpPr>
        <p:spPr>
          <a:xfrm>
            <a:off x="914400" y="765175"/>
            <a:ext cx="82296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defRPr sz="1000"/>
            </a:pPr>
            <a:r>
              <a:rPr lang="en-US" sz="1000">
                <a:latin typeface="Calibri"/>
              </a:rPr>
              <a:t>Arvosuodatus: Yhteiset tietokäytännöt tutkimuksessa ja päätöksenteossa (YHTÄKÖYTTÄ)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8449"/>
  <p:tag name="AS_OS" val="Microsoft Windows NT 6.2.9200.0"/>
  <p:tag name="AS_RELEASE_DATE" val="2013.05.24"/>
  <p:tag name="AS_TITLE" val="Aspose.Slides for .NET 4.0"/>
  <p:tag name="AS_VERSION" val="7.5.1.0"/>
</p:tagLst>
</file>

<file path=ppt/theme/theme1.xml><?xml version="1.0" encoding="utf-8"?>
<a:theme xmlns:a="http://schemas.openxmlformats.org/drawingml/2006/main" name="TEAS_FI-teema">
  <a:themeElements>
    <a:clrScheme name="Valtioneuvosto">
      <a:dk1>
        <a:sysClr val="windowText" lastClr="000000"/>
      </a:dk1>
      <a:lt1>
        <a:sysClr val="window" lastClr="FFFFFF"/>
      </a:lt1>
      <a:dk2>
        <a:srgbClr val="006FB9"/>
      </a:dk2>
      <a:lt2>
        <a:srgbClr val="7A8A90"/>
      </a:lt2>
      <a:accent1>
        <a:srgbClr val="0ABBEF"/>
      </a:accent1>
      <a:accent2>
        <a:srgbClr val="006FB9"/>
      </a:accent2>
      <a:accent3>
        <a:srgbClr val="82C4D9"/>
      </a:accent3>
      <a:accent4>
        <a:srgbClr val="BAE0EB"/>
      </a:accent4>
      <a:accent5>
        <a:srgbClr val="F7AD29"/>
      </a:accent5>
      <a:accent6>
        <a:srgbClr val="FB701D"/>
      </a:accent6>
      <a:hlink>
        <a:srgbClr val="0000FF"/>
      </a:hlink>
      <a:folHlink>
        <a:srgbClr val="800080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 TEAS_pohja_FI</Template>
  <TotalTime>790</TotalTime>
  <Words>1715</Words>
  <Application>Microsoft Office PowerPoint</Application>
  <PresentationFormat>Näytössä katseltava diaesitys (4:3)</PresentationFormat>
  <Paragraphs>407</Paragraphs>
  <Slides>24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5" baseType="lpstr">
      <vt:lpstr>TEAS_FI-teema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  <vt:lpstr>Arvosuodatus: Yhteiset tietokäytännöt tutkimuksessa ja päätöksenteossa (YHTÄKÖYTTÄ)
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Malkki Sanna VNK</cp:lastModifiedBy>
  <cp:revision>381</cp:revision>
  <dcterms:created xsi:type="dcterms:W3CDTF">2013-05-14T13:56:12Z</dcterms:created>
  <dcterms:modified xsi:type="dcterms:W3CDTF">2017-07-06T09:32:26Z</dcterms:modified>
</cp:coreProperties>
</file>