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2" r:id="rId3"/>
  </p:sldMasterIdLst>
  <p:notesMasterIdLst>
    <p:notesMasterId r:id="rId22"/>
  </p:notesMasterIdLst>
  <p:handoutMasterIdLst>
    <p:handoutMasterId r:id="rId23"/>
  </p:handoutMasterIdLst>
  <p:sldIdLst>
    <p:sldId id="256" r:id="rId4"/>
    <p:sldId id="329" r:id="rId5"/>
    <p:sldId id="313" r:id="rId6"/>
    <p:sldId id="328" r:id="rId7"/>
    <p:sldId id="334" r:id="rId8"/>
    <p:sldId id="335" r:id="rId9"/>
    <p:sldId id="330" r:id="rId10"/>
    <p:sldId id="333" r:id="rId11"/>
    <p:sldId id="332" r:id="rId12"/>
    <p:sldId id="331" r:id="rId13"/>
    <p:sldId id="336" r:id="rId14"/>
    <p:sldId id="346" r:id="rId15"/>
    <p:sldId id="337" r:id="rId16"/>
    <p:sldId id="294" r:id="rId17"/>
    <p:sldId id="345" r:id="rId18"/>
    <p:sldId id="343" r:id="rId19"/>
    <p:sldId id="290" r:id="rId20"/>
    <p:sldId id="27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391"/>
    <a:srgbClr val="FFCCCC"/>
    <a:srgbClr val="E60036"/>
    <a:srgbClr val="E54070"/>
    <a:srgbClr val="DAE648"/>
    <a:srgbClr val="92C9D7"/>
    <a:srgbClr val="6AB6C8"/>
    <a:srgbClr val="E7EA73"/>
    <a:srgbClr val="E2A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78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A07EEAE0-A47E-4C40-A9C6-B6937D9AD8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53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7E462B34-AAEC-4A80-B23A-C4C3E9978F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788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65A66-924B-439F-8783-5F2535DFB97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E987CA-AC4C-45CE-ABAB-3D25FD9B57F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or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0"/>
            <a:ext cx="8712200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uva 10" descr="UEF_fin_pysty_1_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3863" y="4733925"/>
            <a:ext cx="26939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9138" y="2133600"/>
            <a:ext cx="7705725" cy="1547813"/>
          </a:xfrm>
        </p:spPr>
        <p:txBody>
          <a:bodyPr/>
          <a:lstStyle>
            <a:lvl1pPr>
              <a:lnSpc>
                <a:spcPts val="4200"/>
              </a:lnSpc>
              <a:defRPr sz="33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9138" y="836613"/>
            <a:ext cx="7705725" cy="647700"/>
          </a:xfrm>
        </p:spPr>
        <p:txBody>
          <a:bodyPr rIns="91440"/>
          <a:lstStyle>
            <a:lvl1pPr marL="0" indent="0">
              <a:buFontTx/>
              <a:buNone/>
              <a:defRPr sz="1400"/>
            </a:lvl1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D1AD0-9B0F-44E1-9143-15A02EA2D497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A78B8-CB24-469A-A91C-B45C54DA482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15125" y="657225"/>
            <a:ext cx="1997075" cy="5364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719138" y="657225"/>
            <a:ext cx="5843587" cy="5364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4E010-181D-4B26-BF2F-2E743AD23D72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A6270-D06D-488A-8219-88725E4092E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9138" y="657225"/>
            <a:ext cx="7993062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719138" y="1844675"/>
            <a:ext cx="3919537" cy="4176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91075" y="1844675"/>
            <a:ext cx="3921125" cy="4176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F6F4C-C2BC-46F9-974C-B9BDA9616E03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B6E37-BCDC-4B54-994B-7E6E6BA4C0D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er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800"/>
            <a:ext cx="8712200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uva 11" descr="UEF_fin_vaaka_1_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0825" y="5072063"/>
            <a:ext cx="22574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11300" y="1773238"/>
            <a:ext cx="6913563" cy="1908175"/>
          </a:xfrm>
        </p:spPr>
        <p:txBody>
          <a:bodyPr/>
          <a:lstStyle>
            <a:lvl1pPr>
              <a:lnSpc>
                <a:spcPts val="4200"/>
              </a:lnSpc>
              <a:defRPr sz="3400" b="0" i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9114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229225"/>
            <a:ext cx="3563938" cy="504825"/>
          </a:xfrm>
        </p:spPr>
        <p:txBody>
          <a:bodyPr rIns="91440" anchor="b"/>
          <a:lstStyle>
            <a:lvl1pPr marL="0" indent="0" algn="r">
              <a:buFontTx/>
              <a:buNone/>
              <a:defRPr i="1"/>
            </a:lvl1pPr>
          </a:lstStyle>
          <a:p>
            <a:r>
              <a:rPr lang="fi-FI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F0FD8-9CAA-46FC-8176-E6822717604B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30AE7-C7F2-45C4-8CD0-9ED3A10197D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E0DBB-0B03-4AEC-8D77-15A02ADFE457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44E7E-BE25-47A7-A2D6-3F009939DA0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19138" y="1844675"/>
            <a:ext cx="3919537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91075" y="1844675"/>
            <a:ext cx="3921125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4FB29-65C5-403C-8CC8-10295665FC30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BE002-0911-413C-8E27-6C4DC53CEB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18D69-E7BF-476B-BE92-3DDAB23EC76F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35F66-59EB-4682-AB0B-6A3AFD1582A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0E7BE-212C-4115-ABC7-0B62FF7A09CF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FB366-7096-4842-BDA0-F8939516B9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57857-E04D-4B59-9BEE-478C82924D8E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1EA96-5290-40AA-92C2-DA96526CF61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F23A8-94F2-4744-B078-4FFB8DFB9159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F97CE-EB3C-4B3E-838E-DD60C97F962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9CB43-B292-40DC-8B5E-0C189B8C7096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6B795-E242-48A0-A648-EFC5A5D6168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9DF1A-5A7B-4C01-B0F4-16EAC977393C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4E687-9E37-4010-B1D6-4B0B94D87B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26655-9BF8-45A2-83D6-E8E85B1277D2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2BE0D-CC95-4A14-8961-CDEE7ADC604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15125" y="657225"/>
            <a:ext cx="1997075" cy="536416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719138" y="657225"/>
            <a:ext cx="5843587" cy="536416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C86B3-701F-49B7-9EF3-2A4EC3D1A56D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2E2C0-5730-494B-AD82-151AA9DA069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31800" y="6075363"/>
            <a:ext cx="8277225" cy="53975"/>
          </a:xfrm>
          <a:prstGeom prst="rect">
            <a:avLst/>
          </a:prstGeom>
          <a:solidFill>
            <a:srgbClr val="92C9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31800" y="368300"/>
            <a:ext cx="8277225" cy="53975"/>
          </a:xfrm>
          <a:prstGeom prst="rect">
            <a:avLst/>
          </a:prstGeom>
          <a:solidFill>
            <a:srgbClr val="F173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9" descr="logo_bw"/>
          <p:cNvPicPr>
            <a:picLocks noChangeAspect="1" noChangeArrowheads="1"/>
          </p:cNvPicPr>
          <p:nvPr/>
        </p:nvPicPr>
        <p:blipFill>
          <a:blip r:embed="rId2" cstate="print"/>
          <a:srcRect r="14577"/>
          <a:stretch>
            <a:fillRect/>
          </a:stretch>
        </p:blipFill>
        <p:spPr bwMode="auto">
          <a:xfrm>
            <a:off x="431800" y="6246813"/>
            <a:ext cx="21399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932363" y="2816225"/>
            <a:ext cx="3779837" cy="865188"/>
          </a:xfrm>
          <a:solidFill>
            <a:schemeClr val="bg1"/>
          </a:solidFill>
        </p:spPr>
        <p:txBody>
          <a:bodyPr lIns="270000" tIns="108000" rIns="270000" bIns="108000"/>
          <a:lstStyle>
            <a:lvl1pPr>
              <a:lnSpc>
                <a:spcPts val="2000"/>
              </a:lnSpc>
              <a:defRPr sz="1800" i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1800" y="115888"/>
            <a:ext cx="8280400" cy="217487"/>
          </a:xfrm>
        </p:spPr>
        <p:txBody>
          <a:bodyPr rIns="91440"/>
          <a:lstStyle>
            <a:lvl1pPr marL="0" indent="0">
              <a:buFontTx/>
              <a:buNone/>
              <a:defRPr sz="900" i="1"/>
            </a:lvl1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19674-563E-48A6-9050-5FE9C639D047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068A4-89F0-444F-ABE4-7D1F5C3F0E2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ADEF-FF17-4AF0-8C6C-5B247DDBB037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5F182-129E-4583-914F-A28E942A093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3F5EF-A660-4ECD-A034-2C654161CC37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05984-190E-42EB-BD2C-42C3F4F533A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19138" y="1844675"/>
            <a:ext cx="3919537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91075" y="1844675"/>
            <a:ext cx="3921125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1A497-5E5E-4F03-A9F8-C9A24D61EA20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0259F-F213-4395-ADAB-A01BC7529A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77FC8-2AC1-4F0A-8EBC-AC5891EA7DE0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55B6E-03BD-4897-971B-E2EC6D51A4B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EB96B-F789-4A25-8ADC-99BE25E26438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F2B0A-2170-4D19-93CE-BCDFA4AD4B8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F9252-08FF-49A5-B5FF-F71BD95D12EB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5EB16-AF59-413A-A822-3C9E438D309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D5104-8820-47E8-89FF-05B51CDC7145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0C99F-A7CB-4119-84F7-B1FDDA92D23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05502-772D-43CC-BD9F-58E6A4ED36A5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D1775-BDE5-4A3C-9821-F76F406DDE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A637B-6F02-471E-A1C9-AF11E49D4423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5DCE3-447B-4C35-87C3-0212719104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62BED-92B9-46B5-B0B8-84090E0384C9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6E555-0337-4A80-84E2-F8CE1108C7F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15125" y="657225"/>
            <a:ext cx="1997075" cy="536416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719138" y="657225"/>
            <a:ext cx="5843587" cy="536416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841D8-0E29-4779-8C84-B55CABE8F527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C6301-0C38-4387-9645-9C28EC3457F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19138" y="1844675"/>
            <a:ext cx="3919537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91075" y="1844675"/>
            <a:ext cx="3921125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E4E96-ECF7-4C47-8A45-46BB61C48C33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68E69-0EF5-4CC5-822D-97EC901F3E7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7DF7F-FD82-43F1-9221-2BD0AA753C54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1FEB8-32C9-4763-8325-2743B1E5C2B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AF379-96D2-430C-BF8F-B033E3E33AF6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30833-6CCE-4955-8AB7-C7AE866DA99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E2316-57AD-42C4-9292-7B4B04775B5E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7683F-720D-4499-B87E-C53F87DF37D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2598B-703C-4624-A4CA-5BDB30114121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6E575-F6CA-4CBB-8714-F2BE369F74B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8E4A5-20EC-4069-9434-E14ECB072957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FA080-37FE-4358-873C-9755B7E8143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657225"/>
            <a:ext cx="7993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844675"/>
            <a:ext cx="799306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6381750"/>
            <a:ext cx="8747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EB412A1D-3689-42E5-BFE9-5B3DD4DD1F96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3" y="6381750"/>
            <a:ext cx="44354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381750"/>
            <a:ext cx="3603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latin typeface="Arial" charset="0"/>
              </a:defRPr>
            </a:lvl1pPr>
          </a:lstStyle>
          <a:p>
            <a:pPr>
              <a:defRPr/>
            </a:pPr>
            <a:fld id="{666C7596-6101-4E3D-BEFD-0C7C8365176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31800" y="6075363"/>
            <a:ext cx="8277225" cy="53975"/>
          </a:xfrm>
          <a:prstGeom prst="rect">
            <a:avLst/>
          </a:prstGeom>
          <a:solidFill>
            <a:srgbClr val="92C9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31800" y="368300"/>
            <a:ext cx="8277225" cy="53975"/>
          </a:xfrm>
          <a:prstGeom prst="rect">
            <a:avLst/>
          </a:prstGeom>
          <a:solidFill>
            <a:srgbClr val="F173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3" name="Picture 9" descr="logo_bw"/>
          <p:cNvPicPr>
            <a:picLocks noChangeAspect="1" noChangeArrowheads="1"/>
          </p:cNvPicPr>
          <p:nvPr/>
        </p:nvPicPr>
        <p:blipFill>
          <a:blip r:embed="rId14" cstate="print"/>
          <a:srcRect r="14577"/>
          <a:stretch>
            <a:fillRect/>
          </a:stretch>
        </p:blipFill>
        <p:spPr bwMode="auto">
          <a:xfrm>
            <a:off x="431800" y="6246813"/>
            <a:ext cx="21399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hf hdr="0"/>
  <p:txStyles>
    <p:titleStyle>
      <a:lvl1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182563" indent="-182563" algn="l" rtl="0" eaLnBrk="1" fontAlgn="base" hangingPunct="1">
        <a:spcBef>
          <a:spcPct val="0"/>
        </a:spcBef>
        <a:spcAft>
          <a:spcPct val="3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rtl="0" eaLnBrk="1" fontAlgn="base" hangingPunct="1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2pPr>
      <a:lvl3pPr marL="984250" indent="-177800" algn="l" rtl="0" eaLnBrk="1" fontAlgn="base" hangingPunct="1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3pPr>
      <a:lvl4pPr marL="1338263" indent="-174625" algn="l" rtl="0" eaLnBrk="1" fontAlgn="base" hangingPunct="1">
        <a:spcBef>
          <a:spcPct val="0"/>
        </a:spcBef>
        <a:spcAft>
          <a:spcPct val="30000"/>
        </a:spcAft>
        <a:buChar char="–"/>
        <a:defRPr sz="1400">
          <a:solidFill>
            <a:schemeClr val="tx1"/>
          </a:solidFill>
          <a:latin typeface="+mn-lt"/>
        </a:defRPr>
      </a:lvl4pPr>
      <a:lvl5pPr marL="1706563" indent="-188913" algn="l" rtl="0" eaLnBrk="1" fontAlgn="base" hangingPunct="1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5pPr>
      <a:lvl6pPr marL="2163763" indent="-188913" algn="l" rtl="0" eaLnBrk="1" fontAlgn="base" hangingPunct="1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8913" algn="l" rtl="0" eaLnBrk="1" fontAlgn="base" hangingPunct="1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8913" algn="l" rtl="0" eaLnBrk="1" fontAlgn="base" hangingPunct="1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8913" algn="l" rtl="0" eaLnBrk="1" fontAlgn="base" hangingPunct="1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657225"/>
            <a:ext cx="7993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844675"/>
            <a:ext cx="799306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6381750"/>
            <a:ext cx="8747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7B8AA14-0FE2-4A89-A177-8F0B8A7DC042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3" y="6381750"/>
            <a:ext cx="44354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381750"/>
            <a:ext cx="3603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latin typeface="Arial" charset="0"/>
              </a:defRPr>
            </a:lvl1pPr>
          </a:lstStyle>
          <a:p>
            <a:pPr>
              <a:defRPr/>
            </a:pPr>
            <a:fld id="{70932EE0-1BC5-4C1F-8247-3F04CBB4B89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431800" y="6075363"/>
            <a:ext cx="8277225" cy="53975"/>
          </a:xfrm>
          <a:prstGeom prst="rect">
            <a:avLst/>
          </a:prstGeom>
          <a:solidFill>
            <a:srgbClr val="92C9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431800" y="368300"/>
            <a:ext cx="8277225" cy="53975"/>
          </a:xfrm>
          <a:prstGeom prst="rect">
            <a:avLst/>
          </a:prstGeom>
          <a:solidFill>
            <a:srgbClr val="F173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057" name="Picture 9" descr="logo_bw"/>
          <p:cNvPicPr>
            <a:picLocks noChangeAspect="1" noChangeArrowheads="1"/>
          </p:cNvPicPr>
          <p:nvPr/>
        </p:nvPicPr>
        <p:blipFill>
          <a:blip r:embed="rId13" cstate="print"/>
          <a:srcRect r="14577"/>
          <a:stretch>
            <a:fillRect/>
          </a:stretch>
        </p:blipFill>
        <p:spPr bwMode="auto">
          <a:xfrm>
            <a:off x="431800" y="6246813"/>
            <a:ext cx="21399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hdr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182563" indent="-182563" algn="l" rtl="0" eaLnBrk="0" fontAlgn="base" hangingPunct="0">
        <a:spcBef>
          <a:spcPct val="0"/>
        </a:spcBef>
        <a:spcAft>
          <a:spcPct val="3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2pPr>
      <a:lvl3pPr marL="984250" indent="-177800" algn="l" rtl="0" eaLnBrk="0" fontAlgn="base" hangingPunct="0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3pPr>
      <a:lvl4pPr marL="1341438" indent="-177800" algn="l" rtl="0" eaLnBrk="0" fontAlgn="base" hangingPunct="0">
        <a:spcBef>
          <a:spcPct val="0"/>
        </a:spcBef>
        <a:spcAft>
          <a:spcPct val="30000"/>
        </a:spcAft>
        <a:buChar char="–"/>
        <a:defRPr sz="1400">
          <a:solidFill>
            <a:schemeClr val="tx1"/>
          </a:solidFill>
          <a:latin typeface="+mn-lt"/>
        </a:defRPr>
      </a:lvl4pPr>
      <a:lvl5pPr marL="1706563" indent="-182563" algn="l" rtl="0" eaLnBrk="0" fontAlgn="base" hangingPunct="0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5pPr>
      <a:lvl6pPr marL="2163763" indent="-18256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256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256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256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657225"/>
            <a:ext cx="7993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844675"/>
            <a:ext cx="799306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6381750"/>
            <a:ext cx="8747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FACC14BF-DC8B-433F-8897-25DB9AFB5137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3" y="6381750"/>
            <a:ext cx="44354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381750"/>
            <a:ext cx="3603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latin typeface="Arial" charset="0"/>
              </a:defRPr>
            </a:lvl1pPr>
          </a:lstStyle>
          <a:p>
            <a:pPr>
              <a:defRPr/>
            </a:pPr>
            <a:fld id="{BB49700B-0AEF-433C-8AF2-7BC624D5C8C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431800" y="6075363"/>
            <a:ext cx="8277225" cy="53975"/>
          </a:xfrm>
          <a:prstGeom prst="rect">
            <a:avLst/>
          </a:prstGeom>
          <a:solidFill>
            <a:srgbClr val="92C9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431800" y="368300"/>
            <a:ext cx="8277225" cy="53975"/>
          </a:xfrm>
          <a:prstGeom prst="rect">
            <a:avLst/>
          </a:prstGeom>
          <a:solidFill>
            <a:srgbClr val="F173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081" name="Picture 9" descr="logo_bw"/>
          <p:cNvPicPr>
            <a:picLocks noChangeAspect="1" noChangeArrowheads="1"/>
          </p:cNvPicPr>
          <p:nvPr/>
        </p:nvPicPr>
        <p:blipFill>
          <a:blip r:embed="rId13" cstate="print"/>
          <a:srcRect r="14577"/>
          <a:stretch>
            <a:fillRect/>
          </a:stretch>
        </p:blipFill>
        <p:spPr bwMode="auto">
          <a:xfrm>
            <a:off x="431800" y="6246813"/>
            <a:ext cx="21399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182563" indent="-182563" algn="l" rtl="0" eaLnBrk="0" fontAlgn="base" hangingPunct="0">
        <a:spcBef>
          <a:spcPct val="0"/>
        </a:spcBef>
        <a:spcAft>
          <a:spcPct val="3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2pPr>
      <a:lvl3pPr marL="984250" indent="-177800" algn="l" rtl="0" eaLnBrk="0" fontAlgn="base" hangingPunct="0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3pPr>
      <a:lvl4pPr marL="1341438" indent="-177800" algn="l" rtl="0" eaLnBrk="0" fontAlgn="base" hangingPunct="0">
        <a:spcBef>
          <a:spcPct val="0"/>
        </a:spcBef>
        <a:spcAft>
          <a:spcPct val="30000"/>
        </a:spcAft>
        <a:buChar char="–"/>
        <a:defRPr sz="1400">
          <a:solidFill>
            <a:schemeClr val="tx1"/>
          </a:solidFill>
          <a:latin typeface="+mn-lt"/>
        </a:defRPr>
      </a:lvl4pPr>
      <a:lvl5pPr marL="1706563" indent="-185738" algn="l" rtl="0" eaLnBrk="0" fontAlgn="base" hangingPunct="0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5pPr>
      <a:lvl6pPr marL="2163763" indent="-185738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5738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5738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5738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eqg-rcqe.ccme.ca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che-consulting.be/)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11560" y="2133600"/>
            <a:ext cx="7813303" cy="2159496"/>
          </a:xfrm>
        </p:spPr>
        <p:txBody>
          <a:bodyPr/>
          <a:lstStyle/>
          <a:p>
            <a:pPr algn="ctr"/>
            <a:r>
              <a:rPr lang="fi-FI" dirty="0" smtClean="0"/>
              <a:t>Ekologinen riskinarviointi </a:t>
            </a:r>
            <a:r>
              <a:rPr lang="fi-FI" dirty="0" err="1" smtClean="0"/>
              <a:t>Luikonlahden</a:t>
            </a:r>
            <a:r>
              <a:rPr lang="fi-FI" dirty="0" smtClean="0"/>
              <a:t> kaivosalueella</a:t>
            </a:r>
            <a:br>
              <a:rPr lang="fi-FI" dirty="0" smtClean="0"/>
            </a:br>
            <a:r>
              <a:rPr lang="fi-FI" sz="2000" b="0" dirty="0" smtClean="0"/>
              <a:t>Sari Makkonen, Katariina Koikkalainen, Greta Waissi-Leinonen, Anne-Marja Nerg, Auri Koivuhuhta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sz="2400" dirty="0" smtClean="0"/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 smtClean="0"/>
              <a:t>MINERA - uusi kaivosympäristöjen riskinarviointimalli -loppuseminaari</a:t>
            </a:r>
          </a:p>
          <a:p>
            <a:r>
              <a:rPr lang="fi-FI" dirty="0" smtClean="0"/>
              <a:t>Itä-Suomen yliopiston Kuopion kampus 17.04.2013</a:t>
            </a:r>
          </a:p>
        </p:txBody>
      </p:sp>
      <p:pic>
        <p:nvPicPr>
          <p:cNvPr id="5" name="Picture 4" descr="vipuvoimaaEU_rgb (ID 331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661248"/>
            <a:ext cx="2136392" cy="822742"/>
          </a:xfrm>
          <a:prstGeom prst="rect">
            <a:avLst/>
          </a:prstGeom>
        </p:spPr>
      </p:pic>
      <p:pic>
        <p:nvPicPr>
          <p:cNvPr id="6" name="Picture 5" descr="EU-lippu EAKR läpinäkyvä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869160"/>
            <a:ext cx="1176521" cy="573177"/>
          </a:xfrm>
          <a:prstGeom prst="rect">
            <a:avLst/>
          </a:prstGeom>
        </p:spPr>
      </p:pic>
      <p:pic>
        <p:nvPicPr>
          <p:cNvPr id="7" name="Picture 6" descr="Tekes logo vaaka (ID 332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5805264"/>
            <a:ext cx="1676400" cy="494910"/>
          </a:xfrm>
          <a:prstGeom prst="rect">
            <a:avLst/>
          </a:prstGeom>
        </p:spPr>
      </p:pic>
      <p:pic>
        <p:nvPicPr>
          <p:cNvPr id="8" name="Picture 7" descr="Minera logo plain lapinakyva (ID 3408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548680"/>
            <a:ext cx="1996444" cy="987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386" y="657225"/>
            <a:ext cx="7993062" cy="1008063"/>
          </a:xfrm>
        </p:spPr>
        <p:txBody>
          <a:bodyPr/>
          <a:lstStyle/>
          <a:p>
            <a:r>
              <a:rPr lang="fi-FI" dirty="0" smtClean="0"/>
              <a:t>Purovedet (kaivosalue) – </a:t>
            </a:r>
            <a:r>
              <a:rPr lang="fi-FI" dirty="0" err="1" smtClean="0"/>
              <a:t>perusarvionnin</a:t>
            </a:r>
            <a:r>
              <a:rPr lang="fi-FI" dirty="0" smtClean="0"/>
              <a:t> tulos</a:t>
            </a:r>
            <a:endParaRPr lang="fi-FI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73132" y="2168872"/>
          <a:ext cx="6851196" cy="37084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116558"/>
                <a:gridCol w="1167174"/>
                <a:gridCol w="1141866"/>
                <a:gridCol w="1141866"/>
                <a:gridCol w="1141866"/>
                <a:gridCol w="114186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As 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 err="1"/>
                        <a:t>Cr</a:t>
                      </a:r>
                      <a:r>
                        <a:rPr lang="fi-FI" sz="1200" dirty="0"/>
                        <a:t> 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/>
                        <a:t>Cu 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/>
                        <a:t>Ni 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/>
                        <a:t>Zn 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 smtClean="0"/>
                        <a:t>Toukokuu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Mediaani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/>
                        <a:t>0.03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/>
                        <a:t>0.02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1.51</a:t>
                      </a:r>
                      <a:endParaRPr lang="fi-FI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3.71</a:t>
                      </a:r>
                      <a:endParaRPr lang="fi-FI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1.83 </a:t>
                      </a:r>
                      <a:endParaRPr lang="fi-FI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Maksimi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5.66</a:t>
                      </a:r>
                      <a:endParaRPr lang="fi-FI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0.15</a:t>
                      </a:r>
                      <a:endParaRPr lang="fi-FI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8.55</a:t>
                      </a:r>
                      <a:endParaRPr lang="fi-FI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20.7</a:t>
                      </a:r>
                      <a:endParaRPr lang="fi-FI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26.7 </a:t>
                      </a:r>
                      <a:endParaRPr lang="fi-FI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 smtClean="0"/>
                        <a:t>Syyskuu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Mediaani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/>
                        <a:t>0.06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/>
                        <a:t>0.03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/>
                        <a:t>0.71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5.95</a:t>
                      </a:r>
                      <a:endParaRPr lang="fi-FI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1.40 </a:t>
                      </a:r>
                      <a:endParaRPr lang="fi-FI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Maksimi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10.2</a:t>
                      </a:r>
                      <a:endParaRPr lang="fi-FI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0.13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6.85</a:t>
                      </a:r>
                      <a:endParaRPr lang="fi-FI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14.7</a:t>
                      </a:r>
                      <a:endParaRPr lang="fi-FI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55.7 </a:t>
                      </a:r>
                      <a:endParaRPr lang="fi-FI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 err="1" smtClean="0"/>
                        <a:t>Marras/jouluk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Mediaani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/>
                        <a:t>0.04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/>
                        <a:t>0.03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0.98</a:t>
                      </a:r>
                      <a:endParaRPr lang="fi-FI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6.05</a:t>
                      </a:r>
                      <a:endParaRPr lang="fi-FI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11.2 </a:t>
                      </a:r>
                      <a:endParaRPr lang="fi-FI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Maksimi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 smtClean="0">
                          <a:solidFill>
                            <a:srgbClr val="C00000"/>
                          </a:solidFill>
                        </a:rPr>
                        <a:t>1.55</a:t>
                      </a:r>
                      <a:endParaRPr lang="fi-FI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/>
                        <a:t>0.08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6.95</a:t>
                      </a:r>
                      <a:endParaRPr lang="fi-FI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19.4</a:t>
                      </a:r>
                      <a:endParaRPr lang="fi-FI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59.7</a:t>
                      </a:r>
                      <a:endParaRPr lang="fi-FI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F23A8-94F2-4744-B078-4FFB8DFB9159}" type="datetime1">
              <a:rPr lang="fi-FI" smtClean="0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err="1" smtClean="0"/>
              <a:t>Minera-loppuseminaari</a:t>
            </a:r>
            <a:r>
              <a:rPr lang="fi-FI" dirty="0" smtClean="0"/>
              <a:t> / Sari Makkonen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F97CE-EB3C-4B3E-838E-DD60C97F962B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387796" y="1493094"/>
            <a:ext cx="76405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Pintavesien sulfaatti- ja metallipitoisuuksien vertailu ympäristölaatunormeihin (RCR =PEC/PNEC) </a:t>
            </a:r>
            <a:endParaRPr kumimoji="0" lang="fi-FI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657225"/>
            <a:ext cx="7993062" cy="539527"/>
          </a:xfrm>
        </p:spPr>
        <p:txBody>
          <a:bodyPr/>
          <a:lstStyle/>
          <a:p>
            <a:r>
              <a:rPr lang="fi-FI" sz="2400" dirty="0" smtClean="0"/>
              <a:t>Pintavesien tarkennettu arvio (</a:t>
            </a:r>
            <a:r>
              <a:rPr lang="fi-FI" sz="2400" dirty="0" err="1" smtClean="0"/>
              <a:t>Bio-Met</a:t>
            </a:r>
            <a:r>
              <a:rPr lang="fi-FI" sz="2400" dirty="0" smtClean="0"/>
              <a:t>)</a:t>
            </a:r>
            <a:endParaRPr lang="fi-FI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353125" y="2086069"/>
          <a:ext cx="5883171" cy="386321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936101"/>
                <a:gridCol w="744805"/>
                <a:gridCol w="840453"/>
                <a:gridCol w="840453"/>
                <a:gridCol w="840453"/>
                <a:gridCol w="840453"/>
                <a:gridCol w="840453"/>
              </a:tblGrid>
              <a:tr h="351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Toukokuu</a:t>
                      </a:r>
                      <a:endParaRPr lang="fi-FI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Syyskuu</a:t>
                      </a:r>
                      <a:endParaRPr lang="fi-FI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Marras-joulukuu </a:t>
                      </a:r>
                      <a:endParaRPr lang="fi-FI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351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/>
                        <a:t>Med</a:t>
                      </a:r>
                      <a:endParaRPr lang="fi-FI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/>
                        <a:t>Max</a:t>
                      </a:r>
                      <a:endParaRPr lang="fi-FI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/>
                        <a:t>Med</a:t>
                      </a:r>
                      <a:endParaRPr lang="fi-FI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/>
                        <a:t>Max</a:t>
                      </a:r>
                      <a:endParaRPr lang="fi-FI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/>
                        <a:t>Med</a:t>
                      </a:r>
                      <a:endParaRPr lang="fi-FI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/>
                        <a:t>Max </a:t>
                      </a:r>
                      <a:endParaRPr lang="fi-FI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Kupari</a:t>
                      </a:r>
                      <a:endParaRPr lang="fi-FI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EQS (µg/L)</a:t>
                      </a:r>
                      <a:endParaRPr lang="fi-FI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16</a:t>
                      </a:r>
                      <a:endParaRPr lang="fi-FI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/>
                        <a:t>42.6</a:t>
                      </a:r>
                      <a:endParaRPr lang="fi-FI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/>
                        <a:t>13.2</a:t>
                      </a:r>
                      <a:endParaRPr lang="fi-FI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40.7</a:t>
                      </a:r>
                      <a:endParaRPr lang="fi-FI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21.2</a:t>
                      </a:r>
                      <a:endParaRPr lang="fi-FI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/>
                        <a:t>75.4 </a:t>
                      </a:r>
                      <a:endParaRPr lang="fi-FI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RCR</a:t>
                      </a:r>
                      <a:endParaRPr lang="fi-FI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0.2</a:t>
                      </a:r>
                      <a:endParaRPr lang="fi-FI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2.3</a:t>
                      </a:r>
                      <a:endParaRPr lang="fi-FI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/>
                        <a:t>0.1</a:t>
                      </a:r>
                      <a:endParaRPr lang="fi-FI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1.3</a:t>
                      </a:r>
                      <a:endParaRPr lang="fi-FI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0.1</a:t>
                      </a:r>
                      <a:endParaRPr lang="fi-FI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3 </a:t>
                      </a:r>
                      <a:endParaRPr lang="fi-FI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Nikkeli</a:t>
                      </a:r>
                      <a:endParaRPr lang="fi-FI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EQS (µg/L)</a:t>
                      </a:r>
                      <a:endParaRPr lang="fi-FI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/>
                        <a:t>8.2</a:t>
                      </a:r>
                      <a:endParaRPr lang="fi-FI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/>
                        <a:t>11.8</a:t>
                      </a:r>
                      <a:endParaRPr lang="fi-FI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6.4</a:t>
                      </a:r>
                      <a:endParaRPr lang="fi-FI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/>
                        <a:t>18.4</a:t>
                      </a:r>
                      <a:endParaRPr lang="fi-FI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/>
                        <a:t>7.6</a:t>
                      </a:r>
                      <a:endParaRPr lang="fi-FI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/>
                        <a:t>11.7 </a:t>
                      </a:r>
                      <a:endParaRPr lang="fi-FI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RCR</a:t>
                      </a:r>
                      <a:endParaRPr lang="fi-FI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9.5</a:t>
                      </a:r>
                      <a:endParaRPr lang="fi-FI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1739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46.6</a:t>
                      </a:r>
                      <a:endParaRPr lang="fi-FI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1739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12.3</a:t>
                      </a:r>
                      <a:endParaRPr lang="fi-FI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1739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52.2</a:t>
                      </a:r>
                      <a:endParaRPr lang="fi-FI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1739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16.8</a:t>
                      </a:r>
                      <a:endParaRPr lang="fi-FI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1739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57.9 </a:t>
                      </a:r>
                      <a:endParaRPr lang="fi-FI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17391">
                        <a:alpha val="20000"/>
                      </a:srgbClr>
                    </a:solidFill>
                  </a:tcPr>
                </a:tc>
              </a:tr>
              <a:tr h="351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Sinkki</a:t>
                      </a:r>
                      <a:endParaRPr lang="fi-FI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EQS (µg/L)</a:t>
                      </a:r>
                      <a:endParaRPr lang="fi-FI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25.3</a:t>
                      </a:r>
                      <a:endParaRPr lang="fi-FI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47.9</a:t>
                      </a:r>
                      <a:endParaRPr lang="fi-FI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24.6</a:t>
                      </a:r>
                      <a:endParaRPr lang="fi-FI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97.9</a:t>
                      </a:r>
                      <a:endParaRPr lang="fi-FI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27.6</a:t>
                      </a:r>
                      <a:endParaRPr lang="fi-FI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52 </a:t>
                      </a:r>
                      <a:endParaRPr lang="fi-FI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RCR</a:t>
                      </a:r>
                      <a:endParaRPr lang="fi-FI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fi-FI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34.4</a:t>
                      </a:r>
                    </a:p>
                  </a:txBody>
                  <a:tcPr marL="68580" marR="68580" marT="0" marB="0">
                    <a:solidFill>
                      <a:srgbClr val="F173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1.6</a:t>
                      </a:r>
                      <a:endParaRPr lang="fi-FI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76.3</a:t>
                      </a:r>
                      <a:endParaRPr lang="fi-FI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173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11.1</a:t>
                      </a:r>
                      <a:endParaRPr lang="fi-FI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79.1</a:t>
                      </a:r>
                      <a:endParaRPr lang="fi-FI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17391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F23A8-94F2-4744-B078-4FFB8DFB9159}" type="datetime1">
              <a:rPr lang="fi-FI" smtClean="0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err="1" smtClean="0"/>
              <a:t>Minera-loppuseminaari</a:t>
            </a:r>
            <a:r>
              <a:rPr lang="fi-FI" dirty="0" smtClean="0"/>
              <a:t> / Sari Makkonen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F97CE-EB3C-4B3E-838E-DD60C97F962B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683568" y="1052736"/>
            <a:ext cx="7876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 smtClean="0"/>
          </a:p>
          <a:p>
            <a:r>
              <a:rPr lang="fi-FI" dirty="0" smtClean="0"/>
              <a:t>Pintavesien metallien RCR &lt; 1, lukuun ottamatta Petkellahtea, missä </a:t>
            </a:r>
            <a:r>
              <a:rPr lang="fi-FI" dirty="0" err="1" smtClean="0"/>
              <a:t>Ni</a:t>
            </a:r>
            <a:r>
              <a:rPr lang="fi-FI" dirty="0" smtClean="0"/>
              <a:t> RCR =1.4 ja </a:t>
            </a:r>
            <a:r>
              <a:rPr lang="fi-FI" dirty="0" err="1" smtClean="0"/>
              <a:t>Zn</a:t>
            </a:r>
            <a:r>
              <a:rPr lang="fi-FI" dirty="0" smtClean="0"/>
              <a:t> RCR =1.1</a:t>
            </a:r>
          </a:p>
          <a:p>
            <a:r>
              <a:rPr lang="fi-FI" dirty="0" smtClean="0">
                <a:solidFill>
                  <a:srgbClr val="C00000"/>
                </a:solidFill>
              </a:rPr>
              <a:t>Taulukossa purovesien </a:t>
            </a:r>
            <a:r>
              <a:rPr lang="fi-FI" dirty="0" smtClean="0"/>
              <a:t>metallipitoisuuksien riskiluku (RCR) ja kohdekohtainen (EQS -ympäristölaatunormi)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Vesistöjen tila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Petkellahden havaintopiste 1A oli selvästi kuormittunut </a:t>
            </a:r>
            <a:r>
              <a:rPr lang="fi-FI" dirty="0" err="1" smtClean="0"/>
              <a:t>Cu-</a:t>
            </a:r>
            <a:r>
              <a:rPr lang="fi-FI" dirty="0" smtClean="0"/>
              <a:t>, </a:t>
            </a:r>
            <a:r>
              <a:rPr lang="fi-FI" dirty="0" err="1" smtClean="0"/>
              <a:t>Ni-</a:t>
            </a:r>
            <a:r>
              <a:rPr lang="fi-FI" dirty="0" smtClean="0"/>
              <a:t> ja </a:t>
            </a:r>
            <a:r>
              <a:rPr lang="fi-FI" dirty="0" err="1" smtClean="0"/>
              <a:t>Zn</a:t>
            </a:r>
            <a:r>
              <a:rPr lang="fi-FI" dirty="0" smtClean="0"/>
              <a:t> -päästöistä. </a:t>
            </a:r>
          </a:p>
          <a:p>
            <a:r>
              <a:rPr lang="fi-FI" dirty="0" err="1" smtClean="0"/>
              <a:t>Luikonlahti</a:t>
            </a:r>
            <a:r>
              <a:rPr lang="fi-FI" dirty="0" smtClean="0"/>
              <a:t> puolestaan As kuormittama erityisesti alueella, jonne Kylmäpuro laskee.</a:t>
            </a:r>
          </a:p>
          <a:p>
            <a:r>
              <a:rPr lang="fi-FI" dirty="0" smtClean="0"/>
              <a:t> Kylmäpuron laskukohtaa lähinnä olevalla havaintopisteellä 3A arseenin pitoisuudet ylittivät pintasedimentissä seitsenkertaisesti pilaantuneen sedimentin raja-arvon. </a:t>
            </a:r>
          </a:p>
          <a:p>
            <a:r>
              <a:rPr lang="fi-FI" dirty="0" smtClean="0"/>
              <a:t>Tällä alueella myös sulfaattipitoisuus pohjanläheisessä vesikerroksessa on ollut korkeimmillaan vuosina 2002–2008,  jonka jälkeen pitoisuus on pienentynyt. </a:t>
            </a:r>
          </a:p>
          <a:p>
            <a:r>
              <a:rPr lang="fi-FI" dirty="0" smtClean="0"/>
              <a:t>Pintavesikerroksen pH trendi on ollut laskeva vuoden 2010 jälkeen. 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F23A8-94F2-4744-B078-4FFB8DFB9159}" type="datetime1">
              <a:rPr lang="fi-FI" smtClean="0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err="1" smtClean="0"/>
              <a:t>Minera-loppuseminaari</a:t>
            </a:r>
            <a:r>
              <a:rPr lang="fi-FI" smtClean="0"/>
              <a:t> / Sari Makkonen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F97CE-EB3C-4B3E-838E-DD60C97F962B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Sedimentit – perusarvioinnin tulos</a:t>
            </a:r>
            <a:endParaRPr lang="fi-FI" dirty="0"/>
          </a:p>
        </p:txBody>
      </p:sp>
      <p:pic>
        <p:nvPicPr>
          <p:cNvPr id="7" name="Content Placeholder 6" descr="group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284199"/>
            <a:ext cx="6400271" cy="329766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F23A8-94F2-4744-B078-4FFB8DFB9159}" type="datetime1">
              <a:rPr lang="fi-FI" smtClean="0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err="1" smtClean="0"/>
              <a:t>Minera-loppuseminaari</a:t>
            </a:r>
            <a:r>
              <a:rPr lang="fi-FI" dirty="0" smtClean="0"/>
              <a:t> / Sari Makkonen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F97CE-EB3C-4B3E-838E-DD60C97F962B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683568" y="1484784"/>
            <a:ext cx="6301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smtClean="0"/>
              <a:t>Sedimentin As ja Cd pitoisuudet sedimentin eri kerroksissa,</a:t>
            </a:r>
          </a:p>
          <a:p>
            <a:r>
              <a:rPr lang="fi-FI" sz="1800" dirty="0" smtClean="0"/>
              <a:t> taustapitoisuus (10-12 cm syvyydeltä)</a:t>
            </a:r>
            <a:endParaRPr lang="fi-FI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F23A8-94F2-4744-B078-4FFB8DFB9159}" type="datetime1">
              <a:rPr lang="fi-FI" smtClean="0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err="1" smtClean="0"/>
              <a:t>Minera</a:t>
            </a:r>
            <a:r>
              <a:rPr lang="fi-FI" dirty="0" smtClean="0"/>
              <a:t> -loppuseminaari / Sari Makkonen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F97CE-EB3C-4B3E-838E-DD60C97F962B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692696"/>
            <a:ext cx="4468786" cy="548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3296"/>
            <a:ext cx="3479858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9552" y="764704"/>
            <a:ext cx="5751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/>
              <a:t>Arviointi ruoppaus ja läjitysmassojen laatukriteerien mukaan</a:t>
            </a:r>
            <a:endParaRPr lang="fi-FI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Sedimenttien riskinarvioinnin luotettavuus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Riskinarviointitarve perustuu kynnys- ja ohjearvoihin sekä ympäristölaatunormeihin, joiden saatavuus eri metalleille ja alkuaineille on rajallinen.</a:t>
            </a:r>
          </a:p>
          <a:p>
            <a:r>
              <a:rPr lang="fi-FI" dirty="0" smtClean="0"/>
              <a:t> Puuttuvien raja-arvotietojen vuoksi joihinkin alkuaineisiin liittyvä mahdollinen riski voi jäädä huomioimatta.</a:t>
            </a:r>
          </a:p>
          <a:p>
            <a:r>
              <a:rPr lang="fi-FI" dirty="0" smtClean="0"/>
              <a:t> Sedimenttien metallipitoisuuksien riskinarviointi on vain suuntaa antava, koska sisävesien sedimenttien ympäristölaatunormit ja raja-arvotiedot puuttuvat kokonaisuudessaan ja niihin sovelletaan </a:t>
            </a:r>
            <a:r>
              <a:rPr lang="fi-FI" dirty="0" err="1" smtClean="0"/>
              <a:t>Minera:n</a:t>
            </a:r>
            <a:r>
              <a:rPr lang="fi-FI" dirty="0" smtClean="0"/>
              <a:t> arvioinnissakin rannikkovesien ympäristölaatunormeja.</a:t>
            </a:r>
          </a:p>
          <a:p>
            <a:r>
              <a:rPr lang="fi-FI" dirty="0" smtClean="0"/>
              <a:t> Meriveden ja makean veden ominaisuudet poikkeavat toisistaan, mikä voi aiheuttaa vaihtelua metallien biosaatavuudessa.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F23A8-94F2-4744-B078-4FFB8DFB9159}" type="datetime1">
              <a:rPr lang="fi-FI" smtClean="0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err="1" smtClean="0"/>
              <a:t>Minera-loppuseminaari</a:t>
            </a:r>
            <a:r>
              <a:rPr lang="fi-FI" dirty="0" smtClean="0"/>
              <a:t> / Sari Makkonen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F97CE-EB3C-4B3E-838E-DD60C97F962B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Humuksen riskiluvut </a:t>
            </a:r>
            <a:r>
              <a:rPr lang="fi-FI" dirty="0" err="1" smtClean="0"/>
              <a:t>Soil</a:t>
            </a:r>
            <a:r>
              <a:rPr lang="fi-FI" dirty="0" smtClean="0"/>
              <a:t> PNEC -laskentaohjelmalla</a:t>
            </a:r>
            <a:endParaRPr lang="fi-FI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9552" y="1772816"/>
          <a:ext cx="7993062" cy="401392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008112"/>
                <a:gridCol w="768124"/>
                <a:gridCol w="888118"/>
                <a:gridCol w="888118"/>
                <a:gridCol w="888118"/>
                <a:gridCol w="888118"/>
                <a:gridCol w="888118"/>
                <a:gridCol w="888118"/>
                <a:gridCol w="888118"/>
              </a:tblGrid>
              <a:tr h="283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Total </a:t>
                      </a:r>
                      <a:r>
                        <a:rPr lang="fi-FI" sz="1200" dirty="0" err="1"/>
                        <a:t>approach</a:t>
                      </a:r>
                      <a:r>
                        <a:rPr lang="fi-FI" sz="1200" dirty="0"/>
                        <a:t> 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 err="1"/>
                        <a:t>Added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approach</a:t>
                      </a:r>
                      <a:r>
                        <a:rPr lang="fi-FI" sz="1200" dirty="0"/>
                        <a:t> 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364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Kaivosalue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Lähiympäristö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Kaivosalue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Lähiympäristö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283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Koboltti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 err="1" smtClean="0"/>
                        <a:t>Med</a:t>
                      </a:r>
                      <a:endParaRPr lang="fi-FI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 smtClean="0"/>
                        <a:t>Max</a:t>
                      </a:r>
                      <a:endParaRPr lang="fi-FI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 err="1" smtClean="0"/>
                        <a:t>Med</a:t>
                      </a:r>
                      <a:endParaRPr lang="fi-FI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 smtClean="0"/>
                        <a:t>Max</a:t>
                      </a:r>
                      <a:endParaRPr lang="fi-FI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 err="1" smtClean="0"/>
                        <a:t>Med</a:t>
                      </a:r>
                      <a:endParaRPr lang="fi-FI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 smtClean="0"/>
                        <a:t>Max</a:t>
                      </a:r>
                      <a:endParaRPr lang="fi-FI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 err="1" smtClean="0"/>
                        <a:t>Med</a:t>
                      </a:r>
                      <a:endParaRPr lang="fi-FI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 smtClean="0"/>
                        <a:t>Max</a:t>
                      </a:r>
                      <a:endParaRPr lang="fi-FI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RCR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0.3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1.0</a:t>
                      </a:r>
                      <a:endParaRPr lang="fi-FI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0.2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0.3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0.2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68580" marR="68580" marT="0" marB="0"/>
                </a:tc>
              </a:tr>
              <a:tr h="283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PAF (%)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/>
                        <a:t>0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5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/>
                        <a:t>0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25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/>
                        <a:t>0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8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0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30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Kupari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RCR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</a:p>
                  </a:txBody>
                  <a:tcPr marL="68580" marR="68580" marT="0" marB="0"/>
                </a:tc>
              </a:tr>
              <a:tr h="283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PAF (%)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/>
                        <a:t>16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/>
                        <a:t>56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/>
                        <a:t>19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/>
                        <a:t>34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/>
                        <a:t>23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62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/>
                        <a:t>20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42 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Nikkeli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/>
                        <a:t>RCR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fi-FI" sz="12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fi-FI" sz="12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fi-FI" sz="12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fi-FI" sz="12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fi-FI" sz="12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fi-FI" sz="12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fi-FI" sz="12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endParaRPr lang="fi-FI" sz="12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83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/>
                        <a:t>PAF (%)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/>
                        <a:t>36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/>
                        <a:t>77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/>
                        <a:t>9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/>
                        <a:t>38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/>
                        <a:t>27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/>
                        <a:t>77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/>
                        <a:t>9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/>
                        <a:t>44 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err="1"/>
                        <a:t>Sinkki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RCR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</a:p>
                  </a:txBody>
                  <a:tcPr marL="68580" marR="68580" marT="0" marB="0"/>
                </a:tc>
              </a:tr>
              <a:tr h="283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PAF (%)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F23A8-94F2-4744-B078-4FFB8DFB9159}" type="datetime1">
              <a:rPr lang="fi-FI" smtClean="0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err="1" smtClean="0"/>
              <a:t>Minera-loppuseminaari</a:t>
            </a:r>
            <a:r>
              <a:rPr lang="fi-FI" dirty="0" smtClean="0"/>
              <a:t> / Sari Makkonen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F97CE-EB3C-4B3E-838E-DD60C97F962B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Luikonlahden</a:t>
            </a:r>
            <a:r>
              <a:rPr lang="fi-FI" dirty="0" smtClean="0"/>
              <a:t> integroitu riskinarviointi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7993062" cy="3960440"/>
          </a:xfrm>
        </p:spPr>
        <p:txBody>
          <a:bodyPr/>
          <a:lstStyle/>
          <a:p>
            <a:r>
              <a:rPr lang="fi-FI" dirty="0" err="1" smtClean="0"/>
              <a:t>Toteutettin</a:t>
            </a:r>
            <a:r>
              <a:rPr lang="fi-FI" dirty="0" smtClean="0"/>
              <a:t> ympäristön ja ihmisten altistumisesta kaivosympäristön metallipitoisuuksille</a:t>
            </a:r>
          </a:p>
          <a:p>
            <a:pPr lvl="1"/>
            <a:r>
              <a:rPr lang="fi-FI" dirty="0" smtClean="0"/>
              <a:t>Altistumiseen liittyvien riskien vertailua ympäristö vs. ihminen</a:t>
            </a:r>
          </a:p>
          <a:p>
            <a:r>
              <a:rPr lang="fi-FI" dirty="0" smtClean="0"/>
              <a:t>tehdyn arvion perusteella metallien ekologisia haittoja ja riskejä voidaan pitää pahempina </a:t>
            </a:r>
            <a:r>
              <a:rPr lang="fi-FI" dirty="0" err="1" smtClean="0"/>
              <a:t>Luikonlahden</a:t>
            </a:r>
            <a:r>
              <a:rPr lang="fi-FI" dirty="0" smtClean="0"/>
              <a:t> kaivoksen ympäristössä kuin niiden aiheuttamaa ympäristöterveysriskiä ympäristön väestölle</a:t>
            </a:r>
          </a:p>
          <a:p>
            <a:r>
              <a:rPr lang="fi-FI" dirty="0" smtClean="0"/>
              <a:t>Riskinhallinta: Miten ekologiset riskit ja ihmisten terveyteen liittyvät riskit arvotetaan?</a:t>
            </a:r>
          </a:p>
          <a:p>
            <a:r>
              <a:rPr lang="fi-FI" dirty="0" smtClean="0"/>
              <a:t> Parhaassa tapauksessa riskinhallintatoimet pienentävät molempia riskejä, vaikka ne aiheutuvat eri </a:t>
            </a:r>
            <a:r>
              <a:rPr lang="fi-FI" dirty="0" err="1" smtClean="0"/>
              <a:t>altisteista</a:t>
            </a:r>
            <a:r>
              <a:rPr lang="fi-FI" dirty="0" smtClean="0"/>
              <a:t>.</a:t>
            </a:r>
          </a:p>
          <a:p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F23A8-94F2-4744-B078-4FFB8DFB9159}" type="datetime1">
              <a:rPr lang="fi-FI" smtClean="0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F97CE-EB3C-4B3E-838E-DD60C97F962B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dirty="0" smtClean="0"/>
              <a:t>Kiitos!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301208"/>
            <a:ext cx="3563938" cy="504825"/>
          </a:xfrm>
        </p:spPr>
        <p:txBody>
          <a:bodyPr/>
          <a:lstStyle/>
          <a:p>
            <a:pPr eaLnBrk="1" hangingPunct="1"/>
            <a:r>
              <a:rPr lang="fi-FI" smtClean="0"/>
              <a:t>www.uef.fi</a:t>
            </a:r>
          </a:p>
        </p:txBody>
      </p:sp>
      <p:pic>
        <p:nvPicPr>
          <p:cNvPr id="7" name="Picture 6" descr="DSCN09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836712"/>
            <a:ext cx="4848000" cy="363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Luikonlahden</a:t>
            </a:r>
            <a:r>
              <a:rPr lang="fi-FI" dirty="0" smtClean="0"/>
              <a:t> ekologinen riskinarviointi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b="1" dirty="0" smtClean="0"/>
              <a:t>Tavoitteet</a:t>
            </a:r>
          </a:p>
          <a:p>
            <a:r>
              <a:rPr lang="fi-FI" dirty="0" err="1" smtClean="0"/>
              <a:t>MINERA:n</a:t>
            </a:r>
            <a:r>
              <a:rPr lang="fi-FI" dirty="0" smtClean="0"/>
              <a:t> ekologisen riskinarviointimenettelyn toimivuuden testaaminen kohdekohtaisessa riskinarvioinnissa.</a:t>
            </a:r>
          </a:p>
          <a:p>
            <a:r>
              <a:rPr lang="fi-FI" dirty="0" smtClean="0"/>
              <a:t>Ekologinen riskinarvio toteutettiin metalleille </a:t>
            </a:r>
            <a:r>
              <a:rPr lang="fi-FI" dirty="0" err="1" smtClean="0"/>
              <a:t>Luikonlahden</a:t>
            </a:r>
            <a:r>
              <a:rPr lang="fi-FI" dirty="0" smtClean="0"/>
              <a:t> ja Petkellahden </a:t>
            </a:r>
            <a:r>
              <a:rPr lang="fi-FI" dirty="0" smtClean="0">
                <a:solidFill>
                  <a:srgbClr val="C00000"/>
                </a:solidFill>
              </a:rPr>
              <a:t>pintavesissä ja sedimenteissä</a:t>
            </a:r>
            <a:r>
              <a:rPr lang="fi-FI" dirty="0" smtClean="0"/>
              <a:t> ja valuma-alueelta järviin laskevissa </a:t>
            </a:r>
            <a:r>
              <a:rPr lang="fi-FI" dirty="0" smtClean="0">
                <a:solidFill>
                  <a:srgbClr val="C00000"/>
                </a:solidFill>
              </a:rPr>
              <a:t>purovesissä</a:t>
            </a:r>
            <a:r>
              <a:rPr lang="fi-FI" dirty="0" smtClean="0"/>
              <a:t> sekä kaivosalueen ja lähiympäristön </a:t>
            </a:r>
            <a:r>
              <a:rPr lang="fi-FI" dirty="0" smtClean="0">
                <a:solidFill>
                  <a:srgbClr val="C00000"/>
                </a:solidFill>
              </a:rPr>
              <a:t>maaperässä</a:t>
            </a:r>
          </a:p>
          <a:p>
            <a:r>
              <a:rPr lang="fi-FI" dirty="0" smtClean="0"/>
              <a:t>Arviointi perustui vuosina 2010-2011  </a:t>
            </a:r>
            <a:r>
              <a:rPr lang="fi-FI" dirty="0" smtClean="0">
                <a:solidFill>
                  <a:srgbClr val="FF0000"/>
                </a:solidFill>
              </a:rPr>
              <a:t>mitattuihin metallipitoisuuksiin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F23A8-94F2-4744-B078-4FFB8DFB9159}" type="datetime1">
              <a:rPr lang="fi-FI" smtClean="0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err="1" smtClean="0"/>
              <a:t>Minera-loppuseminaari</a:t>
            </a:r>
            <a:r>
              <a:rPr lang="fi-FI" dirty="0" smtClean="0"/>
              <a:t> / Sari Makkonen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F97CE-EB3C-4B3E-838E-DD60C97F962B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54968"/>
          </a:xfrm>
        </p:spPr>
        <p:txBody>
          <a:bodyPr/>
          <a:lstStyle/>
          <a:p>
            <a:r>
              <a:rPr lang="fi-FI" dirty="0" smtClean="0"/>
              <a:t>Vaaran tunnistaminen ja perusarviointi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solidFill>
            <a:srgbClr val="92C9D7"/>
          </a:solidFill>
        </p:spPr>
        <p:txBody>
          <a:bodyPr/>
          <a:lstStyle/>
          <a:p>
            <a:r>
              <a:rPr lang="fi-FI" dirty="0" smtClean="0"/>
              <a:t>Pintavedet		</a:t>
            </a:r>
            <a:endParaRPr lang="fi-FI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sz="1800" b="1" dirty="0" smtClean="0"/>
              <a:t>PEC:</a:t>
            </a:r>
          </a:p>
          <a:p>
            <a:pPr lvl="1"/>
            <a:r>
              <a:rPr lang="fi-FI" sz="1400" dirty="0" smtClean="0"/>
              <a:t> veden liukoinen pitoisuus (µg/L)</a:t>
            </a:r>
          </a:p>
          <a:p>
            <a:r>
              <a:rPr lang="fi-FI" sz="1800" b="1" dirty="0" smtClean="0"/>
              <a:t>PNEC:</a:t>
            </a:r>
          </a:p>
          <a:p>
            <a:pPr lvl="1"/>
            <a:r>
              <a:rPr lang="fi-FI" sz="1400" dirty="0" smtClean="0"/>
              <a:t>Metallien ympäristölaatunormit </a:t>
            </a:r>
            <a:r>
              <a:rPr lang="fi-FI" sz="1400" dirty="0" smtClean="0">
                <a:solidFill>
                  <a:srgbClr val="C00000"/>
                </a:solidFill>
              </a:rPr>
              <a:t>Cd, </a:t>
            </a:r>
            <a:r>
              <a:rPr lang="fi-FI" sz="1400" dirty="0" err="1" smtClean="0">
                <a:solidFill>
                  <a:srgbClr val="C00000"/>
                </a:solidFill>
              </a:rPr>
              <a:t>Ni</a:t>
            </a:r>
            <a:r>
              <a:rPr lang="fi-FI" sz="1400" dirty="0" smtClean="0">
                <a:solidFill>
                  <a:srgbClr val="C00000"/>
                </a:solidFill>
              </a:rPr>
              <a:t>, </a:t>
            </a:r>
            <a:r>
              <a:rPr lang="fi-FI" sz="1400" dirty="0" err="1" smtClean="0">
                <a:solidFill>
                  <a:srgbClr val="C00000"/>
                </a:solidFill>
              </a:rPr>
              <a:t>Pb</a:t>
            </a:r>
            <a:r>
              <a:rPr lang="fi-FI" sz="1400" dirty="0" smtClean="0"/>
              <a:t> (AA-EQS, µg/L) EU Direktiivi (2008/105/EY)</a:t>
            </a:r>
          </a:p>
          <a:p>
            <a:pPr lvl="1"/>
            <a:r>
              <a:rPr lang="fi-FI" sz="1400" dirty="0" smtClean="0"/>
              <a:t>Kanadan ohjearvot (ISQG) (µg/L) makealle vedelle / (</a:t>
            </a:r>
            <a:r>
              <a:rPr lang="fi-FI" sz="1400" dirty="0" smtClean="0">
                <a:hlinkClick r:id="rId2"/>
              </a:rPr>
              <a:t>http://ceqg-rcqe.ccme.ca/</a:t>
            </a:r>
            <a:r>
              <a:rPr lang="fi-FI" sz="1400" baseline="30000" dirty="0" smtClean="0"/>
              <a:t> </a:t>
            </a:r>
            <a:r>
              <a:rPr lang="fi-FI" sz="1400" dirty="0" smtClean="0"/>
              <a:t>)</a:t>
            </a:r>
          </a:p>
          <a:p>
            <a:pPr lvl="1"/>
            <a:r>
              <a:rPr lang="fi-FI" sz="1200" b="1" dirty="0" smtClean="0"/>
              <a:t>EQS +tausta = </a:t>
            </a:r>
            <a:r>
              <a:rPr lang="fi-FI" sz="1200" b="1" dirty="0" err="1" smtClean="0"/>
              <a:t>C</a:t>
            </a:r>
            <a:r>
              <a:rPr lang="fi-FI" sz="1200" b="1" baseline="-25000" dirty="0" err="1" smtClean="0"/>
              <a:t>taustapitoisuus</a:t>
            </a:r>
            <a:r>
              <a:rPr lang="fi-FI" sz="1200" b="1" dirty="0" smtClean="0"/>
              <a:t> + AA-EQS</a:t>
            </a:r>
          </a:p>
          <a:p>
            <a:pPr lvl="1"/>
            <a:r>
              <a:rPr lang="fi-FI" sz="1400" dirty="0" smtClean="0"/>
              <a:t>(EQS – </a:t>
            </a:r>
            <a:r>
              <a:rPr lang="fi-FI" sz="1400" dirty="0" err="1" smtClean="0"/>
              <a:t>Environmental</a:t>
            </a:r>
            <a:r>
              <a:rPr lang="fi-FI" sz="1400" dirty="0" smtClean="0"/>
              <a:t> </a:t>
            </a:r>
            <a:r>
              <a:rPr lang="fi-FI" sz="1400" dirty="0" err="1" smtClean="0"/>
              <a:t>Quality</a:t>
            </a:r>
            <a:r>
              <a:rPr lang="fi-FI" sz="1400" dirty="0" smtClean="0"/>
              <a:t> </a:t>
            </a:r>
            <a:r>
              <a:rPr lang="fi-FI" sz="1400" dirty="0" err="1" smtClean="0"/>
              <a:t>Standards</a:t>
            </a:r>
            <a:r>
              <a:rPr lang="fi-FI" sz="1400" dirty="0" smtClean="0"/>
              <a:t>, AA = vuosikeskiarvo)</a:t>
            </a:r>
          </a:p>
          <a:p>
            <a:endParaRPr lang="fi-FI" sz="1800" b="1" dirty="0" smtClean="0"/>
          </a:p>
          <a:p>
            <a:endParaRPr lang="fi-FI" sz="18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solidFill>
            <a:srgbClr val="DAE648"/>
          </a:solidFill>
        </p:spPr>
        <p:txBody>
          <a:bodyPr/>
          <a:lstStyle/>
          <a:p>
            <a:r>
              <a:rPr lang="fi-FI" dirty="0" smtClean="0"/>
              <a:t>Sedimentit</a:t>
            </a:r>
            <a:endParaRPr lang="fi-FI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sz="1800" b="1" dirty="0" smtClean="0"/>
              <a:t>PEC: </a:t>
            </a:r>
          </a:p>
          <a:p>
            <a:pPr lvl="1"/>
            <a:r>
              <a:rPr lang="fi-FI" sz="1400" dirty="0" smtClean="0"/>
              <a:t>sedimentin kokonaispitoisuus mg/kg </a:t>
            </a:r>
            <a:r>
              <a:rPr lang="fi-FI" sz="1400" dirty="0" err="1" smtClean="0"/>
              <a:t>dw</a:t>
            </a:r>
            <a:endParaRPr lang="fi-FI" sz="1400" dirty="0" smtClean="0"/>
          </a:p>
          <a:p>
            <a:pPr lvl="1"/>
            <a:r>
              <a:rPr lang="fi-FI" sz="1400" dirty="0" smtClean="0"/>
              <a:t>huokosveden liukoinen pitoisuus µg/L</a:t>
            </a:r>
          </a:p>
          <a:p>
            <a:r>
              <a:rPr lang="fi-FI" sz="1800" b="1" dirty="0" smtClean="0"/>
              <a:t>PNEC:</a:t>
            </a:r>
          </a:p>
          <a:p>
            <a:pPr lvl="1"/>
            <a:r>
              <a:rPr lang="fi-FI" sz="1400" dirty="0" smtClean="0"/>
              <a:t>Taustapitoisuus (</a:t>
            </a:r>
            <a:r>
              <a:rPr lang="fi-FI" sz="1400" dirty="0" err="1" smtClean="0"/>
              <a:t>Luikonlahdella</a:t>
            </a:r>
            <a:r>
              <a:rPr lang="fi-FI" sz="1400" dirty="0" smtClean="0"/>
              <a:t> 10-12 cm syvyydestä)</a:t>
            </a:r>
          </a:p>
          <a:p>
            <a:pPr lvl="1"/>
            <a:r>
              <a:rPr lang="fi-FI" sz="1400" dirty="0" smtClean="0"/>
              <a:t>Ruoppaus ja läjitysmassojen laatukriteerit (YM 2004)</a:t>
            </a:r>
          </a:p>
          <a:p>
            <a:pPr lvl="1"/>
            <a:r>
              <a:rPr lang="fi-FI" sz="1400" dirty="0" smtClean="0"/>
              <a:t>Kanadan ohjearvot makean veden sedimenteille (</a:t>
            </a:r>
            <a:r>
              <a:rPr lang="fi-FI" sz="1400" dirty="0" smtClean="0">
                <a:hlinkClick r:id="rId2"/>
              </a:rPr>
              <a:t>http://ceqg-rcqe.ccme.ca/</a:t>
            </a:r>
            <a:r>
              <a:rPr lang="fi-FI" sz="1400" baseline="30000" dirty="0" smtClean="0"/>
              <a:t> </a:t>
            </a:r>
            <a:r>
              <a:rPr lang="fi-FI" sz="1400" dirty="0" smtClean="0"/>
              <a:t>) </a:t>
            </a:r>
          </a:p>
          <a:p>
            <a:pPr lvl="1"/>
            <a:r>
              <a:rPr lang="fi-FI" sz="1400" dirty="0" smtClean="0"/>
              <a:t>PIMA –ohjearvot maaperän pilaantuneisuudelle</a:t>
            </a:r>
          </a:p>
          <a:p>
            <a:pPr lvl="2"/>
            <a:r>
              <a:rPr lang="fi-FI" sz="1200" dirty="0" smtClean="0"/>
              <a:t>Ruoppausmassojen sijoittaminen maaperälle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F23A8-94F2-4744-B078-4FFB8DFB9159}" type="datetime1">
              <a:rPr lang="fi-FI" smtClean="0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err="1" smtClean="0"/>
              <a:t>Minera</a:t>
            </a:r>
            <a:r>
              <a:rPr lang="fi-FI" dirty="0" smtClean="0"/>
              <a:t> -loppuseminaari / Sari Makkonen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F97CE-EB3C-4B3E-838E-DD60C97F962B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fi-FI" dirty="0" smtClean="0"/>
              <a:t>Vaaran tunnistaminen ja perusarviointi</a:t>
            </a:r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solidFill>
            <a:srgbClr val="F17391"/>
          </a:solidFill>
        </p:spPr>
        <p:txBody>
          <a:bodyPr/>
          <a:lstStyle/>
          <a:p>
            <a:r>
              <a:rPr lang="fi-FI" dirty="0" smtClean="0"/>
              <a:t>Pintamaa</a:t>
            </a:r>
            <a:endParaRPr lang="fi-FI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sz="1800" b="1" dirty="0" smtClean="0"/>
              <a:t>PEC:</a:t>
            </a:r>
          </a:p>
          <a:p>
            <a:pPr lvl="1"/>
            <a:r>
              <a:rPr lang="fi-FI" sz="1600" dirty="0" smtClean="0"/>
              <a:t>Humuksen metallien kokonais- ja liukoinen pitoisuus mg/kg </a:t>
            </a:r>
            <a:r>
              <a:rPr lang="fi-FI" sz="1600" dirty="0" err="1" smtClean="0"/>
              <a:t>dw</a:t>
            </a:r>
            <a:endParaRPr lang="fi-FI" sz="1600" dirty="0" smtClean="0"/>
          </a:p>
          <a:p>
            <a:r>
              <a:rPr lang="fi-FI" sz="1800" b="1" dirty="0" smtClean="0"/>
              <a:t>PNEC:</a:t>
            </a:r>
          </a:p>
          <a:p>
            <a:pPr lvl="1"/>
            <a:r>
              <a:rPr lang="fi-FI" sz="1400" dirty="0" smtClean="0"/>
              <a:t>taustapitoisuudet</a:t>
            </a:r>
          </a:p>
          <a:p>
            <a:pPr lvl="1"/>
            <a:r>
              <a:rPr lang="fi-FI" sz="1400" dirty="0" smtClean="0"/>
              <a:t>Valtioneuvoston PIMA -asetuksen (214/2007) pilaantuneen maan kynnys- (SVP) sekä alempi (</a:t>
            </a:r>
            <a:r>
              <a:rPr lang="fi-FI" sz="1400" dirty="0" err="1" smtClean="0"/>
              <a:t>SHPeko</a:t>
            </a:r>
            <a:r>
              <a:rPr lang="fi-FI" sz="1400" dirty="0" smtClean="0"/>
              <a:t>) ja ylempi (</a:t>
            </a:r>
            <a:r>
              <a:rPr lang="fi-FI" sz="1400" dirty="0" err="1" smtClean="0"/>
              <a:t>SHPTeko</a:t>
            </a:r>
            <a:r>
              <a:rPr lang="fi-FI" sz="1400" dirty="0" smtClean="0"/>
              <a:t>) ohjearvot</a:t>
            </a:r>
          </a:p>
        </p:txBody>
      </p:sp>
      <p:pic>
        <p:nvPicPr>
          <p:cNvPr id="14" name="Content Placeholder 13" descr="DSCN131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8E4E96-ECF7-4C47-8A45-46BB61C48C33}" type="datetime1">
              <a:rPr lang="fi-FI" smtClean="0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err="1" smtClean="0"/>
              <a:t>Minera-loppuseminaari</a:t>
            </a:r>
            <a:r>
              <a:rPr lang="fi-FI" dirty="0" smtClean="0"/>
              <a:t> / Sari Makkonen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68E69-0EF5-4CC5-822D-97EC901F3E77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fi-FI" dirty="0" smtClean="0"/>
              <a:t>Tarkennettu arviointi 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92C9D7"/>
          </a:solidFill>
        </p:spPr>
        <p:txBody>
          <a:bodyPr/>
          <a:lstStyle/>
          <a:p>
            <a:r>
              <a:rPr lang="fi-FI" dirty="0" smtClean="0"/>
              <a:t>Pintavedet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sz="2000" dirty="0" err="1" smtClean="0"/>
              <a:t>Trofiakohtaiset</a:t>
            </a:r>
            <a:r>
              <a:rPr lang="fi-FI" sz="2000" dirty="0" smtClean="0"/>
              <a:t> riskiluvut (levät, äyriäiset, pohjaeläimet, kalat)</a:t>
            </a:r>
          </a:p>
          <a:p>
            <a:r>
              <a:rPr lang="fi-FI" sz="2000" dirty="0" smtClean="0"/>
              <a:t>Kohdekohtaisen PNEC –arvon arvioiminen</a:t>
            </a:r>
          </a:p>
          <a:p>
            <a:pPr lvl="1"/>
            <a:r>
              <a:rPr lang="fi-FI" sz="1800" dirty="0" smtClean="0"/>
              <a:t>Biosaatavuus korjaus:</a:t>
            </a:r>
          </a:p>
          <a:p>
            <a:pPr lvl="2"/>
            <a:r>
              <a:rPr lang="fi-FI" sz="1600" dirty="0" err="1" smtClean="0"/>
              <a:t>Bioligandilaskentamalli</a:t>
            </a:r>
            <a:r>
              <a:rPr lang="fi-FI" sz="1600" dirty="0" smtClean="0"/>
              <a:t> "</a:t>
            </a:r>
            <a:r>
              <a:rPr lang="fi-FI" sz="1600" dirty="0" err="1" smtClean="0"/>
              <a:t>Bio-met_bioavailability_tool</a:t>
            </a:r>
            <a:r>
              <a:rPr lang="fi-FI" sz="1600" dirty="0" smtClean="0"/>
              <a:t>” </a:t>
            </a:r>
            <a:r>
              <a:rPr lang="fi-FI" sz="1400" dirty="0" err="1" smtClean="0"/>
              <a:t>Arche</a:t>
            </a:r>
            <a:r>
              <a:rPr lang="fi-FI" sz="1400" dirty="0" smtClean="0"/>
              <a:t> </a:t>
            </a:r>
            <a:r>
              <a:rPr lang="fi-FI" sz="1400" dirty="0" err="1" smtClean="0"/>
              <a:t>Consulting</a:t>
            </a:r>
            <a:r>
              <a:rPr lang="fi-FI" sz="1400" dirty="0" smtClean="0"/>
              <a:t> </a:t>
            </a:r>
            <a:r>
              <a:rPr lang="fi-FI" sz="1400" u="sng" dirty="0" smtClean="0">
                <a:hlinkClick r:id="rId2"/>
              </a:rPr>
              <a:t>http://www.arche-consulting.be/)</a:t>
            </a:r>
            <a:r>
              <a:rPr lang="fi-FI" sz="1400" dirty="0" smtClean="0"/>
              <a:t>)</a:t>
            </a:r>
          </a:p>
          <a:p>
            <a:pPr lvl="2"/>
            <a:r>
              <a:rPr lang="fi-FI" sz="1400" dirty="0" smtClean="0"/>
              <a:t>Kohdekohtaiset tiedot:</a:t>
            </a:r>
          </a:p>
          <a:p>
            <a:pPr lvl="2"/>
            <a:r>
              <a:rPr lang="fi-FI" sz="1400" dirty="0" smtClean="0"/>
              <a:t>Metallipitoisuus (</a:t>
            </a:r>
            <a:r>
              <a:rPr lang="fi-FI" sz="1400" dirty="0" err="1" smtClean="0"/>
              <a:t>Cu,Ni,Zn</a:t>
            </a:r>
            <a:r>
              <a:rPr lang="fi-FI" sz="1400" dirty="0" smtClean="0"/>
              <a:t>), pH, DOC, </a:t>
            </a:r>
            <a:r>
              <a:rPr lang="fi-FI" sz="1400" dirty="0" err="1" smtClean="0"/>
              <a:t>Ca</a:t>
            </a:r>
            <a:r>
              <a:rPr lang="fi-FI" sz="1400" dirty="0" smtClean="0"/>
              <a:t>, </a:t>
            </a:r>
          </a:p>
          <a:p>
            <a:pPr lvl="2">
              <a:buNone/>
            </a:pPr>
            <a:endParaRPr lang="fi-FI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rgbClr val="DAE648"/>
          </a:solidFill>
        </p:spPr>
        <p:txBody>
          <a:bodyPr/>
          <a:lstStyle/>
          <a:p>
            <a:r>
              <a:rPr lang="fi-FI" dirty="0" smtClean="0"/>
              <a:t>Sedimentit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sz="2000" dirty="0" smtClean="0"/>
              <a:t>Kohdekohtaisen PNEC arvon johtaminen</a:t>
            </a:r>
          </a:p>
          <a:p>
            <a:pPr lvl="1"/>
            <a:r>
              <a:rPr lang="fi-FI" sz="1800" dirty="0" err="1" smtClean="0"/>
              <a:t>Sedimentti:vesi</a:t>
            </a:r>
            <a:r>
              <a:rPr lang="fi-FI" sz="1800" dirty="0" smtClean="0"/>
              <a:t> -jakautumiskertoimella (Kd)</a:t>
            </a:r>
          </a:p>
          <a:p>
            <a:pPr lvl="1">
              <a:buNone/>
            </a:pPr>
            <a:r>
              <a:rPr lang="fi-FI" sz="1600" i="1" dirty="0" smtClean="0"/>
              <a:t>Kd= </a:t>
            </a:r>
            <a:r>
              <a:rPr lang="fi-FI" sz="1600" i="1" dirty="0" err="1" smtClean="0"/>
              <a:t>Cs</a:t>
            </a:r>
            <a:r>
              <a:rPr lang="fi-FI" sz="1600" i="1" dirty="0" smtClean="0"/>
              <a:t> (mg/kg </a:t>
            </a:r>
            <a:r>
              <a:rPr lang="fi-FI" sz="1600" i="1" dirty="0" err="1" smtClean="0"/>
              <a:t>dw</a:t>
            </a:r>
            <a:r>
              <a:rPr lang="fi-FI" sz="1600" i="1" dirty="0" smtClean="0"/>
              <a:t>)</a:t>
            </a:r>
            <a:r>
              <a:rPr lang="fi-FI" sz="1600" i="1" dirty="0" err="1" smtClean="0"/>
              <a:t>⁄Caq</a:t>
            </a:r>
            <a:r>
              <a:rPr lang="fi-FI" sz="1600" i="1" dirty="0" smtClean="0"/>
              <a:t> (mg/L)</a:t>
            </a:r>
          </a:p>
          <a:p>
            <a:pPr lvl="1">
              <a:buNone/>
            </a:pPr>
            <a:r>
              <a:rPr lang="fi-FI" sz="1400" dirty="0" err="1" smtClean="0"/>
              <a:t>Cs</a:t>
            </a:r>
            <a:r>
              <a:rPr lang="fi-FI" sz="1400" dirty="0" smtClean="0"/>
              <a:t> = metallin kokonaispitoisuus sedimentissä (mg/kg </a:t>
            </a:r>
            <a:r>
              <a:rPr lang="fi-FI" sz="1400" dirty="0" err="1" smtClean="0"/>
              <a:t>dw</a:t>
            </a:r>
            <a:r>
              <a:rPr lang="fi-FI" sz="1400" dirty="0" smtClean="0"/>
              <a:t>) </a:t>
            </a:r>
          </a:p>
          <a:p>
            <a:pPr lvl="1">
              <a:buNone/>
            </a:pPr>
            <a:r>
              <a:rPr lang="fi-FI" sz="1400" dirty="0" err="1" smtClean="0"/>
              <a:t>Caq</a:t>
            </a:r>
            <a:r>
              <a:rPr lang="fi-FI" sz="1400" dirty="0" smtClean="0"/>
              <a:t> =metallin pitoisuus huokosvedessä (mg/L)</a:t>
            </a:r>
          </a:p>
          <a:p>
            <a:pPr lvl="1"/>
            <a:r>
              <a:rPr lang="fi-FI" sz="1800" dirty="0" smtClean="0"/>
              <a:t>Biosaatavuuden korjaus</a:t>
            </a:r>
          </a:p>
          <a:p>
            <a:pPr lvl="1">
              <a:buNone/>
            </a:pPr>
            <a:r>
              <a:rPr lang="fi-FI" dirty="0" smtClean="0"/>
              <a:t>* Sedimenteille ei laskentamallia saatavilla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57DF7F-FD82-43F1-9221-2BD0AA753C54}" type="datetime1">
              <a:rPr lang="fi-FI" smtClean="0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err="1" smtClean="0"/>
              <a:t>Minera-loppuseminaari</a:t>
            </a:r>
            <a:r>
              <a:rPr lang="fi-FI" dirty="0" smtClean="0"/>
              <a:t> / Sari Makkonen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1FEB8-32C9-4763-8325-2743B1E5C2BB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fi-FI" dirty="0" smtClean="0"/>
              <a:t>Tarkennettu arviointi 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F17391"/>
          </a:solidFill>
        </p:spPr>
        <p:txBody>
          <a:bodyPr/>
          <a:lstStyle/>
          <a:p>
            <a:r>
              <a:rPr lang="fi-FI" dirty="0" smtClean="0"/>
              <a:t>Pintamaa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sz="2000" dirty="0" smtClean="0"/>
              <a:t>Kohdekohtaisen PNEC –arvon johtaminen</a:t>
            </a:r>
          </a:p>
          <a:p>
            <a:pPr lvl="1"/>
            <a:r>
              <a:rPr lang="fi-FI" dirty="0" err="1" smtClean="0"/>
              <a:t>maa:vesi-jakautumiskerroin</a:t>
            </a:r>
            <a:r>
              <a:rPr lang="fi-FI" dirty="0" smtClean="0"/>
              <a:t> (Kd)</a:t>
            </a:r>
          </a:p>
          <a:p>
            <a:pPr lvl="1">
              <a:buNone/>
            </a:pPr>
            <a:r>
              <a:rPr lang="fi-FI" sz="1400" i="1" dirty="0" err="1" smtClean="0"/>
              <a:t>PNEC</a:t>
            </a:r>
            <a:r>
              <a:rPr lang="fi-FI" sz="1400" i="1" baseline="-25000" dirty="0" err="1" smtClean="0"/>
              <a:t>maaperä</a:t>
            </a:r>
            <a:r>
              <a:rPr lang="fi-FI" sz="1400" i="1" dirty="0" smtClean="0"/>
              <a:t> (mg/kg) = </a:t>
            </a:r>
            <a:r>
              <a:rPr lang="fi-FI" sz="1400" i="1" dirty="0" err="1" smtClean="0"/>
              <a:t>PNEC</a:t>
            </a:r>
            <a:r>
              <a:rPr lang="fi-FI" sz="1400" i="1" baseline="-25000" dirty="0" err="1" smtClean="0"/>
              <a:t>vesieliö</a:t>
            </a:r>
            <a:r>
              <a:rPr lang="fi-FI" sz="1400" i="1" dirty="0" smtClean="0"/>
              <a:t> (mg/L) * Kd (L/kg)</a:t>
            </a:r>
          </a:p>
          <a:p>
            <a:pPr lvl="1">
              <a:buNone/>
            </a:pPr>
            <a:endParaRPr lang="fi-FI" sz="1400" i="1" dirty="0" smtClean="0"/>
          </a:p>
          <a:p>
            <a:pPr lvl="2">
              <a:buNone/>
            </a:pPr>
            <a:endParaRPr lang="fi-FI" dirty="0" smtClean="0"/>
          </a:p>
          <a:p>
            <a:pPr lvl="2"/>
            <a:endParaRPr lang="fi-FI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sz="2000" dirty="0" smtClean="0"/>
              <a:t>Biosaatavuuskorjaus:</a:t>
            </a:r>
          </a:p>
          <a:p>
            <a:pPr lvl="1"/>
            <a:r>
              <a:rPr lang="fi-FI" sz="1800" dirty="0" err="1" smtClean="0"/>
              <a:t>Soil</a:t>
            </a:r>
            <a:r>
              <a:rPr lang="fi-FI" sz="1800" dirty="0" smtClean="0"/>
              <a:t> PNEC </a:t>
            </a:r>
            <a:r>
              <a:rPr lang="fi-FI" sz="1800" dirty="0" err="1" smtClean="0"/>
              <a:t>calculator-</a:t>
            </a:r>
            <a:r>
              <a:rPr lang="fi-FI" sz="1800" dirty="0" smtClean="0"/>
              <a:t> laskentaohjelma, </a:t>
            </a:r>
            <a:r>
              <a:rPr lang="fi-FI" sz="1400" dirty="0" smtClean="0"/>
              <a:t>(http://www.arche-consulting.be/) </a:t>
            </a:r>
          </a:p>
          <a:p>
            <a:pPr lvl="1"/>
            <a:r>
              <a:rPr lang="fi-FI" dirty="0" smtClean="0"/>
              <a:t>kohdekohtaiset tiedot: </a:t>
            </a:r>
          </a:p>
          <a:p>
            <a:pPr lvl="2"/>
            <a:r>
              <a:rPr lang="fi-FI" sz="1400" dirty="0" smtClean="0"/>
              <a:t>metallien taustapitoisuus</a:t>
            </a:r>
          </a:p>
          <a:p>
            <a:pPr lvl="2"/>
            <a:r>
              <a:rPr lang="fi-FI" sz="1400" dirty="0" smtClean="0"/>
              <a:t> pH</a:t>
            </a:r>
          </a:p>
          <a:p>
            <a:pPr lvl="2"/>
            <a:r>
              <a:rPr lang="fi-FI" sz="1400" dirty="0" smtClean="0"/>
              <a:t>kationinvaihtokapasiteetti (CEC, </a:t>
            </a:r>
            <a:r>
              <a:rPr lang="fi-FI" sz="1400" dirty="0" err="1" smtClean="0"/>
              <a:t>cmol</a:t>
            </a:r>
            <a:r>
              <a:rPr lang="fi-FI" sz="1400" dirty="0" smtClean="0"/>
              <a:t>+ / kg)</a:t>
            </a:r>
          </a:p>
          <a:p>
            <a:pPr lvl="2"/>
            <a:r>
              <a:rPr lang="fi-FI" sz="1400" dirty="0" smtClean="0"/>
              <a:t>orgaanisen aineksen määrää (OM%)</a:t>
            </a:r>
          </a:p>
          <a:p>
            <a:pPr lvl="2"/>
            <a:r>
              <a:rPr lang="fi-FI" sz="1400" dirty="0" smtClean="0"/>
              <a:t>hienoaineksen määrästä (</a:t>
            </a:r>
            <a:r>
              <a:rPr lang="fi-FI" sz="1400" dirty="0" err="1" smtClean="0"/>
              <a:t>saves</a:t>
            </a:r>
            <a:r>
              <a:rPr lang="fi-FI" sz="1400" dirty="0" smtClean="0"/>
              <a:t>%).</a:t>
            </a:r>
          </a:p>
          <a:p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57DF7F-FD82-43F1-9221-2BD0AA753C54}" type="datetime1">
              <a:rPr lang="fi-FI" smtClean="0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err="1" smtClean="0"/>
              <a:t>Minera-loppuseminaari</a:t>
            </a:r>
            <a:r>
              <a:rPr lang="fi-FI" dirty="0" smtClean="0"/>
              <a:t> / Sari Makkonen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1FEB8-32C9-4763-8325-2743B1E5C2BB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657225"/>
            <a:ext cx="7993062" cy="611535"/>
          </a:xfrm>
        </p:spPr>
        <p:txBody>
          <a:bodyPr/>
          <a:lstStyle/>
          <a:p>
            <a:r>
              <a:rPr lang="fi-FI" dirty="0" smtClean="0"/>
              <a:t>Pintavedet - perusarvioinnin tulos</a:t>
            </a:r>
            <a:endParaRPr lang="fi-FI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23528" y="2204864"/>
          <a:ext cx="7993064" cy="246862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936104"/>
                <a:gridCol w="1080120"/>
                <a:gridCol w="936104"/>
                <a:gridCol w="1080120"/>
                <a:gridCol w="864096"/>
                <a:gridCol w="936104"/>
                <a:gridCol w="1008112"/>
                <a:gridCol w="1152304"/>
              </a:tblGrid>
              <a:tr h="492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Luikonlahti</a:t>
                      </a:r>
                      <a:endParaRPr lang="fi-FI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5678" marR="13567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Petkellahti</a:t>
                      </a:r>
                      <a:endParaRPr lang="fi-FI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5678" marR="13567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</a:tr>
              <a:tr h="492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Alkuaine 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Raja-arvo EQS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Maksimi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 smtClean="0"/>
                        <a:t>Mediaani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Minimi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Maksimi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Mediaani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Minimi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SO</a:t>
                      </a:r>
                      <a:r>
                        <a:rPr lang="fi-FI" sz="1200" b="1" baseline="-25000" dirty="0"/>
                        <a:t>4 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100 mg/L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0.1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0.1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0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3.3</a:t>
                      </a:r>
                      <a:endParaRPr lang="fi-FI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/>
                        <a:t>0.2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/>
                        <a:t>0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 err="1"/>
                        <a:t>Fe</a:t>
                      </a:r>
                      <a:r>
                        <a:rPr lang="fi-FI" sz="1200" b="1" dirty="0"/>
                        <a:t> 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300 µg/L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20.3</a:t>
                      </a:r>
                      <a:endParaRPr lang="fi-FI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1.7</a:t>
                      </a:r>
                      <a:endParaRPr lang="fi-FI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fi-FI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63.3</a:t>
                      </a:r>
                      <a:endParaRPr lang="fi-FI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6.3</a:t>
                      </a:r>
                      <a:endParaRPr lang="fi-FI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1.3</a:t>
                      </a:r>
                      <a:endParaRPr lang="fi-FI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 err="1"/>
                        <a:t>Ni</a:t>
                      </a:r>
                      <a:r>
                        <a:rPr lang="fi-FI" sz="1200" b="1" dirty="0"/>
                        <a:t> 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21 µg/L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0.3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0.2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0.1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7.3</a:t>
                      </a:r>
                      <a:endParaRPr lang="fi-FI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/>
                        <a:t>0.4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/>
                        <a:t>0.2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/>
                        <a:t>As </a:t>
                      </a:r>
                      <a:endParaRPr lang="fi-F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/>
                        <a:t>5 µg/L 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fi-FI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0.5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0.2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678" marR="13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b="1" dirty="0">
                          <a:solidFill>
                            <a:srgbClr val="C00000"/>
                          </a:solidFill>
                        </a:rPr>
                        <a:t>4.1</a:t>
                      </a:r>
                      <a:endParaRPr lang="fi-FI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0.3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/>
                        <a:t>0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57DF7F-FD82-43F1-9221-2BD0AA753C54}" type="datetime1">
              <a:rPr lang="fi-FI" smtClean="0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err="1" smtClean="0"/>
              <a:t>Minera-loppuseminaari</a:t>
            </a:r>
            <a:r>
              <a:rPr lang="fi-FI" dirty="0" smtClean="0"/>
              <a:t> / Sari Makkonen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1FEB8-32C9-4763-8325-2743B1E5C2BB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87796" y="1535113"/>
            <a:ext cx="7640588" cy="639762"/>
          </a:xfrm>
        </p:spPr>
        <p:txBody>
          <a:bodyPr/>
          <a:lstStyle/>
          <a:p>
            <a:pPr>
              <a:buNone/>
            </a:pPr>
            <a:r>
              <a:rPr lang="fi-FI" sz="1600" dirty="0" smtClean="0"/>
              <a:t>Pintavesien sulfaatti- ja metallipitoisuuksien vertailu ympäristölaatunormeihin (RCR =PEC/PNEC) </a:t>
            </a:r>
            <a:endParaRPr lang="fi-FI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Pinnan läheisen (0-1 m) vesikerroksen pH –arvot ja sulfaattipitoisuudet (mg/L) </a:t>
            </a:r>
            <a:r>
              <a:rPr lang="fi-FI" sz="1200" dirty="0" smtClean="0"/>
              <a:t>(Herttatietokanta)</a:t>
            </a:r>
            <a:endParaRPr lang="fi-FI" sz="1200" dirty="0"/>
          </a:p>
        </p:txBody>
      </p:sp>
      <p:pic>
        <p:nvPicPr>
          <p:cNvPr id="7" name="Content Placeholder 6" descr="Luikon_vesi_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1996" y="1844675"/>
            <a:ext cx="6467345" cy="417671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F23A8-94F2-4744-B078-4FFB8DFB9159}" type="datetime1">
              <a:rPr lang="fi-FI" smtClean="0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err="1" smtClean="0"/>
              <a:t>Minera-loppuseminaari</a:t>
            </a:r>
            <a:r>
              <a:rPr lang="fi-FI" dirty="0" smtClean="0"/>
              <a:t> / Sari Makkonen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F97CE-EB3C-4B3E-838E-DD60C97F962B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Pohjanläheisen vesikerroksen pH arvot ja sulfaattipitoisuudet </a:t>
            </a:r>
            <a:r>
              <a:rPr lang="fi-FI" sz="1200" dirty="0" smtClean="0"/>
              <a:t>(Herttatietokanta)</a:t>
            </a:r>
            <a:endParaRPr lang="fi-FI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F23A8-94F2-4744-B078-4FFB8DFB9159}" type="datetime1">
              <a:rPr lang="fi-FI" smtClean="0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err="1" smtClean="0"/>
              <a:t>Minera-loppuseminaari</a:t>
            </a:r>
            <a:r>
              <a:rPr lang="fi-FI" dirty="0" smtClean="0"/>
              <a:t> / Sari Makkonen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F97CE-EB3C-4B3E-838E-DD60C97F962B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pic>
        <p:nvPicPr>
          <p:cNvPr id="10" name="Content Placeholder 9" descr="Luikon_vesi_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2148" y="1844675"/>
            <a:ext cx="7067042" cy="4176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ef_suomi_43malli">
  <a:themeElements>
    <a:clrScheme name="uef_basic_laajamalli-3 1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D4D800"/>
      </a:accent1>
      <a:accent2>
        <a:srgbClr val="006788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uef_basic_laajamalli-3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TÄ-SUOMEN YLIOPISTO 2010 : Lopetus">
  <a:themeElements>
    <a:clrScheme name="ITÄ-SUOMEN YLIOPISTO 2010 : Lopetus 1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D4D800"/>
      </a:accent1>
      <a:accent2>
        <a:srgbClr val="006788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ITÄ-SUOMEN YLIOPISTO 2010 : Lopetus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TÄ-SUOMEN YLIOPISTO 2010 : Lopetus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TÄ-SUOMEN YLIOPISTO 2010 : Välisivu">
  <a:themeElements>
    <a:clrScheme name="ITÄ-SUOMEN YLIOPISTO 2010 : Välisivu 1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D4D800"/>
      </a:accent1>
      <a:accent2>
        <a:srgbClr val="006788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ITÄ-SUOMEN YLIOPISTO 2010 : Välisivu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TÄ-SUOMEN YLIOPISTO 2010 : Välisivu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D4D800"/>
      </a:accent1>
      <a:accent2>
        <a:srgbClr val="006788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D4D800"/>
      </a:accent1>
      <a:accent2>
        <a:srgbClr val="006788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uef_suomi_43malli</Template>
  <TotalTime>2248</TotalTime>
  <Words>1064</Words>
  <Application>Microsoft Office PowerPoint</Application>
  <PresentationFormat>On-screen Show (4:3)</PresentationFormat>
  <Paragraphs>378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uef_suomi_43malli</vt:lpstr>
      <vt:lpstr>ITÄ-SUOMEN YLIOPISTO 2010 : Lopetus</vt:lpstr>
      <vt:lpstr>ITÄ-SUOMEN YLIOPISTO 2010 : Välisivu</vt:lpstr>
      <vt:lpstr>Ekologinen riskinarviointi Luikonlahden kaivosalueella Sari Makkonen, Katariina Koikkalainen, Greta Waissi-Leinonen, Anne-Marja Nerg, Auri Koivuhuhta   </vt:lpstr>
      <vt:lpstr>Luikonlahden ekologinen riskinarviointi</vt:lpstr>
      <vt:lpstr>Vaaran tunnistaminen ja perusarviointi</vt:lpstr>
      <vt:lpstr>Vaaran tunnistaminen ja perusarviointi</vt:lpstr>
      <vt:lpstr>Tarkennettu arviointi </vt:lpstr>
      <vt:lpstr>Tarkennettu arviointi </vt:lpstr>
      <vt:lpstr>Pintavedet - perusarvioinnin tulos</vt:lpstr>
      <vt:lpstr>Pinnan läheisen (0-1 m) vesikerroksen pH –arvot ja sulfaattipitoisuudet (mg/L) (Herttatietokanta)</vt:lpstr>
      <vt:lpstr>Pohjanläheisen vesikerroksen pH arvot ja sulfaattipitoisuudet (Herttatietokanta)</vt:lpstr>
      <vt:lpstr>Purovedet (kaivosalue) – perusarvionnin tulos</vt:lpstr>
      <vt:lpstr>Pintavesien tarkennettu arvio (Bio-Met)</vt:lpstr>
      <vt:lpstr>Vesistöjen tila</vt:lpstr>
      <vt:lpstr>Sedimentit – perusarvioinnin tulos</vt:lpstr>
      <vt:lpstr>PowerPoint Presentation</vt:lpstr>
      <vt:lpstr>Sedimenttien riskinarvioinnin luotettavuus</vt:lpstr>
      <vt:lpstr>Humuksen riskiluvut Soil PNEC -laskentaohjelmalla</vt:lpstr>
      <vt:lpstr>Luikonlahden integroitu riskinarviointi</vt:lpstr>
      <vt:lpstr>Kiitos!</vt:lpstr>
    </vt:vector>
  </TitlesOfParts>
  <Manager>HAHMO</Manager>
  <Company>University of Eastern Finland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Itä-Suomen yliopisto – tulevaisuuden yliopisto ajassa</dc:title>
  <dc:creator>smamakko</dc:creator>
  <cp:lastModifiedBy>Hiltunen Laura</cp:lastModifiedBy>
  <cp:revision>232</cp:revision>
  <dcterms:created xsi:type="dcterms:W3CDTF">2013-04-11T12:22:32Z</dcterms:created>
  <dcterms:modified xsi:type="dcterms:W3CDTF">2014-02-27T10:56:10Z</dcterms:modified>
</cp:coreProperties>
</file>