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5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6.xml" ContentType="application/vnd.openxmlformats-officedocument.theme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  <p:sldMasterId id="2147483677" r:id="rId3"/>
    <p:sldMasterId id="2147483692" r:id="rId4"/>
    <p:sldMasterId id="2147483707" r:id="rId5"/>
    <p:sldMasterId id="2147483722" r:id="rId6"/>
    <p:sldMasterId id="2147483737" r:id="rId7"/>
  </p:sldMasterIdLst>
  <p:handoutMasterIdLst>
    <p:handoutMasterId r:id="rId30"/>
  </p:handoutMasterIdLst>
  <p:sldIdLst>
    <p:sldId id="256" r:id="rId8"/>
    <p:sldId id="274" r:id="rId9"/>
    <p:sldId id="266" r:id="rId10"/>
    <p:sldId id="275" r:id="rId11"/>
    <p:sldId id="276" r:id="rId12"/>
    <p:sldId id="273" r:id="rId13"/>
    <p:sldId id="277" r:id="rId14"/>
    <p:sldId id="286" r:id="rId15"/>
    <p:sldId id="287" r:id="rId16"/>
    <p:sldId id="288" r:id="rId17"/>
    <p:sldId id="269" r:id="rId18"/>
    <p:sldId id="289" r:id="rId19"/>
    <p:sldId id="290" r:id="rId20"/>
    <p:sldId id="257" r:id="rId21"/>
    <p:sldId id="280" r:id="rId22"/>
    <p:sldId id="281" r:id="rId23"/>
    <p:sldId id="282" r:id="rId24"/>
    <p:sldId id="291" r:id="rId25"/>
    <p:sldId id="283" r:id="rId26"/>
    <p:sldId id="279" r:id="rId27"/>
    <p:sldId id="285" r:id="rId28"/>
    <p:sldId id="284" r:id="rId29"/>
  </p:sldIdLst>
  <p:sldSz cx="9144000" cy="6858000" type="screen4x3"/>
  <p:notesSz cx="68834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7525"/>
            <a:ext cx="29829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defTabSz="9223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407525"/>
            <a:ext cx="29829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45" tIns="46122" rIns="92245" bIns="46122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2E5476D-E730-444B-A098-A738457408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240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F0419-FCFB-41A2-B1E3-1A5AEF81B7E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8CE7E-D709-423D-B721-DEF9AD7EB9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847850" cy="54864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91150" cy="54864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4009-A2F1-4F01-ADEE-197D0F3514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76075C-D901-4B29-9ACD-A3639BC80C4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C2A08-86AE-4F4F-9B96-F9C03219099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7B913-80E3-4FAA-816D-F1573364A2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367C4-EEE6-4900-96FF-C4C2C25019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3E7F7-59AF-41F1-9D2F-F66551D2D9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2A7C0-3356-4321-89E4-1EF2AE789B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BE218-12EA-44F8-BEED-E4BC03A0969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9E35D-DB03-4CB3-86DC-DCAFFCC1A35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AE4DD-C5A2-498C-9BCF-D35F847F4A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D547-36D4-40FD-AB5E-D5C75D3F533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DEA2-9ABB-455F-B9DB-BD948CFDA21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B87FA-2E6D-4D83-B10C-AFC20BF84C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DE6B-1459-4113-9324-C22EDA1733E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5FDFF-8E27-4EDF-B004-835847D9951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03945-C9E5-4611-9511-72B5293D182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354DC-92A1-4833-91D4-9C7AA4A29F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AE8CB-56E4-4D4F-B3DE-14C176198C0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78409-886E-4C2D-8828-459095BC117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237A-CB9F-442F-926E-6C13AE039B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514B4-8275-4FE0-906C-1CAFDAB28A4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DF8C8-1E40-44C9-83C4-8924E8BF47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A21-5F3F-489F-B89F-7B766150533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570FE-28BE-498B-8458-DE029A2A88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8E685-A6CC-43D9-91CD-B1AD01B0253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80670-1E67-41A7-AE34-A366712C99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C7B5-A6BF-4F47-AC98-EB06142FA1F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23385-7EB8-4CB8-BC79-515795E100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72A6D-AE60-4FF6-99FB-AB35B0F83D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5B602-1EDC-4981-820C-0118DAA3339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697B5-160F-43E0-83B9-5FB30C84BAA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25788-4923-4BE4-AC3E-5BD060F1D4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E2D85-1E4C-4E57-BE79-3EDB51EB44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DF9F8-0469-4C7B-B0B2-A49BC59EBDF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695E4-8832-467B-9819-B5A09F4688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811F3-E81B-45E5-8216-1B5228DAA2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495F-DD67-4BEE-B2D9-5F72DEA2750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B991-4554-4CA7-A492-E58E9630F33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3DF44-3B02-4A20-ADC8-C3E17881A26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1FEA2-80BB-4670-96C5-3D225554C5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6350-21EE-48F6-9E8A-617D1FCBFE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D3992-0896-4249-8B79-6A685554B1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4926-6CE8-4F6C-9368-DEC68EA2169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92ECD-88EA-4C0E-870B-4AE1E891FE4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E15EC-5276-448F-8BC6-752C648DF44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078-B877-4595-97C5-2413D13E43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7CB4-29FE-4E9F-8D09-F0474943A0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B202B-637E-40FA-B921-F1DC4362DF0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93282-56D7-4A1F-A126-1CE8B2B817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8EF52-A3AB-4C1A-8D79-A9E9F8BDC12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B0EB0-3CDE-47EB-AA17-BD227B49AB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AA9F-CA7B-4F61-B2C9-E3606213C7B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E268-5B70-4D1A-8132-D2323C6ACA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14BE1-9FCC-4CCB-8717-D16D481D121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C25B0-2485-4DAF-8330-B2385AED79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B4863-98CB-44CE-AE4B-E4F3B81DBF6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4CD7-24AF-4696-B5BF-306EECA23BF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5EE40-AF60-476D-AD12-6CD096DE182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75B04-5421-4A0E-8046-9DDF8E62A49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682E7-15EC-42EA-A43D-FF555992834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428CE-0574-423C-B8E1-3CDCBE2D2F0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23209-F9CE-4831-B8F9-286EA8D0C57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CFF6E-C2E8-4314-98A7-89BCB4AB46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211E9-5962-4FD5-859C-1DD17E5552E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F2E5-CE50-4FC1-A41D-96DEFA0002F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C4B11-8AEA-490F-886A-488933ADB3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33E25-AB30-4FFD-8104-17EB660EF6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4B5FF-932C-4739-ABAA-2CDEF03315B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5C61E-5F40-4EC4-99AC-F7C27A4273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90DD-FFFD-4610-8F9C-B9CA9EDF9E5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0BCF4-3D39-4748-AE56-6E51731FED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072BD-CB49-482E-B6ED-6027E9D0D79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106B4-31D0-4703-9B49-C92728B366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75BE-85AB-42D7-B08A-400F9EB67A0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CCD9-36FA-4206-A43A-5AD2670A24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4662-2B59-496E-962E-6FB29F1EF2C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0C1B6-1B30-4D49-A952-E1C8A52AF83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BDD9F-7332-4B27-9817-65EC5BCDC6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62343-8D5B-43CD-ACD0-D75F700245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7BDDF-D54B-4D45-ACB4-39399803B52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82A76-F882-4C1F-A0BD-8618A9AF47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2C90A-7905-4983-A785-3586FA3B248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3524-7C26-497F-9C41-30591A3317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7E9E2-896A-4321-8D56-6943F7364D6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CF4AE-0E3F-410D-A74C-A40EE3D034E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B0E11-2904-4737-97B3-055BE4EC3A4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5BD85-FCA4-4FC7-B430-50B93A93D44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54EF-9915-4312-BE66-86AAEE58DC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D320A-203C-4F2C-B88F-A1C1E576A35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8F327-D533-4371-9F96-F8DCF74157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1924050" cy="57150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14400" y="381000"/>
            <a:ext cx="5619750" cy="57150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6B0D-47C4-4878-A70F-2D3DC431321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914400" y="381000"/>
            <a:ext cx="7696200" cy="5715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7B4B8-B369-4B11-9716-1D2045267C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Otsikko ja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aulukon paikkamerkki 2"/>
          <p:cNvSpPr>
            <a:spLocks noGrp="1"/>
          </p:cNvSpPr>
          <p:nvPr>
            <p:ph type="tbl" idx="1"/>
          </p:nvPr>
        </p:nvSpPr>
        <p:spPr>
          <a:xfrm>
            <a:off x="914400" y="1752600"/>
            <a:ext cx="7696200" cy="4343400"/>
          </a:xfrm>
        </p:spPr>
        <p:txBody>
          <a:bodyPr/>
          <a:lstStyle/>
          <a:p>
            <a:pPr lvl="0"/>
            <a:endParaRPr lang="fi-F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FEBF3-58BA-43D1-BA92-0D0BD73689B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Otsikko, teksti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7086600" cy="1143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38700" y="1752600"/>
            <a:ext cx="3771900" cy="43434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F7077-25D8-4ED8-91D5-1DDD1633AE2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slideLayout" Target="../slideLayouts/slideLayout67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slideLayout" Target="../slideLayouts/slideLayout66.xml"/><Relationship Id="rId2" Type="http://schemas.openxmlformats.org/officeDocument/2006/relationships/slideLayout" Target="../slideLayouts/slideLayout56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slideLayout" Target="../slideLayouts/slideLayout6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2" Type="http://schemas.openxmlformats.org/officeDocument/2006/relationships/slideLayout" Target="../slideLayouts/slideLayout70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slideLayout" Target="../slideLayouts/slideLayout95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slideLayout" Target="../slideLayouts/slideLayout9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72F5611-88E3-436F-ACE1-770BD6309EC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031" name="Picture 7" descr="KuopioläpiCMYK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-9525"/>
            <a:ext cx="795338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84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4F9C2DCE-315A-408C-A1B4-AEDDDEA875B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2055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A573FB45-F5CD-4569-A64A-7A43208A9DB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3079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  <p:sldLayoutId id="214748379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45F9A94-9843-4649-A350-CF076BBEC1C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4103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27A348EC-721D-40E8-937D-329E3DD1CE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5127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  <p:sldLayoutId id="2147483819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9A220F1F-A764-4547-9A7A-17A0D0A9CAC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6151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66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708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7696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EBD5F75-78F6-4430-9746-A15F2105F7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7175" name="Picture 7" descr="PowerPointCMYK7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28600" y="0"/>
            <a:ext cx="1049338" cy="118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412875"/>
            <a:ext cx="7772400" cy="1470025"/>
          </a:xfrm>
        </p:spPr>
        <p:txBody>
          <a:bodyPr/>
          <a:lstStyle/>
          <a:p>
            <a:pPr eaLnBrk="1" hangingPunct="1"/>
            <a:r>
              <a:rPr lang="fi-FI" b="1" smtClean="0"/>
              <a:t>Kuopion ilmastopoliittinen ohjelma 2009-2020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4365625"/>
            <a:ext cx="6408738" cy="2328863"/>
          </a:xfrm>
        </p:spPr>
        <p:txBody>
          <a:bodyPr/>
          <a:lstStyle/>
          <a:p>
            <a:pPr eaLnBrk="1" hangingPunct="1"/>
            <a:r>
              <a:rPr lang="fi-FI" sz="2000" smtClean="0"/>
              <a:t>Erkki Pärjälä</a:t>
            </a:r>
          </a:p>
          <a:p>
            <a:pPr eaLnBrk="1" hangingPunct="1"/>
            <a:r>
              <a:rPr lang="fi-FI" sz="2000" smtClean="0"/>
              <a:t>Kuopion kaupunki/ympäristöpalvelut</a:t>
            </a:r>
          </a:p>
          <a:p>
            <a:pPr eaLnBrk="1" hangingPunct="1"/>
            <a:endParaRPr lang="fi-FI" sz="2000" smtClean="0"/>
          </a:p>
          <a:p>
            <a:pPr eaLnBrk="1" hangingPunct="1"/>
            <a:r>
              <a:rPr lang="fi-FI" sz="2000" smtClean="0"/>
              <a:t>5.5.2011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81000"/>
            <a:ext cx="8064500" cy="1143000"/>
          </a:xfrm>
        </p:spPr>
        <p:txBody>
          <a:bodyPr/>
          <a:lstStyle/>
          <a:p>
            <a:pPr eaLnBrk="1" hangingPunct="1"/>
            <a:r>
              <a:rPr lang="fi-FI" sz="2400" smtClean="0"/>
              <a:t>3. Liikenteestä ja liikkumisesta aiheutuneet kasvihuonepäästöt ovat vähentyneet. Kevyt- ja joukkoliikenne ovat houkuttelevia liikkumismuotoja.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365625"/>
            <a:ext cx="8569325" cy="23034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b="1" smtClean="0"/>
              <a:t>Tavoitteiden toteutumista seurataan seuraavien indikaattoreiden avulla:</a:t>
            </a:r>
            <a:endParaRPr lang="fi-FI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liikenteestä aiheutuvat kasvihuonekaasupäästöt (osuus kokonaispäästöistä ja asukasta kohden/v CO2-ekv., joka 5. vuosi)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autoistuminen (henkilöautoja/ 1000 as, joka 2. vuosi)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hyvän bussiliikenteen saavutettavuus (250 metrin etäisyydellä pysäkistä asuvien määrä ja osuus, joka 2. vuosi)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paikallisliikenteen matkamäärä (matkoja/as/vrk, vuosittain)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kevytliikenneverkon pituus (m/as, vuosittain)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400" smtClean="0"/>
              <a:t>- kaupungin omistuksessa tai käytössä olevien ajoneuvojen polttoaineenkulutus (l/vuosi, vuosittain)</a:t>
            </a:r>
          </a:p>
        </p:txBody>
      </p:sp>
      <p:graphicFrame>
        <p:nvGraphicFramePr>
          <p:cNvPr id="27718" name="Group 70"/>
          <p:cNvGraphicFramePr>
            <a:graphicFrameLocks noGrp="1"/>
          </p:cNvGraphicFramePr>
          <p:nvPr>
            <p:ph sz="half" idx="2"/>
          </p:nvPr>
        </p:nvGraphicFramePr>
        <p:xfrm>
          <a:off x="395288" y="1628775"/>
          <a:ext cx="8351837" cy="2665095"/>
        </p:xfrm>
        <a:graphic>
          <a:graphicData uri="http://schemas.openxmlformats.org/drawingml/2006/table">
            <a:tbl>
              <a:tblPr/>
              <a:tblGrid>
                <a:gridCol w="5276850"/>
                <a:gridCol w="3074987"/>
              </a:tblGrid>
              <a:tr h="330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Tavoite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Vastuu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Kevyen- ja joukkoliikenteen olosuhteita parannetaan ja palvelutasoa, sujuvuutta sekä houkuttelevuutta lisätään.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Tekninen toimi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Kaupungin omista toiminnoista aiheutuvia liikenteen päästöjä vähennetään.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Tavaranhankintaliikenteen päästöjä vähennetään kehittämällä seudullista kuljetusjärjestelmää.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Seudullinen hankintatoimi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Vähäpäästöisempien ajoneuvojen käyttöä edistetään sekä kaupungin omissa toiminnoissa että palveluntarjoajien osalta.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Seudullinen hankintatoimi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333375"/>
            <a:ext cx="7391400" cy="1143000"/>
          </a:xfrm>
        </p:spPr>
        <p:txBody>
          <a:bodyPr/>
          <a:lstStyle/>
          <a:p>
            <a:pPr eaLnBrk="1" hangingPunct="1"/>
            <a:r>
              <a:rPr lang="fi-FI" sz="3600" smtClean="0"/>
              <a:t>Ilmastopoliittisen ohjelman päämäärät ja tavoitteet</a:t>
            </a:r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557338"/>
            <a:ext cx="7416800" cy="49672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188913"/>
            <a:ext cx="7086600" cy="1008062"/>
          </a:xfrm>
        </p:spPr>
        <p:txBody>
          <a:bodyPr/>
          <a:lstStyle/>
          <a:p>
            <a:pPr eaLnBrk="1" hangingPunct="1"/>
            <a:r>
              <a:rPr lang="fi-FI" sz="2400" smtClean="0"/>
              <a:t>5. Ilmastonmuutoksen vaikutukset Kuopion kaupungin toimintoihin on tunnistettu ja niihin on varauduttu.</a:t>
            </a:r>
          </a:p>
        </p:txBody>
      </p:sp>
      <p:graphicFrame>
        <p:nvGraphicFramePr>
          <p:cNvPr id="29829" name="Group 133"/>
          <p:cNvGraphicFramePr>
            <a:graphicFrameLocks noGrp="1"/>
          </p:cNvGraphicFramePr>
          <p:nvPr>
            <p:ph idx="1"/>
          </p:nvPr>
        </p:nvGraphicFramePr>
        <p:xfrm>
          <a:off x="468313" y="1196975"/>
          <a:ext cx="8215312" cy="4937760"/>
        </p:xfrm>
        <a:graphic>
          <a:graphicData uri="http://schemas.openxmlformats.org/drawingml/2006/table">
            <a:tbl>
              <a:tblPr/>
              <a:tblGrid>
                <a:gridCol w="4757737"/>
                <a:gridCol w="3457575"/>
              </a:tblGrid>
              <a:tr h="2714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Tavoite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Vastuu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Hyödynnetään alueellisten tiede- ja tutkimusyhteisöjen osaamista ilmastonmuutokseen varauduttaessa.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Maankäytön suunnittelun yhteydessä kartoitetaan ilmastonmuutoksen aiheuttamat riskit ja ne otetaan huomioon suunnitteluprosessissa.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Tekninen toimi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Liikenneväylien rakentamisessa ja kunnossapidossa varaudutaan sään ääri-ilmiöihin, kuten rankkasateisiin.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Tekninen toimi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Vesihuolto (puhtaanveden hankinta, jätevesien sekä hulevesien käsittely) turvataan myös sään ääri-ilmiöiden yhteydessä.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Kuopion Vesi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5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Varaudutaan rakennusten lämmönsäätelyn muutoksiin ja kosteusvaurioiden ehkäisyyn.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Tilakeskus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Kuopion Opiskelija-asunnot Oy Niiralan Kulma Oy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Kuopion Matkailupalvelu Oy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Sään ääri-ilmiöiden vaikutukset otetaan huomioon kaupungin valmiussuunnitelmassa ja toimialojen riskikartoituksissa.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Hallinto- ja kehittämiskeskus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hallintokunnat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Tunnistetaan ilmastonmuutoksen aiheuttamat terveysriskit ja varaudutaan niihin.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Sosiaali- ja terveyskeskus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Kallaveden työterveys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Ilmastonmuutoksen vaikutukset otetaan huomioon kaupungin metsätaloussuunnitelmassa ja puistojen suunnittelussa.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Tekninen toimi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Mittausosasto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Sään ääri-ilmiöt otetaan huomioon matkailun kehittämisessä ja vapaa-ajan toimintojen suunnittelussa.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Kuopion Matkailupalvelu Oy 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Vapaa-ajankeskus</a:t>
                      </a:r>
                      <a:endParaRPr kumimoji="0" lang="fi-FI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8" name="Text Box 134"/>
          <p:cNvSpPr txBox="1">
            <a:spLocks noChangeArrowheads="1"/>
          </p:cNvSpPr>
          <p:nvPr/>
        </p:nvSpPr>
        <p:spPr bwMode="auto">
          <a:xfrm>
            <a:off x="323850" y="6216650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sz="1800">
                <a:solidFill>
                  <a:srgbClr val="000000"/>
                </a:solidFill>
                <a:latin typeface="Lucida Sans Unicode" pitchFamily="34" charset="0"/>
              </a:rPr>
              <a:t>Tavoitteiden toteutuminen näkyy muita päämääriä koskevissa indikaattoreissa.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7086600" cy="1143000"/>
          </a:xfrm>
        </p:spPr>
        <p:txBody>
          <a:bodyPr/>
          <a:lstStyle/>
          <a:p>
            <a:pPr eaLnBrk="1" hangingPunct="1"/>
            <a:r>
              <a:rPr lang="fi-FI" sz="2400" smtClean="0"/>
              <a:t>6. Kaikki ovat tietoisia valintojensa ja toimiensa vaikutuksista energiankulutukseen ja kasvihuonekaasupäästöihin.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5300663"/>
            <a:ext cx="9144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solidFill>
                  <a:srgbClr val="000000"/>
                </a:solidFill>
                <a:latin typeface="Arial" pitchFamily="34" charset="0"/>
              </a:rPr>
              <a:t>Tavoitteiden toteutumista seurataan seuraavien indikaattoreiden avulla:</a:t>
            </a:r>
            <a:endParaRPr lang="fi-FI" sz="1600">
              <a:solidFill>
                <a:srgbClr val="000000"/>
              </a:solidFill>
              <a:latin typeface="Arial" pitchFamily="34" charset="0"/>
            </a:endParaRPr>
          </a:p>
          <a:p>
            <a:r>
              <a:rPr lang="fi-FI" sz="1600">
                <a:solidFill>
                  <a:srgbClr val="000000"/>
                </a:solidFill>
                <a:latin typeface="Arial" pitchFamily="34" charset="0"/>
              </a:rPr>
              <a:t>- Vihreä Lippu –koulujen ja –päiväkotien lukumäärä (vuosittain)</a:t>
            </a:r>
          </a:p>
          <a:p>
            <a:r>
              <a:rPr lang="fi-FI" sz="1600">
                <a:solidFill>
                  <a:srgbClr val="000000"/>
                </a:solidFill>
                <a:latin typeface="Arial" pitchFamily="34" charset="0"/>
              </a:rPr>
              <a:t>- kaupungin henkilöstön ympäristöasenteita koskeva kysely (joka 4. vuosi)</a:t>
            </a:r>
          </a:p>
          <a:p>
            <a:r>
              <a:rPr lang="fi-FI" sz="1600">
                <a:solidFill>
                  <a:srgbClr val="000000"/>
                </a:solidFill>
                <a:latin typeface="Arial" pitchFamily="34" charset="0"/>
              </a:rPr>
              <a:t>- Kuopiossa toimivien yritysten energiatehokkuussopimusten määrä (tilasto (Motiva), joka 4. vuosi)</a:t>
            </a:r>
          </a:p>
          <a:p>
            <a:pPr>
              <a:buFontTx/>
              <a:buChar char="-"/>
            </a:pPr>
            <a:r>
              <a:rPr lang="fi-FI" sz="1600">
                <a:solidFill>
                  <a:srgbClr val="000000"/>
                </a:solidFill>
                <a:latin typeface="Arial" pitchFamily="34" charset="0"/>
              </a:rPr>
              <a:t> yritysten ja yhteisöjen esittämien ympäristötavoitteiden toteutuminen (joka 4. vuosi)</a:t>
            </a:r>
          </a:p>
        </p:txBody>
      </p:sp>
      <p:graphicFrame>
        <p:nvGraphicFramePr>
          <p:cNvPr id="10244" name="Group 4"/>
          <p:cNvGraphicFramePr>
            <a:graphicFrameLocks noGrp="1"/>
          </p:cNvGraphicFramePr>
          <p:nvPr>
            <p:ph type="tbl" idx="1"/>
          </p:nvPr>
        </p:nvGraphicFramePr>
        <p:xfrm>
          <a:off x="395288" y="1484313"/>
          <a:ext cx="8424862" cy="3747771"/>
        </p:xfrm>
        <a:graphic>
          <a:graphicData uri="http://schemas.openxmlformats.org/drawingml/2006/table">
            <a:tbl>
              <a:tblPr/>
              <a:tblGrid>
                <a:gridCol w="5322887"/>
                <a:gridCol w="3101975"/>
              </a:tblGrid>
              <a:tr h="387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Tavoite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Vastuu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Kasvihuonekaasupäästöjen vähentäminen otetaan huomioon kaupungin yritysten omistajaohjauksessa.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Ylin virka- ja luottamushenkilöjohto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Yhtiöiden hallitusten jäsenet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Lisätään vuorovaikutusta ilmastonmuutoksen kannalta tärkeimpien yritysten ja sidosryhmien kanssa.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hallintokunnat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Hallinto- ja kehittämiskeskus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2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Kaupungin henkilöstöä ja kaupunkilaisia neuvotaan ja ohjataan energian tehokkaaseen ja järkevään käyttöön sekä ilmastonmuutoksen hillitsemiseen.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Tilakeskus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ATK-keskus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Ympäristökeskus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Maatalouspalvelut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Vapaa-ajankeskus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Ilmastonmuutos ja sen hillintä sekä energian tehokas käyttö sisällytetään opetukseen kaikilla koulutustasoilla osana ympäristökasvatusta.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Koulutuspalvelukeskus Ympäristökeskus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b="1" smtClean="0"/>
              <a:t>Ohjelman seuranta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6819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400" smtClean="0"/>
              <a:t>Seuranta </a:t>
            </a:r>
            <a:r>
              <a:rPr lang="fi-FI" sz="2400" u="sng" smtClean="0"/>
              <a:t>vuosittain</a:t>
            </a:r>
            <a:r>
              <a:rPr lang="fi-FI" sz="2400" smtClean="0"/>
              <a:t>. Pyritään yhdistämään energiatehokkuussopimuksen toimeenpanon seurantaan niin paljon kuin mahdollista.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400" smtClean="0"/>
              <a:t>Seuranta koostuu 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smtClean="0"/>
              <a:t>Ohjelmaan sisältyvien </a:t>
            </a:r>
            <a:r>
              <a:rPr lang="fi-FI" sz="2000" u="sng" smtClean="0"/>
              <a:t>tavoitteiden</a:t>
            </a:r>
            <a:r>
              <a:rPr lang="fi-FI" sz="2000" smtClean="0"/>
              <a:t> seurannasta (tiedot kootaan toimialoilta sekä liikelaitoksilta ja osakeyhtiöiltä erillisillä seurantalomakkeilla)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smtClean="0"/>
              <a:t>Kuopion kaupungin </a:t>
            </a:r>
            <a:r>
              <a:rPr lang="fi-FI" sz="2000" u="sng" smtClean="0"/>
              <a:t>oman toiminnan kasvihuonekaasupäästöjen</a:t>
            </a:r>
            <a:r>
              <a:rPr lang="fi-FI" sz="2000" smtClean="0"/>
              <a:t> laskennasta (tarvittavat tiedot pyydetään toimialoilta sekä liikelaitoksilta ja osakeyhtiöiltä erikseen)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u="sng" smtClean="0"/>
              <a:t>Koko Kuopion kasvihuonekaasupäästöjen</a:t>
            </a:r>
            <a:r>
              <a:rPr lang="fi-FI" sz="2000" smtClean="0"/>
              <a:t> laskennasta (ympäristökeskus tekee laskelman)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9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95400" y="692150"/>
            <a:ext cx="7848600" cy="56165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71550" y="765175"/>
            <a:ext cx="7559675" cy="58864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52525" y="549275"/>
            <a:ext cx="7991475" cy="5683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381000"/>
            <a:ext cx="7343775" cy="1143000"/>
          </a:xfrm>
        </p:spPr>
        <p:txBody>
          <a:bodyPr/>
          <a:lstStyle/>
          <a:p>
            <a:pPr eaLnBrk="1" hangingPunct="1"/>
            <a:r>
              <a:rPr lang="fi-FI" sz="3600" smtClean="0"/>
              <a:t>Päästövähennystavoite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1847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i-FI" sz="2400" smtClean="0"/>
              <a:t>Kuopion kasvihuonekaasupäästöjen vähentäminen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i-FI" sz="2400" smtClean="0"/>
              <a:t>	40 %:lla vuoden 1990 tasosta tarkoittaa </a:t>
            </a:r>
            <a:r>
              <a:rPr lang="fi-FI" sz="2400" i="1" smtClean="0"/>
              <a:t>0,4 miljoonan tonnin CO</a:t>
            </a:r>
            <a:r>
              <a:rPr lang="fi-FI" sz="2400" i="1" smtClean="0">
                <a:cs typeface="Lucida Sans Unicode" pitchFamily="34" charset="0"/>
              </a:rPr>
              <a:t>₂</a:t>
            </a:r>
            <a:r>
              <a:rPr lang="fi-FI" sz="2400" i="1" smtClean="0"/>
              <a:t>-ekv. alennusta (nyk. 1,1 milj. tonnin tasosta) </a:t>
            </a:r>
            <a:endParaRPr lang="fi-FI" sz="2400" smtClean="0"/>
          </a:p>
          <a:p>
            <a:pPr eaLnBrk="1" hangingPunct="1">
              <a:lnSpc>
                <a:spcPct val="90000"/>
              </a:lnSpc>
            </a:pPr>
            <a:r>
              <a:rPr lang="fi-FI" sz="2400" smtClean="0"/>
              <a:t>Tavoitetaso vuonna 2020 on noin </a:t>
            </a:r>
            <a:r>
              <a:rPr lang="fi-FI" sz="2400" i="1" smtClean="0"/>
              <a:t>0,6 milj. t CO</a:t>
            </a:r>
            <a:r>
              <a:rPr lang="fi-FI" sz="2400" i="1" smtClean="0">
                <a:cs typeface="Lucida Sans Unicode" pitchFamily="34" charset="0"/>
              </a:rPr>
              <a:t>₂</a:t>
            </a:r>
            <a:r>
              <a:rPr lang="fi-FI" sz="2400" i="1" smtClean="0"/>
              <a:t>-ekv</a:t>
            </a:r>
            <a:r>
              <a:rPr lang="fi-FI" sz="240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smtClean="0"/>
              <a:t>Vähennystavoite on noin 90 % Kuopion Energia Oy:n Haapaniemen voimalaitosten arvioiduista kasvihuonekaasupäästöistä (</a:t>
            </a:r>
            <a:r>
              <a:rPr lang="fi-FI" sz="2400" i="1" smtClean="0"/>
              <a:t>0,60 milj. tn CO</a:t>
            </a:r>
            <a:r>
              <a:rPr lang="fi-FI" sz="2400" i="1" smtClean="0">
                <a:cs typeface="Lucida Sans Unicode" pitchFamily="34" charset="0"/>
              </a:rPr>
              <a:t>₂</a:t>
            </a:r>
            <a:r>
              <a:rPr lang="fi-FI" sz="2400" i="1" smtClean="0"/>
              <a:t>-ekv</a:t>
            </a:r>
            <a:r>
              <a:rPr lang="fi-FI" sz="2400" smtClean="0"/>
              <a:t>.) tavoitevuonna 2020</a:t>
            </a:r>
          </a:p>
          <a:p>
            <a:pPr eaLnBrk="1" hangingPunct="1">
              <a:lnSpc>
                <a:spcPct val="90000"/>
              </a:lnSpc>
            </a:pPr>
            <a:r>
              <a:rPr lang="fi-FI" sz="2400" smtClean="0"/>
              <a:t>Liikenteen päästöjen (</a:t>
            </a:r>
            <a:r>
              <a:rPr lang="fi-FI" sz="2400" i="1" smtClean="0"/>
              <a:t>0,17 milj. t CO</a:t>
            </a:r>
            <a:r>
              <a:rPr lang="en-US" sz="2400" i="1" smtClean="0">
                <a:cs typeface="Lucida Sans Unicode" pitchFamily="34" charset="0"/>
              </a:rPr>
              <a:t>₂</a:t>
            </a:r>
            <a:r>
              <a:rPr lang="fi-FI" sz="2400" i="1" smtClean="0"/>
              <a:t>-ekv.</a:t>
            </a:r>
            <a:r>
              <a:rPr lang="fi-FI" sz="2400" smtClean="0"/>
              <a:t>) ja teollisuuden päästöjen (</a:t>
            </a:r>
            <a:r>
              <a:rPr lang="fi-FI" sz="2400" i="1" smtClean="0"/>
              <a:t>0,2 milj. t CO</a:t>
            </a:r>
            <a:r>
              <a:rPr lang="en-US" sz="2400" i="1" smtClean="0">
                <a:cs typeface="Lucida Sans Unicode" pitchFamily="34" charset="0"/>
              </a:rPr>
              <a:t>₂</a:t>
            </a:r>
            <a:r>
              <a:rPr lang="fi-FI" sz="2400" i="1" smtClean="0"/>
              <a:t>-ekv.</a:t>
            </a:r>
            <a:r>
              <a:rPr lang="fi-FI" sz="2400" smtClean="0"/>
              <a:t>)  puolestaan tulisi loppua kokonaan, mikäli päästötavoite kohdistettaisiin liikenteeseen ja teollisuuteen, eikä se yksin riittäisi päästövähennyksen saavuttamiseen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404813"/>
            <a:ext cx="7391400" cy="1143000"/>
          </a:xfrm>
        </p:spPr>
        <p:txBody>
          <a:bodyPr/>
          <a:lstStyle/>
          <a:p>
            <a:pPr eaLnBrk="1" hangingPunct="1"/>
            <a:r>
              <a:rPr lang="fi-FI" sz="3600" b="1" smtClean="0"/>
              <a:t>Kuntien vaikutusmahdollisuudet ilmastonsuojelussa</a:t>
            </a:r>
            <a:r>
              <a:rPr lang="fi-FI" sz="2400" b="1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816100"/>
            <a:ext cx="7391400" cy="50419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Maankäytön suunnittelu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Liikennesuunnittelu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Palvelutuotanto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Kiinteistöjen ylläpito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Hankinnat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Energiantuotanto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Jäte- ja jätevesihuolto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Riskienhallinta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fi-FI" sz="2000" b="1" smtClean="0"/>
              <a:t>Elinkeinopolitiikka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i-FI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1F6F33"/>
                </a:solidFill>
              </a:rPr>
              <a:t>KUOPION KAUPUNGIN ILMASTOTYÖ</a:t>
            </a:r>
            <a:r>
              <a:rPr lang="fi-FI" sz="2400" b="1" smtClean="0">
                <a:solidFill>
                  <a:srgbClr val="1F6F33"/>
                </a:solidFill>
              </a:rPr>
              <a:t> </a:t>
            </a:r>
            <a:r>
              <a:rPr lang="fi-FI" sz="2400" smtClean="0">
                <a:solidFill>
                  <a:srgbClr val="1F6F23"/>
                </a:solidFill>
              </a:rPr>
              <a:t/>
            </a:r>
            <a:br>
              <a:rPr lang="fi-FI" sz="2400" smtClean="0">
                <a:solidFill>
                  <a:srgbClr val="1F6F23"/>
                </a:solidFill>
              </a:rPr>
            </a:br>
            <a:endParaRPr lang="fi-FI" sz="2400" smtClean="0">
              <a:solidFill>
                <a:srgbClr val="1F6F23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608887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/>
              <a:t>Suomen Kuntaliiton ilmastonsuojelukampanja, 1997-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/>
              <a:t>Kuopion Energian kaukolämpötoiminnan energiansäästösopimus KTM:n kanssa, 2000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/>
              <a:t>Kunnan energiansäästösopimus KTM:n kanssa, 2001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/>
              <a:t>Kuopion ilmastostrategia, 2003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</a:rPr>
              <a:t>Ilmastostrategiaan liittyvä viestintähanke 2003-2004 (ilmastonmuutoksen viestintäohjelma)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</a:rPr>
              <a:t>Kuopion kaupungin ja Motiva Oy:n yhteishankkeet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</a:rPr>
              <a:t>Kuopion kaupungin henkilöstön koulutus energiankäytön hallintaan (2004-2005)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</a:rPr>
              <a:t>PK-yritysten energiankäytön hallinnan ja ympäristöasioiden hallinnan yhteensovittaminen (2004-2005)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</a:rPr>
              <a:t>Energiapalveludirektiivin soveltaminen – pilottihanke (2006-2007)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  <a:sym typeface="Wingdings" pitchFamily="2" charset="2"/>
              </a:rPr>
              <a:t>Kuopion kaupunki sai 30.11.2005 Suomen Kuntaliiton kunniamaininnan pitkäjänteisestä työstä ilmastoasioiden parissa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600" b="1" smtClean="0">
                <a:solidFill>
                  <a:srgbClr val="000000"/>
                </a:solidFill>
                <a:sym typeface="Wingdings" pitchFamily="2" charset="2"/>
              </a:rPr>
              <a:t>Energiatehokkuussopimus TEM:n kanssa, 17.12.2007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</a:pPr>
            <a:r>
              <a:rPr lang="fi-FI" sz="1600" b="1" smtClean="0"/>
              <a:t>päätoiminen vetäjä 2008-2010</a:t>
            </a:r>
          </a:p>
          <a:p>
            <a:pPr>
              <a:spcBef>
                <a:spcPct val="0"/>
              </a:spcBef>
              <a:buFont typeface="Wingdings" pitchFamily="2" charset="2"/>
              <a:buChar char="ü"/>
            </a:pPr>
            <a:r>
              <a:rPr lang="fi-FI" sz="1600" b="1" smtClean="0"/>
              <a:t>Kuopion ilmastopoliittinen ohjelma 2009-2020, 2009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ü"/>
            </a:pPr>
            <a:r>
              <a:rPr lang="fi-FI" sz="1600" b="1" smtClean="0"/>
              <a:t>Korvaa ilmastostrategian 2003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r>
              <a:rPr lang="fi-FI" sz="1100" b="1" smtClean="0"/>
              <a:t>	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</a:pPr>
            <a:endParaRPr lang="fi-FI" sz="1100" b="1" smtClean="0"/>
          </a:p>
          <a:p>
            <a:pPr lvl="1" eaLnBrk="1" hangingPunct="1">
              <a:lnSpc>
                <a:spcPct val="80000"/>
              </a:lnSpc>
            </a:pPr>
            <a:endParaRPr lang="fi-FI" sz="1100" smtClean="0"/>
          </a:p>
          <a:p>
            <a:pPr lvl="1" eaLnBrk="1" hangingPunct="1">
              <a:lnSpc>
                <a:spcPct val="80000"/>
              </a:lnSpc>
            </a:pPr>
            <a:endParaRPr lang="fi-FI" sz="1100" smtClean="0"/>
          </a:p>
          <a:p>
            <a:pPr lvl="2" eaLnBrk="1" hangingPunct="1">
              <a:lnSpc>
                <a:spcPct val="80000"/>
              </a:lnSpc>
            </a:pPr>
            <a:endParaRPr lang="fi-FI" sz="9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391400" cy="1143000"/>
          </a:xfrm>
        </p:spPr>
        <p:txBody>
          <a:bodyPr/>
          <a:lstStyle/>
          <a:p>
            <a:pPr eaLnBrk="1" hangingPunct="1"/>
            <a:r>
              <a:rPr lang="fi-FI" sz="3600" b="1" smtClean="0">
                <a:solidFill>
                  <a:srgbClr val="1F6F33"/>
                </a:solidFill>
                <a:latin typeface="GillSans Bold"/>
              </a:rPr>
              <a:t>KUOPIOLAISIA TOIMIA ILMASTON HYVÄKSI </a:t>
            </a:r>
            <a:r>
              <a:rPr lang="fi-FI" sz="3600" smtClean="0">
                <a:solidFill>
                  <a:srgbClr val="1F6F23"/>
                </a:solidFill>
                <a:latin typeface="GillSans Bold"/>
              </a:rPr>
              <a:t/>
            </a:r>
            <a:br>
              <a:rPr lang="fi-FI" sz="3600" smtClean="0">
                <a:solidFill>
                  <a:srgbClr val="1F6F23"/>
                </a:solidFill>
                <a:latin typeface="GillSans Bold"/>
              </a:rPr>
            </a:br>
            <a:endParaRPr lang="fi-FI" sz="36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341438"/>
            <a:ext cx="76819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Kaukolämmön ja sähkön yhteistuotanto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Kaukolämmön suuri osuus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Puupolttoaineet maaseutualueilla (Melalahti, Vehmersalmi)</a:t>
            </a:r>
          </a:p>
          <a:p>
            <a:pPr eaLnBrk="1" hangingPunct="1">
              <a:buFont typeface="Wingdings" pitchFamily="2" charset="2"/>
              <a:buChar char="ü"/>
            </a:pPr>
            <a:endParaRPr lang="fi-FI" sz="1600" b="1" smtClean="0">
              <a:latin typeface="GillSans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Biojätteen erilliskeräys ja –käsittely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Nykyisten ja vanhojen kaatopaikkojen ja jätevedenpuhdistamon biokaasun hyödyntäminen kaukolämmön- ja sähköntuotannossa</a:t>
            </a:r>
          </a:p>
          <a:p>
            <a:pPr eaLnBrk="1" hangingPunct="1">
              <a:buFont typeface="Wingdings" pitchFamily="2" charset="2"/>
              <a:buChar char="ü"/>
            </a:pPr>
            <a:endParaRPr lang="fi-FI" sz="1600" b="1" smtClean="0">
              <a:latin typeface="GillSans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Tiivis kaupunkirakenne – alhainen autoistumisaste – palveleva joukkoliikenne (vahva maankäytön suunnittelu)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Saaristokatu</a:t>
            </a:r>
          </a:p>
          <a:p>
            <a:pPr eaLnBrk="1" hangingPunct="1">
              <a:buFont typeface="Wingdings" pitchFamily="2" charset="2"/>
              <a:buChar char="ü"/>
            </a:pPr>
            <a:endParaRPr lang="fi-FI" sz="1600" b="1" smtClean="0">
              <a:latin typeface="GillSans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Suurteollisuuden biopolttoaineet (Savon Sellu Oy)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Useita raskaan teollisuuden laitoksia lopettanut toimintansa 1990-2010 –luvuilla (2 vaneritehdasta, lastulevytehdas, kipsilevytehdas, saha, elintarviketeollisuutta,  tekstiiliteollisuutta) </a:t>
            </a:r>
          </a:p>
          <a:p>
            <a:pPr eaLnBrk="1" hangingPunct="1">
              <a:buFont typeface="Wingdings" pitchFamily="2" charset="2"/>
              <a:buChar char="ü"/>
            </a:pPr>
            <a:endParaRPr lang="fi-FI" sz="1600" b="1" smtClean="0">
              <a:latin typeface="GillSans"/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fi-FI" sz="1600" b="1" smtClean="0">
                <a:latin typeface="GillSans"/>
              </a:rPr>
              <a:t>Kuopion kaupungin kiinteistöjen lämmön-, sähkön- ja vedenkulutus alhaisimpia Suomessa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b="1" smtClean="0">
                <a:solidFill>
                  <a:srgbClr val="1F6F33"/>
                </a:solidFill>
                <a:latin typeface="GillSans Bold"/>
              </a:rPr>
              <a:t>UUSIA VASTAUKSIA ILMASTOTAVOITTEIDEN SAAVUTTAMISEKSI</a:t>
            </a:r>
            <a:endParaRPr lang="fi-FI" sz="3600" b="1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133600"/>
            <a:ext cx="76819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Valmistumassa selvitys Kuopion kasvihuonekaasupäästöjen vähentämismahdollisuuksista v. 2020 mennessä (Pöyry Finland Oy)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Kehitteillä työkalu maankäytön suunnitteluun kasvihuonekaasupäästöjen arvioimiseksi (VTT ja muita kaupunkeja)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Savon ilmasto-ohjelma (työ käynnistymässä, valmistuu 2012)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Itä-Suomen bioenergiaohjelma (luonnos lausunnoilla)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Kuopion Energia Oy:n Haapaniemen 3. voimalaitos (tuotantokäyttöön 2012)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fi-FI" sz="1800" b="1" smtClean="0">
                <a:latin typeface="GillSans"/>
              </a:rPr>
              <a:t>Jätteiden energiasisällön hyödyntäminen (mm. Jätekukko Oy</a:t>
            </a:r>
            <a:r>
              <a:rPr lang="fi-FI" sz="1600" b="1" smtClean="0">
                <a:latin typeface="GillSan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i-FI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i-FI" smtClean="0"/>
              <a:t>  </a:t>
            </a:r>
          </a:p>
        </p:txBody>
      </p:sp>
      <p:pic>
        <p:nvPicPr>
          <p:cNvPr id="30724" name="Picture 5" descr="saaristokatu%20viistokuv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85800" y="0"/>
            <a:ext cx="10287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2700338" y="1412875"/>
            <a:ext cx="246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i-FI" sz="4400" b="1">
                <a:solidFill>
                  <a:srgbClr val="FFFF00"/>
                </a:solidFill>
                <a:latin typeface="Lucida Sans Unicode" pitchFamily="34" charset="0"/>
              </a:rPr>
              <a:t>KIITOS !</a:t>
            </a:r>
            <a:r>
              <a:rPr lang="fi-FI" sz="3600" b="1">
                <a:solidFill>
                  <a:srgbClr val="FFFF00"/>
                </a:solidFill>
                <a:latin typeface="Lucida Sans Unicode" pitchFamily="34" charset="0"/>
              </a:rPr>
              <a:t> </a:t>
            </a:r>
            <a:endParaRPr lang="fi-FI" sz="3600" u="sng">
              <a:solidFill>
                <a:srgbClr val="FFFF00"/>
              </a:solidFill>
              <a:latin typeface="Lucida Sans Unicode" pitchFamily="34" charset="0"/>
            </a:endParaRP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692275" y="2924175"/>
            <a:ext cx="5689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i-FI" b="1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KUOPION SAARISTOKATU </a:t>
            </a:r>
          </a:p>
          <a:p>
            <a:pPr>
              <a:spcBef>
                <a:spcPct val="50000"/>
              </a:spcBef>
            </a:pPr>
            <a:r>
              <a:rPr lang="fi-FI" b="1">
                <a:solidFill>
                  <a:srgbClr val="FFFF00"/>
                </a:solidFill>
                <a:latin typeface="Lucida Sans Unicode" pitchFamily="34" charset="0"/>
                <a:cs typeface="Lucida Sans Unicode" pitchFamily="34" charset="0"/>
              </a:rPr>
              <a:t>- yhdyskuntarakennetta tiivistämällä vähentää lähinnä liikenteen kasvihuonekaasupäästöjä 0,6 milj.tonnia elinkaaren (50 v) aikana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1F6F33"/>
                </a:solidFill>
              </a:rPr>
              <a:t>ILMASTOTYÖHÖN LIITTYVÄT TAUSTASELVITYKSET</a:t>
            </a:r>
            <a:endParaRPr lang="fi-FI" sz="2800" smtClean="0">
              <a:solidFill>
                <a:srgbClr val="1F6F23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08888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800" b="1" smtClean="0"/>
              <a:t>Kuopion kasvihuonekaasupäästöt sekä hiilidioksidi- ja energiatase, 1995, 1997, 1998, 1999, 2001, 2006 (mukana myös Siilinjärvi) ja 2009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800" b="1" smtClean="0"/>
              <a:t>Energiankulutusta ja kasvihuonekaasupäästöjä koskevat kehitysennusteet Kuopiossa, 1999 ja täydennys 2001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800" b="1" smtClean="0"/>
              <a:t>Eri energiantuotantovaihtoehtojen vaikutus Kuopion kasvihuonekaasupäästöihin, 2003</a:t>
            </a:r>
          </a:p>
          <a:p>
            <a:pPr lvl="1" eaLnBrk="1" hangingPunct="1">
              <a:lnSpc>
                <a:spcPct val="80000"/>
              </a:lnSpc>
            </a:pPr>
            <a:endParaRPr lang="fi-FI" sz="2400" smtClean="0"/>
          </a:p>
          <a:p>
            <a:pPr lvl="1" eaLnBrk="1" hangingPunct="1">
              <a:lnSpc>
                <a:spcPct val="80000"/>
              </a:lnSpc>
            </a:pPr>
            <a:endParaRPr lang="fi-FI" sz="2400" smtClean="0"/>
          </a:p>
          <a:p>
            <a:pPr lvl="2" eaLnBrk="1" hangingPunct="1">
              <a:lnSpc>
                <a:spcPct val="80000"/>
              </a:lnSpc>
            </a:pPr>
            <a:endParaRPr lang="fi-FI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800" b="1" smtClean="0">
                <a:solidFill>
                  <a:srgbClr val="1F6F33"/>
                </a:solidFill>
              </a:rPr>
              <a:t>KUOPION ILMASTOSRATEGIAN 2003 SYNTY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608887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Päätös Kuopion ilmastostrategian laatimisesta syntyi Suomen Kuntaliiton kuntien ilmastokampanjan vauhdittamana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Kasvihuonekaasupäästöjä käsitelty jo Kuopion ympäristönsuojeluohjelmassa 1995-1998 ja Kestävän kehityksen ohjelmassa 1999-2005, mutta tuloksetta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Apulaiskaupunginjohtaja asetti 14.3.2002 Kuopion kaupungin eri hallintokuntia sekä eräitä muita tahoja edustavan yhteistyöverkoston kokoamaan ilmastostrategiaa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Strategian kokoamisesta vastasi ympäristökeskus.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Strategia hyväksyi 3.10.2003 11 toimijaa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000" b="1" smtClean="0"/>
              <a:t>Kuopion kaupungissa strategia käsiteltiin kaupunginhallituksessa</a:t>
            </a:r>
            <a:endParaRPr lang="fi-FI" sz="2000" smtClean="0"/>
          </a:p>
          <a:p>
            <a:pPr lvl="1" eaLnBrk="1" hangingPunct="1">
              <a:lnSpc>
                <a:spcPct val="80000"/>
              </a:lnSpc>
            </a:pPr>
            <a:endParaRPr lang="fi-FI" sz="1800" smtClean="0"/>
          </a:p>
          <a:p>
            <a:pPr lvl="2" eaLnBrk="1" hangingPunct="1">
              <a:lnSpc>
                <a:spcPct val="80000"/>
              </a:lnSpc>
            </a:pPr>
            <a:endParaRPr lang="fi-FI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765175"/>
            <a:ext cx="7391400" cy="1143000"/>
          </a:xfrm>
        </p:spPr>
        <p:txBody>
          <a:bodyPr/>
          <a:lstStyle/>
          <a:p>
            <a:pPr eaLnBrk="1" hangingPunct="1"/>
            <a:r>
              <a:rPr lang="fi-FI" sz="2800" b="1" smtClean="0">
                <a:solidFill>
                  <a:srgbClr val="1F6F33"/>
                </a:solidFill>
              </a:rPr>
              <a:t>KOKEMUKSIA KUOPION ILMASTOSRATEGIASTA 2003 JA SEN TOTEUTUMISESTA</a:t>
            </a:r>
            <a:r>
              <a:rPr lang="fi-FI" sz="3600" b="1" smtClean="0">
                <a:solidFill>
                  <a:srgbClr val="1F6F33"/>
                </a:solidFill>
              </a:rPr>
              <a:t>   </a:t>
            </a:r>
            <a:r>
              <a:rPr lang="fi-FI" sz="3600" smtClean="0">
                <a:solidFill>
                  <a:srgbClr val="1F6F23"/>
                </a:solidFill>
              </a:rPr>
              <a:t/>
            </a:r>
            <a:br>
              <a:rPr lang="fi-FI" sz="3600" smtClean="0">
                <a:solidFill>
                  <a:srgbClr val="1F6F23"/>
                </a:solidFill>
              </a:rPr>
            </a:br>
            <a:endParaRPr lang="fi-FI" sz="3600" smtClean="0">
              <a:solidFill>
                <a:srgbClr val="1F6F23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05038"/>
            <a:ext cx="7608888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800" b="1" smtClean="0"/>
              <a:t>Strategia oli valtakunnallinen pilotti ja sen laadinnassa jouduttiin hakemaan paikallisia lähestymistapoja kasvihuonekaasupäästöjen vähentämiseen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800" b="1" smtClean="0"/>
              <a:t>Strategian laatimisprosessi ja ylipäätään strategian aikaansaaminen oli tärkeämpää kuin sen yksityiskohtainen sisältö 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800" b="1" smtClean="0"/>
              <a:t>Sai paljon myönteistä julkisuutta Suomessa ja myös ulkomailla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800" b="1" smtClean="0"/>
              <a:t>Numeeristen paikallisten päästötavoitteiden asettamisen vaikeus (mahdottomuus ?)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800" b="1" smtClean="0"/>
              <a:t>Kansainväliset ja kansalliset keinot ja ohjaustoimet ovat kasvihuonekaasupäästöjen rajoittamisessa ensisijaisia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 b="1" smtClean="0"/>
              <a:t>paikallinen strategia vain tukee niiden toteuttamista ?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600" b="1" smtClean="0"/>
              <a:t>kuntien lähtökohdat päästöjen ja niiden kehityksen suhteen hyvin erilaiset (voiko tavoite edes olla sama kaikille 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fi-FI" sz="1800" b="1" smtClean="0"/>
              <a:t>						</a:t>
            </a:r>
          </a:p>
          <a:p>
            <a:pPr lvl="1" eaLnBrk="1" hangingPunct="1">
              <a:lnSpc>
                <a:spcPct val="80000"/>
              </a:lnSpc>
            </a:pPr>
            <a:endParaRPr lang="fi-FI" sz="1600" smtClean="0"/>
          </a:p>
          <a:p>
            <a:pPr lvl="2" eaLnBrk="1" hangingPunct="1">
              <a:lnSpc>
                <a:spcPct val="80000"/>
              </a:lnSpc>
            </a:pPr>
            <a:endParaRPr lang="fi-FI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b="1" smtClean="0"/>
              <a:t>Kuopion ilmastopoliittinen ohjelma 2009-2020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08888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400" b="1" smtClean="0"/>
              <a:t>Kaupunginvaltuusto päätti syksyllä 2007 ilmastostrategian päivittämisestä valtuustoaloitteen pohjalta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400" b="1" smtClean="0"/>
              <a:t>Strategia päivitettiin 2008 ympäristökeskuksen johdolla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400" b="1" smtClean="0"/>
              <a:t>Mukana Kuopion kaupungin hallintokuntien lisäksi liikelaitokset, Kuopion Energia Oy ja joukko kuopiolaisia yrityksiä sekä Tiehallinto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1400" b="1" smtClean="0"/>
              <a:t>Koska ilmastostrategian 2003 jälkeen hyvin monet lähtökohdat olivat muuttuneet oleellisesti, strategia laadittiin kokonaan uudestaan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Päästökauppa (lähes ¾ Kuopion kasvihuonekaasupäästöistä päästökaupan piirissä) 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Rakennusten energiatehokkuutta koskevat vaatimukset (RET-direktiivi)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Energiatehokkuusdirektiivi (päästökaupan ulkopuoliset sektorit)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Kestävän kehityksen mekanismien käyttömahdollisuus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Kasvihuonekaasupäästöjen rajoittamisen rinnalle tullut ilmastonmuutokseen varautuminen ja sopeutuminen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Julkisen mielenkiinnon ”räjähdysmäinen” kasvu asiaan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Valmiuksien, tiedon ja taidon lisääntyminen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1400" b="1" smtClean="0"/>
              <a:t>Vuonna 2008</a:t>
            </a:r>
          </a:p>
          <a:p>
            <a:pPr lvl="2" eaLnBrk="1" hangingPunct="1">
              <a:lnSpc>
                <a:spcPct val="80000"/>
              </a:lnSpc>
            </a:pPr>
            <a:r>
              <a:rPr lang="fi-FI" sz="1400" b="1" smtClean="0"/>
              <a:t>EU:n uudet päästötavoitteet</a:t>
            </a:r>
          </a:p>
          <a:p>
            <a:pPr lvl="2" eaLnBrk="1" hangingPunct="1">
              <a:lnSpc>
                <a:spcPct val="80000"/>
              </a:lnSpc>
            </a:pPr>
            <a:r>
              <a:rPr lang="fi-FI" sz="1400" b="1" smtClean="0"/>
              <a:t>kansallinen energia- ja ilmastostrategia</a:t>
            </a:r>
          </a:p>
          <a:p>
            <a:pPr lvl="2" eaLnBrk="1" hangingPunct="1">
              <a:lnSpc>
                <a:spcPct val="80000"/>
              </a:lnSpc>
            </a:pPr>
            <a:r>
              <a:rPr lang="fi-FI" sz="1400" b="1" smtClean="0"/>
              <a:t>kuntien energiatehokkuussopimukset</a:t>
            </a:r>
          </a:p>
          <a:p>
            <a:pPr lvl="2" eaLnBrk="1" hangingPunct="1">
              <a:lnSpc>
                <a:spcPct val="80000"/>
              </a:lnSpc>
            </a:pPr>
            <a:r>
              <a:rPr lang="fi-FI" sz="1400" b="1" smtClean="0"/>
              <a:t>Kuntaliiton strategia ja ilmastolinjaukset			</a:t>
            </a:r>
            <a:endParaRPr lang="fi-FI" sz="1400" smtClean="0"/>
          </a:p>
          <a:p>
            <a:pPr lvl="1" eaLnBrk="1" hangingPunct="1">
              <a:lnSpc>
                <a:spcPct val="80000"/>
              </a:lnSpc>
            </a:pPr>
            <a:endParaRPr lang="fi-FI" sz="1400" smtClean="0"/>
          </a:p>
          <a:p>
            <a:pPr lvl="2" eaLnBrk="1" hangingPunct="1">
              <a:lnSpc>
                <a:spcPct val="80000"/>
              </a:lnSpc>
            </a:pPr>
            <a:endParaRPr lang="fi-FI" sz="1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3600" b="1" smtClean="0"/>
              <a:t>Kuopion ilmastopoliittinen ohjelma 2009-2020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608888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400" smtClean="0"/>
              <a:t>Kaupunginvaltuusto hyväksyi 6.4.2009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400" smtClean="0"/>
              <a:t>Sisältää 6 päämäärää, joihin liittyy 26 erillistä tavoitetta. Tavoitteille osoitettu vastuutahot.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ü"/>
            </a:pPr>
            <a:r>
              <a:rPr lang="fi-FI" sz="2400" smtClean="0"/>
              <a:t>Kaupunginhallituksen/-valtuuston lisäykset ja muutokset ohjelmaan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smtClean="0"/>
              <a:t>Lautakuntien, kaupunginhallituksen ja –valtuuston sekä liikelaitosten ja osakeyhtiöiden hallitusten päätöksiin tulee </a:t>
            </a:r>
            <a:r>
              <a:rPr lang="fi-FI" sz="2000" u="sng" smtClean="0"/>
              <a:t>lokakuusta 2009</a:t>
            </a:r>
            <a:r>
              <a:rPr lang="fi-FI" sz="2000" smtClean="0"/>
              <a:t> lähtien kirjata, miten ne noudattavat ilmastopoliittista ohjelmaa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smtClean="0"/>
              <a:t>Selvitys jätteenpolttolaitoksen perustamisesta Itä-Suomen alueelle</a:t>
            </a:r>
          </a:p>
          <a:p>
            <a:pPr lvl="1" eaLnBrk="1" hangingPunct="1">
              <a:lnSpc>
                <a:spcPct val="80000"/>
              </a:lnSpc>
            </a:pPr>
            <a:r>
              <a:rPr lang="fi-FI" sz="2000" smtClean="0"/>
              <a:t>Kasvihuonekaasupäästöjen vähentämistavoite </a:t>
            </a:r>
            <a:r>
              <a:rPr lang="fi-FI" sz="2000" u="sng" smtClean="0"/>
              <a:t>40 %</a:t>
            </a:r>
            <a:r>
              <a:rPr lang="fi-FI" sz="2000" smtClean="0"/>
              <a:t> vuoteen 2020 vuoden 1990 tasosta</a:t>
            </a:r>
          </a:p>
          <a:p>
            <a:pPr lvl="1" eaLnBrk="1" hangingPunct="1">
              <a:lnSpc>
                <a:spcPct val="80000"/>
              </a:lnSpc>
            </a:pPr>
            <a:endParaRPr lang="fi-FI" sz="2000" smtClean="0"/>
          </a:p>
          <a:p>
            <a:pPr lvl="1" eaLnBrk="1" hangingPunct="1">
              <a:lnSpc>
                <a:spcPct val="80000"/>
              </a:lnSpc>
            </a:pPr>
            <a:endParaRPr lang="fi-FI" sz="2000" smtClean="0"/>
          </a:p>
          <a:p>
            <a:pPr lvl="2" eaLnBrk="1" hangingPunct="1">
              <a:lnSpc>
                <a:spcPct val="80000"/>
              </a:lnSpc>
            </a:pPr>
            <a:endParaRPr lang="fi-FI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381000"/>
            <a:ext cx="7634287" cy="1143000"/>
          </a:xfrm>
        </p:spPr>
        <p:txBody>
          <a:bodyPr/>
          <a:lstStyle/>
          <a:p>
            <a:pPr eaLnBrk="1" hangingPunct="1"/>
            <a:r>
              <a:rPr lang="fi-FI" sz="2400" smtClean="0"/>
              <a:t>1. Kasvihuonekaasupäästöt Kuopiossa ovat vähentyneet vähintään 20 % vuoden 1990 tasosta vuoteen 2020 mennessä.</a:t>
            </a:r>
          </a:p>
        </p:txBody>
      </p:sp>
      <p:pic>
        <p:nvPicPr>
          <p:cNvPr id="16387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773238"/>
            <a:ext cx="7956550" cy="3406775"/>
          </a:xfrm>
          <a:noFill/>
        </p:spPr>
      </p:pic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395288" y="5157788"/>
            <a:ext cx="8353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800" b="1">
                <a:solidFill>
                  <a:srgbClr val="000000"/>
                </a:solidFill>
                <a:latin typeface="Lucida Sans Unicode" pitchFamily="34" charset="0"/>
              </a:rPr>
              <a:t>Tavoitteiden toteutumista seurataan seuraavien indikaattoreiden avulla:</a:t>
            </a:r>
            <a:endParaRPr lang="fi-FI" sz="1800">
              <a:solidFill>
                <a:srgbClr val="000000"/>
              </a:solidFill>
              <a:latin typeface="Lucida Sans Unicode" pitchFamily="34" charset="0"/>
            </a:endParaRPr>
          </a:p>
          <a:p>
            <a:r>
              <a:rPr lang="fi-FI" sz="1800">
                <a:solidFill>
                  <a:srgbClr val="000000"/>
                </a:solidFill>
                <a:latin typeface="Lucida Sans Unicode" pitchFamily="34" charset="0"/>
              </a:rPr>
              <a:t>- vaikutusarviointien kokonaismäärä (vuosittain)</a:t>
            </a:r>
          </a:p>
          <a:p>
            <a:r>
              <a:rPr lang="fi-FI" sz="1800">
                <a:solidFill>
                  <a:srgbClr val="000000"/>
                </a:solidFill>
                <a:latin typeface="Lucida Sans Unicode" pitchFamily="34" charset="0"/>
              </a:rPr>
              <a:t>- kasvihuonekaasupäästöt (kokonaispäästöt ja asukasta kohden/v CO2-ekv., joka 5. vuosi)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2400" smtClean="0"/>
              <a:t>2. Kaupungin omien toimintojen energiankäyttö vuonna 2016 on vähentynyt vähintään 9 % vuoden 2005 tasoon verrattuna.</a:t>
            </a:r>
          </a:p>
        </p:txBody>
      </p:sp>
      <p:sp>
        <p:nvSpPr>
          <p:cNvPr id="17411" name="Text Box 15"/>
          <p:cNvSpPr txBox="1">
            <a:spLocks noChangeArrowheads="1"/>
          </p:cNvSpPr>
          <p:nvPr/>
        </p:nvSpPr>
        <p:spPr bwMode="auto">
          <a:xfrm>
            <a:off x="395288" y="5118100"/>
            <a:ext cx="8280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i-FI" sz="1600" b="1">
                <a:solidFill>
                  <a:srgbClr val="000000"/>
                </a:solidFill>
                <a:latin typeface="Lucida Sans Unicode" pitchFamily="34" charset="0"/>
              </a:rPr>
              <a:t>Tavoitteiden toteutumista seurataan seuraavien indikaattorien avulla:</a:t>
            </a:r>
            <a:endParaRPr lang="fi-FI" sz="1600">
              <a:solidFill>
                <a:srgbClr val="000000"/>
              </a:solidFill>
              <a:latin typeface="Lucida Sans Unicode" pitchFamily="34" charset="0"/>
            </a:endParaRPr>
          </a:p>
          <a:p>
            <a:r>
              <a:rPr lang="fi-FI" sz="1600">
                <a:solidFill>
                  <a:srgbClr val="000000"/>
                </a:solidFill>
                <a:latin typeface="Lucida Sans Unicode" pitchFamily="34" charset="0"/>
              </a:rPr>
              <a:t>- toimintasuunnitelmaan sisältyvien toimenpiteiden toteutuminen (vuosittain)</a:t>
            </a:r>
          </a:p>
          <a:p>
            <a:r>
              <a:rPr lang="fi-FI" sz="1600">
                <a:solidFill>
                  <a:srgbClr val="000000"/>
                </a:solidFill>
                <a:latin typeface="Lucida Sans Unicode" pitchFamily="34" charset="0"/>
              </a:rPr>
              <a:t>- kaupungin omistamien sekä Niiralan Kulma Oy:n, Kuopion Opiskelija-asunnot Oy:n ja Kuopion Matkailupalvelu Oy:n rakennusten ominaisenergiankulutus (kWh/m3/v)</a:t>
            </a:r>
          </a:p>
        </p:txBody>
      </p:sp>
      <p:graphicFrame>
        <p:nvGraphicFramePr>
          <p:cNvPr id="26694" name="Group 70"/>
          <p:cNvGraphicFramePr>
            <a:graphicFrameLocks noGrp="1"/>
          </p:cNvGraphicFramePr>
          <p:nvPr>
            <p:ph idx="1"/>
          </p:nvPr>
        </p:nvGraphicFramePr>
        <p:xfrm>
          <a:off x="395288" y="1752600"/>
          <a:ext cx="8215312" cy="3352800"/>
        </p:xfrm>
        <a:graphic>
          <a:graphicData uri="http://schemas.openxmlformats.org/drawingml/2006/table">
            <a:tbl>
              <a:tblPr/>
              <a:tblGrid>
                <a:gridCol w="4964112"/>
                <a:gridCol w="3251200"/>
              </a:tblGrid>
              <a:tr h="3032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Tavoite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Vastuu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Kuopion kaupungin energiatehokkuussopimuksen toimeenpanosuunnitelman mukaiset toimenpiteet toteutetaan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(Liite 1.).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Tilakeskus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36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Energiankulutusta (sähkö, vesi, lämpö) seurataan systemaattisesti uusinta tekniikkaa hyväksikäyttäen ja seurantatietoa hyödynnetään aktiivisesti energiankäytön tehostamisessa.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Kaikki toimialat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Tilakeskus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Kuopion Opiskelija-asunnot Oy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Niiralan Kulma Oy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Kuopion Matkailupalvelu Oy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Vanhojen rakennusten energiatehokkuutta parannetaan ja uudisrakentamisessa edistetään matalaenergiaratkaisujen käyttöä.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Tilakeskus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Rakennusvalvonta 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Kuopion Opiskelija-asunnot Oy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Niiralan Kulma Oy</a:t>
                      </a:r>
                      <a:endParaRPr kumimoji="0" lang="fi-FI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uopio_malli_4">
  <a:themeElements>
    <a:clrScheme name="kuopio_malli_4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4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4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4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4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4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kuopio_malli_3">
  <a:themeElements>
    <a:clrScheme name="kuopio_malli_3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uopio_malli_3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opio_malli_3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opio_malli_3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opio_malli_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kuopio_malli_4</Template>
  <TotalTime>595</TotalTime>
  <Words>1338</Words>
  <Application>Microsoft Office PowerPoint</Application>
  <PresentationFormat>On-screen Show (4:3)</PresentationFormat>
  <Paragraphs>213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kuopio_malli_4</vt:lpstr>
      <vt:lpstr>kuopio_malli_3</vt:lpstr>
      <vt:lpstr>1_kuopio_malli_3</vt:lpstr>
      <vt:lpstr>2_kuopio_malli_3</vt:lpstr>
      <vt:lpstr>3_kuopio_malli_3</vt:lpstr>
      <vt:lpstr>4_kuopio_malli_3</vt:lpstr>
      <vt:lpstr>5_kuopio_malli_3</vt:lpstr>
      <vt:lpstr>Kuopion ilmastopoliittinen ohjelma 2009-2020</vt:lpstr>
      <vt:lpstr>KUOPION KAUPUNGIN ILMASTOTYÖ  </vt:lpstr>
      <vt:lpstr>ILMASTOTYÖHÖN LIITTYVÄT TAUSTASELVITYKSET</vt:lpstr>
      <vt:lpstr>KUOPION ILMASTOSRATEGIAN 2003 SYNTY</vt:lpstr>
      <vt:lpstr>KOKEMUKSIA KUOPION ILMASTOSRATEGIASTA 2003 JA SEN TOTEUTUMISESTA    </vt:lpstr>
      <vt:lpstr>Kuopion ilmastopoliittinen ohjelma 2009-2020</vt:lpstr>
      <vt:lpstr>Kuopion ilmastopoliittinen ohjelma 2009-2020</vt:lpstr>
      <vt:lpstr>1. Kasvihuonekaasupäästöt Kuopiossa ovat vähentyneet vähintään 20 % vuoden 1990 tasosta vuoteen 2020 mennessä.</vt:lpstr>
      <vt:lpstr>2. Kaupungin omien toimintojen energiankäyttö vuonna 2016 on vähentynyt vähintään 9 % vuoden 2005 tasoon verrattuna.</vt:lpstr>
      <vt:lpstr>3. Liikenteestä ja liikkumisesta aiheutuneet kasvihuonepäästöt ovat vähentyneet. Kevyt- ja joukkoliikenne ovat houkuttelevia liikkumismuotoja.</vt:lpstr>
      <vt:lpstr>Ilmastopoliittisen ohjelman päämäärät ja tavoitteet</vt:lpstr>
      <vt:lpstr>5. Ilmastonmuutoksen vaikutukset Kuopion kaupungin toimintoihin on tunnistettu ja niihin on varauduttu.</vt:lpstr>
      <vt:lpstr>6. Kaikki ovat tietoisia valintojensa ja toimiensa vaikutuksista energiankulutukseen ja kasvihuonekaasupäästöihin.</vt:lpstr>
      <vt:lpstr>Ohjelman seuranta</vt:lpstr>
      <vt:lpstr>PowerPoint Presentation</vt:lpstr>
      <vt:lpstr>PowerPoint Presentation</vt:lpstr>
      <vt:lpstr>PowerPoint Presentation</vt:lpstr>
      <vt:lpstr>Päästövähennystavoite</vt:lpstr>
      <vt:lpstr>Kuntien vaikutusmahdollisuudet ilmastonsuojelussa </vt:lpstr>
      <vt:lpstr>KUOPIOLAISIA TOIMIA ILMASTON HYVÄKSI  </vt:lpstr>
      <vt:lpstr>UUSIA VASTAUKSIA ILMASTOTAVOITTEIDEN SAAVUTTAMISEKSI</vt:lpstr>
      <vt:lpstr>PowerPoint Presentation</vt:lpstr>
    </vt:vector>
  </TitlesOfParts>
  <Company>Kuopion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Kuopion ilmastostrategia 2003 ja 2008</dc:title>
  <dc:creator>WALTA_MA</dc:creator>
  <cp:lastModifiedBy>Hiltunen Laura</cp:lastModifiedBy>
  <cp:revision>45</cp:revision>
  <dcterms:created xsi:type="dcterms:W3CDTF">2008-10-29T07:38:56Z</dcterms:created>
  <dcterms:modified xsi:type="dcterms:W3CDTF">2014-02-27T10:35:28Z</dcterms:modified>
</cp:coreProperties>
</file>